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embeddedFontLst>
    <p:embeddedFont>
      <p:font typeface="Calibri" panose="020F0502020204030204" pitchFamily="34" charset="0"/>
      <p:regular r:id="rId9"/>
      <p:bold r:id="rId10"/>
      <p:italic r:id="rId11"/>
      <p:boldItalic r:id="rId12"/>
    </p:embeddedFont>
    <p:embeddedFont>
      <p:font typeface="Noto Sans Symbols" pitchFamily="2" charset="0"/>
      <p:regular r:id="rId13"/>
      <p:bold r:id="rId14"/>
    </p:embeddedFont>
    <p:embeddedFont>
      <p:font typeface="Quattrocento Sans" panose="020B0502050000020003" pitchFamily="34" charset="0"/>
      <p:regular r:id="rId15"/>
      <p:bold r:id="rId16"/>
      <p:italic r:id="rId17"/>
      <p:boldItalic r:id="rId18"/>
    </p:embeddedFont>
    <p:embeddedFont>
      <p:font typeface="Trebuchet MS" panose="020B070302020209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hMAC81+Wtgj88w88QR3mTts69Q7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68"/>
  </p:normalViewPr>
  <p:slideViewPr>
    <p:cSldViewPr snapToGrid="0">
      <p:cViewPr varScale="1">
        <p:scale>
          <a:sx n="119" d="100"/>
          <a:sy n="119" d="100"/>
        </p:scale>
        <p:origin x="1680"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font" Target="fonts/font10.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7.fntdata"/><Relationship Id="rId23" Type="http://customschemas.google.com/relationships/presentationmetadata" Target="metadata"/><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font" Target="fonts/font14.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So, I will try to summarize our work on LCA in Task 39 and Task 45. In Task 39 we are conducting an analysis on biofuels in emerging markets. </a:t>
            </a:r>
            <a:endParaRPr/>
          </a:p>
        </p:txBody>
      </p:sp>
      <p:sp>
        <p:nvSpPr>
          <p:cNvPr id="183" name="Google Shape;18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6"/>
        <p:cNvGrpSpPr/>
        <p:nvPr/>
      </p:nvGrpSpPr>
      <p:grpSpPr>
        <a:xfrm>
          <a:off x="0" y="0"/>
          <a:ext cx="0" cy="0"/>
          <a:chOff x="0" y="0"/>
          <a:chExt cx="0" cy="0"/>
        </a:xfrm>
      </p:grpSpPr>
      <p:sp>
        <p:nvSpPr>
          <p:cNvPr id="17" name="Google Shape;17;p8"/>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18" name="Google Shape;18;p8"/>
          <p:cNvGrpSpPr/>
          <p:nvPr/>
        </p:nvGrpSpPr>
        <p:grpSpPr>
          <a:xfrm>
            <a:off x="0" y="6164054"/>
            <a:ext cx="9144000" cy="769197"/>
            <a:chOff x="0" y="0"/>
            <a:chExt cx="6858000" cy="576898"/>
          </a:xfrm>
        </p:grpSpPr>
        <p:pic>
          <p:nvPicPr>
            <p:cNvPr id="19" name="Google Shape;19;p8"/>
            <p:cNvPicPr preferRelativeResize="0"/>
            <p:nvPr/>
          </p:nvPicPr>
          <p:blipFill rotWithShape="1">
            <a:blip r:embed="rId2">
              <a:alphaModFix/>
            </a:blip>
            <a:srcRect/>
            <a:stretch/>
          </p:blipFill>
          <p:spPr>
            <a:xfrm>
              <a:off x="0" y="0"/>
              <a:ext cx="3509963" cy="576897"/>
            </a:xfrm>
            <a:prstGeom prst="rect">
              <a:avLst/>
            </a:prstGeom>
            <a:noFill/>
            <a:ln>
              <a:noFill/>
            </a:ln>
          </p:spPr>
        </p:pic>
        <p:sp>
          <p:nvSpPr>
            <p:cNvPr id="20" name="Google Shape;20;p8"/>
            <p:cNvSpPr/>
            <p:nvPr/>
          </p:nvSpPr>
          <p:spPr>
            <a:xfrm>
              <a:off x="3362325" y="0"/>
              <a:ext cx="3495675" cy="576898"/>
            </a:xfrm>
            <a:prstGeom prst="rect">
              <a:avLst/>
            </a:prstGeom>
            <a:solidFill>
              <a:srgbClr val="0044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b="0" i="0" u="none" strike="noStrike" cap="none">
                <a:solidFill>
                  <a:schemeClr val="lt1"/>
                </a:solidFill>
                <a:latin typeface="Quattrocento Sans"/>
                <a:ea typeface="Quattrocento Sans"/>
                <a:cs typeface="Quattrocento Sans"/>
                <a:sym typeface="Quattrocento Sans"/>
              </a:endParaRPr>
            </a:p>
          </p:txBody>
        </p:sp>
      </p:grpSp>
      <p:pic>
        <p:nvPicPr>
          <p:cNvPr id="21" name="Google Shape;21;p8"/>
          <p:cNvPicPr preferRelativeResize="0"/>
          <p:nvPr/>
        </p:nvPicPr>
        <p:blipFill rotWithShape="1">
          <a:blip r:embed="rId3">
            <a:alphaModFix/>
          </a:blip>
          <a:srcRect l="14917" t="7056" r="15192" b="13643"/>
          <a:stretch/>
        </p:blipFill>
        <p:spPr>
          <a:xfrm>
            <a:off x="231730" y="276432"/>
            <a:ext cx="1679133" cy="1393748"/>
          </a:xfrm>
          <a:prstGeom prst="rect">
            <a:avLst/>
          </a:prstGeom>
          <a:noFill/>
          <a:ln>
            <a:noFill/>
          </a:ln>
        </p:spPr>
      </p:pic>
      <p:sp>
        <p:nvSpPr>
          <p:cNvPr id="22" name="Google Shape;22;p8"/>
          <p:cNvSpPr txBox="1">
            <a:spLocks noGrp="1"/>
          </p:cNvSpPr>
          <p:nvPr>
            <p:ph type="body" idx="1"/>
          </p:nvPr>
        </p:nvSpPr>
        <p:spPr>
          <a:xfrm>
            <a:off x="3902926" y="2260593"/>
            <a:ext cx="5073650" cy="81070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2100"/>
              <a:buNone/>
              <a:defRPr sz="2100" b="1">
                <a:solidFill>
                  <a:srgbClr val="0A4F9D"/>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8"/>
          <p:cNvSpPr txBox="1">
            <a:spLocks noGrp="1"/>
          </p:cNvSpPr>
          <p:nvPr>
            <p:ph type="body" idx="2"/>
          </p:nvPr>
        </p:nvSpPr>
        <p:spPr>
          <a:xfrm>
            <a:off x="3902926" y="3155038"/>
            <a:ext cx="5073650" cy="6333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1500"/>
              <a:buNone/>
              <a:defRPr sz="1500">
                <a:solidFill>
                  <a:srgbClr val="0A4F9D"/>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8"/>
          <p:cNvSpPr txBox="1">
            <a:spLocks noGrp="1"/>
          </p:cNvSpPr>
          <p:nvPr>
            <p:ph type="body" idx="3"/>
          </p:nvPr>
        </p:nvSpPr>
        <p:spPr>
          <a:xfrm>
            <a:off x="3902926" y="3874294"/>
            <a:ext cx="5073650" cy="6568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350"/>
              <a:buNone/>
              <a:defRPr sz="1350">
                <a:solidFill>
                  <a:srgbClr val="7F7F7F"/>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8"/>
          <p:cNvSpPr txBox="1">
            <a:spLocks noGrp="1"/>
          </p:cNvSpPr>
          <p:nvPr>
            <p:ph type="body" idx="4"/>
          </p:nvPr>
        </p:nvSpPr>
        <p:spPr>
          <a:xfrm>
            <a:off x="3902926" y="4634149"/>
            <a:ext cx="5073650" cy="3574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350"/>
              <a:buNone/>
              <a:defRPr sz="1350">
                <a:solidFill>
                  <a:srgbClr val="7F7F7F"/>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8"/>
          <p:cNvSpPr>
            <a:spLocks noGrp="1"/>
          </p:cNvSpPr>
          <p:nvPr>
            <p:ph type="pic" idx="5"/>
          </p:nvPr>
        </p:nvSpPr>
        <p:spPr>
          <a:xfrm>
            <a:off x="231730" y="2247673"/>
            <a:ext cx="3519063" cy="2760343"/>
          </a:xfrm>
          <a:prstGeom prst="rect">
            <a:avLst/>
          </a:prstGeom>
          <a:noFill/>
          <a:ln>
            <a:noFill/>
          </a:ln>
        </p:spPr>
      </p:sp>
      <p:sp>
        <p:nvSpPr>
          <p:cNvPr id="27" name="Google Shape;27;p8"/>
          <p:cNvSpPr txBox="1"/>
          <p:nvPr/>
        </p:nvSpPr>
        <p:spPr>
          <a:xfrm>
            <a:off x="231730" y="5729350"/>
            <a:ext cx="874484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 b="0" i="1" u="none" strike="noStrike" cap="none">
                <a:solidFill>
                  <a:schemeClr val="dk1"/>
                </a:solidFill>
                <a:latin typeface="Trebuchet MS"/>
                <a:ea typeface="Trebuchet MS"/>
                <a:cs typeface="Trebuchet MS"/>
                <a:sym typeface="Trebuchet MS"/>
              </a:rPr>
              <a:t>The IEA Bioenergy Technology Collaboration Programme (TCP) is organised under the auspices of the International Energy Agency (IEA) but is functionally and legally autonomous. Views, findings and publications of the IEA Bioenergy TCP do not necessarily represent the views or policies of the IEA Secretariat or its individual member countries.</a:t>
            </a:r>
            <a:endParaRPr sz="600">
              <a:solidFill>
                <a:schemeClr val="dk1"/>
              </a:solidFill>
              <a:latin typeface="Trebuchet MS"/>
              <a:ea typeface="Trebuchet MS"/>
              <a:cs typeface="Trebuchet MS"/>
              <a:sym typeface="Trebuchet MS"/>
            </a:endParaRPr>
          </a:p>
        </p:txBody>
      </p:sp>
      <p:pic>
        <p:nvPicPr>
          <p:cNvPr id="28" name="Google Shape;28;p8"/>
          <p:cNvPicPr preferRelativeResize="0"/>
          <p:nvPr/>
        </p:nvPicPr>
        <p:blipFill rotWithShape="1">
          <a:blip r:embed="rId4">
            <a:alphaModFix/>
          </a:blip>
          <a:srcRect/>
          <a:stretch/>
        </p:blipFill>
        <p:spPr>
          <a:xfrm>
            <a:off x="7433733" y="536575"/>
            <a:ext cx="1523998" cy="8350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84F9D"/>
              </a:buClr>
              <a:buSzPts val="3200"/>
              <a:buFont typeface="Trebuchet M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7"/>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84F9D"/>
              </a:buClr>
              <a:buSzPts val="3200"/>
              <a:buChar char="•"/>
              <a:defRPr sz="3200"/>
            </a:lvl1pPr>
            <a:lvl2pPr marL="914400" lvl="1" indent="-406400" algn="l">
              <a:lnSpc>
                <a:spcPct val="90000"/>
              </a:lnSpc>
              <a:spcBef>
                <a:spcPts val="500"/>
              </a:spcBef>
              <a:spcAft>
                <a:spcPts val="0"/>
              </a:spcAft>
              <a:buClr>
                <a:srgbClr val="084F9D"/>
              </a:buClr>
              <a:buSzPts val="2800"/>
              <a:buChar char="•"/>
              <a:defRPr sz="2800"/>
            </a:lvl2pPr>
            <a:lvl3pPr marL="1371600" lvl="2" indent="-381000" algn="l">
              <a:lnSpc>
                <a:spcPct val="90000"/>
              </a:lnSpc>
              <a:spcBef>
                <a:spcPts val="500"/>
              </a:spcBef>
              <a:spcAft>
                <a:spcPts val="0"/>
              </a:spcAft>
              <a:buClr>
                <a:srgbClr val="084F9D"/>
              </a:buClr>
              <a:buSzPts val="2400"/>
              <a:buChar char="•"/>
              <a:defRPr sz="2400"/>
            </a:lvl3pPr>
            <a:lvl4pPr marL="1828800" lvl="3" indent="-355600" algn="l">
              <a:lnSpc>
                <a:spcPct val="90000"/>
              </a:lnSpc>
              <a:spcBef>
                <a:spcPts val="500"/>
              </a:spcBef>
              <a:spcAft>
                <a:spcPts val="0"/>
              </a:spcAft>
              <a:buClr>
                <a:srgbClr val="084F9D"/>
              </a:buClr>
              <a:buSzPts val="2000"/>
              <a:buChar char="•"/>
              <a:defRPr sz="2000"/>
            </a:lvl4pPr>
            <a:lvl5pPr marL="2286000" lvl="4" indent="-355600" algn="l">
              <a:lnSpc>
                <a:spcPct val="90000"/>
              </a:lnSpc>
              <a:spcBef>
                <a:spcPts val="500"/>
              </a:spcBef>
              <a:spcAft>
                <a:spcPts val="0"/>
              </a:spcAft>
              <a:buClr>
                <a:srgbClr val="084F9D"/>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6" name="Google Shape;86;p17"/>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84F9D"/>
              </a:buClr>
              <a:buSzPts val="1600"/>
              <a:buNone/>
              <a:defRPr sz="1600"/>
            </a:lvl1pPr>
            <a:lvl2pPr marL="914400" lvl="1" indent="-228600" algn="l">
              <a:lnSpc>
                <a:spcPct val="90000"/>
              </a:lnSpc>
              <a:spcBef>
                <a:spcPts val="500"/>
              </a:spcBef>
              <a:spcAft>
                <a:spcPts val="0"/>
              </a:spcAft>
              <a:buClr>
                <a:srgbClr val="084F9D"/>
              </a:buClr>
              <a:buSzPts val="1400"/>
              <a:buNone/>
              <a:defRPr sz="1400"/>
            </a:lvl2pPr>
            <a:lvl3pPr marL="1371600" lvl="2" indent="-228600" algn="l">
              <a:lnSpc>
                <a:spcPct val="90000"/>
              </a:lnSpc>
              <a:spcBef>
                <a:spcPts val="500"/>
              </a:spcBef>
              <a:spcAft>
                <a:spcPts val="0"/>
              </a:spcAft>
              <a:buClr>
                <a:srgbClr val="084F9D"/>
              </a:buClr>
              <a:buSzPts val="1200"/>
              <a:buNone/>
              <a:defRPr sz="1200"/>
            </a:lvl3pPr>
            <a:lvl4pPr marL="1828800" lvl="3" indent="-228600" algn="l">
              <a:lnSpc>
                <a:spcPct val="90000"/>
              </a:lnSpc>
              <a:spcBef>
                <a:spcPts val="500"/>
              </a:spcBef>
              <a:spcAft>
                <a:spcPts val="0"/>
              </a:spcAft>
              <a:buClr>
                <a:srgbClr val="084F9D"/>
              </a:buClr>
              <a:buSzPts val="1000"/>
              <a:buNone/>
              <a:defRPr sz="1000"/>
            </a:lvl4pPr>
            <a:lvl5pPr marL="2286000" lvl="4" indent="-228600" algn="l">
              <a:lnSpc>
                <a:spcPct val="90000"/>
              </a:lnSpc>
              <a:spcBef>
                <a:spcPts val="500"/>
              </a:spcBef>
              <a:spcAft>
                <a:spcPts val="0"/>
              </a:spcAft>
              <a:buClr>
                <a:srgbClr val="084F9D"/>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7" name="Google Shape;87;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84F9D"/>
              </a:buClr>
              <a:buSzPts val="3200"/>
              <a:buFont typeface="Trebuchet M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8"/>
          <p:cNvSpPr>
            <a:spLocks noGrp="1"/>
          </p:cNvSpPr>
          <p:nvPr>
            <p:ph type="pic" idx="2"/>
          </p:nvPr>
        </p:nvSpPr>
        <p:spPr>
          <a:xfrm>
            <a:off x="3887391" y="987426"/>
            <a:ext cx="4629150" cy="4873625"/>
          </a:xfrm>
          <a:prstGeom prst="rect">
            <a:avLst/>
          </a:prstGeom>
          <a:noFill/>
          <a:ln>
            <a:noFill/>
          </a:ln>
        </p:spPr>
      </p:sp>
      <p:sp>
        <p:nvSpPr>
          <p:cNvPr id="93" name="Google Shape;93;p18"/>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84F9D"/>
              </a:buClr>
              <a:buSzPts val="1600"/>
              <a:buNone/>
              <a:defRPr sz="1600"/>
            </a:lvl1pPr>
            <a:lvl2pPr marL="914400" lvl="1" indent="-228600" algn="l">
              <a:lnSpc>
                <a:spcPct val="90000"/>
              </a:lnSpc>
              <a:spcBef>
                <a:spcPts val="500"/>
              </a:spcBef>
              <a:spcAft>
                <a:spcPts val="0"/>
              </a:spcAft>
              <a:buClr>
                <a:srgbClr val="084F9D"/>
              </a:buClr>
              <a:buSzPts val="1400"/>
              <a:buNone/>
              <a:defRPr sz="1400"/>
            </a:lvl2pPr>
            <a:lvl3pPr marL="1371600" lvl="2" indent="-228600" algn="l">
              <a:lnSpc>
                <a:spcPct val="90000"/>
              </a:lnSpc>
              <a:spcBef>
                <a:spcPts val="500"/>
              </a:spcBef>
              <a:spcAft>
                <a:spcPts val="0"/>
              </a:spcAft>
              <a:buClr>
                <a:srgbClr val="084F9D"/>
              </a:buClr>
              <a:buSzPts val="1200"/>
              <a:buNone/>
              <a:defRPr sz="1200"/>
            </a:lvl3pPr>
            <a:lvl4pPr marL="1828800" lvl="3" indent="-228600" algn="l">
              <a:lnSpc>
                <a:spcPct val="90000"/>
              </a:lnSpc>
              <a:spcBef>
                <a:spcPts val="500"/>
              </a:spcBef>
              <a:spcAft>
                <a:spcPts val="0"/>
              </a:spcAft>
              <a:buClr>
                <a:srgbClr val="084F9D"/>
              </a:buClr>
              <a:buSzPts val="1000"/>
              <a:buNone/>
              <a:defRPr sz="1000"/>
            </a:lvl4pPr>
            <a:lvl5pPr marL="2286000" lvl="4" indent="-228600" algn="l">
              <a:lnSpc>
                <a:spcPct val="90000"/>
              </a:lnSpc>
              <a:spcBef>
                <a:spcPts val="500"/>
              </a:spcBef>
              <a:spcAft>
                <a:spcPts val="0"/>
              </a:spcAft>
              <a:buClr>
                <a:srgbClr val="084F9D"/>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4" name="Google Shape;94;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9"/>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20"/>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amp; Image">
  <p:cSld name="1_Title &amp; Image">
    <p:spTree>
      <p:nvGrpSpPr>
        <p:cNvPr id="1" name="Shape 109"/>
        <p:cNvGrpSpPr/>
        <p:nvPr/>
      </p:nvGrpSpPr>
      <p:grpSpPr>
        <a:xfrm>
          <a:off x="0" y="0"/>
          <a:ext cx="0" cy="0"/>
          <a:chOff x="0" y="0"/>
          <a:chExt cx="0" cy="0"/>
        </a:xfrm>
      </p:grpSpPr>
      <p:pic>
        <p:nvPicPr>
          <p:cNvPr id="110" name="Google Shape;110;p21"/>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11" name="Google Shape;111;p21"/>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112" name="Google Shape;112;p21"/>
          <p:cNvSpPr>
            <a:spLocks noGrp="1"/>
          </p:cNvSpPr>
          <p:nvPr>
            <p:ph type="pic" idx="2"/>
          </p:nvPr>
        </p:nvSpPr>
        <p:spPr>
          <a:xfrm>
            <a:off x="608219" y="1625076"/>
            <a:ext cx="7927975" cy="4011613"/>
          </a:xfrm>
          <a:prstGeom prst="rect">
            <a:avLst/>
          </a:prstGeom>
          <a:noFill/>
          <a:ln>
            <a:noFill/>
          </a:ln>
        </p:spPr>
      </p:sp>
      <p:sp>
        <p:nvSpPr>
          <p:cNvPr id="113" name="Google Shape;113;p21"/>
          <p:cNvSpPr txBox="1">
            <a:spLocks noGrp="1"/>
          </p:cNvSpPr>
          <p:nvPr>
            <p:ph type="body" idx="1"/>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4" name="Google Shape;114;p21"/>
          <p:cNvPicPr preferRelativeResize="0"/>
          <p:nvPr/>
        </p:nvPicPr>
        <p:blipFill rotWithShape="1">
          <a:blip r:embed="rId3">
            <a:alphaModFix/>
          </a:blip>
          <a:srcRect/>
          <a:stretch/>
        </p:blipFill>
        <p:spPr>
          <a:xfrm>
            <a:off x="8080165" y="6268505"/>
            <a:ext cx="993140" cy="45085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MG Comparison_layout">
  <p:cSld name="IMG Comparison_layout">
    <p:spTree>
      <p:nvGrpSpPr>
        <p:cNvPr id="1" name="Shape 115"/>
        <p:cNvGrpSpPr/>
        <p:nvPr/>
      </p:nvGrpSpPr>
      <p:grpSpPr>
        <a:xfrm>
          <a:off x="0" y="0"/>
          <a:ext cx="0" cy="0"/>
          <a:chOff x="0" y="0"/>
          <a:chExt cx="0" cy="0"/>
        </a:xfrm>
      </p:grpSpPr>
      <p:pic>
        <p:nvPicPr>
          <p:cNvPr id="116" name="Google Shape;116;p22"/>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17" name="Google Shape;117;p22"/>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118" name="Google Shape;118;p22"/>
          <p:cNvSpPr>
            <a:spLocks noGrp="1"/>
          </p:cNvSpPr>
          <p:nvPr>
            <p:ph type="pic" idx="2"/>
          </p:nvPr>
        </p:nvSpPr>
        <p:spPr>
          <a:xfrm>
            <a:off x="608014" y="1641355"/>
            <a:ext cx="3794125" cy="3914775"/>
          </a:xfrm>
          <a:prstGeom prst="rect">
            <a:avLst/>
          </a:prstGeom>
          <a:noFill/>
          <a:ln>
            <a:noFill/>
          </a:ln>
        </p:spPr>
      </p:sp>
      <p:sp>
        <p:nvSpPr>
          <p:cNvPr id="119" name="Google Shape;119;p22"/>
          <p:cNvSpPr>
            <a:spLocks noGrp="1"/>
          </p:cNvSpPr>
          <p:nvPr>
            <p:ph type="pic" idx="3"/>
          </p:nvPr>
        </p:nvSpPr>
        <p:spPr>
          <a:xfrm>
            <a:off x="4741658" y="1641355"/>
            <a:ext cx="3794125" cy="3914775"/>
          </a:xfrm>
          <a:prstGeom prst="rect">
            <a:avLst/>
          </a:prstGeom>
          <a:noFill/>
          <a:ln>
            <a:noFill/>
          </a:ln>
        </p:spPr>
      </p:sp>
      <p:sp>
        <p:nvSpPr>
          <p:cNvPr id="120" name="Google Shape;120;p22"/>
          <p:cNvSpPr txBox="1">
            <a:spLocks noGrp="1"/>
          </p:cNvSpPr>
          <p:nvPr>
            <p:ph type="body" idx="1"/>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1" name="Google Shape;121;p22"/>
          <p:cNvPicPr preferRelativeResize="0"/>
          <p:nvPr/>
        </p:nvPicPr>
        <p:blipFill rotWithShape="1">
          <a:blip r:embed="rId3">
            <a:alphaModFix/>
          </a:blip>
          <a:srcRect/>
          <a:stretch/>
        </p:blipFill>
        <p:spPr>
          <a:xfrm>
            <a:off x="8080165" y="6268505"/>
            <a:ext cx="993140" cy="45085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Layout personalizzato">
  <p:cSld name="2_Layout personalizzato">
    <p:spTree>
      <p:nvGrpSpPr>
        <p:cNvPr id="1" name="Shape 122"/>
        <p:cNvGrpSpPr/>
        <p:nvPr/>
      </p:nvGrpSpPr>
      <p:grpSpPr>
        <a:xfrm>
          <a:off x="0" y="0"/>
          <a:ext cx="0" cy="0"/>
          <a:chOff x="0" y="0"/>
          <a:chExt cx="0" cy="0"/>
        </a:xfrm>
      </p:grpSpPr>
      <p:pic>
        <p:nvPicPr>
          <p:cNvPr id="123" name="Google Shape;123;p23"/>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24" name="Google Shape;124;p23"/>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125" name="Google Shape;125;p23"/>
          <p:cNvSpPr>
            <a:spLocks noGrp="1"/>
          </p:cNvSpPr>
          <p:nvPr>
            <p:ph type="pic" idx="2"/>
          </p:nvPr>
        </p:nvSpPr>
        <p:spPr>
          <a:xfrm>
            <a:off x="608220" y="1838962"/>
            <a:ext cx="3855626" cy="4145915"/>
          </a:xfrm>
          <a:prstGeom prst="rect">
            <a:avLst/>
          </a:prstGeom>
          <a:noFill/>
          <a:ln>
            <a:noFill/>
          </a:ln>
        </p:spPr>
      </p:sp>
      <p:sp>
        <p:nvSpPr>
          <p:cNvPr id="126" name="Google Shape;126;p23"/>
          <p:cNvSpPr txBox="1">
            <a:spLocks noGrp="1"/>
          </p:cNvSpPr>
          <p:nvPr>
            <p:ph type="body" idx="1"/>
          </p:nvPr>
        </p:nvSpPr>
        <p:spPr>
          <a:xfrm>
            <a:off x="4680158" y="1840814"/>
            <a:ext cx="3855625" cy="41459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A4F9D"/>
              </a:buClr>
              <a:buSzPts val="1800"/>
              <a:buChar char="•"/>
              <a:defRPr sz="1800">
                <a:solidFill>
                  <a:srgbClr val="0A4F9D"/>
                </a:solidFill>
                <a:latin typeface="Trebuchet MS"/>
                <a:ea typeface="Trebuchet MS"/>
                <a:cs typeface="Trebuchet MS"/>
                <a:sym typeface="Trebuchet MS"/>
              </a:defRPr>
            </a:lvl1pPr>
            <a:lvl2pPr marL="914400" lvl="1" indent="-355600" algn="l">
              <a:lnSpc>
                <a:spcPct val="90000"/>
              </a:lnSpc>
              <a:spcBef>
                <a:spcPts val="500"/>
              </a:spcBef>
              <a:spcAft>
                <a:spcPts val="0"/>
              </a:spcAft>
              <a:buClr>
                <a:srgbClr val="0A4F9D"/>
              </a:buClr>
              <a:buSzPts val="2000"/>
              <a:buChar char="•"/>
              <a:defRPr>
                <a:solidFill>
                  <a:srgbClr val="0A4F9D"/>
                </a:solidFill>
                <a:latin typeface="Trebuchet MS"/>
                <a:ea typeface="Trebuchet MS"/>
                <a:cs typeface="Trebuchet MS"/>
                <a:sym typeface="Trebuchet MS"/>
              </a:defRPr>
            </a:lvl2pPr>
            <a:lvl3pPr marL="1371600" lvl="2" indent="-342900" algn="l">
              <a:lnSpc>
                <a:spcPct val="90000"/>
              </a:lnSpc>
              <a:spcBef>
                <a:spcPts val="500"/>
              </a:spcBef>
              <a:spcAft>
                <a:spcPts val="0"/>
              </a:spcAft>
              <a:buClr>
                <a:srgbClr val="0A4F9D"/>
              </a:buClr>
              <a:buSzPts val="1800"/>
              <a:buChar char="•"/>
              <a:defRPr>
                <a:solidFill>
                  <a:srgbClr val="0A4F9D"/>
                </a:solidFill>
                <a:latin typeface="Trebuchet MS"/>
                <a:ea typeface="Trebuchet MS"/>
                <a:cs typeface="Trebuchet MS"/>
                <a:sym typeface="Trebuchet MS"/>
              </a:defRPr>
            </a:lvl3pPr>
            <a:lvl4pPr marL="1828800" lvl="3"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4pPr>
            <a:lvl5pPr marL="2286000" lvl="4"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23"/>
          <p:cNvSpPr txBox="1">
            <a:spLocks noGrp="1"/>
          </p:cNvSpPr>
          <p:nvPr>
            <p:ph type="body" idx="3"/>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8" name="Google Shape;128;p23"/>
          <p:cNvPicPr preferRelativeResize="0"/>
          <p:nvPr/>
        </p:nvPicPr>
        <p:blipFill rotWithShape="1">
          <a:blip r:embed="rId3">
            <a:alphaModFix/>
          </a:blip>
          <a:srcRect/>
          <a:stretch/>
        </p:blipFill>
        <p:spPr>
          <a:xfrm>
            <a:off x="8080165" y="6268505"/>
            <a:ext cx="993140" cy="45085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End_thankyou">
  <p:cSld name="1_End_thankyou">
    <p:spTree>
      <p:nvGrpSpPr>
        <p:cNvPr id="1" name="Shape 129"/>
        <p:cNvGrpSpPr/>
        <p:nvPr/>
      </p:nvGrpSpPr>
      <p:grpSpPr>
        <a:xfrm>
          <a:off x="0" y="0"/>
          <a:ext cx="0" cy="0"/>
          <a:chOff x="0" y="0"/>
          <a:chExt cx="0" cy="0"/>
        </a:xfrm>
      </p:grpSpPr>
      <p:sp>
        <p:nvSpPr>
          <p:cNvPr id="130" name="Google Shape;130;p24"/>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131" name="Google Shape;131;p24"/>
          <p:cNvGrpSpPr/>
          <p:nvPr/>
        </p:nvGrpSpPr>
        <p:grpSpPr>
          <a:xfrm>
            <a:off x="0" y="6164054"/>
            <a:ext cx="9144000" cy="769197"/>
            <a:chOff x="0" y="0"/>
            <a:chExt cx="6858000" cy="576898"/>
          </a:xfrm>
        </p:grpSpPr>
        <p:pic>
          <p:nvPicPr>
            <p:cNvPr id="132" name="Google Shape;132;p24"/>
            <p:cNvPicPr preferRelativeResize="0"/>
            <p:nvPr/>
          </p:nvPicPr>
          <p:blipFill rotWithShape="1">
            <a:blip r:embed="rId2">
              <a:alphaModFix/>
            </a:blip>
            <a:srcRect/>
            <a:stretch/>
          </p:blipFill>
          <p:spPr>
            <a:xfrm>
              <a:off x="0" y="0"/>
              <a:ext cx="3509963" cy="576897"/>
            </a:xfrm>
            <a:prstGeom prst="rect">
              <a:avLst/>
            </a:prstGeom>
            <a:noFill/>
            <a:ln>
              <a:noFill/>
            </a:ln>
          </p:spPr>
        </p:pic>
        <p:sp>
          <p:nvSpPr>
            <p:cNvPr id="133" name="Google Shape;133;p24"/>
            <p:cNvSpPr/>
            <p:nvPr/>
          </p:nvSpPr>
          <p:spPr>
            <a:xfrm>
              <a:off x="3362325" y="0"/>
              <a:ext cx="3495675" cy="576898"/>
            </a:xfrm>
            <a:prstGeom prst="rect">
              <a:avLst/>
            </a:prstGeom>
            <a:solidFill>
              <a:srgbClr val="0044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Quattrocento Sans"/>
                <a:ea typeface="Quattrocento Sans"/>
                <a:cs typeface="Quattrocento Sans"/>
                <a:sym typeface="Quattrocento Sans"/>
              </a:endParaRPr>
            </a:p>
          </p:txBody>
        </p:sp>
      </p:grpSp>
      <p:pic>
        <p:nvPicPr>
          <p:cNvPr id="134" name="Google Shape;134;p24"/>
          <p:cNvPicPr preferRelativeResize="0"/>
          <p:nvPr/>
        </p:nvPicPr>
        <p:blipFill rotWithShape="1">
          <a:blip r:embed="rId3">
            <a:alphaModFix/>
          </a:blip>
          <a:srcRect l="14917" t="7056" r="15192" b="13643"/>
          <a:stretch/>
        </p:blipFill>
        <p:spPr>
          <a:xfrm>
            <a:off x="5515366" y="2171883"/>
            <a:ext cx="2942835" cy="2442670"/>
          </a:xfrm>
          <a:prstGeom prst="rect">
            <a:avLst/>
          </a:prstGeom>
          <a:noFill/>
          <a:ln>
            <a:noFill/>
          </a:ln>
        </p:spPr>
      </p:pic>
      <p:sp>
        <p:nvSpPr>
          <p:cNvPr id="135" name="Google Shape;135;p24"/>
          <p:cNvSpPr txBox="1">
            <a:spLocks noGrp="1"/>
          </p:cNvSpPr>
          <p:nvPr>
            <p:ph type="body" idx="1"/>
          </p:nvPr>
        </p:nvSpPr>
        <p:spPr>
          <a:xfrm>
            <a:off x="773114" y="2421228"/>
            <a:ext cx="4327525" cy="9014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2400"/>
              <a:buNone/>
              <a:defRPr>
                <a:solidFill>
                  <a:srgbClr val="0A4F9D"/>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24"/>
          <p:cNvSpPr txBox="1">
            <a:spLocks noGrp="1"/>
          </p:cNvSpPr>
          <p:nvPr>
            <p:ph type="body" idx="2"/>
          </p:nvPr>
        </p:nvSpPr>
        <p:spPr>
          <a:xfrm>
            <a:off x="773114" y="3514939"/>
            <a:ext cx="4327525" cy="141656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800"/>
              <a:buNone/>
              <a:defRPr sz="1800">
                <a:solidFill>
                  <a:srgbClr val="7F7F7F"/>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24"/>
          <p:cNvSpPr txBox="1"/>
          <p:nvPr/>
        </p:nvSpPr>
        <p:spPr>
          <a:xfrm>
            <a:off x="773114" y="5138671"/>
            <a:ext cx="432752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accent2"/>
                </a:solidFill>
                <a:latin typeface="Trebuchet MS"/>
                <a:ea typeface="Trebuchet MS"/>
                <a:cs typeface="Trebuchet MS"/>
                <a:sym typeface="Trebuchet MS"/>
              </a:rPr>
              <a:t>www.ieabioenergy.com</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ayout personalizzato">
  <p:cSld name="Layout personalizzato">
    <p:spTree>
      <p:nvGrpSpPr>
        <p:cNvPr id="1" name="Shape 138"/>
        <p:cNvGrpSpPr/>
        <p:nvPr/>
      </p:nvGrpSpPr>
      <p:grpSpPr>
        <a:xfrm>
          <a:off x="0" y="0"/>
          <a:ext cx="0" cy="0"/>
          <a:chOff x="0" y="0"/>
          <a:chExt cx="0" cy="0"/>
        </a:xfrm>
      </p:grpSpPr>
      <p:sp>
        <p:nvSpPr>
          <p:cNvPr id="139" name="Google Shape;139;p25"/>
          <p:cNvSpPr txBox="1">
            <a:spLocks noGrp="1"/>
          </p:cNvSpPr>
          <p:nvPr>
            <p:ph type="body" idx="1"/>
          </p:nvPr>
        </p:nvSpPr>
        <p:spPr>
          <a:xfrm>
            <a:off x="608219" y="1502773"/>
            <a:ext cx="7927564" cy="54510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1950"/>
              <a:buNone/>
              <a:defRPr sz="1950" b="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25"/>
          <p:cNvSpPr>
            <a:spLocks noGrp="1"/>
          </p:cNvSpPr>
          <p:nvPr>
            <p:ph type="pic" idx="2"/>
          </p:nvPr>
        </p:nvSpPr>
        <p:spPr>
          <a:xfrm>
            <a:off x="608220" y="2324102"/>
            <a:ext cx="3855626" cy="3660775"/>
          </a:xfrm>
          <a:prstGeom prst="rect">
            <a:avLst/>
          </a:prstGeom>
          <a:noFill/>
          <a:ln>
            <a:noFill/>
          </a:ln>
        </p:spPr>
      </p:sp>
      <p:sp>
        <p:nvSpPr>
          <p:cNvPr id="141" name="Google Shape;141;p25"/>
          <p:cNvSpPr txBox="1">
            <a:spLocks noGrp="1"/>
          </p:cNvSpPr>
          <p:nvPr>
            <p:ph type="body" idx="3"/>
          </p:nvPr>
        </p:nvSpPr>
        <p:spPr>
          <a:xfrm>
            <a:off x="4680158" y="2325955"/>
            <a:ext cx="3855625" cy="366077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A4F9D"/>
              </a:buClr>
              <a:buSzPts val="1800"/>
              <a:buChar char="•"/>
              <a:defRPr sz="1800">
                <a:solidFill>
                  <a:srgbClr val="0A4F9D"/>
                </a:solidFill>
                <a:latin typeface="Trebuchet MS"/>
                <a:ea typeface="Trebuchet MS"/>
                <a:cs typeface="Trebuchet MS"/>
                <a:sym typeface="Trebuchet MS"/>
              </a:defRPr>
            </a:lvl1pPr>
            <a:lvl2pPr marL="914400" lvl="1" indent="-355600" algn="l">
              <a:lnSpc>
                <a:spcPct val="90000"/>
              </a:lnSpc>
              <a:spcBef>
                <a:spcPts val="500"/>
              </a:spcBef>
              <a:spcAft>
                <a:spcPts val="0"/>
              </a:spcAft>
              <a:buClr>
                <a:srgbClr val="0A4F9D"/>
              </a:buClr>
              <a:buSzPts val="2000"/>
              <a:buChar char="•"/>
              <a:defRPr>
                <a:solidFill>
                  <a:srgbClr val="0A4F9D"/>
                </a:solidFill>
                <a:latin typeface="Trebuchet MS"/>
                <a:ea typeface="Trebuchet MS"/>
                <a:cs typeface="Trebuchet MS"/>
                <a:sym typeface="Trebuchet MS"/>
              </a:defRPr>
            </a:lvl2pPr>
            <a:lvl3pPr marL="1371600" lvl="2" indent="-342900" algn="l">
              <a:lnSpc>
                <a:spcPct val="90000"/>
              </a:lnSpc>
              <a:spcBef>
                <a:spcPts val="500"/>
              </a:spcBef>
              <a:spcAft>
                <a:spcPts val="0"/>
              </a:spcAft>
              <a:buClr>
                <a:srgbClr val="0A4F9D"/>
              </a:buClr>
              <a:buSzPts val="1800"/>
              <a:buChar char="•"/>
              <a:defRPr>
                <a:solidFill>
                  <a:srgbClr val="0A4F9D"/>
                </a:solidFill>
                <a:latin typeface="Trebuchet MS"/>
                <a:ea typeface="Trebuchet MS"/>
                <a:cs typeface="Trebuchet MS"/>
                <a:sym typeface="Trebuchet MS"/>
              </a:defRPr>
            </a:lvl3pPr>
            <a:lvl4pPr marL="1828800" lvl="3"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4pPr>
            <a:lvl5pPr marL="2286000" lvl="4"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25"/>
          <p:cNvSpPr txBox="1">
            <a:spLocks noGrp="1"/>
          </p:cNvSpPr>
          <p:nvPr>
            <p:ph type="body" idx="4"/>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25"/>
          <p:cNvSpPr txBox="1"/>
          <p:nvPr/>
        </p:nvSpPr>
        <p:spPr>
          <a:xfrm>
            <a:off x="608218" y="6283504"/>
            <a:ext cx="1456556" cy="365125"/>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888888"/>
              </a:buClr>
              <a:buSzPts val="900"/>
              <a:buFont typeface="Calibri"/>
              <a:buNone/>
            </a:pPr>
            <a:endParaRPr sz="900" b="0" i="0" u="none" strike="noStrike" cap="none">
              <a:solidFill>
                <a:srgbClr val="888888"/>
              </a:solidFill>
              <a:latin typeface="Calibri"/>
              <a:ea typeface="Calibri"/>
              <a:cs typeface="Calibri"/>
              <a:sym typeface="Calibri"/>
            </a:endParaRPr>
          </a:p>
        </p:txBody>
      </p:sp>
      <p:sp>
        <p:nvSpPr>
          <p:cNvPr id="144" name="Google Shape;144;p25"/>
          <p:cNvSpPr txBox="1"/>
          <p:nvPr/>
        </p:nvSpPr>
        <p:spPr>
          <a:xfrm>
            <a:off x="3475777" y="6283504"/>
            <a:ext cx="2192447" cy="365125"/>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888888"/>
              </a:buClr>
              <a:buSzPts val="900"/>
              <a:buFont typeface="Calibri"/>
              <a:buNone/>
            </a:pPr>
            <a:endParaRPr sz="900" b="0" i="0" u="none" strike="noStrike" cap="none">
              <a:solidFill>
                <a:srgbClr val="888888"/>
              </a:solidFill>
              <a:latin typeface="Calibri"/>
              <a:ea typeface="Calibri"/>
              <a:cs typeface="Calibri"/>
              <a:sym typeface="Calibri"/>
            </a:endParaRPr>
          </a:p>
        </p:txBody>
      </p:sp>
      <p:sp>
        <p:nvSpPr>
          <p:cNvPr id="145" name="Google Shape;145;p25"/>
          <p:cNvSpPr txBox="1"/>
          <p:nvPr/>
        </p:nvSpPr>
        <p:spPr>
          <a:xfrm>
            <a:off x="7015017" y="6409301"/>
            <a:ext cx="2128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rgbClr val="7F7F7F"/>
                </a:solidFill>
                <a:latin typeface="Trebuchet MS"/>
                <a:ea typeface="Trebuchet MS"/>
                <a:cs typeface="Trebuchet MS"/>
                <a:sym typeface="Trebuchet MS"/>
              </a:rPr>
              <a:t>www.ieabioenergy.com</a:t>
            </a:r>
            <a:endParaRPr/>
          </a:p>
        </p:txBody>
      </p:sp>
      <p:pic>
        <p:nvPicPr>
          <p:cNvPr id="146" name="Google Shape;146;p25"/>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47" name="Google Shape;147;p25"/>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s_layout">
  <p:cSld name="Quotes_layout">
    <p:spTree>
      <p:nvGrpSpPr>
        <p:cNvPr id="1" name="Shape 148"/>
        <p:cNvGrpSpPr/>
        <p:nvPr/>
      </p:nvGrpSpPr>
      <p:grpSpPr>
        <a:xfrm>
          <a:off x="0" y="0"/>
          <a:ext cx="0" cy="0"/>
          <a:chOff x="0" y="0"/>
          <a:chExt cx="0" cy="0"/>
        </a:xfrm>
      </p:grpSpPr>
      <p:sp>
        <p:nvSpPr>
          <p:cNvPr id="149" name="Google Shape;149;p26"/>
          <p:cNvSpPr txBox="1">
            <a:spLocks noGrp="1"/>
          </p:cNvSpPr>
          <p:nvPr>
            <p:ph type="title"/>
          </p:nvPr>
        </p:nvSpPr>
        <p:spPr>
          <a:xfrm>
            <a:off x="589988" y="1746466"/>
            <a:ext cx="7964026" cy="247048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A4F9D"/>
              </a:buClr>
              <a:buSzPts val="3300"/>
              <a:buFont typeface="Trebuchet MS"/>
              <a:buNone/>
              <a:defRPr sz="3300">
                <a:solidFill>
                  <a:srgbClr val="0A4F9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26"/>
          <p:cNvSpPr txBox="1">
            <a:spLocks noGrp="1"/>
          </p:cNvSpPr>
          <p:nvPr>
            <p:ph type="body" idx="1"/>
          </p:nvPr>
        </p:nvSpPr>
        <p:spPr>
          <a:xfrm>
            <a:off x="589988" y="4656753"/>
            <a:ext cx="5545137" cy="365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7F7F7F"/>
              </a:buClr>
              <a:buSzPts val="1800"/>
              <a:buNone/>
              <a:defRPr sz="1800">
                <a:solidFill>
                  <a:srgbClr val="7F7F7F"/>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26"/>
          <p:cNvSpPr txBox="1"/>
          <p:nvPr/>
        </p:nvSpPr>
        <p:spPr>
          <a:xfrm>
            <a:off x="7015017" y="6409301"/>
            <a:ext cx="2128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rgbClr val="7F7F7F"/>
                </a:solidFill>
                <a:latin typeface="Trebuchet MS"/>
                <a:ea typeface="Trebuchet MS"/>
                <a:cs typeface="Trebuchet MS"/>
                <a:sym typeface="Trebuchet MS"/>
              </a:rPr>
              <a:t>www.ieabioenergy.com</a:t>
            </a:r>
            <a:endParaRPr/>
          </a:p>
        </p:txBody>
      </p:sp>
      <p:pic>
        <p:nvPicPr>
          <p:cNvPr id="152" name="Google Shape;152;p26"/>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53" name="Google Shape;153;p26"/>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ultiple Speakers_layout">
  <p:cSld name="Multiple Speakers_layout">
    <p:spTree>
      <p:nvGrpSpPr>
        <p:cNvPr id="1" name="Shape 154"/>
        <p:cNvGrpSpPr/>
        <p:nvPr/>
      </p:nvGrpSpPr>
      <p:grpSpPr>
        <a:xfrm>
          <a:off x="0" y="0"/>
          <a:ext cx="0" cy="0"/>
          <a:chOff x="0" y="0"/>
          <a:chExt cx="0" cy="0"/>
        </a:xfrm>
      </p:grpSpPr>
      <p:sp>
        <p:nvSpPr>
          <p:cNvPr id="155" name="Google Shape;155;p27"/>
          <p:cNvSpPr>
            <a:spLocks noGrp="1"/>
          </p:cNvSpPr>
          <p:nvPr>
            <p:ph type="pic" idx="2"/>
          </p:nvPr>
        </p:nvSpPr>
        <p:spPr>
          <a:xfrm>
            <a:off x="767585" y="2327879"/>
            <a:ext cx="1213203" cy="1213203"/>
          </a:xfrm>
          <a:prstGeom prst="rect">
            <a:avLst/>
          </a:prstGeom>
          <a:noFill/>
          <a:ln>
            <a:noFill/>
          </a:ln>
        </p:spPr>
      </p:sp>
      <p:sp>
        <p:nvSpPr>
          <p:cNvPr id="156" name="Google Shape;156;p27"/>
          <p:cNvSpPr txBox="1">
            <a:spLocks noGrp="1"/>
          </p:cNvSpPr>
          <p:nvPr>
            <p:ph type="body" idx="1"/>
          </p:nvPr>
        </p:nvSpPr>
        <p:spPr>
          <a:xfrm>
            <a:off x="608219"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200"/>
              <a:buFont typeface="Arial"/>
              <a:buNone/>
              <a:defRPr sz="120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27"/>
          <p:cNvSpPr txBox="1">
            <a:spLocks noGrp="1"/>
          </p:cNvSpPr>
          <p:nvPr>
            <p:ph type="body" idx="3"/>
          </p:nvPr>
        </p:nvSpPr>
        <p:spPr>
          <a:xfrm>
            <a:off x="608219"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27"/>
          <p:cNvSpPr txBox="1">
            <a:spLocks noGrp="1"/>
          </p:cNvSpPr>
          <p:nvPr>
            <p:ph type="body" idx="4"/>
          </p:nvPr>
        </p:nvSpPr>
        <p:spPr>
          <a:xfrm>
            <a:off x="608219"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27"/>
          <p:cNvSpPr>
            <a:spLocks noGrp="1"/>
          </p:cNvSpPr>
          <p:nvPr>
            <p:ph type="pic" idx="5"/>
          </p:nvPr>
        </p:nvSpPr>
        <p:spPr>
          <a:xfrm>
            <a:off x="2380795" y="2327879"/>
            <a:ext cx="1213203" cy="1213203"/>
          </a:xfrm>
          <a:prstGeom prst="rect">
            <a:avLst/>
          </a:prstGeom>
          <a:noFill/>
          <a:ln>
            <a:noFill/>
          </a:ln>
        </p:spPr>
      </p:sp>
      <p:sp>
        <p:nvSpPr>
          <p:cNvPr id="160" name="Google Shape;160;p27"/>
          <p:cNvSpPr txBox="1">
            <a:spLocks noGrp="1"/>
          </p:cNvSpPr>
          <p:nvPr>
            <p:ph type="body" idx="6"/>
          </p:nvPr>
        </p:nvSpPr>
        <p:spPr>
          <a:xfrm>
            <a:off x="2221429"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350"/>
              <a:buFont typeface="Arial"/>
              <a:buNone/>
              <a:defRPr sz="13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27"/>
          <p:cNvSpPr txBox="1">
            <a:spLocks noGrp="1"/>
          </p:cNvSpPr>
          <p:nvPr>
            <p:ph type="body" idx="7"/>
          </p:nvPr>
        </p:nvSpPr>
        <p:spPr>
          <a:xfrm>
            <a:off x="2221429"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27"/>
          <p:cNvSpPr txBox="1">
            <a:spLocks noGrp="1"/>
          </p:cNvSpPr>
          <p:nvPr>
            <p:ph type="body" idx="8"/>
          </p:nvPr>
        </p:nvSpPr>
        <p:spPr>
          <a:xfrm>
            <a:off x="2221429"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27"/>
          <p:cNvSpPr>
            <a:spLocks noGrp="1"/>
          </p:cNvSpPr>
          <p:nvPr>
            <p:ph type="pic" idx="9"/>
          </p:nvPr>
        </p:nvSpPr>
        <p:spPr>
          <a:xfrm>
            <a:off x="3986570" y="2327879"/>
            <a:ext cx="1213203" cy="1213203"/>
          </a:xfrm>
          <a:prstGeom prst="rect">
            <a:avLst/>
          </a:prstGeom>
          <a:noFill/>
          <a:ln>
            <a:noFill/>
          </a:ln>
        </p:spPr>
      </p:sp>
      <p:sp>
        <p:nvSpPr>
          <p:cNvPr id="164" name="Google Shape;164;p27"/>
          <p:cNvSpPr txBox="1">
            <a:spLocks noGrp="1"/>
          </p:cNvSpPr>
          <p:nvPr>
            <p:ph type="body" idx="13"/>
          </p:nvPr>
        </p:nvSpPr>
        <p:spPr>
          <a:xfrm>
            <a:off x="3827204"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350"/>
              <a:buFont typeface="Arial"/>
              <a:buNone/>
              <a:defRPr sz="13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27"/>
          <p:cNvSpPr txBox="1">
            <a:spLocks noGrp="1"/>
          </p:cNvSpPr>
          <p:nvPr>
            <p:ph type="body" idx="14"/>
          </p:nvPr>
        </p:nvSpPr>
        <p:spPr>
          <a:xfrm>
            <a:off x="3827204"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27"/>
          <p:cNvSpPr txBox="1">
            <a:spLocks noGrp="1"/>
          </p:cNvSpPr>
          <p:nvPr>
            <p:ph type="body" idx="15"/>
          </p:nvPr>
        </p:nvSpPr>
        <p:spPr>
          <a:xfrm>
            <a:off x="3827204"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27"/>
          <p:cNvSpPr>
            <a:spLocks noGrp="1"/>
          </p:cNvSpPr>
          <p:nvPr>
            <p:ph type="pic" idx="16"/>
          </p:nvPr>
        </p:nvSpPr>
        <p:spPr>
          <a:xfrm>
            <a:off x="5594228" y="2327879"/>
            <a:ext cx="1213203" cy="1213203"/>
          </a:xfrm>
          <a:prstGeom prst="rect">
            <a:avLst/>
          </a:prstGeom>
          <a:noFill/>
          <a:ln>
            <a:noFill/>
          </a:ln>
        </p:spPr>
      </p:sp>
      <p:sp>
        <p:nvSpPr>
          <p:cNvPr id="168" name="Google Shape;168;p27"/>
          <p:cNvSpPr txBox="1">
            <a:spLocks noGrp="1"/>
          </p:cNvSpPr>
          <p:nvPr>
            <p:ph type="body" idx="17"/>
          </p:nvPr>
        </p:nvSpPr>
        <p:spPr>
          <a:xfrm>
            <a:off x="5434862"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350"/>
              <a:buFont typeface="Arial"/>
              <a:buNone/>
              <a:defRPr sz="13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27"/>
          <p:cNvSpPr txBox="1">
            <a:spLocks noGrp="1"/>
          </p:cNvSpPr>
          <p:nvPr>
            <p:ph type="body" idx="18"/>
          </p:nvPr>
        </p:nvSpPr>
        <p:spPr>
          <a:xfrm>
            <a:off x="5434862"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27"/>
          <p:cNvSpPr txBox="1">
            <a:spLocks noGrp="1"/>
          </p:cNvSpPr>
          <p:nvPr>
            <p:ph type="body" idx="19"/>
          </p:nvPr>
        </p:nvSpPr>
        <p:spPr>
          <a:xfrm>
            <a:off x="5434862"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27"/>
          <p:cNvSpPr>
            <a:spLocks noGrp="1"/>
          </p:cNvSpPr>
          <p:nvPr>
            <p:ph type="pic" idx="20"/>
          </p:nvPr>
        </p:nvSpPr>
        <p:spPr>
          <a:xfrm>
            <a:off x="7207438" y="2327879"/>
            <a:ext cx="1213203" cy="1213203"/>
          </a:xfrm>
          <a:prstGeom prst="rect">
            <a:avLst/>
          </a:prstGeom>
          <a:noFill/>
          <a:ln>
            <a:noFill/>
          </a:ln>
        </p:spPr>
      </p:sp>
      <p:sp>
        <p:nvSpPr>
          <p:cNvPr id="172" name="Google Shape;172;p27"/>
          <p:cNvSpPr txBox="1">
            <a:spLocks noGrp="1"/>
          </p:cNvSpPr>
          <p:nvPr>
            <p:ph type="body" idx="21"/>
          </p:nvPr>
        </p:nvSpPr>
        <p:spPr>
          <a:xfrm>
            <a:off x="7048072"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350"/>
              <a:buFont typeface="Arial"/>
              <a:buNone/>
              <a:defRPr sz="13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7"/>
          <p:cNvSpPr txBox="1">
            <a:spLocks noGrp="1"/>
          </p:cNvSpPr>
          <p:nvPr>
            <p:ph type="body" idx="22"/>
          </p:nvPr>
        </p:nvSpPr>
        <p:spPr>
          <a:xfrm>
            <a:off x="7048072"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27"/>
          <p:cNvSpPr txBox="1">
            <a:spLocks noGrp="1"/>
          </p:cNvSpPr>
          <p:nvPr>
            <p:ph type="body" idx="23"/>
          </p:nvPr>
        </p:nvSpPr>
        <p:spPr>
          <a:xfrm>
            <a:off x="7048072"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27"/>
          <p:cNvSpPr txBox="1"/>
          <p:nvPr/>
        </p:nvSpPr>
        <p:spPr>
          <a:xfrm>
            <a:off x="7015017" y="6409301"/>
            <a:ext cx="2128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rgbClr val="7F7F7F"/>
                </a:solidFill>
                <a:latin typeface="Trebuchet MS"/>
                <a:ea typeface="Trebuchet MS"/>
                <a:cs typeface="Trebuchet MS"/>
                <a:sym typeface="Trebuchet MS"/>
              </a:rPr>
              <a:t>www.ieabioenergy.com</a:t>
            </a:r>
            <a:endParaRPr/>
          </a:p>
        </p:txBody>
      </p:sp>
      <p:pic>
        <p:nvPicPr>
          <p:cNvPr id="176" name="Google Shape;176;p27"/>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77" name="Google Shape;177;p27"/>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178" name="Google Shape;178;p27"/>
          <p:cNvSpPr txBox="1">
            <a:spLocks noGrp="1"/>
          </p:cNvSpPr>
          <p:nvPr>
            <p:ph type="body" idx="24"/>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27"/>
          <p:cNvSpPr txBox="1">
            <a:spLocks noGrp="1"/>
          </p:cNvSpPr>
          <p:nvPr>
            <p:ph type="body" idx="25"/>
          </p:nvPr>
        </p:nvSpPr>
        <p:spPr>
          <a:xfrm>
            <a:off x="608219" y="1502773"/>
            <a:ext cx="7927564" cy="54510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1950"/>
              <a:buNone/>
              <a:defRPr sz="1950" b="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d_thankyou">
  <p:cSld name="End_thankyou">
    <p:spTree>
      <p:nvGrpSpPr>
        <p:cNvPr id="1" name="Shape 35"/>
        <p:cNvGrpSpPr/>
        <p:nvPr/>
      </p:nvGrpSpPr>
      <p:grpSpPr>
        <a:xfrm>
          <a:off x="0" y="0"/>
          <a:ext cx="0" cy="0"/>
          <a:chOff x="0" y="0"/>
          <a:chExt cx="0" cy="0"/>
        </a:xfrm>
      </p:grpSpPr>
      <p:sp>
        <p:nvSpPr>
          <p:cNvPr id="36" name="Google Shape;36;p10"/>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37" name="Google Shape;37;p10"/>
          <p:cNvGrpSpPr/>
          <p:nvPr/>
        </p:nvGrpSpPr>
        <p:grpSpPr>
          <a:xfrm>
            <a:off x="0" y="6164054"/>
            <a:ext cx="9144000" cy="769197"/>
            <a:chOff x="0" y="0"/>
            <a:chExt cx="6858000" cy="576898"/>
          </a:xfrm>
        </p:grpSpPr>
        <p:pic>
          <p:nvPicPr>
            <p:cNvPr id="38" name="Google Shape;38;p10"/>
            <p:cNvPicPr preferRelativeResize="0"/>
            <p:nvPr/>
          </p:nvPicPr>
          <p:blipFill rotWithShape="1">
            <a:blip r:embed="rId2">
              <a:alphaModFix/>
            </a:blip>
            <a:srcRect/>
            <a:stretch/>
          </p:blipFill>
          <p:spPr>
            <a:xfrm>
              <a:off x="0" y="0"/>
              <a:ext cx="3509963" cy="576897"/>
            </a:xfrm>
            <a:prstGeom prst="rect">
              <a:avLst/>
            </a:prstGeom>
            <a:noFill/>
            <a:ln>
              <a:noFill/>
            </a:ln>
          </p:spPr>
        </p:pic>
        <p:sp>
          <p:nvSpPr>
            <p:cNvPr id="39" name="Google Shape;39;p10"/>
            <p:cNvSpPr/>
            <p:nvPr/>
          </p:nvSpPr>
          <p:spPr>
            <a:xfrm>
              <a:off x="3362325" y="0"/>
              <a:ext cx="3495675" cy="576898"/>
            </a:xfrm>
            <a:prstGeom prst="rect">
              <a:avLst/>
            </a:prstGeom>
            <a:solidFill>
              <a:srgbClr val="0044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Quattrocento Sans"/>
                <a:ea typeface="Quattrocento Sans"/>
                <a:cs typeface="Quattrocento Sans"/>
                <a:sym typeface="Quattrocento Sans"/>
              </a:endParaRPr>
            </a:p>
          </p:txBody>
        </p:sp>
      </p:grpSp>
      <p:pic>
        <p:nvPicPr>
          <p:cNvPr id="40" name="Google Shape;40;p10"/>
          <p:cNvPicPr preferRelativeResize="0"/>
          <p:nvPr/>
        </p:nvPicPr>
        <p:blipFill rotWithShape="1">
          <a:blip r:embed="rId3">
            <a:alphaModFix/>
          </a:blip>
          <a:srcRect l="14917" t="7056" r="15192" b="13643"/>
          <a:stretch/>
        </p:blipFill>
        <p:spPr>
          <a:xfrm>
            <a:off x="5489966" y="3179417"/>
            <a:ext cx="2942835" cy="2442670"/>
          </a:xfrm>
          <a:prstGeom prst="rect">
            <a:avLst/>
          </a:prstGeom>
          <a:noFill/>
          <a:ln>
            <a:noFill/>
          </a:ln>
        </p:spPr>
      </p:pic>
      <p:sp>
        <p:nvSpPr>
          <p:cNvPr id="41" name="Google Shape;41;p10"/>
          <p:cNvSpPr txBox="1">
            <a:spLocks noGrp="1"/>
          </p:cNvSpPr>
          <p:nvPr>
            <p:ph type="body" idx="1"/>
          </p:nvPr>
        </p:nvSpPr>
        <p:spPr>
          <a:xfrm>
            <a:off x="2618847" y="575494"/>
            <a:ext cx="4327525" cy="9014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2400"/>
              <a:buNone/>
              <a:defRPr>
                <a:solidFill>
                  <a:srgbClr val="0A4F9D"/>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0"/>
          <p:cNvSpPr txBox="1">
            <a:spLocks noGrp="1"/>
          </p:cNvSpPr>
          <p:nvPr>
            <p:ph type="body" idx="2"/>
          </p:nvPr>
        </p:nvSpPr>
        <p:spPr>
          <a:xfrm>
            <a:off x="214314" y="2261871"/>
            <a:ext cx="4327525" cy="141656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800"/>
              <a:buNone/>
              <a:defRPr sz="1800">
                <a:solidFill>
                  <a:srgbClr val="7F7F7F"/>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10"/>
          <p:cNvSpPr txBox="1"/>
          <p:nvPr/>
        </p:nvSpPr>
        <p:spPr>
          <a:xfrm>
            <a:off x="4816476" y="5560245"/>
            <a:ext cx="432752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accent2"/>
                </a:solidFill>
                <a:latin typeface="Trebuchet MS"/>
                <a:ea typeface="Trebuchet MS"/>
                <a:cs typeface="Trebuchet MS"/>
                <a:sym typeface="Trebuchet MS"/>
              </a:rPr>
              <a:t>www.ieabioenergy.com</a:t>
            </a:r>
            <a:endParaRPr/>
          </a:p>
        </p:txBody>
      </p:sp>
      <p:pic>
        <p:nvPicPr>
          <p:cNvPr id="44" name="Google Shape;44;p10"/>
          <p:cNvPicPr preferRelativeResize="0"/>
          <p:nvPr/>
        </p:nvPicPr>
        <p:blipFill rotWithShape="1">
          <a:blip r:embed="rId4">
            <a:alphaModFix/>
          </a:blip>
          <a:srcRect/>
          <a:stretch/>
        </p:blipFill>
        <p:spPr>
          <a:xfrm>
            <a:off x="527899" y="3906307"/>
            <a:ext cx="3366770" cy="1647828"/>
          </a:xfrm>
          <a:prstGeom prst="rect">
            <a:avLst/>
          </a:prstGeom>
          <a:noFill/>
          <a:ln>
            <a:noFill/>
          </a:ln>
        </p:spPr>
      </p:pic>
      <p:sp>
        <p:nvSpPr>
          <p:cNvPr id="45" name="Google Shape;45;p10"/>
          <p:cNvSpPr txBox="1"/>
          <p:nvPr/>
        </p:nvSpPr>
        <p:spPr>
          <a:xfrm>
            <a:off x="0" y="5577179"/>
            <a:ext cx="438937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accent2"/>
                </a:solidFill>
                <a:latin typeface="Trebuchet MS"/>
                <a:ea typeface="Trebuchet MS"/>
                <a:cs typeface="Trebuchet MS"/>
                <a:sym typeface="Trebuchet MS"/>
              </a:rPr>
              <a:t>www.task39.ieabioenergy.com</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46"/>
        <p:cNvGrpSpPr/>
        <p:nvPr/>
      </p:nvGrpSpPr>
      <p:grpSpPr>
        <a:xfrm>
          <a:off x="0" y="0"/>
          <a:ext cx="0" cy="0"/>
          <a:chOff x="0" y="0"/>
          <a:chExt cx="0" cy="0"/>
        </a:xfrm>
      </p:grpSpPr>
      <p:sp>
        <p:nvSpPr>
          <p:cNvPr id="47" name="Google Shape;47;p1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84F9D"/>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1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084F9D"/>
              </a:buClr>
              <a:buSzPts val="2400"/>
              <a:buNone/>
              <a:defRPr sz="2400"/>
            </a:lvl1pPr>
            <a:lvl2pPr lvl="1" algn="ctr">
              <a:lnSpc>
                <a:spcPct val="90000"/>
              </a:lnSpc>
              <a:spcBef>
                <a:spcPts val="500"/>
              </a:spcBef>
              <a:spcAft>
                <a:spcPts val="0"/>
              </a:spcAft>
              <a:buClr>
                <a:srgbClr val="084F9D"/>
              </a:buClr>
              <a:buSzPts val="2000"/>
              <a:buNone/>
              <a:defRPr sz="2000"/>
            </a:lvl2pPr>
            <a:lvl3pPr lvl="2" algn="ctr">
              <a:lnSpc>
                <a:spcPct val="90000"/>
              </a:lnSpc>
              <a:spcBef>
                <a:spcPts val="500"/>
              </a:spcBef>
              <a:spcAft>
                <a:spcPts val="0"/>
              </a:spcAft>
              <a:buClr>
                <a:srgbClr val="084F9D"/>
              </a:buClr>
              <a:buSzPts val="1800"/>
              <a:buNone/>
              <a:defRPr sz="1800"/>
            </a:lvl3pPr>
            <a:lvl4pPr lvl="3" algn="ctr">
              <a:lnSpc>
                <a:spcPct val="90000"/>
              </a:lnSpc>
              <a:spcBef>
                <a:spcPts val="500"/>
              </a:spcBef>
              <a:spcAft>
                <a:spcPts val="0"/>
              </a:spcAft>
              <a:buClr>
                <a:srgbClr val="084F9D"/>
              </a:buClr>
              <a:buSzPts val="1600"/>
              <a:buNone/>
              <a:defRPr sz="1600"/>
            </a:lvl4pPr>
            <a:lvl5pPr lvl="4" algn="ctr">
              <a:lnSpc>
                <a:spcPct val="90000"/>
              </a:lnSpc>
              <a:spcBef>
                <a:spcPts val="500"/>
              </a:spcBef>
              <a:spcAft>
                <a:spcPts val="0"/>
              </a:spcAft>
              <a:buClr>
                <a:srgbClr val="084F9D"/>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9" name="Google Shape;49;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52"/>
        <p:cNvGrpSpPr/>
        <p:nvPr/>
      </p:nvGrpSpPr>
      <p:grpSpPr>
        <a:xfrm>
          <a:off x="0" y="0"/>
          <a:ext cx="0" cy="0"/>
          <a:chOff x="0" y="0"/>
          <a:chExt cx="0" cy="0"/>
        </a:xfrm>
      </p:grpSpPr>
      <p:sp>
        <p:nvSpPr>
          <p:cNvPr id="53" name="Google Shape;53;p12"/>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84F9D"/>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12"/>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5" name="Google Shape;55;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3"/>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84F9D"/>
              </a:buClr>
              <a:buSzPts val="2400"/>
              <a:buNone/>
              <a:defRPr sz="2400" b="1"/>
            </a:lvl1pPr>
            <a:lvl2pPr marL="914400" lvl="1" indent="-228600" algn="l">
              <a:lnSpc>
                <a:spcPct val="90000"/>
              </a:lnSpc>
              <a:spcBef>
                <a:spcPts val="500"/>
              </a:spcBef>
              <a:spcAft>
                <a:spcPts val="0"/>
              </a:spcAft>
              <a:buClr>
                <a:srgbClr val="084F9D"/>
              </a:buClr>
              <a:buSzPts val="2000"/>
              <a:buNone/>
              <a:defRPr sz="2000" b="1"/>
            </a:lvl2pPr>
            <a:lvl3pPr marL="1371600" lvl="2" indent="-228600" algn="l">
              <a:lnSpc>
                <a:spcPct val="90000"/>
              </a:lnSpc>
              <a:spcBef>
                <a:spcPts val="500"/>
              </a:spcBef>
              <a:spcAft>
                <a:spcPts val="0"/>
              </a:spcAft>
              <a:buClr>
                <a:srgbClr val="084F9D"/>
              </a:buClr>
              <a:buSzPts val="1800"/>
              <a:buNone/>
              <a:defRPr sz="1800" b="1"/>
            </a:lvl3pPr>
            <a:lvl4pPr marL="1828800" lvl="3" indent="-228600" algn="l">
              <a:lnSpc>
                <a:spcPct val="90000"/>
              </a:lnSpc>
              <a:spcBef>
                <a:spcPts val="500"/>
              </a:spcBef>
              <a:spcAft>
                <a:spcPts val="0"/>
              </a:spcAft>
              <a:buClr>
                <a:srgbClr val="084F9D"/>
              </a:buClr>
              <a:buSzPts val="1600"/>
              <a:buNone/>
              <a:defRPr sz="1600" b="1"/>
            </a:lvl4pPr>
            <a:lvl5pPr marL="2286000" lvl="4" indent="-228600" algn="l">
              <a:lnSpc>
                <a:spcPct val="90000"/>
              </a:lnSpc>
              <a:spcBef>
                <a:spcPts val="500"/>
              </a:spcBef>
              <a:spcAft>
                <a:spcPts val="0"/>
              </a:spcAft>
              <a:buClr>
                <a:srgbClr val="084F9D"/>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8" name="Google Shape;68;p14"/>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4"/>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84F9D"/>
              </a:buClr>
              <a:buSzPts val="2400"/>
              <a:buNone/>
              <a:defRPr sz="2400" b="1"/>
            </a:lvl1pPr>
            <a:lvl2pPr marL="914400" lvl="1" indent="-228600" algn="l">
              <a:lnSpc>
                <a:spcPct val="90000"/>
              </a:lnSpc>
              <a:spcBef>
                <a:spcPts val="500"/>
              </a:spcBef>
              <a:spcAft>
                <a:spcPts val="0"/>
              </a:spcAft>
              <a:buClr>
                <a:srgbClr val="084F9D"/>
              </a:buClr>
              <a:buSzPts val="2000"/>
              <a:buNone/>
              <a:defRPr sz="2000" b="1"/>
            </a:lvl2pPr>
            <a:lvl3pPr marL="1371600" lvl="2" indent="-228600" algn="l">
              <a:lnSpc>
                <a:spcPct val="90000"/>
              </a:lnSpc>
              <a:spcBef>
                <a:spcPts val="500"/>
              </a:spcBef>
              <a:spcAft>
                <a:spcPts val="0"/>
              </a:spcAft>
              <a:buClr>
                <a:srgbClr val="084F9D"/>
              </a:buClr>
              <a:buSzPts val="1800"/>
              <a:buNone/>
              <a:defRPr sz="1800" b="1"/>
            </a:lvl3pPr>
            <a:lvl4pPr marL="1828800" lvl="3" indent="-228600" algn="l">
              <a:lnSpc>
                <a:spcPct val="90000"/>
              </a:lnSpc>
              <a:spcBef>
                <a:spcPts val="500"/>
              </a:spcBef>
              <a:spcAft>
                <a:spcPts val="0"/>
              </a:spcAft>
              <a:buClr>
                <a:srgbClr val="084F9D"/>
              </a:buClr>
              <a:buSzPts val="1600"/>
              <a:buNone/>
              <a:defRPr sz="1600" b="1"/>
            </a:lvl4pPr>
            <a:lvl5pPr marL="2286000" lvl="4" indent="-228600" algn="l">
              <a:lnSpc>
                <a:spcPct val="90000"/>
              </a:lnSpc>
              <a:spcBef>
                <a:spcPts val="500"/>
              </a:spcBef>
              <a:spcAft>
                <a:spcPts val="0"/>
              </a:spcAft>
              <a:buClr>
                <a:srgbClr val="084F9D"/>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0" name="Google Shape;70;p14"/>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79"/>
        <p:cNvGrpSpPr/>
        <p:nvPr/>
      </p:nvGrpSpPr>
      <p:grpSpPr>
        <a:xfrm>
          <a:off x="0" y="0"/>
          <a:ext cx="0" cy="0"/>
          <a:chOff x="0" y="0"/>
          <a:chExt cx="0" cy="0"/>
        </a:xfrm>
      </p:grpSpPr>
      <p:sp>
        <p:nvSpPr>
          <p:cNvPr id="80" name="Google Shape;80;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7"/>
          <p:cNvPicPr preferRelativeResize="0"/>
          <p:nvPr/>
        </p:nvPicPr>
        <p:blipFill rotWithShape="1">
          <a:blip r:embed="rId22">
            <a:alphaModFix/>
          </a:blip>
          <a:srcRect/>
          <a:stretch/>
        </p:blipFill>
        <p:spPr>
          <a:xfrm>
            <a:off x="0" y="0"/>
            <a:ext cx="9144000" cy="1437938"/>
          </a:xfrm>
          <a:prstGeom prst="rect">
            <a:avLst/>
          </a:prstGeom>
          <a:noFill/>
          <a:ln>
            <a:noFill/>
          </a:ln>
        </p:spPr>
      </p:pic>
      <p:sp>
        <p:nvSpPr>
          <p:cNvPr id="11" name="Google Shape;11;p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84F9D"/>
              </a:buClr>
              <a:buSzPts val="2400"/>
              <a:buFont typeface="Trebuchet MS"/>
              <a:buNone/>
              <a:defRPr sz="2400" b="1" i="0" u="none" strike="noStrike" cap="none">
                <a:solidFill>
                  <a:srgbClr val="084F9D"/>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rgbClr val="084F9D"/>
              </a:buClr>
              <a:buSzPts val="2400"/>
              <a:buFont typeface="Arial"/>
              <a:buChar char="•"/>
              <a:defRPr sz="2400" b="0" i="0" u="none" strike="noStrike" cap="none">
                <a:solidFill>
                  <a:srgbClr val="084F9D"/>
                </a:solidFill>
                <a:latin typeface="Trebuchet MS"/>
                <a:ea typeface="Trebuchet MS"/>
                <a:cs typeface="Trebuchet MS"/>
                <a:sym typeface="Trebuchet MS"/>
              </a:defRPr>
            </a:lvl1pPr>
            <a:lvl2pPr marL="914400" marR="0" lvl="1" indent="-355600" algn="l" rtl="0">
              <a:lnSpc>
                <a:spcPct val="90000"/>
              </a:lnSpc>
              <a:spcBef>
                <a:spcPts val="500"/>
              </a:spcBef>
              <a:spcAft>
                <a:spcPts val="0"/>
              </a:spcAft>
              <a:buClr>
                <a:srgbClr val="084F9D"/>
              </a:buClr>
              <a:buSzPts val="2000"/>
              <a:buFont typeface="Arial"/>
              <a:buChar char="•"/>
              <a:defRPr sz="2000" b="0" i="0" u="none" strike="noStrike" cap="none">
                <a:solidFill>
                  <a:srgbClr val="084F9D"/>
                </a:solidFill>
                <a:latin typeface="Trebuchet MS"/>
                <a:ea typeface="Trebuchet MS"/>
                <a:cs typeface="Trebuchet MS"/>
                <a:sym typeface="Trebuchet MS"/>
              </a:defRPr>
            </a:lvl2pPr>
            <a:lvl3pPr marL="1371600" marR="0" lvl="2" indent="-342900" algn="l" rtl="0">
              <a:lnSpc>
                <a:spcPct val="90000"/>
              </a:lnSpc>
              <a:spcBef>
                <a:spcPts val="500"/>
              </a:spcBef>
              <a:spcAft>
                <a:spcPts val="0"/>
              </a:spcAft>
              <a:buClr>
                <a:srgbClr val="084F9D"/>
              </a:buClr>
              <a:buSzPts val="1800"/>
              <a:buFont typeface="Arial"/>
              <a:buChar char="•"/>
              <a:defRPr sz="1800" b="0" i="0" u="none" strike="noStrike" cap="none">
                <a:solidFill>
                  <a:srgbClr val="084F9D"/>
                </a:solidFill>
                <a:latin typeface="Trebuchet MS"/>
                <a:ea typeface="Trebuchet MS"/>
                <a:cs typeface="Trebuchet MS"/>
                <a:sym typeface="Trebuchet MS"/>
              </a:defRPr>
            </a:lvl3pPr>
            <a:lvl4pPr marL="1828800" marR="0" lvl="3" indent="-330200" algn="l" rtl="0">
              <a:lnSpc>
                <a:spcPct val="90000"/>
              </a:lnSpc>
              <a:spcBef>
                <a:spcPts val="500"/>
              </a:spcBef>
              <a:spcAft>
                <a:spcPts val="0"/>
              </a:spcAft>
              <a:buClr>
                <a:srgbClr val="084F9D"/>
              </a:buClr>
              <a:buSzPts val="1600"/>
              <a:buFont typeface="Arial"/>
              <a:buChar char="•"/>
              <a:defRPr sz="1600" b="0" i="0" u="none" strike="noStrike" cap="none">
                <a:solidFill>
                  <a:srgbClr val="084F9D"/>
                </a:solidFill>
                <a:latin typeface="Trebuchet MS"/>
                <a:ea typeface="Trebuchet MS"/>
                <a:cs typeface="Trebuchet MS"/>
                <a:sym typeface="Trebuchet MS"/>
              </a:defRPr>
            </a:lvl4pPr>
            <a:lvl5pPr marL="2286000" marR="0" lvl="4" indent="-330200" algn="l" rtl="0">
              <a:lnSpc>
                <a:spcPct val="90000"/>
              </a:lnSpc>
              <a:spcBef>
                <a:spcPts val="500"/>
              </a:spcBef>
              <a:spcAft>
                <a:spcPts val="0"/>
              </a:spcAft>
              <a:buClr>
                <a:srgbClr val="084F9D"/>
              </a:buClr>
              <a:buSzPts val="1600"/>
              <a:buFont typeface="Arial"/>
              <a:buChar char="•"/>
              <a:defRPr sz="1600" b="0" i="0" u="none" strike="noStrike" cap="none">
                <a:solidFill>
                  <a:srgbClr val="084F9D"/>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
          <p:cNvSpPr txBox="1">
            <a:spLocks noGrp="1"/>
          </p:cNvSpPr>
          <p:nvPr>
            <p:ph type="body" idx="1"/>
          </p:nvPr>
        </p:nvSpPr>
        <p:spPr>
          <a:xfrm>
            <a:off x="3941723" y="1916197"/>
            <a:ext cx="4652512" cy="1350306"/>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2060"/>
              </a:buClr>
              <a:buSzPts val="1800"/>
              <a:buNone/>
            </a:pPr>
            <a:r>
              <a:rPr lang="en-US" sz="1800" b="1" i="0" u="none" strike="noStrike">
                <a:solidFill>
                  <a:srgbClr val="002060"/>
                </a:solidFill>
              </a:rPr>
              <a:t>Assessment of the Sustainability of Biofuels Pathways, Including Social and Environmental Aspects of Sustainability — A Case Study of Industrial Exhaust Gas-Bioethanol in China and Brazil</a:t>
            </a:r>
            <a:endParaRPr sz="2000" b="0" i="0" u="none" strike="noStrike">
              <a:solidFill>
                <a:srgbClr val="002060"/>
              </a:solidFill>
            </a:endParaRPr>
          </a:p>
        </p:txBody>
      </p:sp>
      <p:sp>
        <p:nvSpPr>
          <p:cNvPr id="186" name="Google Shape;186;p1"/>
          <p:cNvSpPr txBox="1">
            <a:spLocks noGrp="1"/>
          </p:cNvSpPr>
          <p:nvPr>
            <p:ph type="body" idx="2"/>
          </p:nvPr>
        </p:nvSpPr>
        <p:spPr>
          <a:xfrm>
            <a:off x="3941722" y="3269125"/>
            <a:ext cx="4652512" cy="12626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A4F9D"/>
              </a:buClr>
              <a:buSzPts val="1600"/>
              <a:buNone/>
            </a:pPr>
            <a:endParaRPr sz="1600" i="1">
              <a:solidFill>
                <a:schemeClr val="dk1"/>
              </a:solidFill>
            </a:endParaRPr>
          </a:p>
          <a:p>
            <a:pPr marL="0" lvl="0" indent="0" algn="l" rtl="0">
              <a:lnSpc>
                <a:spcPct val="90000"/>
              </a:lnSpc>
              <a:spcBef>
                <a:spcPts val="1000"/>
              </a:spcBef>
              <a:spcAft>
                <a:spcPts val="0"/>
              </a:spcAft>
              <a:buClr>
                <a:schemeClr val="dk1"/>
              </a:buClr>
              <a:buSzPts val="1400"/>
              <a:buNone/>
            </a:pPr>
            <a:r>
              <a:rPr lang="en-US" sz="1400">
                <a:solidFill>
                  <a:schemeClr val="dk1"/>
                </a:solidFill>
              </a:rPr>
              <a:t>Glaucia Mendes Souza and Rubens Maciel Filho (Brazil)</a:t>
            </a:r>
            <a:endParaRPr/>
          </a:p>
          <a:p>
            <a:pPr marL="0" lvl="0" indent="0" algn="l" rtl="0">
              <a:lnSpc>
                <a:spcPct val="90000"/>
              </a:lnSpc>
              <a:spcBef>
                <a:spcPts val="1000"/>
              </a:spcBef>
              <a:spcAft>
                <a:spcPts val="0"/>
              </a:spcAft>
              <a:buClr>
                <a:schemeClr val="dk1"/>
              </a:buClr>
              <a:buSzPts val="1400"/>
              <a:buNone/>
            </a:pPr>
            <a:r>
              <a:rPr lang="en-US" sz="1400">
                <a:solidFill>
                  <a:schemeClr val="dk1"/>
                </a:solidFill>
              </a:rPr>
              <a:t>Fuli Li and Yanli Yang (China) </a:t>
            </a:r>
            <a:endParaRPr/>
          </a:p>
        </p:txBody>
      </p:sp>
      <p:sp>
        <p:nvSpPr>
          <p:cNvPr id="187" name="Google Shape;187;p1"/>
          <p:cNvSpPr txBox="1">
            <a:spLocks noGrp="1"/>
          </p:cNvSpPr>
          <p:nvPr>
            <p:ph type="body" idx="3"/>
          </p:nvPr>
        </p:nvSpPr>
        <p:spPr>
          <a:xfrm>
            <a:off x="3941722" y="5218174"/>
            <a:ext cx="3805238" cy="268114"/>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400"/>
              <a:buNone/>
            </a:pPr>
            <a:r>
              <a:rPr lang="en-US" sz="1400" i="1">
                <a:solidFill>
                  <a:schemeClr val="dk1"/>
                </a:solidFill>
              </a:rPr>
              <a:t>2023</a:t>
            </a:r>
            <a:endParaRPr/>
          </a:p>
        </p:txBody>
      </p:sp>
      <p:sp>
        <p:nvSpPr>
          <p:cNvPr id="188" name="Google Shape;188;p1"/>
          <p:cNvSpPr txBox="1"/>
          <p:nvPr/>
        </p:nvSpPr>
        <p:spPr>
          <a:xfrm>
            <a:off x="3941722" y="4503481"/>
            <a:ext cx="3916715" cy="4926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US" sz="1400" i="1">
                <a:solidFill>
                  <a:schemeClr val="dk1"/>
                </a:solidFill>
                <a:latin typeface="Calibri"/>
                <a:ea typeface="Calibri"/>
                <a:cs typeface="Calibri"/>
                <a:sym typeface="Calibri"/>
              </a:rPr>
              <a:t>Collaborator:</a:t>
            </a:r>
            <a:endParaRPr/>
          </a:p>
          <a:p>
            <a:pPr marL="0" marR="0" lvl="0" indent="0" algn="l" rtl="0">
              <a:lnSpc>
                <a:spcPct val="90000"/>
              </a:lnSpc>
              <a:spcBef>
                <a:spcPts val="1000"/>
              </a:spcBef>
              <a:spcAft>
                <a:spcPts val="0"/>
              </a:spcAft>
              <a:buClr>
                <a:schemeClr val="dk1"/>
              </a:buClr>
              <a:buSzPts val="1400"/>
              <a:buFont typeface="Arial"/>
              <a:buNone/>
            </a:pPr>
            <a:r>
              <a:rPr lang="en-US" sz="1400">
                <a:solidFill>
                  <a:schemeClr val="dk1"/>
                </a:solidFill>
                <a:latin typeface="Calibri"/>
                <a:ea typeface="Calibri"/>
                <a:cs typeface="Calibri"/>
                <a:sym typeface="Calibri"/>
              </a:rPr>
              <a:t>Jean Felipe Leal Silva</a:t>
            </a:r>
            <a:endParaRPr/>
          </a:p>
        </p:txBody>
      </p:sp>
      <p:pic>
        <p:nvPicPr>
          <p:cNvPr id="189" name="Google Shape;189;p1" descr="a picture illustrating carbon capture"/>
          <p:cNvPicPr preferRelativeResize="0"/>
          <p:nvPr/>
        </p:nvPicPr>
        <p:blipFill rotWithShape="1">
          <a:blip r:embed="rId3">
            <a:alphaModFix/>
          </a:blip>
          <a:srcRect/>
          <a:stretch/>
        </p:blipFill>
        <p:spPr>
          <a:xfrm>
            <a:off x="320699" y="2002536"/>
            <a:ext cx="3483752" cy="34837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84F9D"/>
              </a:buClr>
              <a:buSzPts val="2400"/>
              <a:buFont typeface="Trebuchet MS"/>
              <a:buNone/>
            </a:pPr>
            <a:r>
              <a:rPr lang="en-US"/>
              <a:t>Structure of the project</a:t>
            </a:r>
            <a:br>
              <a:rPr lang="en-US"/>
            </a:br>
            <a:r>
              <a:rPr lang="en-US" i="1"/>
              <a:t>LCA of exhaust gas-to-bioethanol </a:t>
            </a:r>
            <a:endParaRPr i="1"/>
          </a:p>
        </p:txBody>
      </p:sp>
      <p:sp>
        <p:nvSpPr>
          <p:cNvPr id="195" name="Google Shape;195;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196" name="Google Shape;196;p2" descr="A diagram of a chemical process&#10;&#10;Description automatically generated"/>
          <p:cNvPicPr preferRelativeResize="0">
            <a:picLocks noGrp="1"/>
          </p:cNvPicPr>
          <p:nvPr>
            <p:ph type="body" idx="1"/>
          </p:nvPr>
        </p:nvPicPr>
        <p:blipFill rotWithShape="1">
          <a:blip r:embed="rId3">
            <a:alphaModFix/>
          </a:blip>
          <a:srcRect/>
          <a:stretch/>
        </p:blipFill>
        <p:spPr>
          <a:xfrm>
            <a:off x="91440" y="1690689"/>
            <a:ext cx="8961120" cy="4480560"/>
          </a:xfrm>
          <a:prstGeom prst="rect">
            <a:avLst/>
          </a:prstGeom>
          <a:noFill/>
          <a:ln>
            <a:noFill/>
          </a:ln>
        </p:spPr>
      </p:pic>
      <p:sp>
        <p:nvSpPr>
          <p:cNvPr id="197" name="Google Shape;197;p2"/>
          <p:cNvSpPr/>
          <p:nvPr/>
        </p:nvSpPr>
        <p:spPr>
          <a:xfrm>
            <a:off x="228600" y="1690689"/>
            <a:ext cx="8823960" cy="595311"/>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
          <p:cNvSpPr txBox="1">
            <a:spLocks noGrp="1"/>
          </p:cNvSpPr>
          <p:nvPr>
            <p:ph type="title"/>
          </p:nvPr>
        </p:nvSpPr>
        <p:spPr>
          <a:xfrm>
            <a:off x="628650" y="171162"/>
            <a:ext cx="2130136" cy="237114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2800"/>
              <a:buFont typeface="Calibri"/>
              <a:buNone/>
            </a:pPr>
            <a:r>
              <a:rPr lang="en-US" sz="2800">
                <a:solidFill>
                  <a:srgbClr val="FFFFFF"/>
                </a:solidFill>
                <a:latin typeface="Calibri"/>
                <a:ea typeface="Calibri"/>
                <a:cs typeface="Calibri"/>
                <a:sym typeface="Calibri"/>
              </a:rPr>
              <a:t>LCA of exhaust gas-to-bioethanol </a:t>
            </a:r>
            <a:endParaRPr/>
          </a:p>
        </p:txBody>
      </p:sp>
      <p:sp>
        <p:nvSpPr>
          <p:cNvPr id="203" name="Google Shape;203;p3"/>
          <p:cNvSpPr txBox="1">
            <a:spLocks noGrp="1"/>
          </p:cNvSpPr>
          <p:nvPr>
            <p:ph type="sldNum" idx="12"/>
          </p:nvPr>
        </p:nvSpPr>
        <p:spPr>
          <a:xfrm>
            <a:off x="8194857" y="6356350"/>
            <a:ext cx="469082" cy="365125"/>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fld id="{00000000-1234-1234-1234-123412341234}" type="slidenum">
              <a:rPr lang="en-US"/>
              <a:t>3</a:t>
            </a:fld>
            <a:endParaRPr/>
          </a:p>
        </p:txBody>
      </p:sp>
      <p:sp>
        <p:nvSpPr>
          <p:cNvPr id="204" name="Google Shape;204;p3"/>
          <p:cNvSpPr txBox="1"/>
          <p:nvPr/>
        </p:nvSpPr>
        <p:spPr>
          <a:xfrm>
            <a:off x="768096" y="417775"/>
            <a:ext cx="7895843" cy="5893921"/>
          </a:xfrm>
          <a:prstGeom prst="rect">
            <a:avLst/>
          </a:prstGeom>
          <a:noFill/>
          <a:ln>
            <a:noFill/>
          </a:ln>
        </p:spPr>
        <p:txBody>
          <a:bodyPr spcFirstLastPara="1" wrap="square" lIns="91425" tIns="45700" rIns="91425" bIns="45700" anchor="t" anchorCtr="0">
            <a:spAutoFit/>
          </a:bodyPr>
          <a:lstStyle/>
          <a:p>
            <a:pPr marL="0" marR="0" lvl="0" indent="-88900" algn="just" rtl="0">
              <a:spcBef>
                <a:spcPts val="0"/>
              </a:spcBef>
              <a:spcAft>
                <a:spcPts val="0"/>
              </a:spcAft>
              <a:buClr>
                <a:srgbClr val="4F81BD"/>
              </a:buClr>
              <a:buSzPts val="1400"/>
              <a:buFont typeface="Arial"/>
              <a:buChar char="•"/>
            </a:pPr>
            <a:r>
              <a:rPr lang="en-US" sz="1400" b="1" i="0" u="none" strike="noStrike">
                <a:solidFill>
                  <a:srgbClr val="4F81BD"/>
                </a:solidFill>
                <a:latin typeface="Calibri"/>
                <a:ea typeface="Calibri"/>
                <a:cs typeface="Calibri"/>
                <a:sym typeface="Calibri"/>
              </a:rPr>
              <a:t>Work package 1  | Building the Industrial Exhaust Gas-Bioethanol Technology Roadmap</a:t>
            </a:r>
            <a:endParaRPr sz="1400" b="1" i="0" u="none" strike="noStrike">
              <a:solidFill>
                <a:srgbClr val="4F81BD"/>
              </a:solidFill>
              <a:latin typeface="Noto Sans Symbols"/>
              <a:ea typeface="Noto Sans Symbols"/>
              <a:cs typeface="Noto Sans Symbols"/>
              <a:sym typeface="Noto Sans Symbols"/>
            </a:endParaRPr>
          </a:p>
          <a:p>
            <a:pPr marL="450215" marR="0" lvl="0" indent="0" algn="just" rtl="0">
              <a:spcBef>
                <a:spcPts val="0"/>
              </a:spcBef>
              <a:spcAft>
                <a:spcPts val="0"/>
              </a:spcAft>
              <a:buNone/>
            </a:pPr>
            <a:r>
              <a:rPr lang="en-US" sz="1400" b="0" i="0" u="none" strike="noStrike">
                <a:solidFill>
                  <a:srgbClr val="000000"/>
                </a:solidFill>
                <a:latin typeface="Calibri"/>
                <a:ea typeface="Calibri"/>
                <a:cs typeface="Calibri"/>
                <a:sym typeface="Calibri"/>
              </a:rPr>
              <a:t>Investigate the emission of industrial exhaust gases from different types of industries such as iron, steel and chemical  in China and ethanol fermentation in Brazil and analyze the technology used in the fermentation of industrial exhaust gases to produce ethanol. Construct a variety of possible industrial exhaust gas-biofuels technology roadmaps.</a:t>
            </a:r>
            <a:endParaRPr sz="1400" b="0" i="0" u="none" strike="noStrike">
              <a:solidFill>
                <a:srgbClr val="000000"/>
              </a:solidFill>
              <a:latin typeface="Calibri"/>
              <a:ea typeface="Calibri"/>
              <a:cs typeface="Calibri"/>
              <a:sym typeface="Calibri"/>
            </a:endParaRPr>
          </a:p>
          <a:p>
            <a:pPr marL="450215" marR="0" lvl="0" indent="0" algn="just" rtl="0">
              <a:spcBef>
                <a:spcPts val="600"/>
              </a:spcBef>
              <a:spcAft>
                <a:spcPts val="0"/>
              </a:spcAft>
              <a:buNone/>
            </a:pPr>
            <a:r>
              <a:rPr lang="en-US" sz="1400" b="1" i="0" u="none" strike="noStrike">
                <a:solidFill>
                  <a:srgbClr val="000000"/>
                </a:solidFill>
                <a:latin typeface="Calibri"/>
                <a:ea typeface="Calibri"/>
                <a:cs typeface="Calibri"/>
                <a:sym typeface="Calibri"/>
              </a:rPr>
              <a:t>WP Lead: Fuli Li (China) and Rubens Maciel (Brazil)</a:t>
            </a:r>
            <a:endParaRPr sz="1400" b="1" i="0" u="none" strike="noStrike">
              <a:solidFill>
                <a:srgbClr val="000000"/>
              </a:solidFill>
              <a:latin typeface="Calibri"/>
              <a:ea typeface="Calibri"/>
              <a:cs typeface="Calibri"/>
              <a:sym typeface="Calibri"/>
            </a:endParaRPr>
          </a:p>
          <a:p>
            <a:pPr marL="0" marR="0" lvl="0" indent="-88900" algn="just" rtl="0">
              <a:spcBef>
                <a:spcPts val="2400"/>
              </a:spcBef>
              <a:spcAft>
                <a:spcPts val="0"/>
              </a:spcAft>
              <a:buClr>
                <a:srgbClr val="4F81BD"/>
              </a:buClr>
              <a:buSzPts val="1400"/>
              <a:buFont typeface="Arial"/>
              <a:buChar char="•"/>
            </a:pPr>
            <a:r>
              <a:rPr lang="en-US" sz="1400" b="1" i="0" u="none" strike="noStrike">
                <a:solidFill>
                  <a:srgbClr val="4F81BD"/>
                </a:solidFill>
                <a:latin typeface="Calibri"/>
                <a:ea typeface="Calibri"/>
                <a:cs typeface="Calibri"/>
                <a:sym typeface="Calibri"/>
              </a:rPr>
              <a:t>Work package 2 | Building a Sustainability Evaluation Model for Industrial Exhaust Gas-Bioethanol</a:t>
            </a:r>
            <a:endParaRPr sz="1400" b="1" i="0" u="none" strike="noStrike">
              <a:solidFill>
                <a:srgbClr val="4F81BD"/>
              </a:solidFill>
              <a:latin typeface="Noto Sans Symbols"/>
              <a:ea typeface="Noto Sans Symbols"/>
              <a:cs typeface="Noto Sans Symbols"/>
              <a:sym typeface="Noto Sans Symbols"/>
            </a:endParaRPr>
          </a:p>
          <a:p>
            <a:pPr marL="457200" marR="0" lvl="0" indent="0" algn="just" rtl="0">
              <a:spcBef>
                <a:spcPts val="0"/>
              </a:spcBef>
              <a:spcAft>
                <a:spcPts val="0"/>
              </a:spcAft>
              <a:buNone/>
            </a:pPr>
            <a:r>
              <a:rPr lang="en-US" sz="1400" b="0" i="0" u="none" strike="noStrike">
                <a:solidFill>
                  <a:srgbClr val="000000"/>
                </a:solidFill>
                <a:latin typeface="Calibri"/>
                <a:ea typeface="Calibri"/>
                <a:cs typeface="Calibri"/>
                <a:sym typeface="Calibri"/>
              </a:rPr>
              <a:t>Collect life cycle inventory data for industrial exhaust gas-biofuels, including input data on energy consumption, material consumption, labor, capital, equipment, and output data on products, by-products, pollutants, etc. Build a SAM that includes industrial exhaust gas-biofuels. Integrate IO model with LCA to build a sustainable evaluation model.</a:t>
            </a:r>
            <a:endParaRPr sz="1400" b="0" i="0" u="none" strike="noStrike">
              <a:solidFill>
                <a:srgbClr val="000000"/>
              </a:solidFill>
              <a:latin typeface="Calibri"/>
              <a:ea typeface="Calibri"/>
              <a:cs typeface="Calibri"/>
              <a:sym typeface="Calibri"/>
            </a:endParaRPr>
          </a:p>
          <a:p>
            <a:pPr marL="457200" marR="0" lvl="0" indent="0" algn="just" rtl="0">
              <a:spcBef>
                <a:spcPts val="600"/>
              </a:spcBef>
              <a:spcAft>
                <a:spcPts val="0"/>
              </a:spcAft>
              <a:buNone/>
            </a:pPr>
            <a:r>
              <a:rPr lang="en-US" sz="1400" b="1" i="0" u="none" strike="noStrike">
                <a:solidFill>
                  <a:srgbClr val="000000"/>
                </a:solidFill>
                <a:latin typeface="Calibri"/>
                <a:ea typeface="Calibri"/>
                <a:cs typeface="Calibri"/>
                <a:sym typeface="Calibri"/>
              </a:rPr>
              <a:t>WP Lead: Yanli Yang (China)</a:t>
            </a:r>
            <a:endParaRPr sz="1400" b="1" i="0" u="none" strike="noStrike">
              <a:solidFill>
                <a:srgbClr val="000000"/>
              </a:solidFill>
              <a:latin typeface="Calibri"/>
              <a:ea typeface="Calibri"/>
              <a:cs typeface="Calibri"/>
              <a:sym typeface="Calibri"/>
            </a:endParaRPr>
          </a:p>
          <a:p>
            <a:pPr marL="0" marR="0" lvl="0" indent="-88900" algn="just" rtl="0">
              <a:spcBef>
                <a:spcPts val="2400"/>
              </a:spcBef>
              <a:spcAft>
                <a:spcPts val="0"/>
              </a:spcAft>
              <a:buClr>
                <a:srgbClr val="4F81BD"/>
              </a:buClr>
              <a:buSzPts val="1400"/>
              <a:buFont typeface="Arial"/>
              <a:buChar char="•"/>
            </a:pPr>
            <a:r>
              <a:rPr lang="en-US" sz="1400" b="1" i="0" u="none" strike="noStrike">
                <a:solidFill>
                  <a:srgbClr val="4F81BD"/>
                </a:solidFill>
                <a:latin typeface="Calibri"/>
                <a:ea typeface="Calibri"/>
                <a:cs typeface="Calibri"/>
                <a:sym typeface="Calibri"/>
              </a:rPr>
              <a:t>Work package 3| From Waste CO</a:t>
            </a:r>
            <a:r>
              <a:rPr lang="en-US" sz="1400" b="1" i="0" u="none" strike="noStrike" baseline="-25000">
                <a:solidFill>
                  <a:srgbClr val="4F81BD"/>
                </a:solidFill>
                <a:latin typeface="Calibri"/>
                <a:ea typeface="Calibri"/>
                <a:cs typeface="Calibri"/>
                <a:sym typeface="Calibri"/>
              </a:rPr>
              <a:t>2</a:t>
            </a:r>
            <a:r>
              <a:rPr lang="en-US" sz="1400" b="1" i="0" u="none" strike="noStrike">
                <a:solidFill>
                  <a:srgbClr val="4F81BD"/>
                </a:solidFill>
                <a:latin typeface="Calibri"/>
                <a:ea typeface="Calibri"/>
                <a:cs typeface="Calibri"/>
                <a:sym typeface="Calibri"/>
              </a:rPr>
              <a:t> of Ethanol Fermentation to Syngas and its Fermentation to Ethanol</a:t>
            </a:r>
            <a:endParaRPr sz="1400" b="1" i="0" u="none" strike="noStrike">
              <a:solidFill>
                <a:srgbClr val="4F81BD"/>
              </a:solidFill>
              <a:latin typeface="Noto Sans Symbols"/>
              <a:ea typeface="Noto Sans Symbols"/>
              <a:cs typeface="Noto Sans Symbols"/>
              <a:sym typeface="Noto Sans Symbols"/>
            </a:endParaRPr>
          </a:p>
          <a:p>
            <a:pPr marL="457200" marR="0" lvl="0" indent="0" algn="just" rtl="0">
              <a:spcBef>
                <a:spcPts val="0"/>
              </a:spcBef>
              <a:spcAft>
                <a:spcPts val="0"/>
              </a:spcAft>
              <a:buNone/>
            </a:pPr>
            <a:r>
              <a:rPr lang="en-US" sz="1400" b="0" i="0" u="none" strike="noStrike">
                <a:solidFill>
                  <a:srgbClr val="000000"/>
                </a:solidFill>
                <a:latin typeface="Calibri"/>
                <a:ea typeface="Calibri"/>
                <a:cs typeface="Calibri"/>
                <a:sym typeface="Calibri"/>
              </a:rPr>
              <a:t>Special attention will be given to the conversion of the waste CO</a:t>
            </a:r>
            <a:r>
              <a:rPr lang="en-US" sz="1400" b="0" i="0" u="none" strike="noStrike" baseline="-25000">
                <a:solidFill>
                  <a:srgbClr val="000000"/>
                </a:solidFill>
                <a:latin typeface="Calibri"/>
                <a:ea typeface="Calibri"/>
                <a:cs typeface="Calibri"/>
                <a:sym typeface="Calibri"/>
              </a:rPr>
              <a:t>2</a:t>
            </a:r>
            <a:r>
              <a:rPr lang="en-US" sz="1400" b="0" i="0" u="none" strike="noStrike">
                <a:solidFill>
                  <a:srgbClr val="000000"/>
                </a:solidFill>
                <a:latin typeface="Calibri"/>
                <a:ea typeface="Calibri"/>
                <a:cs typeface="Calibri"/>
                <a:sym typeface="Calibri"/>
              </a:rPr>
              <a:t> stream produced during the conventional fermentation of carbohydrates to ethanol. This gas stream has better purity than other CO</a:t>
            </a:r>
            <a:r>
              <a:rPr lang="en-US" sz="1400" b="0" i="0" u="none" strike="noStrike" baseline="-25000">
                <a:solidFill>
                  <a:srgbClr val="000000"/>
                </a:solidFill>
                <a:latin typeface="Calibri"/>
                <a:ea typeface="Calibri"/>
                <a:cs typeface="Calibri"/>
                <a:sym typeface="Calibri"/>
              </a:rPr>
              <a:t>2</a:t>
            </a:r>
            <a:r>
              <a:rPr lang="en-US" sz="1400" b="0" i="0" u="none" strike="noStrike">
                <a:solidFill>
                  <a:srgbClr val="000000"/>
                </a:solidFill>
                <a:latin typeface="Calibri"/>
                <a:ea typeface="Calibri"/>
                <a:cs typeface="Calibri"/>
                <a:sym typeface="Calibri"/>
              </a:rPr>
              <a:t> streams of other industrial processes. Routes to produce syngas from this stream will be simulated and analyzed, including the reduction of CO</a:t>
            </a:r>
            <a:r>
              <a:rPr lang="en-US" sz="1400" b="0" i="0" u="none" strike="noStrike" baseline="-25000">
                <a:solidFill>
                  <a:srgbClr val="000000"/>
                </a:solidFill>
                <a:latin typeface="Calibri"/>
                <a:ea typeface="Calibri"/>
                <a:cs typeface="Calibri"/>
                <a:sym typeface="Calibri"/>
              </a:rPr>
              <a:t>2</a:t>
            </a:r>
            <a:r>
              <a:rPr lang="en-US" sz="1400" b="0" i="0" u="none" strike="noStrike">
                <a:solidFill>
                  <a:srgbClr val="000000"/>
                </a:solidFill>
                <a:latin typeface="Calibri"/>
                <a:ea typeface="Calibri"/>
                <a:cs typeface="Calibri"/>
                <a:sym typeface="Calibri"/>
              </a:rPr>
              <a:t> to CO via electrocatalysis or the water-gas shift reaction using green hydrogen produced via water splitting using renewable electricity. The produced syngas will be used in syngas fermentation to ethanol, based on previous studies developed by the research group of Prof. Rubens Maciel Filho (Brazil). A techno-economic analysis will be used to compare process routes and discuss their feasibility and the bottlenecks of this approach.</a:t>
            </a:r>
            <a:endParaRPr sz="1400" b="0" i="0" u="none" strike="noStrike">
              <a:solidFill>
                <a:srgbClr val="000000"/>
              </a:solidFill>
              <a:latin typeface="Calibri"/>
              <a:ea typeface="Calibri"/>
              <a:cs typeface="Calibri"/>
              <a:sym typeface="Calibri"/>
            </a:endParaRPr>
          </a:p>
          <a:p>
            <a:pPr marL="457200" marR="0" lvl="0" indent="0" algn="just" rtl="0">
              <a:spcBef>
                <a:spcPts val="600"/>
              </a:spcBef>
              <a:spcAft>
                <a:spcPts val="0"/>
              </a:spcAft>
              <a:buNone/>
            </a:pPr>
            <a:r>
              <a:rPr lang="en-US" sz="1400" b="1" i="0" u="none" strike="noStrike">
                <a:solidFill>
                  <a:srgbClr val="000000"/>
                </a:solidFill>
                <a:latin typeface="Calibri"/>
                <a:ea typeface="Calibri"/>
                <a:cs typeface="Calibri"/>
                <a:sym typeface="Calibri"/>
              </a:rPr>
              <a:t>WP Lead: Rubens Maciel Filho (Brazil)</a:t>
            </a:r>
            <a:endParaRPr sz="1400" b="1">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4"/>
          <p:cNvSpPr txBox="1">
            <a:spLocks noGrp="1"/>
          </p:cNvSpPr>
          <p:nvPr>
            <p:ph type="title"/>
          </p:nvPr>
        </p:nvSpPr>
        <p:spPr>
          <a:xfrm>
            <a:off x="628650" y="171162"/>
            <a:ext cx="2130136" cy="237114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2800"/>
              <a:buFont typeface="Calibri"/>
              <a:buNone/>
            </a:pPr>
            <a:r>
              <a:rPr lang="en-US" sz="2800">
                <a:solidFill>
                  <a:srgbClr val="FFFFFF"/>
                </a:solidFill>
                <a:latin typeface="Calibri"/>
                <a:ea typeface="Calibri"/>
                <a:cs typeface="Calibri"/>
                <a:sym typeface="Calibri"/>
              </a:rPr>
              <a:t>LCA of exhaust gas-to-bioethanol </a:t>
            </a:r>
            <a:endParaRPr/>
          </a:p>
        </p:txBody>
      </p:sp>
      <p:sp>
        <p:nvSpPr>
          <p:cNvPr id="210" name="Google Shape;210;p4"/>
          <p:cNvSpPr txBox="1">
            <a:spLocks noGrp="1"/>
          </p:cNvSpPr>
          <p:nvPr>
            <p:ph type="sldNum" idx="12"/>
          </p:nvPr>
        </p:nvSpPr>
        <p:spPr>
          <a:xfrm>
            <a:off x="8194857" y="6356350"/>
            <a:ext cx="469082" cy="365125"/>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fld id="{00000000-1234-1234-1234-123412341234}" type="slidenum">
              <a:rPr lang="en-US"/>
              <a:t>4</a:t>
            </a:fld>
            <a:endParaRPr/>
          </a:p>
        </p:txBody>
      </p:sp>
      <p:sp>
        <p:nvSpPr>
          <p:cNvPr id="211" name="Google Shape;211;p4"/>
          <p:cNvSpPr txBox="1"/>
          <p:nvPr/>
        </p:nvSpPr>
        <p:spPr>
          <a:xfrm>
            <a:off x="692051" y="600655"/>
            <a:ext cx="7737347" cy="5109091"/>
          </a:xfrm>
          <a:prstGeom prst="rect">
            <a:avLst/>
          </a:prstGeom>
          <a:noFill/>
          <a:ln>
            <a:noFill/>
          </a:ln>
        </p:spPr>
        <p:txBody>
          <a:bodyPr spcFirstLastPara="1" wrap="square" lIns="91425" tIns="45700" rIns="91425" bIns="45700" anchor="t" anchorCtr="0">
            <a:spAutoFit/>
          </a:bodyPr>
          <a:lstStyle/>
          <a:p>
            <a:pPr marL="0" marR="0" lvl="0" indent="-88900" algn="just" rtl="0">
              <a:spcBef>
                <a:spcPts val="0"/>
              </a:spcBef>
              <a:spcAft>
                <a:spcPts val="0"/>
              </a:spcAft>
              <a:buClr>
                <a:srgbClr val="4F81BD"/>
              </a:buClr>
              <a:buSzPts val="1400"/>
              <a:buFont typeface="Arial"/>
              <a:buChar char="•"/>
            </a:pPr>
            <a:r>
              <a:rPr lang="en-US" sz="1400" b="1" i="0" u="none" strike="noStrike">
                <a:solidFill>
                  <a:srgbClr val="4F81BD"/>
                </a:solidFill>
                <a:latin typeface="Calibri"/>
                <a:ea typeface="Calibri"/>
                <a:cs typeface="Calibri"/>
                <a:sym typeface="Calibri"/>
              </a:rPr>
              <a:t>Work package 4| Assessing the Sustainability of Industrial Exhaust Gas-Bioethanol Based on the LCA-IO Model</a:t>
            </a:r>
            <a:endParaRPr sz="1400" b="1" i="0" u="none" strike="noStrike">
              <a:solidFill>
                <a:srgbClr val="4F81BD"/>
              </a:solidFill>
              <a:latin typeface="Noto Sans Symbols"/>
              <a:ea typeface="Noto Sans Symbols"/>
              <a:cs typeface="Noto Sans Symbols"/>
              <a:sym typeface="Noto Sans Symbols"/>
            </a:endParaRPr>
          </a:p>
          <a:p>
            <a:pPr marL="457200" marR="0" lvl="0" indent="0" algn="just" rtl="0">
              <a:spcBef>
                <a:spcPts val="0"/>
              </a:spcBef>
              <a:spcAft>
                <a:spcPts val="0"/>
              </a:spcAft>
              <a:buNone/>
            </a:pPr>
            <a:r>
              <a:rPr lang="en-US" sz="1400" b="0" i="0" u="none" strike="noStrike">
                <a:solidFill>
                  <a:srgbClr val="000000"/>
                </a:solidFill>
                <a:latin typeface="Calibri"/>
                <a:ea typeface="Calibri"/>
                <a:cs typeface="Calibri"/>
                <a:sym typeface="Calibri"/>
              </a:rPr>
              <a:t>Analyze the life cycle cost and carbon intensity of industrial exhaust gas-biofuels under different technology routes in China. Analyze the economic benefits (including impact on regional economy, etc.) and social benefits (employment impact) of the large-scale development of industrial exhaust gas-biofuels in China.</a:t>
            </a:r>
            <a:endParaRPr sz="1400" b="0" i="0" u="none" strike="noStrike">
              <a:solidFill>
                <a:srgbClr val="000000"/>
              </a:solidFill>
              <a:latin typeface="Calibri"/>
              <a:ea typeface="Calibri"/>
              <a:cs typeface="Calibri"/>
              <a:sym typeface="Calibri"/>
            </a:endParaRPr>
          </a:p>
          <a:p>
            <a:pPr marL="457200" marR="0" lvl="0" indent="0" algn="just" rtl="0">
              <a:spcBef>
                <a:spcPts val="600"/>
              </a:spcBef>
              <a:spcAft>
                <a:spcPts val="0"/>
              </a:spcAft>
              <a:buNone/>
            </a:pPr>
            <a:r>
              <a:rPr lang="en-US" sz="1400" b="1" i="0" u="none" strike="noStrike">
                <a:solidFill>
                  <a:srgbClr val="000000"/>
                </a:solidFill>
                <a:latin typeface="Calibri"/>
                <a:ea typeface="Calibri"/>
                <a:cs typeface="Calibri"/>
                <a:sym typeface="Calibri"/>
              </a:rPr>
              <a:t>WP Lead: Yanli Yang (China)</a:t>
            </a:r>
            <a:endParaRPr sz="1400" b="1" i="0" u="none" strike="noStrike">
              <a:solidFill>
                <a:srgbClr val="000000"/>
              </a:solidFill>
              <a:latin typeface="Calibri"/>
              <a:ea typeface="Calibri"/>
              <a:cs typeface="Calibri"/>
              <a:sym typeface="Calibri"/>
            </a:endParaRPr>
          </a:p>
          <a:p>
            <a:pPr marL="0" marR="0" lvl="0" indent="-88900" algn="just" rtl="0">
              <a:spcBef>
                <a:spcPts val="2400"/>
              </a:spcBef>
              <a:spcAft>
                <a:spcPts val="0"/>
              </a:spcAft>
              <a:buClr>
                <a:srgbClr val="4F81BD"/>
              </a:buClr>
              <a:buSzPts val="1400"/>
              <a:buFont typeface="Arial"/>
              <a:buChar char="•"/>
            </a:pPr>
            <a:r>
              <a:rPr lang="en-US" sz="1400" b="1" i="0" u="none" strike="noStrike">
                <a:solidFill>
                  <a:srgbClr val="4F81BD"/>
                </a:solidFill>
                <a:latin typeface="Calibri"/>
                <a:ea typeface="Calibri"/>
                <a:cs typeface="Calibri"/>
                <a:sym typeface="Calibri"/>
              </a:rPr>
              <a:t>Work package 5| Proposing Suggestions for Industrial Exhaust Gas-Bioethanol Sustainable Development</a:t>
            </a:r>
            <a:endParaRPr sz="1400" b="1" i="0" u="none" strike="noStrike">
              <a:solidFill>
                <a:srgbClr val="4F81BD"/>
              </a:solidFill>
              <a:latin typeface="Noto Sans Symbols"/>
              <a:ea typeface="Noto Sans Symbols"/>
              <a:cs typeface="Noto Sans Symbols"/>
              <a:sym typeface="Noto Sans Symbols"/>
            </a:endParaRPr>
          </a:p>
          <a:p>
            <a:pPr marL="457200" marR="0" lvl="0" indent="0" algn="just" rtl="0">
              <a:spcBef>
                <a:spcPts val="0"/>
              </a:spcBef>
              <a:spcAft>
                <a:spcPts val="0"/>
              </a:spcAft>
              <a:buNone/>
            </a:pPr>
            <a:r>
              <a:rPr lang="en-US" sz="1400" b="0" i="0" u="none" strike="noStrike">
                <a:solidFill>
                  <a:srgbClr val="000000"/>
                </a:solidFill>
                <a:latin typeface="Calibri"/>
                <a:ea typeface="Calibri"/>
                <a:cs typeface="Calibri"/>
                <a:sym typeface="Calibri"/>
              </a:rPr>
              <a:t>Based on the above research, put forward proposals for the large-scale development path of industrial exhaust gas-bioethanol in China and Brazil</a:t>
            </a:r>
            <a:endParaRPr sz="1400" b="0" i="0" u="none" strike="noStrike">
              <a:solidFill>
                <a:srgbClr val="000000"/>
              </a:solidFill>
              <a:latin typeface="Calibri"/>
              <a:ea typeface="Calibri"/>
              <a:cs typeface="Calibri"/>
              <a:sym typeface="Calibri"/>
            </a:endParaRPr>
          </a:p>
          <a:p>
            <a:pPr marL="457200" marR="0" lvl="0" indent="0" algn="just" rtl="0">
              <a:spcBef>
                <a:spcPts val="600"/>
              </a:spcBef>
              <a:spcAft>
                <a:spcPts val="0"/>
              </a:spcAft>
              <a:buNone/>
            </a:pPr>
            <a:r>
              <a:rPr lang="en-US" sz="1400" b="1" i="0" u="none" strike="noStrike">
                <a:solidFill>
                  <a:srgbClr val="000000"/>
                </a:solidFill>
                <a:latin typeface="Calibri"/>
                <a:ea typeface="Calibri"/>
                <a:cs typeface="Calibri"/>
                <a:sym typeface="Calibri"/>
              </a:rPr>
              <a:t>WP Lead: Fuli Li (China) and Rubens Maciel (Brazil)</a:t>
            </a:r>
            <a:endParaRPr sz="1400" b="1" i="0" u="none" strike="noStrike">
              <a:solidFill>
                <a:srgbClr val="000000"/>
              </a:solidFill>
              <a:latin typeface="Calibri"/>
              <a:ea typeface="Calibri"/>
              <a:cs typeface="Calibri"/>
              <a:sym typeface="Calibri"/>
            </a:endParaRPr>
          </a:p>
          <a:p>
            <a:pPr marL="0" marR="0" lvl="0" indent="-88900" algn="just" rtl="0">
              <a:spcBef>
                <a:spcPts val="2400"/>
              </a:spcBef>
              <a:spcAft>
                <a:spcPts val="0"/>
              </a:spcAft>
              <a:buClr>
                <a:srgbClr val="4F81BD"/>
              </a:buClr>
              <a:buSzPts val="1400"/>
              <a:buFont typeface="Arial"/>
              <a:buChar char="•"/>
            </a:pPr>
            <a:r>
              <a:rPr lang="en-US" sz="1400" b="1" i="0" u="none" strike="noStrike">
                <a:solidFill>
                  <a:srgbClr val="4F81BD"/>
                </a:solidFill>
                <a:latin typeface="Calibri"/>
                <a:ea typeface="Calibri"/>
                <a:cs typeface="Calibri"/>
                <a:sym typeface="Calibri"/>
              </a:rPr>
              <a:t>Work package 6| Project management and dissemination of knowledge</a:t>
            </a:r>
            <a:endParaRPr sz="1400" b="1" i="0" u="none" strike="noStrike">
              <a:solidFill>
                <a:srgbClr val="4F81BD"/>
              </a:solidFill>
              <a:latin typeface="Noto Sans Symbols"/>
              <a:ea typeface="Noto Sans Symbols"/>
              <a:cs typeface="Noto Sans Symbols"/>
              <a:sym typeface="Noto Sans Symbols"/>
            </a:endParaRPr>
          </a:p>
          <a:p>
            <a:pPr marL="457200" marR="0" lvl="0" indent="0" algn="just" rtl="0">
              <a:spcBef>
                <a:spcPts val="0"/>
              </a:spcBef>
              <a:spcAft>
                <a:spcPts val="0"/>
              </a:spcAft>
              <a:buNone/>
            </a:pPr>
            <a:r>
              <a:rPr lang="en-US" sz="1400" b="0" i="0" u="none" strike="noStrike">
                <a:solidFill>
                  <a:srgbClr val="000000"/>
                </a:solidFill>
                <a:latin typeface="Calibri"/>
                <a:ea typeface="Calibri"/>
                <a:cs typeface="Calibri"/>
                <a:sym typeface="Calibri"/>
              </a:rPr>
              <a:t>Production of a report on the potential of the conversion of exhaust gas to bioethanol as an alternative route to produce bioethanol and alternative for carbon capture and utilization.</a:t>
            </a:r>
            <a:endParaRPr sz="1400" b="0" i="0" u="none" strike="noStrike">
              <a:solidFill>
                <a:srgbClr val="000000"/>
              </a:solidFill>
              <a:latin typeface="Calibri"/>
              <a:ea typeface="Calibri"/>
              <a:cs typeface="Calibri"/>
              <a:sym typeface="Calibri"/>
            </a:endParaRPr>
          </a:p>
          <a:p>
            <a:pPr marL="457200" marR="0" lvl="0" indent="0" algn="just" rtl="0">
              <a:spcBef>
                <a:spcPts val="600"/>
              </a:spcBef>
              <a:spcAft>
                <a:spcPts val="0"/>
              </a:spcAft>
              <a:buNone/>
            </a:pPr>
            <a:r>
              <a:rPr lang="en-US" sz="1400" b="1" i="0" u="none" strike="noStrike">
                <a:solidFill>
                  <a:srgbClr val="000000"/>
                </a:solidFill>
                <a:latin typeface="Calibri"/>
                <a:ea typeface="Calibri"/>
                <a:cs typeface="Calibri"/>
                <a:sym typeface="Calibri"/>
              </a:rPr>
              <a:t>WP Lead: Fuli Li (China) and Glaucia Mendes Souza (Brazil)</a:t>
            </a:r>
            <a:endParaRPr sz="1400" b="1" i="0" u="none" strike="noStrike">
              <a:solidFill>
                <a:srgbClr val="000000"/>
              </a:solidFill>
              <a:latin typeface="Calibri"/>
              <a:ea typeface="Calibri"/>
              <a:cs typeface="Calibri"/>
              <a:sym typeface="Calibri"/>
            </a:endParaRPr>
          </a:p>
          <a:p>
            <a:pPr marL="0" marR="0" lvl="0" indent="0" algn="l" rtl="0">
              <a:spcBef>
                <a:spcPts val="600"/>
              </a:spcBef>
              <a:spcAft>
                <a:spcPts val="0"/>
              </a:spcAft>
              <a:buNone/>
            </a:pPr>
            <a:br>
              <a:rPr lang="en-US" sz="1400">
                <a:solidFill>
                  <a:schemeClr val="dk1"/>
                </a:solidFill>
                <a:latin typeface="Calibri"/>
                <a:ea typeface="Calibri"/>
                <a:cs typeface="Calibri"/>
                <a:sym typeface="Calibri"/>
              </a:rPr>
            </a:br>
            <a:br>
              <a:rPr lang="en-US" sz="1400">
                <a:solidFill>
                  <a:schemeClr val="dk1"/>
                </a:solidFill>
                <a:latin typeface="Calibri"/>
                <a:ea typeface="Calibri"/>
                <a:cs typeface="Calibri"/>
                <a:sym typeface="Calibri"/>
              </a:rPr>
            </a:br>
            <a:endParaRPr sz="14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84F9D"/>
              </a:buClr>
              <a:buSzPct val="100000"/>
              <a:buFont typeface="Trebuchet MS"/>
              <a:buNone/>
            </a:pPr>
            <a:r>
              <a:rPr lang="en-US"/>
              <a:t>METHODOLOGY</a:t>
            </a:r>
            <a:br>
              <a:rPr lang="en-US"/>
            </a:br>
            <a:r>
              <a:rPr lang="en-US"/>
              <a:t>Carbon capture from ethanol fermentation + green H</a:t>
            </a:r>
            <a:r>
              <a:rPr lang="en-US" baseline="-25000"/>
              <a:t>2</a:t>
            </a:r>
            <a:r>
              <a:rPr lang="en-US"/>
              <a:t> to produce syngas followed by syngas fermentation to ethanol</a:t>
            </a:r>
            <a:endParaRPr/>
          </a:p>
        </p:txBody>
      </p:sp>
      <p:sp>
        <p:nvSpPr>
          <p:cNvPr id="218" name="Google Shape;218;p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84F9D"/>
              </a:buClr>
              <a:buSzPts val="2400"/>
              <a:buChar char="•"/>
            </a:pPr>
            <a:r>
              <a:rPr lang="en-US"/>
              <a:t>Process simulation in Aspen Plus</a:t>
            </a:r>
            <a:r>
              <a:rPr lang="en-US" baseline="30000"/>
              <a:t>TM</a:t>
            </a:r>
            <a:endParaRPr/>
          </a:p>
          <a:p>
            <a:pPr marL="685800" lvl="1" indent="-228600" algn="l" rtl="0">
              <a:lnSpc>
                <a:spcPct val="90000"/>
              </a:lnSpc>
              <a:spcBef>
                <a:spcPts val="500"/>
              </a:spcBef>
              <a:spcAft>
                <a:spcPts val="0"/>
              </a:spcAft>
              <a:buClr>
                <a:srgbClr val="084F9D"/>
              </a:buClr>
              <a:buSzPts val="2000"/>
              <a:buChar char="•"/>
            </a:pPr>
            <a:r>
              <a:rPr lang="en-US"/>
              <a:t>Fermentation process based on industrial data</a:t>
            </a:r>
            <a:endParaRPr/>
          </a:p>
          <a:p>
            <a:pPr marL="685800" lvl="1" indent="-228600" algn="l" rtl="0">
              <a:lnSpc>
                <a:spcPct val="90000"/>
              </a:lnSpc>
              <a:spcBef>
                <a:spcPts val="500"/>
              </a:spcBef>
              <a:spcAft>
                <a:spcPts val="0"/>
              </a:spcAft>
              <a:buClr>
                <a:srgbClr val="084F9D"/>
              </a:buClr>
              <a:buSzPts val="2000"/>
              <a:buChar char="•"/>
            </a:pPr>
            <a:r>
              <a:rPr lang="en-US"/>
              <a:t>Composition of CO</a:t>
            </a:r>
            <a:r>
              <a:rPr lang="en-US" baseline="-25000"/>
              <a:t>2</a:t>
            </a:r>
            <a:r>
              <a:rPr lang="en-US"/>
              <a:t> stream based on process simulation</a:t>
            </a:r>
            <a:endParaRPr/>
          </a:p>
          <a:p>
            <a:pPr marL="228600" lvl="0" indent="-228600" algn="l" rtl="0">
              <a:lnSpc>
                <a:spcPct val="90000"/>
              </a:lnSpc>
              <a:spcBef>
                <a:spcPts val="1000"/>
              </a:spcBef>
              <a:spcAft>
                <a:spcPts val="0"/>
              </a:spcAft>
              <a:buClr>
                <a:srgbClr val="084F9D"/>
              </a:buClr>
              <a:buSzPts val="2400"/>
              <a:buChar char="•"/>
            </a:pPr>
            <a:r>
              <a:rPr lang="en-US"/>
              <a:t>Conversion of CO</a:t>
            </a:r>
            <a:r>
              <a:rPr lang="en-US" baseline="-25000"/>
              <a:t>2</a:t>
            </a:r>
            <a:r>
              <a:rPr lang="en-US"/>
              <a:t> to ethanol</a:t>
            </a:r>
            <a:endParaRPr/>
          </a:p>
          <a:p>
            <a:pPr marL="685800" lvl="1" indent="-228600" algn="l" rtl="0">
              <a:lnSpc>
                <a:spcPct val="90000"/>
              </a:lnSpc>
              <a:spcBef>
                <a:spcPts val="500"/>
              </a:spcBef>
              <a:spcAft>
                <a:spcPts val="0"/>
              </a:spcAft>
              <a:buClr>
                <a:srgbClr val="084F9D"/>
              </a:buClr>
              <a:buSzPts val="2000"/>
              <a:buChar char="•"/>
            </a:pPr>
            <a:r>
              <a:rPr lang="en-US"/>
              <a:t>Chemical reduction of CO</a:t>
            </a:r>
            <a:r>
              <a:rPr lang="en-US" baseline="-25000"/>
              <a:t>2</a:t>
            </a:r>
            <a:r>
              <a:rPr lang="en-US"/>
              <a:t> to CO</a:t>
            </a:r>
            <a:endParaRPr/>
          </a:p>
          <a:p>
            <a:pPr marL="685800" lvl="1" indent="-228600" algn="l" rtl="0">
              <a:lnSpc>
                <a:spcPct val="90000"/>
              </a:lnSpc>
              <a:spcBef>
                <a:spcPts val="500"/>
              </a:spcBef>
              <a:spcAft>
                <a:spcPts val="0"/>
              </a:spcAft>
              <a:buClr>
                <a:srgbClr val="084F9D"/>
              </a:buClr>
              <a:buSzPts val="2000"/>
              <a:buChar char="•"/>
            </a:pPr>
            <a:r>
              <a:rPr lang="en-US"/>
              <a:t>Chemical routes to green H</a:t>
            </a:r>
            <a:r>
              <a:rPr lang="en-US" baseline="-25000"/>
              <a:t>2</a:t>
            </a:r>
            <a:endParaRPr/>
          </a:p>
          <a:p>
            <a:pPr marL="685800" lvl="1" indent="-228600" algn="l" rtl="0">
              <a:lnSpc>
                <a:spcPct val="90000"/>
              </a:lnSpc>
              <a:spcBef>
                <a:spcPts val="500"/>
              </a:spcBef>
              <a:spcAft>
                <a:spcPts val="0"/>
              </a:spcAft>
              <a:buClr>
                <a:srgbClr val="084F9D"/>
              </a:buClr>
              <a:buSzPts val="2000"/>
              <a:buChar char="•"/>
            </a:pPr>
            <a:r>
              <a:rPr lang="en-US"/>
              <a:t>Fermentation of syngas (H</a:t>
            </a:r>
            <a:r>
              <a:rPr lang="en-US" baseline="-25000"/>
              <a:t>2</a:t>
            </a:r>
            <a:r>
              <a:rPr lang="en-US"/>
              <a:t>+CO mixture)</a:t>
            </a:r>
            <a:endParaRPr/>
          </a:p>
        </p:txBody>
      </p:sp>
      <p:sp>
        <p:nvSpPr>
          <p:cNvPr id="219" name="Google Shape;219;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220" name="Google Shape;220;p5" descr="Aspen Plus User Certification Exam"/>
          <p:cNvPicPr preferRelativeResize="0"/>
          <p:nvPr/>
        </p:nvPicPr>
        <p:blipFill rotWithShape="1">
          <a:blip r:embed="rId3">
            <a:alphaModFix/>
          </a:blip>
          <a:srcRect/>
          <a:stretch/>
        </p:blipFill>
        <p:spPr>
          <a:xfrm>
            <a:off x="8068310" y="1945640"/>
            <a:ext cx="894080" cy="894080"/>
          </a:xfrm>
          <a:prstGeom prst="rect">
            <a:avLst/>
          </a:prstGeom>
          <a:noFill/>
          <a:ln>
            <a:noFill/>
          </a:ln>
        </p:spPr>
      </p:pic>
      <p:sp>
        <p:nvSpPr>
          <p:cNvPr id="221" name="Google Shape;221;p5"/>
          <p:cNvSpPr/>
          <p:nvPr/>
        </p:nvSpPr>
        <p:spPr>
          <a:xfrm>
            <a:off x="21253" y="5597237"/>
            <a:ext cx="1877397" cy="650008"/>
          </a:xfrm>
          <a:prstGeom prst="rect">
            <a:avLst/>
          </a:prstGeom>
          <a:solidFill>
            <a:srgbClr val="385623"/>
          </a:solidFill>
          <a:ln w="12700" cap="flat" cmpd="sng">
            <a:solidFill>
              <a:srgbClr val="2F491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Trebuchet MS"/>
                <a:ea typeface="Trebuchet MS"/>
                <a:cs typeface="Trebuchet MS"/>
                <a:sym typeface="Trebuchet MS"/>
              </a:rPr>
              <a:t>sugarcane juice fermentation</a:t>
            </a:r>
            <a:endParaRPr sz="1800" dirty="0">
              <a:solidFill>
                <a:schemeClr val="lt1"/>
              </a:solidFill>
              <a:latin typeface="Trebuchet MS"/>
              <a:ea typeface="Trebuchet MS"/>
              <a:cs typeface="Trebuchet MS"/>
              <a:sym typeface="Trebuchet MS"/>
            </a:endParaRPr>
          </a:p>
        </p:txBody>
      </p:sp>
      <p:sp>
        <p:nvSpPr>
          <p:cNvPr id="222" name="Google Shape;222;p5"/>
          <p:cNvSpPr/>
          <p:nvPr/>
        </p:nvSpPr>
        <p:spPr>
          <a:xfrm>
            <a:off x="2772403" y="4541520"/>
            <a:ext cx="1717040" cy="711200"/>
          </a:xfrm>
          <a:prstGeom prst="rect">
            <a:avLst/>
          </a:prstGeom>
          <a:solidFill>
            <a:srgbClr val="385623"/>
          </a:solidFill>
          <a:ln w="12700" cap="flat" cmpd="sng">
            <a:solidFill>
              <a:srgbClr val="2F491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Trebuchet MS"/>
                <a:ea typeface="Trebuchet MS"/>
                <a:cs typeface="Trebuchet MS"/>
                <a:sym typeface="Trebuchet MS"/>
              </a:rPr>
              <a:t>hydrogen production</a:t>
            </a:r>
            <a:endParaRPr sz="1800">
              <a:solidFill>
                <a:schemeClr val="lt1"/>
              </a:solidFill>
              <a:latin typeface="Trebuchet MS"/>
              <a:ea typeface="Trebuchet MS"/>
              <a:cs typeface="Trebuchet MS"/>
              <a:sym typeface="Trebuchet MS"/>
            </a:endParaRPr>
          </a:p>
        </p:txBody>
      </p:sp>
      <p:sp>
        <p:nvSpPr>
          <p:cNvPr id="223" name="Google Shape;223;p5"/>
          <p:cNvSpPr/>
          <p:nvPr/>
        </p:nvSpPr>
        <p:spPr>
          <a:xfrm>
            <a:off x="2772403" y="5570328"/>
            <a:ext cx="1716900" cy="711300"/>
          </a:xfrm>
          <a:prstGeom prst="rect">
            <a:avLst/>
          </a:prstGeom>
          <a:solidFill>
            <a:srgbClr val="385623"/>
          </a:solidFill>
          <a:ln w="12700" cap="flat" cmpd="sng">
            <a:solidFill>
              <a:srgbClr val="2F491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Trebuchet MS"/>
                <a:ea typeface="Trebuchet MS"/>
                <a:cs typeface="Trebuchet MS"/>
                <a:sym typeface="Trebuchet MS"/>
              </a:rPr>
              <a:t>CO</a:t>
            </a:r>
            <a:r>
              <a:rPr lang="en-US" sz="1800" baseline="-25000" dirty="0">
                <a:solidFill>
                  <a:schemeClr val="lt1"/>
                </a:solidFill>
                <a:latin typeface="Trebuchet MS"/>
                <a:ea typeface="Trebuchet MS"/>
                <a:cs typeface="Trebuchet MS"/>
                <a:sym typeface="Trebuchet MS"/>
              </a:rPr>
              <a:t>2</a:t>
            </a:r>
            <a:r>
              <a:rPr lang="en-US" sz="1800" dirty="0">
                <a:solidFill>
                  <a:schemeClr val="lt1"/>
                </a:solidFill>
                <a:latin typeface="Trebuchet MS"/>
                <a:ea typeface="Trebuchet MS"/>
                <a:cs typeface="Trebuchet MS"/>
                <a:sym typeface="Trebuchet MS"/>
              </a:rPr>
              <a:t> reduction</a:t>
            </a:r>
            <a:endParaRPr sz="1800" dirty="0">
              <a:solidFill>
                <a:schemeClr val="lt1"/>
              </a:solidFill>
              <a:latin typeface="Trebuchet MS"/>
              <a:ea typeface="Trebuchet MS"/>
              <a:cs typeface="Trebuchet MS"/>
              <a:sym typeface="Trebuchet MS"/>
            </a:endParaRPr>
          </a:p>
        </p:txBody>
      </p:sp>
      <p:sp>
        <p:nvSpPr>
          <p:cNvPr id="224" name="Google Shape;224;p5"/>
          <p:cNvSpPr/>
          <p:nvPr/>
        </p:nvSpPr>
        <p:spPr>
          <a:xfrm>
            <a:off x="5363197" y="4897125"/>
            <a:ext cx="2152800" cy="991800"/>
          </a:xfrm>
          <a:prstGeom prst="rect">
            <a:avLst/>
          </a:prstGeom>
          <a:solidFill>
            <a:srgbClr val="385623"/>
          </a:solidFill>
          <a:ln w="12700" cap="flat" cmpd="sng">
            <a:solidFill>
              <a:srgbClr val="2F491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Trebuchet MS"/>
                <a:ea typeface="Trebuchet MS"/>
                <a:cs typeface="Trebuchet MS"/>
                <a:sym typeface="Trebuchet MS"/>
              </a:rPr>
              <a:t>gas-to-bioethanol fermentation</a:t>
            </a:r>
            <a:endParaRPr sz="1800">
              <a:solidFill>
                <a:schemeClr val="lt1"/>
              </a:solidFill>
              <a:latin typeface="Trebuchet MS"/>
              <a:ea typeface="Trebuchet MS"/>
              <a:cs typeface="Trebuchet MS"/>
              <a:sym typeface="Trebuchet MS"/>
            </a:endParaRPr>
          </a:p>
        </p:txBody>
      </p:sp>
      <p:sp>
        <p:nvSpPr>
          <p:cNvPr id="225" name="Google Shape;225;p5"/>
          <p:cNvSpPr txBox="1"/>
          <p:nvPr/>
        </p:nvSpPr>
        <p:spPr>
          <a:xfrm>
            <a:off x="3141827" y="6457900"/>
            <a:ext cx="12243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Trebuchet MS"/>
                <a:ea typeface="Trebuchet MS"/>
                <a:cs typeface="Trebuchet MS"/>
                <a:sym typeface="Trebuchet MS"/>
              </a:rPr>
              <a:t>ethanol</a:t>
            </a:r>
            <a:endParaRPr sz="2000">
              <a:solidFill>
                <a:schemeClr val="dk1"/>
              </a:solidFill>
              <a:latin typeface="Trebuchet MS"/>
              <a:ea typeface="Trebuchet MS"/>
              <a:cs typeface="Trebuchet MS"/>
              <a:sym typeface="Trebuchet MS"/>
            </a:endParaRPr>
          </a:p>
        </p:txBody>
      </p:sp>
      <p:cxnSp>
        <p:nvCxnSpPr>
          <p:cNvPr id="226" name="Google Shape;226;p5"/>
          <p:cNvCxnSpPr>
            <a:stCxn id="223" idx="3"/>
            <a:endCxn id="224" idx="1"/>
          </p:cNvCxnSpPr>
          <p:nvPr/>
        </p:nvCxnSpPr>
        <p:spPr>
          <a:xfrm flipV="1">
            <a:off x="4489303" y="5393025"/>
            <a:ext cx="873894" cy="532953"/>
          </a:xfrm>
          <a:prstGeom prst="bentConnector3">
            <a:avLst>
              <a:gd name="adj1" fmla="val 50000"/>
            </a:avLst>
          </a:prstGeom>
          <a:noFill/>
          <a:ln w="57150" cap="flat" cmpd="sng">
            <a:solidFill>
              <a:srgbClr val="548135"/>
            </a:solidFill>
            <a:prstDash val="solid"/>
            <a:miter lim="800000"/>
            <a:headEnd type="none" w="sm" len="sm"/>
            <a:tailEnd type="triangle" w="med" len="med"/>
          </a:ln>
        </p:spPr>
      </p:cxnSp>
      <p:cxnSp>
        <p:nvCxnSpPr>
          <p:cNvPr id="227" name="Google Shape;227;p5"/>
          <p:cNvCxnSpPr>
            <a:stCxn id="222" idx="3"/>
            <a:endCxn id="224" idx="1"/>
          </p:cNvCxnSpPr>
          <p:nvPr/>
        </p:nvCxnSpPr>
        <p:spPr>
          <a:xfrm>
            <a:off x="4489443" y="4897120"/>
            <a:ext cx="873754" cy="495905"/>
          </a:xfrm>
          <a:prstGeom prst="bentConnector3">
            <a:avLst>
              <a:gd name="adj1" fmla="val 50000"/>
            </a:avLst>
          </a:prstGeom>
          <a:noFill/>
          <a:ln w="57150" cap="flat" cmpd="sng">
            <a:solidFill>
              <a:srgbClr val="548135"/>
            </a:solidFill>
            <a:prstDash val="solid"/>
            <a:miter lim="800000"/>
            <a:headEnd type="none" w="sm" len="sm"/>
            <a:tailEnd type="triangle" w="med" len="med"/>
          </a:ln>
        </p:spPr>
      </p:cxnSp>
      <p:cxnSp>
        <p:nvCxnSpPr>
          <p:cNvPr id="228" name="Google Shape;228;p5"/>
          <p:cNvCxnSpPr>
            <a:stCxn id="224" idx="2"/>
            <a:endCxn id="225" idx="3"/>
          </p:cNvCxnSpPr>
          <p:nvPr/>
        </p:nvCxnSpPr>
        <p:spPr>
          <a:xfrm rot="5400000">
            <a:off x="5018197" y="5236725"/>
            <a:ext cx="769200" cy="2073600"/>
          </a:xfrm>
          <a:prstGeom prst="bentConnector2">
            <a:avLst/>
          </a:prstGeom>
          <a:noFill/>
          <a:ln w="57150" cap="flat" cmpd="sng">
            <a:solidFill>
              <a:srgbClr val="548135"/>
            </a:solidFill>
            <a:prstDash val="solid"/>
            <a:miter lim="800000"/>
            <a:headEnd type="none" w="sm" len="sm"/>
            <a:tailEnd type="triangle" w="med" len="med"/>
          </a:ln>
        </p:spPr>
      </p:cxnSp>
      <p:cxnSp>
        <p:nvCxnSpPr>
          <p:cNvPr id="229" name="Google Shape;229;p5"/>
          <p:cNvCxnSpPr>
            <a:cxnSpLocks/>
            <a:stCxn id="221" idx="2"/>
            <a:endCxn id="225" idx="1"/>
          </p:cNvCxnSpPr>
          <p:nvPr/>
        </p:nvCxnSpPr>
        <p:spPr>
          <a:xfrm rot="16200000" flipH="1">
            <a:off x="1845512" y="5361684"/>
            <a:ext cx="410755" cy="2181875"/>
          </a:xfrm>
          <a:prstGeom prst="bentConnector2">
            <a:avLst/>
          </a:prstGeom>
          <a:noFill/>
          <a:ln w="57150" cap="flat" cmpd="sng">
            <a:solidFill>
              <a:srgbClr val="548135"/>
            </a:solidFill>
            <a:prstDash val="solid"/>
            <a:miter lim="800000"/>
            <a:headEnd type="none" w="sm" len="sm"/>
            <a:tailEnd type="triangle" w="med" len="med"/>
          </a:ln>
        </p:spPr>
      </p:cxnSp>
      <p:cxnSp>
        <p:nvCxnSpPr>
          <p:cNvPr id="230" name="Google Shape;230;p5"/>
          <p:cNvCxnSpPr>
            <a:cxnSpLocks/>
            <a:stCxn id="221" idx="3"/>
            <a:endCxn id="223" idx="1"/>
          </p:cNvCxnSpPr>
          <p:nvPr/>
        </p:nvCxnSpPr>
        <p:spPr>
          <a:xfrm>
            <a:off x="1898650" y="5922241"/>
            <a:ext cx="873753" cy="3737"/>
          </a:xfrm>
          <a:prstGeom prst="straightConnector1">
            <a:avLst/>
          </a:prstGeom>
          <a:noFill/>
          <a:ln w="57150" cap="flat" cmpd="sng">
            <a:solidFill>
              <a:srgbClr val="548135"/>
            </a:solidFill>
            <a:prstDash val="solid"/>
            <a:miter lim="800000"/>
            <a:headEnd type="none" w="sm" len="sm"/>
            <a:tailEnd type="triangle" w="med" len="med"/>
          </a:ln>
        </p:spPr>
      </p:cxnSp>
      <p:sp>
        <p:nvSpPr>
          <p:cNvPr id="231" name="Google Shape;231;p5"/>
          <p:cNvSpPr txBox="1"/>
          <p:nvPr/>
        </p:nvSpPr>
        <p:spPr>
          <a:xfrm>
            <a:off x="1971547" y="5471156"/>
            <a:ext cx="6015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i="1" dirty="0">
                <a:solidFill>
                  <a:schemeClr val="dk1"/>
                </a:solidFill>
                <a:latin typeface="Trebuchet MS"/>
                <a:ea typeface="Trebuchet MS"/>
                <a:cs typeface="Trebuchet MS"/>
                <a:sym typeface="Trebuchet MS"/>
              </a:rPr>
              <a:t>CO</a:t>
            </a:r>
            <a:r>
              <a:rPr lang="en-US" sz="2000" i="1" baseline="-25000" dirty="0">
                <a:solidFill>
                  <a:schemeClr val="dk1"/>
                </a:solidFill>
                <a:latin typeface="Trebuchet MS"/>
                <a:ea typeface="Trebuchet MS"/>
                <a:cs typeface="Trebuchet MS"/>
                <a:sym typeface="Trebuchet MS"/>
              </a:rPr>
              <a:t>2</a:t>
            </a:r>
            <a:endParaRPr sz="2000" i="1" baseline="-25000" dirty="0">
              <a:solidFill>
                <a:schemeClr val="dk1"/>
              </a:solidFill>
              <a:latin typeface="Trebuchet MS"/>
              <a:ea typeface="Trebuchet MS"/>
              <a:cs typeface="Trebuchet MS"/>
              <a:sym typeface="Trebuchet MS"/>
            </a:endParaRPr>
          </a:p>
        </p:txBody>
      </p:sp>
      <p:pic>
        <p:nvPicPr>
          <p:cNvPr id="232" name="Google Shape;232;p5" descr="IconExperience » G-Collection » Magnifying Glass Icon"/>
          <p:cNvPicPr preferRelativeResize="0"/>
          <p:nvPr/>
        </p:nvPicPr>
        <p:blipFill rotWithShape="1">
          <a:blip r:embed="rId4">
            <a:alphaModFix/>
          </a:blip>
          <a:srcRect/>
          <a:stretch/>
        </p:blipFill>
        <p:spPr>
          <a:xfrm flipH="1">
            <a:off x="6555985" y="3428994"/>
            <a:ext cx="2406406" cy="2406406"/>
          </a:xfrm>
          <a:prstGeom prst="rect">
            <a:avLst/>
          </a:prstGeom>
          <a:noFill/>
          <a:ln>
            <a:noFill/>
          </a:ln>
        </p:spPr>
      </p:pic>
      <p:sp>
        <p:nvSpPr>
          <p:cNvPr id="233" name="Google Shape;233;p5"/>
          <p:cNvSpPr txBox="1"/>
          <p:nvPr/>
        </p:nvSpPr>
        <p:spPr>
          <a:xfrm>
            <a:off x="8175465" y="4564191"/>
            <a:ext cx="968535" cy="707886"/>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Trebuchet MS"/>
                <a:ea typeface="Trebuchet MS"/>
                <a:cs typeface="Trebuchet MS"/>
                <a:sym typeface="Trebuchet MS"/>
              </a:rPr>
              <a:t>TEA</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Trebuchet MS"/>
                <a:ea typeface="Trebuchet MS"/>
                <a:cs typeface="Trebuchet MS"/>
                <a:sym typeface="Trebuchet MS"/>
              </a:rPr>
              <a:t>LCA</a:t>
            </a:r>
            <a:endParaRPr sz="2000">
              <a:solidFill>
                <a:schemeClr val="dk1"/>
              </a:solidFill>
              <a:latin typeface="Trebuchet MS"/>
              <a:ea typeface="Trebuchet MS"/>
              <a:cs typeface="Trebuchet MS"/>
              <a:sym typeface="Trebuchet MS"/>
            </a:endParaRPr>
          </a:p>
        </p:txBody>
      </p:sp>
      <p:cxnSp>
        <p:nvCxnSpPr>
          <p:cNvPr id="234" name="Google Shape;234;p5"/>
          <p:cNvCxnSpPr>
            <a:stCxn id="222" idx="2"/>
            <a:endCxn id="223" idx="0"/>
          </p:cNvCxnSpPr>
          <p:nvPr/>
        </p:nvCxnSpPr>
        <p:spPr>
          <a:xfrm flipH="1">
            <a:off x="3630853" y="5252720"/>
            <a:ext cx="70" cy="317608"/>
          </a:xfrm>
          <a:prstGeom prst="straightConnector1">
            <a:avLst/>
          </a:prstGeom>
          <a:noFill/>
          <a:ln w="57150" cap="flat" cmpd="sng">
            <a:solidFill>
              <a:srgbClr val="548135"/>
            </a:solidFill>
            <a:prstDash val="solid"/>
            <a:miter lim="800000"/>
            <a:headEnd type="none" w="sm" len="sm"/>
            <a:tailEnd type="triangl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6"/>
          <p:cNvSpPr txBox="1">
            <a:spLocks noGrp="1"/>
          </p:cNvSpPr>
          <p:nvPr>
            <p:ph type="body" idx="1"/>
          </p:nvPr>
        </p:nvSpPr>
        <p:spPr>
          <a:xfrm>
            <a:off x="2593404" y="1172064"/>
            <a:ext cx="3245644" cy="67605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0A4F9D"/>
              </a:buClr>
              <a:buSzPct val="100000"/>
              <a:buNone/>
            </a:pPr>
            <a:r>
              <a:rPr lang="en-US"/>
              <a:t>Thank you for your attention!</a:t>
            </a:r>
            <a:endParaRPr/>
          </a:p>
        </p:txBody>
      </p:sp>
      <p:sp>
        <p:nvSpPr>
          <p:cNvPr id="240" name="Google Shape;240;p6"/>
          <p:cNvSpPr txBox="1"/>
          <p:nvPr/>
        </p:nvSpPr>
        <p:spPr>
          <a:xfrm>
            <a:off x="3480646" y="2243280"/>
            <a:ext cx="3805238" cy="4926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350"/>
              <a:buFont typeface="Arial"/>
              <a:buNone/>
            </a:pPr>
            <a:endParaRPr sz="1350">
              <a:solidFill>
                <a:schemeClr val="dk1"/>
              </a:solidFill>
              <a:latin typeface="Trebuchet MS"/>
              <a:ea typeface="Trebuchet MS"/>
              <a:cs typeface="Trebuchet MS"/>
              <a:sym typeface="Trebuchet MS"/>
            </a:endParaRPr>
          </a:p>
        </p:txBody>
      </p:sp>
      <p:sp>
        <p:nvSpPr>
          <p:cNvPr id="241" name="Google Shape;241;p6"/>
          <p:cNvSpPr txBox="1">
            <a:spLocks noGrp="1"/>
          </p:cNvSpPr>
          <p:nvPr>
            <p:ph type="body" idx="2"/>
          </p:nvPr>
        </p:nvSpPr>
        <p:spPr>
          <a:xfrm>
            <a:off x="2592009" y="1801594"/>
            <a:ext cx="4135677" cy="136668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400"/>
              <a:buNone/>
            </a:pPr>
            <a:r>
              <a:rPr lang="en-US" sz="1400">
                <a:solidFill>
                  <a:schemeClr val="dk1"/>
                </a:solidFill>
              </a:rPr>
              <a:t>Glaucia Mendes Souza</a:t>
            </a:r>
            <a:endParaRPr/>
          </a:p>
          <a:p>
            <a:pPr marL="0" lvl="0" indent="0" algn="l" rtl="0">
              <a:lnSpc>
                <a:spcPct val="90000"/>
              </a:lnSpc>
              <a:spcBef>
                <a:spcPts val="1000"/>
              </a:spcBef>
              <a:spcAft>
                <a:spcPts val="0"/>
              </a:spcAft>
              <a:buClr>
                <a:schemeClr val="dk1"/>
              </a:buClr>
              <a:buSzPts val="1400"/>
              <a:buNone/>
            </a:pPr>
            <a:r>
              <a:rPr lang="en-US" sz="1400">
                <a:solidFill>
                  <a:schemeClr val="dk1"/>
                </a:solidFill>
              </a:rPr>
              <a:t>✉ glmsouza@iq.usp.br</a:t>
            </a:r>
            <a:endParaRPr/>
          </a:p>
        </p:txBody>
      </p:sp>
    </p:spTree>
  </p:cSld>
  <p:clrMapOvr>
    <a:masterClrMapping/>
  </p:clrMapOvr>
</p:sld>
</file>

<file path=ppt/theme/theme1.xml><?xml version="1.0" encoding="utf-8"?>
<a:theme xmlns:a="http://schemas.openxmlformats.org/drawingml/2006/main" name="Tema di Office">
  <a:themeElements>
    <a:clrScheme name="Tema do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690</Words>
  <Application>Microsoft Macintosh PowerPoint</Application>
  <PresentationFormat>Bildspel på skärmen (4:3)</PresentationFormat>
  <Paragraphs>55</Paragraphs>
  <Slides>6</Slides>
  <Notes>6</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6</vt:i4>
      </vt:variant>
    </vt:vector>
  </HeadingPairs>
  <TitlesOfParts>
    <vt:vector size="12" baseType="lpstr">
      <vt:lpstr>Calibri</vt:lpstr>
      <vt:lpstr>Noto Sans Symbols</vt:lpstr>
      <vt:lpstr>Arial</vt:lpstr>
      <vt:lpstr>Quattrocento Sans</vt:lpstr>
      <vt:lpstr>Trebuchet MS</vt:lpstr>
      <vt:lpstr>Tema di Office</vt:lpstr>
      <vt:lpstr>PowerPoint-presentation</vt:lpstr>
      <vt:lpstr>Structure of the project LCA of exhaust gas-to-bioethanol </vt:lpstr>
      <vt:lpstr>LCA of exhaust gas-to-bioethanol </vt:lpstr>
      <vt:lpstr>LCA of exhaust gas-to-bioethanol </vt:lpstr>
      <vt:lpstr>METHODOLOGY Carbon capture from ethanol fermentation + green H2 to produce syngas followed by syngas fermentation to ethanol</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PASO-LOPCA</dc:creator>
  <cp:lastModifiedBy>Hannah Edgren</cp:lastModifiedBy>
  <cp:revision>1</cp:revision>
  <dcterms:created xsi:type="dcterms:W3CDTF">2020-03-02T15:29:39Z</dcterms:created>
  <dcterms:modified xsi:type="dcterms:W3CDTF">2023-10-23T07:07:18Z</dcterms:modified>
</cp:coreProperties>
</file>