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0" r:id="rId1"/>
  </p:sldMasterIdLst>
  <p:notesMasterIdLst>
    <p:notesMasterId r:id="rId13"/>
  </p:notesMasterIdLst>
  <p:handoutMasterIdLst>
    <p:handoutMasterId r:id="rId14"/>
  </p:handoutMasterIdLst>
  <p:sldIdLst>
    <p:sldId id="260" r:id="rId2"/>
    <p:sldId id="286" r:id="rId3"/>
    <p:sldId id="268" r:id="rId4"/>
    <p:sldId id="281" r:id="rId5"/>
    <p:sldId id="271" r:id="rId6"/>
    <p:sldId id="284" r:id="rId7"/>
    <p:sldId id="272" r:id="rId8"/>
    <p:sldId id="285" r:id="rId9"/>
    <p:sldId id="274" r:id="rId10"/>
    <p:sldId id="275" r:id="rId11"/>
    <p:sldId id="270" r:id="rId12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4" autoAdjust="0"/>
    <p:restoredTop sz="93322" autoAdjust="0"/>
  </p:normalViewPr>
  <p:slideViewPr>
    <p:cSldViewPr snapToGrid="0">
      <p:cViewPr varScale="1">
        <p:scale>
          <a:sx n="81" d="100"/>
          <a:sy n="81" d="100"/>
        </p:scale>
        <p:origin x="78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40A8BA-0168-4971-B490-8ADA6481C25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752BC071-A243-4E73-BE5D-B0F6B299DDDB}">
      <dgm:prSet phldrT="[Text]"/>
      <dgm:spPr/>
      <dgm:t>
        <a:bodyPr/>
        <a:lstStyle/>
        <a:p>
          <a:r>
            <a:rPr lang="en-GB" b="1" dirty="0"/>
            <a:t>WP1 | </a:t>
          </a:r>
          <a:r>
            <a:rPr lang="en-US" b="1" dirty="0"/>
            <a:t>Assessing the current market(s) for maritime fuels </a:t>
          </a:r>
          <a:endParaRPr lang="de-AT" b="1" dirty="0"/>
        </a:p>
      </dgm:t>
    </dgm:pt>
    <dgm:pt modelId="{61C7CB72-AD05-4468-9A66-E516E48E1B98}" type="parTrans" cxnId="{C675EE75-0D41-4346-AEB0-5C408C6532F9}">
      <dgm:prSet/>
      <dgm:spPr/>
      <dgm:t>
        <a:bodyPr/>
        <a:lstStyle/>
        <a:p>
          <a:endParaRPr lang="de-AT"/>
        </a:p>
      </dgm:t>
    </dgm:pt>
    <dgm:pt modelId="{4E77BFF1-4457-40EE-998B-003C53FDD520}" type="sibTrans" cxnId="{C675EE75-0D41-4346-AEB0-5C408C6532F9}">
      <dgm:prSet/>
      <dgm:spPr/>
      <dgm:t>
        <a:bodyPr/>
        <a:lstStyle/>
        <a:p>
          <a:endParaRPr lang="de-AT"/>
        </a:p>
      </dgm:t>
    </dgm:pt>
    <dgm:pt modelId="{32A9FDBC-B687-4EE2-A8B8-AB17939F3745}">
      <dgm:prSet/>
      <dgm:spPr/>
      <dgm:t>
        <a:bodyPr/>
        <a:lstStyle/>
        <a:p>
          <a:r>
            <a:rPr lang="en-US" b="1" dirty="0"/>
            <a:t>WP2 | Assessing feedstocks and production pathways for maritime biofuels </a:t>
          </a:r>
          <a:endParaRPr lang="de-AT" b="1" dirty="0"/>
        </a:p>
      </dgm:t>
    </dgm:pt>
    <dgm:pt modelId="{105B8445-F0A7-43FC-A14D-C4E458880E58}" type="parTrans" cxnId="{105B3BB8-76DD-4B6E-B5C1-67989F91F8DD}">
      <dgm:prSet/>
      <dgm:spPr/>
      <dgm:t>
        <a:bodyPr/>
        <a:lstStyle/>
        <a:p>
          <a:endParaRPr lang="de-AT"/>
        </a:p>
      </dgm:t>
    </dgm:pt>
    <dgm:pt modelId="{3D4C03BF-B2EC-4DC6-967D-C4DDF496A277}" type="sibTrans" cxnId="{105B3BB8-76DD-4B6E-B5C1-67989F91F8DD}">
      <dgm:prSet/>
      <dgm:spPr/>
      <dgm:t>
        <a:bodyPr/>
        <a:lstStyle/>
        <a:p>
          <a:endParaRPr lang="de-AT"/>
        </a:p>
      </dgm:t>
    </dgm:pt>
    <dgm:pt modelId="{5CE5B041-ED1F-4980-85C1-72BEC483BCFB}">
      <dgm:prSet/>
      <dgm:spPr/>
      <dgm:t>
        <a:bodyPr/>
        <a:lstStyle/>
        <a:p>
          <a:r>
            <a:rPr lang="en-US" b="1" dirty="0"/>
            <a:t>WP3 | Economic and regulatory controls:</a:t>
          </a:r>
          <a:endParaRPr lang="de-AT" b="1" dirty="0"/>
        </a:p>
      </dgm:t>
    </dgm:pt>
    <dgm:pt modelId="{D3F13CD6-BEF3-4697-B6C7-7E54E9635070}" type="parTrans" cxnId="{6C8F7982-9605-46EA-817C-CF1B147DDD53}">
      <dgm:prSet/>
      <dgm:spPr/>
      <dgm:t>
        <a:bodyPr/>
        <a:lstStyle/>
        <a:p>
          <a:endParaRPr lang="de-AT"/>
        </a:p>
      </dgm:t>
    </dgm:pt>
    <dgm:pt modelId="{2864F006-F98B-45F6-9C0C-17AFB5DB787A}" type="sibTrans" cxnId="{6C8F7982-9605-46EA-817C-CF1B147DDD53}">
      <dgm:prSet/>
      <dgm:spPr/>
      <dgm:t>
        <a:bodyPr/>
        <a:lstStyle/>
        <a:p>
          <a:endParaRPr lang="de-AT"/>
        </a:p>
      </dgm:t>
    </dgm:pt>
    <dgm:pt modelId="{2CD01980-A3B4-47C4-9732-ABC97C47BC1F}">
      <dgm:prSet/>
      <dgm:spPr/>
      <dgm:t>
        <a:bodyPr/>
        <a:lstStyle/>
        <a:p>
          <a:r>
            <a:rPr lang="en-US" b="1" dirty="0"/>
            <a:t>WP4 | Identifying barriers to maritime biofuels (including e-fuels)</a:t>
          </a:r>
          <a:endParaRPr lang="de-AT" b="1" dirty="0"/>
        </a:p>
      </dgm:t>
    </dgm:pt>
    <dgm:pt modelId="{7E4ABBB2-3767-4637-9B3D-B198C7040AC6}" type="parTrans" cxnId="{2388E8B1-39A1-4608-86A5-398F5A04100F}">
      <dgm:prSet/>
      <dgm:spPr/>
      <dgm:t>
        <a:bodyPr/>
        <a:lstStyle/>
        <a:p>
          <a:endParaRPr lang="de-AT"/>
        </a:p>
      </dgm:t>
    </dgm:pt>
    <dgm:pt modelId="{200A68ED-9BE0-492B-B8CB-3443E360A9EF}" type="sibTrans" cxnId="{2388E8B1-39A1-4608-86A5-398F5A04100F}">
      <dgm:prSet/>
      <dgm:spPr/>
      <dgm:t>
        <a:bodyPr/>
        <a:lstStyle/>
        <a:p>
          <a:endParaRPr lang="de-AT"/>
        </a:p>
      </dgm:t>
    </dgm:pt>
    <dgm:pt modelId="{45C64B36-BAF8-4CA2-87F8-4C5E823892AD}">
      <dgm:prSet/>
      <dgm:spPr/>
      <dgm:t>
        <a:bodyPr/>
        <a:lstStyle/>
        <a:p>
          <a:r>
            <a:rPr lang="en-US" b="1" dirty="0"/>
            <a:t>WP 5 | Project management and dissemination</a:t>
          </a:r>
          <a:endParaRPr lang="de-AT" b="1" dirty="0"/>
        </a:p>
      </dgm:t>
    </dgm:pt>
    <dgm:pt modelId="{36FE664E-0AAA-4C8A-9851-9155BA5B16BB}" type="parTrans" cxnId="{A6B3FCFB-12C4-4E5B-84B3-DB299415BACB}">
      <dgm:prSet/>
      <dgm:spPr/>
      <dgm:t>
        <a:bodyPr/>
        <a:lstStyle/>
        <a:p>
          <a:endParaRPr lang="de-AT"/>
        </a:p>
      </dgm:t>
    </dgm:pt>
    <dgm:pt modelId="{8EB5EC2D-0288-43C2-A3CC-0AE661CD5BE1}" type="sibTrans" cxnId="{A6B3FCFB-12C4-4E5B-84B3-DB299415BACB}">
      <dgm:prSet/>
      <dgm:spPr/>
      <dgm:t>
        <a:bodyPr/>
        <a:lstStyle/>
        <a:p>
          <a:endParaRPr lang="de-AT"/>
        </a:p>
      </dgm:t>
    </dgm:pt>
    <dgm:pt modelId="{86DDF63B-DCA3-4F71-A3C9-7F0F3989F6EA}" type="pres">
      <dgm:prSet presAssocID="{A640A8BA-0168-4971-B490-8ADA6481C256}" presName="diagram" presStyleCnt="0">
        <dgm:presLayoutVars>
          <dgm:dir/>
          <dgm:resizeHandles val="exact"/>
        </dgm:presLayoutVars>
      </dgm:prSet>
      <dgm:spPr/>
    </dgm:pt>
    <dgm:pt modelId="{A973CDF8-E351-4B2F-B0F3-E40DC652387F}" type="pres">
      <dgm:prSet presAssocID="{752BC071-A243-4E73-BE5D-B0F6B299DDDB}" presName="node" presStyleLbl="node1" presStyleIdx="0" presStyleCnt="5">
        <dgm:presLayoutVars>
          <dgm:bulletEnabled val="1"/>
        </dgm:presLayoutVars>
      </dgm:prSet>
      <dgm:spPr/>
    </dgm:pt>
    <dgm:pt modelId="{872B559E-3FC3-4B9D-8E4A-D8BA8CF71FCC}" type="pres">
      <dgm:prSet presAssocID="{4E77BFF1-4457-40EE-998B-003C53FDD520}" presName="sibTrans" presStyleCnt="0"/>
      <dgm:spPr/>
    </dgm:pt>
    <dgm:pt modelId="{021E78BB-872C-4C68-BF71-434457F03265}" type="pres">
      <dgm:prSet presAssocID="{32A9FDBC-B687-4EE2-A8B8-AB17939F3745}" presName="node" presStyleLbl="node1" presStyleIdx="1" presStyleCnt="5">
        <dgm:presLayoutVars>
          <dgm:bulletEnabled val="1"/>
        </dgm:presLayoutVars>
      </dgm:prSet>
      <dgm:spPr/>
    </dgm:pt>
    <dgm:pt modelId="{1C88F61B-8E2C-4DC9-BA0F-4024B96440CE}" type="pres">
      <dgm:prSet presAssocID="{3D4C03BF-B2EC-4DC6-967D-C4DDF496A277}" presName="sibTrans" presStyleCnt="0"/>
      <dgm:spPr/>
    </dgm:pt>
    <dgm:pt modelId="{0BA792D6-AD9A-4642-A865-FB24EDA5880B}" type="pres">
      <dgm:prSet presAssocID="{5CE5B041-ED1F-4980-85C1-72BEC483BCFB}" presName="node" presStyleLbl="node1" presStyleIdx="2" presStyleCnt="5">
        <dgm:presLayoutVars>
          <dgm:bulletEnabled val="1"/>
        </dgm:presLayoutVars>
      </dgm:prSet>
      <dgm:spPr/>
    </dgm:pt>
    <dgm:pt modelId="{F19A755F-AD79-46A9-8A91-BCE44E477428}" type="pres">
      <dgm:prSet presAssocID="{2864F006-F98B-45F6-9C0C-17AFB5DB787A}" presName="sibTrans" presStyleCnt="0"/>
      <dgm:spPr/>
    </dgm:pt>
    <dgm:pt modelId="{52306DCB-2408-45B7-9EE3-E10A907B2B92}" type="pres">
      <dgm:prSet presAssocID="{2CD01980-A3B4-47C4-9732-ABC97C47BC1F}" presName="node" presStyleLbl="node1" presStyleIdx="3" presStyleCnt="5">
        <dgm:presLayoutVars>
          <dgm:bulletEnabled val="1"/>
        </dgm:presLayoutVars>
      </dgm:prSet>
      <dgm:spPr/>
    </dgm:pt>
    <dgm:pt modelId="{5FF187CB-C9AD-41BB-AA4E-57375977AF4A}" type="pres">
      <dgm:prSet presAssocID="{200A68ED-9BE0-492B-B8CB-3443E360A9EF}" presName="sibTrans" presStyleCnt="0"/>
      <dgm:spPr/>
    </dgm:pt>
    <dgm:pt modelId="{C56CFAF0-805F-4C4F-BC78-2B6058805974}" type="pres">
      <dgm:prSet presAssocID="{45C64B36-BAF8-4CA2-87F8-4C5E823892AD}" presName="node" presStyleLbl="node1" presStyleIdx="4" presStyleCnt="5" custScaleX="210917">
        <dgm:presLayoutVars>
          <dgm:bulletEnabled val="1"/>
        </dgm:presLayoutVars>
      </dgm:prSet>
      <dgm:spPr/>
    </dgm:pt>
  </dgm:ptLst>
  <dgm:cxnLst>
    <dgm:cxn modelId="{38F11144-9ACC-4581-96DA-821484372293}" type="presOf" srcId="{752BC071-A243-4E73-BE5D-B0F6B299DDDB}" destId="{A973CDF8-E351-4B2F-B0F3-E40DC652387F}" srcOrd="0" destOrd="0" presId="urn:microsoft.com/office/officeart/2005/8/layout/default"/>
    <dgm:cxn modelId="{BA76484E-4182-4DC1-B95F-195B8483A0DC}" type="presOf" srcId="{2CD01980-A3B4-47C4-9732-ABC97C47BC1F}" destId="{52306DCB-2408-45B7-9EE3-E10A907B2B92}" srcOrd="0" destOrd="0" presId="urn:microsoft.com/office/officeart/2005/8/layout/default"/>
    <dgm:cxn modelId="{C675EE75-0D41-4346-AEB0-5C408C6532F9}" srcId="{A640A8BA-0168-4971-B490-8ADA6481C256}" destId="{752BC071-A243-4E73-BE5D-B0F6B299DDDB}" srcOrd="0" destOrd="0" parTransId="{61C7CB72-AD05-4468-9A66-E516E48E1B98}" sibTransId="{4E77BFF1-4457-40EE-998B-003C53FDD520}"/>
    <dgm:cxn modelId="{6C8F7982-9605-46EA-817C-CF1B147DDD53}" srcId="{A640A8BA-0168-4971-B490-8ADA6481C256}" destId="{5CE5B041-ED1F-4980-85C1-72BEC483BCFB}" srcOrd="2" destOrd="0" parTransId="{D3F13CD6-BEF3-4697-B6C7-7E54E9635070}" sibTransId="{2864F006-F98B-45F6-9C0C-17AFB5DB787A}"/>
    <dgm:cxn modelId="{861B009D-6852-4FBA-A940-DE5AF621F902}" type="presOf" srcId="{45C64B36-BAF8-4CA2-87F8-4C5E823892AD}" destId="{C56CFAF0-805F-4C4F-BC78-2B6058805974}" srcOrd="0" destOrd="0" presId="urn:microsoft.com/office/officeart/2005/8/layout/default"/>
    <dgm:cxn modelId="{14E0F1A2-F7B9-4C3B-A243-B1DCC5EC5455}" type="presOf" srcId="{32A9FDBC-B687-4EE2-A8B8-AB17939F3745}" destId="{021E78BB-872C-4C68-BF71-434457F03265}" srcOrd="0" destOrd="0" presId="urn:microsoft.com/office/officeart/2005/8/layout/default"/>
    <dgm:cxn modelId="{F35A73A5-C437-4684-9FBE-43EB87A4830D}" type="presOf" srcId="{5CE5B041-ED1F-4980-85C1-72BEC483BCFB}" destId="{0BA792D6-AD9A-4642-A865-FB24EDA5880B}" srcOrd="0" destOrd="0" presId="urn:microsoft.com/office/officeart/2005/8/layout/default"/>
    <dgm:cxn modelId="{2388E8B1-39A1-4608-86A5-398F5A04100F}" srcId="{A640A8BA-0168-4971-B490-8ADA6481C256}" destId="{2CD01980-A3B4-47C4-9732-ABC97C47BC1F}" srcOrd="3" destOrd="0" parTransId="{7E4ABBB2-3767-4637-9B3D-B198C7040AC6}" sibTransId="{200A68ED-9BE0-492B-B8CB-3443E360A9EF}"/>
    <dgm:cxn modelId="{105B3BB8-76DD-4B6E-B5C1-67989F91F8DD}" srcId="{A640A8BA-0168-4971-B490-8ADA6481C256}" destId="{32A9FDBC-B687-4EE2-A8B8-AB17939F3745}" srcOrd="1" destOrd="0" parTransId="{105B8445-F0A7-43FC-A14D-C4E458880E58}" sibTransId="{3D4C03BF-B2EC-4DC6-967D-C4DDF496A277}"/>
    <dgm:cxn modelId="{50308CC1-9F0C-4E8E-B4B4-D7C3C918CE6D}" type="presOf" srcId="{A640A8BA-0168-4971-B490-8ADA6481C256}" destId="{86DDF63B-DCA3-4F71-A3C9-7F0F3989F6EA}" srcOrd="0" destOrd="0" presId="urn:microsoft.com/office/officeart/2005/8/layout/default"/>
    <dgm:cxn modelId="{A6B3FCFB-12C4-4E5B-84B3-DB299415BACB}" srcId="{A640A8BA-0168-4971-B490-8ADA6481C256}" destId="{45C64B36-BAF8-4CA2-87F8-4C5E823892AD}" srcOrd="4" destOrd="0" parTransId="{36FE664E-0AAA-4C8A-9851-9155BA5B16BB}" sibTransId="{8EB5EC2D-0288-43C2-A3CC-0AE661CD5BE1}"/>
    <dgm:cxn modelId="{9792B773-DDB1-471D-B0F1-72F7BE156F85}" type="presParOf" srcId="{86DDF63B-DCA3-4F71-A3C9-7F0F3989F6EA}" destId="{A973CDF8-E351-4B2F-B0F3-E40DC652387F}" srcOrd="0" destOrd="0" presId="urn:microsoft.com/office/officeart/2005/8/layout/default"/>
    <dgm:cxn modelId="{FCBF4D3E-9A38-48F8-8913-91FABC3899DE}" type="presParOf" srcId="{86DDF63B-DCA3-4F71-A3C9-7F0F3989F6EA}" destId="{872B559E-3FC3-4B9D-8E4A-D8BA8CF71FCC}" srcOrd="1" destOrd="0" presId="urn:microsoft.com/office/officeart/2005/8/layout/default"/>
    <dgm:cxn modelId="{768B847B-EF40-43B3-B1CD-844E125FDDA5}" type="presParOf" srcId="{86DDF63B-DCA3-4F71-A3C9-7F0F3989F6EA}" destId="{021E78BB-872C-4C68-BF71-434457F03265}" srcOrd="2" destOrd="0" presId="urn:microsoft.com/office/officeart/2005/8/layout/default"/>
    <dgm:cxn modelId="{65FC5457-7212-4EFD-A2D6-A0A9B87EAFA8}" type="presParOf" srcId="{86DDF63B-DCA3-4F71-A3C9-7F0F3989F6EA}" destId="{1C88F61B-8E2C-4DC9-BA0F-4024B96440CE}" srcOrd="3" destOrd="0" presId="urn:microsoft.com/office/officeart/2005/8/layout/default"/>
    <dgm:cxn modelId="{26E1E447-A513-479F-8F6D-150ABD3FB61C}" type="presParOf" srcId="{86DDF63B-DCA3-4F71-A3C9-7F0F3989F6EA}" destId="{0BA792D6-AD9A-4642-A865-FB24EDA5880B}" srcOrd="4" destOrd="0" presId="urn:microsoft.com/office/officeart/2005/8/layout/default"/>
    <dgm:cxn modelId="{9753D89D-F65A-4172-8BBE-BAEF36D608D0}" type="presParOf" srcId="{86DDF63B-DCA3-4F71-A3C9-7F0F3989F6EA}" destId="{F19A755F-AD79-46A9-8A91-BCE44E477428}" srcOrd="5" destOrd="0" presId="urn:microsoft.com/office/officeart/2005/8/layout/default"/>
    <dgm:cxn modelId="{7399D5B1-66AC-4F42-BA77-17976E3BF625}" type="presParOf" srcId="{86DDF63B-DCA3-4F71-A3C9-7F0F3989F6EA}" destId="{52306DCB-2408-45B7-9EE3-E10A907B2B92}" srcOrd="6" destOrd="0" presId="urn:microsoft.com/office/officeart/2005/8/layout/default"/>
    <dgm:cxn modelId="{BF6BECE4-222E-4516-A0A8-AB41F8BAC8EF}" type="presParOf" srcId="{86DDF63B-DCA3-4F71-A3C9-7F0F3989F6EA}" destId="{5FF187CB-C9AD-41BB-AA4E-57375977AF4A}" srcOrd="7" destOrd="0" presId="urn:microsoft.com/office/officeart/2005/8/layout/default"/>
    <dgm:cxn modelId="{32FF2D4A-4226-4AEB-AF4E-DDDE3969776E}" type="presParOf" srcId="{86DDF63B-DCA3-4F71-A3C9-7F0F3989F6EA}" destId="{C56CFAF0-805F-4C4F-BC78-2B605880597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3CDF8-E351-4B2F-B0F3-E40DC652387F}">
      <dsp:nvSpPr>
        <dsp:cNvPr id="0" name=""/>
        <dsp:cNvSpPr/>
      </dsp:nvSpPr>
      <dsp:spPr>
        <a:xfrm>
          <a:off x="12453" y="247457"/>
          <a:ext cx="2196383" cy="13178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WP1 | </a:t>
          </a:r>
          <a:r>
            <a:rPr lang="en-US" sz="1800" b="1" kern="1200" dirty="0"/>
            <a:t>Assessing the current market(s) for maritime fuels </a:t>
          </a:r>
          <a:endParaRPr lang="de-AT" sz="1800" b="1" kern="1200" dirty="0"/>
        </a:p>
      </dsp:txBody>
      <dsp:txXfrm>
        <a:off x="12453" y="247457"/>
        <a:ext cx="2196383" cy="1317830"/>
      </dsp:txXfrm>
    </dsp:sp>
    <dsp:sp modelId="{021E78BB-872C-4C68-BF71-434457F03265}">
      <dsp:nvSpPr>
        <dsp:cNvPr id="0" name=""/>
        <dsp:cNvSpPr/>
      </dsp:nvSpPr>
      <dsp:spPr>
        <a:xfrm>
          <a:off x="2428475" y="247457"/>
          <a:ext cx="2196383" cy="13178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WP2 | Assessing feedstocks and production pathways for maritime biofuels </a:t>
          </a:r>
          <a:endParaRPr lang="de-AT" sz="1800" b="1" kern="1200" dirty="0"/>
        </a:p>
      </dsp:txBody>
      <dsp:txXfrm>
        <a:off x="2428475" y="247457"/>
        <a:ext cx="2196383" cy="1317830"/>
      </dsp:txXfrm>
    </dsp:sp>
    <dsp:sp modelId="{0BA792D6-AD9A-4642-A865-FB24EDA5880B}">
      <dsp:nvSpPr>
        <dsp:cNvPr id="0" name=""/>
        <dsp:cNvSpPr/>
      </dsp:nvSpPr>
      <dsp:spPr>
        <a:xfrm>
          <a:off x="12453" y="1784926"/>
          <a:ext cx="2196383" cy="13178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WP3 | Economic and regulatory controls:</a:t>
          </a:r>
          <a:endParaRPr lang="de-AT" sz="1800" b="1" kern="1200" dirty="0"/>
        </a:p>
      </dsp:txBody>
      <dsp:txXfrm>
        <a:off x="12453" y="1784926"/>
        <a:ext cx="2196383" cy="1317830"/>
      </dsp:txXfrm>
    </dsp:sp>
    <dsp:sp modelId="{52306DCB-2408-45B7-9EE3-E10A907B2B92}">
      <dsp:nvSpPr>
        <dsp:cNvPr id="0" name=""/>
        <dsp:cNvSpPr/>
      </dsp:nvSpPr>
      <dsp:spPr>
        <a:xfrm>
          <a:off x="2428475" y="1784926"/>
          <a:ext cx="2196383" cy="13178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WP4 | Identifying barriers to maritime biofuels (including e-fuels)</a:t>
          </a:r>
          <a:endParaRPr lang="de-AT" sz="1800" b="1" kern="1200" dirty="0"/>
        </a:p>
      </dsp:txBody>
      <dsp:txXfrm>
        <a:off x="2428475" y="1784926"/>
        <a:ext cx="2196383" cy="1317830"/>
      </dsp:txXfrm>
    </dsp:sp>
    <dsp:sp modelId="{C56CFAF0-805F-4C4F-BC78-2B6058805974}">
      <dsp:nvSpPr>
        <dsp:cNvPr id="0" name=""/>
        <dsp:cNvSpPr/>
      </dsp:nvSpPr>
      <dsp:spPr>
        <a:xfrm>
          <a:off x="2383" y="3322394"/>
          <a:ext cx="4632546" cy="13178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WP 5 | Project management and dissemination</a:t>
          </a:r>
          <a:endParaRPr lang="de-AT" sz="1800" b="1" kern="1200" dirty="0"/>
        </a:p>
      </dsp:txBody>
      <dsp:txXfrm>
        <a:off x="2383" y="3322394"/>
        <a:ext cx="4632546" cy="1317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25/10/2023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25/10/2023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9307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4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4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0005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09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41912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3"/>
            <a:ext cx="12192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308973" y="276432"/>
            <a:ext cx="2238844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5203900" y="2260593"/>
            <a:ext cx="6764867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5203900" y="3155037"/>
            <a:ext cx="6764867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5203900" y="3874294"/>
            <a:ext cx="6764867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5203900" y="4634148"/>
            <a:ext cx="6764867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308973" y="2247672"/>
            <a:ext cx="4692084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308972" y="5729349"/>
            <a:ext cx="11659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644" y="536575"/>
            <a:ext cx="2031997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94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 not remove" hidden="1">
            <a:extLst>
              <a:ext uri="{FF2B5EF4-FFF2-40B4-BE49-F238E27FC236}">
                <a16:creationId xmlns:a16="http://schemas.microsoft.com/office/drawing/2014/main" id="{A02F9ED9-414A-46C4-866B-21CA7C17B6D8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8" y="1673208"/>
            <a:ext cx="10570085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64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 not remove" hidden="1">
            <a:extLst>
              <a:ext uri="{FF2B5EF4-FFF2-40B4-BE49-F238E27FC236}">
                <a16:creationId xmlns:a16="http://schemas.microsoft.com/office/drawing/2014/main" id="{9730296F-9509-D4CC-F368-57F12D4129C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6933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x-none" sz="18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0210" y="1641987"/>
            <a:ext cx="5140833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0960" y="1641986"/>
            <a:ext cx="5140833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93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3"/>
            <a:ext cx="12192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7319954" y="3179417"/>
            <a:ext cx="3923780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3491796" y="575494"/>
            <a:ext cx="5770033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85752" y="2261870"/>
            <a:ext cx="5770033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6421968" y="5560245"/>
            <a:ext cx="5770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64" y="3906307"/>
            <a:ext cx="4489027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9"/>
            <a:ext cx="5852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4190603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958" y="1625075"/>
            <a:ext cx="10570633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685" y="1641355"/>
            <a:ext cx="5058833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2210" y="1641354"/>
            <a:ext cx="5058833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959" y="1838961"/>
            <a:ext cx="5140835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0210" y="1840814"/>
            <a:ext cx="5140833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3"/>
            <a:ext cx="12192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7353821" y="2171883"/>
            <a:ext cx="3923780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1030818" y="2421228"/>
            <a:ext cx="5770033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1030818" y="3514938"/>
            <a:ext cx="5770033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1030818" y="5138671"/>
            <a:ext cx="5770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124547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0958" y="1502773"/>
            <a:ext cx="10570085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959" y="2324101"/>
            <a:ext cx="5140835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0210" y="2325954"/>
            <a:ext cx="5140833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810957" y="6283503"/>
            <a:ext cx="1942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4634369" y="6283503"/>
            <a:ext cx="2923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9353356" y="6409301"/>
            <a:ext cx="283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50" y="1746465"/>
            <a:ext cx="10618701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650" y="4656752"/>
            <a:ext cx="7393516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9353356" y="6409301"/>
            <a:ext cx="283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23446" y="2327878"/>
            <a:ext cx="1617604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10958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0958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958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3174393" y="2327878"/>
            <a:ext cx="1617604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961905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961905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961905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5315426" y="2327878"/>
            <a:ext cx="1617604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5102938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102938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102938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7458970" y="2327878"/>
            <a:ext cx="1617604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7246482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246482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246482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9609917" y="2327878"/>
            <a:ext cx="1617604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9397429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397429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397429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9353356" y="6409301"/>
            <a:ext cx="283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0958" y="1502773"/>
            <a:ext cx="10570085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652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09470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059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7496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33759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70573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8632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Immagine 5">
            <a:extLst>
              <a:ext uri="{FF2B5EF4-FFF2-40B4-BE49-F238E27FC236}">
                <a16:creationId xmlns:a16="http://schemas.microsoft.com/office/drawing/2014/main" id="{9DB6225C-ECAC-CD42-27D1-DFACAA22A97B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5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663" r:id="rId16"/>
    <p:sldLayoutId id="2147483670" r:id="rId17"/>
    <p:sldLayoutId id="2147483669" r:id="rId18"/>
    <p:sldLayoutId id="2147483665" r:id="rId19"/>
    <p:sldLayoutId id="2147483667" r:id="rId20"/>
    <p:sldLayoutId id="2147483671" r:id="rId21"/>
    <p:sldLayoutId id="2147483668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Identifying and lowering hinders for increased use of maritime biofuels</a:t>
            </a:r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5203900" y="3411897"/>
            <a:ext cx="5073650" cy="35936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Task 39-T3 Project proposal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Tom Walsh, NTL, Ireland</a:t>
            </a:r>
          </a:p>
          <a:p>
            <a:r>
              <a:rPr lang="it-IT" dirty="0"/>
              <a:t>David Bauner, NTL, Ireland</a:t>
            </a: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Lepzig, Germany, 25.10.2023</a:t>
            </a:r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7" r="153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2219" y="1229668"/>
            <a:ext cx="9962238" cy="40319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Overall project budget: 72,750 USD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/>
              <a:t>Budget and </a:t>
            </a:r>
            <a:r>
              <a:rPr lang="it-IT" dirty="0" err="1"/>
              <a:t>financing</a:t>
            </a:r>
            <a:endParaRPr lang="it-IT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48BBCDA-9E7D-0120-ED8D-547E3F7397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144333"/>
              </p:ext>
            </p:extLst>
          </p:nvPr>
        </p:nvGraphicFramePr>
        <p:xfrm>
          <a:off x="818039" y="1885196"/>
          <a:ext cx="10979307" cy="400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11280" imgH="2230332" progId="Word.Document.12">
                  <p:embed/>
                </p:oleObj>
              </mc:Choice>
              <mc:Fallback>
                <p:oleObj name="Document" r:id="rId2" imgW="5911280" imgH="223033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18039" y="1885196"/>
                        <a:ext cx="10979307" cy="4003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3844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42846" y="575494"/>
            <a:ext cx="5877454" cy="901410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Thank </a:t>
            </a:r>
            <a:r>
              <a:rPr lang="it-IT" dirty="0" err="1"/>
              <a:t>you</a:t>
            </a:r>
            <a:r>
              <a:rPr lang="it-IT" dirty="0"/>
              <a:t>!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83723" y="2012436"/>
            <a:ext cx="5162905" cy="1416565"/>
          </a:xfrm>
        </p:spPr>
        <p:txBody>
          <a:bodyPr>
            <a:normAutofit/>
          </a:bodyPr>
          <a:lstStyle/>
          <a:p>
            <a:r>
              <a:rPr lang="it-IT" dirty="0"/>
              <a:t>Tom Walsh</a:t>
            </a:r>
          </a:p>
          <a:p>
            <a:r>
              <a:rPr lang="it-IT" sz="2000" dirty="0"/>
              <a:t>tom.walsh</a:t>
            </a:r>
            <a:r>
              <a:rPr lang="en-US" sz="2000" dirty="0"/>
              <a:t>@renetech.net</a:t>
            </a:r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77065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/>
              <a:t>Background</a:t>
            </a:r>
          </a:p>
        </p:txBody>
      </p:sp>
      <p:pic>
        <p:nvPicPr>
          <p:cNvPr id="6" name="Picture 6" descr="GHG emissions reductions in international shipping from 2008-2050">
            <a:extLst>
              <a:ext uri="{FF2B5EF4-FFF2-40B4-BE49-F238E27FC236}">
                <a16:creationId xmlns:a16="http://schemas.microsoft.com/office/drawing/2014/main" id="{8C3E11D3-5666-77A4-5685-81C9A7266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93" y="1762887"/>
            <a:ext cx="6526950" cy="367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44C5A5-4112-3639-9720-DAD79E91B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338" y="1761114"/>
            <a:ext cx="4579872" cy="358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97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8" y="1338942"/>
            <a:ext cx="10760556" cy="4920343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b="1" dirty="0"/>
              <a:t>Maritime fuels go under radar in terms of initiatives to decarbonize, CO2 emission</a:t>
            </a:r>
            <a:r>
              <a:rPr lang="en-GB" b="1" dirty="0"/>
              <a:t> &amp; local pollution of air &amp; water.</a:t>
            </a:r>
          </a:p>
          <a:p>
            <a:pPr>
              <a:spcAft>
                <a:spcPts val="1000"/>
              </a:spcAft>
            </a:pPr>
            <a:r>
              <a:rPr lang="en-US" b="1" dirty="0"/>
              <a:t>Technological, logistical and political barriers for utilization of maritime  biofuels. Price being the main barrier, exacerbated by global fossil fuel subsidies and political instability in biofuel incentives.</a:t>
            </a:r>
          </a:p>
          <a:p>
            <a:pPr>
              <a:spcAft>
                <a:spcPts val="1000"/>
              </a:spcAft>
            </a:pPr>
            <a:r>
              <a:rPr lang="en-US" b="1" dirty="0"/>
              <a:t>Shipping accounted 11 EJ , resulting ~ 1B ton of CO2e (2.5-3%). Emission expected to rise with demand to 20% by 2040. HFO, MGO, VLSFO and, LNG (small scale) cover ~ 99% of the sector’s final energy demand. </a:t>
            </a:r>
          </a:p>
          <a:p>
            <a:pPr>
              <a:spcAft>
                <a:spcPts val="1000"/>
              </a:spcAft>
            </a:pPr>
            <a:r>
              <a:rPr lang="en-US" b="1" dirty="0"/>
              <a:t>Transporting fuel from producers to consumers amounts to up to 40% of all shipping volume. Thus, more regional production and use of maritime biofuels considerably reduce emissions from maritime sector.</a:t>
            </a:r>
          </a:p>
          <a:p>
            <a:pPr algn="just"/>
            <a:endParaRPr lang="en-US" b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2589019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7" y="1476067"/>
            <a:ext cx="10706128" cy="474617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b="1" dirty="0"/>
              <a:t>In the EU, shipping accounted 14% of total CO2 emissions in 2019. A provisional agreement reached in March 2023 b/n the European Parliament and Council negotiators on fuel standard for ships. 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b="1" dirty="0"/>
              <a:t>Ships to reduce GHG in the energy they use  by 2%  by 2025, 6% by 2030,  31% by 2040, 62% by 2045 &amp; 80% by 2050, relative to 2020 level. This applies to ships above a gross tonnage of 5K tons, responsible for 90% of GHG in the EU.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b="1" dirty="0"/>
              <a:t>Ireland aims carbon neutrality by 2050, with a target to reduce GHG by 51% by 2030, relative to 2018 levels. Irish ports handle &gt; 55M </a:t>
            </a:r>
            <a:r>
              <a:rPr lang="en-US" b="1" dirty="0" err="1"/>
              <a:t>tonnes</a:t>
            </a:r>
            <a:r>
              <a:rPr lang="en-US" b="1" dirty="0"/>
              <a:t> of goods (2018), with vessels fueled with heavy oil, except 300 ships fueled by LNG.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endParaRPr lang="en-US" b="1" dirty="0"/>
          </a:p>
          <a:p>
            <a:pPr>
              <a:lnSpc>
                <a:spcPct val="100000"/>
              </a:lnSpc>
              <a:spcAft>
                <a:spcPts val="1000"/>
              </a:spcAft>
            </a:pPr>
            <a:endParaRPr lang="en-US" b="1" dirty="0"/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3407738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53211" y="1937659"/>
            <a:ext cx="9685578" cy="3439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>
              <a:spcAft>
                <a:spcPts val="1500"/>
              </a:spcAft>
            </a:pPr>
            <a:r>
              <a:rPr lang="en-US" b="1" dirty="0"/>
              <a:t>How can the industry extend the use of electro-based and </a:t>
            </a:r>
            <a:r>
              <a:rPr lang="en-US" b="1" dirty="0" err="1"/>
              <a:t>biomaritime</a:t>
            </a:r>
            <a:r>
              <a:rPr lang="en-US" b="1" dirty="0"/>
              <a:t> fuels for the maritime transport sector? What are the current trends of push and pull mechanisms in the market? </a:t>
            </a:r>
          </a:p>
          <a:p>
            <a:pPr>
              <a:spcAft>
                <a:spcPts val="1500"/>
              </a:spcAft>
            </a:pPr>
            <a:r>
              <a:rPr lang="en-US" b="1" dirty="0"/>
              <a:t>What are the main barriers and hinders for the deployment of use of electro-based (e-fuels) and maritime biofuels? What is needed to realize the potential?</a:t>
            </a:r>
          </a:p>
          <a:p>
            <a:endParaRPr lang="en-US" b="1" dirty="0"/>
          </a:p>
          <a:p>
            <a:endParaRPr lang="it-IT" b="1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958" y="429846"/>
            <a:ext cx="10570085" cy="980907"/>
          </a:xfrm>
        </p:spPr>
        <p:txBody>
          <a:bodyPr/>
          <a:lstStyle/>
          <a:p>
            <a:r>
              <a:rPr lang="it-IT" dirty="0"/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2515774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0650" y="1892518"/>
            <a:ext cx="10420393" cy="396399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b="1" dirty="0"/>
              <a:t>Assess the promising potential routes to accelerate the transition to a carbon neutral shipping sector with maritime biofuels</a:t>
            </a:r>
          </a:p>
          <a:p>
            <a:pPr>
              <a:spcAft>
                <a:spcPts val="1200"/>
              </a:spcAft>
            </a:pPr>
            <a:r>
              <a:rPr lang="en-US" b="1" dirty="0"/>
              <a:t>Evaluate technical, regulatory, legal &amp; economic barriers to success, also possible synergies of e-fuels, exemplified: hydrogen addition enhancing yield of biofuels</a:t>
            </a:r>
          </a:p>
          <a:p>
            <a:pPr>
              <a:spcAft>
                <a:spcPts val="1200"/>
              </a:spcAft>
            </a:pPr>
            <a:r>
              <a:rPr lang="en-US" b="1" dirty="0"/>
              <a:t>Define mitigation strategies for the identified barriers</a:t>
            </a:r>
          </a:p>
          <a:p>
            <a:pPr>
              <a:spcAft>
                <a:spcPts val="1200"/>
              </a:spcAft>
            </a:pPr>
            <a:r>
              <a:rPr lang="en-US" b="1" dirty="0"/>
              <a:t>Develop a sustainable fuel roadmap for the maritime industry </a:t>
            </a:r>
          </a:p>
          <a:p>
            <a:endParaRPr lang="it-IT" b="1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 err="1"/>
              <a:t>Objectives</a:t>
            </a:r>
            <a:r>
              <a:rPr lang="it-IT" dirty="0"/>
              <a:t> and scope of work</a:t>
            </a:r>
          </a:p>
        </p:txBody>
      </p:sp>
    </p:spTree>
    <p:extLst>
      <p:ext uri="{BB962C8B-B14F-4D97-AF65-F5344CB8AC3E}">
        <p14:creationId xmlns:p14="http://schemas.microsoft.com/office/powerpoint/2010/main" val="1990800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8" y="1716750"/>
            <a:ext cx="10793213" cy="432482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it-IT" b="1" dirty="0"/>
              <a:t>Based on research and analytical studies of publicly avilable resources </a:t>
            </a:r>
          </a:p>
          <a:p>
            <a:pPr>
              <a:spcAft>
                <a:spcPts val="1200"/>
              </a:spcAft>
            </a:pPr>
            <a:r>
              <a:rPr lang="it-IT" b="1" dirty="0"/>
              <a:t>The report will draw information from groups such as IEA, IMO, ASCENT, CORSIA etc., peer-reviewed publications, from relevant organisations (e.g. ICF, ICAO, IATA, CAAFI etc.), and other literatures.</a:t>
            </a:r>
          </a:p>
          <a:p>
            <a:pPr>
              <a:spcAft>
                <a:spcPts val="1200"/>
              </a:spcAft>
            </a:pPr>
            <a:r>
              <a:rPr lang="it-IT" b="1" dirty="0"/>
              <a:t>Collaboration with reserachers, private, national and multilateral organizations in </a:t>
            </a:r>
            <a:r>
              <a:rPr lang="it-IT" b="1"/>
              <a:t>the project &amp; </a:t>
            </a:r>
            <a:r>
              <a:rPr lang="it-IT" b="1" dirty="0"/>
              <a:t>reference group.</a:t>
            </a:r>
          </a:p>
          <a:p>
            <a:pPr>
              <a:spcAft>
                <a:spcPts val="1200"/>
              </a:spcAft>
            </a:pPr>
            <a:r>
              <a:rPr lang="it-IT" b="1" dirty="0"/>
              <a:t>Collaboration with IEA Advanced Motor Fuels </a:t>
            </a:r>
            <a:r>
              <a:rPr lang="en-US" b="1" dirty="0"/>
              <a:t>Task 64: E-fuels and end-use perspectives and Task 60: The Progress of Advanced Marine Fuels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 err="1"/>
              <a:t>Methodology</a:t>
            </a:r>
            <a:r>
              <a:rPr lang="it-IT" dirty="0"/>
              <a:t> and approach</a:t>
            </a:r>
          </a:p>
        </p:txBody>
      </p:sp>
    </p:spTree>
    <p:extLst>
      <p:ext uri="{BB962C8B-B14F-4D97-AF65-F5344CB8AC3E}">
        <p14:creationId xmlns:p14="http://schemas.microsoft.com/office/powerpoint/2010/main" val="965625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81B2AE5-2BBD-41A9-8F44-D75F5EC12F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958" y="440731"/>
            <a:ext cx="10570085" cy="980907"/>
          </a:xfrm>
        </p:spPr>
        <p:txBody>
          <a:bodyPr/>
          <a:lstStyle/>
          <a:p>
            <a:r>
              <a:rPr lang="it-IT" dirty="0" err="1"/>
              <a:t>Activities</a:t>
            </a:r>
            <a:r>
              <a:rPr lang="it-IT" dirty="0"/>
              <a:t> and </a:t>
            </a:r>
            <a:r>
              <a:rPr lang="it-IT" dirty="0" err="1"/>
              <a:t>expected</a:t>
            </a:r>
            <a:r>
              <a:rPr lang="it-IT" dirty="0"/>
              <a:t> results</a:t>
            </a:r>
          </a:p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6CB8A1C-C317-4F58-8BFF-6FC68B7630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90458" y="1262743"/>
            <a:ext cx="6498772" cy="47788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Deliverables:</a:t>
            </a:r>
          </a:p>
          <a:p>
            <a:pPr>
              <a:spcAft>
                <a:spcPts val="1000"/>
              </a:spcAft>
            </a:pPr>
            <a:r>
              <a:rPr lang="en-US" sz="1800" b="1" dirty="0"/>
              <a:t>WP1: Main fossil (&gt;97%) and renewable (&lt;3%) value chains for maritime fuels, and emerging (&gt;1% market share globally) products on the market.</a:t>
            </a:r>
            <a:endParaRPr lang="de-AT" sz="1800" b="1" dirty="0"/>
          </a:p>
          <a:p>
            <a:pPr>
              <a:spcAft>
                <a:spcPts val="1000"/>
              </a:spcAft>
            </a:pPr>
            <a:r>
              <a:rPr lang="en-US" sz="1800" b="1" dirty="0"/>
              <a:t>WP2: Additional candidates for innovation – Potential scalable value chains in context of regions and maritime sector.</a:t>
            </a:r>
          </a:p>
          <a:p>
            <a:pPr>
              <a:spcAft>
                <a:spcPts val="1000"/>
              </a:spcAft>
            </a:pPr>
            <a:r>
              <a:rPr lang="en-US" sz="1800" b="1" dirty="0"/>
              <a:t>WP3: Regulatory barriers and incentives for use of biofuels in the maritime sector. Barriers &amp; mitigation to allow proliferation of maritime biofuels. </a:t>
            </a:r>
          </a:p>
          <a:p>
            <a:pPr>
              <a:spcAft>
                <a:spcPts val="1000"/>
              </a:spcAft>
            </a:pPr>
            <a:r>
              <a:rPr lang="en-US" sz="1800" b="1" dirty="0"/>
              <a:t>WP4: Sustainable roadmap for the maritime fuel sector. Synthesis of hinders and barriers with recommendations for extending use of maritime biofuels for accelerating projects and technologies. </a:t>
            </a:r>
          </a:p>
          <a:p>
            <a:pPr>
              <a:spcAft>
                <a:spcPts val="1000"/>
              </a:spcAft>
            </a:pPr>
            <a:r>
              <a:rPr lang="en-US" sz="1800" b="1" dirty="0"/>
              <a:t>WP5: Main project report and status reports with conference paper.</a:t>
            </a:r>
            <a:endParaRPr lang="de-AT" sz="1800" b="1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CA288B7C-64D1-49D3-A84B-0D97E8FD4E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7257994"/>
              </p:ext>
            </p:extLst>
          </p:nvPr>
        </p:nvGraphicFramePr>
        <p:xfrm>
          <a:off x="348343" y="1262743"/>
          <a:ext cx="4637313" cy="4887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2375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8" y="1360713"/>
            <a:ext cx="10684356" cy="4550229"/>
          </a:xfrm>
        </p:spPr>
        <p:txBody>
          <a:bodyPr/>
          <a:lstStyle/>
          <a:p>
            <a:r>
              <a:rPr lang="it-IT" dirty="0"/>
              <a:t>Project leader: Tom Walsh (Ireland)</a:t>
            </a:r>
            <a:endParaRPr lang="en-US" dirty="0"/>
          </a:p>
          <a:p>
            <a:r>
              <a:rPr lang="en-US" dirty="0"/>
              <a:t>Participating countries(conf.): Sweden, Denmark, New Zealand, The Netherlands 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/>
              <a:t>Organization and time schedule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66D7AAE-D451-F993-4384-242361D331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1093019"/>
              </p:ext>
            </p:extLst>
          </p:nvPr>
        </p:nvGraphicFramePr>
        <p:xfrm>
          <a:off x="1546225" y="2597150"/>
          <a:ext cx="9601200" cy="387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3" imgW="5755629" imgH="2329670" progId="Word.Document.12">
                  <p:embed/>
                </p:oleObj>
              </mc:Choice>
              <mc:Fallback>
                <p:oleObj name="Dokument" r:id="rId3" imgW="5755629" imgH="23296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6225" y="2597150"/>
                        <a:ext cx="9601200" cy="3871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42399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H_FLYSHEET_STY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660</TotalTime>
  <Words>760</Words>
  <Application>Microsoft Office PowerPoint</Application>
  <PresentationFormat>Widescreen</PresentationFormat>
  <Paragraphs>56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Trebuchet MS</vt:lpstr>
      <vt:lpstr>Office Theme</vt:lpstr>
      <vt:lpstr>Dokument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Tom Walsh</cp:lastModifiedBy>
  <cp:revision>128</cp:revision>
  <dcterms:created xsi:type="dcterms:W3CDTF">2020-03-02T15:29:39Z</dcterms:created>
  <dcterms:modified xsi:type="dcterms:W3CDTF">2023-10-25T07:20:15Z</dcterms:modified>
</cp:coreProperties>
</file>