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6" r:id="rId4"/>
  </p:sldMasterIdLst>
  <p:notesMasterIdLst>
    <p:notesMasterId r:id="rId12"/>
  </p:notesMasterIdLst>
  <p:handoutMasterIdLst>
    <p:handoutMasterId r:id="rId13"/>
  </p:handoutMasterIdLst>
  <p:sldIdLst>
    <p:sldId id="263" r:id="rId5"/>
    <p:sldId id="341" r:id="rId6"/>
    <p:sldId id="342" r:id="rId7"/>
    <p:sldId id="343" r:id="rId8"/>
    <p:sldId id="339" r:id="rId9"/>
    <p:sldId id="340" r:id="rId10"/>
    <p:sldId id="33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  <p:cmAuthor id="2" name="De Paiva, Gabriel Costa" initials="DPGC" lastIdx="1" clrIdx="1"/>
  <p:cmAuthor id="3" name="Anonymous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0A4F9D"/>
    <a:srgbClr val="004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41" autoAdjust="0"/>
    <p:restoredTop sz="71228" autoAdjust="0"/>
  </p:normalViewPr>
  <p:slideViewPr>
    <p:cSldViewPr snapToGrid="0">
      <p:cViewPr varScale="1">
        <p:scale>
          <a:sx n="81" d="100"/>
          <a:sy n="81" d="100"/>
        </p:scale>
        <p:origin x="84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3048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BBB1B4-B3D0-4DA0-87D8-A7AB1853C29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AT"/>
        </a:p>
      </dgm:t>
    </dgm:pt>
    <dgm:pt modelId="{483131BA-9296-47B9-9B47-C8CE193D67CB}">
      <dgm:prSet phldrT="[Text]"/>
      <dgm:spPr/>
      <dgm:t>
        <a:bodyPr/>
        <a:lstStyle/>
        <a:p>
          <a:r>
            <a:rPr lang="de-AT"/>
            <a:t>IEA Bioenergy</a:t>
          </a:r>
        </a:p>
      </dgm:t>
    </dgm:pt>
    <dgm:pt modelId="{B78C35F6-B11E-429D-BFCF-61368AEDAD07}" type="parTrans" cxnId="{E5885BED-5A13-4681-8F73-600CB3FF4805}">
      <dgm:prSet/>
      <dgm:spPr/>
      <dgm:t>
        <a:bodyPr/>
        <a:lstStyle/>
        <a:p>
          <a:endParaRPr lang="de-AT"/>
        </a:p>
      </dgm:t>
    </dgm:pt>
    <dgm:pt modelId="{59317F1D-621B-4261-9F05-F47C7286C1B4}" type="sibTrans" cxnId="{E5885BED-5A13-4681-8F73-600CB3FF4805}">
      <dgm:prSet/>
      <dgm:spPr/>
      <dgm:t>
        <a:bodyPr/>
        <a:lstStyle/>
        <a:p>
          <a:endParaRPr lang="de-AT"/>
        </a:p>
      </dgm:t>
    </dgm:pt>
    <dgm:pt modelId="{DBF42A75-A0D7-47A5-B54C-16D960D56EF5}">
      <dgm:prSet/>
      <dgm:spPr/>
      <dgm:t>
        <a:bodyPr/>
        <a:lstStyle/>
        <a:p>
          <a:r>
            <a:rPr lang="de-AT"/>
            <a:t>IEA Bioenergy Task 33 (Gasification of biomass and waste)</a:t>
          </a:r>
          <a:endParaRPr lang="de-AT" dirty="0"/>
        </a:p>
      </dgm:t>
    </dgm:pt>
    <dgm:pt modelId="{E23A6E57-6742-4C9D-BF01-7C5371C8AC6C}" type="parTrans" cxnId="{08730FDE-10C1-4AA9-AEAB-46950060CFE1}">
      <dgm:prSet/>
      <dgm:spPr/>
      <dgm:t>
        <a:bodyPr/>
        <a:lstStyle/>
        <a:p>
          <a:endParaRPr lang="de-AT"/>
        </a:p>
      </dgm:t>
    </dgm:pt>
    <dgm:pt modelId="{DAEDD537-0949-4EDB-85A6-36D33C0B049A}" type="sibTrans" cxnId="{08730FDE-10C1-4AA9-AEAB-46950060CFE1}">
      <dgm:prSet/>
      <dgm:spPr/>
      <dgm:t>
        <a:bodyPr/>
        <a:lstStyle/>
        <a:p>
          <a:endParaRPr lang="de-AT"/>
        </a:p>
      </dgm:t>
    </dgm:pt>
    <dgm:pt modelId="{466D7D1D-3A7F-4C64-9EC8-8EA4B6FAF750}">
      <dgm:prSet/>
      <dgm:spPr/>
      <dgm:t>
        <a:bodyPr/>
        <a:lstStyle/>
        <a:p>
          <a:r>
            <a:rPr lang="de-AT" dirty="0"/>
            <a:t>IEA Bioenergy Task 34 (</a:t>
          </a:r>
          <a:r>
            <a:rPr lang="de-AT" dirty="0" err="1"/>
            <a:t>Direct</a:t>
          </a:r>
          <a:r>
            <a:rPr lang="de-AT" dirty="0"/>
            <a:t> </a:t>
          </a:r>
          <a:r>
            <a:rPr lang="de-AT" dirty="0" err="1"/>
            <a:t>thermochemical</a:t>
          </a:r>
          <a:r>
            <a:rPr lang="de-AT" dirty="0"/>
            <a:t> </a:t>
          </a:r>
          <a:r>
            <a:rPr lang="de-AT" dirty="0" err="1"/>
            <a:t>liquefaction</a:t>
          </a:r>
          <a:r>
            <a:rPr lang="de-AT" dirty="0"/>
            <a:t>)</a:t>
          </a:r>
        </a:p>
      </dgm:t>
    </dgm:pt>
    <dgm:pt modelId="{1D941F07-71D4-4F7B-80FC-633A3D44159A}" type="parTrans" cxnId="{08EBFC39-9219-47E6-B8B0-E70695265937}">
      <dgm:prSet/>
      <dgm:spPr/>
      <dgm:t>
        <a:bodyPr/>
        <a:lstStyle/>
        <a:p>
          <a:endParaRPr lang="de-AT"/>
        </a:p>
      </dgm:t>
    </dgm:pt>
    <dgm:pt modelId="{76D4EBE7-CC89-42B5-B340-8B6FD1B90C63}" type="sibTrans" cxnId="{08EBFC39-9219-47E6-B8B0-E70695265937}">
      <dgm:prSet/>
      <dgm:spPr/>
      <dgm:t>
        <a:bodyPr/>
        <a:lstStyle/>
        <a:p>
          <a:endParaRPr lang="de-AT"/>
        </a:p>
      </dgm:t>
    </dgm:pt>
    <dgm:pt modelId="{0B2DB4B6-AA63-435E-A3D7-1E5CDE279514}">
      <dgm:prSet/>
      <dgm:spPr/>
      <dgm:t>
        <a:bodyPr/>
        <a:lstStyle/>
        <a:p>
          <a:r>
            <a:rPr lang="de-AT" dirty="0"/>
            <a:t>ETIP Bioenergy – European </a:t>
          </a:r>
          <a:r>
            <a:rPr lang="de-AT" dirty="0" err="1"/>
            <a:t>facilities</a:t>
          </a:r>
          <a:endParaRPr lang="de-AT" dirty="0"/>
        </a:p>
      </dgm:t>
    </dgm:pt>
    <dgm:pt modelId="{41628B6B-C68A-4A9F-9C10-83A789F04D2E}" type="parTrans" cxnId="{50D25772-4B47-46FE-999B-B867D7D12E19}">
      <dgm:prSet/>
      <dgm:spPr/>
      <dgm:t>
        <a:bodyPr/>
        <a:lstStyle/>
        <a:p>
          <a:endParaRPr lang="de-AT"/>
        </a:p>
      </dgm:t>
    </dgm:pt>
    <dgm:pt modelId="{B0E5ACFD-FFDC-4902-A2AC-13B1CD9202EA}" type="sibTrans" cxnId="{50D25772-4B47-46FE-999B-B867D7D12E19}">
      <dgm:prSet/>
      <dgm:spPr/>
      <dgm:t>
        <a:bodyPr/>
        <a:lstStyle/>
        <a:p>
          <a:endParaRPr lang="de-AT"/>
        </a:p>
      </dgm:t>
    </dgm:pt>
    <dgm:pt modelId="{C08C379F-0750-4372-AD95-8E5DAE34A19B}" type="pres">
      <dgm:prSet presAssocID="{57BBB1B4-B3D0-4DA0-87D8-A7AB1853C295}" presName="linear" presStyleCnt="0">
        <dgm:presLayoutVars>
          <dgm:animLvl val="lvl"/>
          <dgm:resizeHandles val="exact"/>
        </dgm:presLayoutVars>
      </dgm:prSet>
      <dgm:spPr/>
    </dgm:pt>
    <dgm:pt modelId="{B3451F2E-53FA-43DA-BC2B-B7C7DC20DD81}" type="pres">
      <dgm:prSet presAssocID="{483131BA-9296-47B9-9B47-C8CE193D67C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1905C19-60EE-479F-A8DF-524F21BBC0D5}" type="pres">
      <dgm:prSet presAssocID="{59317F1D-621B-4261-9F05-F47C7286C1B4}" presName="spacer" presStyleCnt="0"/>
      <dgm:spPr/>
    </dgm:pt>
    <dgm:pt modelId="{FA1B65EF-8FAA-4A8F-BFF1-069203C805D8}" type="pres">
      <dgm:prSet presAssocID="{DBF42A75-A0D7-47A5-B54C-16D960D56EF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20967DF-58AC-4E37-AB7F-FA19E4E42F75}" type="pres">
      <dgm:prSet presAssocID="{DAEDD537-0949-4EDB-85A6-36D33C0B049A}" presName="spacer" presStyleCnt="0"/>
      <dgm:spPr/>
    </dgm:pt>
    <dgm:pt modelId="{C35B3D3A-F846-4E47-B48C-D11D8DDC54CC}" type="pres">
      <dgm:prSet presAssocID="{466D7D1D-3A7F-4C64-9EC8-8EA4B6FAF75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4CA2A60-C999-40E7-8BEC-BF78B6C05922}" type="pres">
      <dgm:prSet presAssocID="{76D4EBE7-CC89-42B5-B340-8B6FD1B90C63}" presName="spacer" presStyleCnt="0"/>
      <dgm:spPr/>
    </dgm:pt>
    <dgm:pt modelId="{7FC11A08-042F-4144-A1DE-B87B3BEDFF33}" type="pres">
      <dgm:prSet presAssocID="{0B2DB4B6-AA63-435E-A3D7-1E5CDE27951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8EBFC39-9219-47E6-B8B0-E70695265937}" srcId="{57BBB1B4-B3D0-4DA0-87D8-A7AB1853C295}" destId="{466D7D1D-3A7F-4C64-9EC8-8EA4B6FAF750}" srcOrd="2" destOrd="0" parTransId="{1D941F07-71D4-4F7B-80FC-633A3D44159A}" sibTransId="{76D4EBE7-CC89-42B5-B340-8B6FD1B90C63}"/>
    <dgm:cxn modelId="{96B28871-D308-4240-B801-3ED9FD9B286E}" type="presOf" srcId="{DBF42A75-A0D7-47A5-B54C-16D960D56EF5}" destId="{FA1B65EF-8FAA-4A8F-BFF1-069203C805D8}" srcOrd="0" destOrd="0" presId="urn:microsoft.com/office/officeart/2005/8/layout/vList2"/>
    <dgm:cxn modelId="{58160872-AA8A-4814-B3DC-F1CDECFD18AB}" type="presOf" srcId="{483131BA-9296-47B9-9B47-C8CE193D67CB}" destId="{B3451F2E-53FA-43DA-BC2B-B7C7DC20DD81}" srcOrd="0" destOrd="0" presId="urn:microsoft.com/office/officeart/2005/8/layout/vList2"/>
    <dgm:cxn modelId="{50D25772-4B47-46FE-999B-B867D7D12E19}" srcId="{57BBB1B4-B3D0-4DA0-87D8-A7AB1853C295}" destId="{0B2DB4B6-AA63-435E-A3D7-1E5CDE279514}" srcOrd="3" destOrd="0" parTransId="{41628B6B-C68A-4A9F-9C10-83A789F04D2E}" sibTransId="{B0E5ACFD-FFDC-4902-A2AC-13B1CD9202EA}"/>
    <dgm:cxn modelId="{53C1237D-8807-4369-BB29-79D11ABC9009}" type="presOf" srcId="{0B2DB4B6-AA63-435E-A3D7-1E5CDE279514}" destId="{7FC11A08-042F-4144-A1DE-B87B3BEDFF33}" srcOrd="0" destOrd="0" presId="urn:microsoft.com/office/officeart/2005/8/layout/vList2"/>
    <dgm:cxn modelId="{EEFFF181-5965-427C-A3F1-67B73F016497}" type="presOf" srcId="{466D7D1D-3A7F-4C64-9EC8-8EA4B6FAF750}" destId="{C35B3D3A-F846-4E47-B48C-D11D8DDC54CC}" srcOrd="0" destOrd="0" presId="urn:microsoft.com/office/officeart/2005/8/layout/vList2"/>
    <dgm:cxn modelId="{ACE629B2-74D6-4C62-AC54-C37AF1583295}" type="presOf" srcId="{57BBB1B4-B3D0-4DA0-87D8-A7AB1853C295}" destId="{C08C379F-0750-4372-AD95-8E5DAE34A19B}" srcOrd="0" destOrd="0" presId="urn:microsoft.com/office/officeart/2005/8/layout/vList2"/>
    <dgm:cxn modelId="{08730FDE-10C1-4AA9-AEAB-46950060CFE1}" srcId="{57BBB1B4-B3D0-4DA0-87D8-A7AB1853C295}" destId="{DBF42A75-A0D7-47A5-B54C-16D960D56EF5}" srcOrd="1" destOrd="0" parTransId="{E23A6E57-6742-4C9D-BF01-7C5371C8AC6C}" sibTransId="{DAEDD537-0949-4EDB-85A6-36D33C0B049A}"/>
    <dgm:cxn modelId="{E5885BED-5A13-4681-8F73-600CB3FF4805}" srcId="{57BBB1B4-B3D0-4DA0-87D8-A7AB1853C295}" destId="{483131BA-9296-47B9-9B47-C8CE193D67CB}" srcOrd="0" destOrd="0" parTransId="{B78C35F6-B11E-429D-BFCF-61368AEDAD07}" sibTransId="{59317F1D-621B-4261-9F05-F47C7286C1B4}"/>
    <dgm:cxn modelId="{17167A89-CCFB-407C-A69E-001709854FBE}" type="presParOf" srcId="{C08C379F-0750-4372-AD95-8E5DAE34A19B}" destId="{B3451F2E-53FA-43DA-BC2B-B7C7DC20DD81}" srcOrd="0" destOrd="0" presId="urn:microsoft.com/office/officeart/2005/8/layout/vList2"/>
    <dgm:cxn modelId="{FDB543D9-3410-45A8-9F4B-65952180B6CD}" type="presParOf" srcId="{C08C379F-0750-4372-AD95-8E5DAE34A19B}" destId="{A1905C19-60EE-479F-A8DF-524F21BBC0D5}" srcOrd="1" destOrd="0" presId="urn:microsoft.com/office/officeart/2005/8/layout/vList2"/>
    <dgm:cxn modelId="{958888F5-20DF-479C-BA33-00B3E2766A61}" type="presParOf" srcId="{C08C379F-0750-4372-AD95-8E5DAE34A19B}" destId="{FA1B65EF-8FAA-4A8F-BFF1-069203C805D8}" srcOrd="2" destOrd="0" presId="urn:microsoft.com/office/officeart/2005/8/layout/vList2"/>
    <dgm:cxn modelId="{05A12468-C19C-4DBA-89DC-476B16763061}" type="presParOf" srcId="{C08C379F-0750-4372-AD95-8E5DAE34A19B}" destId="{C20967DF-58AC-4E37-AB7F-FA19E4E42F75}" srcOrd="3" destOrd="0" presId="urn:microsoft.com/office/officeart/2005/8/layout/vList2"/>
    <dgm:cxn modelId="{CBC01EF7-DB7C-43D3-839F-236E4266450B}" type="presParOf" srcId="{C08C379F-0750-4372-AD95-8E5DAE34A19B}" destId="{C35B3D3A-F846-4E47-B48C-D11D8DDC54CC}" srcOrd="4" destOrd="0" presId="urn:microsoft.com/office/officeart/2005/8/layout/vList2"/>
    <dgm:cxn modelId="{F90CDCC8-3D32-43D5-AA89-790EC98A7476}" type="presParOf" srcId="{C08C379F-0750-4372-AD95-8E5DAE34A19B}" destId="{C4CA2A60-C999-40E7-8BEC-BF78B6C05922}" srcOrd="5" destOrd="0" presId="urn:microsoft.com/office/officeart/2005/8/layout/vList2"/>
    <dgm:cxn modelId="{9D959A77-DD84-4DA6-8EBD-1C4A610F0FC0}" type="presParOf" srcId="{C08C379F-0750-4372-AD95-8E5DAE34A19B}" destId="{7FC11A08-042F-4144-A1DE-B87B3BEDFF3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51F2E-53FA-43DA-BC2B-B7C7DC20DD81}">
      <dsp:nvSpPr>
        <dsp:cNvPr id="0" name=""/>
        <dsp:cNvSpPr/>
      </dsp:nvSpPr>
      <dsp:spPr>
        <a:xfrm>
          <a:off x="0" y="1192"/>
          <a:ext cx="4808580" cy="9534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kern="1200"/>
            <a:t>IEA Bioenergy</a:t>
          </a:r>
        </a:p>
      </dsp:txBody>
      <dsp:txXfrm>
        <a:off x="46541" y="47733"/>
        <a:ext cx="4715498" cy="860321"/>
      </dsp:txXfrm>
    </dsp:sp>
    <dsp:sp modelId="{FA1B65EF-8FAA-4A8F-BFF1-069203C805D8}">
      <dsp:nvSpPr>
        <dsp:cNvPr id="0" name=""/>
        <dsp:cNvSpPr/>
      </dsp:nvSpPr>
      <dsp:spPr>
        <a:xfrm>
          <a:off x="0" y="1023716"/>
          <a:ext cx="4808580" cy="953403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kern="1200"/>
            <a:t>IEA Bioenergy Task 33 (Gasification of biomass and waste)</a:t>
          </a:r>
          <a:endParaRPr lang="de-AT" sz="2400" kern="1200" dirty="0"/>
        </a:p>
      </dsp:txBody>
      <dsp:txXfrm>
        <a:off x="46541" y="1070257"/>
        <a:ext cx="4715498" cy="860321"/>
      </dsp:txXfrm>
    </dsp:sp>
    <dsp:sp modelId="{C35B3D3A-F846-4E47-B48C-D11D8DDC54CC}">
      <dsp:nvSpPr>
        <dsp:cNvPr id="0" name=""/>
        <dsp:cNvSpPr/>
      </dsp:nvSpPr>
      <dsp:spPr>
        <a:xfrm>
          <a:off x="0" y="2046240"/>
          <a:ext cx="4808580" cy="953403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kern="1200" dirty="0"/>
            <a:t>IEA Bioenergy Task 34 (</a:t>
          </a:r>
          <a:r>
            <a:rPr lang="de-AT" sz="2400" kern="1200" dirty="0" err="1"/>
            <a:t>Direct</a:t>
          </a:r>
          <a:r>
            <a:rPr lang="de-AT" sz="2400" kern="1200" dirty="0"/>
            <a:t> </a:t>
          </a:r>
          <a:r>
            <a:rPr lang="de-AT" sz="2400" kern="1200" dirty="0" err="1"/>
            <a:t>thermochemical</a:t>
          </a:r>
          <a:r>
            <a:rPr lang="de-AT" sz="2400" kern="1200" dirty="0"/>
            <a:t> </a:t>
          </a:r>
          <a:r>
            <a:rPr lang="de-AT" sz="2400" kern="1200" dirty="0" err="1"/>
            <a:t>liquefaction</a:t>
          </a:r>
          <a:r>
            <a:rPr lang="de-AT" sz="2400" kern="1200" dirty="0"/>
            <a:t>)</a:t>
          </a:r>
        </a:p>
      </dsp:txBody>
      <dsp:txXfrm>
        <a:off x="46541" y="2092781"/>
        <a:ext cx="4715498" cy="860321"/>
      </dsp:txXfrm>
    </dsp:sp>
    <dsp:sp modelId="{7FC11A08-042F-4144-A1DE-B87B3BEDFF33}">
      <dsp:nvSpPr>
        <dsp:cNvPr id="0" name=""/>
        <dsp:cNvSpPr/>
      </dsp:nvSpPr>
      <dsp:spPr>
        <a:xfrm>
          <a:off x="0" y="3068763"/>
          <a:ext cx="4808580" cy="953403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kern="1200" dirty="0"/>
            <a:t>ETIP Bioenergy – European </a:t>
          </a:r>
          <a:r>
            <a:rPr lang="de-AT" sz="2400" kern="1200" dirty="0" err="1"/>
            <a:t>facilities</a:t>
          </a:r>
          <a:endParaRPr lang="de-AT" sz="2400" kern="1200" dirty="0"/>
        </a:p>
      </dsp:txBody>
      <dsp:txXfrm>
        <a:off x="46541" y="3115304"/>
        <a:ext cx="4715498" cy="8603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21/10/2023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21/10/2023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err="1"/>
              <a:t>Alcohol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jet</a:t>
            </a:r>
            <a:r>
              <a:rPr lang="de-AT" dirty="0"/>
              <a:t> – 6</a:t>
            </a:r>
          </a:p>
          <a:p>
            <a:r>
              <a:rPr lang="de-AT" dirty="0"/>
              <a:t>E-</a:t>
            </a:r>
            <a:r>
              <a:rPr lang="de-AT" dirty="0" err="1"/>
              <a:t>Fuels</a:t>
            </a:r>
            <a:r>
              <a:rPr lang="de-AT" dirty="0"/>
              <a:t> </a:t>
            </a:r>
            <a:r>
              <a:rPr lang="de-AT" dirty="0" err="1"/>
              <a:t>Biomass</a:t>
            </a:r>
            <a:r>
              <a:rPr lang="de-AT" dirty="0"/>
              <a:t> </a:t>
            </a:r>
            <a:r>
              <a:rPr lang="de-AT" dirty="0" err="1"/>
              <a:t>hybrids</a:t>
            </a:r>
            <a:r>
              <a:rPr lang="de-AT" dirty="0"/>
              <a:t> – 14</a:t>
            </a:r>
          </a:p>
          <a:p>
            <a:r>
              <a:rPr lang="de-AT" dirty="0"/>
              <a:t>Fast </a:t>
            </a:r>
            <a:r>
              <a:rPr lang="de-AT" dirty="0" err="1"/>
              <a:t>pyrolysis</a:t>
            </a:r>
            <a:r>
              <a:rPr lang="de-AT" dirty="0"/>
              <a:t> – 25</a:t>
            </a:r>
          </a:p>
          <a:p>
            <a:r>
              <a:rPr lang="de-AT" dirty="0"/>
              <a:t>Fermentation – 82</a:t>
            </a:r>
          </a:p>
          <a:p>
            <a:r>
              <a:rPr lang="de-AT" dirty="0" err="1"/>
              <a:t>Gasification</a:t>
            </a:r>
            <a:r>
              <a:rPr lang="de-AT" dirty="0"/>
              <a:t> – 51</a:t>
            </a:r>
          </a:p>
          <a:p>
            <a:r>
              <a:rPr lang="de-AT" dirty="0"/>
              <a:t>HTL – 8</a:t>
            </a:r>
          </a:p>
          <a:p>
            <a:r>
              <a:rPr lang="de-AT" dirty="0"/>
              <a:t>Hydrotreatment – 66</a:t>
            </a:r>
          </a:p>
          <a:p>
            <a:r>
              <a:rPr lang="de-AT" dirty="0"/>
              <a:t>Lignin </a:t>
            </a:r>
            <a:r>
              <a:rPr lang="de-AT" dirty="0" err="1"/>
              <a:t>depolymerisation</a:t>
            </a:r>
            <a:r>
              <a:rPr lang="de-AT" dirty="0"/>
              <a:t> – 2</a:t>
            </a:r>
          </a:p>
          <a:p>
            <a:r>
              <a:rPr lang="de-AT" dirty="0"/>
              <a:t>Other Technologies – 3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287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9" name="Segnaposto testo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03900" y="2260593"/>
            <a:ext cx="6764867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203900" y="3155037"/>
            <a:ext cx="6764867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03900" y="3874294"/>
            <a:ext cx="6764867" cy="656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203900" y="4634148"/>
            <a:ext cx="6764867" cy="35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 userDrawn="1">
            <p:ph type="pic" sz="quarter" idx="15"/>
          </p:nvPr>
        </p:nvSpPr>
        <p:spPr>
          <a:xfrm>
            <a:off x="308973" y="2247672"/>
            <a:ext cx="4692084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7B490FE-09A8-4063-8257-B8D478DB3852}"/>
              </a:ext>
            </a:extLst>
          </p:cNvPr>
          <p:cNvSpPr txBox="1"/>
          <p:nvPr userDrawn="1"/>
        </p:nvSpPr>
        <p:spPr>
          <a:xfrm>
            <a:off x="139154" y="5597341"/>
            <a:ext cx="950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9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69FEEC8E-0869-4DDB-B44B-078B53B80DF2}"/>
              </a:ext>
            </a:extLst>
          </p:cNvPr>
          <p:cNvGrpSpPr/>
          <p:nvPr userDrawn="1"/>
        </p:nvGrpSpPr>
        <p:grpSpPr>
          <a:xfrm>
            <a:off x="0" y="6095956"/>
            <a:ext cx="12192000" cy="769197"/>
            <a:chOff x="0" y="6095956"/>
            <a:chExt cx="12192000" cy="769197"/>
          </a:xfrm>
        </p:grpSpPr>
        <p:grpSp>
          <p:nvGrpSpPr>
            <p:cNvPr id="13" name="Group 7">
              <a:extLst>
                <a:ext uri="{FF2B5EF4-FFF2-40B4-BE49-F238E27FC236}">
                  <a16:creationId xmlns:a16="http://schemas.microsoft.com/office/drawing/2014/main" id="{5422A1FB-D8F3-46DE-9ACA-72ABBFE5CABF}"/>
                </a:ext>
              </a:extLst>
            </p:cNvPr>
            <p:cNvGrpSpPr/>
            <p:nvPr userDrawn="1"/>
          </p:nvGrpSpPr>
          <p:grpSpPr>
            <a:xfrm>
              <a:off x="0" y="6095956"/>
              <a:ext cx="9144000" cy="769197"/>
              <a:chOff x="0" y="0"/>
              <a:chExt cx="6858000" cy="576898"/>
            </a:xfrm>
          </p:grpSpPr>
          <p:pic>
            <p:nvPicPr>
              <p:cNvPr id="16" name="Picture 8">
                <a:extLst>
                  <a:ext uri="{FF2B5EF4-FFF2-40B4-BE49-F238E27FC236}">
                    <a16:creationId xmlns:a16="http://schemas.microsoft.com/office/drawing/2014/main" id="{FD5C7ACB-2D06-4985-BE32-3494E6E9C3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509963" cy="576897"/>
              </a:xfrm>
              <a:prstGeom prst="rect">
                <a:avLst/>
              </a:prstGeom>
            </p:spPr>
          </p:pic>
          <p:sp>
            <p:nvSpPr>
              <p:cNvPr id="17" name="Rectangle 9">
                <a:extLst>
                  <a:ext uri="{FF2B5EF4-FFF2-40B4-BE49-F238E27FC236}">
                    <a16:creationId xmlns:a16="http://schemas.microsoft.com/office/drawing/2014/main" id="{7F66B135-8F13-48A9-B5D7-DCD5F9BEC1F3}"/>
                  </a:ext>
                </a:extLst>
              </p:cNvPr>
              <p:cNvSpPr/>
              <p:nvPr userDrawn="1"/>
            </p:nvSpPr>
            <p:spPr>
              <a:xfrm>
                <a:off x="3362325" y="0"/>
                <a:ext cx="3495675" cy="576898"/>
              </a:xfrm>
              <a:prstGeom prst="rect">
                <a:avLst/>
              </a:prstGeom>
              <a:solidFill>
                <a:srgbClr val="004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94DC29E6-E64D-4BAD-B250-821ABFF7CC0C}"/>
                </a:ext>
              </a:extLst>
            </p:cNvPr>
            <p:cNvSpPr/>
            <p:nvPr userDrawn="1"/>
          </p:nvSpPr>
          <p:spPr>
            <a:xfrm>
              <a:off x="9131300" y="6095956"/>
              <a:ext cx="3060700" cy="760995"/>
            </a:xfrm>
            <a:prstGeom prst="rect">
              <a:avLst/>
            </a:prstGeom>
            <a:solidFill>
              <a:srgbClr val="0044FF"/>
            </a:solidFill>
            <a:ln>
              <a:solidFill>
                <a:srgbClr val="0044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8" name="Immagine 17">
            <a:extLst>
              <a:ext uri="{FF2B5EF4-FFF2-40B4-BE49-F238E27FC236}">
                <a16:creationId xmlns:a16="http://schemas.microsoft.com/office/drawing/2014/main" id="{C0540FF0-A044-4F87-9214-57BBB99BED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688" y="327612"/>
            <a:ext cx="1936682" cy="160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0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935568" y="2342850"/>
            <a:ext cx="5770033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Thank </a:t>
            </a:r>
            <a:r>
              <a:rPr lang="it-IT" dirty="0" err="1"/>
              <a:t>you</a:t>
            </a:r>
            <a:endParaRPr lang="it-IT" dirty="0"/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935568" y="3436560"/>
            <a:ext cx="5770033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5F52D289-FF2E-4E22-9D87-675C9A0D7E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4944" y="2473224"/>
            <a:ext cx="2302962" cy="1911551"/>
          </a:xfrm>
          <a:prstGeom prst="rect">
            <a:avLst/>
          </a:prstGeom>
        </p:spPr>
      </p:pic>
      <p:sp>
        <p:nvSpPr>
          <p:cNvPr id="12" name="CasellaDiTesto 1">
            <a:extLst>
              <a:ext uri="{FF2B5EF4-FFF2-40B4-BE49-F238E27FC236}">
                <a16:creationId xmlns:a16="http://schemas.microsoft.com/office/drawing/2014/main" id="{4E1ADC2A-5368-44CA-B5C4-82FBBE3C950E}"/>
              </a:ext>
            </a:extLst>
          </p:cNvPr>
          <p:cNvSpPr txBox="1"/>
          <p:nvPr userDrawn="1"/>
        </p:nvSpPr>
        <p:spPr>
          <a:xfrm>
            <a:off x="6800851" y="4814592"/>
            <a:ext cx="5391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A956FEDC-7375-4414-92A6-B8EA194E1A80}"/>
              </a:ext>
            </a:extLst>
          </p:cNvPr>
          <p:cNvGrpSpPr/>
          <p:nvPr userDrawn="1"/>
        </p:nvGrpSpPr>
        <p:grpSpPr>
          <a:xfrm>
            <a:off x="0" y="6095956"/>
            <a:ext cx="12192000" cy="769197"/>
            <a:chOff x="0" y="6095956"/>
            <a:chExt cx="12192000" cy="769197"/>
          </a:xfrm>
        </p:grpSpPr>
        <p:grpSp>
          <p:nvGrpSpPr>
            <p:cNvPr id="14" name="Group 7">
              <a:extLst>
                <a:ext uri="{FF2B5EF4-FFF2-40B4-BE49-F238E27FC236}">
                  <a16:creationId xmlns:a16="http://schemas.microsoft.com/office/drawing/2014/main" id="{F798AFA1-F319-44B8-ABD2-B8F5FD61FA2D}"/>
                </a:ext>
              </a:extLst>
            </p:cNvPr>
            <p:cNvGrpSpPr/>
            <p:nvPr userDrawn="1"/>
          </p:nvGrpSpPr>
          <p:grpSpPr>
            <a:xfrm>
              <a:off x="0" y="6095956"/>
              <a:ext cx="9144000" cy="769197"/>
              <a:chOff x="0" y="0"/>
              <a:chExt cx="6858000" cy="576898"/>
            </a:xfrm>
          </p:grpSpPr>
          <p:pic>
            <p:nvPicPr>
              <p:cNvPr id="23" name="Picture 8">
                <a:extLst>
                  <a:ext uri="{FF2B5EF4-FFF2-40B4-BE49-F238E27FC236}">
                    <a16:creationId xmlns:a16="http://schemas.microsoft.com/office/drawing/2014/main" id="{763068C2-BFDF-43DD-818F-C733DC70B73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509963" cy="576897"/>
              </a:xfrm>
              <a:prstGeom prst="rect">
                <a:avLst/>
              </a:prstGeom>
            </p:spPr>
          </p:pic>
          <p:sp>
            <p:nvSpPr>
              <p:cNvPr id="24" name="Rectangle 9">
                <a:extLst>
                  <a:ext uri="{FF2B5EF4-FFF2-40B4-BE49-F238E27FC236}">
                    <a16:creationId xmlns:a16="http://schemas.microsoft.com/office/drawing/2014/main" id="{512F57B4-638B-4A56-B2D5-FE767CA70BCD}"/>
                  </a:ext>
                </a:extLst>
              </p:cNvPr>
              <p:cNvSpPr/>
              <p:nvPr userDrawn="1"/>
            </p:nvSpPr>
            <p:spPr>
              <a:xfrm>
                <a:off x="3362325" y="0"/>
                <a:ext cx="3495675" cy="576898"/>
              </a:xfrm>
              <a:prstGeom prst="rect">
                <a:avLst/>
              </a:prstGeom>
              <a:solidFill>
                <a:srgbClr val="004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87A6F615-D6C2-49B6-B835-F2AA286D140C}"/>
                </a:ext>
              </a:extLst>
            </p:cNvPr>
            <p:cNvSpPr/>
            <p:nvPr userDrawn="1"/>
          </p:nvSpPr>
          <p:spPr>
            <a:xfrm>
              <a:off x="9131300" y="6095956"/>
              <a:ext cx="3060700" cy="760995"/>
            </a:xfrm>
            <a:prstGeom prst="rect">
              <a:avLst/>
            </a:prstGeom>
            <a:solidFill>
              <a:srgbClr val="0044FF"/>
            </a:solidFill>
            <a:ln>
              <a:solidFill>
                <a:srgbClr val="0044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11027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 I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98048"/>
            <a:ext cx="10506073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</p:txBody>
      </p:sp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330407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 II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1" name="Segnaposto testo 1">
            <a:extLst>
              <a:ext uri="{FF2B5EF4-FFF2-40B4-BE49-F238E27FC236}">
                <a16:creationId xmlns:a16="http://schemas.microsoft.com/office/drawing/2014/main" id="{977C628A-D8D8-4864-A1A0-61BF4F3799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</p:txBody>
      </p:sp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5C57B6D3-7ED8-4950-8433-1E2B6DD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5694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/>
              <a:t>Click here to add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470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5" y="1779640"/>
            <a:ext cx="5000625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76EAFE6-0786-4DD8-978C-1FC2725DAE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1779640"/>
            <a:ext cx="5010149" cy="420523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A7B0AE-7AD0-42A7-969F-AC7C0C97DE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E2EAB564-9BCE-473E-9199-1ADBE382B6C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C3CC9EE7-9E86-4955-9FEF-DFAFF2CF5016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1259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6" y="1779640"/>
            <a:ext cx="10506074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DF9C498-1539-453A-9718-7A2A85A1A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415D55A1-2666-4695-9074-5C220F4C242F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7CD3FDD5-EEE9-4BCA-9F5B-7A994AABFA6C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9973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21D57B7-1EE4-47FB-81A1-64BCC4946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35736" y="1798048"/>
            <a:ext cx="4808538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1" name="Segnaposto immagine 2">
            <a:extLst>
              <a:ext uri="{FF2B5EF4-FFF2-40B4-BE49-F238E27FC236}">
                <a16:creationId xmlns:a16="http://schemas.microsoft.com/office/drawing/2014/main" id="{13B217DE-8CA3-4940-B09D-4829AD5E4C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7725" y="1780061"/>
            <a:ext cx="4808539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B2D30513-5959-49AC-8620-471DF9AF6245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99597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Sub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6523289C-62F3-486E-9DB2-EB366F192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E89DD9FF-F322-422D-9F74-F1DA5B27B2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7" y="2324100"/>
            <a:ext cx="5000625" cy="366077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5502F6C-D227-44E0-AFC2-09D1618F63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2324100"/>
            <a:ext cx="5010149" cy="3660775"/>
          </a:xfrm>
        </p:spPr>
        <p:txBody>
          <a:bodyPr/>
          <a:lstStyle>
            <a:lvl1pPr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sp>
        <p:nvSpPr>
          <p:cNvPr id="9" name="Segnaposto testo 14">
            <a:extLst>
              <a:ext uri="{FF2B5EF4-FFF2-40B4-BE49-F238E27FC236}">
                <a16:creationId xmlns:a16="http://schemas.microsoft.com/office/drawing/2014/main" id="{7A889915-ECD0-467D-B520-FB1A23C9FC3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1" name="Immagine 9">
            <a:extLst>
              <a:ext uri="{FF2B5EF4-FFF2-40B4-BE49-F238E27FC236}">
                <a16:creationId xmlns:a16="http://schemas.microsoft.com/office/drawing/2014/main" id="{74796B07-A6A1-475D-B8C3-2975D2DD7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648C059-B5A7-4C93-90D6-262125C72572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5823FF4E-22DA-4F4E-8024-E29A9B88EE5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75701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8F29DA7E-D882-4F3C-B184-18F650703F5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04753" y="3690928"/>
            <a:ext cx="1531937" cy="724249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70392CBA-7109-428D-B18A-F9D373C042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475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F306F2B1-058A-40B6-965F-64BDD75C67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475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03C60D72-7B5C-4F24-8788-063B5485C3E5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817963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40018A5A-FAB8-4AEB-B1D4-72BDA9666F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1796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C5BF10EA-F235-400C-9401-43301038588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81796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testo 13">
            <a:extLst>
              <a:ext uri="{FF2B5EF4-FFF2-40B4-BE49-F238E27FC236}">
                <a16:creationId xmlns:a16="http://schemas.microsoft.com/office/drawing/2014/main" id="{9962FC44-F546-48BC-A24D-0AC5E13FBB43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4423738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8" name="Segnaposto testo 14">
            <a:extLst>
              <a:ext uri="{FF2B5EF4-FFF2-40B4-BE49-F238E27FC236}">
                <a16:creationId xmlns:a16="http://schemas.microsoft.com/office/drawing/2014/main" id="{554DB56B-3A7A-428C-A521-BCB4DD25E40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423738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F7D26E4A-313B-4E76-AB77-F4209EFFD59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423738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testo 17">
            <a:extLst>
              <a:ext uri="{FF2B5EF4-FFF2-40B4-BE49-F238E27FC236}">
                <a16:creationId xmlns:a16="http://schemas.microsoft.com/office/drawing/2014/main" id="{616EC46F-E721-4BEF-965E-1C13F8390F27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603139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972CD530-6EC7-49F2-958D-107026F4C4A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3139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3" name="Segnaposto testo 19">
            <a:extLst>
              <a:ext uri="{FF2B5EF4-FFF2-40B4-BE49-F238E27FC236}">
                <a16:creationId xmlns:a16="http://schemas.microsoft.com/office/drawing/2014/main" id="{31E746B6-A92D-4ACC-9044-040DB239571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3139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testo 21">
            <a:extLst>
              <a:ext uri="{FF2B5EF4-FFF2-40B4-BE49-F238E27FC236}">
                <a16:creationId xmlns:a16="http://schemas.microsoft.com/office/drawing/2014/main" id="{0ED7253F-2530-4E1F-B41B-F3A9C9F8E036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64460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6" name="Segnaposto testo 22">
            <a:extLst>
              <a:ext uri="{FF2B5EF4-FFF2-40B4-BE49-F238E27FC236}">
                <a16:creationId xmlns:a16="http://schemas.microsoft.com/office/drawing/2014/main" id="{8C2AB288-2D0C-4E91-AD3C-F1A0487580C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64460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7" name="Segnaposto testo 23">
            <a:extLst>
              <a:ext uri="{FF2B5EF4-FFF2-40B4-BE49-F238E27FC236}">
                <a16:creationId xmlns:a16="http://schemas.microsoft.com/office/drawing/2014/main" id="{78A24618-EF7D-4D1B-A673-1EACB6E4907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64460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testo 25">
            <a:extLst>
              <a:ext uri="{FF2B5EF4-FFF2-40B4-BE49-F238E27FC236}">
                <a16:creationId xmlns:a16="http://schemas.microsoft.com/office/drawing/2014/main" id="{A45415E7-9BBB-44D7-895F-129A38A046E7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9250381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30" name="Segnaposto testo 26">
            <a:extLst>
              <a:ext uri="{FF2B5EF4-FFF2-40B4-BE49-F238E27FC236}">
                <a16:creationId xmlns:a16="http://schemas.microsoft.com/office/drawing/2014/main" id="{56582711-2B0B-4B3D-A78B-BABEFE10E378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250381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31" name="Segnaposto testo 27">
            <a:extLst>
              <a:ext uri="{FF2B5EF4-FFF2-40B4-BE49-F238E27FC236}">
                <a16:creationId xmlns:a16="http://schemas.microsoft.com/office/drawing/2014/main" id="{24974679-675C-4549-A048-7802DEC42E3A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250381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AA088637-C5C5-4CC1-8EAB-EC1734E62DC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97621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3" name="Segnaposto immagine 5">
            <a:extLst>
              <a:ext uri="{FF2B5EF4-FFF2-40B4-BE49-F238E27FC236}">
                <a16:creationId xmlns:a16="http://schemas.microsoft.com/office/drawing/2014/main" id="{F8103C48-DBEF-4D68-A9AC-A801F126823D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2908300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4" name="Segnaposto immagine 5">
            <a:extLst>
              <a:ext uri="{FF2B5EF4-FFF2-40B4-BE49-F238E27FC236}">
                <a16:creationId xmlns:a16="http://schemas.microsoft.com/office/drawing/2014/main" id="{77728578-9351-4BDD-BFD7-20155AE8555C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4516606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5" name="Segnaposto immagine 5">
            <a:extLst>
              <a:ext uri="{FF2B5EF4-FFF2-40B4-BE49-F238E27FC236}">
                <a16:creationId xmlns:a16="http://schemas.microsoft.com/office/drawing/2014/main" id="{E75886BA-D11C-4F28-997D-D127E13BD1D2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124912" y="225081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7" name="Segnaposto immagine 5">
            <a:extLst>
              <a:ext uri="{FF2B5EF4-FFF2-40B4-BE49-F238E27FC236}">
                <a16:creationId xmlns:a16="http://schemas.microsoft.com/office/drawing/2014/main" id="{73C47062-E805-4FCC-9459-F71FC3CF42A6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7733218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8" name="Segnaposto immagine 5">
            <a:extLst>
              <a:ext uri="{FF2B5EF4-FFF2-40B4-BE49-F238E27FC236}">
                <a16:creationId xmlns:a16="http://schemas.microsoft.com/office/drawing/2014/main" id="{AF043A1F-2DFE-445E-B697-C7B4C162D73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9341524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2" name="Segnaposto testo 14">
            <a:extLst>
              <a:ext uri="{FF2B5EF4-FFF2-40B4-BE49-F238E27FC236}">
                <a16:creationId xmlns:a16="http://schemas.microsoft.com/office/drawing/2014/main" id="{6689E415-A7CA-4CE3-92DD-25B14C08DDC0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40" name="Segnaposto testo 16">
            <a:extLst>
              <a:ext uri="{FF2B5EF4-FFF2-40B4-BE49-F238E27FC236}">
                <a16:creationId xmlns:a16="http://schemas.microsoft.com/office/drawing/2014/main" id="{7673D5CA-06A7-438D-880B-47236CFDD5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pic>
        <p:nvPicPr>
          <p:cNvPr id="36" name="Immagine 9">
            <a:extLst>
              <a:ext uri="{FF2B5EF4-FFF2-40B4-BE49-F238E27FC236}">
                <a16:creationId xmlns:a16="http://schemas.microsoft.com/office/drawing/2014/main" id="{901FFE00-9848-45C0-928C-92ACFE7880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39" name="CasellaDiTesto 11">
            <a:extLst>
              <a:ext uri="{FF2B5EF4-FFF2-40B4-BE49-F238E27FC236}">
                <a16:creationId xmlns:a16="http://schemas.microsoft.com/office/drawing/2014/main" id="{B1E00D78-1FC5-40B0-852B-BD676FFAE966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638C72-4207-4480-98F3-6A41EA7E004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80676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3">
            <a:extLst>
              <a:ext uri="{FF2B5EF4-FFF2-40B4-BE49-F238E27FC236}">
                <a16:creationId xmlns:a16="http://schemas.microsoft.com/office/drawing/2014/main" id="{FFEC13CC-DA8F-4AD5-8225-86816CB40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39986"/>
            <a:ext cx="9103499" cy="2470487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9" name="Segnaposto testo 4">
            <a:extLst>
              <a:ext uri="{FF2B5EF4-FFF2-40B4-BE49-F238E27FC236}">
                <a16:creationId xmlns:a16="http://schemas.microsoft.com/office/drawing/2014/main" id="{62298FEA-438C-4FB7-B799-9BFFBA7A81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332287"/>
            <a:ext cx="5545137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pic>
        <p:nvPicPr>
          <p:cNvPr id="7" name="Immagine 9">
            <a:extLst>
              <a:ext uri="{FF2B5EF4-FFF2-40B4-BE49-F238E27FC236}">
                <a16:creationId xmlns:a16="http://schemas.microsoft.com/office/drawing/2014/main" id="{C7EEA02D-F670-4FF0-BC67-E263771DE3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916567F8-D9A4-4AA0-842E-76495A796EB5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E577B364-376F-4EC1-9ED1-106C15E1D249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74527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57868B5-7A63-403F-B0D5-201B8346C7B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9172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1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7" r:id="rId2"/>
    <p:sldLayoutId id="2147483682" r:id="rId3"/>
    <p:sldLayoutId id="2147483683" r:id="rId4"/>
    <p:sldLayoutId id="2147483688" r:id="rId5"/>
    <p:sldLayoutId id="2147483684" r:id="rId6"/>
    <p:sldLayoutId id="2147483673" r:id="rId7"/>
    <p:sldLayoutId id="2147483686" r:id="rId8"/>
    <p:sldLayoutId id="2147483685" r:id="rId9"/>
    <p:sldLayoutId id="2147483690" r:id="rId10"/>
  </p:sldLayoutIdLst>
  <p:hf hdr="0" ftr="0" dt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4400" kern="1200">
          <a:solidFill>
            <a:srgbClr val="0A4F9D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plants.best-research.e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plants.best-research.eu/" TargetMode="External"/><Relationship Id="rId2" Type="http://schemas.openxmlformats.org/officeDocument/2006/relationships/hyperlink" Target="mailto:andrea.sonnleitner@best-research.eu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CF92B29-C199-49FD-BF4D-461676240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T39-T4 </a:t>
            </a:r>
            <a:r>
              <a:rPr lang="de-AT" dirty="0"/>
              <a:t>Assessment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demonstration</a:t>
            </a:r>
            <a:r>
              <a:rPr lang="de-AT" dirty="0"/>
              <a:t> plants and </a:t>
            </a:r>
            <a:r>
              <a:rPr lang="de-AT" dirty="0" err="1"/>
              <a:t>commercialisation</a:t>
            </a:r>
            <a:r>
              <a:rPr lang="de-AT" dirty="0"/>
              <a:t> </a:t>
            </a:r>
            <a:r>
              <a:rPr lang="de-AT" dirty="0" err="1"/>
              <a:t>progress</a:t>
            </a:r>
            <a:endParaRPr lang="en-US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EC60BC-D2C6-44EC-BD1E-93BC39B831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Task 39 Business Meeting – Annual progress report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84F4D6-A220-4E5F-862D-174519E4BA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26.10.2023, Leipzig, Germany</a:t>
            </a:r>
          </a:p>
        </p:txBody>
      </p:sp>
      <p:pic>
        <p:nvPicPr>
          <p:cNvPr id="8" name="Segnaposto immagine 7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F60FDB53-D3A2-4AAC-BCC3-F72ADBAAFED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8EB738-33AC-4EA0-9250-42D0CB40F8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Andrea Sonnleitner, </a:t>
            </a:r>
            <a:r>
              <a:rPr lang="en-US" dirty="0"/>
              <a:t>BEST - Bioenergy and Sustainable Technologies GmbH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F78EDE7-4B99-4AAE-8DB3-E5C85A894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893" y="319850"/>
            <a:ext cx="70485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26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8F88363-211F-4352-A77E-EF5EBFF2097A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en-US" dirty="0"/>
              <a:t>Database on facilities for the production of advanced liquid and gaseous biofuels for transport</a:t>
            </a:r>
          </a:p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288533-B1FB-4A8D-BCC6-57ADB64C7F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7725" y="1789981"/>
            <a:ext cx="5581650" cy="4023360"/>
          </a:xfrm>
        </p:spPr>
        <p:txBody>
          <a:bodyPr>
            <a:normAutofit fontScale="92500" lnSpcReduction="10000"/>
          </a:bodyPr>
          <a:lstStyle/>
          <a:p>
            <a:r>
              <a:rPr lang="de-AT" dirty="0">
                <a:hlinkClick r:id="rId3"/>
              </a:rPr>
              <a:t>https://demoplants.best-research.eu/</a:t>
            </a:r>
            <a:endParaRPr lang="de-AT" dirty="0"/>
          </a:p>
          <a:p>
            <a:endParaRPr lang="de-AT" dirty="0"/>
          </a:p>
          <a:p>
            <a:r>
              <a:rPr lang="de-AT" dirty="0"/>
              <a:t>~250 </a:t>
            </a:r>
            <a:r>
              <a:rPr lang="de-AT" dirty="0" err="1"/>
              <a:t>active</a:t>
            </a:r>
            <a:r>
              <a:rPr lang="de-AT" dirty="0"/>
              <a:t> </a:t>
            </a:r>
            <a:r>
              <a:rPr lang="de-AT" dirty="0" err="1"/>
              <a:t>entries</a:t>
            </a:r>
            <a:endParaRPr lang="de-AT" dirty="0"/>
          </a:p>
          <a:p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Many </a:t>
            </a:r>
            <a:r>
              <a:rPr lang="de-AT" dirty="0" err="1"/>
              <a:t>facilities</a:t>
            </a:r>
            <a:r>
              <a:rPr lang="de-AT" dirty="0"/>
              <a:t> </a:t>
            </a:r>
            <a:r>
              <a:rPr lang="de-AT" dirty="0" err="1"/>
              <a:t>planned</a:t>
            </a:r>
            <a:r>
              <a:rPr lang="de-AT" dirty="0"/>
              <a:t> 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announced</a:t>
            </a:r>
            <a:r>
              <a:rPr lang="de-AT" dirty="0"/>
              <a:t> – Start-up?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Main </a:t>
            </a:r>
            <a:r>
              <a:rPr lang="de-AT" dirty="0" err="1"/>
              <a:t>technologies</a:t>
            </a:r>
            <a:r>
              <a:rPr lang="de-AT" dirty="0"/>
              <a:t>: Fermentation, Hydrotreatment, </a:t>
            </a:r>
            <a:r>
              <a:rPr lang="de-AT" dirty="0" err="1"/>
              <a:t>Gasification</a:t>
            </a:r>
            <a:r>
              <a:rPr lang="de-AT" dirty="0"/>
              <a:t>, Fast </a:t>
            </a:r>
            <a:r>
              <a:rPr lang="de-AT" dirty="0" err="1"/>
              <a:t>pyrolysis</a:t>
            </a:r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 err="1"/>
              <a:t>Rising</a:t>
            </a:r>
            <a:r>
              <a:rPr lang="de-AT" dirty="0"/>
              <a:t> </a:t>
            </a:r>
            <a:r>
              <a:rPr lang="de-AT" dirty="0" err="1"/>
              <a:t>number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E-</a:t>
            </a:r>
            <a:r>
              <a:rPr lang="de-AT" dirty="0" err="1"/>
              <a:t>Fuels</a:t>
            </a:r>
            <a:r>
              <a:rPr lang="de-AT" dirty="0"/>
              <a:t> </a:t>
            </a:r>
            <a:r>
              <a:rPr lang="de-AT" dirty="0" err="1"/>
              <a:t>biomass</a:t>
            </a:r>
            <a:r>
              <a:rPr lang="de-AT" dirty="0"/>
              <a:t> </a:t>
            </a:r>
            <a:r>
              <a:rPr lang="de-AT" dirty="0" err="1"/>
              <a:t>hybrids</a:t>
            </a:r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A1C2E9C-97B7-4394-919F-ADB87AE43B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D6C5FFB-28A5-473E-B1C0-B0F845A8B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694" y="1572811"/>
            <a:ext cx="49149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12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0FB44F2-8018-42CF-AB8E-AED56477C7D3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 err="1"/>
              <a:t>Collaborations</a:t>
            </a:r>
            <a:r>
              <a:rPr lang="de-AT" dirty="0"/>
              <a:t> and </a:t>
            </a:r>
            <a:r>
              <a:rPr lang="de-AT" dirty="0" err="1"/>
              <a:t>information</a:t>
            </a:r>
            <a:r>
              <a:rPr lang="de-AT" dirty="0"/>
              <a:t> </a:t>
            </a:r>
            <a:r>
              <a:rPr lang="de-AT" dirty="0" err="1"/>
              <a:t>exchange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7C1E68-5559-4EC0-85A2-8C1C4E8985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CE8D821-9084-4570-A927-566E29161A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AT" dirty="0" err="1"/>
              <a:t>Requests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IEA Bioenergy </a:t>
            </a:r>
            <a:r>
              <a:rPr lang="de-AT" dirty="0" err="1"/>
              <a:t>data</a:t>
            </a:r>
            <a:r>
              <a:rPr lang="de-AT" dirty="0"/>
              <a:t> </a:t>
            </a:r>
            <a:r>
              <a:rPr lang="de-AT" dirty="0" err="1"/>
              <a:t>analists</a:t>
            </a:r>
            <a:r>
              <a:rPr lang="de-AT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Project </a:t>
            </a:r>
            <a:r>
              <a:rPr lang="en-US" dirty="0"/>
              <a:t>Study on development of outlook for the necessary means to build industrial capacity for drop-in advanced biofuels </a:t>
            </a:r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Researchers, </a:t>
            </a:r>
            <a:r>
              <a:rPr lang="de-AT" dirty="0" err="1"/>
              <a:t>Experts</a:t>
            </a:r>
            <a:r>
              <a:rPr lang="de-AT" dirty="0"/>
              <a:t> and </a:t>
            </a:r>
            <a:r>
              <a:rPr lang="de-AT" dirty="0" err="1"/>
              <a:t>consultants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DNV, Bain, IMO, Studio </a:t>
            </a:r>
            <a:r>
              <a:rPr lang="de-AT" dirty="0" err="1"/>
              <a:t>gear</a:t>
            </a:r>
            <a:r>
              <a:rPr lang="de-AT" dirty="0"/>
              <a:t> </a:t>
            </a:r>
            <a:r>
              <a:rPr lang="de-AT" dirty="0" err="1"/>
              <a:t>up</a:t>
            </a:r>
            <a:endParaRPr lang="de-AT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A73DE70-D18A-4A33-B94C-588273ED06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349865"/>
              </p:ext>
            </p:extLst>
          </p:nvPr>
        </p:nvGraphicFramePr>
        <p:xfrm>
          <a:off x="847725" y="1789981"/>
          <a:ext cx="4808581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764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7A211EE-A19D-4BD3-9667-7C462599FF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00D6DBA-FCC3-443D-8101-743BD5E20FCD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/>
              <a:t>Public </a:t>
            </a:r>
            <a:r>
              <a:rPr lang="de-AT" dirty="0" err="1"/>
              <a:t>outreach</a:t>
            </a:r>
            <a:endParaRPr lang="de-AT" dirty="0"/>
          </a:p>
          <a:p>
            <a:endParaRPr lang="de-AT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2628F6D3-5055-41BA-9FCB-013A9ECAA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096324"/>
              </p:ext>
            </p:extLst>
          </p:nvPr>
        </p:nvGraphicFramePr>
        <p:xfrm>
          <a:off x="648690" y="1392724"/>
          <a:ext cx="10894619" cy="4516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368">
                  <a:extLst>
                    <a:ext uri="{9D8B030D-6E8A-4147-A177-3AD203B41FA5}">
                      <a16:colId xmlns:a16="http://schemas.microsoft.com/office/drawing/2014/main" val="2489607293"/>
                    </a:ext>
                  </a:extLst>
                </a:gridCol>
                <a:gridCol w="6046319">
                  <a:extLst>
                    <a:ext uri="{9D8B030D-6E8A-4147-A177-3AD203B41FA5}">
                      <a16:colId xmlns:a16="http://schemas.microsoft.com/office/drawing/2014/main" val="2035949868"/>
                    </a:ext>
                  </a:extLst>
                </a:gridCol>
                <a:gridCol w="3646932">
                  <a:extLst>
                    <a:ext uri="{9D8B030D-6E8A-4147-A177-3AD203B41FA5}">
                      <a16:colId xmlns:a16="http://schemas.microsoft.com/office/drawing/2014/main" val="1356736889"/>
                    </a:ext>
                  </a:extLst>
                </a:gridCol>
              </a:tblGrid>
              <a:tr h="348576">
                <a:tc>
                  <a:txBody>
                    <a:bodyPr/>
                    <a:lstStyle/>
                    <a:p>
                      <a:r>
                        <a:rPr lang="de-AT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Event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6813188"/>
                  </a:ext>
                </a:extLst>
              </a:tr>
              <a:tr h="610008">
                <a:tc>
                  <a:txBody>
                    <a:bodyPr/>
                    <a:lstStyle/>
                    <a:p>
                      <a:r>
                        <a:rPr lang="de-AT" dirty="0"/>
                        <a:t>11/22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 err="1"/>
                        <a:t>Advanced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Biofuels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Overview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 err="1"/>
                        <a:t>Presentation</a:t>
                      </a:r>
                      <a:r>
                        <a:rPr lang="de-AT" dirty="0"/>
                        <a:t> at European Bioenergy 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109792"/>
                  </a:ext>
                </a:extLst>
              </a:tr>
              <a:tr h="740088">
                <a:tc>
                  <a:txBody>
                    <a:bodyPr/>
                    <a:lstStyle/>
                    <a:p>
                      <a:r>
                        <a:rPr lang="de-AT" dirty="0"/>
                        <a:t>01/23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Production capacity and outlook for advanced biofuels worldwide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 err="1"/>
                        <a:t>Presentation</a:t>
                      </a:r>
                      <a:r>
                        <a:rPr lang="de-AT" dirty="0"/>
                        <a:t> at CEBC Central European </a:t>
                      </a:r>
                      <a:r>
                        <a:rPr lang="de-AT" dirty="0" err="1"/>
                        <a:t>Biomass</a:t>
                      </a:r>
                      <a:r>
                        <a:rPr lang="de-AT" dirty="0"/>
                        <a:t> Conference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573224"/>
                  </a:ext>
                </a:extLst>
              </a:tr>
              <a:tr h="649577">
                <a:tc>
                  <a:txBody>
                    <a:bodyPr/>
                    <a:lstStyle/>
                    <a:p>
                      <a:r>
                        <a:rPr lang="de-AT" dirty="0"/>
                        <a:t>06/23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Sustainable Aviation Fuels (SAF) - Production and challenges for market uptake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 err="1"/>
                        <a:t>Presentation</a:t>
                      </a:r>
                      <a:r>
                        <a:rPr lang="de-AT" dirty="0"/>
                        <a:t> and </a:t>
                      </a:r>
                      <a:r>
                        <a:rPr lang="de-AT" dirty="0" err="1"/>
                        <a:t>paper</a:t>
                      </a:r>
                      <a:r>
                        <a:rPr lang="de-AT" dirty="0"/>
                        <a:t> at EUBCE European </a:t>
                      </a:r>
                      <a:r>
                        <a:rPr lang="de-AT" dirty="0" err="1"/>
                        <a:t>Biomass</a:t>
                      </a:r>
                      <a:r>
                        <a:rPr lang="de-AT" dirty="0"/>
                        <a:t> Conference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11964"/>
                  </a:ext>
                </a:extLst>
              </a:tr>
              <a:tr h="641267">
                <a:tc>
                  <a:txBody>
                    <a:bodyPr/>
                    <a:lstStyle/>
                    <a:p>
                      <a:r>
                        <a:rPr lang="de-AT" dirty="0"/>
                        <a:t>06/23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>
                          <a:effectLst/>
                        </a:rPr>
                        <a:t>Sustainable Aviation Fuels (SAF) Production and Challenges for Market Uptake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Poster at BEST </a:t>
                      </a:r>
                      <a:r>
                        <a:rPr lang="de-AT" dirty="0" err="1"/>
                        <a:t>centers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day</a:t>
                      </a:r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563592"/>
                  </a:ext>
                </a:extLst>
              </a:tr>
              <a:tr h="740088">
                <a:tc>
                  <a:txBody>
                    <a:bodyPr/>
                    <a:lstStyle/>
                    <a:p>
                      <a:r>
                        <a:rPr lang="de-AT" dirty="0"/>
                        <a:t>09/23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 err="1"/>
                        <a:t>Biofuels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for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defossilisation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of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long-distance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transport</a:t>
                      </a:r>
                      <a:r>
                        <a:rPr lang="de-AT" dirty="0"/>
                        <a:t> [GERMAN]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 err="1"/>
                        <a:t>Presentation</a:t>
                      </a:r>
                      <a:r>
                        <a:rPr lang="de-AT" dirty="0"/>
                        <a:t> at national </a:t>
                      </a:r>
                      <a:r>
                        <a:rPr lang="de-AT" dirty="0" err="1"/>
                        <a:t>networking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event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for</a:t>
                      </a:r>
                      <a:r>
                        <a:rPr lang="de-AT" dirty="0"/>
                        <a:t> IEA TCPs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010043"/>
                  </a:ext>
                </a:extLst>
              </a:tr>
              <a:tr h="740088">
                <a:tc>
                  <a:txBody>
                    <a:bodyPr/>
                    <a:lstStyle/>
                    <a:p>
                      <a:r>
                        <a:rPr lang="de-AT" dirty="0"/>
                        <a:t>10/23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 err="1"/>
                        <a:t>Overview</a:t>
                      </a:r>
                      <a:r>
                        <a:rPr lang="de-AT" dirty="0"/>
                        <a:t> on </a:t>
                      </a:r>
                      <a:r>
                        <a:rPr lang="de-AT" dirty="0" err="1"/>
                        <a:t>transport</a:t>
                      </a:r>
                      <a:r>
                        <a:rPr lang="de-AT" dirty="0"/>
                        <a:t> </a:t>
                      </a:r>
                      <a:r>
                        <a:rPr lang="de-AT" dirty="0" err="1"/>
                        <a:t>biofuels</a:t>
                      </a:r>
                      <a:r>
                        <a:rPr lang="de-AT" dirty="0"/>
                        <a:t> in Austria and </a:t>
                      </a:r>
                      <a:r>
                        <a:rPr lang="de-AT" dirty="0" err="1"/>
                        <a:t>worldwide</a:t>
                      </a:r>
                      <a:r>
                        <a:rPr lang="de-AT" dirty="0"/>
                        <a:t> [GERMAN]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dirty="0" err="1"/>
                        <a:t>Presentation</a:t>
                      </a:r>
                      <a:r>
                        <a:rPr lang="de-AT" dirty="0"/>
                        <a:t> at GARANTA Future Talk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490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69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E455F5-1CB5-4A90-B065-83DB2245EFE0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/>
              <a:t>Time Schedule  - Progress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84819D8-6C96-44DA-829C-D3AAB305E742}"/>
              </a:ext>
            </a:extLst>
          </p:cNvPr>
          <p:cNvGrpSpPr/>
          <p:nvPr/>
        </p:nvGrpSpPr>
        <p:grpSpPr>
          <a:xfrm>
            <a:off x="0" y="1545037"/>
            <a:ext cx="12192000" cy="3767926"/>
            <a:chOff x="0" y="1545037"/>
            <a:chExt cx="12192000" cy="3767926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D5812BA-04CD-4B2C-87D7-91D5C050C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45037"/>
              <a:ext cx="12192000" cy="3767926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DBD1F90B-4F4F-41E7-8764-286A4711D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61122" y="4832781"/>
              <a:ext cx="466725" cy="228600"/>
            </a:xfrm>
            <a:prstGeom prst="rect">
              <a:avLst/>
            </a:prstGeom>
          </p:spPr>
        </p:pic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FB91B694-B5EB-45FC-9226-EFF8B46775A4}"/>
              </a:ext>
            </a:extLst>
          </p:cNvPr>
          <p:cNvSpPr/>
          <p:nvPr/>
        </p:nvSpPr>
        <p:spPr>
          <a:xfrm>
            <a:off x="7608164" y="2352582"/>
            <a:ext cx="825622" cy="550415"/>
          </a:xfrm>
          <a:prstGeom prst="rect">
            <a:avLst/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52792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507CAD6-CF4D-47D5-83CF-6E4938E3BA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AT" sz="2800" dirty="0" err="1"/>
              <a:t>Finishing</a:t>
            </a:r>
            <a:r>
              <a:rPr lang="de-AT" sz="2800" dirty="0"/>
              <a:t> </a:t>
            </a:r>
            <a:r>
              <a:rPr lang="de-AT" sz="2800" b="1" dirty="0" err="1"/>
              <a:t>systematic</a:t>
            </a:r>
            <a:r>
              <a:rPr lang="de-AT" sz="2800" b="1" dirty="0"/>
              <a:t> update </a:t>
            </a:r>
            <a:r>
              <a:rPr lang="de-AT" sz="2800" dirty="0"/>
              <a:t>(</a:t>
            </a:r>
            <a:r>
              <a:rPr lang="de-AT" sz="2800" dirty="0" err="1"/>
              <a:t>until</a:t>
            </a:r>
            <a:r>
              <a:rPr lang="de-AT" sz="2800" dirty="0"/>
              <a:t> end </a:t>
            </a:r>
            <a:r>
              <a:rPr lang="de-AT" sz="2800" dirty="0" err="1"/>
              <a:t>of</a:t>
            </a:r>
            <a:r>
              <a:rPr lang="de-AT" sz="2800" dirty="0"/>
              <a:t> </a:t>
            </a:r>
            <a:r>
              <a:rPr lang="de-AT" sz="2800" dirty="0" err="1"/>
              <a:t>the</a:t>
            </a:r>
            <a:r>
              <a:rPr lang="de-AT" sz="2800" dirty="0"/>
              <a:t> </a:t>
            </a:r>
            <a:r>
              <a:rPr lang="de-AT" sz="2800" dirty="0" err="1"/>
              <a:t>year</a:t>
            </a:r>
            <a:r>
              <a:rPr lang="de-AT" sz="2800" dirty="0"/>
              <a:t>)</a:t>
            </a:r>
          </a:p>
          <a:p>
            <a:pPr marL="0" indent="0">
              <a:buNone/>
            </a:pPr>
            <a:endParaRPr lang="de-AT" sz="2800" dirty="0"/>
          </a:p>
          <a:p>
            <a:r>
              <a:rPr lang="de-AT" sz="2800" dirty="0"/>
              <a:t>Work on </a:t>
            </a:r>
            <a:r>
              <a:rPr lang="de-AT" sz="2800" b="1" dirty="0"/>
              <a:t>WP4 </a:t>
            </a:r>
            <a:r>
              <a:rPr lang="en-US" sz="2800" b="1" dirty="0"/>
              <a:t>Critical analysis of development and deployment of advanced biofuels facilities</a:t>
            </a:r>
          </a:p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796FB9-4EEA-4690-B9F2-A20BF801FDDA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/>
              <a:t>Next </a:t>
            </a:r>
            <a:r>
              <a:rPr lang="de-AT" dirty="0" err="1"/>
              <a:t>steps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89416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9E100F-AE5C-42AC-AB5E-2E9711EB73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5568" y="2342850"/>
            <a:ext cx="6429508" cy="901410"/>
          </a:xfrm>
        </p:spPr>
        <p:txBody>
          <a:bodyPr>
            <a:noAutofit/>
          </a:bodyPr>
          <a:lstStyle/>
          <a:p>
            <a:r>
              <a:rPr lang="de-AT" sz="2200" dirty="0" err="1"/>
              <a:t>Thank</a:t>
            </a:r>
            <a:r>
              <a:rPr lang="de-AT" sz="2200" dirty="0"/>
              <a:t> </a:t>
            </a:r>
            <a:r>
              <a:rPr lang="de-AT" sz="2200" dirty="0" err="1"/>
              <a:t>you</a:t>
            </a:r>
            <a:r>
              <a:rPr lang="de-AT" sz="2200" dirty="0"/>
              <a:t>!</a:t>
            </a:r>
          </a:p>
          <a:p>
            <a:r>
              <a:rPr lang="de-AT" sz="2200" b="1" dirty="0"/>
              <a:t>Feedback and </a:t>
            </a:r>
            <a:r>
              <a:rPr lang="de-AT" sz="2200" b="1" dirty="0" err="1"/>
              <a:t>new</a:t>
            </a:r>
            <a:r>
              <a:rPr lang="de-AT" sz="2200" b="1" dirty="0"/>
              <a:t> </a:t>
            </a:r>
            <a:r>
              <a:rPr lang="de-AT" sz="2200" b="1" dirty="0" err="1"/>
              <a:t>information</a:t>
            </a:r>
            <a:r>
              <a:rPr lang="de-AT" sz="2200" b="1" dirty="0"/>
              <a:t> </a:t>
            </a:r>
            <a:r>
              <a:rPr lang="de-AT" sz="2200" b="1" dirty="0" err="1"/>
              <a:t>is</a:t>
            </a:r>
            <a:r>
              <a:rPr lang="de-AT" sz="2200" b="1" dirty="0"/>
              <a:t> </a:t>
            </a:r>
            <a:r>
              <a:rPr lang="de-AT" sz="2200" b="1" dirty="0" err="1"/>
              <a:t>welcome</a:t>
            </a:r>
            <a:r>
              <a:rPr lang="de-AT" sz="2200" b="1" dirty="0"/>
              <a:t>!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50658-2F3C-4EB3-9D2E-432ACCC6AE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5568" y="3613741"/>
            <a:ext cx="5770033" cy="1416565"/>
          </a:xfrm>
        </p:spPr>
        <p:txBody>
          <a:bodyPr>
            <a:normAutofit/>
          </a:bodyPr>
          <a:lstStyle/>
          <a:p>
            <a:r>
              <a:rPr lang="it-IT" sz="2200" dirty="0"/>
              <a:t>Andrea Sonnleitner</a:t>
            </a:r>
          </a:p>
          <a:p>
            <a:r>
              <a:rPr lang="it-IT" sz="2200" dirty="0">
                <a:hlinkClick r:id="rId2"/>
              </a:rPr>
              <a:t>andrea.sonnleitner@best-research.eu</a:t>
            </a:r>
            <a:r>
              <a:rPr lang="it-IT" sz="2200" dirty="0"/>
              <a:t> </a:t>
            </a:r>
          </a:p>
          <a:p>
            <a:r>
              <a:rPr lang="it-IT" sz="22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https://demoplants.best-research.eu</a:t>
            </a:r>
            <a:endParaRPr lang="it-IT" sz="2200" dirty="0">
              <a:solidFill>
                <a:schemeClr val="accent2"/>
              </a:solidFill>
            </a:endParaRPr>
          </a:p>
          <a:p>
            <a:endParaRPr lang="it-IT" dirty="0">
              <a:solidFill>
                <a:schemeClr val="accent2"/>
              </a:solidFill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018154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51A7732CBD7B439BCF5E276780EC44" ma:contentTypeVersion="0" ma:contentTypeDescription="Ein neues Dokument erstellen." ma:contentTypeScope="" ma:versionID="70bfad866fa957b553f1a1b740c41e2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983e0577d04a2cefb2f11b5a297061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509395-59D1-4C64-B9A1-F185A8B907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514FBA7-9546-401A-956A-65C054569C69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10BECB7-6B7C-45E8-B6CA-AAD78A3365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348</Words>
  <Application>Microsoft Office PowerPoint</Application>
  <PresentationFormat>Breitbild</PresentationFormat>
  <Paragraphs>65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Segoe UI</vt:lpstr>
      <vt:lpstr>Trebuchet MS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Andrea Sonnleitner</cp:lastModifiedBy>
  <cp:revision>272</cp:revision>
  <dcterms:created xsi:type="dcterms:W3CDTF">2020-03-02T15:29:39Z</dcterms:created>
  <dcterms:modified xsi:type="dcterms:W3CDTF">2023-10-21T14:33:21Z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0x0101006A51A7732CBD7B439BCF5E276780EC44</vt:lpwstr>
  </property>
</Properties>
</file>