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8">
  <p:sldMasterIdLst>
    <p:sldMasterId id="2147483660" r:id="rId1"/>
    <p:sldMasterId id="2147483673" r:id="rId2"/>
  </p:sldMasterIdLst>
  <p:notesMasterIdLst>
    <p:notesMasterId r:id="rId11"/>
  </p:notesMasterIdLst>
  <p:handoutMasterIdLst>
    <p:handoutMasterId r:id="rId12"/>
  </p:handoutMasterIdLst>
  <p:sldIdLst>
    <p:sldId id="260" r:id="rId3"/>
    <p:sldId id="892" r:id="rId4"/>
    <p:sldId id="557" r:id="rId5"/>
    <p:sldId id="901" r:id="rId6"/>
    <p:sldId id="272" r:id="rId7"/>
    <p:sldId id="886" r:id="rId8"/>
    <p:sldId id="843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FFFFFF"/>
    <a:srgbClr val="000000"/>
    <a:srgbClr val="3F6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4" autoAdjust="0"/>
    <p:restoredTop sz="96357" autoAdjust="0"/>
  </p:normalViewPr>
  <p:slideViewPr>
    <p:cSldViewPr snapToGrid="0">
      <p:cViewPr varScale="1">
        <p:scale>
          <a:sx n="126" d="100"/>
          <a:sy n="126" d="100"/>
        </p:scale>
        <p:origin x="152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-2256"/>
    </p:cViewPr>
  </p:sorter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25/10/23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25/10/23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 would like to talk about is the progress made</a:t>
            </a:r>
            <a:r>
              <a:rPr lang="en-US" baseline="0" dirty="0"/>
              <a:t> so far in the IA report.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393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30425"/>
            <a:ext cx="7815290" cy="14700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4071942"/>
            <a:ext cx="6400800" cy="132397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370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1" y="514351"/>
            <a:ext cx="8680481" cy="616050"/>
          </a:xfrm>
        </p:spPr>
        <p:txBody>
          <a:bodyPr/>
          <a:lstStyle>
            <a:lvl1pPr>
              <a:defRPr sz="3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713788" cy="5357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861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9633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557338"/>
            <a:ext cx="42799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557338"/>
            <a:ext cx="4281488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4854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352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7772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01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092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7757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2969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9100" y="514350"/>
            <a:ext cx="2195513" cy="5938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975" y="514350"/>
            <a:ext cx="6435725" cy="5938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1547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5" y="514350"/>
            <a:ext cx="8713788" cy="936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50825" y="1557338"/>
            <a:ext cx="8713788" cy="489585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9815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0975" y="514350"/>
            <a:ext cx="8713788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557338"/>
            <a:ext cx="8713788" cy="4895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8604250" y="6669088"/>
            <a:ext cx="461963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0" rIns="18000" bIns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7A410A-66A4-4DA2-A881-76691332D866}" type="slidenum">
              <a:rPr lang="en-CA" sz="800" b="1">
                <a:solidFill>
                  <a:srgbClr val="000036"/>
                </a:solidFill>
              </a:rPr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 sz="800">
              <a:solidFill>
                <a:srgbClr val="000036"/>
              </a:solidFill>
            </a:endParaRPr>
          </a:p>
        </p:txBody>
      </p:sp>
      <p:pic>
        <p:nvPicPr>
          <p:cNvPr id="1029" name="Picture 5" descr="footer_002_pptver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19863"/>
            <a:ext cx="91440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675"/>
            <a:ext cx="9144000" cy="450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895977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eabioenergy.com/blog/publications/iea-bioenergy-webinar-sustainable-aviation-fuel-biojet-technologies-commercialisation-status-opportunities-and-challenges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svandyk100@gmail.com" TargetMode="External"/><Relationship Id="rId2" Type="http://schemas.openxmlformats.org/officeDocument/2006/relationships/hyperlink" Target="mailto:jack.saddler@ubc.ca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3750792" y="2178297"/>
            <a:ext cx="5393208" cy="1705806"/>
          </a:xfrm>
        </p:spPr>
        <p:txBody>
          <a:bodyPr/>
          <a:lstStyle/>
          <a:p>
            <a:r>
              <a:rPr lang="en-CA" sz="3000"/>
              <a:t>Project Progress:</a:t>
            </a:r>
            <a:endParaRPr lang="en-CA" sz="3000" dirty="0"/>
          </a:p>
          <a:p>
            <a:r>
              <a:rPr lang="en-US" sz="2600" kern="1400" spc="25" dirty="0">
                <a:solidFill>
                  <a:srgbClr val="FF0000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Update on developments in SAF/biojet fuel </a:t>
            </a:r>
            <a:r>
              <a:rPr lang="en-US" sz="2600" kern="1400" spc="25" dirty="0" err="1">
                <a:solidFill>
                  <a:srgbClr val="FF0000"/>
                </a:solidFill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commercialisation</a:t>
            </a:r>
            <a:r>
              <a:rPr lang="en-US" sz="2600" b="1" kern="1400" spc="25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Times New Roman" panose="02020603050405020304" pitchFamily="18" charset="0"/>
              </a:rPr>
              <a:t> (2022-2024 Update) </a:t>
            </a:r>
            <a:endParaRPr lang="en-CA" sz="2600" b="1" kern="1400" spc="25" dirty="0">
              <a:solidFill>
                <a:srgbClr val="17365D"/>
              </a:solidFill>
              <a:effectLst/>
              <a:latin typeface="Calibri" panose="020F0502020204030204" pitchFamily="34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endParaRPr lang="en-CA" sz="3000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3902925" y="4011454"/>
            <a:ext cx="5073650" cy="656820"/>
          </a:xfrm>
        </p:spPr>
        <p:txBody>
          <a:bodyPr/>
          <a:lstStyle/>
          <a:p>
            <a:r>
              <a:rPr lang="en-CA" sz="2500" b="1" dirty="0">
                <a:solidFill>
                  <a:schemeClr val="tx1"/>
                </a:solidFill>
              </a:rPr>
              <a:t>Susan van Dyk, Jack Saddler- Canada</a:t>
            </a:r>
            <a:endParaRPr lang="it-IT" sz="2500" b="1" dirty="0">
              <a:solidFill>
                <a:schemeClr val="tx1"/>
              </a:solidFill>
            </a:endParaRP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>
          <a:xfrm>
            <a:off x="3902925" y="4910984"/>
            <a:ext cx="5073650" cy="544604"/>
          </a:xfrm>
        </p:spPr>
        <p:txBody>
          <a:bodyPr/>
          <a:lstStyle/>
          <a:p>
            <a:r>
              <a:rPr lang="it-IT" b="1">
                <a:solidFill>
                  <a:schemeClr val="tx1"/>
                </a:solidFill>
              </a:rPr>
              <a:t>Task 39 meeting, </a:t>
            </a:r>
          </a:p>
          <a:p>
            <a:r>
              <a:rPr lang="it-IT" b="1">
                <a:solidFill>
                  <a:schemeClr val="tx1"/>
                </a:solidFill>
              </a:rPr>
              <a:t>Leipzig, Germany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5" name="Segnaposto immagine 4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id="{8F53D0DA-7A96-482D-B6F0-681735847B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8" r="23988"/>
          <a:stretch>
            <a:fillRect/>
          </a:stretch>
        </p:blipFill>
        <p:spPr>
          <a:xfrm>
            <a:off x="231729" y="2220239"/>
            <a:ext cx="3519063" cy="2760343"/>
          </a:xfrm>
        </p:spPr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651839-B37C-4E98-AEED-8EB1486E39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6793" y="344238"/>
            <a:ext cx="7927564" cy="980907"/>
          </a:xfrm>
        </p:spPr>
        <p:txBody>
          <a:bodyPr/>
          <a:lstStyle/>
          <a:p>
            <a:r>
              <a:rPr lang="en-US" sz="2800" dirty="0"/>
              <a:t>Continuation of past Task 39 Biojet/SAF 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68CF6F-26E3-4A2A-9276-4CD4EF8B7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846" y="1042165"/>
            <a:ext cx="3798149" cy="535863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491DBF-3C5D-46E5-8A76-66115ED2D4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03" t="14582" r="32165" b="24662"/>
          <a:stretch/>
        </p:blipFill>
        <p:spPr>
          <a:xfrm>
            <a:off x="5643080" y="2423602"/>
            <a:ext cx="3219952" cy="22260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025795-5E44-45A0-BE47-6C5A20073109}"/>
              </a:ext>
            </a:extLst>
          </p:cNvPr>
          <p:cNvSpPr txBox="1"/>
          <p:nvPr/>
        </p:nvSpPr>
        <p:spPr>
          <a:xfrm>
            <a:off x="5557421" y="4843963"/>
            <a:ext cx="3391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Link to the webinar video and the presentation slides:</a:t>
            </a:r>
          </a:p>
          <a:p>
            <a:r>
              <a:rPr lang="en-US" sz="1100" dirty="0">
                <a:hlinkClick r:id="rId4"/>
              </a:rPr>
              <a:t>https://www.ieabioenergy.com/blog/publications/iea-bioenergy-webinar-sustainable-aviation-fuel-biojet-technologies-commercialisation-status-opportunities-and-challenges/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22099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5A29F1-73DA-4A75-C5C4-4B5BA91F1C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6744" y="914757"/>
            <a:ext cx="8168635" cy="4906799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CA" sz="1600" dirty="0"/>
              <a:t>Commercialisation status of technologies, announced facilities and projected production volumes by 2030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1600" dirty="0"/>
              <a:t>Technical and other challenges and opportunities of technologies and an assessment of trends and targets for improvement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1600" dirty="0"/>
              <a:t>A </a:t>
            </a:r>
            <a:r>
              <a:rPr lang="en-CA" sz="1600" u="sng" dirty="0"/>
              <a:t>deep dive </a:t>
            </a:r>
            <a:r>
              <a:rPr lang="en-CA" sz="1600" dirty="0"/>
              <a:t>into </a:t>
            </a:r>
            <a:r>
              <a:rPr lang="en-CA" sz="1600" dirty="0" err="1"/>
              <a:t>PtL</a:t>
            </a:r>
            <a:r>
              <a:rPr lang="en-CA" sz="1600" dirty="0"/>
              <a:t> through the methanol-to-jet and Fischer-</a:t>
            </a:r>
            <a:r>
              <a:rPr lang="en-CA" sz="1600" dirty="0" err="1"/>
              <a:t>Tropsch</a:t>
            </a:r>
            <a:r>
              <a:rPr lang="en-CA" sz="1600" dirty="0"/>
              <a:t> pathways</a:t>
            </a:r>
          </a:p>
          <a:p>
            <a:pPr lvl="1"/>
            <a:r>
              <a:rPr lang="en-CA" sz="1600" dirty="0"/>
              <a:t>Analysis of the impact of various CO2 and electricity sources</a:t>
            </a:r>
          </a:p>
          <a:p>
            <a:pPr lvl="1"/>
            <a:r>
              <a:rPr lang="en-CA" sz="1600" dirty="0"/>
              <a:t>Electricity requirements, potential and challenges</a:t>
            </a:r>
            <a:endParaRPr lang="en-CA" sz="1200" dirty="0"/>
          </a:p>
          <a:p>
            <a:pPr marL="457200" indent="-457200">
              <a:buFont typeface="+mj-lt"/>
              <a:buAutoNum type="arabicPeriod"/>
            </a:pPr>
            <a:r>
              <a:rPr lang="en-CA" sz="1600" dirty="0"/>
              <a:t>Developments in ASTM certification of technologies, new and pending pathways</a:t>
            </a:r>
          </a:p>
          <a:p>
            <a:pPr marL="457200" indent="-457200">
              <a:buFont typeface="+mj-lt"/>
              <a:buAutoNum type="arabicPeriod"/>
            </a:pPr>
            <a:r>
              <a:rPr lang="en-CA" sz="1600" dirty="0"/>
              <a:t>Potential development of 100% SAF, biobased aromatics and cycloalkanes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CA" sz="1600" dirty="0"/>
              <a:t>Feedstocks</a:t>
            </a:r>
          </a:p>
          <a:p>
            <a:pPr lvl="1"/>
            <a:r>
              <a:rPr lang="en-CA" sz="1600" dirty="0"/>
              <a:t>Availability of low CI lipids (UCO, Tallow, etc.), higher CI lipids (e.g. vegetable oils), new and emerging feedstocks and commercial development</a:t>
            </a:r>
          </a:p>
          <a:p>
            <a:pPr lvl="1"/>
            <a:r>
              <a:rPr lang="en-CA" sz="1600" dirty="0"/>
              <a:t>Developments in feedstock pretreatment technologies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CA" sz="1600" dirty="0"/>
              <a:t>Techno-economics – comparison of estimated production costs for different technologies and potential cost reductions by 2030/2050</a:t>
            </a:r>
          </a:p>
          <a:p>
            <a:pPr marL="0" indent="0">
              <a:buNone/>
            </a:pPr>
            <a:r>
              <a:rPr lang="en-CA" sz="1600" dirty="0"/>
              <a:t>6. Global policy developments used to promote production and use of SAF</a:t>
            </a:r>
          </a:p>
          <a:p>
            <a:pPr marL="0" indent="0">
              <a:buNone/>
            </a:pPr>
            <a:r>
              <a:rPr lang="en-CA" sz="1600" dirty="0"/>
              <a:t>7. Brief section on carbon intensity of pathways and ICAO CORSIA – key takeaways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6843D7-F007-C7BE-A93D-632C329E858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08218" y="159361"/>
            <a:ext cx="7927564" cy="733902"/>
          </a:xfrm>
        </p:spPr>
        <p:txBody>
          <a:bodyPr/>
          <a:lstStyle/>
          <a:p>
            <a:r>
              <a:rPr lang="en-CA" sz="2400" dirty="0"/>
              <a:t>A range of topics will be covered in the report update</a:t>
            </a:r>
          </a:p>
        </p:txBody>
      </p:sp>
    </p:spTree>
    <p:extLst>
      <p:ext uri="{BB962C8B-B14F-4D97-AF65-F5344CB8AC3E}">
        <p14:creationId xmlns:p14="http://schemas.microsoft.com/office/powerpoint/2010/main" val="2813652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2391A5-51C7-60FF-064D-2B777C4D88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2018" y="1848468"/>
            <a:ext cx="7927564" cy="4023360"/>
          </a:xfrm>
        </p:spPr>
        <p:txBody>
          <a:bodyPr>
            <a:normAutofit fontScale="92500" lnSpcReduction="20000"/>
          </a:bodyPr>
          <a:lstStyle/>
          <a:p>
            <a:r>
              <a:rPr lang="en-CA" dirty="0"/>
              <a:t>About 70% of the report has been completed</a:t>
            </a:r>
          </a:p>
          <a:p>
            <a:endParaRPr lang="en-CA" dirty="0"/>
          </a:p>
          <a:p>
            <a:r>
              <a:rPr lang="en-CA" dirty="0"/>
              <a:t>SAF/Biojet fuel likely to always be more expensive than fossil jet/kerosene</a:t>
            </a:r>
          </a:p>
          <a:p>
            <a:r>
              <a:rPr lang="en-CA" dirty="0"/>
              <a:t>“Enabling” policies will be critical to commercialisation</a:t>
            </a:r>
          </a:p>
          <a:p>
            <a:r>
              <a:rPr lang="en-CA" dirty="0"/>
              <a:t>Ongoing competition for lipids feedstocks to make bio/renewable diesel (HVO) and SAF/Biojet fuels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Expected date of completion – end of December 2023</a:t>
            </a:r>
          </a:p>
          <a:p>
            <a:endParaRPr lang="en-CA" dirty="0"/>
          </a:p>
          <a:p>
            <a:r>
              <a:rPr lang="en-CA" dirty="0"/>
              <a:t>Draft report will be sent for review in early January 2024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47ED6B-D86C-6455-6BDE-F8E784C1EB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CA" dirty="0"/>
              <a:t>Current status, “take-home” messages, expected completion date</a:t>
            </a:r>
          </a:p>
        </p:txBody>
      </p:sp>
    </p:spTree>
    <p:extLst>
      <p:ext uri="{BB962C8B-B14F-4D97-AF65-F5344CB8AC3E}">
        <p14:creationId xmlns:p14="http://schemas.microsoft.com/office/powerpoint/2010/main" val="1170161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C8710EA-39C9-47B1-A1A8-12A8B10E3C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5539" y="232835"/>
            <a:ext cx="8958147" cy="980907"/>
          </a:xfrm>
        </p:spPr>
        <p:txBody>
          <a:bodyPr/>
          <a:lstStyle/>
          <a:p>
            <a:r>
              <a:rPr lang="en-CA" sz="2400" dirty="0"/>
              <a:t>SAF production: volumes, future capacity, long-term demand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D151D2-85A3-4CAD-A59F-8328C382D3F7}"/>
              </a:ext>
            </a:extLst>
          </p:cNvPr>
          <p:cNvSpPr txBox="1"/>
          <p:nvPr/>
        </p:nvSpPr>
        <p:spPr>
          <a:xfrm>
            <a:off x="587841" y="1006729"/>
            <a:ext cx="734362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CURRENT PRODUCTION</a:t>
            </a:r>
          </a:p>
          <a:p>
            <a:pPr marL="285750" lvl="0" indent="-28575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1A1A1A"/>
                </a:solidFill>
                <a:effectLst/>
                <a:latin typeface="AktivGrotesk"/>
              </a:rPr>
              <a:t>IATA estimated that (SAF) production reached 300-450 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AktivGrotesk"/>
              </a:rPr>
              <a:t>million</a:t>
            </a:r>
            <a:r>
              <a:rPr lang="en-US" sz="2400" b="0" i="0" dirty="0">
                <a:solidFill>
                  <a:srgbClr val="1A1A1A"/>
                </a:solidFill>
                <a:effectLst/>
                <a:latin typeface="AktivGrotesk"/>
              </a:rPr>
              <a:t> liters </a:t>
            </a:r>
            <a:r>
              <a:rPr lang="en-US" sz="2400" dirty="0">
                <a:solidFill>
                  <a:srgbClr val="1A1A1A"/>
                </a:solidFill>
                <a:latin typeface="AktivGrotesk"/>
              </a:rPr>
              <a:t>by</a:t>
            </a:r>
            <a:r>
              <a:rPr lang="en-US" sz="2400" b="0" i="0" dirty="0">
                <a:solidFill>
                  <a:srgbClr val="1A1A1A"/>
                </a:solidFill>
                <a:effectLst/>
                <a:latin typeface="AktivGrotesk"/>
              </a:rPr>
              <a:t> 2022</a:t>
            </a:r>
            <a:r>
              <a:rPr lang="en-US" sz="2400" dirty="0">
                <a:solidFill>
                  <a:srgbClr val="1A1A1A"/>
                </a:solidFill>
                <a:latin typeface="AktivGrotesk"/>
              </a:rPr>
              <a:t>- (</a:t>
            </a:r>
            <a:r>
              <a:rPr lang="en-US" sz="2400" dirty="0">
                <a:solidFill>
                  <a:srgbClr val="FF0000"/>
                </a:solidFill>
                <a:latin typeface="AktivGrotesk"/>
              </a:rPr>
              <a:t>this is a significant </a:t>
            </a:r>
            <a:r>
              <a:rPr lang="en-US" sz="2400" b="0" i="0" dirty="0">
                <a:solidFill>
                  <a:srgbClr val="FF0000"/>
                </a:solidFill>
                <a:effectLst/>
                <a:latin typeface="AktivGrotesk"/>
              </a:rPr>
              <a:t>increase from 2021 production of 100 million liters</a:t>
            </a:r>
            <a:r>
              <a:rPr lang="en-US" sz="2400" b="0" i="0" dirty="0">
                <a:solidFill>
                  <a:srgbClr val="1A1A1A"/>
                </a:solidFill>
                <a:effectLst/>
                <a:latin typeface="AktivGrotesk"/>
              </a:rPr>
              <a:t>!).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D8C018-BFB6-4C1C-ABDF-E9EF3C6CE0F7}"/>
              </a:ext>
            </a:extLst>
          </p:cNvPr>
          <p:cNvSpPr txBox="1"/>
          <p:nvPr/>
        </p:nvSpPr>
        <p:spPr>
          <a:xfrm>
            <a:off x="587840" y="3429000"/>
            <a:ext cx="82762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chemeClr val="accent5">
                    <a:lumMod val="75000"/>
                  </a:schemeClr>
                </a:solidFill>
              </a:rPr>
              <a:t>FUTURE PRODUCTION?</a:t>
            </a: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IATA estimates 69 BLPY of total renewable fuel production by 2028 (But SAF/biojet fraction not specified)</a:t>
            </a:r>
          </a:p>
          <a:p>
            <a:r>
              <a:rPr lang="en-US" sz="2400" b="1" dirty="0">
                <a:solidFill>
                  <a:schemeClr val="accent5">
                    <a:lumMod val="75000"/>
                  </a:schemeClr>
                </a:solidFill>
              </a:rPr>
              <a:t>Probably overly optimistic as based on announcements and planned facilities with multiple challenges still present</a:t>
            </a:r>
          </a:p>
          <a:p>
            <a:endParaRPr lang="en-US" sz="24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2400" b="1" u="sng" dirty="0" err="1">
                <a:solidFill>
                  <a:schemeClr val="accent5">
                    <a:lumMod val="75000"/>
                  </a:schemeClr>
                </a:solidFill>
              </a:rPr>
              <a:t>ArgusMedia</a:t>
            </a:r>
            <a:r>
              <a:rPr lang="en-US" sz="2400" b="1" u="sng" dirty="0">
                <a:solidFill>
                  <a:schemeClr val="accent5">
                    <a:lumMod val="75000"/>
                  </a:schemeClr>
                </a:solidFill>
              </a:rPr>
              <a:t> lists 142 planned SAF facilities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FADC76-2640-402E-B323-26C2D1529D04}"/>
              </a:ext>
            </a:extLst>
          </p:cNvPr>
          <p:cNvSpPr txBox="1"/>
          <p:nvPr/>
        </p:nvSpPr>
        <p:spPr>
          <a:xfrm>
            <a:off x="513184" y="2585233"/>
            <a:ext cx="85469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0000"/>
                </a:solidFill>
              </a:rPr>
              <a:t>Volume of SAF required by 2050? &gt;400 </a:t>
            </a:r>
            <a:r>
              <a:rPr lang="en-US" sz="2800" b="1" u="sng" dirty="0">
                <a:solidFill>
                  <a:srgbClr val="FF0000"/>
                </a:solidFill>
              </a:rPr>
              <a:t>Billion</a:t>
            </a:r>
            <a:r>
              <a:rPr lang="en-US" sz="2800" b="1" dirty="0">
                <a:solidFill>
                  <a:srgbClr val="FF0000"/>
                </a:solidFill>
              </a:rPr>
              <a:t> LPY</a:t>
            </a:r>
          </a:p>
        </p:txBody>
      </p:sp>
    </p:spTree>
    <p:extLst>
      <p:ext uri="{BB962C8B-B14F-4D97-AF65-F5344CB8AC3E}">
        <p14:creationId xmlns:p14="http://schemas.microsoft.com/office/powerpoint/2010/main" val="3887922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0AAA74-241F-49CE-974D-D2AF2E6FCB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0450" y="930425"/>
            <a:ext cx="8561686" cy="5543963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rgbClr val="FF0000"/>
                </a:solidFill>
                <a:latin typeface="+mn-lt"/>
              </a:rPr>
              <a:t>HEFA technology </a:t>
            </a:r>
            <a:r>
              <a:rPr lang="en-US" dirty="0">
                <a:latin typeface="+mn-lt"/>
              </a:rPr>
              <a:t>(hydrotreatment upgrading of fats, oils and greases) is currently the only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fully commercial </a:t>
            </a:r>
            <a:r>
              <a:rPr lang="en-US" dirty="0">
                <a:latin typeface="+mn-lt"/>
              </a:rPr>
              <a:t>pathway and </a:t>
            </a:r>
            <a:r>
              <a:rPr lang="en-US" u="sng" dirty="0">
                <a:solidFill>
                  <a:srgbClr val="FF0000"/>
                </a:solidFill>
                <a:latin typeface="+mn-lt"/>
              </a:rPr>
              <a:t>will be the main supplier of SAF over the next 10 years</a:t>
            </a:r>
          </a:p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BUT actual SAF/HEFA production will rely on shifting renewable diesel (from lipids) to SAF – </a:t>
            </a:r>
            <a:r>
              <a:rPr lang="en-US" b="1" u="sng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will be driven by policy 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+mn-lt"/>
              </a:rPr>
              <a:t>Pioneer commercial scale facility for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Gasification-Fischer </a:t>
            </a:r>
            <a:r>
              <a:rPr lang="en-US" dirty="0" err="1">
                <a:solidFill>
                  <a:srgbClr val="FF0000"/>
                </a:solidFill>
                <a:latin typeface="+mn-lt"/>
              </a:rPr>
              <a:t>Tropsch</a:t>
            </a:r>
            <a:r>
              <a:rPr lang="en-US" dirty="0">
                <a:latin typeface="+mn-lt"/>
              </a:rPr>
              <a:t> completed and first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Alcohol-to-Jet</a:t>
            </a:r>
            <a:r>
              <a:rPr lang="en-US" dirty="0">
                <a:latin typeface="+mn-lt"/>
              </a:rPr>
              <a:t> almost completed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+mn-lt"/>
              </a:rPr>
              <a:t>Lower CI jet fuel via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co-processing</a:t>
            </a:r>
            <a:r>
              <a:rPr lang="en-US" dirty="0">
                <a:latin typeface="+mn-lt"/>
              </a:rPr>
              <a:t> – seven petroleum companies in Europe are already producing lower-CI jet fuel (BP, Repsol, OMV, ENI, </a:t>
            </a:r>
            <a:r>
              <a:rPr lang="en-US" dirty="0" err="1">
                <a:latin typeface="+mn-lt"/>
              </a:rPr>
              <a:t>TotalEnergies</a:t>
            </a:r>
            <a:r>
              <a:rPr lang="en-US" dirty="0">
                <a:latin typeface="+mn-lt"/>
              </a:rPr>
              <a:t>), </a:t>
            </a:r>
            <a:r>
              <a:rPr lang="en-US" u="sng" dirty="0">
                <a:solidFill>
                  <a:srgbClr val="FF0000"/>
                </a:solidFill>
                <a:latin typeface="+mn-lt"/>
              </a:rPr>
              <a:t>and more to follow</a:t>
            </a:r>
          </a:p>
          <a:p>
            <a:pPr>
              <a:spcAft>
                <a:spcPts val="600"/>
              </a:spcAft>
            </a:pPr>
            <a:r>
              <a:rPr lang="en-US" dirty="0">
                <a:latin typeface="+mn-lt"/>
              </a:rPr>
              <a:t>Other technologies, such as </a:t>
            </a:r>
            <a:r>
              <a:rPr lang="en-US" dirty="0">
                <a:solidFill>
                  <a:srgbClr val="FF0000"/>
                </a:solidFill>
                <a:latin typeface="+mn-lt"/>
              </a:rPr>
              <a:t>Power-to-Liquids,</a:t>
            </a:r>
            <a:r>
              <a:rPr lang="en-US" dirty="0">
                <a:latin typeface="+mn-lt"/>
              </a:rPr>
              <a:t> are at lower TRL levels (</a:t>
            </a:r>
            <a:r>
              <a:rPr lang="en-US" dirty="0" err="1">
                <a:latin typeface="+mn-lt"/>
              </a:rPr>
              <a:t>ReFuelEU</a:t>
            </a:r>
            <a:r>
              <a:rPr lang="en-US" dirty="0">
                <a:latin typeface="+mn-lt"/>
              </a:rPr>
              <a:t> mandate requires 600 MLPY of e-kerosene by 2030 which will be challenging)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69734F-7A27-4352-82C1-79ADB476F8D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80522" y="143540"/>
            <a:ext cx="8568776" cy="786885"/>
          </a:xfrm>
        </p:spPr>
        <p:txBody>
          <a:bodyPr/>
          <a:lstStyle/>
          <a:p>
            <a:r>
              <a:rPr lang="en-US" dirty="0"/>
              <a:t>SAF Technologies – status of </a:t>
            </a:r>
            <a:r>
              <a:rPr lang="en-US" dirty="0" err="1"/>
              <a:t>commercialisation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42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3879AA-B59C-4667-8F6D-58D2B9F6BE9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3234" y="1622356"/>
            <a:ext cx="8509541" cy="5794469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700" b="1" dirty="0" err="1">
                <a:solidFill>
                  <a:srgbClr val="FF0000"/>
                </a:solidFill>
              </a:rPr>
              <a:t>ReFuelEU</a:t>
            </a:r>
            <a:r>
              <a:rPr lang="en-US" sz="1700" dirty="0"/>
              <a:t> agreed mandate (</a:t>
            </a:r>
            <a:r>
              <a:rPr lang="en-US" sz="1700" dirty="0">
                <a:solidFill>
                  <a:srgbClr val="FF0000"/>
                </a:solidFill>
              </a:rPr>
              <a:t>volumetric</a:t>
            </a:r>
            <a:r>
              <a:rPr lang="en-US" sz="1700" dirty="0"/>
              <a:t>) – </a:t>
            </a:r>
            <a:r>
              <a:rPr lang="en-US" sz="1700" b="0" i="0" dirty="0">
                <a:effectLst/>
                <a:latin typeface="Open Sans" panose="020B0606030504020204" pitchFamily="34" charset="0"/>
              </a:rPr>
              <a:t>2% by 2025, moving to 6% by 2030, 20% by 2035, 34% by 2040, and reaching 70% by 2050 PLUS a dedicated target for </a:t>
            </a:r>
            <a:r>
              <a:rPr lang="en-US" sz="1700" b="0" i="0" dirty="0" err="1">
                <a:effectLst/>
                <a:latin typeface="Open Sans" panose="020B0606030504020204" pitchFamily="34" charset="0"/>
              </a:rPr>
              <a:t>PtL</a:t>
            </a:r>
            <a:r>
              <a:rPr lang="en-US" sz="1700" b="0" i="0" dirty="0">
                <a:effectLst/>
                <a:latin typeface="Open Sans" panose="020B0606030504020204" pitchFamily="34" charset="0"/>
              </a:rPr>
              <a:t> kerosene - 1.2% by 2030, 5% by 2035, reaching 35% by 2050</a:t>
            </a:r>
            <a:endParaRPr lang="en-US" sz="17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700" b="1" dirty="0">
                <a:solidFill>
                  <a:srgbClr val="FF0000"/>
                </a:solidFill>
              </a:rPr>
              <a:t>Inflation Reduction Act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/>
              <a:t>(USA) – blenders (BTC) and producers tax credit (PTC); linked to </a:t>
            </a:r>
            <a:r>
              <a:rPr lang="en-US" sz="1700" b="1" dirty="0">
                <a:solidFill>
                  <a:srgbClr val="FF0000"/>
                </a:solidFill>
              </a:rPr>
              <a:t>carbon intensity reduction</a:t>
            </a:r>
            <a:endParaRPr lang="en-US" sz="1700" b="1" dirty="0">
              <a:solidFill>
                <a:schemeClr val="tx1"/>
              </a:solidFill>
            </a:endParaRPr>
          </a:p>
          <a:p>
            <a:pPr lvl="1">
              <a:lnSpc>
                <a:spcPct val="120000"/>
              </a:lnSpc>
            </a:pPr>
            <a:r>
              <a:rPr lang="en-US" sz="1700" dirty="0">
                <a:solidFill>
                  <a:srgbClr val="FF0000"/>
                </a:solidFill>
              </a:rPr>
              <a:t>BTC - $1.25 per gallon up to $1.75 per gallon for 100% emission reduction (2 years – 2023- 2024)</a:t>
            </a:r>
          </a:p>
          <a:p>
            <a:pPr lvl="1">
              <a:lnSpc>
                <a:spcPct val="120000"/>
              </a:lnSpc>
            </a:pPr>
            <a:r>
              <a:rPr lang="en-US" sz="1700" dirty="0">
                <a:solidFill>
                  <a:srgbClr val="FF0000"/>
                </a:solidFill>
              </a:rPr>
              <a:t>PTC - $1.25 per gallon up to $1.75 per gallon for 100% emission reduction (2 years – 2025-2027)</a:t>
            </a:r>
          </a:p>
          <a:p>
            <a:pPr lvl="1">
              <a:lnSpc>
                <a:spcPct val="120000"/>
              </a:lnSpc>
            </a:pPr>
            <a:r>
              <a:rPr lang="en-US" sz="1700" dirty="0">
                <a:solidFill>
                  <a:srgbClr val="FF0000"/>
                </a:solidFill>
              </a:rPr>
              <a:t>SAF earns higher tax credits than renewable diesel</a:t>
            </a:r>
          </a:p>
          <a:p>
            <a:pPr>
              <a:lnSpc>
                <a:spcPct val="120000"/>
              </a:lnSpc>
            </a:pPr>
            <a:r>
              <a:rPr lang="en-US" sz="1700" dirty="0"/>
              <a:t>UK SAF mandate – 10% by 2030 PLUS</a:t>
            </a:r>
            <a:r>
              <a:rPr lang="en-US" sz="1700" dirty="0">
                <a:solidFill>
                  <a:schemeClr val="accent5">
                    <a:lumMod val="75000"/>
                  </a:schemeClr>
                </a:solidFill>
              </a:rPr>
              <a:t> proposed </a:t>
            </a:r>
            <a:r>
              <a:rPr lang="en-CA" sz="1700" b="0" i="0" dirty="0">
                <a:solidFill>
                  <a:schemeClr val="accent5">
                    <a:lumMod val="75000"/>
                  </a:schemeClr>
                </a:solidFill>
                <a:effectLst/>
              </a:rPr>
              <a:t>revenue certainty mechanism</a:t>
            </a:r>
            <a:endParaRPr lang="en-US" sz="1700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700" dirty="0"/>
              <a:t>Japan proposed a 10% SAF mandate by 2030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C146F-F0A3-4C78-BCAB-3D91A938126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17133" y="385495"/>
            <a:ext cx="8561769" cy="980907"/>
          </a:xfrm>
        </p:spPr>
        <p:txBody>
          <a:bodyPr/>
          <a:lstStyle/>
          <a:p>
            <a:r>
              <a:rPr lang="en-US" sz="2800" u="sng" dirty="0">
                <a:solidFill>
                  <a:srgbClr val="FF0000"/>
                </a:solidFill>
              </a:rPr>
              <a:t>SAF-specific policies </a:t>
            </a:r>
            <a:r>
              <a:rPr lang="en-US" sz="2800" dirty="0"/>
              <a:t>will have the greatest impact on SAF expansion</a:t>
            </a:r>
            <a:endParaRPr lang="en-US" sz="2800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397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25497D-03AE-4D8C-81A9-C614773CCD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9910" y="2130017"/>
            <a:ext cx="5259697" cy="3431858"/>
          </a:xfrm>
        </p:spPr>
        <p:txBody>
          <a:bodyPr/>
          <a:lstStyle/>
          <a:p>
            <a:r>
              <a:rPr lang="it-IT" dirty="0"/>
              <a:t>Jack Saddler</a:t>
            </a:r>
          </a:p>
          <a:p>
            <a:r>
              <a:rPr lang="it-IT" sz="2000" dirty="0">
                <a:hlinkClick r:id="rId2"/>
              </a:rPr>
              <a:t>jack.saddler@ubc.ca</a:t>
            </a:r>
            <a:endParaRPr lang="it-IT" sz="2000" dirty="0"/>
          </a:p>
          <a:p>
            <a:r>
              <a:rPr lang="it-IT" dirty="0"/>
              <a:t>Susan van Dyk</a:t>
            </a:r>
          </a:p>
          <a:p>
            <a:r>
              <a:rPr lang="it-IT" sz="2000" dirty="0">
                <a:hlinkClick r:id="rId3"/>
              </a:rPr>
              <a:t>svandyk100@gmail.com</a:t>
            </a:r>
            <a:endParaRPr lang="it-IT" sz="2000" dirty="0"/>
          </a:p>
          <a:p>
            <a:endParaRPr lang="it-IT" sz="2000" dirty="0"/>
          </a:p>
          <a:p>
            <a:pPr lvl="0"/>
            <a:endParaRPr lang="it-IT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B7D4E4-489D-44E0-A880-73DB6A565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629" y="538982"/>
            <a:ext cx="6552381" cy="1514286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73EE9F-E296-25D6-067F-37676E71C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465287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untitled 1">
  <a:themeElements>
    <a:clrScheme name="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1_untitled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solidFill>
          <a:srgbClr val="4F81BD"/>
        </a:solidFill>
        <a:ln w="9525">
          <a:noFill/>
          <a:miter lim="800000"/>
          <a:headEnd/>
          <a:tailEnd/>
        </a:ln>
      </a:spPr>
      <a:bodyPr lIns="0" tIns="27432" rIns="0" bIns="0"/>
      <a:lstStyle>
        <a:defPPr algn="ctr">
          <a:defRPr sz="1000" i="1" dirty="0">
            <a:solidFill>
              <a:srgbClr val="FFFFFF"/>
            </a:solidFill>
            <a:latin typeface="Calibri" pitchFamily="34" charset="0"/>
            <a:cs typeface="Times New Roman" pitchFamily="18" charset="0"/>
          </a:defRPr>
        </a:defPPr>
      </a:lstStyle>
    </a:txDef>
  </a:objectDefaults>
  <a:extraClrSchemeLst>
    <a:extraClrScheme>
      <a:clrScheme name="1_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5852</TotalTime>
  <Words>749</Words>
  <Application>Microsoft Macintosh PowerPoint</Application>
  <PresentationFormat>Bildspel på skärmen (4:3)</PresentationFormat>
  <Paragraphs>61</Paragraphs>
  <Slides>8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8</vt:i4>
      </vt:variant>
    </vt:vector>
  </HeadingPairs>
  <TitlesOfParts>
    <vt:vector size="17" baseType="lpstr">
      <vt:lpstr>AktivGrotesk</vt:lpstr>
      <vt:lpstr>Arial</vt:lpstr>
      <vt:lpstr>Calibri</vt:lpstr>
      <vt:lpstr>Open Sans</vt:lpstr>
      <vt:lpstr>Segoe UI</vt:lpstr>
      <vt:lpstr>Trebuchet MS</vt:lpstr>
      <vt:lpstr>Wingdings</vt:lpstr>
      <vt:lpstr>Tema di Office</vt:lpstr>
      <vt:lpstr>1_untitled 1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Hannah Edgren</cp:lastModifiedBy>
  <cp:revision>143</cp:revision>
  <dcterms:created xsi:type="dcterms:W3CDTF">2020-03-02T15:29:39Z</dcterms:created>
  <dcterms:modified xsi:type="dcterms:W3CDTF">2023-10-25T14:06:54Z</dcterms:modified>
</cp:coreProperties>
</file>