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3" r:id="rId2"/>
  </p:sldMasterIdLst>
  <p:notesMasterIdLst>
    <p:notesMasterId r:id="rId13"/>
  </p:notesMasterIdLst>
  <p:handoutMasterIdLst>
    <p:handoutMasterId r:id="rId14"/>
  </p:handoutMasterIdLst>
  <p:sldIdLst>
    <p:sldId id="260" r:id="rId3"/>
    <p:sldId id="271" r:id="rId4"/>
    <p:sldId id="901" r:id="rId5"/>
    <p:sldId id="554" r:id="rId6"/>
    <p:sldId id="558" r:id="rId7"/>
    <p:sldId id="896" r:id="rId8"/>
    <p:sldId id="902" r:id="rId9"/>
    <p:sldId id="904" r:id="rId10"/>
    <p:sldId id="897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FFFFFF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9" autoAdjust="0"/>
    <p:restoredTop sz="96357" autoAdjust="0"/>
  </p:normalViewPr>
  <p:slideViewPr>
    <p:cSldViewPr snapToGrid="0">
      <p:cViewPr varScale="1">
        <p:scale>
          <a:sx n="113" d="100"/>
          <a:sy n="113" d="100"/>
        </p:scale>
        <p:origin x="86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7" d="100"/>
        <a:sy n="117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20/10/2023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20/10/2023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 would like to talk about is the progress made</a:t>
            </a:r>
            <a:r>
              <a:rPr lang="en-US" baseline="0" dirty="0"/>
              <a:t> so far in the IA report.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393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</a:t>
            </a:r>
            <a:r>
              <a:rPr lang="en-US" dirty="0" err="1"/>
              <a:t>strat</a:t>
            </a:r>
            <a:r>
              <a:rPr lang="en-US" baseline="0" dirty="0"/>
              <a:t> </a:t>
            </a:r>
            <a:r>
              <a:rPr lang="en-US" baseline="0" dirty="0" err="1"/>
              <a:t>taling</a:t>
            </a:r>
            <a:r>
              <a:rPr lang="en-US" baseline="0" dirty="0"/>
              <a:t> about the </a:t>
            </a:r>
            <a:r>
              <a:rPr lang="en-US" baseline="0" dirty="0" err="1"/>
              <a:t>prograss</a:t>
            </a:r>
            <a:r>
              <a:rPr lang="en-US" baseline="0" dirty="0"/>
              <a:t> I would like to review the scope of </a:t>
            </a:r>
            <a:r>
              <a:rPr lang="en-US" baseline="0" dirty="0" err="1"/>
              <a:t>theIA</a:t>
            </a:r>
            <a:r>
              <a:rPr lang="en-US" baseline="0" dirty="0"/>
              <a:t> report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918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30425"/>
            <a:ext cx="7815290" cy="14700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4071942"/>
            <a:ext cx="6400800" cy="132397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370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1" y="514351"/>
            <a:ext cx="8680481" cy="616050"/>
          </a:xfrm>
        </p:spPr>
        <p:txBody>
          <a:bodyPr/>
          <a:lstStyle>
            <a:lvl1pPr>
              <a:defRPr sz="3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142984"/>
            <a:ext cx="8713788" cy="53578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861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9633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557338"/>
            <a:ext cx="42799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557338"/>
            <a:ext cx="4281488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4854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352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7772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6016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0929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77570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29693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9100" y="514350"/>
            <a:ext cx="2195513" cy="5938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0975" y="514350"/>
            <a:ext cx="6435725" cy="5938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1547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75" y="514350"/>
            <a:ext cx="8713788" cy="9366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50825" y="1557338"/>
            <a:ext cx="8713788" cy="489585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98150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0975" y="514350"/>
            <a:ext cx="8713788" cy="936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88900" tIns="44450" rIns="88900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557338"/>
            <a:ext cx="8713788" cy="4895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88900" tIns="44450" rIns="88900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8604250" y="6669088"/>
            <a:ext cx="461963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0" rIns="18000" bIns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47A410A-66A4-4DA2-A881-76691332D866}" type="slidenum">
              <a:rPr lang="en-CA" sz="800" b="1">
                <a:solidFill>
                  <a:srgbClr val="000036"/>
                </a:solidFill>
              </a:rPr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 sz="800">
              <a:solidFill>
                <a:srgbClr val="000036"/>
              </a:solidFill>
            </a:endParaRPr>
          </a:p>
        </p:txBody>
      </p:sp>
      <p:pic>
        <p:nvPicPr>
          <p:cNvPr id="1029" name="Picture 5" descr="footer_002_pptver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19863"/>
            <a:ext cx="9144000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6675"/>
            <a:ext cx="9144000" cy="450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895977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2" charset="2"/>
        <a:buChar char="§"/>
        <a:defRPr sz="24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vandyk100@gmail.com" TargetMode="External"/><Relationship Id="rId2" Type="http://schemas.openxmlformats.org/officeDocument/2006/relationships/hyperlink" Target="mailto:jack.saddler@ubc.ca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tmp"/><Relationship Id="rId4" Type="http://schemas.openxmlformats.org/officeDocument/2006/relationships/image" Target="../media/image18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>
          <a:xfrm>
            <a:off x="3902925" y="1723194"/>
            <a:ext cx="5393208" cy="1705806"/>
          </a:xfrm>
        </p:spPr>
        <p:txBody>
          <a:bodyPr/>
          <a:lstStyle/>
          <a:p>
            <a:r>
              <a:rPr lang="en-CA" sz="3000" dirty="0"/>
              <a:t>Project Proposal:</a:t>
            </a:r>
          </a:p>
          <a:p>
            <a:r>
              <a:rPr lang="en-US" sz="2600" kern="1400" spc="25" dirty="0">
                <a:solidFill>
                  <a:srgbClr val="FF0000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Update on developments in drop-in biofuel commercialization and co-processing</a:t>
            </a:r>
            <a:r>
              <a:rPr lang="en-US" sz="2600" b="1" kern="1400" spc="25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(2022-2024 Update) </a:t>
            </a:r>
            <a:endParaRPr lang="en-CA" sz="2600" b="1" kern="1400" spc="25" dirty="0">
              <a:solidFill>
                <a:srgbClr val="17365D"/>
              </a:solidFill>
              <a:effectLst/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endParaRPr lang="en-CA" sz="3000" dirty="0"/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>
          <a:xfrm>
            <a:off x="3902925" y="4011454"/>
            <a:ext cx="5073650" cy="656820"/>
          </a:xfrm>
        </p:spPr>
        <p:txBody>
          <a:bodyPr/>
          <a:lstStyle/>
          <a:p>
            <a:r>
              <a:rPr lang="en-CA" sz="2500" b="1" dirty="0">
                <a:solidFill>
                  <a:schemeClr val="tx1"/>
                </a:solidFill>
              </a:rPr>
              <a:t>Susan van Dyk, </a:t>
            </a:r>
            <a:r>
              <a:rPr lang="en-CA" sz="2500" b="1" dirty="0" err="1">
                <a:solidFill>
                  <a:schemeClr val="tx1"/>
                </a:solidFill>
              </a:rPr>
              <a:t>Jianping</a:t>
            </a:r>
            <a:r>
              <a:rPr lang="en-CA" sz="2500" b="1" dirty="0">
                <a:solidFill>
                  <a:schemeClr val="tx1"/>
                </a:solidFill>
              </a:rPr>
              <a:t> Su, Jack Saddler</a:t>
            </a:r>
            <a:endParaRPr lang="it-IT" sz="2500" b="1" dirty="0">
              <a:solidFill>
                <a:schemeClr val="tx1"/>
              </a:solidFill>
            </a:endParaRPr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4"/>
          </p:nvPr>
        </p:nvSpPr>
        <p:spPr>
          <a:xfrm>
            <a:off x="3902925" y="4910984"/>
            <a:ext cx="5073650" cy="544604"/>
          </a:xfrm>
        </p:spPr>
        <p:txBody>
          <a:bodyPr/>
          <a:lstStyle/>
          <a:p>
            <a:r>
              <a:rPr lang="it-IT" b="1" dirty="0">
                <a:solidFill>
                  <a:schemeClr val="tx1"/>
                </a:solidFill>
              </a:rPr>
              <a:t>Leipzig, Germany</a:t>
            </a:r>
          </a:p>
          <a:p>
            <a:r>
              <a:rPr lang="it-IT" b="1" dirty="0">
                <a:solidFill>
                  <a:schemeClr val="tx1"/>
                </a:solidFill>
              </a:rPr>
              <a:t>October 2023</a:t>
            </a:r>
          </a:p>
        </p:txBody>
      </p:sp>
      <p:pic>
        <p:nvPicPr>
          <p:cNvPr id="5" name="Segnaposto immagine 4" descr="Immagine che contiene erba, natura, esterni, campo&#10;&#10;Descrizione generata automaticamente">
            <a:extLst>
              <a:ext uri="{FF2B5EF4-FFF2-40B4-BE49-F238E27FC236}">
                <a16:creationId xmlns:a16="http://schemas.microsoft.com/office/drawing/2014/main" id="{8F53D0DA-7A96-482D-B6F0-681735847BC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8" r="23988"/>
          <a:stretch>
            <a:fillRect/>
          </a:stretch>
        </p:blipFill>
        <p:spPr>
          <a:xfrm>
            <a:off x="231729" y="2220239"/>
            <a:ext cx="3519063" cy="2760343"/>
          </a:xfrm>
        </p:spPr>
      </p:pic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25497D-03AE-4D8C-81A9-C614773CCD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9910" y="1890944"/>
            <a:ext cx="5259697" cy="3670931"/>
          </a:xfrm>
        </p:spPr>
        <p:txBody>
          <a:bodyPr/>
          <a:lstStyle/>
          <a:p>
            <a:r>
              <a:rPr lang="it-IT" dirty="0"/>
              <a:t>Jack Saddler</a:t>
            </a:r>
          </a:p>
          <a:p>
            <a:r>
              <a:rPr lang="it-IT" sz="2000" dirty="0">
                <a:hlinkClick r:id="rId2"/>
              </a:rPr>
              <a:t>jack.saddler@ubc.ca</a:t>
            </a:r>
            <a:endParaRPr lang="it-IT" sz="2000" dirty="0"/>
          </a:p>
          <a:p>
            <a:r>
              <a:rPr lang="it-IT" dirty="0"/>
              <a:t>Susan van Dyk</a:t>
            </a:r>
          </a:p>
          <a:p>
            <a:r>
              <a:rPr lang="it-IT" sz="2400" dirty="0">
                <a:hlinkClick r:id="rId3"/>
              </a:rPr>
              <a:t>svandyk100@gmail.com</a:t>
            </a:r>
            <a:endParaRPr lang="it-IT" sz="2400" dirty="0"/>
          </a:p>
          <a:p>
            <a:endParaRPr lang="it-IT" sz="2000" dirty="0"/>
          </a:p>
          <a:p>
            <a:pPr lvl="0"/>
            <a:endParaRPr lang="it-IT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A2B6AC-E5DD-42CB-B325-4122A7193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3524" y="267181"/>
            <a:ext cx="6547671" cy="1518036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56FC59-AA41-1190-7758-2BBDAA3EE6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46528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448991"/>
            <a:ext cx="9437787" cy="980907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Previous drop-in biofuels reports (2014, 2019 &amp; 2021)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2B4EA0-D988-4118-BE83-20B9BC8A7C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83" t="4432" r="7843" b="27145"/>
          <a:stretch/>
        </p:blipFill>
        <p:spPr>
          <a:xfrm>
            <a:off x="179900" y="1112279"/>
            <a:ext cx="2329959" cy="27412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153ABD-1856-4109-A813-BE723FDD7A2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0901" y="1072091"/>
            <a:ext cx="2154927" cy="28908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C8B141-9E18-4926-A56D-6FEB76D0309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278" t="17240" r="25721" b="15219"/>
          <a:stretch/>
        </p:blipFill>
        <p:spPr>
          <a:xfrm>
            <a:off x="5117019" y="1072090"/>
            <a:ext cx="2399272" cy="3039583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F73B74-276A-B8CC-6878-C252E75AE5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447" t="23248" r="9515" b="15005"/>
          <a:stretch/>
        </p:blipFill>
        <p:spPr>
          <a:xfrm>
            <a:off x="5493048" y="4402654"/>
            <a:ext cx="3304048" cy="13988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E60F7E-1BF1-7EBB-8D40-7D1587E33FB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98" t="20614" r="9806" b="7240"/>
          <a:stretch/>
        </p:blipFill>
        <p:spPr>
          <a:xfrm>
            <a:off x="73368" y="4374277"/>
            <a:ext cx="2900768" cy="13287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B1F6E9-7FC7-4461-C35A-06DB781A42D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98" t="19924" r="8544" b="6376"/>
          <a:stretch/>
        </p:blipFill>
        <p:spPr>
          <a:xfrm>
            <a:off x="2592280" y="4228189"/>
            <a:ext cx="2704498" cy="12477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16298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62391A5-51C7-60FF-064D-2B777C4D88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539589"/>
            <a:ext cx="7927564" cy="4823252"/>
          </a:xfrm>
        </p:spPr>
        <p:txBody>
          <a:bodyPr>
            <a:normAutofit fontScale="70000" lnSpcReduction="20000"/>
          </a:bodyPr>
          <a:lstStyle/>
          <a:p>
            <a:r>
              <a:rPr lang="en-CA" dirty="0"/>
              <a:t>Lots going on in this area globally (stand alone/co-processing refineries) </a:t>
            </a:r>
          </a:p>
          <a:p>
            <a:endParaRPr lang="en-CA" dirty="0"/>
          </a:p>
          <a:p>
            <a:r>
              <a:rPr lang="en-CA" dirty="0"/>
              <a:t>One of the major ways of getting oil companies involved in Task 39 work</a:t>
            </a:r>
          </a:p>
          <a:p>
            <a:endParaRPr lang="en-CA" dirty="0"/>
          </a:p>
          <a:p>
            <a:r>
              <a:rPr lang="en-CA" dirty="0"/>
              <a:t>Increased focus on how the Carbon Intensity (CI) of the final fuel is determined</a:t>
            </a:r>
          </a:p>
          <a:p>
            <a:endParaRPr lang="en-CA" dirty="0"/>
          </a:p>
          <a:p>
            <a:r>
              <a:rPr lang="en-CA" dirty="0"/>
              <a:t>Vast majority of the feedstocks are lipids (“wastes” (e.g., FOG’s/virgin oils), but with increasing attention paid to “biocrudes” (fast/catalytic pyrolysis/HTL)</a:t>
            </a:r>
          </a:p>
          <a:p>
            <a:endParaRPr lang="en-CA" dirty="0"/>
          </a:p>
          <a:p>
            <a:r>
              <a:rPr lang="en-CA" dirty="0"/>
              <a:t>Good linkages with other Task 39 activities (e.g., SAF/Biojet, LCA, etc.) and other Tasks (e.g., pyrolysis, sustainability, etc.) </a:t>
            </a:r>
          </a:p>
          <a:p>
            <a:endParaRPr lang="en-CA" dirty="0"/>
          </a:p>
          <a:p>
            <a:r>
              <a:rPr lang="en-US" dirty="0"/>
              <a:t>About 20% of the report has been completed</a:t>
            </a:r>
          </a:p>
          <a:p>
            <a:endParaRPr lang="en-CA" dirty="0"/>
          </a:p>
          <a:p>
            <a:r>
              <a:rPr lang="en-CA" dirty="0"/>
              <a:t>Expected date of completion – end of March 2024</a:t>
            </a:r>
          </a:p>
          <a:p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47ED6B-D86C-6455-6BDE-F8E784C1EB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251319"/>
            <a:ext cx="7927564" cy="980907"/>
          </a:xfrm>
        </p:spPr>
        <p:txBody>
          <a:bodyPr/>
          <a:lstStyle/>
          <a:p>
            <a:r>
              <a:rPr lang="en-CA" dirty="0"/>
              <a:t>Global and “commercialisation” status, plus expected report completion</a:t>
            </a:r>
          </a:p>
        </p:txBody>
      </p:sp>
    </p:spTree>
    <p:extLst>
      <p:ext uri="{BB962C8B-B14F-4D97-AF65-F5344CB8AC3E}">
        <p14:creationId xmlns:p14="http://schemas.microsoft.com/office/powerpoint/2010/main" val="1170161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C0FD873-CF64-5FE6-948D-3C4C934D06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23105"/>
            <a:ext cx="7927564" cy="523489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/>
              <a:t>Assess the expansion of commercial drop-in biofuel facilities and current volumes of production</a:t>
            </a:r>
          </a:p>
          <a:p>
            <a:pPr lvl="1"/>
            <a:r>
              <a:rPr lang="en-US" dirty="0"/>
              <a:t>HVO technology and renewable diesel facilities</a:t>
            </a:r>
          </a:p>
          <a:p>
            <a:pPr lvl="1"/>
            <a:r>
              <a:rPr lang="en-US" dirty="0"/>
              <a:t>Gasification and Fischer-</a:t>
            </a:r>
            <a:r>
              <a:rPr lang="en-US" dirty="0" err="1"/>
              <a:t>Tropsch</a:t>
            </a:r>
            <a:endParaRPr lang="en-US" dirty="0"/>
          </a:p>
          <a:p>
            <a:pPr lvl="1"/>
            <a:r>
              <a:rPr lang="en-US" dirty="0"/>
              <a:t>Thermochemical liquefaction – progress in HTL and pyrolysis</a:t>
            </a:r>
          </a:p>
          <a:p>
            <a:pPr lvl="1"/>
            <a:r>
              <a:rPr lang="en-US" dirty="0" err="1"/>
              <a:t>PtL</a:t>
            </a:r>
            <a:r>
              <a:rPr lang="en-US" dirty="0"/>
              <a:t> (</a:t>
            </a:r>
            <a:r>
              <a:rPr lang="en-US" dirty="0" err="1"/>
              <a:t>efuels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Assess co-processing activities world-wide and volumes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Update on technology pathways and new emerging technologies</a:t>
            </a:r>
          </a:p>
          <a:p>
            <a:pPr lvl="1"/>
            <a:r>
              <a:rPr lang="en-US" dirty="0"/>
              <a:t>TRL levels, latest developments, </a:t>
            </a:r>
          </a:p>
          <a:p>
            <a:pPr lvl="1"/>
            <a:r>
              <a:rPr lang="en-US" dirty="0"/>
              <a:t>Main companies and significant technology features</a:t>
            </a:r>
          </a:p>
          <a:p>
            <a:pPr lvl="1"/>
            <a:r>
              <a:rPr lang="en-US" dirty="0"/>
              <a:t>An update on the latest research for drop-in biofuel production</a:t>
            </a:r>
          </a:p>
          <a:p>
            <a:pPr marL="457200" indent="-457200">
              <a:buFont typeface="+mj-lt"/>
              <a:buAutoNum type="arabicPeriod"/>
            </a:pPr>
            <a:endParaRPr lang="en-CA" sz="2000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495160"/>
            <a:ext cx="7927564" cy="552406"/>
          </a:xfrm>
        </p:spPr>
        <p:txBody>
          <a:bodyPr/>
          <a:lstStyle/>
          <a:p>
            <a:r>
              <a:rPr lang="en-US" sz="2600" dirty="0"/>
              <a:t>Topics that will be covered</a:t>
            </a:r>
          </a:p>
        </p:txBody>
      </p:sp>
    </p:spTree>
    <p:extLst>
      <p:ext uri="{BB962C8B-B14F-4D97-AF65-F5344CB8AC3E}">
        <p14:creationId xmlns:p14="http://schemas.microsoft.com/office/powerpoint/2010/main" val="5637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3730A4-B7F1-0B49-139B-49FD218635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202692"/>
            <a:ext cx="8171798" cy="467432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dirty="0"/>
              <a:t>Co-processing</a:t>
            </a:r>
          </a:p>
          <a:p>
            <a:pPr lvl="1"/>
            <a:r>
              <a:rPr lang="en-CA" sz="1800" dirty="0"/>
              <a:t>Lipid co-processing – key developments and trends </a:t>
            </a:r>
          </a:p>
          <a:p>
            <a:pPr lvl="1"/>
            <a:r>
              <a:rPr lang="en-CA" sz="1800" dirty="0"/>
              <a:t>Biocrude co-processing</a:t>
            </a:r>
          </a:p>
          <a:p>
            <a:pPr lvl="2"/>
            <a:r>
              <a:rPr lang="en-CA" sz="1600" dirty="0"/>
              <a:t>Developments in biocrude production and volumes available</a:t>
            </a:r>
          </a:p>
          <a:p>
            <a:pPr lvl="2"/>
            <a:r>
              <a:rPr lang="en-CA" sz="1600" dirty="0"/>
              <a:t>Co-processing by </a:t>
            </a:r>
            <a:r>
              <a:rPr lang="en-CA" sz="1600" dirty="0" err="1"/>
              <a:t>Preem</a:t>
            </a:r>
            <a:r>
              <a:rPr lang="en-CA" sz="1600" dirty="0"/>
              <a:t> (tall oil and pyrolysis bio-oil)</a:t>
            </a:r>
          </a:p>
          <a:p>
            <a:pPr lvl="2"/>
            <a:r>
              <a:rPr lang="en-CA" sz="1600" dirty="0"/>
              <a:t>Update on key research areas and progress (e.g. </a:t>
            </a:r>
            <a:r>
              <a:rPr lang="en-CA" sz="1600" dirty="0" err="1"/>
              <a:t>Renewell</a:t>
            </a:r>
            <a:r>
              <a:rPr lang="en-CA" sz="1600" dirty="0"/>
              <a:t> project)</a:t>
            </a:r>
          </a:p>
          <a:p>
            <a:pPr lvl="1"/>
            <a:r>
              <a:rPr lang="en-CA" sz="1800" dirty="0"/>
              <a:t>Tracking the green molecules in co-processing and determining the carbon intensity of co-processed fuels – assess the latest developments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CA" sz="2000" dirty="0"/>
              <a:t>Techno-economic evaluation of production costs based on literature and reports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CA" sz="2000" dirty="0"/>
              <a:t>Discussion on the sustainability and carbon intensity of drop-in fuels</a:t>
            </a:r>
          </a:p>
          <a:p>
            <a:pPr lvl="1"/>
            <a:r>
              <a:rPr lang="en-CA" sz="1800" dirty="0"/>
              <a:t>Modified agricultural practices, renewable energy, green hydrogen and CCS to reduce the carbon intensity of fuels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D74887-9632-688F-447D-F546682B49D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495159"/>
            <a:ext cx="7927564" cy="587917"/>
          </a:xfrm>
        </p:spPr>
        <p:txBody>
          <a:bodyPr/>
          <a:lstStyle/>
          <a:p>
            <a:r>
              <a:rPr lang="en-CA" dirty="0"/>
              <a:t>Topics to be covered</a:t>
            </a:r>
          </a:p>
        </p:txBody>
      </p:sp>
    </p:spTree>
    <p:extLst>
      <p:ext uri="{BB962C8B-B14F-4D97-AF65-F5344CB8AC3E}">
        <p14:creationId xmlns:p14="http://schemas.microsoft.com/office/powerpoint/2010/main" val="2306021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3A5CDA-74A7-F349-0850-4CFCB94CC8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6444" y="981978"/>
            <a:ext cx="8405432" cy="528724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sz="2000" dirty="0"/>
              <a:t>HEFA/HVO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CA" sz="2000" dirty="0"/>
              <a:t>Significant expansion of number of facilities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CA" sz="2000" dirty="0"/>
              <a:t>56 freestanding facilities announced and operational (</a:t>
            </a:r>
            <a:r>
              <a:rPr lang="en-CA" sz="2000" dirty="0" err="1"/>
              <a:t>ArgusMedia</a:t>
            </a:r>
            <a:r>
              <a:rPr lang="en-CA" sz="2000" dirty="0"/>
              <a:t>) with a total capacity of 25 billion litres per year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CA" sz="2000" dirty="0"/>
              <a:t>Availability of renewable diesel will depend on the fraction diverted to SAF and competition with biodiesel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CA" sz="2000" dirty="0"/>
              <a:t>Waste feedstocks will become limited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CA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International Energy Agency warns that: </a:t>
            </a:r>
            <a:r>
              <a:rPr lang="en-US" sz="2000" b="1" dirty="0">
                <a:solidFill>
                  <a:srgbClr val="FF0000"/>
                </a:solidFill>
              </a:rPr>
              <a:t>“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Graphik"/>
              </a:rPr>
              <a:t>demand is approaching the supply limits of the most-used wastes and residues”</a:t>
            </a:r>
            <a:endParaRPr lang="en-CA" sz="2000" b="1" dirty="0">
              <a:solidFill>
                <a:srgbClr val="FF0000"/>
              </a:solidFill>
            </a:endParaRPr>
          </a:p>
          <a:p>
            <a:pPr lvl="1">
              <a:spcBef>
                <a:spcPts val="0"/>
              </a:spcBef>
            </a:pPr>
            <a:endParaRPr lang="en-US" b="0" i="0" dirty="0">
              <a:effectLst/>
            </a:endParaRPr>
          </a:p>
          <a:p>
            <a:pPr>
              <a:spcBef>
                <a:spcPts val="0"/>
              </a:spcBef>
            </a:pPr>
            <a:r>
              <a:rPr lang="en-US" sz="2000" dirty="0"/>
              <a:t>Total waste oils and fats estimates -</a:t>
            </a:r>
            <a:r>
              <a:rPr lang="en-US" sz="2000" b="0" i="0" dirty="0">
                <a:effectLst/>
              </a:rPr>
              <a:t> (38 million </a:t>
            </a:r>
            <a:r>
              <a:rPr lang="en-US" sz="2000" b="0" i="0" dirty="0" err="1">
                <a:effectLst/>
              </a:rPr>
              <a:t>tonnes</a:t>
            </a:r>
            <a:r>
              <a:rPr lang="en-US" sz="2000" b="0" i="0" dirty="0">
                <a:effectLst/>
              </a:rPr>
              <a:t> total)</a:t>
            </a:r>
          </a:p>
          <a:p>
            <a:pPr>
              <a:spcBef>
                <a:spcPts val="0"/>
              </a:spcBef>
            </a:pPr>
            <a:r>
              <a:rPr lang="en-US" sz="2000" b="0" i="0" dirty="0">
                <a:effectLst/>
              </a:rPr>
              <a:t>Used cooking oil (UCO) (avg. 12 million </a:t>
            </a:r>
            <a:r>
              <a:rPr lang="en-US" sz="2000" b="0" i="0" dirty="0" err="1">
                <a:effectLst/>
              </a:rPr>
              <a:t>tonnes</a:t>
            </a:r>
            <a:r>
              <a:rPr lang="en-US" sz="2000" b="0" i="0" dirty="0">
                <a:effectLst/>
              </a:rPr>
              <a:t>), animal fats (13 million </a:t>
            </a:r>
            <a:r>
              <a:rPr lang="en-US" sz="2000" b="0" i="0" dirty="0" err="1">
                <a:effectLst/>
              </a:rPr>
              <a:t>tonnes</a:t>
            </a:r>
            <a:r>
              <a:rPr lang="en-US" sz="2000" b="0" i="0" dirty="0">
                <a:effectLst/>
              </a:rPr>
              <a:t>) and other waste oil (13 million </a:t>
            </a:r>
            <a:r>
              <a:rPr lang="en-US" sz="2000" b="0" i="0" dirty="0" err="1">
                <a:effectLst/>
              </a:rPr>
              <a:t>tonnes</a:t>
            </a:r>
            <a:r>
              <a:rPr lang="en-US" sz="2000" b="0" i="0" dirty="0">
                <a:effectLst/>
              </a:rPr>
              <a:t>) collection potential from the World </a:t>
            </a:r>
            <a:r>
              <a:rPr lang="en-US" sz="2000" dirty="0"/>
              <a:t>Economic Forum-</a:t>
            </a:r>
            <a:r>
              <a:rPr lang="en-US" sz="2000" b="0" i="0" dirty="0">
                <a:effectLst/>
              </a:rPr>
              <a:t>Clean Skies for Tomorrow Coalition</a:t>
            </a:r>
          </a:p>
          <a:p>
            <a:pPr>
              <a:spcBef>
                <a:spcPts val="0"/>
              </a:spcBef>
            </a:pPr>
            <a:endParaRPr lang="en-US" sz="2000" b="0" i="0" dirty="0">
              <a:effectLst/>
            </a:endParaRPr>
          </a:p>
          <a:p>
            <a:pPr lvl="1"/>
            <a:endParaRPr lang="en-CA" dirty="0">
              <a:solidFill>
                <a:srgbClr val="FFC000"/>
              </a:solidFill>
            </a:endParaRPr>
          </a:p>
          <a:p>
            <a:pPr>
              <a:lnSpc>
                <a:spcPct val="120000"/>
              </a:lnSpc>
            </a:pPr>
            <a:endParaRPr lang="en-CA" dirty="0"/>
          </a:p>
          <a:p>
            <a:pPr>
              <a:lnSpc>
                <a:spcPct val="120000"/>
              </a:lnSpc>
            </a:pPr>
            <a:endParaRPr lang="en-CA" dirty="0"/>
          </a:p>
          <a:p>
            <a:pPr>
              <a:lnSpc>
                <a:spcPct val="120000"/>
              </a:lnSpc>
            </a:pPr>
            <a:endParaRPr lang="en-CA" dirty="0"/>
          </a:p>
          <a:p>
            <a:pPr lvl="1">
              <a:lnSpc>
                <a:spcPct val="120000"/>
              </a:lnSpc>
            </a:pP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FF5A5-A757-BCDE-97D4-CD89F3D067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7" y="234263"/>
            <a:ext cx="7927564" cy="747715"/>
          </a:xfrm>
        </p:spPr>
        <p:txBody>
          <a:bodyPr/>
          <a:lstStyle/>
          <a:p>
            <a:r>
              <a:rPr lang="en-CA" sz="2400" dirty="0"/>
              <a:t>Commercialisation update on drop-in biofuels </a:t>
            </a:r>
          </a:p>
        </p:txBody>
      </p:sp>
    </p:spTree>
    <p:extLst>
      <p:ext uri="{BB962C8B-B14F-4D97-AF65-F5344CB8AC3E}">
        <p14:creationId xmlns:p14="http://schemas.microsoft.com/office/powerpoint/2010/main" val="995745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121D6D-4B0F-1436-5DEB-10B0443520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869" y="1282730"/>
            <a:ext cx="8528179" cy="402336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CA" sz="2000" dirty="0"/>
              <a:t>Gasification/FT</a:t>
            </a:r>
          </a:p>
          <a:p>
            <a:pPr lvl="1">
              <a:lnSpc>
                <a:spcPct val="120000"/>
              </a:lnSpc>
            </a:pPr>
            <a:r>
              <a:rPr lang="en-CA" sz="1600" dirty="0"/>
              <a:t>Fulcrum Bioenergy completed their gasification/FT facility based on MSW feedstock and produced their first </a:t>
            </a:r>
            <a:r>
              <a:rPr lang="en-CA" sz="1600" dirty="0" err="1"/>
              <a:t>syncrude</a:t>
            </a:r>
            <a:r>
              <a:rPr lang="en-CA" sz="1600" dirty="0"/>
              <a:t>. Further upgrading will be carried out at Marathon Petroleum (coprocessing) – no updates on volumes produced</a:t>
            </a:r>
          </a:p>
          <a:p>
            <a:pPr lvl="1">
              <a:lnSpc>
                <a:spcPct val="120000"/>
              </a:lnSpc>
            </a:pPr>
            <a:r>
              <a:rPr lang="en-CA" sz="1600" dirty="0"/>
              <a:t>Red Rock Biofuels – foreclosure in early 2023 (a setback)</a:t>
            </a:r>
          </a:p>
          <a:p>
            <a:pPr lvl="1">
              <a:lnSpc>
                <a:spcPct val="120000"/>
              </a:lnSpc>
            </a:pPr>
            <a:r>
              <a:rPr lang="en-CA" sz="1600" dirty="0"/>
              <a:t>Many other facilities under construction, but high CAPEX and lengthy construction time</a:t>
            </a:r>
          </a:p>
          <a:p>
            <a:pPr>
              <a:lnSpc>
                <a:spcPct val="120000"/>
              </a:lnSpc>
            </a:pPr>
            <a:r>
              <a:rPr lang="en-CA" sz="2000" dirty="0"/>
              <a:t>Alcohol-to-jet</a:t>
            </a:r>
          </a:p>
          <a:p>
            <a:pPr lvl="1">
              <a:lnSpc>
                <a:spcPct val="120000"/>
              </a:lnSpc>
            </a:pPr>
            <a:r>
              <a:rPr lang="en-CA" sz="1600" dirty="0" err="1"/>
              <a:t>Lanzajet</a:t>
            </a:r>
            <a:r>
              <a:rPr lang="en-CA" sz="1600" dirty="0"/>
              <a:t> Freedom Pines facility - </a:t>
            </a:r>
            <a:r>
              <a:rPr lang="en-US" sz="1600" b="0" i="0" dirty="0">
                <a:effectLst/>
              </a:rPr>
              <a:t>Construction will be completed in 2023 with commission and startup in 2024. </a:t>
            </a:r>
            <a:r>
              <a:rPr lang="en-US" sz="1600" dirty="0"/>
              <a:t>Recently approved EPA pathway indicates sugarcane ethanol will be used (qualifies for D4 RINs) – 55-64% reduction in carbon intensity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A methanol intermediate alcohol is being explored by several companies (can be produced with </a:t>
            </a:r>
            <a:r>
              <a:rPr lang="en-US" sz="1600" dirty="0" err="1"/>
              <a:t>PtL</a:t>
            </a:r>
            <a:r>
              <a:rPr lang="en-US" sz="1600" dirty="0"/>
              <a:t> technology</a:t>
            </a:r>
          </a:p>
          <a:p>
            <a:endParaRPr lang="en-CA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2ADB3-795B-31E1-C27C-CF433A8FCDD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4911" y="301823"/>
            <a:ext cx="7927564" cy="980907"/>
          </a:xfrm>
        </p:spPr>
        <p:txBody>
          <a:bodyPr/>
          <a:lstStyle/>
          <a:p>
            <a:r>
              <a:rPr lang="en-CA" dirty="0"/>
              <a:t>Other technologies that should become commercial in the short-to-medium term</a:t>
            </a:r>
          </a:p>
        </p:txBody>
      </p:sp>
    </p:spTree>
    <p:extLst>
      <p:ext uri="{BB962C8B-B14F-4D97-AF65-F5344CB8AC3E}">
        <p14:creationId xmlns:p14="http://schemas.microsoft.com/office/powerpoint/2010/main" val="3051802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828906-41B5-DFD2-B952-5EF2765995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566528"/>
            <a:ext cx="8274525" cy="402336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CA" sz="2000" dirty="0"/>
              <a:t>Pyrolysis and HTL based drop-in fuels</a:t>
            </a:r>
          </a:p>
          <a:p>
            <a:pPr lvl="1">
              <a:lnSpc>
                <a:spcPct val="120000"/>
              </a:lnSpc>
            </a:pPr>
            <a:r>
              <a:rPr lang="en-CA" dirty="0" err="1"/>
              <a:t>Pyrocell</a:t>
            </a:r>
            <a:r>
              <a:rPr lang="en-CA" dirty="0"/>
              <a:t> commercial production and upgrading at </a:t>
            </a:r>
            <a:r>
              <a:rPr lang="en-CA" dirty="0" err="1"/>
              <a:t>Preem</a:t>
            </a:r>
            <a:r>
              <a:rPr lang="en-CA" dirty="0"/>
              <a:t> through coprocessing of biocrudes in the FCC at commercial scale (but low %)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Alder Renewables attracting significant attention but only at pilot scale</a:t>
            </a:r>
          </a:p>
          <a:p>
            <a:endParaRPr lang="en-CA" sz="2000" dirty="0"/>
          </a:p>
          <a:p>
            <a:pPr>
              <a:lnSpc>
                <a:spcPct val="120000"/>
              </a:lnSpc>
            </a:pPr>
            <a:r>
              <a:rPr lang="en-CA" sz="2000" dirty="0" err="1"/>
              <a:t>PtL</a:t>
            </a:r>
            <a:r>
              <a:rPr lang="en-CA" sz="2000" dirty="0"/>
              <a:t> developments and commercialisation status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27 companies made announcements in this space but very little detail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Carbon engineering (direct air capture) acquired by Occidental</a:t>
            </a:r>
          </a:p>
          <a:p>
            <a:endParaRPr lang="en-CA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6E573C-9021-23F6-D2F1-743093342D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CA" dirty="0"/>
              <a:t>Technologies that should become commercial in the medium-to-longer term</a:t>
            </a:r>
          </a:p>
        </p:txBody>
      </p:sp>
    </p:spTree>
    <p:extLst>
      <p:ext uri="{BB962C8B-B14F-4D97-AF65-F5344CB8AC3E}">
        <p14:creationId xmlns:p14="http://schemas.microsoft.com/office/powerpoint/2010/main" val="2655265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FAF95-97F7-44D8-BF01-61D239E7F9B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759" y="431427"/>
            <a:ext cx="8993587" cy="980907"/>
          </a:xfrm>
        </p:spPr>
        <p:txBody>
          <a:bodyPr/>
          <a:lstStyle/>
          <a:p>
            <a:r>
              <a:rPr lang="en-CA" dirty="0" err="1"/>
              <a:t>Preem’s</a:t>
            </a:r>
            <a:r>
              <a:rPr lang="en-CA" dirty="0"/>
              <a:t> plan to become </a:t>
            </a:r>
            <a:r>
              <a:rPr lang="en-CA"/>
              <a:t>climate-neutral by </a:t>
            </a:r>
            <a:r>
              <a:rPr lang="en-CA" dirty="0"/>
              <a:t>2035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07CEE7-CEB5-4A61-9469-046CF1FED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1553"/>
            <a:ext cx="3789753" cy="22402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8C1E97-DA2D-4B92-8B5B-A3632A6BF3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259" y="1411553"/>
            <a:ext cx="3926536" cy="2240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29CF18-447F-4DC3-8396-292131D318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9" y="3908868"/>
            <a:ext cx="3684233" cy="21384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D3A504-4B3B-4334-BDBC-7761513833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811559"/>
            <a:ext cx="3542190" cy="222232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095A3A8-D40B-407A-9EAD-7A3F5AAD8C3F}"/>
              </a:ext>
            </a:extLst>
          </p:cNvPr>
          <p:cNvSpPr txBox="1"/>
          <p:nvPr/>
        </p:nvSpPr>
        <p:spPr>
          <a:xfrm>
            <a:off x="1713391" y="6304447"/>
            <a:ext cx="751050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100" dirty="0"/>
              <a:t>https://www.preem.com/in-english/environment/climate-target-2035/#:~:text=By%202035%20at%20the%20latest,than%20the%20previous%20climate%20target.</a:t>
            </a:r>
          </a:p>
        </p:txBody>
      </p:sp>
    </p:spTree>
    <p:extLst>
      <p:ext uri="{BB962C8B-B14F-4D97-AF65-F5344CB8AC3E}">
        <p14:creationId xmlns:p14="http://schemas.microsoft.com/office/powerpoint/2010/main" val="38940489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untitled 1">
  <a:themeElements>
    <a:clrScheme name="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1_untitled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solidFill>
          <a:srgbClr val="4F81BD"/>
        </a:solidFill>
        <a:ln w="9525">
          <a:noFill/>
          <a:miter lim="800000"/>
          <a:headEnd/>
          <a:tailEnd/>
        </a:ln>
      </a:spPr>
      <a:bodyPr lIns="0" tIns="27432" rIns="0" bIns="0"/>
      <a:lstStyle>
        <a:defPPr algn="ctr">
          <a:defRPr sz="1000" i="1" dirty="0">
            <a:solidFill>
              <a:srgbClr val="FFFFFF"/>
            </a:solidFill>
            <a:latin typeface="Calibri" pitchFamily="34" charset="0"/>
            <a:cs typeface="Times New Roman" pitchFamily="18" charset="0"/>
          </a:defRPr>
        </a:defPPr>
      </a:lstStyle>
    </a:txDef>
  </a:objectDefaults>
  <a:extraClrSchemeLst>
    <a:extraClrScheme>
      <a:clrScheme name="1_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3704</TotalTime>
  <Words>789</Words>
  <Application>Microsoft Office PowerPoint</Application>
  <PresentationFormat>On-screen Show (4:3)</PresentationFormat>
  <Paragraphs>83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Graphik</vt:lpstr>
      <vt:lpstr>Segoe UI</vt:lpstr>
      <vt:lpstr>Trebuchet MS</vt:lpstr>
      <vt:lpstr>Wingdings</vt:lpstr>
      <vt:lpstr>Tema di Office</vt:lpstr>
      <vt:lpstr>1_untitled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Jack Saddler</cp:lastModifiedBy>
  <cp:revision>141</cp:revision>
  <dcterms:created xsi:type="dcterms:W3CDTF">2020-03-02T15:29:39Z</dcterms:created>
  <dcterms:modified xsi:type="dcterms:W3CDTF">2023-10-20T15:17:13Z</dcterms:modified>
</cp:coreProperties>
</file>