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8" r:id="rId10"/>
    <p:sldId id="264" r:id="rId11"/>
    <p:sldId id="265" r:id="rId12"/>
    <p:sldId id="266" r:id="rId13"/>
    <p:sldId id="267" r:id="rId14"/>
  </p:sldIdLst>
  <p:sldSz cx="9144000" cy="6858000" type="screen4x3"/>
  <p:notesSz cx="6858000" cy="9144000"/>
  <p:embeddedFontLst>
    <p:embeddedFont>
      <p:font typeface="Calibri" panose="020F0502020204030204" pitchFamily="34" charset="0"/>
      <p:regular r:id="rId16"/>
      <p:bold r:id="rId17"/>
      <p:italic r:id="rId18"/>
      <p:boldItalic r:id="rId19"/>
    </p:embeddedFont>
    <p:embeddedFont>
      <p:font typeface="Quattrocento Sans" panose="020B0502050000020003" pitchFamily="34" charset="0"/>
      <p:regular r:id="rId20"/>
      <p:bold r:id="rId21"/>
      <p:italic r:id="rId22"/>
      <p:boldItalic r:id="rId23"/>
    </p:embeddedFont>
    <p:embeddedFont>
      <p:font typeface="Trebuchet MS" panose="020B070302020209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gpkqyWq2d6b+n/6g63Y/oeElf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76524"/>
  </p:normalViewPr>
  <p:slideViewPr>
    <p:cSldViewPr snapToGrid="0">
      <p:cViewPr varScale="1">
        <p:scale>
          <a:sx n="94" d="100"/>
          <a:sy n="94" d="100"/>
        </p:scale>
        <p:origin x="2400" y="200"/>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Task 39 we are conducting an analysis on biofuels in emerging markets...</a:t>
            </a:r>
            <a:endParaRPr/>
          </a:p>
        </p:txBody>
      </p:sp>
      <p:sp>
        <p:nvSpPr>
          <p:cNvPr id="190" name="Google Shape;19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Finally, the market analysis of hypothetical biofuel blends demonstrated that you can generally reduce the overall cost on an energy basis when using biofuels. The exceptions were China, where biofuel feedstock is costly, and Malaysia, where fossil diesel is subsidized, about $0.50/L for gasoline in 2021, and ethanol import tax was about $0.36/L.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We also calculated the GHG savings. Considering the seven countries, and scenario 3 would provide 158 million </a:t>
            </a:r>
            <a:r>
              <a:rPr lang="en-US" dirty="0" err="1"/>
              <a:t>tonnes</a:t>
            </a:r>
            <a:r>
              <a:rPr lang="en-US" dirty="0"/>
              <a:t> of CO2e savings only in the heavy-duty sector and 105 million in the light-duty sector.</a:t>
            </a:r>
            <a:endParaRPr dirty="0"/>
          </a:p>
        </p:txBody>
      </p:sp>
      <p:sp>
        <p:nvSpPr>
          <p:cNvPr id="293" name="Google Shape;29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the second phase of this project, we are considering China, Ethiopia, India, Indonesia, Malysia, South Africa, and Thailand. These countries, together, represent 43% of the world’s population, but only 23% of the CO2 emissions of the transportation sector.  </a:t>
            </a:r>
            <a:endParaRPr/>
          </a:p>
          <a:p>
            <a:pPr marL="0" lvl="0" indent="0" algn="l" rtl="0">
              <a:spcBef>
                <a:spcPts val="0"/>
              </a:spcBef>
              <a:spcAft>
                <a:spcPts val="0"/>
              </a:spcAft>
              <a:buNone/>
            </a:pPr>
            <a:r>
              <a:rPr lang="en-US"/>
              <a:t>Here in this graph, we present the </a:t>
            </a:r>
            <a:r>
              <a:rPr lang="en-US" sz="1800">
                <a:latin typeface="Quattrocento Sans"/>
                <a:ea typeface="Quattrocento Sans"/>
                <a:cs typeface="Quattrocento Sans"/>
                <a:sym typeface="Quattrocento Sans"/>
              </a:rPr>
              <a:t>CO</a:t>
            </a:r>
            <a:r>
              <a:rPr lang="en-US" sz="1800" baseline="-25000">
                <a:latin typeface="Quattrocento Sans"/>
                <a:ea typeface="Quattrocento Sans"/>
                <a:cs typeface="Quattrocento Sans"/>
                <a:sym typeface="Quattrocento Sans"/>
              </a:rPr>
              <a:t>2</a:t>
            </a:r>
            <a:r>
              <a:rPr lang="en-US" sz="1800">
                <a:latin typeface="Quattrocento Sans"/>
                <a:ea typeface="Quattrocento Sans"/>
                <a:cs typeface="Quattrocento Sans"/>
                <a:sym typeface="Quattrocento Sans"/>
              </a:rPr>
              <a:t> emissions of the transportation sector normalized the gross domestic product (GDP) of these countries. </a:t>
            </a:r>
            <a:r>
              <a:rPr lang="en-US"/>
              <a:t>If this group of seven emerging economies were to achieve the same per capita carbon intensity of the transportation sector as the OECD average, worldwide emissions of the transportation sector would more than double.</a:t>
            </a:r>
            <a:endParaRPr/>
          </a:p>
        </p:txBody>
      </p:sp>
      <p:sp>
        <p:nvSpPr>
          <p:cNvPr id="201" name="Google Shape;20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this study, the main tools of these analyses will be the life cycle assessment and techno-economic analysis, based on data we’ve been gathering on crop yields, conversion processes, emissions in all phases, feedstock costs, price of co-products and market conditions. Based on the results of LCA and TEA, we will conclude our study by presenting different hypothetical scenarios of blending mandates, in which we will estimate the GHG savings, the required land to produce biofuels, and the fuel cost according to blending mandate.</a:t>
            </a:r>
            <a:endParaRPr/>
          </a:p>
        </p:txBody>
      </p:sp>
      <p:sp>
        <p:nvSpPr>
          <p:cNvPr id="210" name="Google Shape;21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biodiesel production, we considered the following feedstocks for these respective countries (ACTION: indicate the flags with your laser pointer, no need to read the countries). Production of these crops is either established or incentivized in these countries, based on data from Food and Agriculture Organization of the United Nations (FAO) . In our models, we included the crop yield as a variable using country-specific data from FAOSTAT. Here in this illustration, you can see all process steps that we considered, showing that our models are very comprehensive.</a:t>
            </a:r>
            <a:endParaRPr/>
          </a:p>
        </p:txBody>
      </p:sp>
      <p:sp>
        <p:nvSpPr>
          <p:cNvPr id="235" name="Google Shape;2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Ethanol was assumed to be produced from corn and sugarcane in these countries (ACTION: point to the flags). However, here we have a very specific distinction for Indonesia and Malaysia. For these two countries, we decided to include ethanol imported from the US (as corn ethanol) and Brazil (as sugarcane ethanol). Next slide I explain why.</a:t>
            </a:r>
            <a:endParaRPr dirty="0"/>
          </a:p>
          <a:p>
            <a:pPr marL="0" lvl="0" indent="0" algn="l" rtl="0">
              <a:spcBef>
                <a:spcPts val="0"/>
              </a:spcBef>
              <a:spcAft>
                <a:spcPts val="0"/>
              </a:spcAft>
              <a:buNone/>
            </a:pPr>
            <a:r>
              <a:rPr lang="en-US" dirty="0"/>
              <a:t>We also calculated the LCA of different fossil fuels (gasoline and diesel) in each country. We included some particularities. For example, the sulfur level of diesel, which is high in countries such as Indonesia, and the coal-based synthetic fuels of South Africa. </a:t>
            </a:r>
            <a:endParaRPr dirty="0"/>
          </a:p>
        </p:txBody>
      </p:sp>
      <p:sp>
        <p:nvSpPr>
          <p:cNvPr id="243" name="Google Shape;2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Indonesia uses sugarcane mainly for sugar production, and corn ethanol is a bit problematic in the country because of the high aflatoxins content, which renders the dried distiller’s grain unsuitable for animal feed. As for Malaysia, production of corn and sugarcane is almost non-existent in the country because of several factors. Therefore, we decided to consider that ethanol is imported instead of produced in these countries. This ended up being a good idea to test the LCA impact of overseas transport and international trade on LCA of biofuels.</a:t>
            </a:r>
            <a:endParaRPr/>
          </a:p>
        </p:txBody>
      </p:sp>
      <p:sp>
        <p:nvSpPr>
          <p:cNvPr id="251" name="Google Shape;25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In South Africa, almost half of their gasoline and diesel comes from coal, which is inexpensive in the country. In this process, (ACTION: POINT TO THE FIRST GREEN BLOCK AND THEN THE CHEMICAL REACTION) coal is used to produce hydrogen and carbon monoxide, which are reacted to produce synthetic diesel and gasoline. The reaction itself produces about 6 kg CO2 per kg of hydrocarbons, and this carbon footprint increases to 7 to 12 when considering the energy demand of the process. Right here, we can ask ourselves: is it worth all this environmental damage? Why can’t we replace coal with biomass?</a:t>
            </a:r>
            <a:endParaRPr/>
          </a:p>
        </p:txBody>
      </p:sp>
      <p:sp>
        <p:nvSpPr>
          <p:cNvPr id="260" name="Google Shape;26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first result that I’m </a:t>
            </a:r>
            <a:r>
              <a:rPr lang="en-US" dirty="0" err="1"/>
              <a:t>gonna</a:t>
            </a:r>
            <a:r>
              <a:rPr lang="en-US" dirty="0"/>
              <a:t> show you is the global warming potential of biofuels compared to the global warming potential of fossil fuels. (ACTION: show graph) In this graph, we have results grouped by country and, for each country, first you have results for biofuel, in shades of green, followed by the result for fossil </a:t>
            </a:r>
            <a:r>
              <a:rPr lang="en-US" dirty="0" err="1"/>
              <a:t>fuell</a:t>
            </a:r>
            <a:r>
              <a:rPr lang="en-US" dirty="0"/>
              <a:t> in shades of black and gray.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Clearly, biofuels have a lower global warming potential than fossil fuels in all scenarios, especially in biofuels produced in industries that are self-sufficient in terms of energy, such as sugarcane ethanol that uses bagasse as boiler fuel and palm oil biodiesel that uses empty fruit bunches.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We also see that some biofuel pathways do not have the same great reduction, especially in processes located in China and South Africa. In the case of China, besides the impact of using fossil fuels in the industrial phase of corn ethanol, the agricultural phase had a large impact because of the emissions related to coal-based ammonia, used to produce nitrogen fertilizers. In the case of South Africa, coal is used in the industrial phase of some pathways. However, the carbon footprint is still less than the results for gasoline and diesel in South Africa.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Other categories were assessed as well. If you need more details, you can check with our collaborator Jean Felipe – I can give his e-mail so you can contact him.</a:t>
            </a:r>
            <a:endParaRPr dirty="0"/>
          </a:p>
        </p:txBody>
      </p:sp>
      <p:sp>
        <p:nvSpPr>
          <p:cNvPr id="284" name="Google Shape;28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We calculated the required land to produce the volume of biofuels to reach the blending mandate of each hypothetical scenario. We noticed that the demand for land area in each country is in general rather low when compared to the country’s total land area, but if you consider only the land area that is currently used for meadows and pastures, Malaysia resulted in a very strange result because only 1% of the country’s land area is composed of meadows and pastures. Just for the sake of comparison, meadows and pastures in the European Union and the US occupy 17% and 27% of total land area, respectively. Forest cover in Malaysia is 58%, against 40% in the European Union and 34% in the US. Therefore, expanding biofuel production in these countries with high forest cover will demand the use of high yield crops to reduce land demand.</a:t>
            </a:r>
          </a:p>
        </p:txBody>
      </p:sp>
      <p:sp>
        <p:nvSpPr>
          <p:cNvPr id="293" name="Google Shape;29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1302138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6"/>
        <p:cNvGrpSpPr/>
        <p:nvPr/>
      </p:nvGrpSpPr>
      <p:grpSpPr>
        <a:xfrm>
          <a:off x="0" y="0"/>
          <a:ext cx="0" cy="0"/>
          <a:chOff x="0" y="0"/>
          <a:chExt cx="0" cy="0"/>
        </a:xfrm>
      </p:grpSpPr>
      <p:sp>
        <p:nvSpPr>
          <p:cNvPr id="17" name="Google Shape;17;p14"/>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8" name="Google Shape;18;p14"/>
          <p:cNvGrpSpPr/>
          <p:nvPr/>
        </p:nvGrpSpPr>
        <p:grpSpPr>
          <a:xfrm>
            <a:off x="0" y="6164054"/>
            <a:ext cx="9144000" cy="769197"/>
            <a:chOff x="0" y="0"/>
            <a:chExt cx="6858000" cy="576898"/>
          </a:xfrm>
        </p:grpSpPr>
        <p:pic>
          <p:nvPicPr>
            <p:cNvPr id="19" name="Google Shape;19;p14"/>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20" name="Google Shape;20;p14"/>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chemeClr val="lt1"/>
                </a:solidFill>
                <a:latin typeface="Quattrocento Sans"/>
                <a:ea typeface="Quattrocento Sans"/>
                <a:cs typeface="Quattrocento Sans"/>
                <a:sym typeface="Quattrocento Sans"/>
              </a:endParaRPr>
            </a:p>
          </p:txBody>
        </p:sp>
      </p:grpSp>
      <p:pic>
        <p:nvPicPr>
          <p:cNvPr id="21" name="Google Shape;21;p14"/>
          <p:cNvPicPr preferRelativeResize="0"/>
          <p:nvPr/>
        </p:nvPicPr>
        <p:blipFill rotWithShape="1">
          <a:blip r:embed="rId3">
            <a:alphaModFix/>
          </a:blip>
          <a:srcRect l="14917" t="7056" r="15192" b="13643"/>
          <a:stretch/>
        </p:blipFill>
        <p:spPr>
          <a:xfrm>
            <a:off x="231730" y="276432"/>
            <a:ext cx="1679133" cy="1393748"/>
          </a:xfrm>
          <a:prstGeom prst="rect">
            <a:avLst/>
          </a:prstGeom>
          <a:noFill/>
          <a:ln>
            <a:noFill/>
          </a:ln>
        </p:spPr>
      </p:pic>
      <p:sp>
        <p:nvSpPr>
          <p:cNvPr id="22" name="Google Shape;22;p14"/>
          <p:cNvSpPr txBox="1">
            <a:spLocks noGrp="1"/>
          </p:cNvSpPr>
          <p:nvPr>
            <p:ph type="body" idx="1"/>
          </p:nvPr>
        </p:nvSpPr>
        <p:spPr>
          <a:xfrm>
            <a:off x="3902926" y="2260593"/>
            <a:ext cx="5073650" cy="8107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100"/>
              <a:buNone/>
              <a:defRPr sz="2100" b="1">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14"/>
          <p:cNvSpPr txBox="1">
            <a:spLocks noGrp="1"/>
          </p:cNvSpPr>
          <p:nvPr>
            <p:ph type="body" idx="2"/>
          </p:nvPr>
        </p:nvSpPr>
        <p:spPr>
          <a:xfrm>
            <a:off x="3902926" y="3155038"/>
            <a:ext cx="5073650" cy="6333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500"/>
              <a:buNone/>
              <a:defRPr sz="1500">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
          <p:cNvSpPr txBox="1">
            <a:spLocks noGrp="1"/>
          </p:cNvSpPr>
          <p:nvPr>
            <p:ph type="body" idx="3"/>
          </p:nvPr>
        </p:nvSpPr>
        <p:spPr>
          <a:xfrm>
            <a:off x="3902926" y="3874294"/>
            <a:ext cx="5073650" cy="6568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4"/>
          <p:cNvSpPr txBox="1">
            <a:spLocks noGrp="1"/>
          </p:cNvSpPr>
          <p:nvPr>
            <p:ph type="body" idx="4"/>
          </p:nvPr>
        </p:nvSpPr>
        <p:spPr>
          <a:xfrm>
            <a:off x="3902926" y="4634149"/>
            <a:ext cx="5073650" cy="357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4"/>
          <p:cNvSpPr>
            <a:spLocks noGrp="1"/>
          </p:cNvSpPr>
          <p:nvPr>
            <p:ph type="pic" idx="5"/>
          </p:nvPr>
        </p:nvSpPr>
        <p:spPr>
          <a:xfrm>
            <a:off x="231730" y="2247673"/>
            <a:ext cx="3519063" cy="2760343"/>
          </a:xfrm>
          <a:prstGeom prst="rect">
            <a:avLst/>
          </a:prstGeom>
          <a:noFill/>
          <a:ln>
            <a:noFill/>
          </a:ln>
        </p:spPr>
      </p:sp>
      <p:sp>
        <p:nvSpPr>
          <p:cNvPr id="27" name="Google Shape;27;p14"/>
          <p:cNvSpPr txBox="1"/>
          <p:nvPr/>
        </p:nvSpPr>
        <p:spPr>
          <a:xfrm>
            <a:off x="231730" y="5729350"/>
            <a:ext cx="874484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 b="0" i="1" u="none" strike="noStrike" cap="none">
                <a:solidFill>
                  <a:schemeClr val="dk1"/>
                </a:solidFill>
                <a:latin typeface="Trebuchet MS"/>
                <a:ea typeface="Trebuchet MS"/>
                <a:cs typeface="Trebuchet MS"/>
                <a:sym typeface="Trebuchet MS"/>
              </a:rPr>
              <a:t>The IEA Bioenergy Technology Collaboration Programme (TCP) is organised under the auspices of the International Energy Agency (IEA) but is functionally and legally autonomous. Views, findings and publications of the IEA Bioenergy TCP do not necessarily represent the views or policies of the IEA Secretariat or its individual member countries.</a:t>
            </a:r>
            <a:endParaRPr sz="600">
              <a:solidFill>
                <a:schemeClr val="dk1"/>
              </a:solidFill>
              <a:latin typeface="Trebuchet MS"/>
              <a:ea typeface="Trebuchet MS"/>
              <a:cs typeface="Trebuchet MS"/>
              <a:sym typeface="Trebuchet MS"/>
            </a:endParaRPr>
          </a:p>
        </p:txBody>
      </p:sp>
      <p:pic>
        <p:nvPicPr>
          <p:cNvPr id="28" name="Google Shape;28;p14"/>
          <p:cNvPicPr preferRelativeResize="0"/>
          <p:nvPr/>
        </p:nvPicPr>
        <p:blipFill rotWithShape="1">
          <a:blip r:embed="rId4">
            <a:alphaModFix/>
          </a:blip>
          <a:srcRect/>
          <a:stretch/>
        </p:blipFill>
        <p:spPr>
          <a:xfrm>
            <a:off x="7433733" y="536575"/>
            <a:ext cx="1523998" cy="8350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86"/>
        <p:cNvGrpSpPr/>
        <p:nvPr/>
      </p:nvGrpSpPr>
      <p:grpSpPr>
        <a:xfrm>
          <a:off x="0" y="0"/>
          <a:ext cx="0" cy="0"/>
          <a:chOff x="0" y="0"/>
          <a:chExt cx="0" cy="0"/>
        </a:xfrm>
      </p:grpSpPr>
      <p:sp>
        <p:nvSpPr>
          <p:cNvPr id="87" name="Google Shape;87;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90"/>
        <p:cNvGrpSpPr/>
        <p:nvPr/>
      </p:nvGrpSpPr>
      <p:grpSpPr>
        <a:xfrm>
          <a:off x="0" y="0"/>
          <a:ext cx="0" cy="0"/>
          <a:chOff x="0" y="0"/>
          <a:chExt cx="0" cy="0"/>
        </a:xfrm>
      </p:grpSpPr>
      <p:sp>
        <p:nvSpPr>
          <p:cNvPr id="91" name="Google Shape;91;p2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84F9D"/>
              </a:buClr>
              <a:buSzPts val="3200"/>
              <a:buChar char="•"/>
              <a:defRPr sz="3200"/>
            </a:lvl1pPr>
            <a:lvl2pPr marL="914400" lvl="1" indent="-406400" algn="l">
              <a:lnSpc>
                <a:spcPct val="90000"/>
              </a:lnSpc>
              <a:spcBef>
                <a:spcPts val="500"/>
              </a:spcBef>
              <a:spcAft>
                <a:spcPts val="0"/>
              </a:spcAft>
              <a:buClr>
                <a:srgbClr val="084F9D"/>
              </a:buClr>
              <a:buSzPts val="2800"/>
              <a:buChar char="•"/>
              <a:defRPr sz="2800"/>
            </a:lvl2pPr>
            <a:lvl3pPr marL="1371600" lvl="2" indent="-381000" algn="l">
              <a:lnSpc>
                <a:spcPct val="90000"/>
              </a:lnSpc>
              <a:spcBef>
                <a:spcPts val="500"/>
              </a:spcBef>
              <a:spcAft>
                <a:spcPts val="0"/>
              </a:spcAft>
              <a:buClr>
                <a:srgbClr val="084F9D"/>
              </a:buClr>
              <a:buSzPts val="2400"/>
              <a:buChar char="•"/>
              <a:defRPr sz="2400"/>
            </a:lvl3pPr>
            <a:lvl4pPr marL="1828800" lvl="3" indent="-355600" algn="l">
              <a:lnSpc>
                <a:spcPct val="90000"/>
              </a:lnSpc>
              <a:spcBef>
                <a:spcPts val="500"/>
              </a:spcBef>
              <a:spcAft>
                <a:spcPts val="0"/>
              </a:spcAft>
              <a:buClr>
                <a:srgbClr val="084F9D"/>
              </a:buClr>
              <a:buSzPts val="2000"/>
              <a:buChar char="•"/>
              <a:defRPr sz="2000"/>
            </a:lvl4pPr>
            <a:lvl5pPr marL="2286000" lvl="4" indent="-355600" algn="l">
              <a:lnSpc>
                <a:spcPct val="90000"/>
              </a:lnSpc>
              <a:spcBef>
                <a:spcPts val="500"/>
              </a:spcBef>
              <a:spcAft>
                <a:spcPts val="0"/>
              </a:spcAft>
              <a:buClr>
                <a:srgbClr val="084F9D"/>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3" name="Google Shape;93;p2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4" name="Google Shape;94;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97"/>
        <p:cNvGrpSpPr/>
        <p:nvPr/>
      </p:nvGrpSpPr>
      <p:grpSpPr>
        <a:xfrm>
          <a:off x="0" y="0"/>
          <a:ext cx="0" cy="0"/>
          <a:chOff x="0" y="0"/>
          <a:chExt cx="0" cy="0"/>
        </a:xfrm>
      </p:grpSpPr>
      <p:sp>
        <p:nvSpPr>
          <p:cNvPr id="98" name="Google Shape;98;p2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3200"/>
              <a:buFont typeface="Trebuchet M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25"/>
          <p:cNvSpPr>
            <a:spLocks noGrp="1"/>
          </p:cNvSpPr>
          <p:nvPr>
            <p:ph type="pic" idx="2"/>
          </p:nvPr>
        </p:nvSpPr>
        <p:spPr>
          <a:xfrm>
            <a:off x="3887391" y="987426"/>
            <a:ext cx="4629150" cy="4873625"/>
          </a:xfrm>
          <a:prstGeom prst="rect">
            <a:avLst/>
          </a:prstGeom>
          <a:noFill/>
          <a:ln>
            <a:noFill/>
          </a:ln>
        </p:spPr>
      </p:sp>
      <p:sp>
        <p:nvSpPr>
          <p:cNvPr id="100" name="Google Shape;100;p2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84F9D"/>
              </a:buClr>
              <a:buSzPts val="1600"/>
              <a:buNone/>
              <a:defRPr sz="1600"/>
            </a:lvl1pPr>
            <a:lvl2pPr marL="914400" lvl="1" indent="-228600" algn="l">
              <a:lnSpc>
                <a:spcPct val="90000"/>
              </a:lnSpc>
              <a:spcBef>
                <a:spcPts val="500"/>
              </a:spcBef>
              <a:spcAft>
                <a:spcPts val="0"/>
              </a:spcAft>
              <a:buClr>
                <a:srgbClr val="084F9D"/>
              </a:buClr>
              <a:buSzPts val="1400"/>
              <a:buNone/>
              <a:defRPr sz="1400"/>
            </a:lvl2pPr>
            <a:lvl3pPr marL="1371600" lvl="2" indent="-228600" algn="l">
              <a:lnSpc>
                <a:spcPct val="90000"/>
              </a:lnSpc>
              <a:spcBef>
                <a:spcPts val="500"/>
              </a:spcBef>
              <a:spcAft>
                <a:spcPts val="0"/>
              </a:spcAft>
              <a:buClr>
                <a:srgbClr val="084F9D"/>
              </a:buClr>
              <a:buSzPts val="1200"/>
              <a:buNone/>
              <a:defRPr sz="1200"/>
            </a:lvl3pPr>
            <a:lvl4pPr marL="1828800" lvl="3" indent="-228600" algn="l">
              <a:lnSpc>
                <a:spcPct val="90000"/>
              </a:lnSpc>
              <a:spcBef>
                <a:spcPts val="500"/>
              </a:spcBef>
              <a:spcAft>
                <a:spcPts val="0"/>
              </a:spcAft>
              <a:buClr>
                <a:srgbClr val="084F9D"/>
              </a:buClr>
              <a:buSzPts val="1000"/>
              <a:buNone/>
              <a:defRPr sz="1000"/>
            </a:lvl4pPr>
            <a:lvl5pPr marL="2286000" lvl="4" indent="-228600" algn="l">
              <a:lnSpc>
                <a:spcPct val="90000"/>
              </a:lnSpc>
              <a:spcBef>
                <a:spcPts val="500"/>
              </a:spcBef>
              <a:spcAft>
                <a:spcPts val="0"/>
              </a:spcAft>
              <a:buClr>
                <a:srgbClr val="084F9D"/>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1" name="Google Shape;101;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04"/>
        <p:cNvGrpSpPr/>
        <p:nvPr/>
      </p:nvGrpSpPr>
      <p:grpSpPr>
        <a:xfrm>
          <a:off x="0" y="0"/>
          <a:ext cx="0" cy="0"/>
          <a:chOff x="0" y="0"/>
          <a:chExt cx="0" cy="0"/>
        </a:xfrm>
      </p:grpSpPr>
      <p:sp>
        <p:nvSpPr>
          <p:cNvPr id="105" name="Google Shape;105;p2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10"/>
        <p:cNvGrpSpPr/>
        <p:nvPr/>
      </p:nvGrpSpPr>
      <p:grpSpPr>
        <a:xfrm>
          <a:off x="0" y="0"/>
          <a:ext cx="0" cy="0"/>
          <a:chOff x="0" y="0"/>
          <a:chExt cx="0" cy="0"/>
        </a:xfrm>
      </p:grpSpPr>
      <p:sp>
        <p:nvSpPr>
          <p:cNvPr id="111" name="Google Shape;111;p2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2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mp; Image">
  <p:cSld name="1_Title &amp; Image">
    <p:spTree>
      <p:nvGrpSpPr>
        <p:cNvPr id="1" name="Shape 116"/>
        <p:cNvGrpSpPr/>
        <p:nvPr/>
      </p:nvGrpSpPr>
      <p:grpSpPr>
        <a:xfrm>
          <a:off x="0" y="0"/>
          <a:ext cx="0" cy="0"/>
          <a:chOff x="0" y="0"/>
          <a:chExt cx="0" cy="0"/>
        </a:xfrm>
      </p:grpSpPr>
      <p:pic>
        <p:nvPicPr>
          <p:cNvPr id="117" name="Google Shape;117;p28"/>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18" name="Google Shape;118;p28"/>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19" name="Google Shape;119;p28"/>
          <p:cNvSpPr>
            <a:spLocks noGrp="1"/>
          </p:cNvSpPr>
          <p:nvPr>
            <p:ph type="pic" idx="2"/>
          </p:nvPr>
        </p:nvSpPr>
        <p:spPr>
          <a:xfrm>
            <a:off x="608219" y="1625076"/>
            <a:ext cx="7927975" cy="4011613"/>
          </a:xfrm>
          <a:prstGeom prst="rect">
            <a:avLst/>
          </a:prstGeom>
          <a:noFill/>
          <a:ln>
            <a:noFill/>
          </a:ln>
        </p:spPr>
      </p:sp>
      <p:sp>
        <p:nvSpPr>
          <p:cNvPr id="120" name="Google Shape;120;p28"/>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1" name="Google Shape;121;p28"/>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G Comparison_layout">
  <p:cSld name="IMG Comparison_layout">
    <p:spTree>
      <p:nvGrpSpPr>
        <p:cNvPr id="1" name="Shape 122"/>
        <p:cNvGrpSpPr/>
        <p:nvPr/>
      </p:nvGrpSpPr>
      <p:grpSpPr>
        <a:xfrm>
          <a:off x="0" y="0"/>
          <a:ext cx="0" cy="0"/>
          <a:chOff x="0" y="0"/>
          <a:chExt cx="0" cy="0"/>
        </a:xfrm>
      </p:grpSpPr>
      <p:pic>
        <p:nvPicPr>
          <p:cNvPr id="123" name="Google Shape;123;p29"/>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24" name="Google Shape;124;p29"/>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25" name="Google Shape;125;p29"/>
          <p:cNvSpPr>
            <a:spLocks noGrp="1"/>
          </p:cNvSpPr>
          <p:nvPr>
            <p:ph type="pic" idx="2"/>
          </p:nvPr>
        </p:nvSpPr>
        <p:spPr>
          <a:xfrm>
            <a:off x="608014" y="1641355"/>
            <a:ext cx="3794125" cy="3914775"/>
          </a:xfrm>
          <a:prstGeom prst="rect">
            <a:avLst/>
          </a:prstGeom>
          <a:noFill/>
          <a:ln>
            <a:noFill/>
          </a:ln>
        </p:spPr>
      </p:sp>
      <p:sp>
        <p:nvSpPr>
          <p:cNvPr id="126" name="Google Shape;126;p29"/>
          <p:cNvSpPr>
            <a:spLocks noGrp="1"/>
          </p:cNvSpPr>
          <p:nvPr>
            <p:ph type="pic" idx="3"/>
          </p:nvPr>
        </p:nvSpPr>
        <p:spPr>
          <a:xfrm>
            <a:off x="4741658" y="1641355"/>
            <a:ext cx="3794125" cy="3914775"/>
          </a:xfrm>
          <a:prstGeom prst="rect">
            <a:avLst/>
          </a:prstGeom>
          <a:noFill/>
          <a:ln>
            <a:noFill/>
          </a:ln>
        </p:spPr>
      </p:sp>
      <p:sp>
        <p:nvSpPr>
          <p:cNvPr id="127" name="Google Shape;127;p29"/>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 name="Google Shape;128;p29"/>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Layout personalizzato">
  <p:cSld name="2_Layout personalizzato">
    <p:spTree>
      <p:nvGrpSpPr>
        <p:cNvPr id="1" name="Shape 129"/>
        <p:cNvGrpSpPr/>
        <p:nvPr/>
      </p:nvGrpSpPr>
      <p:grpSpPr>
        <a:xfrm>
          <a:off x="0" y="0"/>
          <a:ext cx="0" cy="0"/>
          <a:chOff x="0" y="0"/>
          <a:chExt cx="0" cy="0"/>
        </a:xfrm>
      </p:grpSpPr>
      <p:pic>
        <p:nvPicPr>
          <p:cNvPr id="130" name="Google Shape;130;p30"/>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31" name="Google Shape;131;p30"/>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32" name="Google Shape;132;p30"/>
          <p:cNvSpPr>
            <a:spLocks noGrp="1"/>
          </p:cNvSpPr>
          <p:nvPr>
            <p:ph type="pic" idx="2"/>
          </p:nvPr>
        </p:nvSpPr>
        <p:spPr>
          <a:xfrm>
            <a:off x="608220" y="1838962"/>
            <a:ext cx="3855626" cy="4145915"/>
          </a:xfrm>
          <a:prstGeom prst="rect">
            <a:avLst/>
          </a:prstGeom>
          <a:noFill/>
          <a:ln>
            <a:noFill/>
          </a:ln>
        </p:spPr>
      </p:sp>
      <p:sp>
        <p:nvSpPr>
          <p:cNvPr id="133" name="Google Shape;133;p30"/>
          <p:cNvSpPr txBox="1">
            <a:spLocks noGrp="1"/>
          </p:cNvSpPr>
          <p:nvPr>
            <p:ph type="body" idx="1"/>
          </p:nvPr>
        </p:nvSpPr>
        <p:spPr>
          <a:xfrm>
            <a:off x="4680158" y="1840814"/>
            <a:ext cx="3855625" cy="414591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30"/>
          <p:cNvSpPr txBox="1">
            <a:spLocks noGrp="1"/>
          </p:cNvSpPr>
          <p:nvPr>
            <p:ph type="body" idx="3"/>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5" name="Google Shape;135;p30"/>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End_thankyou">
  <p:cSld name="1_End_thankyou">
    <p:spTree>
      <p:nvGrpSpPr>
        <p:cNvPr id="1" name="Shape 136"/>
        <p:cNvGrpSpPr/>
        <p:nvPr/>
      </p:nvGrpSpPr>
      <p:grpSpPr>
        <a:xfrm>
          <a:off x="0" y="0"/>
          <a:ext cx="0" cy="0"/>
          <a:chOff x="0" y="0"/>
          <a:chExt cx="0" cy="0"/>
        </a:xfrm>
      </p:grpSpPr>
      <p:sp>
        <p:nvSpPr>
          <p:cNvPr id="137" name="Google Shape;137;p31"/>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38" name="Google Shape;138;p31"/>
          <p:cNvGrpSpPr/>
          <p:nvPr/>
        </p:nvGrpSpPr>
        <p:grpSpPr>
          <a:xfrm>
            <a:off x="0" y="6164054"/>
            <a:ext cx="9144000" cy="769197"/>
            <a:chOff x="0" y="0"/>
            <a:chExt cx="6858000" cy="576898"/>
          </a:xfrm>
        </p:grpSpPr>
        <p:pic>
          <p:nvPicPr>
            <p:cNvPr id="139" name="Google Shape;139;p31"/>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140" name="Google Shape;140;p31"/>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141" name="Google Shape;141;p31"/>
          <p:cNvPicPr preferRelativeResize="0"/>
          <p:nvPr/>
        </p:nvPicPr>
        <p:blipFill rotWithShape="1">
          <a:blip r:embed="rId3">
            <a:alphaModFix/>
          </a:blip>
          <a:srcRect l="14917" t="7056" r="15192" b="13643"/>
          <a:stretch/>
        </p:blipFill>
        <p:spPr>
          <a:xfrm>
            <a:off x="5515366" y="2171883"/>
            <a:ext cx="2942835" cy="2442670"/>
          </a:xfrm>
          <a:prstGeom prst="rect">
            <a:avLst/>
          </a:prstGeom>
          <a:noFill/>
          <a:ln>
            <a:noFill/>
          </a:ln>
        </p:spPr>
      </p:pic>
      <p:sp>
        <p:nvSpPr>
          <p:cNvPr id="142" name="Google Shape;142;p31"/>
          <p:cNvSpPr txBox="1">
            <a:spLocks noGrp="1"/>
          </p:cNvSpPr>
          <p:nvPr>
            <p:ph type="body" idx="1"/>
          </p:nvPr>
        </p:nvSpPr>
        <p:spPr>
          <a:xfrm>
            <a:off x="773114" y="2421228"/>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31"/>
          <p:cNvSpPr txBox="1">
            <a:spLocks noGrp="1"/>
          </p:cNvSpPr>
          <p:nvPr>
            <p:ph type="body" idx="2"/>
          </p:nvPr>
        </p:nvSpPr>
        <p:spPr>
          <a:xfrm>
            <a:off x="773114" y="3514939"/>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31"/>
          <p:cNvSpPr txBox="1"/>
          <p:nvPr/>
        </p:nvSpPr>
        <p:spPr>
          <a:xfrm>
            <a:off x="773114" y="5138671"/>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www.ieabioenergy.com</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ayout personalizzato">
  <p:cSld name="Layout personalizzato">
    <p:spTree>
      <p:nvGrpSpPr>
        <p:cNvPr id="1" name="Shape 145"/>
        <p:cNvGrpSpPr/>
        <p:nvPr/>
      </p:nvGrpSpPr>
      <p:grpSpPr>
        <a:xfrm>
          <a:off x="0" y="0"/>
          <a:ext cx="0" cy="0"/>
          <a:chOff x="0" y="0"/>
          <a:chExt cx="0" cy="0"/>
        </a:xfrm>
      </p:grpSpPr>
      <p:sp>
        <p:nvSpPr>
          <p:cNvPr id="146" name="Google Shape;146;p32"/>
          <p:cNvSpPr txBox="1">
            <a:spLocks noGrp="1"/>
          </p:cNvSpPr>
          <p:nvPr>
            <p:ph type="body" idx="1"/>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32"/>
          <p:cNvSpPr>
            <a:spLocks noGrp="1"/>
          </p:cNvSpPr>
          <p:nvPr>
            <p:ph type="pic" idx="2"/>
          </p:nvPr>
        </p:nvSpPr>
        <p:spPr>
          <a:xfrm>
            <a:off x="608220" y="2324102"/>
            <a:ext cx="3855626" cy="3660775"/>
          </a:xfrm>
          <a:prstGeom prst="rect">
            <a:avLst/>
          </a:prstGeom>
          <a:noFill/>
          <a:ln>
            <a:noFill/>
          </a:ln>
        </p:spPr>
      </p:sp>
      <p:sp>
        <p:nvSpPr>
          <p:cNvPr id="148" name="Google Shape;148;p32"/>
          <p:cNvSpPr txBox="1">
            <a:spLocks noGrp="1"/>
          </p:cNvSpPr>
          <p:nvPr>
            <p:ph type="body" idx="3"/>
          </p:nvPr>
        </p:nvSpPr>
        <p:spPr>
          <a:xfrm>
            <a:off x="4680158" y="2325955"/>
            <a:ext cx="3855625" cy="366077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32"/>
          <p:cNvSpPr txBox="1">
            <a:spLocks noGrp="1"/>
          </p:cNvSpPr>
          <p:nvPr>
            <p:ph type="body" idx="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32"/>
          <p:cNvSpPr txBox="1"/>
          <p:nvPr/>
        </p:nvSpPr>
        <p:spPr>
          <a:xfrm>
            <a:off x="608218" y="6283504"/>
            <a:ext cx="1456556" cy="365125"/>
          </a:xfrm>
          <a:prstGeom prst="rect">
            <a:avLst/>
          </a:prstGeom>
          <a:no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51" name="Google Shape;151;p32"/>
          <p:cNvSpPr txBox="1"/>
          <p:nvPr/>
        </p:nvSpPr>
        <p:spPr>
          <a:xfrm>
            <a:off x="3475777" y="6283504"/>
            <a:ext cx="2192447" cy="365125"/>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888888"/>
              </a:buClr>
              <a:buSzPts val="900"/>
              <a:buFont typeface="Calibri"/>
              <a:buNone/>
            </a:pPr>
            <a:endParaRPr sz="900" b="0" i="0" u="none" strike="noStrike" cap="none">
              <a:solidFill>
                <a:srgbClr val="888888"/>
              </a:solidFill>
              <a:latin typeface="Calibri"/>
              <a:ea typeface="Calibri"/>
              <a:cs typeface="Calibri"/>
              <a:sym typeface="Calibri"/>
            </a:endParaRPr>
          </a:p>
        </p:txBody>
      </p:sp>
      <p:sp>
        <p:nvSpPr>
          <p:cNvPr id="152" name="Google Shape;152;p32"/>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53" name="Google Shape;153;p32"/>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54" name="Google Shape;154;p32"/>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mp; Body">
  <p:cSld name="1_Title &amp; Body">
    <p:spTree>
      <p:nvGrpSpPr>
        <p:cNvPr id="1" name="Shape 29"/>
        <p:cNvGrpSpPr/>
        <p:nvPr/>
      </p:nvGrpSpPr>
      <p:grpSpPr>
        <a:xfrm>
          <a:off x="0" y="0"/>
          <a:ext cx="0" cy="0"/>
          <a:chOff x="0" y="0"/>
          <a:chExt cx="0" cy="0"/>
        </a:xfrm>
      </p:grpSpPr>
      <p:pic>
        <p:nvPicPr>
          <p:cNvPr id="30" name="Google Shape;30;p15"/>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31" name="Google Shape;31;p15"/>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32" name="Google Shape;32;p15"/>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body" idx="2"/>
          </p:nvPr>
        </p:nvSpPr>
        <p:spPr>
          <a:xfrm>
            <a:off x="4680158" y="1641988"/>
            <a:ext cx="3855625" cy="390972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5"/>
          <p:cNvSpPr txBox="1">
            <a:spLocks noGrp="1"/>
          </p:cNvSpPr>
          <p:nvPr>
            <p:ph type="body" idx="3"/>
          </p:nvPr>
        </p:nvSpPr>
        <p:spPr>
          <a:xfrm>
            <a:off x="608220" y="1641987"/>
            <a:ext cx="3855625" cy="390972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A4F9D"/>
              </a:buClr>
              <a:buSzPts val="1800"/>
              <a:buChar char="•"/>
              <a:defRPr sz="1800">
                <a:solidFill>
                  <a:srgbClr val="0A4F9D"/>
                </a:solidFill>
                <a:latin typeface="Trebuchet MS"/>
                <a:ea typeface="Trebuchet MS"/>
                <a:cs typeface="Trebuchet MS"/>
                <a:sym typeface="Trebuchet MS"/>
              </a:defRPr>
            </a:lvl1pPr>
            <a:lvl2pPr marL="914400" lvl="1" indent="-355600" algn="l">
              <a:lnSpc>
                <a:spcPct val="90000"/>
              </a:lnSpc>
              <a:spcBef>
                <a:spcPts val="500"/>
              </a:spcBef>
              <a:spcAft>
                <a:spcPts val="0"/>
              </a:spcAft>
              <a:buClr>
                <a:srgbClr val="0A4F9D"/>
              </a:buClr>
              <a:buSzPts val="2000"/>
              <a:buChar char="•"/>
              <a:defRPr>
                <a:solidFill>
                  <a:srgbClr val="0A4F9D"/>
                </a:solidFill>
                <a:latin typeface="Trebuchet MS"/>
                <a:ea typeface="Trebuchet MS"/>
                <a:cs typeface="Trebuchet MS"/>
                <a:sym typeface="Trebuchet MS"/>
              </a:defRPr>
            </a:lvl2pPr>
            <a:lvl3pPr marL="1371600" lvl="2" indent="-342900" algn="l">
              <a:lnSpc>
                <a:spcPct val="90000"/>
              </a:lnSpc>
              <a:spcBef>
                <a:spcPts val="500"/>
              </a:spcBef>
              <a:spcAft>
                <a:spcPts val="0"/>
              </a:spcAft>
              <a:buClr>
                <a:srgbClr val="0A4F9D"/>
              </a:buClr>
              <a:buSzPts val="1800"/>
              <a:buChar char="•"/>
              <a:defRPr>
                <a:solidFill>
                  <a:srgbClr val="0A4F9D"/>
                </a:solidFill>
                <a:latin typeface="Trebuchet MS"/>
                <a:ea typeface="Trebuchet MS"/>
                <a:cs typeface="Trebuchet MS"/>
                <a:sym typeface="Trebuchet MS"/>
              </a:defRPr>
            </a:lvl3pPr>
            <a:lvl4pPr marL="1828800" lvl="3"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4pPr>
            <a:lvl5pPr marL="2286000" lvl="4" indent="-330200" algn="l">
              <a:lnSpc>
                <a:spcPct val="90000"/>
              </a:lnSpc>
              <a:spcBef>
                <a:spcPts val="500"/>
              </a:spcBef>
              <a:spcAft>
                <a:spcPts val="0"/>
              </a:spcAft>
              <a:buClr>
                <a:srgbClr val="0A4F9D"/>
              </a:buClr>
              <a:buSzPts val="1600"/>
              <a:buChar char="•"/>
              <a:defRPr>
                <a:solidFill>
                  <a:srgbClr val="0A4F9D"/>
                </a:solidFill>
                <a:latin typeface="Trebuchet MS"/>
                <a:ea typeface="Trebuchet MS"/>
                <a:cs typeface="Trebuchet MS"/>
                <a:sym typeface="Trebuchet M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15"/>
          <p:cNvPicPr preferRelativeResize="0"/>
          <p:nvPr/>
        </p:nvPicPr>
        <p:blipFill rotWithShape="1">
          <a:blip r:embed="rId3">
            <a:alphaModFix/>
          </a:blip>
          <a:srcRect/>
          <a:stretch/>
        </p:blipFill>
        <p:spPr>
          <a:xfrm>
            <a:off x="8080165" y="6268505"/>
            <a:ext cx="993140" cy="4508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s_layout">
  <p:cSld name="Quotes_layout">
    <p:spTree>
      <p:nvGrpSpPr>
        <p:cNvPr id="1" name="Shape 155"/>
        <p:cNvGrpSpPr/>
        <p:nvPr/>
      </p:nvGrpSpPr>
      <p:grpSpPr>
        <a:xfrm>
          <a:off x="0" y="0"/>
          <a:ext cx="0" cy="0"/>
          <a:chOff x="0" y="0"/>
          <a:chExt cx="0" cy="0"/>
        </a:xfrm>
      </p:grpSpPr>
      <p:sp>
        <p:nvSpPr>
          <p:cNvPr id="156" name="Google Shape;156;p33"/>
          <p:cNvSpPr txBox="1">
            <a:spLocks noGrp="1"/>
          </p:cNvSpPr>
          <p:nvPr>
            <p:ph type="title"/>
          </p:nvPr>
        </p:nvSpPr>
        <p:spPr>
          <a:xfrm>
            <a:off x="589988" y="1746466"/>
            <a:ext cx="7964026" cy="247048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A4F9D"/>
              </a:buClr>
              <a:buSzPts val="3300"/>
              <a:buFont typeface="Trebuchet MS"/>
              <a:buNone/>
              <a:defRPr sz="3300">
                <a:solidFill>
                  <a:srgbClr val="0A4F9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33"/>
          <p:cNvSpPr txBox="1">
            <a:spLocks noGrp="1"/>
          </p:cNvSpPr>
          <p:nvPr>
            <p:ph type="body" idx="1"/>
          </p:nvPr>
        </p:nvSpPr>
        <p:spPr>
          <a:xfrm>
            <a:off x="589988" y="4656753"/>
            <a:ext cx="5545137" cy="365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7F7F7F"/>
              </a:buClr>
              <a:buSzPts val="1800"/>
              <a:buNone/>
              <a:defRPr sz="1800">
                <a:solidFill>
                  <a:srgbClr val="7F7F7F"/>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33"/>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59" name="Google Shape;159;p33"/>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60" name="Google Shape;160;p33"/>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ultiple Speakers_layout">
  <p:cSld name="Multiple Speakers_layout">
    <p:spTree>
      <p:nvGrpSpPr>
        <p:cNvPr id="1" name="Shape 161"/>
        <p:cNvGrpSpPr/>
        <p:nvPr/>
      </p:nvGrpSpPr>
      <p:grpSpPr>
        <a:xfrm>
          <a:off x="0" y="0"/>
          <a:ext cx="0" cy="0"/>
          <a:chOff x="0" y="0"/>
          <a:chExt cx="0" cy="0"/>
        </a:xfrm>
      </p:grpSpPr>
      <p:sp>
        <p:nvSpPr>
          <p:cNvPr id="162" name="Google Shape;162;p34"/>
          <p:cNvSpPr>
            <a:spLocks noGrp="1"/>
          </p:cNvSpPr>
          <p:nvPr>
            <p:ph type="pic" idx="2"/>
          </p:nvPr>
        </p:nvSpPr>
        <p:spPr>
          <a:xfrm>
            <a:off x="767585" y="2327879"/>
            <a:ext cx="1213203" cy="1213203"/>
          </a:xfrm>
          <a:prstGeom prst="rect">
            <a:avLst/>
          </a:prstGeom>
          <a:noFill/>
          <a:ln>
            <a:noFill/>
          </a:ln>
        </p:spPr>
      </p:sp>
      <p:sp>
        <p:nvSpPr>
          <p:cNvPr id="163" name="Google Shape;163;p34"/>
          <p:cNvSpPr txBox="1">
            <a:spLocks noGrp="1"/>
          </p:cNvSpPr>
          <p:nvPr>
            <p:ph type="body" idx="1"/>
          </p:nvPr>
        </p:nvSpPr>
        <p:spPr>
          <a:xfrm>
            <a:off x="60821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200"/>
              <a:buFont typeface="Arial"/>
              <a:buNone/>
              <a:defRPr sz="120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34"/>
          <p:cNvSpPr txBox="1">
            <a:spLocks noGrp="1"/>
          </p:cNvSpPr>
          <p:nvPr>
            <p:ph type="body" idx="3"/>
          </p:nvPr>
        </p:nvSpPr>
        <p:spPr>
          <a:xfrm>
            <a:off x="60821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34"/>
          <p:cNvSpPr txBox="1">
            <a:spLocks noGrp="1"/>
          </p:cNvSpPr>
          <p:nvPr>
            <p:ph type="body" idx="4"/>
          </p:nvPr>
        </p:nvSpPr>
        <p:spPr>
          <a:xfrm>
            <a:off x="60821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34"/>
          <p:cNvSpPr>
            <a:spLocks noGrp="1"/>
          </p:cNvSpPr>
          <p:nvPr>
            <p:ph type="pic" idx="5"/>
          </p:nvPr>
        </p:nvSpPr>
        <p:spPr>
          <a:xfrm>
            <a:off x="2380795" y="2327879"/>
            <a:ext cx="1213203" cy="1213203"/>
          </a:xfrm>
          <a:prstGeom prst="rect">
            <a:avLst/>
          </a:prstGeom>
          <a:noFill/>
          <a:ln>
            <a:noFill/>
          </a:ln>
        </p:spPr>
      </p:sp>
      <p:sp>
        <p:nvSpPr>
          <p:cNvPr id="167" name="Google Shape;167;p34"/>
          <p:cNvSpPr txBox="1">
            <a:spLocks noGrp="1"/>
          </p:cNvSpPr>
          <p:nvPr>
            <p:ph type="body" idx="6"/>
          </p:nvPr>
        </p:nvSpPr>
        <p:spPr>
          <a:xfrm>
            <a:off x="2221429"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34"/>
          <p:cNvSpPr txBox="1">
            <a:spLocks noGrp="1"/>
          </p:cNvSpPr>
          <p:nvPr>
            <p:ph type="body" idx="7"/>
          </p:nvPr>
        </p:nvSpPr>
        <p:spPr>
          <a:xfrm>
            <a:off x="2221429"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34"/>
          <p:cNvSpPr txBox="1">
            <a:spLocks noGrp="1"/>
          </p:cNvSpPr>
          <p:nvPr>
            <p:ph type="body" idx="8"/>
          </p:nvPr>
        </p:nvSpPr>
        <p:spPr>
          <a:xfrm>
            <a:off x="2221429"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34"/>
          <p:cNvSpPr>
            <a:spLocks noGrp="1"/>
          </p:cNvSpPr>
          <p:nvPr>
            <p:ph type="pic" idx="9"/>
          </p:nvPr>
        </p:nvSpPr>
        <p:spPr>
          <a:xfrm>
            <a:off x="3986570" y="2327879"/>
            <a:ext cx="1213203" cy="1213203"/>
          </a:xfrm>
          <a:prstGeom prst="rect">
            <a:avLst/>
          </a:prstGeom>
          <a:noFill/>
          <a:ln>
            <a:noFill/>
          </a:ln>
        </p:spPr>
      </p:sp>
      <p:sp>
        <p:nvSpPr>
          <p:cNvPr id="171" name="Google Shape;171;p34"/>
          <p:cNvSpPr txBox="1">
            <a:spLocks noGrp="1"/>
          </p:cNvSpPr>
          <p:nvPr>
            <p:ph type="body" idx="13"/>
          </p:nvPr>
        </p:nvSpPr>
        <p:spPr>
          <a:xfrm>
            <a:off x="3827204"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34"/>
          <p:cNvSpPr txBox="1">
            <a:spLocks noGrp="1"/>
          </p:cNvSpPr>
          <p:nvPr>
            <p:ph type="body" idx="14"/>
          </p:nvPr>
        </p:nvSpPr>
        <p:spPr>
          <a:xfrm>
            <a:off x="3827204"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34"/>
          <p:cNvSpPr txBox="1">
            <a:spLocks noGrp="1"/>
          </p:cNvSpPr>
          <p:nvPr>
            <p:ph type="body" idx="15"/>
          </p:nvPr>
        </p:nvSpPr>
        <p:spPr>
          <a:xfrm>
            <a:off x="3827204"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34"/>
          <p:cNvSpPr>
            <a:spLocks noGrp="1"/>
          </p:cNvSpPr>
          <p:nvPr>
            <p:ph type="pic" idx="16"/>
          </p:nvPr>
        </p:nvSpPr>
        <p:spPr>
          <a:xfrm>
            <a:off x="5594228" y="2327879"/>
            <a:ext cx="1213203" cy="1213203"/>
          </a:xfrm>
          <a:prstGeom prst="rect">
            <a:avLst/>
          </a:prstGeom>
          <a:noFill/>
          <a:ln>
            <a:noFill/>
          </a:ln>
        </p:spPr>
      </p:sp>
      <p:sp>
        <p:nvSpPr>
          <p:cNvPr id="175" name="Google Shape;175;p34"/>
          <p:cNvSpPr txBox="1">
            <a:spLocks noGrp="1"/>
          </p:cNvSpPr>
          <p:nvPr>
            <p:ph type="body" idx="17"/>
          </p:nvPr>
        </p:nvSpPr>
        <p:spPr>
          <a:xfrm>
            <a:off x="543486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34"/>
          <p:cNvSpPr txBox="1">
            <a:spLocks noGrp="1"/>
          </p:cNvSpPr>
          <p:nvPr>
            <p:ph type="body" idx="18"/>
          </p:nvPr>
        </p:nvSpPr>
        <p:spPr>
          <a:xfrm>
            <a:off x="543486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34"/>
          <p:cNvSpPr txBox="1">
            <a:spLocks noGrp="1"/>
          </p:cNvSpPr>
          <p:nvPr>
            <p:ph type="body" idx="19"/>
          </p:nvPr>
        </p:nvSpPr>
        <p:spPr>
          <a:xfrm>
            <a:off x="543486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34"/>
          <p:cNvSpPr>
            <a:spLocks noGrp="1"/>
          </p:cNvSpPr>
          <p:nvPr>
            <p:ph type="pic" idx="20"/>
          </p:nvPr>
        </p:nvSpPr>
        <p:spPr>
          <a:xfrm>
            <a:off x="7207438" y="2327879"/>
            <a:ext cx="1213203" cy="1213203"/>
          </a:xfrm>
          <a:prstGeom prst="rect">
            <a:avLst/>
          </a:prstGeom>
          <a:noFill/>
          <a:ln>
            <a:noFill/>
          </a:ln>
        </p:spPr>
      </p:sp>
      <p:sp>
        <p:nvSpPr>
          <p:cNvPr id="179" name="Google Shape;179;p34"/>
          <p:cNvSpPr txBox="1">
            <a:spLocks noGrp="1"/>
          </p:cNvSpPr>
          <p:nvPr>
            <p:ph type="body" idx="21"/>
          </p:nvPr>
        </p:nvSpPr>
        <p:spPr>
          <a:xfrm>
            <a:off x="7048072" y="3730259"/>
            <a:ext cx="1531937" cy="724249"/>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350"/>
              <a:buFont typeface="Arial"/>
              <a:buNone/>
              <a:defRPr sz="13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34"/>
          <p:cNvSpPr txBox="1">
            <a:spLocks noGrp="1"/>
          </p:cNvSpPr>
          <p:nvPr>
            <p:ph type="body" idx="22"/>
          </p:nvPr>
        </p:nvSpPr>
        <p:spPr>
          <a:xfrm>
            <a:off x="7048072" y="4586347"/>
            <a:ext cx="1531937" cy="72425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34"/>
          <p:cNvSpPr txBox="1">
            <a:spLocks noGrp="1"/>
          </p:cNvSpPr>
          <p:nvPr>
            <p:ph type="body" idx="23"/>
          </p:nvPr>
        </p:nvSpPr>
        <p:spPr>
          <a:xfrm>
            <a:off x="7048072" y="5428100"/>
            <a:ext cx="1531937" cy="365124"/>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750"/>
              </a:spcBef>
              <a:spcAft>
                <a:spcPts val="0"/>
              </a:spcAft>
              <a:buClr>
                <a:srgbClr val="0A4F9D"/>
              </a:buClr>
              <a:buSzPts val="1050"/>
              <a:buFont typeface="Arial"/>
              <a:buNone/>
              <a:defRPr sz="105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34"/>
          <p:cNvSpPr txBox="1"/>
          <p:nvPr/>
        </p:nvSpPr>
        <p:spPr>
          <a:xfrm>
            <a:off x="7015017" y="6409301"/>
            <a:ext cx="2128984"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rgbClr val="7F7F7F"/>
                </a:solidFill>
                <a:latin typeface="Trebuchet MS"/>
                <a:ea typeface="Trebuchet MS"/>
                <a:cs typeface="Trebuchet MS"/>
                <a:sym typeface="Trebuchet MS"/>
              </a:rPr>
              <a:t>www.ieabioenergy.com</a:t>
            </a:r>
            <a:endParaRPr/>
          </a:p>
        </p:txBody>
      </p:sp>
      <p:pic>
        <p:nvPicPr>
          <p:cNvPr id="183" name="Google Shape;183;p34"/>
          <p:cNvPicPr preferRelativeResize="0"/>
          <p:nvPr/>
        </p:nvPicPr>
        <p:blipFill rotWithShape="1">
          <a:blip r:embed="rId2">
            <a:alphaModFix/>
          </a:blip>
          <a:srcRect/>
          <a:stretch/>
        </p:blipFill>
        <p:spPr>
          <a:xfrm>
            <a:off x="127281" y="6063498"/>
            <a:ext cx="1747974" cy="798433"/>
          </a:xfrm>
          <a:prstGeom prst="rect">
            <a:avLst/>
          </a:prstGeom>
          <a:noFill/>
          <a:ln>
            <a:noFill/>
          </a:ln>
        </p:spPr>
      </p:pic>
      <p:sp>
        <p:nvSpPr>
          <p:cNvPr id="184" name="Google Shape;184;p34"/>
          <p:cNvSpPr txBox="1"/>
          <p:nvPr/>
        </p:nvSpPr>
        <p:spPr>
          <a:xfrm>
            <a:off x="3543300" y="6380627"/>
            <a:ext cx="2057400" cy="365125"/>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fld id="{00000000-1234-1234-1234-123412341234}" type="slidenum">
              <a:rPr lang="en-US" sz="1050">
                <a:solidFill>
                  <a:srgbClr val="888888"/>
                </a:solidFill>
                <a:latin typeface="Calibri"/>
                <a:ea typeface="Calibri"/>
                <a:cs typeface="Calibri"/>
                <a:sym typeface="Calibri"/>
              </a:rPr>
              <a:t>‹#›</a:t>
            </a:fld>
            <a:endParaRPr sz="1050">
              <a:solidFill>
                <a:srgbClr val="888888"/>
              </a:solidFill>
              <a:latin typeface="Calibri"/>
              <a:ea typeface="Calibri"/>
              <a:cs typeface="Calibri"/>
              <a:sym typeface="Calibri"/>
            </a:endParaRPr>
          </a:p>
        </p:txBody>
      </p:sp>
      <p:sp>
        <p:nvSpPr>
          <p:cNvPr id="185" name="Google Shape;185;p34"/>
          <p:cNvSpPr txBox="1">
            <a:spLocks noGrp="1"/>
          </p:cNvSpPr>
          <p:nvPr>
            <p:ph type="body" idx="24"/>
          </p:nvPr>
        </p:nvSpPr>
        <p:spPr>
          <a:xfrm>
            <a:off x="608219" y="495161"/>
            <a:ext cx="7927564" cy="980907"/>
          </a:xfrm>
          <a:prstGeom prst="rect">
            <a:avLst/>
          </a:prstGeom>
          <a:noFill/>
          <a:ln>
            <a:noFill/>
          </a:ln>
        </p:spPr>
        <p:txBody>
          <a:bodyPr spcFirstLastPara="1" wrap="square" lIns="91425" tIns="45700" rIns="91425" bIns="45700" anchor="t" anchorCtr="0">
            <a:noAutofit/>
          </a:bodyPr>
          <a:lstStyle>
            <a:lvl1pPr marL="457200" lvl="0" indent="-228600" algn="l">
              <a:lnSpc>
                <a:spcPct val="108355"/>
              </a:lnSpc>
              <a:spcBef>
                <a:spcPts val="1000"/>
              </a:spcBef>
              <a:spcAft>
                <a:spcPts val="0"/>
              </a:spcAft>
              <a:buClr>
                <a:srgbClr val="0A4F9D"/>
              </a:buClr>
              <a:buSzPts val="2250"/>
              <a:buNone/>
              <a:defRPr sz="2250" b="1">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FFC000"/>
              </a:buClr>
              <a:buSzPts val="1800"/>
              <a:buChar char="•"/>
              <a:defRPr sz="1800">
                <a:solidFill>
                  <a:srgbClr val="FFC000"/>
                </a:solidFill>
              </a:defRPr>
            </a:lvl2pPr>
            <a:lvl3pPr marL="1371600" lvl="2" indent="-323850" algn="l">
              <a:lnSpc>
                <a:spcPct val="90000"/>
              </a:lnSpc>
              <a:spcBef>
                <a:spcPts val="500"/>
              </a:spcBef>
              <a:spcAft>
                <a:spcPts val="0"/>
              </a:spcAft>
              <a:buClr>
                <a:srgbClr val="FFC000"/>
              </a:buClr>
              <a:buSzPts val="1500"/>
              <a:buChar char="•"/>
              <a:defRPr sz="1500">
                <a:solidFill>
                  <a:srgbClr val="FFC000"/>
                </a:solidFill>
              </a:defRPr>
            </a:lvl3pPr>
            <a:lvl4pPr marL="1828800" lvl="3" indent="-314325" algn="l">
              <a:lnSpc>
                <a:spcPct val="90000"/>
              </a:lnSpc>
              <a:spcBef>
                <a:spcPts val="500"/>
              </a:spcBef>
              <a:spcAft>
                <a:spcPts val="0"/>
              </a:spcAft>
              <a:buClr>
                <a:srgbClr val="FFC000"/>
              </a:buClr>
              <a:buSzPts val="1350"/>
              <a:buChar char="•"/>
              <a:defRPr sz="1350">
                <a:solidFill>
                  <a:srgbClr val="FFC000"/>
                </a:solidFill>
              </a:defRPr>
            </a:lvl4pPr>
            <a:lvl5pPr marL="2286000" lvl="4" indent="-314325" algn="l">
              <a:lnSpc>
                <a:spcPct val="90000"/>
              </a:lnSpc>
              <a:spcBef>
                <a:spcPts val="500"/>
              </a:spcBef>
              <a:spcAft>
                <a:spcPts val="0"/>
              </a:spcAft>
              <a:buClr>
                <a:srgbClr val="FFC000"/>
              </a:buClr>
              <a:buSzPts val="1350"/>
              <a:buChar char="•"/>
              <a:defRPr sz="1350">
                <a:solidFill>
                  <a:srgbClr val="FFC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34"/>
          <p:cNvSpPr txBox="1">
            <a:spLocks noGrp="1"/>
          </p:cNvSpPr>
          <p:nvPr>
            <p:ph type="body" idx="25"/>
          </p:nvPr>
        </p:nvSpPr>
        <p:spPr>
          <a:xfrm>
            <a:off x="608219" y="1502773"/>
            <a:ext cx="7927564" cy="5451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950"/>
              <a:buNone/>
              <a:defRPr sz="1950" b="0">
                <a:solidFill>
                  <a:srgbClr val="0A4F9D"/>
                </a:solidFill>
                <a:latin typeface="Trebuchet MS"/>
                <a:ea typeface="Trebuchet MS"/>
                <a:cs typeface="Trebuchet MS"/>
                <a:sym typeface="Trebuchet MS"/>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d_thankyou">
  <p:cSld name="End_thankyou">
    <p:spTree>
      <p:nvGrpSpPr>
        <p:cNvPr id="1" name="Shape 42"/>
        <p:cNvGrpSpPr/>
        <p:nvPr/>
      </p:nvGrpSpPr>
      <p:grpSpPr>
        <a:xfrm>
          <a:off x="0" y="0"/>
          <a:ext cx="0" cy="0"/>
          <a:chOff x="0" y="0"/>
          <a:chExt cx="0" cy="0"/>
        </a:xfrm>
      </p:grpSpPr>
      <p:sp>
        <p:nvSpPr>
          <p:cNvPr id="43" name="Google Shape;43;p17"/>
          <p:cNvSpPr txBox="1">
            <a:spLocks noGrp="1"/>
          </p:cNvSpPr>
          <p:nvPr>
            <p:ph type="dt" idx="10"/>
          </p:nvPr>
        </p:nvSpPr>
        <p:spPr>
          <a:xfrm>
            <a:off x="628650" y="6356353"/>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44" name="Google Shape;44;p17"/>
          <p:cNvGrpSpPr/>
          <p:nvPr/>
        </p:nvGrpSpPr>
        <p:grpSpPr>
          <a:xfrm>
            <a:off x="0" y="6164054"/>
            <a:ext cx="9144000" cy="769197"/>
            <a:chOff x="0" y="0"/>
            <a:chExt cx="6858000" cy="576898"/>
          </a:xfrm>
        </p:grpSpPr>
        <p:pic>
          <p:nvPicPr>
            <p:cNvPr id="45" name="Google Shape;45;p17"/>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46" name="Google Shape;46;p17"/>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Quattrocento Sans"/>
                <a:ea typeface="Quattrocento Sans"/>
                <a:cs typeface="Quattrocento Sans"/>
                <a:sym typeface="Quattrocento Sans"/>
              </a:endParaRPr>
            </a:p>
          </p:txBody>
        </p:sp>
      </p:grpSp>
      <p:pic>
        <p:nvPicPr>
          <p:cNvPr id="47" name="Google Shape;47;p17"/>
          <p:cNvPicPr preferRelativeResize="0"/>
          <p:nvPr/>
        </p:nvPicPr>
        <p:blipFill rotWithShape="1">
          <a:blip r:embed="rId3">
            <a:alphaModFix/>
          </a:blip>
          <a:srcRect l="14917" t="7056" r="15192" b="13643"/>
          <a:stretch/>
        </p:blipFill>
        <p:spPr>
          <a:xfrm>
            <a:off x="5489966" y="3179417"/>
            <a:ext cx="2942835" cy="2442670"/>
          </a:xfrm>
          <a:prstGeom prst="rect">
            <a:avLst/>
          </a:prstGeom>
          <a:noFill/>
          <a:ln>
            <a:noFill/>
          </a:ln>
        </p:spPr>
      </p:pic>
      <p:sp>
        <p:nvSpPr>
          <p:cNvPr id="48" name="Google Shape;48;p17"/>
          <p:cNvSpPr txBox="1">
            <a:spLocks noGrp="1"/>
          </p:cNvSpPr>
          <p:nvPr>
            <p:ph type="body" idx="1"/>
          </p:nvPr>
        </p:nvSpPr>
        <p:spPr>
          <a:xfrm>
            <a:off x="2618847" y="575494"/>
            <a:ext cx="4327525" cy="9014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400"/>
              <a:buNone/>
              <a:defRPr>
                <a:solidFill>
                  <a:srgbClr val="0A4F9D"/>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7"/>
          <p:cNvSpPr txBox="1">
            <a:spLocks noGrp="1"/>
          </p:cNvSpPr>
          <p:nvPr>
            <p:ph type="body" idx="2"/>
          </p:nvPr>
        </p:nvSpPr>
        <p:spPr>
          <a:xfrm>
            <a:off x="214314" y="2261871"/>
            <a:ext cx="4327525" cy="141656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800"/>
              <a:buNone/>
              <a:defRPr sz="1800">
                <a:solidFill>
                  <a:srgbClr val="7F7F7F"/>
                </a:solidFill>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7"/>
          <p:cNvSpPr txBox="1"/>
          <p:nvPr/>
        </p:nvSpPr>
        <p:spPr>
          <a:xfrm>
            <a:off x="4816476" y="5560245"/>
            <a:ext cx="432752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www.ieabioenergy.com</a:t>
            </a:r>
            <a:endParaRPr/>
          </a:p>
        </p:txBody>
      </p:sp>
      <p:pic>
        <p:nvPicPr>
          <p:cNvPr id="51" name="Google Shape;51;p17"/>
          <p:cNvPicPr preferRelativeResize="0"/>
          <p:nvPr/>
        </p:nvPicPr>
        <p:blipFill rotWithShape="1">
          <a:blip r:embed="rId4">
            <a:alphaModFix/>
          </a:blip>
          <a:srcRect/>
          <a:stretch/>
        </p:blipFill>
        <p:spPr>
          <a:xfrm>
            <a:off x="527899" y="3906307"/>
            <a:ext cx="3366770" cy="1647828"/>
          </a:xfrm>
          <a:prstGeom prst="rect">
            <a:avLst/>
          </a:prstGeom>
          <a:noFill/>
          <a:ln>
            <a:noFill/>
          </a:ln>
        </p:spPr>
      </p:pic>
      <p:sp>
        <p:nvSpPr>
          <p:cNvPr id="52" name="Google Shape;52;p17"/>
          <p:cNvSpPr txBox="1"/>
          <p:nvPr/>
        </p:nvSpPr>
        <p:spPr>
          <a:xfrm>
            <a:off x="0" y="5577179"/>
            <a:ext cx="438937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accent2"/>
                </a:solidFill>
                <a:latin typeface="Trebuchet MS"/>
                <a:ea typeface="Trebuchet MS"/>
                <a:cs typeface="Trebuchet MS"/>
                <a:sym typeface="Trebuchet MS"/>
              </a:rPr>
              <a:t>www.task39.ieabioenergy.com</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53"/>
        <p:cNvGrpSpPr/>
        <p:nvPr/>
      </p:nvGrpSpPr>
      <p:grpSpPr>
        <a:xfrm>
          <a:off x="0" y="0"/>
          <a:ext cx="0" cy="0"/>
          <a:chOff x="0" y="0"/>
          <a:chExt cx="0" cy="0"/>
        </a:xfrm>
      </p:grpSpPr>
      <p:sp>
        <p:nvSpPr>
          <p:cNvPr id="54" name="Google Shape;54;p1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rgbClr val="084F9D"/>
              </a:buClr>
              <a:buSzPts val="2400"/>
              <a:buNone/>
              <a:defRPr sz="2400"/>
            </a:lvl1pPr>
            <a:lvl2pPr lvl="1" algn="ctr">
              <a:lnSpc>
                <a:spcPct val="90000"/>
              </a:lnSpc>
              <a:spcBef>
                <a:spcPts val="500"/>
              </a:spcBef>
              <a:spcAft>
                <a:spcPts val="0"/>
              </a:spcAft>
              <a:buClr>
                <a:srgbClr val="084F9D"/>
              </a:buClr>
              <a:buSzPts val="2000"/>
              <a:buNone/>
              <a:defRPr sz="2000"/>
            </a:lvl2pPr>
            <a:lvl3pPr lvl="2" algn="ctr">
              <a:lnSpc>
                <a:spcPct val="90000"/>
              </a:lnSpc>
              <a:spcBef>
                <a:spcPts val="500"/>
              </a:spcBef>
              <a:spcAft>
                <a:spcPts val="0"/>
              </a:spcAft>
              <a:buClr>
                <a:srgbClr val="084F9D"/>
              </a:buClr>
              <a:buSzPts val="1800"/>
              <a:buNone/>
              <a:defRPr sz="1800"/>
            </a:lvl3pPr>
            <a:lvl4pPr lvl="3" algn="ctr">
              <a:lnSpc>
                <a:spcPct val="90000"/>
              </a:lnSpc>
              <a:spcBef>
                <a:spcPts val="500"/>
              </a:spcBef>
              <a:spcAft>
                <a:spcPts val="0"/>
              </a:spcAft>
              <a:buClr>
                <a:srgbClr val="084F9D"/>
              </a:buClr>
              <a:buSzPts val="1600"/>
              <a:buNone/>
              <a:defRPr sz="1600"/>
            </a:lvl4pPr>
            <a:lvl5pPr lvl="4" algn="ctr">
              <a:lnSpc>
                <a:spcPct val="90000"/>
              </a:lnSpc>
              <a:spcBef>
                <a:spcPts val="500"/>
              </a:spcBef>
              <a:spcAft>
                <a:spcPts val="0"/>
              </a:spcAft>
              <a:buClr>
                <a:srgbClr val="084F9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6" name="Google Shape;56;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59"/>
        <p:cNvGrpSpPr/>
        <p:nvPr/>
      </p:nvGrpSpPr>
      <p:grpSpPr>
        <a:xfrm>
          <a:off x="0" y="0"/>
          <a:ext cx="0" cy="0"/>
          <a:chOff x="0" y="0"/>
          <a:chExt cx="0" cy="0"/>
        </a:xfrm>
      </p:grpSpPr>
      <p:sp>
        <p:nvSpPr>
          <p:cNvPr id="60" name="Google Shape;60;p1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84F9D"/>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2" name="Google Shape;62;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2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84F9D"/>
              </a:buClr>
              <a:buSzPts val="2400"/>
              <a:buNone/>
              <a:defRPr sz="2400" b="1"/>
            </a:lvl1pPr>
            <a:lvl2pPr marL="914400" lvl="1" indent="-228600" algn="l">
              <a:lnSpc>
                <a:spcPct val="90000"/>
              </a:lnSpc>
              <a:spcBef>
                <a:spcPts val="500"/>
              </a:spcBef>
              <a:spcAft>
                <a:spcPts val="0"/>
              </a:spcAft>
              <a:buClr>
                <a:srgbClr val="084F9D"/>
              </a:buClr>
              <a:buSzPts val="2000"/>
              <a:buNone/>
              <a:defRPr sz="2000" b="1"/>
            </a:lvl2pPr>
            <a:lvl3pPr marL="1371600" lvl="2" indent="-228600" algn="l">
              <a:lnSpc>
                <a:spcPct val="90000"/>
              </a:lnSpc>
              <a:spcBef>
                <a:spcPts val="500"/>
              </a:spcBef>
              <a:spcAft>
                <a:spcPts val="0"/>
              </a:spcAft>
              <a:buClr>
                <a:srgbClr val="084F9D"/>
              </a:buClr>
              <a:buSzPts val="1800"/>
              <a:buNone/>
              <a:defRPr sz="1800" b="1"/>
            </a:lvl3pPr>
            <a:lvl4pPr marL="1828800" lvl="3" indent="-228600" algn="l">
              <a:lnSpc>
                <a:spcPct val="90000"/>
              </a:lnSpc>
              <a:spcBef>
                <a:spcPts val="500"/>
              </a:spcBef>
              <a:spcAft>
                <a:spcPts val="0"/>
              </a:spcAft>
              <a:buClr>
                <a:srgbClr val="084F9D"/>
              </a:buClr>
              <a:buSzPts val="1600"/>
              <a:buNone/>
              <a:defRPr sz="1600" b="1"/>
            </a:lvl4pPr>
            <a:lvl5pPr marL="2286000" lvl="4" indent="-228600" algn="l">
              <a:lnSpc>
                <a:spcPct val="90000"/>
              </a:lnSpc>
              <a:spcBef>
                <a:spcPts val="500"/>
              </a:spcBef>
              <a:spcAft>
                <a:spcPts val="0"/>
              </a:spcAft>
              <a:buClr>
                <a:srgbClr val="084F9D"/>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2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84F9D"/>
              </a:buClr>
              <a:buSzPts val="1800"/>
              <a:buChar char="•"/>
              <a:defRPr/>
            </a:lvl1pPr>
            <a:lvl2pPr marL="914400" lvl="1" indent="-342900" algn="l">
              <a:lnSpc>
                <a:spcPct val="90000"/>
              </a:lnSpc>
              <a:spcBef>
                <a:spcPts val="500"/>
              </a:spcBef>
              <a:spcAft>
                <a:spcPts val="0"/>
              </a:spcAft>
              <a:buClr>
                <a:srgbClr val="084F9D"/>
              </a:buClr>
              <a:buSzPts val="1800"/>
              <a:buChar char="•"/>
              <a:defRPr/>
            </a:lvl2pPr>
            <a:lvl3pPr marL="1371600" lvl="2" indent="-342900" algn="l">
              <a:lnSpc>
                <a:spcPct val="90000"/>
              </a:lnSpc>
              <a:spcBef>
                <a:spcPts val="500"/>
              </a:spcBef>
              <a:spcAft>
                <a:spcPts val="0"/>
              </a:spcAft>
              <a:buClr>
                <a:srgbClr val="084F9D"/>
              </a:buClr>
              <a:buSzPts val="1800"/>
              <a:buChar char="•"/>
              <a:defRPr/>
            </a:lvl3pPr>
            <a:lvl4pPr marL="1828800" lvl="3" indent="-342900" algn="l">
              <a:lnSpc>
                <a:spcPct val="90000"/>
              </a:lnSpc>
              <a:spcBef>
                <a:spcPts val="500"/>
              </a:spcBef>
              <a:spcAft>
                <a:spcPts val="0"/>
              </a:spcAft>
              <a:buClr>
                <a:srgbClr val="084F9D"/>
              </a:buClr>
              <a:buSzPts val="1800"/>
              <a:buChar char="•"/>
              <a:defRPr/>
            </a:lvl4pPr>
            <a:lvl5pPr marL="2286000" lvl="4" indent="-342900" algn="l">
              <a:lnSpc>
                <a:spcPct val="90000"/>
              </a:lnSpc>
              <a:spcBef>
                <a:spcPts val="500"/>
              </a:spcBef>
              <a:spcAft>
                <a:spcPts val="0"/>
              </a:spcAft>
              <a:buClr>
                <a:srgbClr val="084F9D"/>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81"/>
        <p:cNvGrpSpPr/>
        <p:nvPr/>
      </p:nvGrpSpPr>
      <p:grpSpPr>
        <a:xfrm>
          <a:off x="0" y="0"/>
          <a:ext cx="0" cy="0"/>
          <a:chOff x="0" y="0"/>
          <a:chExt cx="0" cy="0"/>
        </a:xfrm>
      </p:grpSpPr>
      <p:sp>
        <p:nvSpPr>
          <p:cNvPr id="82" name="Google Shape;82;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84F9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3"/>
          <p:cNvPicPr preferRelativeResize="0"/>
          <p:nvPr/>
        </p:nvPicPr>
        <p:blipFill rotWithShape="1">
          <a:blip r:embed="rId23">
            <a:alphaModFix/>
          </a:blip>
          <a:srcRect/>
          <a:stretch/>
        </p:blipFill>
        <p:spPr>
          <a:xfrm>
            <a:off x="0" y="0"/>
            <a:ext cx="9144000" cy="1437938"/>
          </a:xfrm>
          <a:prstGeom prst="rect">
            <a:avLst/>
          </a:prstGeom>
          <a:noFill/>
          <a:ln>
            <a:noFill/>
          </a:ln>
        </p:spPr>
      </p:pic>
      <p:sp>
        <p:nvSpPr>
          <p:cNvPr id="11" name="Google Shape;11;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84F9D"/>
              </a:buClr>
              <a:buSzPts val="2400"/>
              <a:buFont typeface="Trebuchet MS"/>
              <a:buNone/>
              <a:defRPr sz="2400" b="1" i="0" u="none" strike="noStrike" cap="none">
                <a:solidFill>
                  <a:srgbClr val="084F9D"/>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084F9D"/>
              </a:buClr>
              <a:buSzPts val="2400"/>
              <a:buFont typeface="Arial"/>
              <a:buChar char="•"/>
              <a:defRPr sz="2400" b="0" i="0" u="none" strike="noStrike" cap="none">
                <a:solidFill>
                  <a:srgbClr val="084F9D"/>
                </a:solidFill>
                <a:latin typeface="Trebuchet MS"/>
                <a:ea typeface="Trebuchet MS"/>
                <a:cs typeface="Trebuchet MS"/>
                <a:sym typeface="Trebuchet MS"/>
              </a:defRPr>
            </a:lvl1pPr>
            <a:lvl2pPr marL="914400" marR="0" lvl="1" indent="-355600" algn="l" rtl="0">
              <a:lnSpc>
                <a:spcPct val="90000"/>
              </a:lnSpc>
              <a:spcBef>
                <a:spcPts val="500"/>
              </a:spcBef>
              <a:spcAft>
                <a:spcPts val="0"/>
              </a:spcAft>
              <a:buClr>
                <a:srgbClr val="084F9D"/>
              </a:buClr>
              <a:buSzPts val="2000"/>
              <a:buFont typeface="Arial"/>
              <a:buChar char="•"/>
              <a:defRPr sz="2000" b="0" i="0" u="none" strike="noStrike" cap="none">
                <a:solidFill>
                  <a:srgbClr val="084F9D"/>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rgbClr val="084F9D"/>
              </a:buClr>
              <a:buSzPts val="1800"/>
              <a:buFont typeface="Arial"/>
              <a:buChar char="•"/>
              <a:defRPr sz="1800" b="0" i="0" u="none" strike="noStrike" cap="none">
                <a:solidFill>
                  <a:srgbClr val="084F9D"/>
                </a:solidFill>
                <a:latin typeface="Trebuchet MS"/>
                <a:ea typeface="Trebuchet MS"/>
                <a:cs typeface="Trebuchet MS"/>
                <a:sym typeface="Trebuchet MS"/>
              </a:defRPr>
            </a:lvl3pPr>
            <a:lvl4pPr marL="1828800" marR="0" lvl="3"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4pPr>
            <a:lvl5pPr marL="2286000" marR="0" lvl="4" indent="-330200" algn="l" rtl="0">
              <a:lnSpc>
                <a:spcPct val="90000"/>
              </a:lnSpc>
              <a:spcBef>
                <a:spcPts val="500"/>
              </a:spcBef>
              <a:spcAft>
                <a:spcPts val="0"/>
              </a:spcAft>
              <a:buClr>
                <a:srgbClr val="084F9D"/>
              </a:buClr>
              <a:buSzPts val="1600"/>
              <a:buFont typeface="Arial"/>
              <a:buChar char="•"/>
              <a:defRPr sz="1600" b="0" i="0" u="none" strike="noStrike" cap="none">
                <a:solidFill>
                  <a:srgbClr val="084F9D"/>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
          <p:cNvSpPr txBox="1">
            <a:spLocks noGrp="1"/>
          </p:cNvSpPr>
          <p:nvPr>
            <p:ph type="body" idx="1"/>
          </p:nvPr>
        </p:nvSpPr>
        <p:spPr>
          <a:xfrm>
            <a:off x="3941722" y="1916197"/>
            <a:ext cx="5185459" cy="135030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solidFill>
                  <a:schemeClr val="dk1"/>
                </a:solidFill>
              </a:rPr>
              <a:t>Environmental and economic assessment of biofuels production in countries of Africa and Asia</a:t>
            </a:r>
            <a:endParaRPr sz="2800">
              <a:solidFill>
                <a:schemeClr val="dk1"/>
              </a:solidFill>
            </a:endParaRPr>
          </a:p>
        </p:txBody>
      </p:sp>
      <p:sp>
        <p:nvSpPr>
          <p:cNvPr id="193" name="Google Shape;193;p1"/>
          <p:cNvSpPr txBox="1">
            <a:spLocks noGrp="1"/>
          </p:cNvSpPr>
          <p:nvPr>
            <p:ph type="body" idx="2"/>
          </p:nvPr>
        </p:nvSpPr>
        <p:spPr>
          <a:xfrm>
            <a:off x="3941722" y="3269125"/>
            <a:ext cx="4652512" cy="12626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i="1">
                <a:solidFill>
                  <a:schemeClr val="dk1"/>
                </a:solidFill>
              </a:rPr>
              <a:t>Brazilian Team:</a:t>
            </a:r>
            <a:endParaRPr/>
          </a:p>
          <a:p>
            <a:pPr marL="0" lvl="0" indent="0" algn="l" rtl="0">
              <a:lnSpc>
                <a:spcPct val="90000"/>
              </a:lnSpc>
              <a:spcBef>
                <a:spcPts val="1000"/>
              </a:spcBef>
              <a:spcAft>
                <a:spcPts val="0"/>
              </a:spcAft>
              <a:buClr>
                <a:schemeClr val="dk1"/>
              </a:buClr>
              <a:buSzPts val="1400"/>
              <a:buNone/>
            </a:pPr>
            <a:r>
              <a:rPr lang="en-US" sz="1400">
                <a:solidFill>
                  <a:schemeClr val="dk1"/>
                </a:solidFill>
              </a:rPr>
              <a:t>Glaucia Mendes Souza, Heitor Cantarella, Luis Fernando Cassinelli, Luiz Horta Nogueira, Raffaella Rossetto, and Rubens Maciel Filho</a:t>
            </a:r>
            <a:endParaRPr sz="1400">
              <a:solidFill>
                <a:schemeClr val="dk1"/>
              </a:solidFill>
            </a:endParaRPr>
          </a:p>
        </p:txBody>
      </p:sp>
      <p:sp>
        <p:nvSpPr>
          <p:cNvPr id="194" name="Google Shape;194;p1"/>
          <p:cNvSpPr txBox="1">
            <a:spLocks noGrp="1"/>
          </p:cNvSpPr>
          <p:nvPr>
            <p:ph type="body" idx="3"/>
          </p:nvPr>
        </p:nvSpPr>
        <p:spPr>
          <a:xfrm>
            <a:off x="3941722" y="4998718"/>
            <a:ext cx="3805238" cy="26811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400"/>
              <a:buNone/>
            </a:pPr>
            <a:r>
              <a:rPr lang="en-US" sz="1400" i="1">
                <a:solidFill>
                  <a:schemeClr val="dk1"/>
                </a:solidFill>
              </a:rPr>
              <a:t>2023</a:t>
            </a:r>
            <a:endParaRPr/>
          </a:p>
        </p:txBody>
      </p:sp>
      <p:sp>
        <p:nvSpPr>
          <p:cNvPr id="195" name="Google Shape;195;p1"/>
          <p:cNvSpPr txBox="1"/>
          <p:nvPr/>
        </p:nvSpPr>
        <p:spPr>
          <a:xfrm>
            <a:off x="3941722" y="4503481"/>
            <a:ext cx="3916715" cy="4926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US" sz="1400" i="1">
                <a:solidFill>
                  <a:schemeClr val="dk1"/>
                </a:solidFill>
                <a:latin typeface="Calibri"/>
                <a:ea typeface="Calibri"/>
                <a:cs typeface="Calibri"/>
                <a:sym typeface="Calibri"/>
              </a:rPr>
              <a:t>Collaborator:</a:t>
            </a:r>
            <a:endParaRPr/>
          </a:p>
          <a:p>
            <a:pPr marL="0" marR="0" lvl="0" indent="0" algn="l" rtl="0">
              <a:lnSpc>
                <a:spcPct val="90000"/>
              </a:lnSpc>
              <a:spcBef>
                <a:spcPts val="1000"/>
              </a:spcBef>
              <a:spcAft>
                <a:spcPts val="0"/>
              </a:spcAft>
              <a:buClr>
                <a:schemeClr val="dk1"/>
              </a:buClr>
              <a:buSzPts val="1400"/>
              <a:buFont typeface="Arial"/>
              <a:buNone/>
            </a:pPr>
            <a:r>
              <a:rPr lang="en-US" sz="1400">
                <a:solidFill>
                  <a:schemeClr val="dk1"/>
                </a:solidFill>
                <a:latin typeface="Calibri"/>
                <a:ea typeface="Calibri"/>
                <a:cs typeface="Calibri"/>
                <a:sym typeface="Calibri"/>
              </a:rPr>
              <a:t>Jean Felipe Leal Silva</a:t>
            </a:r>
            <a:endParaRPr/>
          </a:p>
        </p:txBody>
      </p:sp>
      <p:sp>
        <p:nvSpPr>
          <p:cNvPr id="196" name="Google Shape;196;p1"/>
          <p:cNvSpPr txBox="1"/>
          <p:nvPr/>
        </p:nvSpPr>
        <p:spPr>
          <a:xfrm>
            <a:off x="2187615" y="328455"/>
            <a:ext cx="518545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A4F9D"/>
                </a:solidFill>
                <a:latin typeface="Calibri"/>
                <a:ea typeface="Calibri"/>
                <a:cs typeface="Calibri"/>
                <a:sym typeface="Calibri"/>
              </a:rPr>
              <a:t>Biofuels in Emerging Markets:  </a:t>
            </a:r>
            <a:endParaRPr/>
          </a:p>
          <a:p>
            <a:pPr marL="0" marR="0" lvl="0" indent="0" algn="l" rtl="0">
              <a:spcBef>
                <a:spcPts val="0"/>
              </a:spcBef>
              <a:spcAft>
                <a:spcPts val="0"/>
              </a:spcAft>
              <a:buNone/>
            </a:pPr>
            <a:r>
              <a:rPr lang="en-US" sz="2400" b="1">
                <a:solidFill>
                  <a:srgbClr val="0A4F9D"/>
                </a:solidFill>
                <a:latin typeface="Calibri"/>
                <a:ea typeface="Calibri"/>
                <a:cs typeface="Calibri"/>
                <a:sym typeface="Calibri"/>
              </a:rPr>
              <a:t>Potential for sustainable production and consumption</a:t>
            </a:r>
            <a:endParaRPr sz="2400">
              <a:solidFill>
                <a:srgbClr val="0A4F9D"/>
              </a:solidFill>
              <a:latin typeface="Calibri"/>
              <a:ea typeface="Calibri"/>
              <a:cs typeface="Calibri"/>
              <a:sym typeface="Calibri"/>
            </a:endParaRPr>
          </a:p>
        </p:txBody>
      </p:sp>
      <p:pic>
        <p:nvPicPr>
          <p:cNvPr id="197" name="Google Shape;197;p1" descr="biofuels in africa and asia"/>
          <p:cNvPicPr preferRelativeResize="0"/>
          <p:nvPr/>
        </p:nvPicPr>
        <p:blipFill rotWithShape="1">
          <a:blip r:embed="rId3">
            <a:alphaModFix/>
          </a:blip>
          <a:srcRect/>
          <a:stretch/>
        </p:blipFill>
        <p:spPr>
          <a:xfrm>
            <a:off x="285645" y="1965215"/>
            <a:ext cx="3301617" cy="330161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9"/>
          <p:cNvSpPr txBox="1">
            <a:spLocks noGrp="1"/>
          </p:cNvSpPr>
          <p:nvPr>
            <p:ph type="title"/>
          </p:nvPr>
        </p:nvSpPr>
        <p:spPr>
          <a:xfrm>
            <a:off x="376860" y="365126"/>
            <a:ext cx="7886700" cy="91344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3200"/>
              <a:buFont typeface="Trebuchet MS"/>
              <a:buNone/>
            </a:pPr>
            <a:r>
              <a:rPr lang="en-US" sz="3200" dirty="0"/>
              <a:t>Market analysis</a:t>
            </a:r>
            <a:endParaRPr dirty="0"/>
          </a:p>
        </p:txBody>
      </p:sp>
      <p:sp>
        <p:nvSpPr>
          <p:cNvPr id="296" name="Google Shape;296;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97" name="Google Shape;297;p9"/>
          <p:cNvSpPr txBox="1"/>
          <p:nvPr/>
        </p:nvSpPr>
        <p:spPr>
          <a:xfrm>
            <a:off x="352043" y="1501122"/>
            <a:ext cx="8272411" cy="5220354"/>
          </a:xfrm>
          <a:prstGeom prst="rect">
            <a:avLst/>
          </a:prstGeom>
          <a:noFill/>
          <a:ln>
            <a:noFill/>
          </a:ln>
        </p:spPr>
        <p:txBody>
          <a:bodyPr spcFirstLastPara="1" wrap="square" lIns="91425" tIns="45700" rIns="91425" bIns="45700" anchor="t" anchorCtr="0">
            <a:normAutofit lnSpcReduction="10000"/>
          </a:bodyPr>
          <a:lstStyle/>
          <a:p>
            <a:pPr marR="0" lvl="0" algn="l" rtl="0">
              <a:lnSpc>
                <a:spcPct val="90000"/>
              </a:lnSpc>
              <a:spcBef>
                <a:spcPts val="0"/>
              </a:spcBef>
              <a:spcAft>
                <a:spcPts val="0"/>
              </a:spcAft>
              <a:buClr>
                <a:srgbClr val="084F9D"/>
              </a:buClr>
              <a:buSzPts val="2400"/>
            </a:pPr>
            <a:r>
              <a:rPr lang="en-US" sz="2400" b="1" dirty="0">
                <a:solidFill>
                  <a:srgbClr val="084F9D"/>
                </a:solidFill>
                <a:latin typeface="Trebuchet MS"/>
                <a:ea typeface="Trebuchet MS"/>
                <a:cs typeface="Trebuchet MS"/>
                <a:sym typeface="Trebuchet MS"/>
              </a:rPr>
              <a:t>Impact of fuel cost (energy basis) will be minimal</a:t>
            </a:r>
            <a:endParaRPr lang="en-US" b="1" dirty="0">
              <a:ea typeface="Trebuchet MS"/>
            </a:endParaRPr>
          </a:p>
          <a:p>
            <a:pPr marR="0" lvl="0" algn="l" rtl="0">
              <a:lnSpc>
                <a:spcPct val="90000"/>
              </a:lnSpc>
              <a:spcBef>
                <a:spcPts val="0"/>
              </a:spcBef>
              <a:spcAft>
                <a:spcPts val="0"/>
              </a:spcAft>
              <a:buClr>
                <a:srgbClr val="084F9D"/>
              </a:buClr>
              <a:buSzPts val="2400"/>
            </a:pPr>
            <a:endParaRPr lang="en-US" sz="2000" b="1" i="0" u="none" strike="noStrike" cap="none" dirty="0">
              <a:solidFill>
                <a:srgbClr val="084F9D"/>
              </a:solidFill>
              <a:latin typeface="Trebuchet MS"/>
              <a:ea typeface="Trebuchet MS"/>
              <a:cs typeface="Trebuchet MS"/>
              <a:sym typeface="Trebuchet MS"/>
            </a:endParaRPr>
          </a:p>
          <a:p>
            <a:pPr marR="0" lvl="0" algn="l" rtl="0">
              <a:lnSpc>
                <a:spcPct val="90000"/>
              </a:lnSpc>
              <a:spcBef>
                <a:spcPts val="0"/>
              </a:spcBef>
              <a:spcAft>
                <a:spcPts val="0"/>
              </a:spcAft>
              <a:buClr>
                <a:srgbClr val="084F9D"/>
              </a:buClr>
              <a:buSzPts val="2400"/>
            </a:pPr>
            <a:r>
              <a:rPr lang="en-US" sz="2000" b="0" i="0" u="none" strike="noStrike" cap="none" dirty="0">
                <a:solidFill>
                  <a:srgbClr val="084F9D"/>
                </a:solidFill>
                <a:latin typeface="Trebuchet MS"/>
                <a:ea typeface="Trebuchet MS"/>
                <a:cs typeface="Trebuchet MS"/>
                <a:sym typeface="Trebuchet MS"/>
              </a:rPr>
              <a:t>Biofuel is more expensive when feedstock is expensive or subsides are in effect (Malaysia: ~$0.50/L of subsides on gasoline, $0.36/L import tax on ethanol)</a:t>
            </a:r>
            <a:endParaRPr dirty="0"/>
          </a:p>
          <a:p>
            <a:pPr marL="228600" marR="0" lvl="0" indent="-76200" algn="l" rtl="0">
              <a:lnSpc>
                <a:spcPct val="90000"/>
              </a:lnSpc>
              <a:spcBef>
                <a:spcPts val="1000"/>
              </a:spcBef>
              <a:spcAft>
                <a:spcPts val="0"/>
              </a:spcAft>
              <a:buClr>
                <a:srgbClr val="084F9D"/>
              </a:buClr>
              <a:buSzPts val="2400"/>
              <a:buFont typeface="Arial"/>
              <a:buNone/>
            </a:pPr>
            <a:endParaRPr sz="2400" dirty="0">
              <a:solidFill>
                <a:srgbClr val="084F9D"/>
              </a:solidFill>
              <a:latin typeface="Trebuchet MS"/>
              <a:ea typeface="Trebuchet MS"/>
              <a:cs typeface="Trebuchet MS"/>
              <a:sym typeface="Trebuchet MS"/>
            </a:endParaRPr>
          </a:p>
          <a:p>
            <a:pPr marL="228600" marR="0" lvl="0" indent="-76200" algn="l" rtl="0">
              <a:lnSpc>
                <a:spcPct val="90000"/>
              </a:lnSpc>
              <a:spcBef>
                <a:spcPts val="1000"/>
              </a:spcBef>
              <a:spcAft>
                <a:spcPts val="0"/>
              </a:spcAft>
              <a:buClr>
                <a:srgbClr val="084F9D"/>
              </a:buClr>
              <a:buSzPts val="2400"/>
              <a:buFont typeface="Arial"/>
              <a:buNone/>
            </a:pPr>
            <a:endParaRPr sz="2400" dirty="0">
              <a:solidFill>
                <a:srgbClr val="084F9D"/>
              </a:solidFill>
              <a:latin typeface="Trebuchet MS"/>
              <a:ea typeface="Trebuchet MS"/>
              <a:cs typeface="Trebuchet MS"/>
              <a:sym typeface="Trebuchet MS"/>
            </a:endParaRPr>
          </a:p>
          <a:p>
            <a:pPr marL="228600" marR="0" lvl="0" indent="-76200" algn="l" rtl="0">
              <a:lnSpc>
                <a:spcPct val="90000"/>
              </a:lnSpc>
              <a:spcBef>
                <a:spcPts val="1000"/>
              </a:spcBef>
              <a:spcAft>
                <a:spcPts val="0"/>
              </a:spcAft>
              <a:buClr>
                <a:srgbClr val="084F9D"/>
              </a:buClr>
              <a:buSzPts val="2400"/>
              <a:buFont typeface="Arial"/>
              <a:buNone/>
            </a:pPr>
            <a:endParaRPr sz="2400" dirty="0">
              <a:solidFill>
                <a:srgbClr val="084F9D"/>
              </a:solidFill>
              <a:latin typeface="Trebuchet MS"/>
              <a:ea typeface="Trebuchet MS"/>
              <a:cs typeface="Trebuchet MS"/>
              <a:sym typeface="Trebuchet MS"/>
            </a:endParaRPr>
          </a:p>
          <a:p>
            <a:pPr marL="228600" marR="0" lvl="0" indent="-76200" algn="l" rtl="0">
              <a:lnSpc>
                <a:spcPct val="90000"/>
              </a:lnSpc>
              <a:spcBef>
                <a:spcPts val="1000"/>
              </a:spcBef>
              <a:spcAft>
                <a:spcPts val="0"/>
              </a:spcAft>
              <a:buClr>
                <a:srgbClr val="084F9D"/>
              </a:buClr>
              <a:buSzPts val="2400"/>
              <a:buFont typeface="Arial"/>
              <a:buNone/>
            </a:pPr>
            <a:endParaRPr sz="2400" dirty="0">
              <a:solidFill>
                <a:srgbClr val="084F9D"/>
              </a:solidFill>
              <a:latin typeface="Trebuchet MS"/>
              <a:ea typeface="Trebuchet MS"/>
              <a:cs typeface="Trebuchet MS"/>
              <a:sym typeface="Trebuchet MS"/>
            </a:endParaRPr>
          </a:p>
          <a:p>
            <a:pPr marL="228600" marR="0" lvl="0" indent="-76200" algn="l" rtl="0">
              <a:lnSpc>
                <a:spcPct val="90000"/>
              </a:lnSpc>
              <a:spcBef>
                <a:spcPts val="1000"/>
              </a:spcBef>
              <a:spcAft>
                <a:spcPts val="0"/>
              </a:spcAft>
              <a:buClr>
                <a:srgbClr val="084F9D"/>
              </a:buClr>
              <a:buSzPts val="2400"/>
              <a:buFont typeface="Arial"/>
              <a:buNone/>
            </a:pPr>
            <a:endParaRPr sz="2400" dirty="0">
              <a:solidFill>
                <a:srgbClr val="084F9D"/>
              </a:solidFill>
              <a:latin typeface="Trebuchet MS"/>
              <a:ea typeface="Trebuchet MS"/>
              <a:cs typeface="Trebuchet MS"/>
              <a:sym typeface="Trebuchet MS"/>
            </a:endParaRPr>
          </a:p>
          <a:p>
            <a:pPr marR="0" lvl="0" algn="l" rtl="0">
              <a:lnSpc>
                <a:spcPct val="90000"/>
              </a:lnSpc>
              <a:spcBef>
                <a:spcPts val="1000"/>
              </a:spcBef>
              <a:spcAft>
                <a:spcPts val="0"/>
              </a:spcAft>
              <a:buClr>
                <a:srgbClr val="084F9D"/>
              </a:buClr>
              <a:buSzPts val="2400"/>
            </a:pPr>
            <a:endParaRPr lang="en-US" sz="2400" dirty="0">
              <a:solidFill>
                <a:srgbClr val="084F9D"/>
              </a:solidFill>
              <a:latin typeface="Trebuchet MS"/>
              <a:ea typeface="Trebuchet MS"/>
              <a:cs typeface="Trebuchet MS"/>
              <a:sym typeface="Trebuchet MS"/>
            </a:endParaRPr>
          </a:p>
          <a:p>
            <a:pPr marR="0" lvl="0" algn="l" rtl="0">
              <a:lnSpc>
                <a:spcPct val="90000"/>
              </a:lnSpc>
              <a:spcBef>
                <a:spcPts val="1000"/>
              </a:spcBef>
              <a:spcAft>
                <a:spcPts val="0"/>
              </a:spcAft>
              <a:buClr>
                <a:srgbClr val="084F9D"/>
              </a:buClr>
              <a:buSzPts val="2400"/>
            </a:pPr>
            <a:r>
              <a:rPr lang="en-US" sz="2400" b="1" dirty="0">
                <a:solidFill>
                  <a:srgbClr val="084F9D"/>
                </a:solidFill>
                <a:latin typeface="Trebuchet MS"/>
                <a:ea typeface="Trebuchet MS"/>
                <a:cs typeface="Trebuchet MS"/>
                <a:sym typeface="Trebuchet MS"/>
              </a:rPr>
              <a:t>Potential GHG savings of scenarios 3</a:t>
            </a:r>
            <a:endParaRPr lang="en-US" b="1" dirty="0">
              <a:ea typeface="Trebuchet MS"/>
            </a:endParaRPr>
          </a:p>
          <a:p>
            <a:pPr marR="0" lvl="0" algn="l" rtl="0">
              <a:lnSpc>
                <a:spcPct val="90000"/>
              </a:lnSpc>
              <a:spcBef>
                <a:spcPts val="1000"/>
              </a:spcBef>
              <a:spcAft>
                <a:spcPts val="0"/>
              </a:spcAft>
              <a:buClr>
                <a:srgbClr val="084F9D"/>
              </a:buClr>
              <a:buSzPts val="2400"/>
            </a:pPr>
            <a:r>
              <a:rPr lang="en-US" sz="2000" b="0" i="0" u="none" strike="noStrike" cap="none" dirty="0">
                <a:solidFill>
                  <a:srgbClr val="084F9D"/>
                </a:solidFill>
                <a:latin typeface="Trebuchet MS"/>
                <a:ea typeface="Trebuchet MS"/>
                <a:cs typeface="Trebuchet MS"/>
                <a:sym typeface="Trebuchet MS"/>
              </a:rPr>
              <a:t>158 million </a:t>
            </a:r>
            <a:r>
              <a:rPr lang="en-US" sz="2000" b="0" i="0" u="none" strike="noStrike" cap="none" dirty="0" err="1">
                <a:solidFill>
                  <a:srgbClr val="084F9D"/>
                </a:solidFill>
                <a:latin typeface="Trebuchet MS"/>
                <a:ea typeface="Trebuchet MS"/>
                <a:cs typeface="Trebuchet MS"/>
                <a:sym typeface="Trebuchet MS"/>
              </a:rPr>
              <a:t>tonnes</a:t>
            </a:r>
            <a:r>
              <a:rPr lang="en-US" sz="2000" b="0" i="0" u="none" strike="noStrike" cap="none" dirty="0">
                <a:solidFill>
                  <a:srgbClr val="084F9D"/>
                </a:solidFill>
                <a:latin typeface="Trebuchet MS"/>
                <a:ea typeface="Trebuchet MS"/>
                <a:cs typeface="Trebuchet MS"/>
                <a:sym typeface="Trebuchet MS"/>
              </a:rPr>
              <a:t> of CO</a:t>
            </a:r>
            <a:r>
              <a:rPr lang="en-US" sz="2000" b="0" i="0" u="none" strike="noStrike" cap="none" baseline="-25000" dirty="0">
                <a:solidFill>
                  <a:srgbClr val="084F9D"/>
                </a:solidFill>
                <a:latin typeface="Trebuchet MS"/>
                <a:ea typeface="Trebuchet MS"/>
                <a:cs typeface="Trebuchet MS"/>
                <a:sym typeface="Trebuchet MS"/>
              </a:rPr>
              <a:t>2</a:t>
            </a:r>
            <a:r>
              <a:rPr lang="en-US" sz="2000" b="0" i="0" u="none" strike="noStrike" cap="none" dirty="0">
                <a:solidFill>
                  <a:srgbClr val="084F9D"/>
                </a:solidFill>
                <a:latin typeface="Trebuchet MS"/>
                <a:ea typeface="Trebuchet MS"/>
                <a:cs typeface="Trebuchet MS"/>
                <a:sym typeface="Trebuchet MS"/>
              </a:rPr>
              <a:t>e in the heavy-duty transport sector</a:t>
            </a:r>
            <a:endParaRPr lang="en-US" dirty="0">
              <a:ea typeface="Trebuchet MS"/>
            </a:endParaRPr>
          </a:p>
          <a:p>
            <a:pPr marR="0" lvl="0" algn="l" rtl="0">
              <a:lnSpc>
                <a:spcPct val="90000"/>
              </a:lnSpc>
              <a:spcBef>
                <a:spcPts val="1000"/>
              </a:spcBef>
              <a:spcAft>
                <a:spcPts val="0"/>
              </a:spcAft>
              <a:buClr>
                <a:srgbClr val="084F9D"/>
              </a:buClr>
              <a:buSzPts val="2400"/>
            </a:pPr>
            <a:r>
              <a:rPr lang="en-US" sz="2000" b="0" i="0" u="none" strike="noStrike" cap="none" dirty="0">
                <a:solidFill>
                  <a:srgbClr val="084F9D"/>
                </a:solidFill>
                <a:latin typeface="Trebuchet MS"/>
                <a:ea typeface="Trebuchet MS"/>
                <a:cs typeface="Trebuchet MS"/>
                <a:sym typeface="Trebuchet MS"/>
              </a:rPr>
              <a:t>105 million </a:t>
            </a:r>
            <a:r>
              <a:rPr lang="en-US" sz="2000" b="0" i="0" u="none" strike="noStrike" cap="none" dirty="0" err="1">
                <a:solidFill>
                  <a:srgbClr val="084F9D"/>
                </a:solidFill>
                <a:latin typeface="Trebuchet MS"/>
                <a:ea typeface="Trebuchet MS"/>
                <a:cs typeface="Trebuchet MS"/>
                <a:sym typeface="Trebuchet MS"/>
              </a:rPr>
              <a:t>tonnes</a:t>
            </a:r>
            <a:r>
              <a:rPr lang="en-US" sz="2000" b="0" i="0" u="none" strike="noStrike" cap="none" dirty="0">
                <a:solidFill>
                  <a:srgbClr val="084F9D"/>
                </a:solidFill>
                <a:latin typeface="Trebuchet MS"/>
                <a:ea typeface="Trebuchet MS"/>
                <a:cs typeface="Trebuchet MS"/>
                <a:sym typeface="Trebuchet MS"/>
              </a:rPr>
              <a:t> of CO</a:t>
            </a:r>
            <a:r>
              <a:rPr lang="en-US" sz="2000" b="0" i="0" u="none" strike="noStrike" cap="none" baseline="-25000" dirty="0">
                <a:solidFill>
                  <a:srgbClr val="084F9D"/>
                </a:solidFill>
                <a:latin typeface="Trebuchet MS"/>
                <a:ea typeface="Trebuchet MS"/>
                <a:cs typeface="Trebuchet MS"/>
                <a:sym typeface="Trebuchet MS"/>
              </a:rPr>
              <a:t>2</a:t>
            </a:r>
            <a:r>
              <a:rPr lang="en-US" sz="2000" b="0" i="0" u="none" strike="noStrike" cap="none" dirty="0">
                <a:solidFill>
                  <a:srgbClr val="084F9D"/>
                </a:solidFill>
                <a:latin typeface="Trebuchet MS"/>
                <a:ea typeface="Trebuchet MS"/>
                <a:cs typeface="Trebuchet MS"/>
                <a:sym typeface="Trebuchet MS"/>
              </a:rPr>
              <a:t>e in the light-duty transport sector</a:t>
            </a:r>
            <a:endParaRPr dirty="0"/>
          </a:p>
        </p:txBody>
      </p:sp>
      <p:pic>
        <p:nvPicPr>
          <p:cNvPr id="298" name="Google Shape;298;p9" descr="A group of green and white graphs&#10;&#10;Description automatically generated"/>
          <p:cNvPicPr preferRelativeResize="0"/>
          <p:nvPr/>
        </p:nvPicPr>
        <p:blipFill rotWithShape="1">
          <a:blip r:embed="rId3">
            <a:alphaModFix/>
          </a:blip>
          <a:srcRect/>
          <a:stretch/>
        </p:blipFill>
        <p:spPr>
          <a:xfrm>
            <a:off x="1263051" y="3324414"/>
            <a:ext cx="2686304" cy="2055881"/>
          </a:xfrm>
          <a:prstGeom prst="rect">
            <a:avLst/>
          </a:prstGeom>
          <a:noFill/>
          <a:ln>
            <a:noFill/>
          </a:ln>
        </p:spPr>
      </p:pic>
      <p:pic>
        <p:nvPicPr>
          <p:cNvPr id="299" name="Google Shape;299;p9" descr="A group of green and white graphs&#10;&#10;Description automatically generated"/>
          <p:cNvPicPr preferRelativeResize="0"/>
          <p:nvPr/>
        </p:nvPicPr>
        <p:blipFill rotWithShape="1">
          <a:blip r:embed="rId4">
            <a:alphaModFix/>
          </a:blip>
          <a:srcRect/>
          <a:stretch/>
        </p:blipFill>
        <p:spPr>
          <a:xfrm>
            <a:off x="1417436" y="3013292"/>
            <a:ext cx="2334006" cy="166555"/>
          </a:xfrm>
          <a:prstGeom prst="rect">
            <a:avLst/>
          </a:prstGeom>
          <a:noFill/>
          <a:ln>
            <a:noFill/>
          </a:ln>
        </p:spPr>
      </p:pic>
      <p:pic>
        <p:nvPicPr>
          <p:cNvPr id="300" name="Google Shape;300;p9" descr="A group of green bars&#10;&#10;Description automatically generated with medium confidence"/>
          <p:cNvPicPr preferRelativeResize="0"/>
          <p:nvPr/>
        </p:nvPicPr>
        <p:blipFill rotWithShape="1">
          <a:blip r:embed="rId5">
            <a:alphaModFix/>
          </a:blip>
          <a:srcRect/>
          <a:stretch/>
        </p:blipFill>
        <p:spPr>
          <a:xfrm>
            <a:off x="5079818" y="3324414"/>
            <a:ext cx="2686303" cy="1987139"/>
          </a:xfrm>
          <a:prstGeom prst="rect">
            <a:avLst/>
          </a:prstGeom>
          <a:noFill/>
          <a:ln>
            <a:noFill/>
          </a:ln>
        </p:spPr>
      </p:pic>
      <p:pic>
        <p:nvPicPr>
          <p:cNvPr id="301" name="Google Shape;301;p9" descr="A group of green bars&#10;&#10;Description automatically generated with medium confidence"/>
          <p:cNvPicPr preferRelativeResize="0"/>
          <p:nvPr/>
        </p:nvPicPr>
        <p:blipFill rotWithShape="1">
          <a:blip r:embed="rId6">
            <a:alphaModFix/>
          </a:blip>
          <a:srcRect/>
          <a:stretch/>
        </p:blipFill>
        <p:spPr>
          <a:xfrm>
            <a:off x="5299275" y="3013292"/>
            <a:ext cx="2317350" cy="2387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a:spLocks noGrp="1"/>
          </p:cNvSpPr>
          <p:nvPr>
            <p:ph type="title"/>
          </p:nvPr>
        </p:nvSpPr>
        <p:spPr>
          <a:xfrm>
            <a:off x="164825"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3200"/>
              <a:buFont typeface="Trebuchet MS"/>
              <a:buNone/>
            </a:pPr>
            <a:r>
              <a:rPr lang="en-US" sz="3200" dirty="0"/>
              <a:t>Conclusions</a:t>
            </a:r>
            <a:endParaRPr sz="3200" dirty="0"/>
          </a:p>
        </p:txBody>
      </p:sp>
      <p:sp>
        <p:nvSpPr>
          <p:cNvPr id="308" name="Google Shape;308;p10"/>
          <p:cNvSpPr txBox="1">
            <a:spLocks noGrp="1"/>
          </p:cNvSpPr>
          <p:nvPr>
            <p:ph type="body" idx="1"/>
          </p:nvPr>
        </p:nvSpPr>
        <p:spPr>
          <a:xfrm>
            <a:off x="186522" y="1403594"/>
            <a:ext cx="8262270" cy="5454406"/>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084F9D"/>
              </a:buClr>
              <a:buSzPts val="2000"/>
              <a:buNone/>
            </a:pPr>
            <a:r>
              <a:rPr lang="en-US" sz="2000" dirty="0"/>
              <a:t>Sugarcane ethanol and palm oil biodiesel have a strong potential</a:t>
            </a:r>
            <a:endParaRPr dirty="0"/>
          </a:p>
          <a:p>
            <a:pPr marL="685800" lvl="1" indent="-228600" algn="l" rtl="0">
              <a:lnSpc>
                <a:spcPct val="90000"/>
              </a:lnSpc>
              <a:spcBef>
                <a:spcPts val="500"/>
              </a:spcBef>
              <a:spcAft>
                <a:spcPts val="0"/>
              </a:spcAft>
              <a:buClr>
                <a:srgbClr val="084F9D"/>
              </a:buClr>
              <a:buSzPts val="1800"/>
              <a:buChar char="•"/>
            </a:pPr>
            <a:r>
              <a:rPr lang="en-US" sz="1800" dirty="0"/>
              <a:t>Industrial phase is self-sufficient in terms of energy – no fossil fuels</a:t>
            </a:r>
            <a:endParaRPr dirty="0"/>
          </a:p>
          <a:p>
            <a:pPr marL="685800" lvl="1" indent="-228600" algn="l" rtl="0">
              <a:lnSpc>
                <a:spcPct val="90000"/>
              </a:lnSpc>
              <a:spcBef>
                <a:spcPts val="500"/>
              </a:spcBef>
              <a:spcAft>
                <a:spcPts val="0"/>
              </a:spcAft>
              <a:buClr>
                <a:srgbClr val="084F9D"/>
              </a:buClr>
              <a:buSzPts val="1800"/>
              <a:buChar char="•"/>
            </a:pPr>
            <a:r>
              <a:rPr lang="en-US" sz="1800" dirty="0"/>
              <a:t>High crop productivity</a:t>
            </a:r>
            <a:endParaRPr dirty="0"/>
          </a:p>
          <a:p>
            <a:pPr marL="685800" lvl="1" indent="-114300" algn="l" rtl="0">
              <a:lnSpc>
                <a:spcPct val="90000"/>
              </a:lnSpc>
              <a:spcBef>
                <a:spcPts val="500"/>
              </a:spcBef>
              <a:spcAft>
                <a:spcPts val="0"/>
              </a:spcAft>
              <a:buClr>
                <a:srgbClr val="084F9D"/>
              </a:buClr>
              <a:buSzPts val="1800"/>
              <a:buNone/>
            </a:pPr>
            <a:endParaRPr sz="1800" dirty="0"/>
          </a:p>
          <a:p>
            <a:pPr marL="0" lvl="0" indent="0" algn="l" rtl="0">
              <a:lnSpc>
                <a:spcPct val="90000"/>
              </a:lnSpc>
              <a:spcBef>
                <a:spcPts val="1000"/>
              </a:spcBef>
              <a:spcAft>
                <a:spcPts val="0"/>
              </a:spcAft>
              <a:buClr>
                <a:srgbClr val="084F9D"/>
              </a:buClr>
              <a:buSzPts val="2000"/>
              <a:buNone/>
            </a:pPr>
            <a:r>
              <a:rPr lang="en-US" sz="2000" dirty="0"/>
              <a:t>Biofuel pathways with low performance</a:t>
            </a:r>
            <a:endParaRPr dirty="0"/>
          </a:p>
          <a:p>
            <a:pPr marL="685800" lvl="1" indent="-228600" algn="l" rtl="0">
              <a:lnSpc>
                <a:spcPct val="90000"/>
              </a:lnSpc>
              <a:spcBef>
                <a:spcPts val="500"/>
              </a:spcBef>
              <a:spcAft>
                <a:spcPts val="0"/>
              </a:spcAft>
              <a:buClr>
                <a:srgbClr val="084F9D"/>
              </a:buClr>
              <a:buSzPts val="1600"/>
              <a:buChar char="•"/>
            </a:pPr>
            <a:r>
              <a:rPr lang="en-US" sz="1600" dirty="0"/>
              <a:t>… use coal-based ammonia to produce N fertilizers</a:t>
            </a:r>
            <a:endParaRPr dirty="0"/>
          </a:p>
          <a:p>
            <a:pPr marL="685800" lvl="1" indent="-228600" algn="l" rtl="0">
              <a:lnSpc>
                <a:spcPct val="90000"/>
              </a:lnSpc>
              <a:spcBef>
                <a:spcPts val="500"/>
              </a:spcBef>
              <a:spcAft>
                <a:spcPts val="0"/>
              </a:spcAft>
              <a:buClr>
                <a:srgbClr val="084F9D"/>
              </a:buClr>
              <a:buSzPts val="1600"/>
              <a:buChar char="•"/>
            </a:pPr>
            <a:r>
              <a:rPr lang="en-US" sz="1600" dirty="0"/>
              <a:t>… use coal or other fossil fuel as energy source in the industrial phase</a:t>
            </a:r>
            <a:endParaRPr dirty="0"/>
          </a:p>
          <a:p>
            <a:pPr marL="685800" lvl="1" indent="-228600" algn="l" rtl="0">
              <a:lnSpc>
                <a:spcPct val="90000"/>
              </a:lnSpc>
              <a:spcBef>
                <a:spcPts val="500"/>
              </a:spcBef>
              <a:spcAft>
                <a:spcPts val="0"/>
              </a:spcAft>
              <a:buClr>
                <a:srgbClr val="084F9D"/>
              </a:buClr>
              <a:buSzPts val="1600"/>
              <a:buChar char="•"/>
            </a:pPr>
            <a:r>
              <a:rPr lang="en-US" sz="1600" dirty="0"/>
              <a:t>… are based on costly feedstocks</a:t>
            </a:r>
            <a:endParaRPr dirty="0"/>
          </a:p>
          <a:p>
            <a:pPr marL="0" lvl="0" indent="0" algn="l" rtl="0">
              <a:lnSpc>
                <a:spcPct val="90000"/>
              </a:lnSpc>
              <a:spcBef>
                <a:spcPts val="1000"/>
              </a:spcBef>
              <a:spcAft>
                <a:spcPts val="0"/>
              </a:spcAft>
              <a:buClr>
                <a:srgbClr val="084F9D"/>
              </a:buClr>
              <a:buSzPts val="2000"/>
              <a:buNone/>
            </a:pPr>
            <a:endParaRPr lang="en-US" sz="2000" dirty="0"/>
          </a:p>
          <a:p>
            <a:pPr marL="0" lvl="0" indent="0" algn="l" rtl="0">
              <a:lnSpc>
                <a:spcPct val="90000"/>
              </a:lnSpc>
              <a:spcBef>
                <a:spcPts val="1000"/>
              </a:spcBef>
              <a:spcAft>
                <a:spcPts val="0"/>
              </a:spcAft>
              <a:buClr>
                <a:srgbClr val="084F9D"/>
              </a:buClr>
              <a:buSzPts val="2000"/>
              <a:buNone/>
            </a:pPr>
            <a:r>
              <a:rPr lang="en-US" sz="2000" dirty="0"/>
              <a:t>International trade of biofuel has low impact on the carbon footprint of biofuels and does not compromise local land use</a:t>
            </a:r>
            <a:endParaRPr dirty="0"/>
          </a:p>
          <a:p>
            <a:pPr marL="228600" lvl="0" indent="-101600" algn="l" rtl="0">
              <a:lnSpc>
                <a:spcPct val="90000"/>
              </a:lnSpc>
              <a:spcBef>
                <a:spcPts val="1000"/>
              </a:spcBef>
              <a:spcAft>
                <a:spcPts val="0"/>
              </a:spcAft>
              <a:buClr>
                <a:srgbClr val="084F9D"/>
              </a:buClr>
              <a:buSzPts val="2000"/>
              <a:buNone/>
            </a:pPr>
            <a:endParaRPr sz="2000" dirty="0"/>
          </a:p>
          <a:p>
            <a:pPr marL="0" lvl="0" indent="0" algn="l" rtl="0">
              <a:lnSpc>
                <a:spcPct val="90000"/>
              </a:lnSpc>
              <a:spcBef>
                <a:spcPts val="1000"/>
              </a:spcBef>
              <a:spcAft>
                <a:spcPts val="0"/>
              </a:spcAft>
              <a:buClr>
                <a:srgbClr val="084F9D"/>
              </a:buClr>
              <a:buSzPts val="2000"/>
              <a:buNone/>
            </a:pPr>
            <a:r>
              <a:rPr lang="en-US" sz="2000" dirty="0"/>
              <a:t>Blending mandates with the adequate biofuels</a:t>
            </a:r>
            <a:endParaRPr dirty="0"/>
          </a:p>
          <a:p>
            <a:pPr marL="685800" lvl="1" indent="-228600" algn="l" rtl="0">
              <a:lnSpc>
                <a:spcPct val="90000"/>
              </a:lnSpc>
              <a:spcBef>
                <a:spcPts val="500"/>
              </a:spcBef>
              <a:spcAft>
                <a:spcPts val="0"/>
              </a:spcAft>
              <a:buClr>
                <a:srgbClr val="084F9D"/>
              </a:buClr>
              <a:buSzPts val="1600"/>
              <a:buChar char="•"/>
            </a:pPr>
            <a:r>
              <a:rPr lang="en-US" sz="1600" dirty="0"/>
              <a:t>Reduce the cost of fueling up to 10% in studied countries (energy basis)</a:t>
            </a:r>
            <a:endParaRPr dirty="0"/>
          </a:p>
          <a:p>
            <a:pPr marL="685800" lvl="1" indent="-228600" algn="l" rtl="0">
              <a:lnSpc>
                <a:spcPct val="90000"/>
              </a:lnSpc>
              <a:spcBef>
                <a:spcPts val="500"/>
              </a:spcBef>
              <a:spcAft>
                <a:spcPts val="0"/>
              </a:spcAft>
              <a:buClr>
                <a:srgbClr val="084F9D"/>
              </a:buClr>
              <a:buSzPts val="1600"/>
              <a:buChar char="•"/>
            </a:pPr>
            <a:r>
              <a:rPr lang="en-US" sz="1600" dirty="0"/>
              <a:t>GHG savings of up to 158 MtCO</a:t>
            </a:r>
            <a:r>
              <a:rPr lang="en-US" sz="1600" baseline="-25000" dirty="0"/>
              <a:t>2</a:t>
            </a:r>
            <a:r>
              <a:rPr lang="en-US" sz="1600" dirty="0"/>
              <a:t>e from diesel and 105 MtCO</a:t>
            </a:r>
            <a:r>
              <a:rPr lang="en-US" sz="1600" baseline="-25000" dirty="0"/>
              <a:t>2</a:t>
            </a:r>
            <a:r>
              <a:rPr lang="en-US" sz="1600" dirty="0"/>
              <a:t>e from gasoline in scenario 3 of blending mandates</a:t>
            </a:r>
            <a:endParaRPr dirty="0"/>
          </a:p>
          <a:p>
            <a:pPr marL="685800" lvl="1" indent="-228600" algn="l" rtl="0">
              <a:lnSpc>
                <a:spcPct val="90000"/>
              </a:lnSpc>
              <a:spcBef>
                <a:spcPts val="500"/>
              </a:spcBef>
              <a:spcAft>
                <a:spcPts val="0"/>
              </a:spcAft>
              <a:buClr>
                <a:srgbClr val="084F9D"/>
              </a:buClr>
              <a:buSzPts val="1600"/>
              <a:buChar char="•"/>
            </a:pPr>
            <a:r>
              <a:rPr lang="en-US" sz="1600" dirty="0"/>
              <a:t>Land requirement is rather low compared to total country area</a:t>
            </a:r>
            <a:endParaRPr dirty="0"/>
          </a:p>
          <a:p>
            <a:pPr marL="685800" lvl="1" indent="-228600" algn="l" rtl="0">
              <a:lnSpc>
                <a:spcPct val="90000"/>
              </a:lnSpc>
              <a:spcBef>
                <a:spcPts val="500"/>
              </a:spcBef>
              <a:spcAft>
                <a:spcPts val="0"/>
              </a:spcAft>
              <a:buClr>
                <a:srgbClr val="084F9D"/>
              </a:buClr>
              <a:buSzPts val="1600"/>
              <a:buChar char="•"/>
            </a:pPr>
            <a:r>
              <a:rPr lang="en-US" sz="1600" dirty="0"/>
              <a:t>Diversification of energy mix </a:t>
            </a:r>
            <a:r>
              <a:rPr lang="en-US" sz="1600" dirty="0">
                <a:sym typeface="Wingdings" panose="05000000000000000000" pitchFamily="2" charset="2"/>
              </a:rPr>
              <a:t></a:t>
            </a:r>
            <a:r>
              <a:rPr lang="en-US" sz="1600" dirty="0"/>
              <a:t> security of supply</a:t>
            </a:r>
            <a:endParaRPr sz="1600" dirty="0"/>
          </a:p>
        </p:txBody>
      </p:sp>
      <p:sp>
        <p:nvSpPr>
          <p:cNvPr id="309" name="Google Shape;309;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310" name="Google Shape;310;p10"/>
          <p:cNvSpPr txBox="1"/>
          <p:nvPr/>
        </p:nvSpPr>
        <p:spPr>
          <a:xfrm>
            <a:off x="8718787" y="3039744"/>
            <a:ext cx="42511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CHN</a:t>
            </a:r>
            <a:endParaRPr/>
          </a:p>
        </p:txBody>
      </p:sp>
      <p:pic>
        <p:nvPicPr>
          <p:cNvPr id="311" name="Google Shape;311;p10" descr="Flag of China | Britannica"/>
          <p:cNvPicPr preferRelativeResize="0"/>
          <p:nvPr/>
        </p:nvPicPr>
        <p:blipFill rotWithShape="1">
          <a:blip r:embed="rId3">
            <a:alphaModFix/>
          </a:blip>
          <a:srcRect/>
          <a:stretch/>
        </p:blipFill>
        <p:spPr>
          <a:xfrm>
            <a:off x="8462571" y="3046541"/>
            <a:ext cx="290108" cy="193705"/>
          </a:xfrm>
          <a:prstGeom prst="rect">
            <a:avLst/>
          </a:prstGeom>
          <a:noFill/>
          <a:ln>
            <a:noFill/>
          </a:ln>
        </p:spPr>
      </p:pic>
      <p:sp>
        <p:nvSpPr>
          <p:cNvPr id="312" name="Google Shape;312;p10"/>
          <p:cNvSpPr txBox="1"/>
          <p:nvPr/>
        </p:nvSpPr>
        <p:spPr>
          <a:xfrm>
            <a:off x="8718787" y="3248768"/>
            <a:ext cx="3802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ZAF</a:t>
            </a:r>
            <a:endParaRPr/>
          </a:p>
        </p:txBody>
      </p:sp>
      <p:pic>
        <p:nvPicPr>
          <p:cNvPr id="313" name="Google Shape;313;p10" descr="Flag of South Africa | Britannica"/>
          <p:cNvPicPr preferRelativeResize="0"/>
          <p:nvPr/>
        </p:nvPicPr>
        <p:blipFill rotWithShape="1">
          <a:blip r:embed="rId4">
            <a:alphaModFix/>
          </a:blip>
          <a:srcRect/>
          <a:stretch/>
        </p:blipFill>
        <p:spPr>
          <a:xfrm>
            <a:off x="8462571" y="3266691"/>
            <a:ext cx="290108" cy="193705"/>
          </a:xfrm>
          <a:prstGeom prst="rect">
            <a:avLst/>
          </a:prstGeom>
          <a:noFill/>
          <a:ln>
            <a:noFill/>
          </a:ln>
        </p:spPr>
      </p:pic>
      <p:sp>
        <p:nvSpPr>
          <p:cNvPr id="314" name="Google Shape;314;p10"/>
          <p:cNvSpPr txBox="1"/>
          <p:nvPr/>
        </p:nvSpPr>
        <p:spPr>
          <a:xfrm>
            <a:off x="8734245" y="4087267"/>
            <a:ext cx="3818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IDN</a:t>
            </a:r>
            <a:endParaRPr/>
          </a:p>
        </p:txBody>
      </p:sp>
      <p:pic>
        <p:nvPicPr>
          <p:cNvPr id="315" name="Google Shape;315;p10"/>
          <p:cNvPicPr preferRelativeResize="0"/>
          <p:nvPr/>
        </p:nvPicPr>
        <p:blipFill rotWithShape="1">
          <a:blip r:embed="rId5">
            <a:alphaModFix/>
          </a:blip>
          <a:srcRect/>
          <a:stretch/>
        </p:blipFill>
        <p:spPr>
          <a:xfrm>
            <a:off x="8477645" y="4095918"/>
            <a:ext cx="290781" cy="193705"/>
          </a:xfrm>
          <a:prstGeom prst="rect">
            <a:avLst/>
          </a:prstGeom>
          <a:noFill/>
          <a:ln w="9525" cap="flat" cmpd="sng">
            <a:solidFill>
              <a:schemeClr val="dk1"/>
            </a:solidFill>
            <a:prstDash val="solid"/>
            <a:round/>
            <a:headEnd type="none" w="sm" len="sm"/>
            <a:tailEnd type="none" w="sm" len="sm"/>
          </a:ln>
        </p:spPr>
      </p:pic>
      <p:sp>
        <p:nvSpPr>
          <p:cNvPr id="316" name="Google Shape;316;p10"/>
          <p:cNvSpPr txBox="1"/>
          <p:nvPr/>
        </p:nvSpPr>
        <p:spPr>
          <a:xfrm>
            <a:off x="8734245" y="4326750"/>
            <a:ext cx="41389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MSY</a:t>
            </a:r>
            <a:endParaRPr/>
          </a:p>
        </p:txBody>
      </p:sp>
      <p:pic>
        <p:nvPicPr>
          <p:cNvPr id="317" name="Google Shape;317;p10" descr="National Flag Background Stock Illustration - Download Image Now - Malaysian  Flag, Malaysia, Flag - iStock"/>
          <p:cNvPicPr preferRelativeResize="0"/>
          <p:nvPr/>
        </p:nvPicPr>
        <p:blipFill rotWithShape="1">
          <a:blip r:embed="rId6">
            <a:alphaModFix/>
          </a:blip>
          <a:srcRect/>
          <a:stretch/>
        </p:blipFill>
        <p:spPr>
          <a:xfrm>
            <a:off x="8477772" y="4340962"/>
            <a:ext cx="290556" cy="193705"/>
          </a:xfrm>
          <a:prstGeom prst="rect">
            <a:avLst/>
          </a:prstGeom>
          <a:noFill/>
          <a:ln>
            <a:noFill/>
          </a:ln>
        </p:spPr>
      </p:pic>
      <p:sp>
        <p:nvSpPr>
          <p:cNvPr id="318" name="Google Shape;318;p10"/>
          <p:cNvSpPr txBox="1"/>
          <p:nvPr/>
        </p:nvSpPr>
        <p:spPr>
          <a:xfrm>
            <a:off x="8730007" y="1526755"/>
            <a:ext cx="40107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THA</a:t>
            </a:r>
            <a:endParaRPr/>
          </a:p>
        </p:txBody>
      </p:sp>
      <p:pic>
        <p:nvPicPr>
          <p:cNvPr id="319" name="Google Shape;319;p10" descr="Flag of Thailand | Britannica"/>
          <p:cNvPicPr preferRelativeResize="0"/>
          <p:nvPr/>
        </p:nvPicPr>
        <p:blipFill rotWithShape="1">
          <a:blip r:embed="rId7">
            <a:alphaModFix/>
          </a:blip>
          <a:srcRect/>
          <a:stretch/>
        </p:blipFill>
        <p:spPr>
          <a:xfrm>
            <a:off x="8473791" y="1537260"/>
            <a:ext cx="290108" cy="193705"/>
          </a:xfrm>
          <a:prstGeom prst="rect">
            <a:avLst/>
          </a:prstGeom>
          <a:noFill/>
          <a:ln>
            <a:noFill/>
          </a:ln>
        </p:spPr>
      </p:pic>
      <p:sp>
        <p:nvSpPr>
          <p:cNvPr id="320" name="Google Shape;320;p10"/>
          <p:cNvSpPr txBox="1"/>
          <p:nvPr/>
        </p:nvSpPr>
        <p:spPr>
          <a:xfrm>
            <a:off x="8730007" y="1964271"/>
            <a:ext cx="3818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IND</a:t>
            </a:r>
            <a:endParaRPr/>
          </a:p>
        </p:txBody>
      </p:sp>
      <p:pic>
        <p:nvPicPr>
          <p:cNvPr id="321" name="Google Shape;321;p10"/>
          <p:cNvPicPr preferRelativeResize="0"/>
          <p:nvPr/>
        </p:nvPicPr>
        <p:blipFill rotWithShape="1">
          <a:blip r:embed="rId8">
            <a:alphaModFix/>
          </a:blip>
          <a:srcRect/>
          <a:stretch/>
        </p:blipFill>
        <p:spPr>
          <a:xfrm>
            <a:off x="8473661" y="1980338"/>
            <a:ext cx="290333" cy="193705"/>
          </a:xfrm>
          <a:prstGeom prst="rect">
            <a:avLst/>
          </a:prstGeom>
          <a:noFill/>
          <a:ln>
            <a:noFill/>
          </a:ln>
        </p:spPr>
      </p:pic>
      <p:sp>
        <p:nvSpPr>
          <p:cNvPr id="322" name="Google Shape;322;p10"/>
          <p:cNvSpPr txBox="1"/>
          <p:nvPr/>
        </p:nvSpPr>
        <p:spPr>
          <a:xfrm>
            <a:off x="8730007" y="1745900"/>
            <a:ext cx="38504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ETH</a:t>
            </a:r>
            <a:endParaRPr/>
          </a:p>
        </p:txBody>
      </p:sp>
      <p:pic>
        <p:nvPicPr>
          <p:cNvPr id="323" name="Google Shape;323;p10"/>
          <p:cNvPicPr preferRelativeResize="0"/>
          <p:nvPr/>
        </p:nvPicPr>
        <p:blipFill rotWithShape="1">
          <a:blip r:embed="rId9">
            <a:alphaModFix/>
          </a:blip>
          <a:srcRect/>
          <a:stretch/>
        </p:blipFill>
        <p:spPr>
          <a:xfrm>
            <a:off x="8473534" y="1758259"/>
            <a:ext cx="290556" cy="193705"/>
          </a:xfrm>
          <a:prstGeom prst="rect">
            <a:avLst/>
          </a:prstGeom>
          <a:noFill/>
          <a:ln>
            <a:noFill/>
          </a:ln>
        </p:spPr>
      </p:pic>
      <p:sp>
        <p:nvSpPr>
          <p:cNvPr id="324" name="Google Shape;324;p10"/>
          <p:cNvSpPr txBox="1"/>
          <p:nvPr/>
        </p:nvSpPr>
        <p:spPr>
          <a:xfrm>
            <a:off x="8730007" y="2183414"/>
            <a:ext cx="3802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ZAF</a:t>
            </a:r>
            <a:endParaRPr/>
          </a:p>
        </p:txBody>
      </p:sp>
      <p:pic>
        <p:nvPicPr>
          <p:cNvPr id="325" name="Google Shape;325;p10" descr="Flag of South Africa | Britannica"/>
          <p:cNvPicPr preferRelativeResize="0"/>
          <p:nvPr/>
        </p:nvPicPr>
        <p:blipFill rotWithShape="1">
          <a:blip r:embed="rId4">
            <a:alphaModFix/>
          </a:blip>
          <a:srcRect/>
          <a:stretch/>
        </p:blipFill>
        <p:spPr>
          <a:xfrm>
            <a:off x="8473791" y="2201337"/>
            <a:ext cx="290108" cy="19370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3200"/>
              <a:buFont typeface="Trebuchet MS"/>
              <a:buNone/>
            </a:pPr>
            <a:r>
              <a:rPr lang="en-US" sz="3200"/>
              <a:t>Recomendations</a:t>
            </a:r>
            <a:endParaRPr sz="3200"/>
          </a:p>
        </p:txBody>
      </p:sp>
      <p:sp>
        <p:nvSpPr>
          <p:cNvPr id="335" name="Google Shape;335;p11"/>
          <p:cNvSpPr txBox="1">
            <a:spLocks noGrp="1"/>
          </p:cNvSpPr>
          <p:nvPr>
            <p:ph type="body" idx="1"/>
          </p:nvPr>
        </p:nvSpPr>
        <p:spPr>
          <a:xfrm>
            <a:off x="186522" y="1403594"/>
            <a:ext cx="8038146" cy="5089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84F9D"/>
              </a:buClr>
              <a:buSzPts val="2000"/>
              <a:buNone/>
            </a:pPr>
            <a:r>
              <a:rPr lang="en-US" sz="2000" dirty="0"/>
              <a:t>Supporting exchange of information about best management practices of bioenergy crops to reduce environmental impact and increase productivity of biofuels</a:t>
            </a:r>
            <a:endParaRPr dirty="0"/>
          </a:p>
          <a:p>
            <a:pPr marL="685800" lvl="1" indent="-228600" algn="l" rtl="0">
              <a:lnSpc>
                <a:spcPct val="90000"/>
              </a:lnSpc>
              <a:spcBef>
                <a:spcPts val="500"/>
              </a:spcBef>
              <a:spcAft>
                <a:spcPts val="0"/>
              </a:spcAft>
              <a:buClr>
                <a:srgbClr val="084F9D"/>
              </a:buClr>
              <a:buSzPts val="1600"/>
              <a:buChar char="•"/>
            </a:pPr>
            <a:r>
              <a:rPr lang="en-US" sz="1600" dirty="0" err="1"/>
              <a:t>eg.</a:t>
            </a:r>
            <a:r>
              <a:rPr lang="en-US" sz="1600" dirty="0"/>
              <a:t> Sugarcane management: Brazil </a:t>
            </a:r>
            <a:br>
              <a:rPr lang="en-US" sz="1600" dirty="0"/>
            </a:br>
            <a:r>
              <a:rPr lang="en-US" sz="1600" dirty="0">
                <a:sym typeface="Wingdings" panose="05000000000000000000" pitchFamily="2" charset="2"/>
              </a:rPr>
              <a:t></a:t>
            </a:r>
            <a:r>
              <a:rPr lang="en-US" sz="1600" dirty="0"/>
              <a:t> Ethiopia, India, South Africa and Thailand</a:t>
            </a:r>
            <a:endParaRPr sz="2000" dirty="0"/>
          </a:p>
          <a:p>
            <a:pPr marL="0" lvl="0" indent="0" algn="l" rtl="0">
              <a:lnSpc>
                <a:spcPct val="90000"/>
              </a:lnSpc>
              <a:spcBef>
                <a:spcPts val="1000"/>
              </a:spcBef>
              <a:spcAft>
                <a:spcPts val="0"/>
              </a:spcAft>
              <a:buClr>
                <a:srgbClr val="084F9D"/>
              </a:buClr>
              <a:buSzPts val="2000"/>
              <a:buNone/>
            </a:pPr>
            <a:r>
              <a:rPr lang="en-US" sz="2000" dirty="0"/>
              <a:t>Replace coal-derived products and coal as energy supply in biofuel production to further reduce the carbon footprint of biofuels</a:t>
            </a:r>
            <a:endParaRPr dirty="0"/>
          </a:p>
          <a:p>
            <a:pPr marL="685800" lvl="1" indent="-228600" algn="l" rtl="0">
              <a:lnSpc>
                <a:spcPct val="90000"/>
              </a:lnSpc>
              <a:spcBef>
                <a:spcPts val="500"/>
              </a:spcBef>
              <a:spcAft>
                <a:spcPts val="0"/>
              </a:spcAft>
              <a:buClr>
                <a:srgbClr val="084F9D"/>
              </a:buClr>
              <a:buSzPts val="1600"/>
              <a:buChar char="•"/>
            </a:pPr>
            <a:r>
              <a:rPr lang="en-US" sz="1600" dirty="0"/>
              <a:t>Support the development of green or blue ammonia processes to reduce the carbon footprint of nitrogen fertilizers</a:t>
            </a:r>
            <a:endParaRPr lang="en-US" sz="2400" dirty="0"/>
          </a:p>
          <a:p>
            <a:pPr marL="685800" lvl="1" indent="-228600" algn="l" rtl="0">
              <a:lnSpc>
                <a:spcPct val="90000"/>
              </a:lnSpc>
              <a:spcBef>
                <a:spcPts val="500"/>
              </a:spcBef>
              <a:spcAft>
                <a:spcPts val="0"/>
              </a:spcAft>
              <a:buClr>
                <a:srgbClr val="084F9D"/>
              </a:buClr>
              <a:buSzPts val="1600"/>
              <a:buChar char="•"/>
            </a:pPr>
            <a:r>
              <a:rPr lang="en-US" sz="1600" dirty="0"/>
              <a:t>We need to move fast from fossil fuels, and there is a huge opportunity in replacing coal-based fuels with biofuels in South Africa</a:t>
            </a:r>
            <a:endParaRPr sz="2000" dirty="0"/>
          </a:p>
          <a:p>
            <a:pPr marL="0" lvl="0" indent="0" algn="l" rtl="0">
              <a:lnSpc>
                <a:spcPct val="90000"/>
              </a:lnSpc>
              <a:spcBef>
                <a:spcPts val="1000"/>
              </a:spcBef>
              <a:spcAft>
                <a:spcPts val="0"/>
              </a:spcAft>
              <a:buClr>
                <a:srgbClr val="084F9D"/>
              </a:buClr>
              <a:buSzPts val="2000"/>
              <a:buNone/>
            </a:pPr>
            <a:r>
              <a:rPr lang="en-US" sz="2000" dirty="0"/>
              <a:t>International trade of biofuels is being overlooked</a:t>
            </a:r>
            <a:endParaRPr dirty="0"/>
          </a:p>
          <a:p>
            <a:pPr marL="685800" lvl="1" indent="-228600" algn="l" rtl="0">
              <a:lnSpc>
                <a:spcPct val="90000"/>
              </a:lnSpc>
              <a:spcBef>
                <a:spcPts val="500"/>
              </a:spcBef>
              <a:spcAft>
                <a:spcPts val="0"/>
              </a:spcAft>
              <a:buClr>
                <a:srgbClr val="084F9D"/>
              </a:buClr>
              <a:buSzPts val="1600"/>
              <a:buChar char="•"/>
            </a:pPr>
            <a:r>
              <a:rPr lang="en-US" sz="1600" dirty="0"/>
              <a:t>Overseas transport has a small contribution to cost and total emissions of biofuels </a:t>
            </a:r>
            <a:endParaRPr dirty="0"/>
          </a:p>
          <a:p>
            <a:pPr marL="685800" lvl="1" indent="-228600" algn="l" rtl="0">
              <a:lnSpc>
                <a:spcPct val="90000"/>
              </a:lnSpc>
              <a:spcBef>
                <a:spcPts val="500"/>
              </a:spcBef>
              <a:spcAft>
                <a:spcPts val="0"/>
              </a:spcAft>
              <a:buClr>
                <a:srgbClr val="084F9D"/>
              </a:buClr>
              <a:buSzPts val="1600"/>
              <a:buChar char="•"/>
            </a:pPr>
            <a:r>
              <a:rPr lang="en-US" sz="1600" dirty="0"/>
              <a:t>BR and US have plenty of land availability and every liter of fossil fuel replaced by biofuel is important.</a:t>
            </a:r>
            <a:endParaRPr dirty="0"/>
          </a:p>
        </p:txBody>
      </p:sp>
      <p:sp>
        <p:nvSpPr>
          <p:cNvPr id="336" name="Google Shape;336;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37" name="Google Shape;337;p11"/>
          <p:cNvSpPr txBox="1"/>
          <p:nvPr/>
        </p:nvSpPr>
        <p:spPr>
          <a:xfrm>
            <a:off x="8718787" y="3039744"/>
            <a:ext cx="42511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CHN</a:t>
            </a:r>
            <a:endParaRPr/>
          </a:p>
        </p:txBody>
      </p:sp>
      <p:pic>
        <p:nvPicPr>
          <p:cNvPr id="338" name="Google Shape;338;p11" descr="Flag of China | Britannica"/>
          <p:cNvPicPr preferRelativeResize="0"/>
          <p:nvPr/>
        </p:nvPicPr>
        <p:blipFill rotWithShape="1">
          <a:blip r:embed="rId3">
            <a:alphaModFix/>
          </a:blip>
          <a:srcRect/>
          <a:stretch/>
        </p:blipFill>
        <p:spPr>
          <a:xfrm>
            <a:off x="8462571" y="3046541"/>
            <a:ext cx="290108" cy="193705"/>
          </a:xfrm>
          <a:prstGeom prst="rect">
            <a:avLst/>
          </a:prstGeom>
          <a:noFill/>
          <a:ln>
            <a:noFill/>
          </a:ln>
        </p:spPr>
      </p:pic>
      <p:sp>
        <p:nvSpPr>
          <p:cNvPr id="339" name="Google Shape;339;p11"/>
          <p:cNvSpPr txBox="1"/>
          <p:nvPr/>
        </p:nvSpPr>
        <p:spPr>
          <a:xfrm>
            <a:off x="8718787" y="3248768"/>
            <a:ext cx="3802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ZAF</a:t>
            </a:r>
            <a:endParaRPr/>
          </a:p>
        </p:txBody>
      </p:sp>
      <p:pic>
        <p:nvPicPr>
          <p:cNvPr id="340" name="Google Shape;340;p11" descr="Flag of South Africa | Britannica"/>
          <p:cNvPicPr preferRelativeResize="0"/>
          <p:nvPr/>
        </p:nvPicPr>
        <p:blipFill rotWithShape="1">
          <a:blip r:embed="rId4">
            <a:alphaModFix/>
          </a:blip>
          <a:srcRect/>
          <a:stretch/>
        </p:blipFill>
        <p:spPr>
          <a:xfrm>
            <a:off x="8462571" y="3266691"/>
            <a:ext cx="290108" cy="193705"/>
          </a:xfrm>
          <a:prstGeom prst="rect">
            <a:avLst/>
          </a:prstGeom>
          <a:noFill/>
          <a:ln>
            <a:noFill/>
          </a:ln>
        </p:spPr>
      </p:pic>
      <p:sp>
        <p:nvSpPr>
          <p:cNvPr id="341" name="Google Shape;341;p11"/>
          <p:cNvSpPr txBox="1"/>
          <p:nvPr/>
        </p:nvSpPr>
        <p:spPr>
          <a:xfrm>
            <a:off x="8684606" y="5506001"/>
            <a:ext cx="3818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IDN</a:t>
            </a:r>
            <a:endParaRPr/>
          </a:p>
        </p:txBody>
      </p:sp>
      <p:pic>
        <p:nvPicPr>
          <p:cNvPr id="342" name="Google Shape;342;p11"/>
          <p:cNvPicPr preferRelativeResize="0"/>
          <p:nvPr/>
        </p:nvPicPr>
        <p:blipFill rotWithShape="1">
          <a:blip r:embed="rId5">
            <a:alphaModFix/>
          </a:blip>
          <a:srcRect/>
          <a:stretch/>
        </p:blipFill>
        <p:spPr>
          <a:xfrm>
            <a:off x="8428006" y="5514652"/>
            <a:ext cx="290781" cy="193705"/>
          </a:xfrm>
          <a:prstGeom prst="rect">
            <a:avLst/>
          </a:prstGeom>
          <a:noFill/>
          <a:ln w="9525" cap="flat" cmpd="sng">
            <a:solidFill>
              <a:schemeClr val="dk1"/>
            </a:solidFill>
            <a:prstDash val="solid"/>
            <a:round/>
            <a:headEnd type="none" w="sm" len="sm"/>
            <a:tailEnd type="none" w="sm" len="sm"/>
          </a:ln>
        </p:spPr>
      </p:pic>
      <p:sp>
        <p:nvSpPr>
          <p:cNvPr id="343" name="Google Shape;343;p11"/>
          <p:cNvSpPr txBox="1"/>
          <p:nvPr/>
        </p:nvSpPr>
        <p:spPr>
          <a:xfrm>
            <a:off x="8684606" y="5745484"/>
            <a:ext cx="41389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MSY</a:t>
            </a:r>
            <a:endParaRPr/>
          </a:p>
        </p:txBody>
      </p:sp>
      <p:pic>
        <p:nvPicPr>
          <p:cNvPr id="344" name="Google Shape;344;p11" descr="National Flag Background Stock Illustration - Download Image Now - Malaysian  Flag, Malaysia, Flag - iStock"/>
          <p:cNvPicPr preferRelativeResize="0"/>
          <p:nvPr/>
        </p:nvPicPr>
        <p:blipFill rotWithShape="1">
          <a:blip r:embed="rId6">
            <a:alphaModFix/>
          </a:blip>
          <a:srcRect/>
          <a:stretch/>
        </p:blipFill>
        <p:spPr>
          <a:xfrm>
            <a:off x="8428133" y="5759696"/>
            <a:ext cx="290556" cy="193705"/>
          </a:xfrm>
          <a:prstGeom prst="rect">
            <a:avLst/>
          </a:prstGeom>
          <a:noFill/>
          <a:ln>
            <a:noFill/>
          </a:ln>
        </p:spPr>
      </p:pic>
      <p:sp>
        <p:nvSpPr>
          <p:cNvPr id="345" name="Google Shape;345;p11"/>
          <p:cNvSpPr txBox="1"/>
          <p:nvPr/>
        </p:nvSpPr>
        <p:spPr>
          <a:xfrm>
            <a:off x="8730007" y="1491872"/>
            <a:ext cx="40107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THA</a:t>
            </a:r>
            <a:endParaRPr/>
          </a:p>
        </p:txBody>
      </p:sp>
      <p:pic>
        <p:nvPicPr>
          <p:cNvPr id="346" name="Google Shape;346;p11" descr="Flag of Thailand | Britannica"/>
          <p:cNvPicPr preferRelativeResize="0"/>
          <p:nvPr/>
        </p:nvPicPr>
        <p:blipFill rotWithShape="1">
          <a:blip r:embed="rId7">
            <a:alphaModFix/>
          </a:blip>
          <a:srcRect/>
          <a:stretch/>
        </p:blipFill>
        <p:spPr>
          <a:xfrm>
            <a:off x="8473791" y="1502377"/>
            <a:ext cx="290108" cy="193705"/>
          </a:xfrm>
          <a:prstGeom prst="rect">
            <a:avLst/>
          </a:prstGeom>
          <a:noFill/>
          <a:ln>
            <a:noFill/>
          </a:ln>
        </p:spPr>
      </p:pic>
      <p:sp>
        <p:nvSpPr>
          <p:cNvPr id="347" name="Google Shape;347;p11"/>
          <p:cNvSpPr txBox="1"/>
          <p:nvPr/>
        </p:nvSpPr>
        <p:spPr>
          <a:xfrm>
            <a:off x="8730007" y="1932321"/>
            <a:ext cx="3818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IND</a:t>
            </a:r>
            <a:endParaRPr/>
          </a:p>
        </p:txBody>
      </p:sp>
      <p:pic>
        <p:nvPicPr>
          <p:cNvPr id="348" name="Google Shape;348;p11"/>
          <p:cNvPicPr preferRelativeResize="0"/>
          <p:nvPr/>
        </p:nvPicPr>
        <p:blipFill rotWithShape="1">
          <a:blip r:embed="rId8">
            <a:alphaModFix/>
          </a:blip>
          <a:srcRect/>
          <a:stretch/>
        </p:blipFill>
        <p:spPr>
          <a:xfrm>
            <a:off x="8473661" y="1948388"/>
            <a:ext cx="290333" cy="193705"/>
          </a:xfrm>
          <a:prstGeom prst="rect">
            <a:avLst/>
          </a:prstGeom>
          <a:noFill/>
          <a:ln>
            <a:noFill/>
          </a:ln>
        </p:spPr>
      </p:pic>
      <p:sp>
        <p:nvSpPr>
          <p:cNvPr id="349" name="Google Shape;349;p11"/>
          <p:cNvSpPr txBox="1"/>
          <p:nvPr/>
        </p:nvSpPr>
        <p:spPr>
          <a:xfrm>
            <a:off x="8730007" y="1713105"/>
            <a:ext cx="38504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ETH</a:t>
            </a:r>
            <a:endParaRPr/>
          </a:p>
        </p:txBody>
      </p:sp>
      <p:pic>
        <p:nvPicPr>
          <p:cNvPr id="350" name="Google Shape;350;p11"/>
          <p:cNvPicPr preferRelativeResize="0"/>
          <p:nvPr/>
        </p:nvPicPr>
        <p:blipFill rotWithShape="1">
          <a:blip r:embed="rId9">
            <a:alphaModFix/>
          </a:blip>
          <a:srcRect/>
          <a:stretch/>
        </p:blipFill>
        <p:spPr>
          <a:xfrm>
            <a:off x="8473534" y="1723376"/>
            <a:ext cx="290556" cy="193705"/>
          </a:xfrm>
          <a:prstGeom prst="rect">
            <a:avLst/>
          </a:prstGeom>
          <a:noFill/>
          <a:ln>
            <a:noFill/>
          </a:ln>
        </p:spPr>
      </p:pic>
      <p:sp>
        <p:nvSpPr>
          <p:cNvPr id="351" name="Google Shape;351;p11"/>
          <p:cNvSpPr txBox="1"/>
          <p:nvPr/>
        </p:nvSpPr>
        <p:spPr>
          <a:xfrm>
            <a:off x="8730007" y="2151464"/>
            <a:ext cx="3802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ZAF</a:t>
            </a:r>
            <a:endParaRPr/>
          </a:p>
        </p:txBody>
      </p:sp>
      <p:pic>
        <p:nvPicPr>
          <p:cNvPr id="352" name="Google Shape;352;p11" descr="Flag of South Africa | Britannica"/>
          <p:cNvPicPr preferRelativeResize="0"/>
          <p:nvPr/>
        </p:nvPicPr>
        <p:blipFill rotWithShape="1">
          <a:blip r:embed="rId4">
            <a:alphaModFix/>
          </a:blip>
          <a:srcRect/>
          <a:stretch/>
        </p:blipFill>
        <p:spPr>
          <a:xfrm>
            <a:off x="8473791" y="2169387"/>
            <a:ext cx="290108" cy="193705"/>
          </a:xfrm>
          <a:prstGeom prst="rect">
            <a:avLst/>
          </a:prstGeom>
          <a:noFill/>
          <a:ln>
            <a:noFill/>
          </a:ln>
        </p:spPr>
      </p:pic>
      <p:sp>
        <p:nvSpPr>
          <p:cNvPr id="353" name="Google Shape;353;p11"/>
          <p:cNvSpPr txBox="1"/>
          <p:nvPr/>
        </p:nvSpPr>
        <p:spPr>
          <a:xfrm>
            <a:off x="8729750" y="4522722"/>
            <a:ext cx="38023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ZAF</a:t>
            </a:r>
            <a:endParaRPr/>
          </a:p>
        </p:txBody>
      </p:sp>
      <p:pic>
        <p:nvPicPr>
          <p:cNvPr id="354" name="Google Shape;354;p11" descr="Flag of South Africa | Britannica"/>
          <p:cNvPicPr preferRelativeResize="0"/>
          <p:nvPr/>
        </p:nvPicPr>
        <p:blipFill rotWithShape="1">
          <a:blip r:embed="rId4">
            <a:alphaModFix/>
          </a:blip>
          <a:srcRect/>
          <a:stretch/>
        </p:blipFill>
        <p:spPr>
          <a:xfrm>
            <a:off x="8473534" y="4540645"/>
            <a:ext cx="290108" cy="193705"/>
          </a:xfrm>
          <a:prstGeom prst="rect">
            <a:avLst/>
          </a:prstGeom>
          <a:noFill/>
          <a:ln>
            <a:noFill/>
          </a:ln>
        </p:spPr>
      </p:pic>
      <p:sp>
        <p:nvSpPr>
          <p:cNvPr id="355" name="Google Shape;355;p11"/>
          <p:cNvSpPr txBox="1"/>
          <p:nvPr/>
        </p:nvSpPr>
        <p:spPr>
          <a:xfrm>
            <a:off x="8679405" y="5983939"/>
            <a:ext cx="42511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chemeClr val="dk1"/>
                </a:solidFill>
                <a:latin typeface="Quattrocento Sans"/>
                <a:ea typeface="Quattrocento Sans"/>
                <a:cs typeface="Quattrocento Sans"/>
                <a:sym typeface="Quattrocento Sans"/>
              </a:rPr>
              <a:t>CHN</a:t>
            </a:r>
            <a:endParaRPr/>
          </a:p>
        </p:txBody>
      </p:sp>
      <p:pic>
        <p:nvPicPr>
          <p:cNvPr id="356" name="Google Shape;356;p11" descr="Flag of China | Britannica"/>
          <p:cNvPicPr preferRelativeResize="0"/>
          <p:nvPr/>
        </p:nvPicPr>
        <p:blipFill rotWithShape="1">
          <a:blip r:embed="rId3">
            <a:alphaModFix/>
          </a:blip>
          <a:srcRect/>
          <a:stretch/>
        </p:blipFill>
        <p:spPr>
          <a:xfrm>
            <a:off x="8423189" y="5990736"/>
            <a:ext cx="290108" cy="19370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body" idx="1"/>
          </p:nvPr>
        </p:nvSpPr>
        <p:spPr>
          <a:xfrm>
            <a:off x="2593404" y="1172064"/>
            <a:ext cx="3245644" cy="67605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0A4F9D"/>
              </a:buClr>
              <a:buSzPct val="100000"/>
              <a:buNone/>
            </a:pPr>
            <a:r>
              <a:rPr lang="en-US"/>
              <a:t>Thank you for your attention!</a:t>
            </a:r>
            <a:endParaRPr/>
          </a:p>
        </p:txBody>
      </p:sp>
      <p:sp>
        <p:nvSpPr>
          <p:cNvPr id="362" name="Google Shape;362;p12"/>
          <p:cNvSpPr txBox="1"/>
          <p:nvPr/>
        </p:nvSpPr>
        <p:spPr>
          <a:xfrm>
            <a:off x="3480646" y="2243280"/>
            <a:ext cx="3805238" cy="4926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350"/>
              <a:buFont typeface="Arial"/>
              <a:buNone/>
            </a:pPr>
            <a:endParaRPr sz="1350">
              <a:solidFill>
                <a:schemeClr val="dk1"/>
              </a:solidFill>
              <a:latin typeface="Trebuchet MS"/>
              <a:ea typeface="Trebuchet MS"/>
              <a:cs typeface="Trebuchet MS"/>
              <a:sym typeface="Trebuchet MS"/>
            </a:endParaRPr>
          </a:p>
        </p:txBody>
      </p:sp>
      <p:sp>
        <p:nvSpPr>
          <p:cNvPr id="363" name="Google Shape;363;p12"/>
          <p:cNvSpPr txBox="1">
            <a:spLocks noGrp="1"/>
          </p:cNvSpPr>
          <p:nvPr>
            <p:ph type="body" idx="2"/>
          </p:nvPr>
        </p:nvSpPr>
        <p:spPr>
          <a:xfrm>
            <a:off x="2592009" y="1801594"/>
            <a:ext cx="4135677" cy="13666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a:solidFill>
                  <a:schemeClr val="dk1"/>
                </a:solidFill>
              </a:rPr>
              <a:t>Glaucia Mendes Souza</a:t>
            </a:r>
            <a:endParaRPr/>
          </a:p>
          <a:p>
            <a:pPr marL="0" lvl="0" indent="0" algn="l" rtl="0">
              <a:lnSpc>
                <a:spcPct val="90000"/>
              </a:lnSpc>
              <a:spcBef>
                <a:spcPts val="1000"/>
              </a:spcBef>
              <a:spcAft>
                <a:spcPts val="0"/>
              </a:spcAft>
              <a:buClr>
                <a:schemeClr val="dk1"/>
              </a:buClr>
              <a:buSzPts val="1400"/>
              <a:buNone/>
            </a:pPr>
            <a:r>
              <a:rPr lang="en-US" sz="1400">
                <a:solidFill>
                  <a:schemeClr val="dk1"/>
                </a:solidFill>
              </a:rPr>
              <a:t>✉ glmsouza@iq.usp.br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
          <p:cNvSpPr txBox="1"/>
          <p:nvPr/>
        </p:nvSpPr>
        <p:spPr>
          <a:xfrm>
            <a:off x="102051" y="162894"/>
            <a:ext cx="8754273" cy="735680"/>
          </a:xfrm>
          <a:prstGeom prst="rect">
            <a:avLst/>
          </a:prstGeom>
          <a:noFill/>
          <a:ln>
            <a:noFill/>
          </a:ln>
        </p:spPr>
        <p:txBody>
          <a:bodyPr spcFirstLastPara="1" wrap="square" lIns="91425" tIns="45700" rIns="91425" bIns="45700" anchor="t" anchorCtr="0">
            <a:noAutofit/>
          </a:bodyPr>
          <a:lstStyle/>
          <a:p>
            <a:pPr marL="0" marR="0" lvl="0" indent="0" algn="l" rtl="0">
              <a:lnSpc>
                <a:spcPct val="87071"/>
              </a:lnSpc>
              <a:spcBef>
                <a:spcPts val="0"/>
              </a:spcBef>
              <a:spcAft>
                <a:spcPts val="0"/>
              </a:spcAft>
              <a:buClr>
                <a:srgbClr val="0A4F9D"/>
              </a:buClr>
              <a:buSzPts val="2800"/>
              <a:buFont typeface="Arial"/>
              <a:buNone/>
            </a:pPr>
            <a:r>
              <a:rPr lang="en-US" sz="2800" b="1" dirty="0">
                <a:solidFill>
                  <a:srgbClr val="0A4F9D"/>
                </a:solidFill>
                <a:latin typeface="Trebuchet MS"/>
                <a:ea typeface="Trebuchet MS"/>
                <a:cs typeface="Trebuchet MS"/>
                <a:sym typeface="Trebuchet MS"/>
              </a:rPr>
              <a:t>Africa and Asia</a:t>
            </a:r>
            <a:endParaRPr sz="2800" b="1" dirty="0">
              <a:solidFill>
                <a:srgbClr val="0A4F9D"/>
              </a:solidFill>
              <a:latin typeface="Trebuchet MS"/>
              <a:ea typeface="Trebuchet MS"/>
              <a:cs typeface="Trebuchet MS"/>
              <a:sym typeface="Trebuchet MS"/>
            </a:endParaRPr>
          </a:p>
        </p:txBody>
      </p:sp>
      <p:sp>
        <p:nvSpPr>
          <p:cNvPr id="204" name="Google Shape;204;p2"/>
          <p:cNvSpPr txBox="1"/>
          <p:nvPr/>
        </p:nvSpPr>
        <p:spPr>
          <a:xfrm>
            <a:off x="38103" y="520699"/>
            <a:ext cx="9108584" cy="466562"/>
          </a:xfrm>
          <a:prstGeom prst="rect">
            <a:avLst/>
          </a:prstGeom>
          <a:noFill/>
          <a:ln>
            <a:noFill/>
          </a:ln>
        </p:spPr>
        <p:txBody>
          <a:bodyPr spcFirstLastPara="1" wrap="square" lIns="91425" tIns="45700" rIns="91425" bIns="45700" anchor="t" anchorCtr="0">
            <a:spAutoFit/>
          </a:bodyPr>
          <a:lstStyle/>
          <a:p>
            <a:pPr marL="0" marR="0" lvl="0" indent="0" algn="l" rtl="0">
              <a:lnSpc>
                <a:spcPct val="152375"/>
              </a:lnSpc>
              <a:spcBef>
                <a:spcPts val="0"/>
              </a:spcBef>
              <a:spcAft>
                <a:spcPts val="0"/>
              </a:spcAft>
              <a:buNone/>
            </a:pPr>
            <a:r>
              <a:rPr lang="en-US" sz="1600" b="1" dirty="0">
                <a:solidFill>
                  <a:srgbClr val="0A4F9D"/>
                </a:solidFill>
                <a:latin typeface="Trebuchet MS"/>
                <a:ea typeface="Trebuchet MS"/>
                <a:cs typeface="Trebuchet MS"/>
                <a:sym typeface="Trebuchet MS"/>
              </a:rPr>
              <a:t> Developing countries with large populations, high energy demand, biofuels policies </a:t>
            </a:r>
            <a:endParaRPr dirty="0"/>
          </a:p>
        </p:txBody>
      </p:sp>
      <p:pic>
        <p:nvPicPr>
          <p:cNvPr id="205" name="Google Shape;205;p2" descr="A map of the world with different colored countries/regions&#10;&#10;Description automatically generated"/>
          <p:cNvPicPr preferRelativeResize="0"/>
          <p:nvPr/>
        </p:nvPicPr>
        <p:blipFill rotWithShape="1">
          <a:blip r:embed="rId3">
            <a:alphaModFix/>
          </a:blip>
          <a:srcRect/>
          <a:stretch/>
        </p:blipFill>
        <p:spPr>
          <a:xfrm>
            <a:off x="3175465" y="1248798"/>
            <a:ext cx="5908162" cy="4807278"/>
          </a:xfrm>
          <a:prstGeom prst="rect">
            <a:avLst/>
          </a:prstGeom>
          <a:noFill/>
          <a:ln>
            <a:noFill/>
          </a:ln>
        </p:spPr>
      </p:pic>
      <p:sp>
        <p:nvSpPr>
          <p:cNvPr id="206" name="Google Shape;206;p2"/>
          <p:cNvSpPr txBox="1"/>
          <p:nvPr/>
        </p:nvSpPr>
        <p:spPr>
          <a:xfrm>
            <a:off x="178676" y="1633417"/>
            <a:ext cx="3405352" cy="3323946"/>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0000"/>
              </a:buClr>
              <a:buSzPts val="1400"/>
            </a:pPr>
            <a:r>
              <a:rPr lang="en-US" sz="1400" b="1" i="0" u="none" strike="noStrike" cap="none" dirty="0">
                <a:solidFill>
                  <a:srgbClr val="000000"/>
                </a:solidFill>
                <a:latin typeface="Trebuchet MS"/>
                <a:ea typeface="Trebuchet MS"/>
                <a:cs typeface="Trebuchet MS"/>
                <a:sym typeface="Trebuchet MS"/>
              </a:rPr>
              <a:t>China, Ethiopia, India, Indonesia, Malaysia, South Africa, Thailand</a:t>
            </a:r>
          </a:p>
          <a:p>
            <a:pPr marL="285750" marR="0" lvl="0" indent="-285750" algn="l" rtl="0">
              <a:lnSpc>
                <a:spcPct val="100000"/>
              </a:lnSpc>
              <a:spcBef>
                <a:spcPts val="0"/>
              </a:spcBef>
              <a:spcAft>
                <a:spcPts val="0"/>
              </a:spcAft>
              <a:buClr>
                <a:srgbClr val="000000"/>
              </a:buClr>
              <a:buSzPts val="1400"/>
              <a:buFont typeface="Arial"/>
              <a:buChar char="•"/>
            </a:pPr>
            <a:endParaRPr lang="en-US" sz="1400" b="0" i="0" u="none" strike="noStrike" cap="none" dirty="0">
              <a:solidFill>
                <a:srgbClr val="000000"/>
              </a:solidFill>
              <a:latin typeface="Trebuchet MS"/>
              <a:ea typeface="Trebuchet MS"/>
              <a:cs typeface="Trebuchet MS"/>
              <a:sym typeface="Trebuchet MS"/>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Trebuchet MS"/>
                <a:ea typeface="Trebuchet MS"/>
                <a:cs typeface="Trebuchet MS"/>
                <a:sym typeface="Trebuchet MS"/>
              </a:rPr>
              <a:t>42.8% of the world’s population</a:t>
            </a:r>
            <a:endParaRPr dirty="0"/>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dirty="0">
                <a:solidFill>
                  <a:srgbClr val="000000"/>
                </a:solidFill>
                <a:latin typeface="Trebuchet MS"/>
                <a:ea typeface="Trebuchet MS"/>
                <a:cs typeface="Trebuchet MS"/>
                <a:sym typeface="Trebuchet MS"/>
              </a:rPr>
              <a:t>22.7% of the CO</a:t>
            </a:r>
            <a:r>
              <a:rPr lang="en-US" sz="1400" b="0" i="0" u="none" strike="noStrike" cap="none" baseline="-25000" dirty="0">
                <a:solidFill>
                  <a:srgbClr val="000000"/>
                </a:solidFill>
                <a:latin typeface="Trebuchet MS"/>
                <a:ea typeface="Trebuchet MS"/>
                <a:cs typeface="Trebuchet MS"/>
                <a:sym typeface="Trebuchet MS"/>
              </a:rPr>
              <a:t>2</a:t>
            </a:r>
            <a:r>
              <a:rPr lang="en-US" sz="1400" b="0" i="0" u="none" strike="noStrike" cap="none" dirty="0">
                <a:solidFill>
                  <a:srgbClr val="000000"/>
                </a:solidFill>
                <a:latin typeface="Trebuchet MS"/>
                <a:ea typeface="Trebuchet MS"/>
                <a:cs typeface="Trebuchet MS"/>
                <a:sym typeface="Trebuchet MS"/>
              </a:rPr>
              <a:t> emissions of the transportation</a:t>
            </a:r>
            <a:endParaRPr dirty="0"/>
          </a:p>
          <a:p>
            <a:pPr marL="285750" marR="0" lvl="0" indent="-196850" algn="l" rtl="0">
              <a:lnSpc>
                <a:spcPct val="100000"/>
              </a:lnSpc>
              <a:spcBef>
                <a:spcPts val="0"/>
              </a:spcBef>
              <a:spcAft>
                <a:spcPts val="0"/>
              </a:spcAft>
              <a:buClr>
                <a:schemeClr val="dk1"/>
              </a:buClr>
              <a:buSzPts val="1400"/>
              <a:buFont typeface="Arial"/>
              <a:buNone/>
            </a:pPr>
            <a:endParaRPr sz="1400" b="0" i="0" u="none" strike="noStrike" cap="none" dirty="0">
              <a:solidFill>
                <a:srgbClr val="000000"/>
              </a:solidFill>
              <a:latin typeface="Trebuchet MS"/>
              <a:ea typeface="Trebuchet MS"/>
              <a:cs typeface="Trebuchet MS"/>
              <a:sym typeface="Trebuchet MS"/>
            </a:endParaRPr>
          </a:p>
          <a:p>
            <a:pPr marL="285750" marR="0" lvl="0" indent="-285750" algn="l" rtl="0">
              <a:lnSpc>
                <a:spcPct val="100000"/>
              </a:lnSpc>
              <a:spcBef>
                <a:spcPts val="0"/>
              </a:spcBef>
              <a:spcAft>
                <a:spcPts val="0"/>
              </a:spcAft>
              <a:buClr>
                <a:srgbClr val="000000"/>
              </a:buClr>
              <a:buSzPts val="1400"/>
              <a:buFont typeface="Arial"/>
              <a:buChar char="•"/>
            </a:pPr>
            <a:r>
              <a:rPr lang="en-US" sz="1400" b="1" i="0" u="none" strike="noStrike" cap="none" dirty="0">
                <a:solidFill>
                  <a:srgbClr val="000000"/>
                </a:solidFill>
                <a:latin typeface="Trebuchet MS"/>
                <a:ea typeface="Trebuchet MS"/>
                <a:cs typeface="Trebuchet MS"/>
                <a:sym typeface="Trebuchet MS"/>
              </a:rPr>
              <a:t>If this group of seven emerging economies were to achieve the same per capita carbon intensity of the transportation sector as the OECD average, worldwide emissions of the transportation sector would more than double (+103%). </a:t>
            </a:r>
            <a:endParaRPr sz="1400" b="1"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
          <p:cNvSpPr txBox="1"/>
          <p:nvPr/>
        </p:nvSpPr>
        <p:spPr>
          <a:xfrm>
            <a:off x="102051" y="331054"/>
            <a:ext cx="8754273" cy="735680"/>
          </a:xfrm>
          <a:prstGeom prst="rect">
            <a:avLst/>
          </a:prstGeom>
          <a:noFill/>
          <a:ln>
            <a:noFill/>
          </a:ln>
        </p:spPr>
        <p:txBody>
          <a:bodyPr spcFirstLastPara="1" wrap="square" lIns="91425" tIns="45700" rIns="91425" bIns="45700" anchor="t" anchorCtr="0">
            <a:noAutofit/>
          </a:bodyPr>
          <a:lstStyle/>
          <a:p>
            <a:pPr marL="0" marR="0" lvl="0" indent="0" algn="ctr" rtl="0">
              <a:lnSpc>
                <a:spcPct val="87071"/>
              </a:lnSpc>
              <a:spcBef>
                <a:spcPts val="0"/>
              </a:spcBef>
              <a:spcAft>
                <a:spcPts val="0"/>
              </a:spcAft>
              <a:buClr>
                <a:srgbClr val="0A4F9D"/>
              </a:buClr>
              <a:buSzPts val="2800"/>
              <a:buFont typeface="Arial"/>
              <a:buNone/>
            </a:pPr>
            <a:r>
              <a:rPr lang="en-US" sz="2800" b="1">
                <a:solidFill>
                  <a:srgbClr val="0A4F9D"/>
                </a:solidFill>
                <a:latin typeface="Trebuchet MS"/>
                <a:ea typeface="Trebuchet MS"/>
                <a:cs typeface="Trebuchet MS"/>
                <a:sym typeface="Trebuchet MS"/>
              </a:rPr>
              <a:t>Africa and Asia — METHODOLOGY</a:t>
            </a:r>
            <a:endParaRPr sz="2800" b="1">
              <a:solidFill>
                <a:srgbClr val="0A4F9D"/>
              </a:solidFill>
              <a:latin typeface="Trebuchet MS"/>
              <a:ea typeface="Trebuchet MS"/>
              <a:cs typeface="Trebuchet MS"/>
              <a:sym typeface="Trebuchet MS"/>
            </a:endParaRPr>
          </a:p>
        </p:txBody>
      </p:sp>
      <p:sp>
        <p:nvSpPr>
          <p:cNvPr id="213" name="Google Shape;213;p3"/>
          <p:cNvSpPr txBox="1"/>
          <p:nvPr/>
        </p:nvSpPr>
        <p:spPr>
          <a:xfrm>
            <a:off x="-24958" y="688859"/>
            <a:ext cx="9610391" cy="1087052"/>
          </a:xfrm>
          <a:prstGeom prst="rect">
            <a:avLst/>
          </a:prstGeom>
          <a:noFill/>
          <a:ln>
            <a:noFill/>
          </a:ln>
        </p:spPr>
        <p:txBody>
          <a:bodyPr spcFirstLastPara="1" wrap="square" lIns="91425" tIns="45700" rIns="91425" bIns="45700" anchor="t" anchorCtr="0">
            <a:spAutoFit/>
          </a:bodyPr>
          <a:lstStyle/>
          <a:p>
            <a:pPr marL="0" marR="0" lvl="0" indent="0" algn="ctr" rtl="0">
              <a:lnSpc>
                <a:spcPct val="152375"/>
              </a:lnSpc>
              <a:spcBef>
                <a:spcPts val="0"/>
              </a:spcBef>
              <a:spcAft>
                <a:spcPts val="0"/>
              </a:spcAft>
              <a:buNone/>
            </a:pPr>
            <a:r>
              <a:rPr lang="en-US" sz="1600" b="1" dirty="0">
                <a:solidFill>
                  <a:srgbClr val="0A4F9D"/>
                </a:solidFill>
                <a:latin typeface="Trebuchet MS"/>
                <a:ea typeface="Trebuchet MS"/>
                <a:cs typeface="Trebuchet MS"/>
                <a:sym typeface="Trebuchet MS"/>
              </a:rPr>
              <a:t>Developing countries with large populations, high energy demand, biofuels policies</a:t>
            </a:r>
          </a:p>
          <a:p>
            <a:pPr marL="0" marR="0" lvl="0" indent="0" algn="ctr" rtl="0">
              <a:spcBef>
                <a:spcPts val="0"/>
              </a:spcBef>
              <a:spcAft>
                <a:spcPts val="0"/>
              </a:spcAft>
              <a:buNone/>
            </a:pPr>
            <a:r>
              <a:rPr lang="en-US" sz="1600" dirty="0">
                <a:solidFill>
                  <a:schemeClr val="dk1"/>
                </a:solidFill>
                <a:latin typeface="Trebuchet MS"/>
                <a:ea typeface="Trebuchet MS"/>
                <a:cs typeface="Trebuchet MS"/>
                <a:sym typeface="Trebuchet MS"/>
              </a:rPr>
              <a:t>Expected results:</a:t>
            </a:r>
            <a:r>
              <a:rPr lang="en-US" sz="1600" dirty="0">
                <a:ea typeface="Trebuchet MS"/>
              </a:rPr>
              <a:t> </a:t>
            </a:r>
            <a:r>
              <a:rPr lang="en-US" sz="1600" dirty="0">
                <a:solidFill>
                  <a:schemeClr val="dk1"/>
                </a:solidFill>
                <a:latin typeface="Trebuchet MS"/>
                <a:ea typeface="Trebuchet MS"/>
                <a:cs typeface="Trebuchet MS"/>
                <a:sym typeface="Trebuchet MS"/>
              </a:rPr>
              <a:t>GHG savings</a:t>
            </a:r>
            <a:r>
              <a:rPr lang="en-US" sz="1600" dirty="0">
                <a:ea typeface="Trebuchet MS"/>
              </a:rPr>
              <a:t>, r</a:t>
            </a:r>
            <a:r>
              <a:rPr lang="en-US" sz="1600" dirty="0">
                <a:solidFill>
                  <a:schemeClr val="dk1"/>
                </a:solidFill>
                <a:latin typeface="Trebuchet MS"/>
                <a:ea typeface="Trebuchet MS"/>
                <a:cs typeface="Trebuchet MS"/>
                <a:sym typeface="Trebuchet MS"/>
              </a:rPr>
              <a:t>equired land to produce biofuels</a:t>
            </a:r>
            <a:r>
              <a:rPr lang="en-US" sz="1600" dirty="0">
                <a:ea typeface="Trebuchet MS"/>
              </a:rPr>
              <a:t>, f</a:t>
            </a:r>
            <a:r>
              <a:rPr lang="en-US" sz="1600" dirty="0">
                <a:solidFill>
                  <a:schemeClr val="dk1"/>
                </a:solidFill>
                <a:latin typeface="Trebuchet MS"/>
                <a:ea typeface="Trebuchet MS"/>
                <a:cs typeface="Trebuchet MS"/>
                <a:sym typeface="Trebuchet MS"/>
              </a:rPr>
              <a:t>uel cost (blending mandate)</a:t>
            </a:r>
            <a:endParaRPr lang="en-US" sz="1600" dirty="0"/>
          </a:p>
          <a:p>
            <a:pPr marL="0" marR="0" lvl="0" indent="0" algn="ctr" rtl="0">
              <a:lnSpc>
                <a:spcPct val="152375"/>
              </a:lnSpc>
              <a:spcBef>
                <a:spcPts val="0"/>
              </a:spcBef>
              <a:spcAft>
                <a:spcPts val="0"/>
              </a:spcAft>
              <a:buNone/>
            </a:pPr>
            <a:r>
              <a:rPr lang="en-US" sz="1600" b="1" dirty="0">
                <a:solidFill>
                  <a:srgbClr val="0A4F9D"/>
                </a:solidFill>
                <a:latin typeface="Trebuchet MS"/>
                <a:ea typeface="Trebuchet MS"/>
                <a:cs typeface="Trebuchet MS"/>
                <a:sym typeface="Trebuchet MS"/>
              </a:rPr>
              <a:t> </a:t>
            </a:r>
            <a:endParaRPr dirty="0"/>
          </a:p>
        </p:txBody>
      </p:sp>
      <p:sp>
        <p:nvSpPr>
          <p:cNvPr id="214" name="Google Shape;214;p3"/>
          <p:cNvSpPr/>
          <p:nvPr/>
        </p:nvSpPr>
        <p:spPr>
          <a:xfrm>
            <a:off x="399534" y="2912170"/>
            <a:ext cx="3408769" cy="3408769"/>
          </a:xfrm>
          <a:prstGeom prst="ellipse">
            <a:avLst/>
          </a:prstGeom>
          <a:solidFill>
            <a:srgbClr val="8DA9DB">
              <a:alpha val="49803"/>
            </a:srgbClr>
          </a:solidFill>
          <a:ln w="57150" cap="flat" cmpd="sng">
            <a:solidFill>
              <a:srgbClr val="1F38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3"/>
          <p:cNvSpPr/>
          <p:nvPr/>
        </p:nvSpPr>
        <p:spPr>
          <a:xfrm>
            <a:off x="4871781" y="4963799"/>
            <a:ext cx="3469000" cy="1137493"/>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Trebuchet MS"/>
                <a:ea typeface="Trebuchet MS"/>
                <a:cs typeface="Trebuchet MS"/>
                <a:sym typeface="Trebuchet MS"/>
              </a:rPr>
              <a:t>MARKET ANALYSIS:</a:t>
            </a:r>
            <a:endParaRPr dirty="0"/>
          </a:p>
          <a:p>
            <a:pPr marL="0" marR="0" lvl="0" indent="0" algn="ctr" rtl="0">
              <a:spcBef>
                <a:spcPts val="0"/>
              </a:spcBef>
              <a:spcAft>
                <a:spcPts val="0"/>
              </a:spcAft>
              <a:buNone/>
            </a:pPr>
            <a:r>
              <a:rPr lang="en-US" sz="1800" dirty="0">
                <a:solidFill>
                  <a:schemeClr val="lt1"/>
                </a:solidFill>
                <a:latin typeface="Trebuchet MS"/>
                <a:ea typeface="Trebuchet MS"/>
                <a:cs typeface="Trebuchet MS"/>
                <a:sym typeface="Trebuchet MS"/>
              </a:rPr>
              <a:t>Determine economic and environmental feasibility of replacing gasoline and diesel</a:t>
            </a:r>
            <a:endParaRPr dirty="0"/>
          </a:p>
        </p:txBody>
      </p:sp>
      <p:sp>
        <p:nvSpPr>
          <p:cNvPr id="217" name="Google Shape;217;p3"/>
          <p:cNvSpPr/>
          <p:nvPr/>
        </p:nvSpPr>
        <p:spPr>
          <a:xfrm>
            <a:off x="1719936" y="1566899"/>
            <a:ext cx="3469000" cy="3469000"/>
          </a:xfrm>
          <a:prstGeom prst="ellipse">
            <a:avLst/>
          </a:prstGeom>
          <a:solidFill>
            <a:srgbClr val="A8D08C">
              <a:alpha val="17647"/>
            </a:srgbClr>
          </a:solidFill>
          <a:ln w="5715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3"/>
          <p:cNvSpPr txBox="1"/>
          <p:nvPr/>
        </p:nvSpPr>
        <p:spPr>
          <a:xfrm>
            <a:off x="592216" y="4238824"/>
            <a:ext cx="1436227" cy="300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Trebuchet MS"/>
                <a:ea typeface="Trebuchet MS"/>
                <a:cs typeface="Trebuchet MS"/>
                <a:sym typeface="Trebuchet MS"/>
              </a:rPr>
              <a:t>feedstock cost</a:t>
            </a:r>
            <a:endParaRPr/>
          </a:p>
        </p:txBody>
      </p:sp>
      <p:sp>
        <p:nvSpPr>
          <p:cNvPr id="220" name="Google Shape;220;p3"/>
          <p:cNvSpPr txBox="1"/>
          <p:nvPr/>
        </p:nvSpPr>
        <p:spPr>
          <a:xfrm>
            <a:off x="2266084" y="1888566"/>
            <a:ext cx="1782882" cy="519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Trebuchet MS"/>
                <a:ea typeface="Trebuchet MS"/>
                <a:cs typeface="Trebuchet MS"/>
                <a:sym typeface="Trebuchet MS"/>
              </a:rPr>
              <a:t>emissions in agricultural phase</a:t>
            </a:r>
            <a:endParaRPr/>
          </a:p>
        </p:txBody>
      </p:sp>
      <p:sp>
        <p:nvSpPr>
          <p:cNvPr id="221" name="Google Shape;221;p3"/>
          <p:cNvSpPr txBox="1"/>
          <p:nvPr/>
        </p:nvSpPr>
        <p:spPr>
          <a:xfrm>
            <a:off x="3270224" y="2625984"/>
            <a:ext cx="1782882" cy="519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chemeClr val="dk1"/>
                </a:solidFill>
                <a:latin typeface="Trebuchet MS"/>
                <a:ea typeface="Trebuchet MS"/>
                <a:cs typeface="Trebuchet MS"/>
                <a:sym typeface="Trebuchet MS"/>
              </a:rPr>
              <a:t>emissions in industrial phase</a:t>
            </a:r>
            <a:endParaRPr dirty="0"/>
          </a:p>
        </p:txBody>
      </p:sp>
      <p:sp>
        <p:nvSpPr>
          <p:cNvPr id="222" name="Google Shape;222;p3"/>
          <p:cNvSpPr txBox="1"/>
          <p:nvPr/>
        </p:nvSpPr>
        <p:spPr>
          <a:xfrm>
            <a:off x="3630095" y="3343008"/>
            <a:ext cx="1560248" cy="7379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Trebuchet MS"/>
                <a:ea typeface="Trebuchet MS"/>
                <a:cs typeface="Trebuchet MS"/>
                <a:sym typeface="Trebuchet MS"/>
              </a:rPr>
              <a:t>emissions in distribution phase</a:t>
            </a:r>
            <a:endParaRPr/>
          </a:p>
        </p:txBody>
      </p:sp>
      <p:sp>
        <p:nvSpPr>
          <p:cNvPr id="223" name="Google Shape;223;p3"/>
          <p:cNvSpPr txBox="1"/>
          <p:nvPr/>
        </p:nvSpPr>
        <p:spPr>
          <a:xfrm>
            <a:off x="800128" y="5077642"/>
            <a:ext cx="212221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Trebuchet MS"/>
                <a:ea typeface="Trebuchet MS"/>
                <a:cs typeface="Trebuchet MS"/>
                <a:sym typeface="Trebuchet MS"/>
              </a:rPr>
              <a:t>price of co-products</a:t>
            </a:r>
            <a:endParaRPr/>
          </a:p>
        </p:txBody>
      </p:sp>
      <p:sp>
        <p:nvSpPr>
          <p:cNvPr id="224" name="Google Shape;224;p3"/>
          <p:cNvSpPr txBox="1"/>
          <p:nvPr/>
        </p:nvSpPr>
        <p:spPr>
          <a:xfrm>
            <a:off x="1612547" y="5478335"/>
            <a:ext cx="1872335" cy="300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Trebuchet MS"/>
                <a:ea typeface="Trebuchet MS"/>
                <a:cs typeface="Trebuchet MS"/>
                <a:sym typeface="Trebuchet MS"/>
              </a:rPr>
              <a:t>market conditions</a:t>
            </a:r>
            <a:endParaRPr/>
          </a:p>
        </p:txBody>
      </p:sp>
      <p:sp>
        <p:nvSpPr>
          <p:cNvPr id="225" name="Google Shape;225;p3"/>
          <p:cNvSpPr txBox="1"/>
          <p:nvPr/>
        </p:nvSpPr>
        <p:spPr>
          <a:xfrm>
            <a:off x="2241246" y="4062421"/>
            <a:ext cx="1446727" cy="51928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Trebuchet MS"/>
                <a:ea typeface="Trebuchet MS"/>
                <a:cs typeface="Trebuchet MS"/>
                <a:sym typeface="Trebuchet MS"/>
              </a:rPr>
              <a:t>conversion process data</a:t>
            </a:r>
            <a:endParaRPr/>
          </a:p>
        </p:txBody>
      </p:sp>
      <p:sp>
        <p:nvSpPr>
          <p:cNvPr id="226" name="Google Shape;226;p3"/>
          <p:cNvSpPr txBox="1"/>
          <p:nvPr/>
        </p:nvSpPr>
        <p:spPr>
          <a:xfrm>
            <a:off x="1939904" y="3476056"/>
            <a:ext cx="1217622" cy="300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Trebuchet MS"/>
                <a:ea typeface="Trebuchet MS"/>
                <a:cs typeface="Trebuchet MS"/>
                <a:sym typeface="Trebuchet MS"/>
              </a:rPr>
              <a:t>crop yield</a:t>
            </a:r>
            <a:endParaRPr/>
          </a:p>
        </p:txBody>
      </p:sp>
      <p:sp>
        <p:nvSpPr>
          <p:cNvPr id="228" name="Google Shape;228;p3"/>
          <p:cNvSpPr/>
          <p:nvPr/>
        </p:nvSpPr>
        <p:spPr>
          <a:xfrm>
            <a:off x="6057246" y="1797939"/>
            <a:ext cx="2952028" cy="1396361"/>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ctr" anchorCtr="0">
            <a:noAutofit/>
          </a:bodyPr>
          <a:lstStyle/>
          <a:p>
            <a:pPr marL="171450" marR="0" lvl="0" indent="-171450" algn="ctr" rtl="0">
              <a:spcBef>
                <a:spcPts val="0"/>
              </a:spcBef>
              <a:spcAft>
                <a:spcPts val="0"/>
              </a:spcAft>
              <a:buClr>
                <a:schemeClr val="lt1"/>
              </a:buClr>
              <a:buSzPts val="1200"/>
              <a:buFont typeface="Arial"/>
              <a:buChar char="•"/>
            </a:pPr>
            <a:r>
              <a:rPr lang="en-US" sz="1200" dirty="0">
                <a:solidFill>
                  <a:schemeClr val="lt1"/>
                </a:solidFill>
                <a:latin typeface="Trebuchet MS"/>
                <a:ea typeface="Trebuchet MS"/>
                <a:cs typeface="Trebuchet MS"/>
                <a:sym typeface="Trebuchet MS"/>
              </a:rPr>
              <a:t>Cradle-to-grave, attributional LCA</a:t>
            </a:r>
            <a:endParaRPr dirty="0"/>
          </a:p>
          <a:p>
            <a:pPr marL="171450" marR="0" lvl="0" indent="-171450" algn="ctr" rtl="0">
              <a:spcBef>
                <a:spcPts val="0"/>
              </a:spcBef>
              <a:spcAft>
                <a:spcPts val="0"/>
              </a:spcAft>
              <a:buClr>
                <a:schemeClr val="lt1"/>
              </a:buClr>
              <a:buSzPts val="1200"/>
              <a:buFont typeface="Arial"/>
              <a:buChar char="•"/>
            </a:pPr>
            <a:r>
              <a:rPr lang="en-US" sz="1200" dirty="0">
                <a:solidFill>
                  <a:schemeClr val="lt1"/>
                </a:solidFill>
                <a:latin typeface="Trebuchet MS"/>
                <a:ea typeface="Trebuchet MS"/>
                <a:cs typeface="Trebuchet MS"/>
                <a:sym typeface="Trebuchet MS"/>
              </a:rPr>
              <a:t>Inventory: based on literature data and </a:t>
            </a:r>
            <a:r>
              <a:rPr lang="en-US" sz="1200" dirty="0" err="1">
                <a:solidFill>
                  <a:schemeClr val="lt1"/>
                </a:solidFill>
                <a:latin typeface="Trebuchet MS"/>
                <a:ea typeface="Trebuchet MS"/>
                <a:cs typeface="Trebuchet MS"/>
                <a:sym typeface="Trebuchet MS"/>
              </a:rPr>
              <a:t>ecoinvent</a:t>
            </a:r>
            <a:r>
              <a:rPr lang="en-US" sz="1200" dirty="0">
                <a:solidFill>
                  <a:schemeClr val="lt1"/>
                </a:solidFill>
                <a:latin typeface="Trebuchet MS"/>
                <a:ea typeface="Trebuchet MS"/>
                <a:cs typeface="Trebuchet MS"/>
                <a:sym typeface="Trebuchet MS"/>
              </a:rPr>
              <a:t> 3.8</a:t>
            </a:r>
            <a:endParaRPr dirty="0"/>
          </a:p>
          <a:p>
            <a:pPr marL="171450" marR="0" lvl="0" indent="-171450" algn="ctr" rtl="0">
              <a:spcBef>
                <a:spcPts val="0"/>
              </a:spcBef>
              <a:spcAft>
                <a:spcPts val="0"/>
              </a:spcAft>
              <a:buClr>
                <a:schemeClr val="lt1"/>
              </a:buClr>
              <a:buSzPts val="1200"/>
              <a:buFont typeface="Arial"/>
              <a:buChar char="•"/>
            </a:pPr>
            <a:r>
              <a:rPr lang="en-US" sz="1200" dirty="0">
                <a:solidFill>
                  <a:schemeClr val="lt1"/>
                </a:solidFill>
                <a:latin typeface="Trebuchet MS"/>
                <a:ea typeface="Trebuchet MS"/>
                <a:cs typeface="Trebuchet MS"/>
                <a:sym typeface="Trebuchet MS"/>
              </a:rPr>
              <a:t>Emissions allocated among products based on energy content</a:t>
            </a:r>
            <a:endParaRPr dirty="0"/>
          </a:p>
          <a:p>
            <a:pPr marL="171450" marR="0" lvl="0" indent="-171450" algn="ctr" rtl="0">
              <a:spcBef>
                <a:spcPts val="0"/>
              </a:spcBef>
              <a:spcAft>
                <a:spcPts val="0"/>
              </a:spcAft>
              <a:buClr>
                <a:schemeClr val="lt1"/>
              </a:buClr>
              <a:buSzPts val="1200"/>
              <a:buFont typeface="Arial"/>
              <a:buChar char="•"/>
            </a:pPr>
            <a:r>
              <a:rPr lang="en-US" sz="1200" dirty="0">
                <a:solidFill>
                  <a:schemeClr val="lt1"/>
                </a:solidFill>
                <a:latin typeface="Trebuchet MS"/>
                <a:ea typeface="Trebuchet MS"/>
                <a:cs typeface="Trebuchet MS"/>
                <a:sym typeface="Trebuchet MS"/>
              </a:rPr>
              <a:t>Distribution: same as current fueling infrastructure</a:t>
            </a:r>
            <a:endParaRPr dirty="0"/>
          </a:p>
        </p:txBody>
      </p:sp>
      <p:sp>
        <p:nvSpPr>
          <p:cNvPr id="230" name="Google Shape;230;p3"/>
          <p:cNvSpPr/>
          <p:nvPr/>
        </p:nvSpPr>
        <p:spPr>
          <a:xfrm>
            <a:off x="3903422" y="5131271"/>
            <a:ext cx="873240" cy="596635"/>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1" name="Google Shape;231;p3"/>
          <p:cNvSpPr/>
          <p:nvPr/>
        </p:nvSpPr>
        <p:spPr>
          <a:xfrm>
            <a:off x="5105656" y="2191401"/>
            <a:ext cx="873240" cy="596635"/>
          </a:xfrm>
          <a:prstGeom prst="rightArrow">
            <a:avLst>
              <a:gd name="adj1" fmla="val 50000"/>
              <a:gd name="adj2" fmla="val 50000"/>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TextBox 1">
            <a:extLst>
              <a:ext uri="{FF2B5EF4-FFF2-40B4-BE49-F238E27FC236}">
                <a16:creationId xmlns:a16="http://schemas.microsoft.com/office/drawing/2014/main" id="{93653F1E-D786-EFEE-9B9D-4D12C503EBB9}"/>
              </a:ext>
            </a:extLst>
          </p:cNvPr>
          <p:cNvSpPr txBox="1"/>
          <p:nvPr/>
        </p:nvSpPr>
        <p:spPr>
          <a:xfrm>
            <a:off x="1450104" y="1797939"/>
            <a:ext cx="713657" cy="400110"/>
          </a:xfrm>
          <a:prstGeom prst="rect">
            <a:avLst/>
          </a:prstGeom>
          <a:noFill/>
        </p:spPr>
        <p:txBody>
          <a:bodyPr wrap="none" rtlCol="0">
            <a:spAutoFit/>
          </a:bodyPr>
          <a:lstStyle/>
          <a:p>
            <a:r>
              <a:rPr lang="en-BR" sz="2000" b="1" dirty="0">
                <a:solidFill>
                  <a:schemeClr val="accent6">
                    <a:lumMod val="75000"/>
                  </a:schemeClr>
                </a:solidFill>
              </a:rPr>
              <a:t>LCA</a:t>
            </a:r>
          </a:p>
        </p:txBody>
      </p:sp>
      <p:sp>
        <p:nvSpPr>
          <p:cNvPr id="3" name="TextBox 2">
            <a:extLst>
              <a:ext uri="{FF2B5EF4-FFF2-40B4-BE49-F238E27FC236}">
                <a16:creationId xmlns:a16="http://schemas.microsoft.com/office/drawing/2014/main" id="{F9D78930-65DC-26BC-2BE6-499875809F7E}"/>
              </a:ext>
            </a:extLst>
          </p:cNvPr>
          <p:cNvSpPr txBox="1"/>
          <p:nvPr/>
        </p:nvSpPr>
        <p:spPr>
          <a:xfrm>
            <a:off x="420414" y="2953401"/>
            <a:ext cx="646331" cy="369332"/>
          </a:xfrm>
          <a:prstGeom prst="rect">
            <a:avLst/>
          </a:prstGeom>
          <a:noFill/>
        </p:spPr>
        <p:txBody>
          <a:bodyPr wrap="none" rtlCol="0">
            <a:spAutoFit/>
          </a:bodyPr>
          <a:lstStyle/>
          <a:p>
            <a:r>
              <a:rPr lang="en-BR" sz="1800" b="1" dirty="0">
                <a:solidFill>
                  <a:srgbClr val="002060"/>
                </a:solidFill>
              </a:rPr>
              <a:t>TEA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
          <p:cNvSpPr/>
          <p:nvPr/>
        </p:nvSpPr>
        <p:spPr>
          <a:xfrm>
            <a:off x="141493" y="6496050"/>
            <a:ext cx="8935831" cy="36195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i="1">
                <a:solidFill>
                  <a:schemeClr val="dk1"/>
                </a:solidFill>
                <a:latin typeface="Calibri"/>
                <a:ea typeface="Calibri"/>
                <a:cs typeface="Calibri"/>
                <a:sym typeface="Calibri"/>
              </a:rPr>
              <a:t>continues....</a:t>
            </a:r>
            <a:endParaRPr sz="1800" i="1">
              <a:solidFill>
                <a:schemeClr val="dk1"/>
              </a:solidFill>
              <a:latin typeface="Calibri"/>
              <a:ea typeface="Calibri"/>
              <a:cs typeface="Calibri"/>
              <a:sym typeface="Calibri"/>
            </a:endParaRPr>
          </a:p>
        </p:txBody>
      </p:sp>
      <p:sp>
        <p:nvSpPr>
          <p:cNvPr id="238" name="Google Shape;238;p4"/>
          <p:cNvSpPr txBox="1">
            <a:spLocks noGrp="1"/>
          </p:cNvSpPr>
          <p:nvPr>
            <p:ph type="body" idx="1"/>
          </p:nvPr>
        </p:nvSpPr>
        <p:spPr>
          <a:xfrm>
            <a:off x="141493" y="237986"/>
            <a:ext cx="8935831" cy="980907"/>
          </a:xfrm>
          <a:prstGeom prst="rect">
            <a:avLst/>
          </a:prstGeom>
          <a:noFill/>
          <a:ln>
            <a:noFill/>
          </a:ln>
        </p:spPr>
        <p:txBody>
          <a:bodyPr spcFirstLastPara="1" wrap="square" lIns="91425" tIns="45700" rIns="91425" bIns="45700" anchor="t" anchorCtr="0">
            <a:noAutofit/>
          </a:bodyPr>
          <a:lstStyle/>
          <a:p>
            <a:pPr marL="0" lvl="0" indent="0" algn="l" rtl="0">
              <a:lnSpc>
                <a:spcPct val="87071"/>
              </a:lnSpc>
              <a:spcBef>
                <a:spcPts val="0"/>
              </a:spcBef>
              <a:spcAft>
                <a:spcPts val="0"/>
              </a:spcAft>
              <a:buClr>
                <a:srgbClr val="0A4F9D"/>
              </a:buClr>
              <a:buSzPts val="2800"/>
              <a:buNone/>
            </a:pPr>
            <a:r>
              <a:rPr lang="en-US" sz="2800"/>
              <a:t>Fuel production models</a:t>
            </a:r>
            <a:endParaRPr/>
          </a:p>
          <a:p>
            <a:pPr marL="0" lvl="0" indent="0" algn="l" rtl="0">
              <a:lnSpc>
                <a:spcPct val="110818"/>
              </a:lnSpc>
              <a:spcBef>
                <a:spcPts val="1000"/>
              </a:spcBef>
              <a:spcAft>
                <a:spcPts val="0"/>
              </a:spcAft>
              <a:buClr>
                <a:srgbClr val="0A4F9D"/>
              </a:buClr>
              <a:buSzPts val="2200"/>
              <a:buNone/>
            </a:pPr>
            <a:r>
              <a:rPr lang="en-US"/>
              <a:t>Biodiesel (oil palm, rapeseed, and soybean)</a:t>
            </a:r>
            <a:endParaRPr/>
          </a:p>
        </p:txBody>
      </p:sp>
      <p:pic>
        <p:nvPicPr>
          <p:cNvPr id="239" name="Google Shape;239;p4" descr="A diagram of a diagram&#10;&#10;Description automatically generated with medium confidence"/>
          <p:cNvPicPr preferRelativeResize="0"/>
          <p:nvPr/>
        </p:nvPicPr>
        <p:blipFill rotWithShape="1">
          <a:blip r:embed="rId3">
            <a:alphaModFix/>
          </a:blip>
          <a:srcRect b="49459"/>
          <a:stretch/>
        </p:blipFill>
        <p:spPr>
          <a:xfrm>
            <a:off x="40193" y="1208340"/>
            <a:ext cx="9063613" cy="52972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
          <p:cNvSpPr txBox="1">
            <a:spLocks noGrp="1"/>
          </p:cNvSpPr>
          <p:nvPr>
            <p:ph type="body" idx="1"/>
          </p:nvPr>
        </p:nvSpPr>
        <p:spPr>
          <a:xfrm>
            <a:off x="141493" y="237986"/>
            <a:ext cx="8935831" cy="980907"/>
          </a:xfrm>
          <a:prstGeom prst="rect">
            <a:avLst/>
          </a:prstGeom>
          <a:noFill/>
          <a:ln>
            <a:noFill/>
          </a:ln>
        </p:spPr>
        <p:txBody>
          <a:bodyPr spcFirstLastPara="1" wrap="square" lIns="91425" tIns="45700" rIns="91425" bIns="45700" anchor="t" anchorCtr="0">
            <a:noAutofit/>
          </a:bodyPr>
          <a:lstStyle/>
          <a:p>
            <a:pPr marL="0" lvl="0" indent="0" algn="l" rtl="0">
              <a:lnSpc>
                <a:spcPct val="87071"/>
              </a:lnSpc>
              <a:spcBef>
                <a:spcPts val="0"/>
              </a:spcBef>
              <a:spcAft>
                <a:spcPts val="0"/>
              </a:spcAft>
              <a:buClr>
                <a:srgbClr val="0A4F9D"/>
              </a:buClr>
              <a:buSzPts val="2800"/>
              <a:buNone/>
            </a:pPr>
            <a:r>
              <a:rPr lang="en-US" sz="2800"/>
              <a:t>Fuel production models</a:t>
            </a:r>
            <a:endParaRPr/>
          </a:p>
          <a:p>
            <a:pPr marL="0" lvl="0" indent="0" algn="l" rtl="0">
              <a:lnSpc>
                <a:spcPct val="110818"/>
              </a:lnSpc>
              <a:spcBef>
                <a:spcPts val="1000"/>
              </a:spcBef>
              <a:spcAft>
                <a:spcPts val="0"/>
              </a:spcAft>
              <a:buClr>
                <a:srgbClr val="0A4F9D"/>
              </a:buClr>
              <a:buSzPts val="2200"/>
              <a:buNone/>
            </a:pPr>
            <a:r>
              <a:rPr lang="en-US"/>
              <a:t>Ethanol (corn and sugarcane) and fossil fuels (benchmark)</a:t>
            </a:r>
            <a:endParaRPr/>
          </a:p>
        </p:txBody>
      </p:sp>
      <p:pic>
        <p:nvPicPr>
          <p:cNvPr id="246" name="Google Shape;246;p5" descr="A diagram of a diagram&#10;&#10;Description automatically generated with medium confidence"/>
          <p:cNvPicPr preferRelativeResize="0"/>
          <p:nvPr/>
        </p:nvPicPr>
        <p:blipFill rotWithShape="1">
          <a:blip r:embed="rId3">
            <a:alphaModFix/>
          </a:blip>
          <a:srcRect b="95366"/>
          <a:stretch/>
        </p:blipFill>
        <p:spPr>
          <a:xfrm>
            <a:off x="40193" y="1217865"/>
            <a:ext cx="9063613" cy="485749"/>
          </a:xfrm>
          <a:prstGeom prst="rect">
            <a:avLst/>
          </a:prstGeom>
          <a:noFill/>
          <a:ln>
            <a:noFill/>
          </a:ln>
        </p:spPr>
      </p:pic>
      <p:pic>
        <p:nvPicPr>
          <p:cNvPr id="247" name="Google Shape;247;p5" descr="A diagram of a diagram&#10;&#10;Description automatically generated with medium confidence"/>
          <p:cNvPicPr preferRelativeResize="0"/>
          <p:nvPr/>
        </p:nvPicPr>
        <p:blipFill rotWithShape="1">
          <a:blip r:embed="rId3">
            <a:alphaModFix/>
          </a:blip>
          <a:srcRect t="51039" b="115"/>
          <a:stretch/>
        </p:blipFill>
        <p:spPr>
          <a:xfrm>
            <a:off x="40193" y="1703614"/>
            <a:ext cx="9063613" cy="5121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6"/>
          <p:cNvSpPr txBox="1">
            <a:spLocks noGrp="1"/>
          </p:cNvSpPr>
          <p:nvPr>
            <p:ph type="body" idx="1"/>
          </p:nvPr>
        </p:nvSpPr>
        <p:spPr>
          <a:xfrm>
            <a:off x="500064" y="322439"/>
            <a:ext cx="7927564" cy="980907"/>
          </a:xfrm>
          <a:prstGeom prst="rect">
            <a:avLst/>
          </a:prstGeom>
          <a:noFill/>
          <a:ln>
            <a:noFill/>
          </a:ln>
        </p:spPr>
        <p:txBody>
          <a:bodyPr spcFirstLastPara="1" wrap="square" lIns="91425" tIns="45700" rIns="91425" bIns="45700" anchor="t" anchorCtr="0">
            <a:noAutofit/>
          </a:bodyPr>
          <a:lstStyle/>
          <a:p>
            <a:pPr marL="0" lvl="0" indent="0" algn="l" rtl="0">
              <a:lnSpc>
                <a:spcPct val="110818"/>
              </a:lnSpc>
              <a:spcBef>
                <a:spcPts val="0"/>
              </a:spcBef>
              <a:spcAft>
                <a:spcPts val="0"/>
              </a:spcAft>
              <a:buClr>
                <a:srgbClr val="0A4F9D"/>
              </a:buClr>
              <a:buSzPts val="2200"/>
              <a:buNone/>
            </a:pPr>
            <a:r>
              <a:rPr lang="en-US" dirty="0"/>
              <a:t>Indonesia and Malaysia with imported ethanol </a:t>
            </a:r>
            <a:endParaRPr dirty="0"/>
          </a:p>
        </p:txBody>
      </p:sp>
      <p:sp>
        <p:nvSpPr>
          <p:cNvPr id="254" name="Google Shape;254;p6"/>
          <p:cNvSpPr txBox="1">
            <a:spLocks noGrp="1"/>
          </p:cNvSpPr>
          <p:nvPr>
            <p:ph type="body" idx="2"/>
          </p:nvPr>
        </p:nvSpPr>
        <p:spPr>
          <a:xfrm>
            <a:off x="4680155" y="1108584"/>
            <a:ext cx="3855625" cy="39097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A4F9D"/>
              </a:buClr>
              <a:buSzPts val="1800"/>
              <a:buNone/>
            </a:pPr>
            <a:r>
              <a:rPr lang="en-US" sz="2400" b="1" dirty="0"/>
              <a:t>Malaysia</a:t>
            </a:r>
          </a:p>
          <a:p>
            <a:pPr marL="0" lvl="0" indent="0" algn="l" rtl="0">
              <a:lnSpc>
                <a:spcPct val="90000"/>
              </a:lnSpc>
              <a:spcBef>
                <a:spcPts val="0"/>
              </a:spcBef>
              <a:spcAft>
                <a:spcPts val="0"/>
              </a:spcAft>
              <a:buClr>
                <a:srgbClr val="0A4F9D"/>
              </a:buClr>
              <a:buSzPts val="1800"/>
              <a:buNone/>
            </a:pPr>
            <a:endParaRPr lang="en-US" dirty="0"/>
          </a:p>
          <a:p>
            <a:pPr marL="0" lvl="0" indent="0" algn="l" rtl="0">
              <a:lnSpc>
                <a:spcPct val="90000"/>
              </a:lnSpc>
              <a:spcBef>
                <a:spcPts val="0"/>
              </a:spcBef>
              <a:spcAft>
                <a:spcPts val="0"/>
              </a:spcAft>
              <a:buClr>
                <a:srgbClr val="0A4F9D"/>
              </a:buClr>
              <a:buSzPts val="1800"/>
              <a:buNone/>
            </a:pPr>
            <a:endParaRPr lang="en-US" dirty="0"/>
          </a:p>
          <a:p>
            <a:pPr marL="0" lvl="0" indent="0" algn="l" rtl="0">
              <a:lnSpc>
                <a:spcPct val="90000"/>
              </a:lnSpc>
              <a:spcBef>
                <a:spcPts val="0"/>
              </a:spcBef>
              <a:spcAft>
                <a:spcPts val="0"/>
              </a:spcAft>
              <a:buClr>
                <a:srgbClr val="0A4F9D"/>
              </a:buClr>
              <a:buSzPts val="1800"/>
              <a:buNone/>
            </a:pPr>
            <a:r>
              <a:rPr lang="en-US" dirty="0"/>
              <a:t>The country’s production of corn and sugarcane is almost non-existent</a:t>
            </a:r>
            <a:endParaRPr dirty="0"/>
          </a:p>
        </p:txBody>
      </p:sp>
      <p:sp>
        <p:nvSpPr>
          <p:cNvPr id="255" name="Google Shape;255;p6"/>
          <p:cNvSpPr txBox="1">
            <a:spLocks noGrp="1"/>
          </p:cNvSpPr>
          <p:nvPr>
            <p:ph type="body" idx="3"/>
          </p:nvPr>
        </p:nvSpPr>
        <p:spPr>
          <a:xfrm>
            <a:off x="384313" y="1188095"/>
            <a:ext cx="4187687" cy="390972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0A4F9D"/>
              </a:buClr>
              <a:buSzPts val="1800"/>
              <a:buNone/>
            </a:pPr>
            <a:r>
              <a:rPr lang="en-US" sz="2400" b="1" dirty="0"/>
              <a:t>Indonesia</a:t>
            </a:r>
          </a:p>
          <a:p>
            <a:pPr marL="0" lvl="0" indent="0" algn="l" rtl="0">
              <a:lnSpc>
                <a:spcPct val="90000"/>
              </a:lnSpc>
              <a:spcBef>
                <a:spcPts val="0"/>
              </a:spcBef>
              <a:spcAft>
                <a:spcPts val="0"/>
              </a:spcAft>
              <a:buClr>
                <a:srgbClr val="0A4F9D"/>
              </a:buClr>
              <a:buSzPts val="1800"/>
              <a:buNone/>
            </a:pPr>
            <a:endParaRPr lang="en-US" sz="2000" b="1" dirty="0"/>
          </a:p>
          <a:p>
            <a:pPr marL="0" lvl="0" indent="0" algn="l" rtl="0">
              <a:lnSpc>
                <a:spcPct val="90000"/>
              </a:lnSpc>
              <a:spcBef>
                <a:spcPts val="0"/>
              </a:spcBef>
              <a:spcAft>
                <a:spcPts val="0"/>
              </a:spcAft>
              <a:buClr>
                <a:srgbClr val="0A4F9D"/>
              </a:buClr>
              <a:buSzPts val="1800"/>
              <a:buNone/>
            </a:pPr>
            <a:endParaRPr lang="en-US" sz="2000" b="1" dirty="0"/>
          </a:p>
          <a:p>
            <a:pPr marL="0" lvl="0" indent="0" algn="l" rtl="0">
              <a:lnSpc>
                <a:spcPct val="90000"/>
              </a:lnSpc>
              <a:spcBef>
                <a:spcPts val="0"/>
              </a:spcBef>
              <a:spcAft>
                <a:spcPts val="0"/>
              </a:spcAft>
              <a:buClr>
                <a:srgbClr val="0A4F9D"/>
              </a:buClr>
              <a:buSzPts val="1800"/>
              <a:buNone/>
            </a:pPr>
            <a:r>
              <a:rPr lang="en-US" sz="2000" dirty="0"/>
              <a:t>Sugarcane ethanol production limited to molasses</a:t>
            </a:r>
          </a:p>
          <a:p>
            <a:pPr marL="0" lvl="0" indent="0" algn="l" rtl="0">
              <a:lnSpc>
                <a:spcPct val="90000"/>
              </a:lnSpc>
              <a:spcBef>
                <a:spcPts val="0"/>
              </a:spcBef>
              <a:spcAft>
                <a:spcPts val="0"/>
              </a:spcAft>
              <a:buClr>
                <a:srgbClr val="0A4F9D"/>
              </a:buClr>
              <a:buSzPts val="1800"/>
              <a:buNone/>
            </a:pPr>
            <a:endParaRPr lang="en-US" sz="2000" dirty="0"/>
          </a:p>
          <a:p>
            <a:pPr marL="0" lvl="0" indent="0" algn="l" rtl="0">
              <a:lnSpc>
                <a:spcPct val="90000"/>
              </a:lnSpc>
              <a:spcBef>
                <a:spcPts val="0"/>
              </a:spcBef>
              <a:spcAft>
                <a:spcPts val="0"/>
              </a:spcAft>
              <a:buClr>
                <a:srgbClr val="0A4F9D"/>
              </a:buClr>
              <a:buSzPts val="1800"/>
              <a:buNone/>
            </a:pPr>
            <a:r>
              <a:rPr lang="en-US" sz="2000" dirty="0"/>
              <a:t>Sugarcane used for sugar production to make Indonesia self-sufficient by 2028</a:t>
            </a:r>
          </a:p>
          <a:p>
            <a:pPr marL="0" lvl="0" indent="0" algn="l" rtl="0">
              <a:lnSpc>
                <a:spcPct val="90000"/>
              </a:lnSpc>
              <a:spcBef>
                <a:spcPts val="0"/>
              </a:spcBef>
              <a:spcAft>
                <a:spcPts val="0"/>
              </a:spcAft>
              <a:buClr>
                <a:srgbClr val="0A4F9D"/>
              </a:buClr>
              <a:buSzPts val="1800"/>
              <a:buNone/>
            </a:pPr>
            <a:endParaRPr lang="en-US" sz="2000" dirty="0"/>
          </a:p>
          <a:p>
            <a:pPr marL="0" lvl="0" indent="0" algn="l" rtl="0">
              <a:lnSpc>
                <a:spcPct val="90000"/>
              </a:lnSpc>
              <a:spcBef>
                <a:spcPts val="0"/>
              </a:spcBef>
              <a:spcAft>
                <a:spcPts val="0"/>
              </a:spcAft>
              <a:buClr>
                <a:srgbClr val="0A4F9D"/>
              </a:buClr>
              <a:buSzPts val="1800"/>
              <a:buNone/>
            </a:pPr>
            <a:r>
              <a:rPr lang="en-US" sz="2000" dirty="0"/>
              <a:t>Corn in Indonesia has </a:t>
            </a:r>
            <a:r>
              <a:rPr lang="en-US" sz="2000" b="1" dirty="0"/>
              <a:t>aflatoxins</a:t>
            </a:r>
            <a:r>
              <a:rPr lang="en-US" sz="2000" dirty="0"/>
              <a:t> (&gt;20 ppb) </a:t>
            </a:r>
          </a:p>
          <a:p>
            <a:pPr marL="0" lvl="0" indent="0" algn="l" rtl="0">
              <a:lnSpc>
                <a:spcPct val="90000"/>
              </a:lnSpc>
              <a:spcBef>
                <a:spcPts val="0"/>
              </a:spcBef>
              <a:spcAft>
                <a:spcPts val="0"/>
              </a:spcAft>
              <a:buClr>
                <a:srgbClr val="0A4F9D"/>
              </a:buClr>
              <a:buSzPts val="1800"/>
              <a:buNone/>
            </a:pPr>
            <a:endParaRPr lang="en-US" sz="2000" dirty="0"/>
          </a:p>
          <a:p>
            <a:pPr marL="0" lvl="0" indent="0" algn="l" rtl="0">
              <a:lnSpc>
                <a:spcPct val="90000"/>
              </a:lnSpc>
              <a:spcBef>
                <a:spcPts val="0"/>
              </a:spcBef>
              <a:spcAft>
                <a:spcPts val="0"/>
              </a:spcAft>
              <a:buClr>
                <a:srgbClr val="0A4F9D"/>
              </a:buClr>
              <a:buSzPts val="1800"/>
              <a:buNone/>
            </a:pPr>
            <a:r>
              <a:rPr lang="en-US" sz="2000" dirty="0"/>
              <a:t>Distiller’s grain unsuitable as animal feed </a:t>
            </a:r>
            <a:endParaRPr sz="2000" dirty="0"/>
          </a:p>
        </p:txBody>
      </p:sp>
      <p:pic>
        <p:nvPicPr>
          <p:cNvPr id="256" name="Google Shape;256;p6"/>
          <p:cNvPicPr preferRelativeResize="0"/>
          <p:nvPr/>
        </p:nvPicPr>
        <p:blipFill rotWithShape="1">
          <a:blip r:embed="rId3">
            <a:alphaModFix/>
          </a:blip>
          <a:srcRect/>
          <a:stretch/>
        </p:blipFill>
        <p:spPr>
          <a:xfrm>
            <a:off x="4680155" y="2830633"/>
            <a:ext cx="3855625" cy="2551596"/>
          </a:xfrm>
          <a:prstGeom prst="rect">
            <a:avLst/>
          </a:prstGeom>
          <a:noFill/>
          <a:ln>
            <a:noFill/>
          </a:ln>
        </p:spPr>
      </p:pic>
      <p:sp>
        <p:nvSpPr>
          <p:cNvPr id="2" name="TextBox 1">
            <a:extLst>
              <a:ext uri="{FF2B5EF4-FFF2-40B4-BE49-F238E27FC236}">
                <a16:creationId xmlns:a16="http://schemas.microsoft.com/office/drawing/2014/main" id="{7EA325D1-3DDC-7E84-1092-20C0E43781C9}"/>
              </a:ext>
            </a:extLst>
          </p:cNvPr>
          <p:cNvSpPr txBox="1"/>
          <p:nvPr/>
        </p:nvSpPr>
        <p:spPr>
          <a:xfrm>
            <a:off x="1277036" y="5911144"/>
            <a:ext cx="2762296" cy="523220"/>
          </a:xfrm>
          <a:prstGeom prst="rect">
            <a:avLst/>
          </a:prstGeom>
          <a:noFill/>
        </p:spPr>
        <p:txBody>
          <a:bodyPr wrap="none" rtlCol="0">
            <a:spAutoFit/>
          </a:bodyPr>
          <a:lstStyle/>
          <a:p>
            <a:pPr algn="r"/>
            <a:r>
              <a:rPr lang="pt-BR" dirty="0">
                <a:solidFill>
                  <a:srgbClr val="0A4F9D"/>
                </a:solidFill>
                <a:latin typeface="Trebuchet MS" panose="020B0603020202020204" pitchFamily="34" charset="0"/>
              </a:rPr>
              <a:t>Corn ethanol: New Orleans (US)</a:t>
            </a:r>
          </a:p>
          <a:p>
            <a:pPr algn="r"/>
            <a:r>
              <a:rPr lang="pt-BR" dirty="0">
                <a:solidFill>
                  <a:srgbClr val="0A4F9D"/>
                </a:solidFill>
                <a:latin typeface="Trebuchet MS" panose="020B0603020202020204" pitchFamily="34" charset="0"/>
              </a:rPr>
              <a:t>Sugarcane ethanol: Santos (BR)</a:t>
            </a:r>
            <a:endParaRPr lang="en-US" dirty="0">
              <a:solidFill>
                <a:srgbClr val="0A4F9D"/>
              </a:solidFill>
              <a:latin typeface="Trebuchet MS" panose="020B0603020202020204" pitchFamily="34" charset="0"/>
            </a:endParaRPr>
          </a:p>
        </p:txBody>
      </p:sp>
      <p:sp>
        <p:nvSpPr>
          <p:cNvPr id="3" name="TextBox 2">
            <a:extLst>
              <a:ext uri="{FF2B5EF4-FFF2-40B4-BE49-F238E27FC236}">
                <a16:creationId xmlns:a16="http://schemas.microsoft.com/office/drawing/2014/main" id="{4FE21346-954A-5A46-D866-ED1656D0E8F1}"/>
              </a:ext>
            </a:extLst>
          </p:cNvPr>
          <p:cNvSpPr txBox="1"/>
          <p:nvPr/>
        </p:nvSpPr>
        <p:spPr>
          <a:xfrm>
            <a:off x="5024977" y="5918862"/>
            <a:ext cx="2361544" cy="523220"/>
          </a:xfrm>
          <a:prstGeom prst="rect">
            <a:avLst/>
          </a:prstGeom>
          <a:noFill/>
        </p:spPr>
        <p:txBody>
          <a:bodyPr wrap="none" rtlCol="0">
            <a:spAutoFit/>
          </a:bodyPr>
          <a:lstStyle/>
          <a:p>
            <a:pPr marL="285750" indent="-285750">
              <a:buFont typeface="Arial" panose="020B0604020202020204" pitchFamily="34" charset="0"/>
              <a:buChar char="•"/>
            </a:pPr>
            <a:r>
              <a:rPr lang="pt-BR" dirty="0">
                <a:solidFill>
                  <a:srgbClr val="0A4F9D"/>
                </a:solidFill>
                <a:latin typeface="Trebuchet MS" panose="020B0603020202020204" pitchFamily="34" charset="0"/>
              </a:rPr>
              <a:t>Indonesia: Tajung Priok</a:t>
            </a:r>
          </a:p>
          <a:p>
            <a:pPr marL="285750" indent="-285750">
              <a:buFont typeface="Arial" panose="020B0604020202020204" pitchFamily="34" charset="0"/>
              <a:buChar char="•"/>
            </a:pPr>
            <a:r>
              <a:rPr lang="pt-BR" dirty="0">
                <a:solidFill>
                  <a:srgbClr val="0A4F9D"/>
                </a:solidFill>
                <a:latin typeface="Trebuchet MS" panose="020B0603020202020204" pitchFamily="34" charset="0"/>
              </a:rPr>
              <a:t>Malaysia: Port Klang</a:t>
            </a:r>
            <a:endParaRPr lang="en-US" dirty="0">
              <a:solidFill>
                <a:srgbClr val="0A4F9D"/>
              </a:solidFill>
              <a:latin typeface="Trebuchet MS" panose="020B0603020202020204" pitchFamily="34" charset="0"/>
            </a:endParaRPr>
          </a:p>
        </p:txBody>
      </p:sp>
      <p:sp>
        <p:nvSpPr>
          <p:cNvPr id="5" name="Freeform: Shape 4">
            <a:extLst>
              <a:ext uri="{FF2B5EF4-FFF2-40B4-BE49-F238E27FC236}">
                <a16:creationId xmlns:a16="http://schemas.microsoft.com/office/drawing/2014/main" id="{24456586-200A-C135-18A5-5F0CC1701168}"/>
              </a:ext>
            </a:extLst>
          </p:cNvPr>
          <p:cNvSpPr/>
          <p:nvPr/>
        </p:nvSpPr>
        <p:spPr>
          <a:xfrm flipV="1">
            <a:off x="4007079" y="5911144"/>
            <a:ext cx="1091538" cy="144728"/>
          </a:xfrm>
          <a:custGeom>
            <a:avLst/>
            <a:gdLst>
              <a:gd name="connsiteX0" fmla="*/ 0 w 868102"/>
              <a:gd name="connsiteY0" fmla="*/ 17820 h 203015"/>
              <a:gd name="connsiteX1" fmla="*/ 324092 w 868102"/>
              <a:gd name="connsiteY1" fmla="*/ 17820 h 203015"/>
              <a:gd name="connsiteX2" fmla="*/ 868102 w 868102"/>
              <a:gd name="connsiteY2" fmla="*/ 203015 h 203015"/>
              <a:gd name="connsiteX0" fmla="*/ 0 w 884771"/>
              <a:gd name="connsiteY0" fmla="*/ 26889 h 32685"/>
              <a:gd name="connsiteX1" fmla="*/ 324092 w 884771"/>
              <a:gd name="connsiteY1" fmla="*/ 26889 h 32685"/>
              <a:gd name="connsiteX2" fmla="*/ 884771 w 884771"/>
              <a:gd name="connsiteY2" fmla="*/ 28728 h 32685"/>
              <a:gd name="connsiteX0" fmla="*/ 0 w 884771"/>
              <a:gd name="connsiteY0" fmla="*/ 0 h 1839"/>
              <a:gd name="connsiteX1" fmla="*/ 884771 w 884771"/>
              <a:gd name="connsiteY1" fmla="*/ 1839 h 1839"/>
              <a:gd name="connsiteX0" fmla="*/ 0 w 9978"/>
              <a:gd name="connsiteY0" fmla="*/ 0 h 104"/>
              <a:gd name="connsiteX1" fmla="*/ 9978 w 9978"/>
              <a:gd name="connsiteY1" fmla="*/ 104 h 104"/>
              <a:gd name="connsiteX0" fmla="*/ 0 w 10223"/>
              <a:gd name="connsiteY0" fmla="*/ 0 h 160400"/>
              <a:gd name="connsiteX1" fmla="*/ 10223 w 10223"/>
              <a:gd name="connsiteY1" fmla="*/ 160400 h 160400"/>
              <a:gd name="connsiteX0" fmla="*/ 0 w 10223"/>
              <a:gd name="connsiteY0" fmla="*/ 0 h 1422211"/>
              <a:gd name="connsiteX1" fmla="*/ 10223 w 10223"/>
              <a:gd name="connsiteY1" fmla="*/ 160400 h 1422211"/>
              <a:gd name="connsiteX0" fmla="*/ 0 w 10223"/>
              <a:gd name="connsiteY0" fmla="*/ 0 h 2373727"/>
              <a:gd name="connsiteX1" fmla="*/ 10223 w 10223"/>
              <a:gd name="connsiteY1" fmla="*/ 160400 h 2373727"/>
            </a:gdLst>
            <a:ahLst/>
            <a:cxnLst>
              <a:cxn ang="0">
                <a:pos x="connsiteX0" y="connsiteY0"/>
              </a:cxn>
              <a:cxn ang="0">
                <a:pos x="connsiteX1" y="connsiteY1"/>
              </a:cxn>
            </a:cxnLst>
            <a:rect l="l" t="t" r="r" b="b"/>
            <a:pathLst>
              <a:path w="10223" h="2373727">
                <a:moveTo>
                  <a:pt x="0" y="0"/>
                </a:moveTo>
                <a:cubicBezTo>
                  <a:pt x="2806" y="3211769"/>
                  <a:pt x="6904" y="3064695"/>
                  <a:pt x="10223" y="160400"/>
                </a:cubicBezTo>
              </a:path>
            </a:pathLst>
          </a:custGeom>
          <a:noFill/>
          <a:ln>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64CDD4F4-FD1D-643E-3BFD-9D4296575FA4}"/>
              </a:ext>
            </a:extLst>
          </p:cNvPr>
          <p:cNvSpPr/>
          <p:nvPr/>
        </p:nvSpPr>
        <p:spPr>
          <a:xfrm>
            <a:off x="4004724" y="6055396"/>
            <a:ext cx="1091539" cy="250153"/>
          </a:xfrm>
          <a:custGeom>
            <a:avLst/>
            <a:gdLst>
              <a:gd name="connsiteX0" fmla="*/ 0 w 868102"/>
              <a:gd name="connsiteY0" fmla="*/ 17820 h 203015"/>
              <a:gd name="connsiteX1" fmla="*/ 324092 w 868102"/>
              <a:gd name="connsiteY1" fmla="*/ 17820 h 203015"/>
              <a:gd name="connsiteX2" fmla="*/ 868102 w 868102"/>
              <a:gd name="connsiteY2" fmla="*/ 203015 h 203015"/>
              <a:gd name="connsiteX0" fmla="*/ 0 w 884771"/>
              <a:gd name="connsiteY0" fmla="*/ 26889 h 32685"/>
              <a:gd name="connsiteX1" fmla="*/ 324092 w 884771"/>
              <a:gd name="connsiteY1" fmla="*/ 26889 h 32685"/>
              <a:gd name="connsiteX2" fmla="*/ 884771 w 884771"/>
              <a:gd name="connsiteY2" fmla="*/ 28728 h 32685"/>
              <a:gd name="connsiteX0" fmla="*/ 0 w 884771"/>
              <a:gd name="connsiteY0" fmla="*/ 0 h 1839"/>
              <a:gd name="connsiteX1" fmla="*/ 884771 w 884771"/>
              <a:gd name="connsiteY1" fmla="*/ 1839 h 1839"/>
              <a:gd name="connsiteX0" fmla="*/ 0 w 9978"/>
              <a:gd name="connsiteY0" fmla="*/ 0 h 104"/>
              <a:gd name="connsiteX1" fmla="*/ 9978 w 9978"/>
              <a:gd name="connsiteY1" fmla="*/ 104 h 104"/>
              <a:gd name="connsiteX0" fmla="*/ 0 w 10000"/>
              <a:gd name="connsiteY0" fmla="*/ 0 h 10000"/>
              <a:gd name="connsiteX1" fmla="*/ 10000 w 10000"/>
              <a:gd name="connsiteY1" fmla="*/ 10000 h 10000"/>
              <a:gd name="connsiteX0" fmla="*/ 0 w 10000"/>
              <a:gd name="connsiteY0" fmla="*/ 0 h 10000"/>
              <a:gd name="connsiteX1" fmla="*/ 10000 w 10000"/>
              <a:gd name="connsiteY1" fmla="*/ 10000 h 10000"/>
            </a:gdLst>
            <a:ahLst/>
            <a:cxnLst>
              <a:cxn ang="0">
                <a:pos x="connsiteX0" y="connsiteY0"/>
              </a:cxn>
              <a:cxn ang="0">
                <a:pos x="connsiteX1" y="connsiteY1"/>
              </a:cxn>
            </a:cxnLst>
            <a:rect l="l" t="t" r="r" b="b"/>
            <a:pathLst>
              <a:path w="10000" h="10000">
                <a:moveTo>
                  <a:pt x="0" y="0"/>
                </a:moveTo>
                <a:cubicBezTo>
                  <a:pt x="4403" y="1"/>
                  <a:pt x="6625" y="3811"/>
                  <a:pt x="10000" y="10000"/>
                </a:cubicBezTo>
              </a:path>
            </a:pathLst>
          </a:custGeom>
          <a:noFill/>
          <a:ln>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3F811382-B5EF-B0C9-B0E7-138B6317D9F4}"/>
              </a:ext>
            </a:extLst>
          </p:cNvPr>
          <p:cNvSpPr/>
          <p:nvPr/>
        </p:nvSpPr>
        <p:spPr>
          <a:xfrm>
            <a:off x="4004722" y="6330771"/>
            <a:ext cx="1091538" cy="135568"/>
          </a:xfrm>
          <a:custGeom>
            <a:avLst/>
            <a:gdLst>
              <a:gd name="connsiteX0" fmla="*/ 0 w 868102"/>
              <a:gd name="connsiteY0" fmla="*/ 17820 h 203015"/>
              <a:gd name="connsiteX1" fmla="*/ 324092 w 868102"/>
              <a:gd name="connsiteY1" fmla="*/ 17820 h 203015"/>
              <a:gd name="connsiteX2" fmla="*/ 868102 w 868102"/>
              <a:gd name="connsiteY2" fmla="*/ 203015 h 203015"/>
              <a:gd name="connsiteX0" fmla="*/ 0 w 884771"/>
              <a:gd name="connsiteY0" fmla="*/ 26889 h 32685"/>
              <a:gd name="connsiteX1" fmla="*/ 324092 w 884771"/>
              <a:gd name="connsiteY1" fmla="*/ 26889 h 32685"/>
              <a:gd name="connsiteX2" fmla="*/ 884771 w 884771"/>
              <a:gd name="connsiteY2" fmla="*/ 28728 h 32685"/>
              <a:gd name="connsiteX0" fmla="*/ 0 w 884771"/>
              <a:gd name="connsiteY0" fmla="*/ 0 h 1839"/>
              <a:gd name="connsiteX1" fmla="*/ 884771 w 884771"/>
              <a:gd name="connsiteY1" fmla="*/ 1839 h 1839"/>
              <a:gd name="connsiteX0" fmla="*/ 0 w 9978"/>
              <a:gd name="connsiteY0" fmla="*/ 0 h 104"/>
              <a:gd name="connsiteX1" fmla="*/ 9978 w 9978"/>
              <a:gd name="connsiteY1" fmla="*/ 104 h 104"/>
              <a:gd name="connsiteX0" fmla="*/ 0 w 10223"/>
              <a:gd name="connsiteY0" fmla="*/ 0 h 160400"/>
              <a:gd name="connsiteX1" fmla="*/ 10223 w 10223"/>
              <a:gd name="connsiteY1" fmla="*/ 160400 h 160400"/>
              <a:gd name="connsiteX0" fmla="*/ 0 w 10223"/>
              <a:gd name="connsiteY0" fmla="*/ 0 h 1422211"/>
              <a:gd name="connsiteX1" fmla="*/ 10223 w 10223"/>
              <a:gd name="connsiteY1" fmla="*/ 160400 h 1422211"/>
              <a:gd name="connsiteX0" fmla="*/ 0 w 10223"/>
              <a:gd name="connsiteY0" fmla="*/ 0 h 2373727"/>
              <a:gd name="connsiteX1" fmla="*/ 10223 w 10223"/>
              <a:gd name="connsiteY1" fmla="*/ 160400 h 2373727"/>
            </a:gdLst>
            <a:ahLst/>
            <a:cxnLst>
              <a:cxn ang="0">
                <a:pos x="connsiteX0" y="connsiteY0"/>
              </a:cxn>
              <a:cxn ang="0">
                <a:pos x="connsiteX1" y="connsiteY1"/>
              </a:cxn>
            </a:cxnLst>
            <a:rect l="l" t="t" r="r" b="b"/>
            <a:pathLst>
              <a:path w="10223" h="2373727">
                <a:moveTo>
                  <a:pt x="0" y="0"/>
                </a:moveTo>
                <a:cubicBezTo>
                  <a:pt x="2806" y="3211769"/>
                  <a:pt x="6904" y="3064695"/>
                  <a:pt x="10223" y="160400"/>
                </a:cubicBezTo>
              </a:path>
            </a:pathLst>
          </a:custGeom>
          <a:noFill/>
          <a:ln>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2AFBA115-9AC2-F268-B213-8DF239C0F251}"/>
              </a:ext>
            </a:extLst>
          </p:cNvPr>
          <p:cNvSpPr/>
          <p:nvPr/>
        </p:nvSpPr>
        <p:spPr>
          <a:xfrm flipV="1">
            <a:off x="4004723" y="6087847"/>
            <a:ext cx="1093894" cy="250153"/>
          </a:xfrm>
          <a:custGeom>
            <a:avLst/>
            <a:gdLst>
              <a:gd name="connsiteX0" fmla="*/ 0 w 868102"/>
              <a:gd name="connsiteY0" fmla="*/ 17820 h 203015"/>
              <a:gd name="connsiteX1" fmla="*/ 324092 w 868102"/>
              <a:gd name="connsiteY1" fmla="*/ 17820 h 203015"/>
              <a:gd name="connsiteX2" fmla="*/ 868102 w 868102"/>
              <a:gd name="connsiteY2" fmla="*/ 203015 h 203015"/>
              <a:gd name="connsiteX0" fmla="*/ 0 w 884771"/>
              <a:gd name="connsiteY0" fmla="*/ 26889 h 32685"/>
              <a:gd name="connsiteX1" fmla="*/ 324092 w 884771"/>
              <a:gd name="connsiteY1" fmla="*/ 26889 h 32685"/>
              <a:gd name="connsiteX2" fmla="*/ 884771 w 884771"/>
              <a:gd name="connsiteY2" fmla="*/ 28728 h 32685"/>
              <a:gd name="connsiteX0" fmla="*/ 0 w 884771"/>
              <a:gd name="connsiteY0" fmla="*/ 0 h 1839"/>
              <a:gd name="connsiteX1" fmla="*/ 884771 w 884771"/>
              <a:gd name="connsiteY1" fmla="*/ 1839 h 1839"/>
              <a:gd name="connsiteX0" fmla="*/ 0 w 9978"/>
              <a:gd name="connsiteY0" fmla="*/ 0 h 104"/>
              <a:gd name="connsiteX1" fmla="*/ 9978 w 9978"/>
              <a:gd name="connsiteY1" fmla="*/ 104 h 104"/>
              <a:gd name="connsiteX0" fmla="*/ 0 w 10000"/>
              <a:gd name="connsiteY0" fmla="*/ 0 h 10000"/>
              <a:gd name="connsiteX1" fmla="*/ 10000 w 10000"/>
              <a:gd name="connsiteY1" fmla="*/ 10000 h 10000"/>
              <a:gd name="connsiteX0" fmla="*/ 0 w 10000"/>
              <a:gd name="connsiteY0" fmla="*/ 0 h 10000"/>
              <a:gd name="connsiteX1" fmla="*/ 10000 w 10000"/>
              <a:gd name="connsiteY1" fmla="*/ 10000 h 10000"/>
            </a:gdLst>
            <a:ahLst/>
            <a:cxnLst>
              <a:cxn ang="0">
                <a:pos x="connsiteX0" y="connsiteY0"/>
              </a:cxn>
              <a:cxn ang="0">
                <a:pos x="connsiteX1" y="connsiteY1"/>
              </a:cxn>
            </a:cxnLst>
            <a:rect l="l" t="t" r="r" b="b"/>
            <a:pathLst>
              <a:path w="10000" h="10000">
                <a:moveTo>
                  <a:pt x="0" y="0"/>
                </a:moveTo>
                <a:cubicBezTo>
                  <a:pt x="4403" y="1"/>
                  <a:pt x="6625" y="3811"/>
                  <a:pt x="10000" y="10000"/>
                </a:cubicBezTo>
              </a:path>
            </a:pathLst>
          </a:custGeom>
          <a:noFill/>
          <a:ln>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7"/>
          <p:cNvSpPr/>
          <p:nvPr/>
        </p:nvSpPr>
        <p:spPr>
          <a:xfrm>
            <a:off x="645724" y="4339770"/>
            <a:ext cx="5671949" cy="1811648"/>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7"/>
          <p:cNvSpPr txBox="1">
            <a:spLocks noGrp="1"/>
          </p:cNvSpPr>
          <p:nvPr>
            <p:ph type="body" idx="1"/>
          </p:nvPr>
        </p:nvSpPr>
        <p:spPr>
          <a:xfrm>
            <a:off x="608219" y="495161"/>
            <a:ext cx="7927564" cy="980907"/>
          </a:xfrm>
          <a:prstGeom prst="rect">
            <a:avLst/>
          </a:prstGeom>
          <a:noFill/>
          <a:ln>
            <a:noFill/>
          </a:ln>
        </p:spPr>
        <p:txBody>
          <a:bodyPr spcFirstLastPara="1" wrap="square" lIns="91425" tIns="45700" rIns="91425" bIns="45700" anchor="t" anchorCtr="0">
            <a:noAutofit/>
          </a:bodyPr>
          <a:lstStyle/>
          <a:p>
            <a:pPr marL="0" lvl="0" indent="0" algn="l" rtl="0">
              <a:lnSpc>
                <a:spcPct val="110818"/>
              </a:lnSpc>
              <a:spcBef>
                <a:spcPts val="0"/>
              </a:spcBef>
              <a:spcAft>
                <a:spcPts val="0"/>
              </a:spcAft>
              <a:buClr>
                <a:srgbClr val="0A4F9D"/>
              </a:buClr>
              <a:buSzPts val="2200"/>
              <a:buNone/>
            </a:pPr>
            <a:r>
              <a:rPr lang="en-US"/>
              <a:t>Gasoline and Diesel in South Africa</a:t>
            </a:r>
            <a:endParaRPr/>
          </a:p>
        </p:txBody>
      </p:sp>
      <p:sp>
        <p:nvSpPr>
          <p:cNvPr id="264" name="Google Shape;264;p7"/>
          <p:cNvSpPr txBox="1">
            <a:spLocks noGrp="1"/>
          </p:cNvSpPr>
          <p:nvPr>
            <p:ph type="body" idx="3"/>
          </p:nvPr>
        </p:nvSpPr>
        <p:spPr>
          <a:xfrm>
            <a:off x="608217" y="1188095"/>
            <a:ext cx="8043414" cy="39097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A4F9D"/>
              </a:buClr>
              <a:buSzPts val="1800"/>
              <a:buNone/>
            </a:pPr>
            <a:r>
              <a:rPr lang="en-US" dirty="0"/>
              <a:t>South Africa has no significant production, but it has abundant, inexpensive coal reserves 🡺 coal gasification and Fischer-</a:t>
            </a:r>
            <a:r>
              <a:rPr lang="en-US" dirty="0" err="1"/>
              <a:t>Tropsch</a:t>
            </a:r>
            <a:r>
              <a:rPr lang="en-US" dirty="0"/>
              <a:t> Process</a:t>
            </a:r>
            <a:endParaRPr dirty="0"/>
          </a:p>
        </p:txBody>
      </p:sp>
      <p:sp>
        <p:nvSpPr>
          <p:cNvPr id="265" name="Google Shape;265;p7"/>
          <p:cNvSpPr/>
          <p:nvPr/>
        </p:nvSpPr>
        <p:spPr>
          <a:xfrm>
            <a:off x="359522" y="2699061"/>
            <a:ext cx="1688125" cy="980906"/>
          </a:xfrm>
          <a:prstGeom prst="rect">
            <a:avLst/>
          </a:prstGeom>
          <a:solidFill>
            <a:srgbClr val="385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Coal gasification</a:t>
            </a:r>
            <a:endParaRPr sz="1800">
              <a:solidFill>
                <a:schemeClr val="lt1"/>
              </a:solidFill>
              <a:latin typeface="Quattrocento Sans"/>
              <a:ea typeface="Quattrocento Sans"/>
              <a:cs typeface="Quattrocento Sans"/>
              <a:sym typeface="Quattrocento Sans"/>
            </a:endParaRPr>
          </a:p>
        </p:txBody>
      </p:sp>
      <p:sp>
        <p:nvSpPr>
          <p:cNvPr id="266" name="Google Shape;266;p7"/>
          <p:cNvSpPr/>
          <p:nvPr/>
        </p:nvSpPr>
        <p:spPr>
          <a:xfrm>
            <a:off x="2680225" y="2699036"/>
            <a:ext cx="1688100" cy="981000"/>
          </a:xfrm>
          <a:prstGeom prst="rect">
            <a:avLst/>
          </a:prstGeom>
          <a:solidFill>
            <a:srgbClr val="385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lt1"/>
                </a:solidFill>
                <a:latin typeface="Quattrocento Sans"/>
                <a:ea typeface="Quattrocento Sans"/>
                <a:cs typeface="Quattrocento Sans"/>
                <a:sym typeface="Quattrocento Sans"/>
              </a:rPr>
              <a:t>Fischer-Tropsch synthesis</a:t>
            </a:r>
            <a:endParaRPr sz="1600">
              <a:solidFill>
                <a:schemeClr val="lt1"/>
              </a:solidFill>
              <a:latin typeface="Quattrocento Sans"/>
              <a:ea typeface="Quattrocento Sans"/>
              <a:cs typeface="Quattrocento Sans"/>
              <a:sym typeface="Quattrocento Sans"/>
            </a:endParaRPr>
          </a:p>
        </p:txBody>
      </p:sp>
      <p:sp>
        <p:nvSpPr>
          <p:cNvPr id="267" name="Google Shape;267;p7"/>
          <p:cNvSpPr/>
          <p:nvPr/>
        </p:nvSpPr>
        <p:spPr>
          <a:xfrm>
            <a:off x="4914578" y="2699061"/>
            <a:ext cx="1688125" cy="980906"/>
          </a:xfrm>
          <a:prstGeom prst="rect">
            <a:avLst/>
          </a:prstGeom>
          <a:solidFill>
            <a:srgbClr val="385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Product recovery</a:t>
            </a:r>
            <a:endParaRPr sz="1800">
              <a:solidFill>
                <a:schemeClr val="lt1"/>
              </a:solidFill>
              <a:latin typeface="Quattrocento Sans"/>
              <a:ea typeface="Quattrocento Sans"/>
              <a:cs typeface="Quattrocento Sans"/>
              <a:sym typeface="Quattrocento Sans"/>
            </a:endParaRPr>
          </a:p>
        </p:txBody>
      </p:sp>
      <p:sp>
        <p:nvSpPr>
          <p:cNvPr id="268" name="Google Shape;268;p7"/>
          <p:cNvSpPr/>
          <p:nvPr/>
        </p:nvSpPr>
        <p:spPr>
          <a:xfrm>
            <a:off x="7192105" y="2699061"/>
            <a:ext cx="1688125" cy="980906"/>
          </a:xfrm>
          <a:prstGeom prst="rect">
            <a:avLst/>
          </a:prstGeom>
          <a:solidFill>
            <a:srgbClr val="385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Quattrocento Sans"/>
                <a:ea typeface="Quattrocento Sans"/>
                <a:cs typeface="Quattrocento Sans"/>
                <a:sym typeface="Quattrocento Sans"/>
              </a:rPr>
              <a:t>Hydrocracking</a:t>
            </a:r>
            <a:endParaRPr sz="1800">
              <a:solidFill>
                <a:schemeClr val="lt1"/>
              </a:solidFill>
              <a:latin typeface="Quattrocento Sans"/>
              <a:ea typeface="Quattrocento Sans"/>
              <a:cs typeface="Quattrocento Sans"/>
              <a:sym typeface="Quattrocento Sans"/>
            </a:endParaRPr>
          </a:p>
        </p:txBody>
      </p:sp>
      <p:sp>
        <p:nvSpPr>
          <p:cNvPr id="269" name="Google Shape;269;p7"/>
          <p:cNvSpPr txBox="1"/>
          <p:nvPr/>
        </p:nvSpPr>
        <p:spPr>
          <a:xfrm>
            <a:off x="242968" y="1855164"/>
            <a:ext cx="195220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coal, air and steam</a:t>
            </a:r>
            <a:endParaRPr sz="1800">
              <a:solidFill>
                <a:schemeClr val="dk1"/>
              </a:solidFill>
              <a:latin typeface="Calibri"/>
              <a:ea typeface="Calibri"/>
              <a:cs typeface="Calibri"/>
              <a:sym typeface="Calibri"/>
            </a:endParaRPr>
          </a:p>
        </p:txBody>
      </p:sp>
      <p:sp>
        <p:nvSpPr>
          <p:cNvPr id="270" name="Google Shape;270;p7"/>
          <p:cNvSpPr txBox="1"/>
          <p:nvPr/>
        </p:nvSpPr>
        <p:spPr>
          <a:xfrm>
            <a:off x="7044293" y="4188235"/>
            <a:ext cx="19725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synthetic diesel and gasoline</a:t>
            </a:r>
            <a:endParaRPr sz="1800">
              <a:solidFill>
                <a:schemeClr val="dk1"/>
              </a:solidFill>
              <a:latin typeface="Calibri"/>
              <a:ea typeface="Calibri"/>
              <a:cs typeface="Calibri"/>
              <a:sym typeface="Calibri"/>
            </a:endParaRPr>
          </a:p>
        </p:txBody>
      </p:sp>
      <p:sp>
        <p:nvSpPr>
          <p:cNvPr id="271" name="Google Shape;271;p7"/>
          <p:cNvSpPr txBox="1"/>
          <p:nvPr/>
        </p:nvSpPr>
        <p:spPr>
          <a:xfrm>
            <a:off x="5490201" y="1792356"/>
            <a:ext cx="53687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CO</a:t>
            </a:r>
            <a:r>
              <a:rPr lang="en-US" sz="1800" baseline="-25000">
                <a:solidFill>
                  <a:schemeClr val="dk1"/>
                </a:solidFill>
                <a:latin typeface="Calibri"/>
                <a:ea typeface="Calibri"/>
                <a:cs typeface="Calibri"/>
                <a:sym typeface="Calibri"/>
              </a:rPr>
              <a:t>2</a:t>
            </a:r>
            <a:endParaRPr sz="1800" baseline="-25000">
              <a:solidFill>
                <a:schemeClr val="dk1"/>
              </a:solidFill>
              <a:latin typeface="Calibri"/>
              <a:ea typeface="Calibri"/>
              <a:cs typeface="Calibri"/>
              <a:sym typeface="Calibri"/>
            </a:endParaRPr>
          </a:p>
        </p:txBody>
      </p:sp>
      <p:cxnSp>
        <p:nvCxnSpPr>
          <p:cNvPr id="272" name="Google Shape;272;p7"/>
          <p:cNvCxnSpPr>
            <a:stCxn id="269" idx="2"/>
            <a:endCxn id="265" idx="0"/>
          </p:cNvCxnSpPr>
          <p:nvPr/>
        </p:nvCxnSpPr>
        <p:spPr>
          <a:xfrm flipH="1">
            <a:off x="1203469" y="2224496"/>
            <a:ext cx="15600" cy="474600"/>
          </a:xfrm>
          <a:prstGeom prst="straightConnector1">
            <a:avLst/>
          </a:prstGeom>
          <a:noFill/>
          <a:ln w="57150" cap="flat" cmpd="sng">
            <a:solidFill>
              <a:srgbClr val="385623"/>
            </a:solidFill>
            <a:prstDash val="solid"/>
            <a:miter lim="800000"/>
            <a:headEnd type="none" w="sm" len="sm"/>
            <a:tailEnd type="triangle" w="med" len="med"/>
          </a:ln>
        </p:spPr>
      </p:cxnSp>
      <p:cxnSp>
        <p:nvCxnSpPr>
          <p:cNvPr id="273" name="Google Shape;273;p7"/>
          <p:cNvCxnSpPr>
            <a:stCxn id="265" idx="3"/>
            <a:endCxn id="266" idx="1"/>
          </p:cNvCxnSpPr>
          <p:nvPr/>
        </p:nvCxnSpPr>
        <p:spPr>
          <a:xfrm>
            <a:off x="2047647" y="3189514"/>
            <a:ext cx="632700" cy="0"/>
          </a:xfrm>
          <a:prstGeom prst="straightConnector1">
            <a:avLst/>
          </a:prstGeom>
          <a:noFill/>
          <a:ln w="57150" cap="flat" cmpd="sng">
            <a:solidFill>
              <a:srgbClr val="385623"/>
            </a:solidFill>
            <a:prstDash val="solid"/>
            <a:miter lim="800000"/>
            <a:headEnd type="none" w="sm" len="sm"/>
            <a:tailEnd type="triangle" w="med" len="med"/>
          </a:ln>
        </p:spPr>
      </p:cxnSp>
      <p:cxnSp>
        <p:nvCxnSpPr>
          <p:cNvPr id="274" name="Google Shape;274;p7"/>
          <p:cNvCxnSpPr/>
          <p:nvPr/>
        </p:nvCxnSpPr>
        <p:spPr>
          <a:xfrm>
            <a:off x="4411422" y="3189514"/>
            <a:ext cx="589500" cy="0"/>
          </a:xfrm>
          <a:prstGeom prst="straightConnector1">
            <a:avLst/>
          </a:prstGeom>
          <a:noFill/>
          <a:ln w="57150" cap="flat" cmpd="sng">
            <a:solidFill>
              <a:srgbClr val="385623"/>
            </a:solidFill>
            <a:prstDash val="solid"/>
            <a:miter lim="800000"/>
            <a:headEnd type="none" w="sm" len="sm"/>
            <a:tailEnd type="triangle" w="med" len="med"/>
          </a:ln>
        </p:spPr>
      </p:cxnSp>
      <p:cxnSp>
        <p:nvCxnSpPr>
          <p:cNvPr id="275" name="Google Shape;275;p7"/>
          <p:cNvCxnSpPr/>
          <p:nvPr/>
        </p:nvCxnSpPr>
        <p:spPr>
          <a:xfrm>
            <a:off x="6602703" y="3189514"/>
            <a:ext cx="589403" cy="0"/>
          </a:xfrm>
          <a:prstGeom prst="straightConnector1">
            <a:avLst/>
          </a:prstGeom>
          <a:noFill/>
          <a:ln w="57150" cap="flat" cmpd="sng">
            <a:solidFill>
              <a:srgbClr val="385623"/>
            </a:solidFill>
            <a:prstDash val="solid"/>
            <a:miter lim="800000"/>
            <a:headEnd type="none" w="sm" len="sm"/>
            <a:tailEnd type="triangle" w="med" len="med"/>
          </a:ln>
        </p:spPr>
      </p:cxnSp>
      <p:cxnSp>
        <p:nvCxnSpPr>
          <p:cNvPr id="276" name="Google Shape;276;p7"/>
          <p:cNvCxnSpPr>
            <a:stCxn id="267" idx="0"/>
            <a:endCxn id="271" idx="2"/>
          </p:cNvCxnSpPr>
          <p:nvPr/>
        </p:nvCxnSpPr>
        <p:spPr>
          <a:xfrm rot="10800000">
            <a:off x="5758641" y="2161761"/>
            <a:ext cx="0" cy="537300"/>
          </a:xfrm>
          <a:prstGeom prst="straightConnector1">
            <a:avLst/>
          </a:prstGeom>
          <a:noFill/>
          <a:ln w="57150" cap="flat" cmpd="sng">
            <a:solidFill>
              <a:srgbClr val="385623"/>
            </a:solidFill>
            <a:prstDash val="solid"/>
            <a:miter lim="800000"/>
            <a:headEnd type="none" w="sm" len="sm"/>
            <a:tailEnd type="triangle" w="med" len="med"/>
          </a:ln>
        </p:spPr>
      </p:cxnSp>
      <p:cxnSp>
        <p:nvCxnSpPr>
          <p:cNvPr id="277" name="Google Shape;277;p7"/>
          <p:cNvCxnSpPr>
            <a:endCxn id="270" idx="0"/>
          </p:cNvCxnSpPr>
          <p:nvPr/>
        </p:nvCxnSpPr>
        <p:spPr>
          <a:xfrm flipH="1">
            <a:off x="8030587" y="3475135"/>
            <a:ext cx="5700" cy="713100"/>
          </a:xfrm>
          <a:prstGeom prst="straightConnector1">
            <a:avLst/>
          </a:prstGeom>
          <a:noFill/>
          <a:ln w="57150" cap="flat" cmpd="sng">
            <a:solidFill>
              <a:srgbClr val="385623"/>
            </a:solidFill>
            <a:prstDash val="solid"/>
            <a:miter lim="800000"/>
            <a:headEnd type="none" w="sm" len="sm"/>
            <a:tailEnd type="triangle" w="med" len="med"/>
          </a:ln>
        </p:spPr>
      </p:cxnSp>
      <p:sp>
        <p:nvSpPr>
          <p:cNvPr id="278" name="Google Shape;278;p7"/>
          <p:cNvSpPr txBox="1"/>
          <p:nvPr/>
        </p:nvSpPr>
        <p:spPr>
          <a:xfrm>
            <a:off x="729001" y="4503513"/>
            <a:ext cx="3888769" cy="147732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Quattrocento Sans"/>
                <a:ea typeface="Quattrocento Sans"/>
                <a:cs typeface="Quattrocento Sans"/>
                <a:sym typeface="Quattrocento Sans"/>
              </a:rPr>
              <a:t>Reaction produces about 6 kg of CO</a:t>
            </a:r>
            <a:r>
              <a:rPr lang="en-US" sz="1800" baseline="-25000">
                <a:solidFill>
                  <a:schemeClr val="dk1"/>
                </a:solidFill>
                <a:latin typeface="Quattrocento Sans"/>
                <a:ea typeface="Quattrocento Sans"/>
                <a:cs typeface="Quattrocento Sans"/>
                <a:sym typeface="Quattrocento Sans"/>
              </a:rPr>
              <a:t>2</a:t>
            </a:r>
            <a:r>
              <a:rPr lang="en-US" sz="1800">
                <a:solidFill>
                  <a:schemeClr val="dk1"/>
                </a:solidFill>
                <a:latin typeface="Quattrocento Sans"/>
                <a:ea typeface="Quattrocento Sans"/>
                <a:cs typeface="Quattrocento Sans"/>
                <a:sym typeface="Quattrocento Sans"/>
              </a:rPr>
              <a:t> per kg of synthetic fuel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Quattrocento Sans"/>
                <a:ea typeface="Quattrocento Sans"/>
                <a:cs typeface="Quattrocento Sans"/>
                <a:sym typeface="Quattrocento Sans"/>
              </a:rPr>
              <a:t>Additional energy requirements increases this to 7-12 kg of CO</a:t>
            </a:r>
            <a:r>
              <a:rPr lang="en-US" sz="1800" baseline="-25000">
                <a:solidFill>
                  <a:schemeClr val="dk1"/>
                </a:solidFill>
                <a:latin typeface="Quattrocento Sans"/>
                <a:ea typeface="Quattrocento Sans"/>
                <a:cs typeface="Quattrocento Sans"/>
                <a:sym typeface="Quattrocento Sans"/>
              </a:rPr>
              <a:t>2</a:t>
            </a:r>
            <a:r>
              <a:rPr lang="en-US" sz="1800">
                <a:solidFill>
                  <a:schemeClr val="dk1"/>
                </a:solidFill>
                <a:latin typeface="Quattrocento Sans"/>
                <a:ea typeface="Quattrocento Sans"/>
                <a:cs typeface="Quattrocento Sans"/>
                <a:sym typeface="Quattrocento Sans"/>
              </a:rPr>
              <a:t> per kg of synthetic fuel!</a:t>
            </a:r>
            <a:endParaRPr sz="1800">
              <a:solidFill>
                <a:schemeClr val="dk1"/>
              </a:solidFill>
              <a:latin typeface="Quattrocento Sans"/>
              <a:ea typeface="Quattrocento Sans"/>
              <a:cs typeface="Quattrocento Sans"/>
              <a:sym typeface="Quattrocento Sans"/>
            </a:endParaRPr>
          </a:p>
        </p:txBody>
      </p:sp>
      <p:sp>
        <p:nvSpPr>
          <p:cNvPr id="279" name="Google Shape;279;p7"/>
          <p:cNvSpPr txBox="1"/>
          <p:nvPr/>
        </p:nvSpPr>
        <p:spPr>
          <a:xfrm>
            <a:off x="6080354" y="1811289"/>
            <a:ext cx="141237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Quattrocento Sans"/>
                <a:ea typeface="Quattrocento Sans"/>
                <a:cs typeface="Quattrocento Sans"/>
                <a:sym typeface="Quattrocento Sans"/>
              </a:rPr>
              <a:t>Big source of CO</a:t>
            </a:r>
            <a:r>
              <a:rPr lang="en-US" sz="1400" baseline="-25000">
                <a:solidFill>
                  <a:schemeClr val="dk1"/>
                </a:solidFill>
                <a:latin typeface="Quattrocento Sans"/>
                <a:ea typeface="Quattrocento Sans"/>
                <a:cs typeface="Quattrocento Sans"/>
                <a:sym typeface="Quattrocento Sans"/>
              </a:rPr>
              <a:t>2</a:t>
            </a:r>
            <a:r>
              <a:rPr lang="en-US" sz="1400">
                <a:solidFill>
                  <a:schemeClr val="dk1"/>
                </a:solidFill>
                <a:latin typeface="Quattrocento Sans"/>
                <a:ea typeface="Quattrocento Sans"/>
                <a:cs typeface="Quattrocento Sans"/>
                <a:sym typeface="Quattrocento Sans"/>
              </a:rPr>
              <a:t> emissions!</a:t>
            </a:r>
            <a:endParaRPr sz="1400">
              <a:solidFill>
                <a:schemeClr val="dk1"/>
              </a:solidFill>
              <a:latin typeface="Quattrocento Sans"/>
              <a:ea typeface="Quattrocento Sans"/>
              <a:cs typeface="Quattrocento Sans"/>
              <a:sym typeface="Quattrocento Sans"/>
            </a:endParaRPr>
          </a:p>
        </p:txBody>
      </p:sp>
      <p:pic>
        <p:nvPicPr>
          <p:cNvPr id="280" name="Google Shape;280;p7"/>
          <p:cNvPicPr preferRelativeResize="0"/>
          <p:nvPr/>
        </p:nvPicPr>
        <p:blipFill rotWithShape="1">
          <a:blip r:embed="rId3">
            <a:alphaModFix/>
          </a:blip>
          <a:srcRect l="27563" t="28485" r="28005" b="28332"/>
          <a:stretch/>
        </p:blipFill>
        <p:spPr>
          <a:xfrm>
            <a:off x="4572000" y="4432379"/>
            <a:ext cx="1666454" cy="161959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2800"/>
              <a:buFont typeface="Trebuchet MS"/>
              <a:buNone/>
            </a:pPr>
            <a:r>
              <a:rPr lang="en-US" sz="2800"/>
              <a:t>Life cycle assessment</a:t>
            </a:r>
            <a:br>
              <a:rPr lang="en-US" sz="2800"/>
            </a:br>
            <a:r>
              <a:rPr lang="en-US" sz="2800"/>
              <a:t>Global warming potential</a:t>
            </a:r>
            <a:endParaRPr sz="2000"/>
          </a:p>
        </p:txBody>
      </p:sp>
      <p:sp>
        <p:nvSpPr>
          <p:cNvPr id="287" name="Google Shape;287;p8"/>
          <p:cNvSpPr txBox="1">
            <a:spLocks noGrp="1"/>
          </p:cNvSpPr>
          <p:nvPr>
            <p:ph type="body" idx="1"/>
          </p:nvPr>
        </p:nvSpPr>
        <p:spPr>
          <a:xfrm>
            <a:off x="628650" y="1825624"/>
            <a:ext cx="5076825" cy="474789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084F9D"/>
              </a:buClr>
              <a:buSzPts val="2400"/>
              <a:buNone/>
            </a:pPr>
            <a:r>
              <a:rPr lang="en-US" dirty="0"/>
              <a:t>Biofuels always presented lower global warming potential than their fossil counterparts</a:t>
            </a:r>
            <a:endParaRPr dirty="0"/>
          </a:p>
          <a:p>
            <a:pPr marL="0" lvl="0" indent="0" algn="l" rtl="0">
              <a:lnSpc>
                <a:spcPct val="90000"/>
              </a:lnSpc>
              <a:spcBef>
                <a:spcPts val="1000"/>
              </a:spcBef>
              <a:spcAft>
                <a:spcPts val="0"/>
              </a:spcAft>
              <a:buClr>
                <a:srgbClr val="084F9D"/>
              </a:buClr>
              <a:buSzPts val="2400"/>
              <a:buNone/>
            </a:pPr>
            <a:r>
              <a:rPr lang="en-US" dirty="0"/>
              <a:t>The </a:t>
            </a:r>
            <a:r>
              <a:rPr lang="en-US" dirty="0" err="1"/>
              <a:t>advatange</a:t>
            </a:r>
            <a:r>
              <a:rPr lang="en-US" dirty="0"/>
              <a:t> is not as big when fossil fuels are part of the production process:</a:t>
            </a:r>
            <a:endParaRPr dirty="0"/>
          </a:p>
          <a:p>
            <a:pPr marL="685800" lvl="1" indent="-228600" algn="l" rtl="0">
              <a:lnSpc>
                <a:spcPct val="90000"/>
              </a:lnSpc>
              <a:spcBef>
                <a:spcPts val="500"/>
              </a:spcBef>
              <a:spcAft>
                <a:spcPts val="0"/>
              </a:spcAft>
              <a:buClr>
                <a:srgbClr val="084F9D"/>
              </a:buClr>
              <a:buSzPts val="2000"/>
              <a:buChar char="•"/>
            </a:pPr>
            <a:r>
              <a:rPr lang="en-US" dirty="0"/>
              <a:t>Coal-based ammonia used in the production of N fertilizer</a:t>
            </a:r>
            <a:endParaRPr dirty="0"/>
          </a:p>
          <a:p>
            <a:pPr marL="685800" lvl="1" indent="-228600" algn="l" rtl="0">
              <a:lnSpc>
                <a:spcPct val="90000"/>
              </a:lnSpc>
              <a:spcBef>
                <a:spcPts val="500"/>
              </a:spcBef>
              <a:spcAft>
                <a:spcPts val="0"/>
              </a:spcAft>
              <a:buClr>
                <a:srgbClr val="084F9D"/>
              </a:buClr>
              <a:buSzPts val="2000"/>
              <a:buChar char="•"/>
            </a:pPr>
            <a:r>
              <a:rPr lang="en-US" dirty="0"/>
              <a:t>Coal or natural gas used as energy sources in the conversion process</a:t>
            </a:r>
            <a:endParaRPr dirty="0"/>
          </a:p>
          <a:p>
            <a:pPr marL="685800" lvl="1" indent="-101600" algn="l" rtl="0">
              <a:lnSpc>
                <a:spcPct val="90000"/>
              </a:lnSpc>
              <a:spcBef>
                <a:spcPts val="500"/>
              </a:spcBef>
              <a:spcAft>
                <a:spcPts val="0"/>
              </a:spcAft>
              <a:buClr>
                <a:srgbClr val="084F9D"/>
              </a:buClr>
              <a:buSzPts val="2000"/>
              <a:buNone/>
            </a:pPr>
            <a:endParaRPr dirty="0"/>
          </a:p>
          <a:p>
            <a:pPr marL="0" lvl="0" indent="0" algn="l" rtl="0">
              <a:lnSpc>
                <a:spcPct val="90000"/>
              </a:lnSpc>
              <a:spcBef>
                <a:spcPts val="1000"/>
              </a:spcBef>
              <a:spcAft>
                <a:spcPts val="0"/>
              </a:spcAft>
              <a:buClr>
                <a:srgbClr val="084F9D"/>
              </a:buClr>
              <a:buSzPts val="2400"/>
              <a:buNone/>
            </a:pPr>
            <a:r>
              <a:rPr lang="en-US" dirty="0"/>
              <a:t>Other categories were assessed as well: fossil resource scarcity, human toxicity, and terrestrial acidification</a:t>
            </a:r>
            <a:endParaRPr dirty="0"/>
          </a:p>
        </p:txBody>
      </p:sp>
      <p:sp>
        <p:nvSpPr>
          <p:cNvPr id="288" name="Google Shape;288;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289" name="Google Shape;289;p8" descr="A screenshot of a computer&#10;&#10;Description automatically generated"/>
          <p:cNvPicPr preferRelativeResize="0"/>
          <p:nvPr/>
        </p:nvPicPr>
        <p:blipFill rotWithShape="1">
          <a:blip r:embed="rId3">
            <a:alphaModFix/>
          </a:blip>
          <a:srcRect t="889"/>
          <a:stretch/>
        </p:blipFill>
        <p:spPr>
          <a:xfrm>
            <a:off x="5769272" y="0"/>
            <a:ext cx="3374728" cy="679704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9"/>
          <p:cNvSpPr txBox="1">
            <a:spLocks noGrp="1"/>
          </p:cNvSpPr>
          <p:nvPr>
            <p:ph type="title"/>
          </p:nvPr>
        </p:nvSpPr>
        <p:spPr>
          <a:xfrm>
            <a:off x="376860" y="365126"/>
            <a:ext cx="7886700" cy="91344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84F9D"/>
              </a:buClr>
              <a:buSzPts val="3200"/>
              <a:buFont typeface="Trebuchet MS"/>
              <a:buNone/>
            </a:pPr>
            <a:r>
              <a:rPr lang="en-US" sz="3200" dirty="0"/>
              <a:t>Land Use Analysis</a:t>
            </a:r>
            <a:endParaRPr dirty="0"/>
          </a:p>
        </p:txBody>
      </p:sp>
      <p:sp>
        <p:nvSpPr>
          <p:cNvPr id="296" name="Google Shape;296;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297" name="Google Shape;297;p9"/>
          <p:cNvSpPr txBox="1"/>
          <p:nvPr/>
        </p:nvSpPr>
        <p:spPr>
          <a:xfrm>
            <a:off x="376860" y="1312344"/>
            <a:ext cx="8474457" cy="5220354"/>
          </a:xfrm>
          <a:prstGeom prst="rect">
            <a:avLst/>
          </a:prstGeom>
          <a:noFill/>
          <a:ln>
            <a:noFill/>
          </a:ln>
        </p:spPr>
        <p:txBody>
          <a:bodyPr spcFirstLastPara="1" wrap="square" lIns="91425" tIns="45700" rIns="91425" bIns="45700" anchor="t" anchorCtr="0">
            <a:normAutofit/>
          </a:bodyPr>
          <a:lstStyle/>
          <a:p>
            <a:pPr marR="0" lvl="0" algn="l" rtl="0">
              <a:lnSpc>
                <a:spcPct val="90000"/>
              </a:lnSpc>
              <a:spcBef>
                <a:spcPts val="0"/>
              </a:spcBef>
              <a:spcAft>
                <a:spcPts val="0"/>
              </a:spcAft>
              <a:buClr>
                <a:srgbClr val="084F9D"/>
              </a:buClr>
              <a:buSzPts val="2400"/>
            </a:pPr>
            <a:r>
              <a:rPr lang="en-US" sz="2400" dirty="0">
                <a:solidFill>
                  <a:srgbClr val="084F9D"/>
                </a:solidFill>
                <a:latin typeface="Trebuchet MS"/>
                <a:ea typeface="Trebuchet MS"/>
                <a:cs typeface="Trebuchet MS"/>
                <a:sym typeface="Trebuchet MS"/>
              </a:rPr>
              <a:t>Low land use requirement compared to total country area</a:t>
            </a:r>
            <a:endParaRPr lang="en-US" dirty="0"/>
          </a:p>
        </p:txBody>
      </p:sp>
      <p:pic>
        <p:nvPicPr>
          <p:cNvPr id="2" name="Content Placeholder 5" descr="A group of green and white graphs&#10;&#10;Description automatically generated">
            <a:extLst>
              <a:ext uri="{FF2B5EF4-FFF2-40B4-BE49-F238E27FC236}">
                <a16:creationId xmlns:a16="http://schemas.microsoft.com/office/drawing/2014/main" id="{79A8D4EC-F2AB-2CB3-CB65-CD6C1DDB24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50" t="8579" r="66329" b="45384"/>
          <a:stretch/>
        </p:blipFill>
        <p:spPr>
          <a:xfrm>
            <a:off x="545031" y="2264853"/>
            <a:ext cx="2726823" cy="2152892"/>
          </a:xfrm>
          <a:prstGeom prst="rect">
            <a:avLst/>
          </a:prstGeom>
          <a:noFill/>
          <a:ln>
            <a:noFill/>
          </a:ln>
        </p:spPr>
      </p:pic>
      <p:pic>
        <p:nvPicPr>
          <p:cNvPr id="3" name="Content Placeholder 5" descr="A group of green and white graphs&#10;&#10;Description automatically generated">
            <a:extLst>
              <a:ext uri="{FF2B5EF4-FFF2-40B4-BE49-F238E27FC236}">
                <a16:creationId xmlns:a16="http://schemas.microsoft.com/office/drawing/2014/main" id="{50D3311A-89F3-CE12-83F0-1CB01462BE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877" t="54560" r="32756" b="-597"/>
          <a:stretch/>
        </p:blipFill>
        <p:spPr>
          <a:xfrm>
            <a:off x="5660265" y="2264853"/>
            <a:ext cx="2685328" cy="2152892"/>
          </a:xfrm>
          <a:prstGeom prst="rect">
            <a:avLst/>
          </a:prstGeom>
          <a:noFill/>
          <a:ln>
            <a:noFill/>
          </a:ln>
        </p:spPr>
      </p:pic>
      <p:sp>
        <p:nvSpPr>
          <p:cNvPr id="5" name="TextBox 4">
            <a:extLst>
              <a:ext uri="{FF2B5EF4-FFF2-40B4-BE49-F238E27FC236}">
                <a16:creationId xmlns:a16="http://schemas.microsoft.com/office/drawing/2014/main" id="{FB045887-80DA-7D08-774C-87A12FF15A3E}"/>
              </a:ext>
            </a:extLst>
          </p:cNvPr>
          <p:cNvSpPr txBox="1"/>
          <p:nvPr/>
        </p:nvSpPr>
        <p:spPr>
          <a:xfrm rot="16200000">
            <a:off x="-385906" y="2852478"/>
            <a:ext cx="1558440" cy="461665"/>
          </a:xfrm>
          <a:prstGeom prst="rect">
            <a:avLst/>
          </a:prstGeom>
          <a:noFill/>
        </p:spPr>
        <p:txBody>
          <a:bodyPr wrap="none" rtlCol="0">
            <a:spAutoFit/>
          </a:bodyPr>
          <a:lstStyle/>
          <a:p>
            <a:r>
              <a:rPr lang="pt-BR" sz="2400" dirty="0">
                <a:solidFill>
                  <a:srgbClr val="0A4F9D"/>
                </a:solidFill>
                <a:latin typeface="Trebuchet MS" panose="020B0603020202020204" pitchFamily="34" charset="0"/>
              </a:rPr>
              <a:t>BIODIESEL</a:t>
            </a:r>
            <a:endParaRPr lang="en-US" sz="2400" dirty="0">
              <a:solidFill>
                <a:srgbClr val="0A4F9D"/>
              </a:solidFill>
              <a:latin typeface="Trebuchet MS" panose="020B0603020202020204" pitchFamily="34" charset="0"/>
            </a:endParaRPr>
          </a:p>
        </p:txBody>
      </p:sp>
      <p:sp>
        <p:nvSpPr>
          <p:cNvPr id="6" name="TextBox 5">
            <a:extLst>
              <a:ext uri="{FF2B5EF4-FFF2-40B4-BE49-F238E27FC236}">
                <a16:creationId xmlns:a16="http://schemas.microsoft.com/office/drawing/2014/main" id="{0CFC1E2B-8819-1362-9D1A-F0E5E8EB67CB}"/>
              </a:ext>
            </a:extLst>
          </p:cNvPr>
          <p:cNvSpPr txBox="1"/>
          <p:nvPr/>
        </p:nvSpPr>
        <p:spPr>
          <a:xfrm>
            <a:off x="1047225" y="1934758"/>
            <a:ext cx="2000869" cy="369332"/>
          </a:xfrm>
          <a:prstGeom prst="rect">
            <a:avLst/>
          </a:prstGeom>
          <a:noFill/>
        </p:spPr>
        <p:txBody>
          <a:bodyPr wrap="none" rtlCol="0">
            <a:spAutoFit/>
          </a:bodyPr>
          <a:lstStyle/>
          <a:p>
            <a:r>
              <a:rPr lang="pt-BR" sz="1800" dirty="0">
                <a:solidFill>
                  <a:srgbClr val="0A4F9D"/>
                </a:solidFill>
                <a:latin typeface="Trebuchet MS" panose="020B0603020202020204" pitchFamily="34" charset="0"/>
              </a:rPr>
              <a:t>Blending scenario</a:t>
            </a:r>
            <a:endParaRPr lang="en-US" sz="1800" dirty="0">
              <a:solidFill>
                <a:srgbClr val="0A4F9D"/>
              </a:solidFill>
              <a:latin typeface="Trebuchet MS" panose="020B0603020202020204" pitchFamily="34" charset="0"/>
            </a:endParaRPr>
          </a:p>
        </p:txBody>
      </p:sp>
      <p:sp>
        <p:nvSpPr>
          <p:cNvPr id="7" name="TextBox 6">
            <a:extLst>
              <a:ext uri="{FF2B5EF4-FFF2-40B4-BE49-F238E27FC236}">
                <a16:creationId xmlns:a16="http://schemas.microsoft.com/office/drawing/2014/main" id="{8A73BF76-7DAC-1C87-3A63-40B4C8119C53}"/>
              </a:ext>
            </a:extLst>
          </p:cNvPr>
          <p:cNvSpPr txBox="1"/>
          <p:nvPr/>
        </p:nvSpPr>
        <p:spPr>
          <a:xfrm>
            <a:off x="5905532" y="1966715"/>
            <a:ext cx="2452916" cy="369332"/>
          </a:xfrm>
          <a:prstGeom prst="rect">
            <a:avLst/>
          </a:prstGeom>
          <a:noFill/>
        </p:spPr>
        <p:txBody>
          <a:bodyPr wrap="none" rtlCol="0">
            <a:spAutoFit/>
          </a:bodyPr>
          <a:lstStyle/>
          <a:p>
            <a:r>
              <a:rPr lang="pt-BR" sz="1800" dirty="0">
                <a:solidFill>
                  <a:srgbClr val="0A4F9D"/>
                </a:solidFill>
                <a:latin typeface="Trebuchet MS" panose="020B0603020202020204" pitchFamily="34" charset="0"/>
              </a:rPr>
              <a:t>Land use requirement</a:t>
            </a:r>
            <a:endParaRPr lang="en-US" sz="1800" dirty="0">
              <a:solidFill>
                <a:srgbClr val="0A4F9D"/>
              </a:solidFill>
              <a:latin typeface="Trebuchet MS" panose="020B0603020202020204" pitchFamily="34" charset="0"/>
            </a:endParaRPr>
          </a:p>
        </p:txBody>
      </p:sp>
      <p:pic>
        <p:nvPicPr>
          <p:cNvPr id="8" name="Content Placeholder 7" descr="A group of green bars&#10;&#10;Description automatically generated with medium confidence">
            <a:extLst>
              <a:ext uri="{FF2B5EF4-FFF2-40B4-BE49-F238E27FC236}">
                <a16:creationId xmlns:a16="http://schemas.microsoft.com/office/drawing/2014/main" id="{F152BF88-8D9C-A648-4C8F-484BCFC3E39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634" t="6824" r="66111" b="46958"/>
          <a:stretch/>
        </p:blipFill>
        <p:spPr>
          <a:xfrm>
            <a:off x="625198" y="4631244"/>
            <a:ext cx="2675136" cy="2161398"/>
          </a:xfrm>
          <a:prstGeom prst="rect">
            <a:avLst/>
          </a:prstGeom>
          <a:noFill/>
          <a:ln>
            <a:noFill/>
          </a:ln>
        </p:spPr>
      </p:pic>
      <p:pic>
        <p:nvPicPr>
          <p:cNvPr id="9" name="Content Placeholder 7" descr="A group of green bars&#10;&#10;Description automatically generated with medium confidence">
            <a:extLst>
              <a:ext uri="{FF2B5EF4-FFF2-40B4-BE49-F238E27FC236}">
                <a16:creationId xmlns:a16="http://schemas.microsoft.com/office/drawing/2014/main" id="{45B7043C-1590-31BE-9C39-A70431EFDC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967" t="53725" r="32778" b="57"/>
          <a:stretch/>
        </p:blipFill>
        <p:spPr>
          <a:xfrm>
            <a:off x="5764657" y="4593182"/>
            <a:ext cx="2675136" cy="2161398"/>
          </a:xfrm>
          <a:prstGeom prst="rect">
            <a:avLst/>
          </a:prstGeom>
          <a:noFill/>
          <a:ln>
            <a:noFill/>
          </a:ln>
        </p:spPr>
      </p:pic>
      <p:pic>
        <p:nvPicPr>
          <p:cNvPr id="10" name="Picture 9">
            <a:extLst>
              <a:ext uri="{FF2B5EF4-FFF2-40B4-BE49-F238E27FC236}">
                <a16:creationId xmlns:a16="http://schemas.microsoft.com/office/drawing/2014/main" id="{FDE22765-960B-E751-ED9E-8D6FB45EFC73}"/>
              </a:ext>
            </a:extLst>
          </p:cNvPr>
          <p:cNvPicPr>
            <a:picLocks noChangeAspect="1"/>
          </p:cNvPicPr>
          <p:nvPr/>
        </p:nvPicPr>
        <p:blipFill rotWithShape="1">
          <a:blip r:embed="rId5"/>
          <a:srcRect l="19663" t="65103" r="38135" b="14049"/>
          <a:stretch/>
        </p:blipFill>
        <p:spPr>
          <a:xfrm>
            <a:off x="8323256" y="5643296"/>
            <a:ext cx="820744" cy="537618"/>
          </a:xfrm>
          <a:prstGeom prst="rect">
            <a:avLst/>
          </a:prstGeom>
        </p:spPr>
      </p:pic>
      <p:pic>
        <p:nvPicPr>
          <p:cNvPr id="11" name="Picture 10">
            <a:extLst>
              <a:ext uri="{FF2B5EF4-FFF2-40B4-BE49-F238E27FC236}">
                <a16:creationId xmlns:a16="http://schemas.microsoft.com/office/drawing/2014/main" id="{8E0B1AEF-651C-44F5-A325-B07DB57FB6AE}"/>
              </a:ext>
            </a:extLst>
          </p:cNvPr>
          <p:cNvPicPr>
            <a:picLocks noChangeAspect="1"/>
          </p:cNvPicPr>
          <p:nvPr/>
        </p:nvPicPr>
        <p:blipFill rotWithShape="1">
          <a:blip r:embed="rId6"/>
          <a:srcRect l="13513" t="58057" r="48413" b="9387"/>
          <a:stretch/>
        </p:blipFill>
        <p:spPr>
          <a:xfrm>
            <a:off x="8319385" y="3221898"/>
            <a:ext cx="889000" cy="700623"/>
          </a:xfrm>
          <a:prstGeom prst="rect">
            <a:avLst/>
          </a:prstGeom>
        </p:spPr>
      </p:pic>
      <p:sp>
        <p:nvSpPr>
          <p:cNvPr id="12" name="TextBox 11">
            <a:extLst>
              <a:ext uri="{FF2B5EF4-FFF2-40B4-BE49-F238E27FC236}">
                <a16:creationId xmlns:a16="http://schemas.microsoft.com/office/drawing/2014/main" id="{6874237C-D9C3-4889-43A9-FCE49E4B00C2}"/>
              </a:ext>
            </a:extLst>
          </p:cNvPr>
          <p:cNvSpPr txBox="1"/>
          <p:nvPr/>
        </p:nvSpPr>
        <p:spPr>
          <a:xfrm rot="16200000">
            <a:off x="-297220" y="5282799"/>
            <a:ext cx="1470274" cy="461665"/>
          </a:xfrm>
          <a:prstGeom prst="rect">
            <a:avLst/>
          </a:prstGeom>
          <a:noFill/>
        </p:spPr>
        <p:txBody>
          <a:bodyPr wrap="none" rtlCol="0">
            <a:spAutoFit/>
          </a:bodyPr>
          <a:lstStyle/>
          <a:p>
            <a:r>
              <a:rPr lang="pt-BR" sz="2400" dirty="0">
                <a:solidFill>
                  <a:srgbClr val="0A4F9D"/>
                </a:solidFill>
                <a:latin typeface="Trebuchet MS" panose="020B0603020202020204" pitchFamily="34" charset="0"/>
              </a:rPr>
              <a:t>ETHANOL</a:t>
            </a:r>
            <a:endParaRPr lang="en-US" sz="2400" dirty="0">
              <a:solidFill>
                <a:srgbClr val="0A4F9D"/>
              </a:solidFill>
              <a:latin typeface="Trebuchet MS" panose="020B0603020202020204" pitchFamily="34" charset="0"/>
            </a:endParaRPr>
          </a:p>
        </p:txBody>
      </p:sp>
      <p:sp>
        <p:nvSpPr>
          <p:cNvPr id="13" name="Arrow: Right 12">
            <a:extLst>
              <a:ext uri="{FF2B5EF4-FFF2-40B4-BE49-F238E27FC236}">
                <a16:creationId xmlns:a16="http://schemas.microsoft.com/office/drawing/2014/main" id="{66F05A0A-01C1-8B79-6681-2A891F64EE52}"/>
              </a:ext>
            </a:extLst>
          </p:cNvPr>
          <p:cNvSpPr/>
          <p:nvPr/>
        </p:nvSpPr>
        <p:spPr>
          <a:xfrm>
            <a:off x="3841632" y="2109964"/>
            <a:ext cx="1590821" cy="1496152"/>
          </a:xfrm>
          <a:prstGeom prst="rightArrow">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pt-BR" sz="1800" dirty="0">
                <a:latin typeface="Trebuchet MS" panose="020B0603020202020204" pitchFamily="34" charset="0"/>
              </a:rPr>
              <a:t>demand for land</a:t>
            </a:r>
            <a:endParaRPr lang="en-US" sz="1800" dirty="0">
              <a:latin typeface="Trebuchet MS" panose="020B0603020202020204" pitchFamily="34" charset="0"/>
            </a:endParaRPr>
          </a:p>
        </p:txBody>
      </p:sp>
      <p:sp>
        <p:nvSpPr>
          <p:cNvPr id="14" name="Arrow: Right 13">
            <a:extLst>
              <a:ext uri="{FF2B5EF4-FFF2-40B4-BE49-F238E27FC236}">
                <a16:creationId xmlns:a16="http://schemas.microsoft.com/office/drawing/2014/main" id="{D538F463-B2F5-F34A-53B5-7970228A7D5C}"/>
              </a:ext>
            </a:extLst>
          </p:cNvPr>
          <p:cNvSpPr/>
          <p:nvPr/>
        </p:nvSpPr>
        <p:spPr>
          <a:xfrm>
            <a:off x="3881153" y="4477713"/>
            <a:ext cx="1590821" cy="1496152"/>
          </a:xfrm>
          <a:prstGeom prst="rightArrow">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pt-BR" sz="1800" dirty="0">
                <a:latin typeface="Trebuchet MS" panose="020B0603020202020204" pitchFamily="34" charset="0"/>
              </a:rPr>
              <a:t>demand for land</a:t>
            </a:r>
            <a:endParaRPr lang="en-US" sz="1800" dirty="0">
              <a:latin typeface="Trebuchet MS" panose="020B0603020202020204" pitchFamily="34" charset="0"/>
            </a:endParaRPr>
          </a:p>
        </p:txBody>
      </p:sp>
      <p:pic>
        <p:nvPicPr>
          <p:cNvPr id="15" name="Picture 14">
            <a:extLst>
              <a:ext uri="{FF2B5EF4-FFF2-40B4-BE49-F238E27FC236}">
                <a16:creationId xmlns:a16="http://schemas.microsoft.com/office/drawing/2014/main" id="{6CCFDE8C-84D5-498D-BFD0-2FE456718860}"/>
              </a:ext>
            </a:extLst>
          </p:cNvPr>
          <p:cNvPicPr>
            <a:picLocks noChangeAspect="1"/>
          </p:cNvPicPr>
          <p:nvPr/>
        </p:nvPicPr>
        <p:blipFill rotWithShape="1">
          <a:blip r:embed="rId5"/>
          <a:srcRect l="19663" t="65103" r="38135" b="14049"/>
          <a:stretch/>
        </p:blipFill>
        <p:spPr>
          <a:xfrm>
            <a:off x="3162258" y="5705056"/>
            <a:ext cx="820744" cy="537618"/>
          </a:xfrm>
          <a:prstGeom prst="rect">
            <a:avLst/>
          </a:prstGeom>
        </p:spPr>
      </p:pic>
      <p:pic>
        <p:nvPicPr>
          <p:cNvPr id="16" name="Picture 15">
            <a:extLst>
              <a:ext uri="{FF2B5EF4-FFF2-40B4-BE49-F238E27FC236}">
                <a16:creationId xmlns:a16="http://schemas.microsoft.com/office/drawing/2014/main" id="{6C4AA848-6356-662B-5A12-A9E1117E986D}"/>
              </a:ext>
            </a:extLst>
          </p:cNvPr>
          <p:cNvPicPr>
            <a:picLocks noChangeAspect="1"/>
          </p:cNvPicPr>
          <p:nvPr/>
        </p:nvPicPr>
        <p:blipFill rotWithShape="1">
          <a:blip r:embed="rId6"/>
          <a:srcRect l="13513" t="58057" r="48413" b="9387"/>
          <a:stretch/>
        </p:blipFill>
        <p:spPr>
          <a:xfrm>
            <a:off x="3158387" y="3283658"/>
            <a:ext cx="889000" cy="700623"/>
          </a:xfrm>
          <a:prstGeom prst="rect">
            <a:avLst/>
          </a:prstGeom>
        </p:spPr>
      </p:pic>
    </p:spTree>
    <p:extLst>
      <p:ext uri="{BB962C8B-B14F-4D97-AF65-F5344CB8AC3E}">
        <p14:creationId xmlns:p14="http://schemas.microsoft.com/office/powerpoint/2010/main" val="424251337"/>
      </p:ext>
    </p:extLst>
  </p:cSld>
  <p:clrMapOvr>
    <a:masterClrMapping/>
  </p:clrMapOvr>
</p:sld>
</file>

<file path=ppt/theme/theme1.xml><?xml version="1.0" encoding="utf-8"?>
<a:theme xmlns:a="http://schemas.openxmlformats.org/drawingml/2006/main" name="Tema di Office">
  <a:themeElements>
    <a:clrScheme name="Tema do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2101</Words>
  <Application>Microsoft Macintosh PowerPoint</Application>
  <PresentationFormat>Bildspel på skärmen (4:3)</PresentationFormat>
  <Paragraphs>183</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Calibri</vt:lpstr>
      <vt:lpstr>Arial</vt:lpstr>
      <vt:lpstr>Quattrocento Sans</vt:lpstr>
      <vt:lpstr>Trebuchet MS</vt:lpstr>
      <vt:lpstr>Tema di Office</vt:lpstr>
      <vt:lpstr>PowerPoint-presentation</vt:lpstr>
      <vt:lpstr>PowerPoint-presentation</vt:lpstr>
      <vt:lpstr>PowerPoint-presentation</vt:lpstr>
      <vt:lpstr>PowerPoint-presentation</vt:lpstr>
      <vt:lpstr>PowerPoint-presentation</vt:lpstr>
      <vt:lpstr>PowerPoint-presentation</vt:lpstr>
      <vt:lpstr>PowerPoint-presentation</vt:lpstr>
      <vt:lpstr>Life cycle assessment Global warming potential</vt:lpstr>
      <vt:lpstr>Land Use Analysis</vt:lpstr>
      <vt:lpstr>Market analysis</vt:lpstr>
      <vt:lpstr>Conclusions</vt:lpstr>
      <vt:lpstr>Recomendations</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PASO-LOPCA</dc:creator>
  <cp:lastModifiedBy>Hannah Edgren</cp:lastModifiedBy>
  <cp:revision>5</cp:revision>
  <dcterms:created xsi:type="dcterms:W3CDTF">2020-03-02T15:29:39Z</dcterms:created>
  <dcterms:modified xsi:type="dcterms:W3CDTF">2023-10-23T07:05:57Z</dcterms:modified>
</cp:coreProperties>
</file>