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0" r:id="rId1"/>
  </p:sldMasterIdLst>
  <p:notesMasterIdLst>
    <p:notesMasterId r:id="rId7"/>
  </p:notesMasterIdLst>
  <p:handoutMasterIdLst>
    <p:handoutMasterId r:id="rId8"/>
  </p:handoutMasterIdLst>
  <p:sldIdLst>
    <p:sldId id="260" r:id="rId2"/>
    <p:sldId id="272" r:id="rId3"/>
    <p:sldId id="268" r:id="rId4"/>
    <p:sldId id="271" r:id="rId5"/>
    <p:sldId id="270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A4F9D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93322" autoAdjust="0"/>
  </p:normalViewPr>
  <p:slideViewPr>
    <p:cSldViewPr snapToGrid="0">
      <p:cViewPr varScale="1">
        <p:scale>
          <a:sx n="81" d="100"/>
          <a:sy n="81" d="100"/>
        </p:scale>
        <p:origin x="78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0005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09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1912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308973" y="276432"/>
            <a:ext cx="2238844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308972" y="5729349"/>
            <a:ext cx="11659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644" y="536575"/>
            <a:ext cx="2031997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94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A02F9ED9-414A-46C4-866B-21CA7C17B6D8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673208"/>
            <a:ext cx="10570085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64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19954" y="3179417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3491796" y="575494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85752" y="2261870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6421968" y="5560245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64" y="3906307"/>
            <a:ext cx="4489027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585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4190603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8" y="1625075"/>
            <a:ext cx="10570633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685" y="1641355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2210" y="1641354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1838961"/>
            <a:ext cx="5140835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1840814"/>
            <a:ext cx="5140833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53821" y="2171883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1030818" y="2421228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1030818" y="3514938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1030818" y="5138671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2324101"/>
            <a:ext cx="5140835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2325954"/>
            <a:ext cx="5140833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810957" y="6283503"/>
            <a:ext cx="1942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4634369" y="6283503"/>
            <a:ext cx="2923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2454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50" y="1746465"/>
            <a:ext cx="10618701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650" y="4656752"/>
            <a:ext cx="7393516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23446" y="2327878"/>
            <a:ext cx="1617604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1095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095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95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3174393" y="2327878"/>
            <a:ext cx="1617604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961905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61905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961905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5315426" y="2327878"/>
            <a:ext cx="1617604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510293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10293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10293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7458970" y="2327878"/>
            <a:ext cx="1617604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7246482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46482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246482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9609917" y="2327878"/>
            <a:ext cx="1617604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397429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397429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97429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65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9470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5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7496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33759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70573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863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Immagine 5">
            <a:extLst>
              <a:ext uri="{FF2B5EF4-FFF2-40B4-BE49-F238E27FC236}">
                <a16:creationId xmlns:a16="http://schemas.microsoft.com/office/drawing/2014/main" id="{9DB6225C-ECAC-CD42-27D1-DFACAA22A97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5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5" r:id="rId14"/>
    <p:sldLayoutId id="2147483663" r:id="rId15"/>
    <p:sldLayoutId id="2147483670" r:id="rId16"/>
    <p:sldLayoutId id="2147483669" r:id="rId17"/>
    <p:sldLayoutId id="2147483665" r:id="rId18"/>
    <p:sldLayoutId id="2147483667" r:id="rId19"/>
    <p:sldLayoutId id="2147483671" r:id="rId20"/>
    <p:sldLayoutId id="214748366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ra.ie/rtfo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snetworks.ie/business/renewable-gas/biomethane/report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hl.com/global-en/home/press/press-archive/2023/dhl-supply-chain-to-drive-biomethane-use-in-its-irish-transport-network-with-80-million-euro-investment-in-production.html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Country Report - Ireland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5203900" y="3411897"/>
            <a:ext cx="5073650" cy="3593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Task 39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Tom Walsh, NTL, Ireland</a:t>
            </a:r>
          </a:p>
          <a:p>
            <a:r>
              <a:rPr lang="it-IT" dirty="0"/>
              <a:t>David Bauner, NTL, Ireland</a:t>
            </a: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Lepzig, Germany October 2023</a:t>
            </a: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 r="15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338942"/>
            <a:ext cx="10760556" cy="4920343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RTFO set at 17% by energy as of January 2023</a:t>
            </a:r>
          </a:p>
          <a:p>
            <a:pPr>
              <a:spcAft>
                <a:spcPts val="1000"/>
              </a:spcAft>
            </a:pP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</a:rPr>
              <a:t>ABO set at 0.3% for 2023 – target to be increased annually from feedstocks listed in Annex IX Part A (EU RED) </a:t>
            </a:r>
          </a:p>
          <a:p>
            <a:pPr>
              <a:spcAft>
                <a:spcPts val="1000"/>
              </a:spcAft>
            </a:pPr>
            <a:r>
              <a:rPr lang="en-IE">
                <a:solidFill>
                  <a:srgbClr val="202020"/>
                </a:solidFill>
                <a:latin typeface="Helvetica" panose="020B0604020202020204" pitchFamily="34" charset="0"/>
              </a:rPr>
              <a:t>NORA </a:t>
            </a: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</a:rPr>
              <a:t>implementing </a:t>
            </a:r>
            <a:r>
              <a:rPr lang="en-IE">
                <a:solidFill>
                  <a:srgbClr val="202020"/>
                </a:solidFill>
                <a:latin typeface="Helvetica" panose="020B0604020202020204" pitchFamily="34" charset="0"/>
              </a:rPr>
              <a:t>agency - </a:t>
            </a:r>
            <a:r>
              <a:rPr lang="en-IE">
                <a:solidFill>
                  <a:srgbClr val="202020"/>
                </a:solidFill>
                <a:latin typeface="Helvetica" panose="020B0604020202020204" pitchFamily="34" charset="0"/>
                <a:hlinkClick r:id="rId2"/>
              </a:rPr>
              <a:t>https</a:t>
            </a: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  <a:hlinkClick r:id="rId2"/>
              </a:rPr>
              <a:t>://www.nora.ie</a:t>
            </a:r>
            <a:r>
              <a:rPr lang="en-IE">
                <a:solidFill>
                  <a:srgbClr val="202020"/>
                </a:solidFill>
                <a:latin typeface="Helvetica" panose="020B0604020202020204" pitchFamily="34" charset="0"/>
                <a:hlinkClick r:id="rId2"/>
              </a:rPr>
              <a:t>/rtfo</a:t>
            </a:r>
            <a:r>
              <a:rPr lang="en-IE">
                <a:solidFill>
                  <a:srgbClr val="202020"/>
                </a:solidFill>
                <a:latin typeface="Helvetica" panose="020B0604020202020204" pitchFamily="34" charset="0"/>
              </a:rPr>
              <a:t>  </a:t>
            </a:r>
            <a:endParaRPr lang="en-IE" b="0" i="0" dirty="0">
              <a:solidFill>
                <a:srgbClr val="202020"/>
              </a:solidFill>
              <a:effectLst/>
              <a:latin typeface="Helvetica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en-GB" b="1" dirty="0"/>
          </a:p>
          <a:p>
            <a:pPr algn="just"/>
            <a:endParaRPr lang="en-US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it-IT" dirty="0"/>
              <a:t>RTFO Policy </a:t>
            </a:r>
          </a:p>
        </p:txBody>
      </p:sp>
    </p:spTree>
    <p:extLst>
      <p:ext uri="{BB962C8B-B14F-4D97-AF65-F5344CB8AC3E}">
        <p14:creationId xmlns:p14="http://schemas.microsoft.com/office/powerpoint/2010/main" val="307601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338942"/>
            <a:ext cx="10760556" cy="4920343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176 prospective producer responses received</a:t>
            </a:r>
          </a:p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in volume terms, responses total to 14.8 TWh annual production</a:t>
            </a:r>
          </a:p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Median plant production capacity is 40 GWh per annum</a:t>
            </a:r>
          </a:p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Median distance from producers to the gas network is 5km</a:t>
            </a:r>
          </a:p>
          <a:p>
            <a:pPr>
              <a:spcAft>
                <a:spcPts val="1000"/>
              </a:spcAft>
            </a:pP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Emissions reductions from 14.8 TWh of biomethane of 3.94 Mt CO2 </a:t>
            </a:r>
            <a:r>
              <a:rPr lang="en-IE" b="0" i="0" dirty="0" err="1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eq</a:t>
            </a:r>
            <a:r>
              <a:rPr lang="en-IE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 per annum by 2030</a:t>
            </a:r>
          </a:p>
          <a:p>
            <a:pPr>
              <a:spcAft>
                <a:spcPts val="1000"/>
              </a:spcAft>
            </a:pP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</a:rPr>
              <a:t>Gas Networks Ireland Biomethane Energy Report </a:t>
            </a: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  <a:hlinkClick r:id="rId2"/>
              </a:rPr>
              <a:t>https://www.gasnetworks.ie/business/renewable-gas/biomethane/report/</a:t>
            </a: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</a:rPr>
              <a:t> </a:t>
            </a:r>
            <a:endParaRPr lang="en-IE" b="0" i="0" dirty="0">
              <a:solidFill>
                <a:srgbClr val="202020"/>
              </a:solidFill>
              <a:effectLst/>
              <a:latin typeface="Helvetica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en-GB" b="1" dirty="0"/>
          </a:p>
          <a:p>
            <a:pPr algn="just"/>
            <a:endParaRPr lang="en-US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it-IT" dirty="0"/>
              <a:t>Biomethane Strategy under Formulation </a:t>
            </a:r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338942"/>
            <a:ext cx="10760556" cy="4920343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IE" i="0" dirty="0">
                <a:solidFill>
                  <a:srgbClr val="191919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DHL commits to a 10-year deal with Stream </a:t>
            </a:r>
            <a:r>
              <a:rPr lang="en-IE" i="0" dirty="0" err="1">
                <a:solidFill>
                  <a:srgbClr val="191919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BioEnergy</a:t>
            </a:r>
            <a:r>
              <a:rPr lang="en-IE" i="0" dirty="0">
                <a:solidFill>
                  <a:srgbClr val="191919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in its biomethane production facility – enabling the creation of 130 jobs and supporting an annual carbon reduction of 15,000 tonnes</a:t>
            </a:r>
            <a:endParaRPr lang="en-IE" i="0" dirty="0">
              <a:solidFill>
                <a:srgbClr val="D40511"/>
              </a:solidFill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IE" dirty="0">
                <a:solidFill>
                  <a:srgbClr val="202020"/>
                </a:solidFill>
                <a:latin typeface="Helvetica" panose="020B0604020202020204" pitchFamily="34" charset="0"/>
              </a:rPr>
              <a:t>Fleet of 150 trucks </a:t>
            </a:r>
            <a:endParaRPr lang="en-IE" b="0" i="0" dirty="0">
              <a:solidFill>
                <a:srgbClr val="202020"/>
              </a:solidFill>
              <a:effectLst/>
              <a:latin typeface="Helvetica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highlight>
                  <a:srgbClr val="FFFFFF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https://www.dhl.com/global-en/home/press/press-archive/2023/dhl-supply-chain-to-drive-biomethane-use-in-its-irish-transport-network-with-80-million-euro-investment-in-production</a:t>
            </a:r>
            <a:r>
              <a:rPr lang="en-GB">
                <a:solidFill>
                  <a:schemeClr val="tx1"/>
                </a:solidFill>
                <a:highlight>
                  <a:srgbClr val="FFFFFF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.html</a:t>
            </a:r>
            <a:r>
              <a:rPr lang="en-GB">
                <a:solidFill>
                  <a:schemeClr val="tx1"/>
                </a:solidFill>
                <a:highlight>
                  <a:srgbClr val="FFFFFF"/>
                </a:highlight>
              </a:rPr>
              <a:t>   </a:t>
            </a:r>
            <a:endParaRPr lang="en-GB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algn="just"/>
            <a:endParaRPr lang="en-US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it-IT" dirty="0"/>
              <a:t>DHL 80 M Euro Biomethane Investment </a:t>
            </a:r>
          </a:p>
        </p:txBody>
      </p:sp>
    </p:spTree>
    <p:extLst>
      <p:ext uri="{BB962C8B-B14F-4D97-AF65-F5344CB8AC3E}">
        <p14:creationId xmlns:p14="http://schemas.microsoft.com/office/powerpoint/2010/main" val="174016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2846" y="575494"/>
            <a:ext cx="5877454" cy="90141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Thank </a:t>
            </a:r>
            <a:r>
              <a:rPr lang="it-IT" dirty="0" err="1"/>
              <a:t>you</a:t>
            </a:r>
            <a:r>
              <a:rPr lang="it-IT" dirty="0"/>
              <a:t>!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3723" y="2012436"/>
            <a:ext cx="5162905" cy="1416565"/>
          </a:xfrm>
        </p:spPr>
        <p:txBody>
          <a:bodyPr>
            <a:normAutofit/>
          </a:bodyPr>
          <a:lstStyle/>
          <a:p>
            <a:r>
              <a:rPr lang="it-IT" dirty="0"/>
              <a:t>Tom Walsh</a:t>
            </a:r>
          </a:p>
          <a:p>
            <a:r>
              <a:rPr lang="it-IT" sz="2000" dirty="0"/>
              <a:t>tom.walsh</a:t>
            </a:r>
            <a:r>
              <a:rPr lang="en-US" sz="2000" dirty="0"/>
              <a:t>@renetech.net</a:t>
            </a:r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770656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H_FLYSHEET_STY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583</TotalTime>
  <Words>225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Segoe UI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Tom Walsh</cp:lastModifiedBy>
  <cp:revision>130</cp:revision>
  <dcterms:created xsi:type="dcterms:W3CDTF">2020-03-02T15:29:39Z</dcterms:created>
  <dcterms:modified xsi:type="dcterms:W3CDTF">2023-10-24T10:37:22Z</dcterms:modified>
</cp:coreProperties>
</file>