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6" r:id="rId4"/>
  </p:sldMasterIdLst>
  <p:notesMasterIdLst>
    <p:notesMasterId r:id="rId18"/>
  </p:notesMasterIdLst>
  <p:handoutMasterIdLst>
    <p:handoutMasterId r:id="rId19"/>
  </p:handoutMasterIdLst>
  <p:sldIdLst>
    <p:sldId id="263" r:id="rId5"/>
    <p:sldId id="970" r:id="rId6"/>
    <p:sldId id="971" r:id="rId7"/>
    <p:sldId id="972" r:id="rId8"/>
    <p:sldId id="973" r:id="rId9"/>
    <p:sldId id="975" r:id="rId10"/>
    <p:sldId id="977" r:id="rId11"/>
    <p:sldId id="979" r:id="rId12"/>
    <p:sldId id="983" r:id="rId13"/>
    <p:sldId id="976" r:id="rId14"/>
    <p:sldId id="981" r:id="rId15"/>
    <p:sldId id="982" r:id="rId16"/>
    <p:sldId id="33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  <p:cmAuthor id="2" name="De Paiva, Gabriel Costa" initials="DPGC" lastIdx="1" clrIdx="1"/>
  <p:cmAuthor id="3" name="Anonymous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0A4F9D"/>
    <a:srgbClr val="004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71228" autoAdjust="0"/>
  </p:normalViewPr>
  <p:slideViewPr>
    <p:cSldViewPr snapToGrid="0">
      <p:cViewPr varScale="1">
        <p:scale>
          <a:sx n="62" d="100"/>
          <a:sy n="62" d="100"/>
        </p:scale>
        <p:origin x="1368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3048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C6BAAA-1A8C-49D9-A931-27E5C15229D9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AT"/>
        </a:p>
      </dgm:t>
    </dgm:pt>
    <dgm:pt modelId="{00E44CA8-02E2-47B9-BF27-F5C8443C7774}">
      <dgm:prSet phldrT="[Text]"/>
      <dgm:spPr/>
      <dgm:t>
        <a:bodyPr/>
        <a:lstStyle/>
        <a:p>
          <a:r>
            <a:rPr lang="de-AT" b="1" dirty="0" err="1">
              <a:latin typeface="Trebuchet MS" panose="020B0603020202020204" pitchFamily="34" charset="0"/>
            </a:rPr>
            <a:t>Biofuels</a:t>
          </a:r>
          <a:endParaRPr lang="de-AT" b="1" dirty="0">
            <a:latin typeface="Trebuchet MS" panose="020B0603020202020204" pitchFamily="34" charset="0"/>
          </a:endParaRPr>
        </a:p>
      </dgm:t>
    </dgm:pt>
    <dgm:pt modelId="{DEE421CF-DB70-4DC4-91F8-49F425A5F8B8}" type="parTrans" cxnId="{C697A29D-7A24-433F-B678-E8A5979C2B10}">
      <dgm:prSet/>
      <dgm:spPr/>
      <dgm:t>
        <a:bodyPr/>
        <a:lstStyle/>
        <a:p>
          <a:endParaRPr lang="de-AT"/>
        </a:p>
      </dgm:t>
    </dgm:pt>
    <dgm:pt modelId="{56175F15-752C-4689-9F6F-79DD60257659}" type="sibTrans" cxnId="{C697A29D-7A24-433F-B678-E8A5979C2B10}">
      <dgm:prSet/>
      <dgm:spPr/>
      <dgm:t>
        <a:bodyPr/>
        <a:lstStyle/>
        <a:p>
          <a:endParaRPr lang="de-AT"/>
        </a:p>
      </dgm:t>
    </dgm:pt>
    <dgm:pt modelId="{D7543786-7F51-4CF4-9650-5473415950DE}">
      <dgm:prSet phldrT="[Text]"/>
      <dgm:spPr/>
      <dgm:t>
        <a:bodyPr/>
        <a:lstStyle/>
        <a:p>
          <a:r>
            <a:rPr lang="de-AT" dirty="0" err="1">
              <a:latin typeface="Trebuchet MS" panose="020B0603020202020204" pitchFamily="34" charset="0"/>
            </a:rPr>
            <a:t>Renewable</a:t>
          </a:r>
          <a:r>
            <a:rPr lang="de-AT" dirty="0">
              <a:latin typeface="Trebuchet MS" panose="020B0603020202020204" pitchFamily="34" charset="0"/>
            </a:rPr>
            <a:t> </a:t>
          </a:r>
          <a:r>
            <a:rPr lang="de-AT" dirty="0" err="1">
              <a:latin typeface="Trebuchet MS" panose="020B0603020202020204" pitchFamily="34" charset="0"/>
            </a:rPr>
            <a:t>Fuels</a:t>
          </a:r>
          <a:r>
            <a:rPr lang="de-AT" dirty="0">
              <a:latin typeface="Trebuchet MS" panose="020B0603020202020204" pitchFamily="34" charset="0"/>
            </a:rPr>
            <a:t> </a:t>
          </a:r>
          <a:r>
            <a:rPr lang="de-AT" dirty="0" err="1">
              <a:latin typeface="Trebuchet MS" panose="020B0603020202020204" pitchFamily="34" charset="0"/>
            </a:rPr>
            <a:t>of</a:t>
          </a:r>
          <a:r>
            <a:rPr lang="de-AT" dirty="0">
              <a:latin typeface="Trebuchet MS" panose="020B0603020202020204" pitchFamily="34" charset="0"/>
            </a:rPr>
            <a:t> Non-</a:t>
          </a:r>
          <a:r>
            <a:rPr lang="de-AT" dirty="0" err="1">
              <a:latin typeface="Trebuchet MS" panose="020B0603020202020204" pitchFamily="34" charset="0"/>
            </a:rPr>
            <a:t>biological</a:t>
          </a:r>
          <a:r>
            <a:rPr lang="de-AT" dirty="0">
              <a:latin typeface="Trebuchet MS" panose="020B0603020202020204" pitchFamily="34" charset="0"/>
            </a:rPr>
            <a:t> </a:t>
          </a:r>
          <a:r>
            <a:rPr lang="de-AT" dirty="0" err="1">
              <a:latin typeface="Trebuchet MS" panose="020B0603020202020204" pitchFamily="34" charset="0"/>
            </a:rPr>
            <a:t>origin</a:t>
          </a:r>
          <a:endParaRPr lang="de-AT" dirty="0">
            <a:latin typeface="Trebuchet MS" panose="020B0603020202020204" pitchFamily="34" charset="0"/>
          </a:endParaRPr>
        </a:p>
      </dgm:t>
    </dgm:pt>
    <dgm:pt modelId="{2956F32F-FBD2-4F25-9EE0-9658B12163C8}" type="parTrans" cxnId="{4875E04D-36AC-4F1A-9955-81F053B3B507}">
      <dgm:prSet/>
      <dgm:spPr/>
      <dgm:t>
        <a:bodyPr/>
        <a:lstStyle/>
        <a:p>
          <a:endParaRPr lang="de-AT"/>
        </a:p>
      </dgm:t>
    </dgm:pt>
    <dgm:pt modelId="{6ADCF387-5E84-442E-B8F4-8791674DB733}" type="sibTrans" cxnId="{4875E04D-36AC-4F1A-9955-81F053B3B507}">
      <dgm:prSet/>
      <dgm:spPr/>
      <dgm:t>
        <a:bodyPr/>
        <a:lstStyle/>
        <a:p>
          <a:endParaRPr lang="de-AT"/>
        </a:p>
      </dgm:t>
    </dgm:pt>
    <dgm:pt modelId="{828F601D-DC17-4F23-A418-1396AF33E159}">
      <dgm:prSet phldrT="[Text]"/>
      <dgm:spPr/>
      <dgm:t>
        <a:bodyPr/>
        <a:lstStyle/>
        <a:p>
          <a:r>
            <a:rPr lang="de-AT" dirty="0" err="1">
              <a:latin typeface="Trebuchet MS" panose="020B0603020202020204" pitchFamily="34" charset="0"/>
            </a:rPr>
            <a:t>Conventional</a:t>
          </a:r>
          <a:endParaRPr lang="de-AT" dirty="0">
            <a:latin typeface="Trebuchet MS" panose="020B0603020202020204" pitchFamily="34" charset="0"/>
          </a:endParaRPr>
        </a:p>
      </dgm:t>
    </dgm:pt>
    <dgm:pt modelId="{A93C6620-21B7-4939-80DD-DD4D53F9D6FE}" type="parTrans" cxnId="{3AEC3B4A-A1F4-473E-9DD9-1E2DB805F6B8}">
      <dgm:prSet/>
      <dgm:spPr/>
      <dgm:t>
        <a:bodyPr/>
        <a:lstStyle/>
        <a:p>
          <a:endParaRPr lang="de-AT"/>
        </a:p>
      </dgm:t>
    </dgm:pt>
    <dgm:pt modelId="{410B9BAC-9736-418F-8042-8D40279FAD28}" type="sibTrans" cxnId="{3AEC3B4A-A1F4-473E-9DD9-1E2DB805F6B8}">
      <dgm:prSet/>
      <dgm:spPr/>
      <dgm:t>
        <a:bodyPr/>
        <a:lstStyle/>
        <a:p>
          <a:endParaRPr lang="de-AT"/>
        </a:p>
      </dgm:t>
    </dgm:pt>
    <dgm:pt modelId="{C9764AF5-49E8-4B61-9EE6-182B5174D4AD}">
      <dgm:prSet phldrT="[Text]"/>
      <dgm:spPr/>
      <dgm:t>
        <a:bodyPr/>
        <a:lstStyle/>
        <a:p>
          <a:r>
            <a:rPr lang="de-AT" dirty="0" err="1">
              <a:latin typeface="Trebuchet MS" panose="020B0603020202020204" pitchFamily="34" charset="0"/>
            </a:rPr>
            <a:t>Advanced</a:t>
          </a:r>
          <a:endParaRPr lang="de-AT" dirty="0">
            <a:latin typeface="Trebuchet MS" panose="020B0603020202020204" pitchFamily="34" charset="0"/>
          </a:endParaRPr>
        </a:p>
      </dgm:t>
    </dgm:pt>
    <dgm:pt modelId="{BDD423AE-B1DD-4BE8-B4CF-46A1F68A2185}" type="parTrans" cxnId="{90641D0B-977D-4C6A-A37F-19093B855CEB}">
      <dgm:prSet/>
      <dgm:spPr/>
      <dgm:t>
        <a:bodyPr/>
        <a:lstStyle/>
        <a:p>
          <a:endParaRPr lang="de-AT"/>
        </a:p>
      </dgm:t>
    </dgm:pt>
    <dgm:pt modelId="{DAF50F9A-5EB5-4562-A88A-0BFBBACC4976}" type="sibTrans" cxnId="{90641D0B-977D-4C6A-A37F-19093B855CEB}">
      <dgm:prSet/>
      <dgm:spPr/>
      <dgm:t>
        <a:bodyPr/>
        <a:lstStyle/>
        <a:p>
          <a:endParaRPr lang="de-AT"/>
        </a:p>
      </dgm:t>
    </dgm:pt>
    <dgm:pt modelId="{676FF7FE-6574-44BF-A35E-FA06C083DC29}">
      <dgm:prSet phldrT="[Text]"/>
      <dgm:spPr/>
      <dgm:t>
        <a:bodyPr/>
        <a:lstStyle/>
        <a:p>
          <a:r>
            <a:rPr lang="de-AT" dirty="0">
              <a:latin typeface="Trebuchet MS" panose="020B0603020202020204" pitchFamily="34" charset="0"/>
            </a:rPr>
            <a:t>Hydrogen</a:t>
          </a:r>
        </a:p>
      </dgm:t>
    </dgm:pt>
    <dgm:pt modelId="{1D68A2BB-D8AA-46A5-9249-34E8AC22B9DE}" type="parTrans" cxnId="{59DF7184-214B-47A1-B529-4101783A9AF1}">
      <dgm:prSet/>
      <dgm:spPr/>
      <dgm:t>
        <a:bodyPr/>
        <a:lstStyle/>
        <a:p>
          <a:endParaRPr lang="de-AT"/>
        </a:p>
      </dgm:t>
    </dgm:pt>
    <dgm:pt modelId="{F0DDB30B-077B-4FC7-BBB6-43B56A83A212}" type="sibTrans" cxnId="{59DF7184-214B-47A1-B529-4101783A9AF1}">
      <dgm:prSet/>
      <dgm:spPr/>
      <dgm:t>
        <a:bodyPr/>
        <a:lstStyle/>
        <a:p>
          <a:endParaRPr lang="de-AT"/>
        </a:p>
      </dgm:t>
    </dgm:pt>
    <dgm:pt modelId="{E3B6256D-7FF2-4AEE-85F1-6DE48A5CA0F5}">
      <dgm:prSet phldrT="[Text]"/>
      <dgm:spPr/>
      <dgm:t>
        <a:bodyPr/>
        <a:lstStyle/>
        <a:p>
          <a:r>
            <a:rPr lang="de-AT" dirty="0">
              <a:latin typeface="Trebuchet MS" panose="020B0603020202020204" pitchFamily="34" charset="0"/>
            </a:rPr>
            <a:t>E-</a:t>
          </a:r>
          <a:r>
            <a:rPr lang="de-AT" dirty="0" err="1">
              <a:latin typeface="Trebuchet MS" panose="020B0603020202020204" pitchFamily="34" charset="0"/>
            </a:rPr>
            <a:t>Fuels</a:t>
          </a:r>
          <a:endParaRPr lang="de-AT" dirty="0">
            <a:latin typeface="Trebuchet MS" panose="020B0603020202020204" pitchFamily="34" charset="0"/>
          </a:endParaRPr>
        </a:p>
      </dgm:t>
    </dgm:pt>
    <dgm:pt modelId="{E665D566-7D6B-488B-8B4F-90CB6F65283B}" type="parTrans" cxnId="{5FFB2691-C889-417E-988A-3081EB24F6E2}">
      <dgm:prSet/>
      <dgm:spPr/>
      <dgm:t>
        <a:bodyPr/>
        <a:lstStyle/>
        <a:p>
          <a:endParaRPr lang="de-AT"/>
        </a:p>
      </dgm:t>
    </dgm:pt>
    <dgm:pt modelId="{A4B0F0A1-DC86-454D-B57D-B24CB5E17F28}" type="sibTrans" cxnId="{5FFB2691-C889-417E-988A-3081EB24F6E2}">
      <dgm:prSet/>
      <dgm:spPr/>
      <dgm:t>
        <a:bodyPr/>
        <a:lstStyle/>
        <a:p>
          <a:endParaRPr lang="de-AT"/>
        </a:p>
      </dgm:t>
    </dgm:pt>
    <dgm:pt modelId="{827B0DE8-499F-430C-9054-C3D38841F2A5}">
      <dgm:prSet phldrT="[Text]"/>
      <dgm:spPr/>
      <dgm:t>
        <a:bodyPr/>
        <a:lstStyle/>
        <a:p>
          <a:r>
            <a:rPr lang="de-AT" dirty="0" err="1">
              <a:latin typeface="Trebuchet MS" panose="020B0603020202020204" pitchFamily="34" charset="0"/>
            </a:rPr>
            <a:t>Renewable</a:t>
          </a:r>
          <a:r>
            <a:rPr lang="de-AT" dirty="0">
              <a:latin typeface="Trebuchet MS" panose="020B0603020202020204" pitchFamily="34" charset="0"/>
            </a:rPr>
            <a:t> </a:t>
          </a:r>
          <a:r>
            <a:rPr lang="de-AT" dirty="0" err="1">
              <a:latin typeface="Trebuchet MS" panose="020B0603020202020204" pitchFamily="34" charset="0"/>
            </a:rPr>
            <a:t>Electricity</a:t>
          </a:r>
          <a:endParaRPr lang="de-AT" dirty="0">
            <a:latin typeface="Trebuchet MS" panose="020B0603020202020204" pitchFamily="34" charset="0"/>
          </a:endParaRPr>
        </a:p>
      </dgm:t>
    </dgm:pt>
    <dgm:pt modelId="{158FE2F6-302F-4461-BD17-0CD553E096EA}" type="parTrans" cxnId="{43436AC7-C758-4CBB-94E4-1DAAE2D17C4D}">
      <dgm:prSet/>
      <dgm:spPr/>
      <dgm:t>
        <a:bodyPr/>
        <a:lstStyle/>
        <a:p>
          <a:endParaRPr lang="de-AT"/>
        </a:p>
      </dgm:t>
    </dgm:pt>
    <dgm:pt modelId="{1AA9B22F-1A62-4628-8FDF-2CFEA6DF4D7B}" type="sibTrans" cxnId="{43436AC7-C758-4CBB-94E4-1DAAE2D17C4D}">
      <dgm:prSet/>
      <dgm:spPr/>
      <dgm:t>
        <a:bodyPr/>
        <a:lstStyle/>
        <a:p>
          <a:endParaRPr lang="de-AT"/>
        </a:p>
      </dgm:t>
    </dgm:pt>
    <dgm:pt modelId="{93BD6738-0B86-4088-B8DB-C4295670A601}" type="pres">
      <dgm:prSet presAssocID="{A4C6BAAA-1A8C-49D9-A931-27E5C15229D9}" presName="linear" presStyleCnt="0">
        <dgm:presLayoutVars>
          <dgm:animLvl val="lvl"/>
          <dgm:resizeHandles val="exact"/>
        </dgm:presLayoutVars>
      </dgm:prSet>
      <dgm:spPr/>
    </dgm:pt>
    <dgm:pt modelId="{3A8A1A31-692F-44DC-811A-9296A3595D94}" type="pres">
      <dgm:prSet presAssocID="{00E44CA8-02E2-47B9-BF27-F5C8443C7774}" presName="parentText" presStyleLbl="node1" presStyleIdx="0" presStyleCnt="3" custLinFactNeighborX="650">
        <dgm:presLayoutVars>
          <dgm:chMax val="0"/>
          <dgm:bulletEnabled val="1"/>
        </dgm:presLayoutVars>
      </dgm:prSet>
      <dgm:spPr/>
    </dgm:pt>
    <dgm:pt modelId="{35D8D09A-63CF-4414-807B-C4DC449A1B40}" type="pres">
      <dgm:prSet presAssocID="{00E44CA8-02E2-47B9-BF27-F5C8443C7774}" presName="childText" presStyleLbl="revTx" presStyleIdx="0" presStyleCnt="2">
        <dgm:presLayoutVars>
          <dgm:bulletEnabled val="1"/>
        </dgm:presLayoutVars>
      </dgm:prSet>
      <dgm:spPr/>
    </dgm:pt>
    <dgm:pt modelId="{98A61783-6DA1-4101-A240-7766301463E6}" type="pres">
      <dgm:prSet presAssocID="{D7543786-7F51-4CF4-9650-5473415950D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5BEA372-BF36-4713-A9BF-361A35045679}" type="pres">
      <dgm:prSet presAssocID="{D7543786-7F51-4CF4-9650-5473415950DE}" presName="childText" presStyleLbl="revTx" presStyleIdx="1" presStyleCnt="2">
        <dgm:presLayoutVars>
          <dgm:bulletEnabled val="1"/>
        </dgm:presLayoutVars>
      </dgm:prSet>
      <dgm:spPr/>
    </dgm:pt>
    <dgm:pt modelId="{F10DD3D7-413B-4B96-9DAA-7FBF6001AAF5}" type="pres">
      <dgm:prSet presAssocID="{827B0DE8-499F-430C-9054-C3D38841F2A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0641D0B-977D-4C6A-A37F-19093B855CEB}" srcId="{00E44CA8-02E2-47B9-BF27-F5C8443C7774}" destId="{C9764AF5-49E8-4B61-9EE6-182B5174D4AD}" srcOrd="1" destOrd="0" parTransId="{BDD423AE-B1DD-4BE8-B4CF-46A1F68A2185}" sibTransId="{DAF50F9A-5EB5-4562-A88A-0BFBBACC4976}"/>
    <dgm:cxn modelId="{49E56C20-9232-4DB2-BC99-A1A39FFC9B6E}" type="presOf" srcId="{676FF7FE-6574-44BF-A35E-FA06C083DC29}" destId="{F5BEA372-BF36-4713-A9BF-361A35045679}" srcOrd="0" destOrd="0" presId="urn:microsoft.com/office/officeart/2005/8/layout/vList2"/>
    <dgm:cxn modelId="{3AEC3B4A-A1F4-473E-9DD9-1E2DB805F6B8}" srcId="{00E44CA8-02E2-47B9-BF27-F5C8443C7774}" destId="{828F601D-DC17-4F23-A418-1396AF33E159}" srcOrd="0" destOrd="0" parTransId="{A93C6620-21B7-4939-80DD-DD4D53F9D6FE}" sibTransId="{410B9BAC-9736-418F-8042-8D40279FAD28}"/>
    <dgm:cxn modelId="{4875E04D-36AC-4F1A-9955-81F053B3B507}" srcId="{A4C6BAAA-1A8C-49D9-A931-27E5C15229D9}" destId="{D7543786-7F51-4CF4-9650-5473415950DE}" srcOrd="1" destOrd="0" parTransId="{2956F32F-FBD2-4F25-9EE0-9658B12163C8}" sibTransId="{6ADCF387-5E84-442E-B8F4-8791674DB733}"/>
    <dgm:cxn modelId="{6FA41F5A-45C7-438C-90A2-3F91457A0DEE}" type="presOf" srcId="{E3B6256D-7FF2-4AEE-85F1-6DE48A5CA0F5}" destId="{F5BEA372-BF36-4713-A9BF-361A35045679}" srcOrd="0" destOrd="1" presId="urn:microsoft.com/office/officeart/2005/8/layout/vList2"/>
    <dgm:cxn modelId="{B2D74F82-13B3-45D0-967C-76B08975B5C5}" type="presOf" srcId="{A4C6BAAA-1A8C-49D9-A931-27E5C15229D9}" destId="{93BD6738-0B86-4088-B8DB-C4295670A601}" srcOrd="0" destOrd="0" presId="urn:microsoft.com/office/officeart/2005/8/layout/vList2"/>
    <dgm:cxn modelId="{59DF7184-214B-47A1-B529-4101783A9AF1}" srcId="{D7543786-7F51-4CF4-9650-5473415950DE}" destId="{676FF7FE-6574-44BF-A35E-FA06C083DC29}" srcOrd="0" destOrd="0" parTransId="{1D68A2BB-D8AA-46A5-9249-34E8AC22B9DE}" sibTransId="{F0DDB30B-077B-4FC7-BBB6-43B56A83A212}"/>
    <dgm:cxn modelId="{DB379589-1EF6-4A20-8367-4253545DB110}" type="presOf" srcId="{827B0DE8-499F-430C-9054-C3D38841F2A5}" destId="{F10DD3D7-413B-4B96-9DAA-7FBF6001AAF5}" srcOrd="0" destOrd="0" presId="urn:microsoft.com/office/officeart/2005/8/layout/vList2"/>
    <dgm:cxn modelId="{5FFB2691-C889-417E-988A-3081EB24F6E2}" srcId="{D7543786-7F51-4CF4-9650-5473415950DE}" destId="{E3B6256D-7FF2-4AEE-85F1-6DE48A5CA0F5}" srcOrd="1" destOrd="0" parTransId="{E665D566-7D6B-488B-8B4F-90CB6F65283B}" sibTransId="{A4B0F0A1-DC86-454D-B57D-B24CB5E17F28}"/>
    <dgm:cxn modelId="{D263B29B-8663-4C38-840E-E943FE639957}" type="presOf" srcId="{D7543786-7F51-4CF4-9650-5473415950DE}" destId="{98A61783-6DA1-4101-A240-7766301463E6}" srcOrd="0" destOrd="0" presId="urn:microsoft.com/office/officeart/2005/8/layout/vList2"/>
    <dgm:cxn modelId="{C697A29D-7A24-433F-B678-E8A5979C2B10}" srcId="{A4C6BAAA-1A8C-49D9-A931-27E5C15229D9}" destId="{00E44CA8-02E2-47B9-BF27-F5C8443C7774}" srcOrd="0" destOrd="0" parTransId="{DEE421CF-DB70-4DC4-91F8-49F425A5F8B8}" sibTransId="{56175F15-752C-4689-9F6F-79DD60257659}"/>
    <dgm:cxn modelId="{D76253A9-76B8-463C-968E-B003A78A305B}" type="presOf" srcId="{828F601D-DC17-4F23-A418-1396AF33E159}" destId="{35D8D09A-63CF-4414-807B-C4DC449A1B40}" srcOrd="0" destOrd="0" presId="urn:microsoft.com/office/officeart/2005/8/layout/vList2"/>
    <dgm:cxn modelId="{941871BA-9B9B-4088-A6DF-892F77820304}" type="presOf" srcId="{00E44CA8-02E2-47B9-BF27-F5C8443C7774}" destId="{3A8A1A31-692F-44DC-811A-9296A3595D94}" srcOrd="0" destOrd="0" presId="urn:microsoft.com/office/officeart/2005/8/layout/vList2"/>
    <dgm:cxn modelId="{43436AC7-C758-4CBB-94E4-1DAAE2D17C4D}" srcId="{A4C6BAAA-1A8C-49D9-A931-27E5C15229D9}" destId="{827B0DE8-499F-430C-9054-C3D38841F2A5}" srcOrd="2" destOrd="0" parTransId="{158FE2F6-302F-4461-BD17-0CD553E096EA}" sibTransId="{1AA9B22F-1A62-4628-8FDF-2CFEA6DF4D7B}"/>
    <dgm:cxn modelId="{C2EA91E9-AE6D-4814-9E95-35F2E53321A6}" type="presOf" srcId="{C9764AF5-49E8-4B61-9EE6-182B5174D4AD}" destId="{35D8D09A-63CF-4414-807B-C4DC449A1B40}" srcOrd="0" destOrd="1" presId="urn:microsoft.com/office/officeart/2005/8/layout/vList2"/>
    <dgm:cxn modelId="{121AB169-8D0A-4448-A289-BE35840BDFC8}" type="presParOf" srcId="{93BD6738-0B86-4088-B8DB-C4295670A601}" destId="{3A8A1A31-692F-44DC-811A-9296A3595D94}" srcOrd="0" destOrd="0" presId="urn:microsoft.com/office/officeart/2005/8/layout/vList2"/>
    <dgm:cxn modelId="{78787087-CB69-42A3-A34B-72A13F416C13}" type="presParOf" srcId="{93BD6738-0B86-4088-B8DB-C4295670A601}" destId="{35D8D09A-63CF-4414-807B-C4DC449A1B40}" srcOrd="1" destOrd="0" presId="urn:microsoft.com/office/officeart/2005/8/layout/vList2"/>
    <dgm:cxn modelId="{140E9E92-CD04-4C93-B5AE-1E7E1B84915B}" type="presParOf" srcId="{93BD6738-0B86-4088-B8DB-C4295670A601}" destId="{98A61783-6DA1-4101-A240-7766301463E6}" srcOrd="2" destOrd="0" presId="urn:microsoft.com/office/officeart/2005/8/layout/vList2"/>
    <dgm:cxn modelId="{BBC423A4-6FD6-4FA8-A39A-5699D3AA9142}" type="presParOf" srcId="{93BD6738-0B86-4088-B8DB-C4295670A601}" destId="{F5BEA372-BF36-4713-A9BF-361A35045679}" srcOrd="3" destOrd="0" presId="urn:microsoft.com/office/officeart/2005/8/layout/vList2"/>
    <dgm:cxn modelId="{D9BD2A36-31C5-4A5C-8BB3-11EF33F5D9B7}" type="presParOf" srcId="{93BD6738-0B86-4088-B8DB-C4295670A601}" destId="{F10DD3D7-413B-4B96-9DAA-7FBF6001AAF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8A1A31-692F-44DC-811A-9296A3595D94}">
      <dsp:nvSpPr>
        <dsp:cNvPr id="0" name=""/>
        <dsp:cNvSpPr/>
      </dsp:nvSpPr>
      <dsp:spPr>
        <a:xfrm>
          <a:off x="0" y="9360"/>
          <a:ext cx="4808580" cy="9126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b="1" kern="1200" dirty="0" err="1">
              <a:latin typeface="Trebuchet MS" panose="020B0603020202020204" pitchFamily="34" charset="0"/>
            </a:rPr>
            <a:t>Biofuels</a:t>
          </a:r>
          <a:endParaRPr lang="de-AT" sz="2400" b="1" kern="1200" dirty="0">
            <a:latin typeface="Trebuchet MS" panose="020B0603020202020204" pitchFamily="34" charset="0"/>
          </a:endParaRPr>
        </a:p>
      </dsp:txBody>
      <dsp:txXfrm>
        <a:off x="44549" y="53909"/>
        <a:ext cx="4719482" cy="823502"/>
      </dsp:txXfrm>
    </dsp:sp>
    <dsp:sp modelId="{35D8D09A-63CF-4414-807B-C4DC449A1B40}">
      <dsp:nvSpPr>
        <dsp:cNvPr id="0" name=""/>
        <dsp:cNvSpPr/>
      </dsp:nvSpPr>
      <dsp:spPr>
        <a:xfrm>
          <a:off x="0" y="921960"/>
          <a:ext cx="4808580" cy="6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672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AT" sz="1900" kern="1200" dirty="0" err="1">
              <a:latin typeface="Trebuchet MS" panose="020B0603020202020204" pitchFamily="34" charset="0"/>
            </a:rPr>
            <a:t>Conventional</a:t>
          </a:r>
          <a:endParaRPr lang="de-AT" sz="1900" kern="1200" dirty="0">
            <a:latin typeface="Trebuchet MS" panose="020B0603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AT" sz="1900" kern="1200" dirty="0" err="1">
              <a:latin typeface="Trebuchet MS" panose="020B0603020202020204" pitchFamily="34" charset="0"/>
            </a:rPr>
            <a:t>Advanced</a:t>
          </a:r>
          <a:endParaRPr lang="de-AT" sz="1900" kern="1200" dirty="0">
            <a:latin typeface="Trebuchet MS" panose="020B0603020202020204" pitchFamily="34" charset="0"/>
          </a:endParaRPr>
        </a:p>
      </dsp:txBody>
      <dsp:txXfrm>
        <a:off x="0" y="921960"/>
        <a:ext cx="4808580" cy="633420"/>
      </dsp:txXfrm>
    </dsp:sp>
    <dsp:sp modelId="{98A61783-6DA1-4101-A240-7766301463E6}">
      <dsp:nvSpPr>
        <dsp:cNvPr id="0" name=""/>
        <dsp:cNvSpPr/>
      </dsp:nvSpPr>
      <dsp:spPr>
        <a:xfrm>
          <a:off x="0" y="1555380"/>
          <a:ext cx="4808580" cy="912600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kern="1200" dirty="0" err="1">
              <a:latin typeface="Trebuchet MS" panose="020B0603020202020204" pitchFamily="34" charset="0"/>
            </a:rPr>
            <a:t>Renewable</a:t>
          </a:r>
          <a:r>
            <a:rPr lang="de-AT" sz="2400" kern="1200" dirty="0">
              <a:latin typeface="Trebuchet MS" panose="020B0603020202020204" pitchFamily="34" charset="0"/>
            </a:rPr>
            <a:t> </a:t>
          </a:r>
          <a:r>
            <a:rPr lang="de-AT" sz="2400" kern="1200" dirty="0" err="1">
              <a:latin typeface="Trebuchet MS" panose="020B0603020202020204" pitchFamily="34" charset="0"/>
            </a:rPr>
            <a:t>Fuels</a:t>
          </a:r>
          <a:r>
            <a:rPr lang="de-AT" sz="2400" kern="1200" dirty="0">
              <a:latin typeface="Trebuchet MS" panose="020B0603020202020204" pitchFamily="34" charset="0"/>
            </a:rPr>
            <a:t> </a:t>
          </a:r>
          <a:r>
            <a:rPr lang="de-AT" sz="2400" kern="1200" dirty="0" err="1">
              <a:latin typeface="Trebuchet MS" panose="020B0603020202020204" pitchFamily="34" charset="0"/>
            </a:rPr>
            <a:t>of</a:t>
          </a:r>
          <a:r>
            <a:rPr lang="de-AT" sz="2400" kern="1200" dirty="0">
              <a:latin typeface="Trebuchet MS" panose="020B0603020202020204" pitchFamily="34" charset="0"/>
            </a:rPr>
            <a:t> Non-</a:t>
          </a:r>
          <a:r>
            <a:rPr lang="de-AT" sz="2400" kern="1200" dirty="0" err="1">
              <a:latin typeface="Trebuchet MS" panose="020B0603020202020204" pitchFamily="34" charset="0"/>
            </a:rPr>
            <a:t>biological</a:t>
          </a:r>
          <a:r>
            <a:rPr lang="de-AT" sz="2400" kern="1200" dirty="0">
              <a:latin typeface="Trebuchet MS" panose="020B0603020202020204" pitchFamily="34" charset="0"/>
            </a:rPr>
            <a:t> </a:t>
          </a:r>
          <a:r>
            <a:rPr lang="de-AT" sz="2400" kern="1200" dirty="0" err="1">
              <a:latin typeface="Trebuchet MS" panose="020B0603020202020204" pitchFamily="34" charset="0"/>
            </a:rPr>
            <a:t>origin</a:t>
          </a:r>
          <a:endParaRPr lang="de-AT" sz="2400" kern="1200" dirty="0">
            <a:latin typeface="Trebuchet MS" panose="020B0603020202020204" pitchFamily="34" charset="0"/>
          </a:endParaRPr>
        </a:p>
      </dsp:txBody>
      <dsp:txXfrm>
        <a:off x="44549" y="1599929"/>
        <a:ext cx="4719482" cy="823502"/>
      </dsp:txXfrm>
    </dsp:sp>
    <dsp:sp modelId="{F5BEA372-BF36-4713-A9BF-361A35045679}">
      <dsp:nvSpPr>
        <dsp:cNvPr id="0" name=""/>
        <dsp:cNvSpPr/>
      </dsp:nvSpPr>
      <dsp:spPr>
        <a:xfrm>
          <a:off x="0" y="2467980"/>
          <a:ext cx="4808580" cy="6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672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AT" sz="1900" kern="1200" dirty="0">
              <a:latin typeface="Trebuchet MS" panose="020B0603020202020204" pitchFamily="34" charset="0"/>
            </a:rPr>
            <a:t>Hydrogen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AT" sz="1900" kern="1200" dirty="0">
              <a:latin typeface="Trebuchet MS" panose="020B0603020202020204" pitchFamily="34" charset="0"/>
            </a:rPr>
            <a:t>E-</a:t>
          </a:r>
          <a:r>
            <a:rPr lang="de-AT" sz="1900" kern="1200" dirty="0" err="1">
              <a:latin typeface="Trebuchet MS" panose="020B0603020202020204" pitchFamily="34" charset="0"/>
            </a:rPr>
            <a:t>Fuels</a:t>
          </a:r>
          <a:endParaRPr lang="de-AT" sz="1900" kern="1200" dirty="0">
            <a:latin typeface="Trebuchet MS" panose="020B0603020202020204" pitchFamily="34" charset="0"/>
          </a:endParaRPr>
        </a:p>
      </dsp:txBody>
      <dsp:txXfrm>
        <a:off x="0" y="2467980"/>
        <a:ext cx="4808580" cy="633420"/>
      </dsp:txXfrm>
    </dsp:sp>
    <dsp:sp modelId="{F10DD3D7-413B-4B96-9DAA-7FBF6001AAF5}">
      <dsp:nvSpPr>
        <dsp:cNvPr id="0" name=""/>
        <dsp:cNvSpPr/>
      </dsp:nvSpPr>
      <dsp:spPr>
        <a:xfrm>
          <a:off x="0" y="3101400"/>
          <a:ext cx="4808580" cy="912600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400" kern="1200" dirty="0" err="1">
              <a:latin typeface="Trebuchet MS" panose="020B0603020202020204" pitchFamily="34" charset="0"/>
            </a:rPr>
            <a:t>Renewable</a:t>
          </a:r>
          <a:r>
            <a:rPr lang="de-AT" sz="2400" kern="1200" dirty="0">
              <a:latin typeface="Trebuchet MS" panose="020B0603020202020204" pitchFamily="34" charset="0"/>
            </a:rPr>
            <a:t> </a:t>
          </a:r>
          <a:r>
            <a:rPr lang="de-AT" sz="2400" kern="1200" dirty="0" err="1">
              <a:latin typeface="Trebuchet MS" panose="020B0603020202020204" pitchFamily="34" charset="0"/>
            </a:rPr>
            <a:t>Electricity</a:t>
          </a:r>
          <a:endParaRPr lang="de-AT" sz="2400" kern="1200" dirty="0">
            <a:latin typeface="Trebuchet MS" panose="020B0603020202020204" pitchFamily="34" charset="0"/>
          </a:endParaRPr>
        </a:p>
      </dsp:txBody>
      <dsp:txXfrm>
        <a:off x="44549" y="3145949"/>
        <a:ext cx="4719482" cy="823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24/10/2023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24/10/2023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‹Nr.›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à"/>
            </a:pPr>
            <a:r>
              <a:rPr lang="de-AT" sz="1200" dirty="0"/>
              <a:t>Companies </a:t>
            </a:r>
            <a:r>
              <a:rPr lang="de-AT" sz="1200" dirty="0" err="1"/>
              <a:t>written</a:t>
            </a:r>
            <a:r>
              <a:rPr lang="de-AT" sz="1200" dirty="0"/>
              <a:t> in </a:t>
            </a:r>
            <a:r>
              <a:rPr lang="de-AT" sz="1200" dirty="0" err="1"/>
              <a:t>bold</a:t>
            </a:r>
            <a:r>
              <a:rPr lang="de-AT" sz="1200" dirty="0"/>
              <a:t> </a:t>
            </a:r>
            <a:r>
              <a:rPr lang="de-AT" sz="1200" dirty="0" err="1"/>
              <a:t>letters</a:t>
            </a:r>
            <a:r>
              <a:rPr lang="de-AT" sz="1200" dirty="0"/>
              <a:t> </a:t>
            </a:r>
            <a:r>
              <a:rPr lang="de-AT" sz="1200" dirty="0" err="1"/>
              <a:t>are</a:t>
            </a:r>
            <a:r>
              <a:rPr lang="de-AT" sz="1200" dirty="0"/>
              <a:t> </a:t>
            </a:r>
            <a:r>
              <a:rPr lang="de-AT" sz="1200" dirty="0" err="1"/>
              <a:t>already</a:t>
            </a:r>
            <a:r>
              <a:rPr lang="de-AT" sz="1200" dirty="0"/>
              <a:t> </a:t>
            </a:r>
            <a:r>
              <a:rPr lang="de-AT" sz="1200" dirty="0" err="1"/>
              <a:t>producing</a:t>
            </a:r>
            <a:r>
              <a:rPr lang="de-AT" sz="1200" dirty="0"/>
              <a:t> SAF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1200" dirty="0"/>
              <a:t>SAF production will be mainly located in North America, Europe and South America. 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717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err="1"/>
              <a:t>Evt.</a:t>
            </a:r>
            <a:r>
              <a:rPr lang="de-AT" dirty="0"/>
              <a:t> bogen – </a:t>
            </a:r>
            <a:r>
              <a:rPr lang="de-AT" dirty="0" err="1"/>
              <a:t>oil</a:t>
            </a:r>
            <a:r>
              <a:rPr lang="de-AT" dirty="0"/>
              <a:t> </a:t>
            </a:r>
            <a:r>
              <a:rPr lang="de-AT" dirty="0" err="1"/>
              <a:t>based</a:t>
            </a:r>
            <a:r>
              <a:rPr lang="de-AT" dirty="0"/>
              <a:t> </a:t>
            </a:r>
            <a:r>
              <a:rPr lang="de-AT" dirty="0" err="1"/>
              <a:t>feedstock</a:t>
            </a:r>
            <a:r>
              <a:rPr lang="de-AT" dirty="0"/>
              <a:t> wird limitiert sein in Zukunft – </a:t>
            </a:r>
            <a:r>
              <a:rPr lang="de-AT" dirty="0" err="1"/>
              <a:t>lignocellolose</a:t>
            </a:r>
            <a:r>
              <a:rPr lang="de-AT" dirty="0"/>
              <a:t> </a:t>
            </a:r>
            <a:r>
              <a:rPr lang="de-AT" dirty="0" err="1"/>
              <a:t>feedstock</a:t>
            </a:r>
            <a:r>
              <a:rPr lang="de-AT" dirty="0"/>
              <a:t> interessant wie </a:t>
            </a:r>
            <a:r>
              <a:rPr lang="de-AT" dirty="0" err="1"/>
              <a:t>z.b</a:t>
            </a:r>
            <a:r>
              <a:rPr lang="de-AT" dirty="0"/>
              <a:t> </a:t>
            </a:r>
            <a:r>
              <a:rPr lang="de-AT" dirty="0" err="1"/>
              <a:t>Syngas</a:t>
            </a:r>
            <a:r>
              <a:rPr lang="de-AT" dirty="0"/>
              <a:t> </a:t>
            </a:r>
            <a:r>
              <a:rPr lang="de-AT" dirty="0" err="1"/>
              <a:t>platform</a:t>
            </a:r>
            <a:r>
              <a:rPr lang="de-AT" dirty="0"/>
              <a:t>, </a:t>
            </a:r>
            <a:r>
              <a:rPr lang="de-AT" dirty="0" err="1"/>
              <a:t>pyrolyse</a:t>
            </a:r>
            <a:r>
              <a:rPr lang="de-AT" dirty="0"/>
              <a:t>, </a:t>
            </a:r>
            <a:r>
              <a:rPr lang="de-AT" dirty="0" err="1"/>
              <a:t>fermentation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0719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2646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b="1" dirty="0"/>
              <a:t>Chancen von Biotreibstoffen</a:t>
            </a:r>
          </a:p>
          <a:p>
            <a:pPr lvl="1"/>
            <a:r>
              <a:rPr lang="de-AT" dirty="0"/>
              <a:t>Vielfalt an Technologien und Nutzung untersch. Rohstoffe/Reststoffe möglich</a:t>
            </a:r>
          </a:p>
          <a:p>
            <a:pPr lvl="1"/>
            <a:r>
              <a:rPr lang="de-AT" dirty="0"/>
              <a:t>Nutzung bestehender Flotten und Infrastruktur, Drop-in </a:t>
            </a:r>
            <a:r>
              <a:rPr lang="de-AT" dirty="0" err="1"/>
              <a:t>Fuels</a:t>
            </a:r>
            <a:endParaRPr lang="de-AT" dirty="0"/>
          </a:p>
          <a:p>
            <a:pPr lvl="1"/>
            <a:r>
              <a:rPr lang="de-AT" dirty="0"/>
              <a:t>Flüssiger energiedichter Treibstoff für den Langstreckenverkehr </a:t>
            </a:r>
          </a:p>
          <a:p>
            <a:pPr marL="609585" lvl="1" indent="0">
              <a:buNone/>
            </a:pPr>
            <a:r>
              <a:rPr lang="de-AT" dirty="0">
                <a:sym typeface="Wingdings" panose="05000000000000000000" pitchFamily="2" charset="2"/>
              </a:rPr>
              <a:t>	 </a:t>
            </a:r>
            <a:r>
              <a:rPr lang="de-AT" b="1" dirty="0" err="1"/>
              <a:t>Defossilisierung</a:t>
            </a:r>
            <a:r>
              <a:rPr lang="de-AT" b="1" dirty="0"/>
              <a:t> im Flugverkehr, der Schifffahrt, im Schwerlasttransport</a:t>
            </a:r>
          </a:p>
          <a:p>
            <a:pPr marL="609585" lvl="1" indent="0">
              <a:buNone/>
            </a:pPr>
            <a:endParaRPr lang="de-AT" dirty="0"/>
          </a:p>
          <a:p>
            <a:r>
              <a:rPr lang="de-AT" b="1" dirty="0"/>
              <a:t>Herausforderungen</a:t>
            </a:r>
            <a:r>
              <a:rPr lang="de-AT" dirty="0"/>
              <a:t> müssen überwunden werden</a:t>
            </a:r>
          </a:p>
          <a:p>
            <a:pPr lvl="1"/>
            <a:r>
              <a:rPr lang="de-AT" dirty="0"/>
              <a:t>Meisten sind </a:t>
            </a:r>
            <a:r>
              <a:rPr lang="de-AT" b="1" dirty="0"/>
              <a:t>nicht technologisch </a:t>
            </a:r>
            <a:r>
              <a:rPr lang="de-AT" dirty="0"/>
              <a:t>– politische, administrative und wirtschaftliche Barrieren</a:t>
            </a:r>
          </a:p>
          <a:p>
            <a:pPr lvl="1"/>
            <a:r>
              <a:rPr lang="de-AT" dirty="0"/>
              <a:t>Kommerzialisierung muss vorangetrieben werden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88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9" name="Segnaposto testo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203900" y="2260593"/>
            <a:ext cx="6764867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203900" y="3155037"/>
            <a:ext cx="6764867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203900" y="3874294"/>
            <a:ext cx="6764867" cy="656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203900" y="4634148"/>
            <a:ext cx="6764867" cy="35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 userDrawn="1">
            <p:ph type="pic" sz="quarter" idx="15"/>
          </p:nvPr>
        </p:nvSpPr>
        <p:spPr>
          <a:xfrm>
            <a:off x="308973" y="2247672"/>
            <a:ext cx="4692084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7B490FE-09A8-4063-8257-B8D478DB3852}"/>
              </a:ext>
            </a:extLst>
          </p:cNvPr>
          <p:cNvSpPr txBox="1"/>
          <p:nvPr userDrawn="1"/>
        </p:nvSpPr>
        <p:spPr>
          <a:xfrm>
            <a:off x="139154" y="5597341"/>
            <a:ext cx="950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9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9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9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69FEEC8E-0869-4DDB-B44B-078B53B80DF2}"/>
              </a:ext>
            </a:extLst>
          </p:cNvPr>
          <p:cNvGrpSpPr/>
          <p:nvPr userDrawn="1"/>
        </p:nvGrpSpPr>
        <p:grpSpPr>
          <a:xfrm>
            <a:off x="0" y="6095956"/>
            <a:ext cx="12192000" cy="769197"/>
            <a:chOff x="0" y="6095956"/>
            <a:chExt cx="12192000" cy="769197"/>
          </a:xfrm>
        </p:grpSpPr>
        <p:grpSp>
          <p:nvGrpSpPr>
            <p:cNvPr id="13" name="Group 7">
              <a:extLst>
                <a:ext uri="{FF2B5EF4-FFF2-40B4-BE49-F238E27FC236}">
                  <a16:creationId xmlns:a16="http://schemas.microsoft.com/office/drawing/2014/main" id="{5422A1FB-D8F3-46DE-9ACA-72ABBFE5CABF}"/>
                </a:ext>
              </a:extLst>
            </p:cNvPr>
            <p:cNvGrpSpPr/>
            <p:nvPr userDrawn="1"/>
          </p:nvGrpSpPr>
          <p:grpSpPr>
            <a:xfrm>
              <a:off x="0" y="6095956"/>
              <a:ext cx="9144000" cy="769197"/>
              <a:chOff x="0" y="0"/>
              <a:chExt cx="6858000" cy="576898"/>
            </a:xfrm>
          </p:grpSpPr>
          <p:pic>
            <p:nvPicPr>
              <p:cNvPr id="16" name="Picture 8">
                <a:extLst>
                  <a:ext uri="{FF2B5EF4-FFF2-40B4-BE49-F238E27FC236}">
                    <a16:creationId xmlns:a16="http://schemas.microsoft.com/office/drawing/2014/main" id="{FD5C7ACB-2D06-4985-BE32-3494E6E9C3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3509963" cy="576897"/>
              </a:xfrm>
              <a:prstGeom prst="rect">
                <a:avLst/>
              </a:prstGeom>
            </p:spPr>
          </p:pic>
          <p:sp>
            <p:nvSpPr>
              <p:cNvPr id="17" name="Rectangle 9">
                <a:extLst>
                  <a:ext uri="{FF2B5EF4-FFF2-40B4-BE49-F238E27FC236}">
                    <a16:creationId xmlns:a16="http://schemas.microsoft.com/office/drawing/2014/main" id="{7F66B135-8F13-48A9-B5D7-DCD5F9BEC1F3}"/>
                  </a:ext>
                </a:extLst>
              </p:cNvPr>
              <p:cNvSpPr/>
              <p:nvPr userDrawn="1"/>
            </p:nvSpPr>
            <p:spPr>
              <a:xfrm>
                <a:off x="3362325" y="0"/>
                <a:ext cx="3495675" cy="576898"/>
              </a:xfrm>
              <a:prstGeom prst="rect">
                <a:avLst/>
              </a:prstGeom>
              <a:solidFill>
                <a:srgbClr val="004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94DC29E6-E64D-4BAD-B250-821ABFF7CC0C}"/>
                </a:ext>
              </a:extLst>
            </p:cNvPr>
            <p:cNvSpPr/>
            <p:nvPr userDrawn="1"/>
          </p:nvSpPr>
          <p:spPr>
            <a:xfrm>
              <a:off x="9131300" y="6095956"/>
              <a:ext cx="3060700" cy="760995"/>
            </a:xfrm>
            <a:prstGeom prst="rect">
              <a:avLst/>
            </a:prstGeom>
            <a:solidFill>
              <a:srgbClr val="0044FF"/>
            </a:solidFill>
            <a:ln>
              <a:solidFill>
                <a:srgbClr val="0044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8" name="Immagine 17">
            <a:extLst>
              <a:ext uri="{FF2B5EF4-FFF2-40B4-BE49-F238E27FC236}">
                <a16:creationId xmlns:a16="http://schemas.microsoft.com/office/drawing/2014/main" id="{C0540FF0-A044-4F87-9214-57BBB99BED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688" y="327612"/>
            <a:ext cx="1936682" cy="160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0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935568" y="2342850"/>
            <a:ext cx="5770033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Thank </a:t>
            </a:r>
            <a:r>
              <a:rPr lang="it-IT" dirty="0" err="1"/>
              <a:t>you</a:t>
            </a:r>
            <a:endParaRPr lang="it-IT" dirty="0"/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935568" y="3436560"/>
            <a:ext cx="5770033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5F52D289-FF2E-4E22-9D87-675C9A0D7E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4944" y="2473224"/>
            <a:ext cx="2302962" cy="1911551"/>
          </a:xfrm>
          <a:prstGeom prst="rect">
            <a:avLst/>
          </a:prstGeom>
        </p:spPr>
      </p:pic>
      <p:sp>
        <p:nvSpPr>
          <p:cNvPr id="12" name="CasellaDiTesto 1">
            <a:extLst>
              <a:ext uri="{FF2B5EF4-FFF2-40B4-BE49-F238E27FC236}">
                <a16:creationId xmlns:a16="http://schemas.microsoft.com/office/drawing/2014/main" id="{4E1ADC2A-5368-44CA-B5C4-82FBBE3C950E}"/>
              </a:ext>
            </a:extLst>
          </p:cNvPr>
          <p:cNvSpPr txBox="1"/>
          <p:nvPr userDrawn="1"/>
        </p:nvSpPr>
        <p:spPr>
          <a:xfrm>
            <a:off x="6800851" y="4814592"/>
            <a:ext cx="5391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A956FEDC-7375-4414-92A6-B8EA194E1A80}"/>
              </a:ext>
            </a:extLst>
          </p:cNvPr>
          <p:cNvGrpSpPr/>
          <p:nvPr userDrawn="1"/>
        </p:nvGrpSpPr>
        <p:grpSpPr>
          <a:xfrm>
            <a:off x="0" y="6095956"/>
            <a:ext cx="12192000" cy="769197"/>
            <a:chOff x="0" y="6095956"/>
            <a:chExt cx="12192000" cy="769197"/>
          </a:xfrm>
        </p:grpSpPr>
        <p:grpSp>
          <p:nvGrpSpPr>
            <p:cNvPr id="14" name="Group 7">
              <a:extLst>
                <a:ext uri="{FF2B5EF4-FFF2-40B4-BE49-F238E27FC236}">
                  <a16:creationId xmlns:a16="http://schemas.microsoft.com/office/drawing/2014/main" id="{F798AFA1-F319-44B8-ABD2-B8F5FD61FA2D}"/>
                </a:ext>
              </a:extLst>
            </p:cNvPr>
            <p:cNvGrpSpPr/>
            <p:nvPr userDrawn="1"/>
          </p:nvGrpSpPr>
          <p:grpSpPr>
            <a:xfrm>
              <a:off x="0" y="6095956"/>
              <a:ext cx="9144000" cy="769197"/>
              <a:chOff x="0" y="0"/>
              <a:chExt cx="6858000" cy="576898"/>
            </a:xfrm>
          </p:grpSpPr>
          <p:pic>
            <p:nvPicPr>
              <p:cNvPr id="23" name="Picture 8">
                <a:extLst>
                  <a:ext uri="{FF2B5EF4-FFF2-40B4-BE49-F238E27FC236}">
                    <a16:creationId xmlns:a16="http://schemas.microsoft.com/office/drawing/2014/main" id="{763068C2-BFDF-43DD-818F-C733DC70B73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3509963" cy="576897"/>
              </a:xfrm>
              <a:prstGeom prst="rect">
                <a:avLst/>
              </a:prstGeom>
            </p:spPr>
          </p:pic>
          <p:sp>
            <p:nvSpPr>
              <p:cNvPr id="24" name="Rectangle 9">
                <a:extLst>
                  <a:ext uri="{FF2B5EF4-FFF2-40B4-BE49-F238E27FC236}">
                    <a16:creationId xmlns:a16="http://schemas.microsoft.com/office/drawing/2014/main" id="{512F57B4-638B-4A56-B2D5-FE767CA70BCD}"/>
                  </a:ext>
                </a:extLst>
              </p:cNvPr>
              <p:cNvSpPr/>
              <p:nvPr userDrawn="1"/>
            </p:nvSpPr>
            <p:spPr>
              <a:xfrm>
                <a:off x="3362325" y="0"/>
                <a:ext cx="3495675" cy="576898"/>
              </a:xfrm>
              <a:prstGeom prst="rect">
                <a:avLst/>
              </a:prstGeom>
              <a:solidFill>
                <a:srgbClr val="0044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87A6F615-D6C2-49B6-B835-F2AA286D140C}"/>
                </a:ext>
              </a:extLst>
            </p:cNvPr>
            <p:cNvSpPr/>
            <p:nvPr userDrawn="1"/>
          </p:nvSpPr>
          <p:spPr>
            <a:xfrm>
              <a:off x="9131300" y="6095956"/>
              <a:ext cx="3060700" cy="760995"/>
            </a:xfrm>
            <a:prstGeom prst="rect">
              <a:avLst/>
            </a:prstGeom>
            <a:solidFill>
              <a:srgbClr val="0044FF"/>
            </a:solidFill>
            <a:ln>
              <a:solidFill>
                <a:srgbClr val="0044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110277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 I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tes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98048"/>
            <a:ext cx="10506073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</p:txBody>
      </p:sp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330407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 II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A722D000-F796-4ECA-A3F7-AF0427E39F5A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1" name="Segnaposto testo 1">
            <a:extLst>
              <a:ext uri="{FF2B5EF4-FFF2-40B4-BE49-F238E27FC236}">
                <a16:creationId xmlns:a16="http://schemas.microsoft.com/office/drawing/2014/main" id="{977C628A-D8D8-4864-A1A0-61BF4F3799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7725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</p:txBody>
      </p:sp>
      <p:sp>
        <p:nvSpPr>
          <p:cNvPr id="12" name="Segnaposto testo 2">
            <a:extLst>
              <a:ext uri="{FF2B5EF4-FFF2-40B4-BE49-F238E27FC236}">
                <a16:creationId xmlns:a16="http://schemas.microsoft.com/office/drawing/2014/main" id="{5C57B6D3-7ED8-4950-8433-1E2B6DD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35694" y="1789981"/>
            <a:ext cx="4808581" cy="402336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it-IT"/>
              <a:t>Click here to add text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470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5" y="1779640"/>
            <a:ext cx="5000625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76EAFE6-0786-4DD8-978C-1FC2725DAE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1779640"/>
            <a:ext cx="5010149" cy="420523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8A7B0AE-7AD0-42A7-969F-AC7C0C97DE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E2EAB564-9BCE-473E-9199-1ADBE382B6C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C3CC9EE7-9E86-4955-9FEF-DFAFF2CF5016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1259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F97B78C7-01CD-4B4E-8514-590379CAF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6" y="1779640"/>
            <a:ext cx="10506074" cy="420523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F042844C-ACD5-424E-B019-A00462AEBEE8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DF9C498-1539-453A-9718-7A2A85A1A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415D55A1-2666-4695-9074-5C220F4C242F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2" name="Segnaposto numero diapositiva 2">
            <a:extLst>
              <a:ext uri="{FF2B5EF4-FFF2-40B4-BE49-F238E27FC236}">
                <a16:creationId xmlns:a16="http://schemas.microsoft.com/office/drawing/2014/main" id="{7CD3FDD5-EEE9-4BCA-9F5B-7A994AABFA6C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99973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9">
            <a:extLst>
              <a:ext uri="{FF2B5EF4-FFF2-40B4-BE49-F238E27FC236}">
                <a16:creationId xmlns:a16="http://schemas.microsoft.com/office/drawing/2014/main" id="{D82CA809-D3CA-48DD-A1BB-8E4BBAEBC3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5B30D339-8C1C-4099-BC42-91FE08C01C20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F8739967-3966-4CE0-8A7D-D36D46ABA624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21D57B7-1EE4-47FB-81A1-64BCC494608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35736" y="1798048"/>
            <a:ext cx="4808538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1" name="Segnaposto immagine 2">
            <a:extLst>
              <a:ext uri="{FF2B5EF4-FFF2-40B4-BE49-F238E27FC236}">
                <a16:creationId xmlns:a16="http://schemas.microsoft.com/office/drawing/2014/main" id="{13B217DE-8CA3-4940-B09D-4829AD5E4C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7725" y="1780061"/>
            <a:ext cx="4808539" cy="40227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B2D30513-5959-49AC-8620-471DF9AF6245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</p:spTree>
    <p:extLst>
      <p:ext uri="{BB962C8B-B14F-4D97-AF65-F5344CB8AC3E}">
        <p14:creationId xmlns:p14="http://schemas.microsoft.com/office/powerpoint/2010/main" val="99597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, Subtit, img &amp;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6523289C-62F3-486E-9DB2-EB366F192D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E89DD9FF-F322-422D-9F74-F1DA5B27B2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7727" y="2324100"/>
            <a:ext cx="5000625" cy="366077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D5502F6C-D227-44E0-AFC2-09D1618F63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2" y="2324100"/>
            <a:ext cx="5010149" cy="3660775"/>
          </a:xfrm>
        </p:spPr>
        <p:txBody>
          <a:bodyPr/>
          <a:lstStyle>
            <a:lvl1pPr>
              <a:defRPr sz="2400">
                <a:latin typeface="Trebuchet MS" panose="020B0603020202020204" pitchFamily="34" charset="0"/>
              </a:defRPr>
            </a:lvl1pPr>
            <a:lvl2pPr>
              <a:defRPr sz="20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2"/>
            <a:r>
              <a:rPr lang="it-IT" dirty="0"/>
              <a:t>Third leve bullet point</a:t>
            </a:r>
          </a:p>
          <a:p>
            <a:pPr lvl="3"/>
            <a:r>
              <a:rPr lang="it-IT" dirty="0" err="1"/>
              <a:t>Fourth</a:t>
            </a:r>
            <a:r>
              <a:rPr lang="it-IT" dirty="0"/>
              <a:t> </a:t>
            </a:r>
            <a:r>
              <a:rPr lang="it-IT" dirty="0" err="1"/>
              <a:t>level</a:t>
            </a:r>
            <a:r>
              <a:rPr lang="it-IT" dirty="0"/>
              <a:t> bullet point</a:t>
            </a:r>
          </a:p>
          <a:p>
            <a:pPr lvl="3"/>
            <a:endParaRPr lang="it-IT" dirty="0"/>
          </a:p>
        </p:txBody>
      </p:sp>
      <p:sp>
        <p:nvSpPr>
          <p:cNvPr id="9" name="Segnaposto testo 14">
            <a:extLst>
              <a:ext uri="{FF2B5EF4-FFF2-40B4-BE49-F238E27FC236}">
                <a16:creationId xmlns:a16="http://schemas.microsoft.com/office/drawing/2014/main" id="{7A889915-ECD0-467D-B520-FB1A23C9FC37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1" name="Immagine 9">
            <a:extLst>
              <a:ext uri="{FF2B5EF4-FFF2-40B4-BE49-F238E27FC236}">
                <a16:creationId xmlns:a16="http://schemas.microsoft.com/office/drawing/2014/main" id="{74796B07-A6A1-475D-B8C3-2975D2DD75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648C059-B5A7-4C93-90D6-262125C72572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5823FF4E-22DA-4F4E-8024-E29A9B88EE5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75701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8F29DA7E-D882-4F3C-B184-18F650703F5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204753" y="3690928"/>
            <a:ext cx="1531937" cy="724249"/>
          </a:xfrm>
        </p:spPr>
        <p:txBody>
          <a:bodyPr>
            <a:normAutofit/>
          </a:bodyPr>
          <a:lstStyle>
            <a:lvl1pPr marL="0" indent="0">
              <a:lnSpc>
                <a:spcPts val="2000"/>
              </a:lnSpc>
              <a:buNone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9" name="Segnaposto testo 5">
            <a:extLst>
              <a:ext uri="{FF2B5EF4-FFF2-40B4-BE49-F238E27FC236}">
                <a16:creationId xmlns:a16="http://schemas.microsoft.com/office/drawing/2014/main" id="{70392CBA-7109-428D-B18A-F9D373C042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475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F306F2B1-058A-40B6-965F-64BDD75C67A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475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3" name="Segnaposto testo 9">
            <a:extLst>
              <a:ext uri="{FF2B5EF4-FFF2-40B4-BE49-F238E27FC236}">
                <a16:creationId xmlns:a16="http://schemas.microsoft.com/office/drawing/2014/main" id="{03C60D72-7B5C-4F24-8788-063B5485C3E5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817963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40018A5A-FAB8-4AEB-B1D4-72BDA9666F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817963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C5BF10EA-F235-400C-9401-43301038588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817963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testo 13">
            <a:extLst>
              <a:ext uri="{FF2B5EF4-FFF2-40B4-BE49-F238E27FC236}">
                <a16:creationId xmlns:a16="http://schemas.microsoft.com/office/drawing/2014/main" id="{9962FC44-F546-48BC-A24D-0AC5E13FBB43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4423738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18" name="Segnaposto testo 14">
            <a:extLst>
              <a:ext uri="{FF2B5EF4-FFF2-40B4-BE49-F238E27FC236}">
                <a16:creationId xmlns:a16="http://schemas.microsoft.com/office/drawing/2014/main" id="{554DB56B-3A7A-428C-A521-BCB4DD25E40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423738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F7D26E4A-313B-4E76-AB77-F4209EFFD59A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423738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testo 17">
            <a:extLst>
              <a:ext uri="{FF2B5EF4-FFF2-40B4-BE49-F238E27FC236}">
                <a16:creationId xmlns:a16="http://schemas.microsoft.com/office/drawing/2014/main" id="{616EC46F-E721-4BEF-965E-1C13F8390F27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603139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2" name="Segnaposto testo 18">
            <a:extLst>
              <a:ext uri="{FF2B5EF4-FFF2-40B4-BE49-F238E27FC236}">
                <a16:creationId xmlns:a16="http://schemas.microsoft.com/office/drawing/2014/main" id="{972CD530-6EC7-49F2-958D-107026F4C4A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3139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3" name="Segnaposto testo 19">
            <a:extLst>
              <a:ext uri="{FF2B5EF4-FFF2-40B4-BE49-F238E27FC236}">
                <a16:creationId xmlns:a16="http://schemas.microsoft.com/office/drawing/2014/main" id="{31E746B6-A92D-4ACC-9044-040DB239571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03139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testo 21">
            <a:extLst>
              <a:ext uri="{FF2B5EF4-FFF2-40B4-BE49-F238E27FC236}">
                <a16:creationId xmlns:a16="http://schemas.microsoft.com/office/drawing/2014/main" id="{0ED7253F-2530-4E1F-B41B-F3A9C9F8E036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644606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26" name="Segnaposto testo 22">
            <a:extLst>
              <a:ext uri="{FF2B5EF4-FFF2-40B4-BE49-F238E27FC236}">
                <a16:creationId xmlns:a16="http://schemas.microsoft.com/office/drawing/2014/main" id="{8C2AB288-2D0C-4E91-AD3C-F1A0487580C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644606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27" name="Segnaposto testo 23">
            <a:extLst>
              <a:ext uri="{FF2B5EF4-FFF2-40B4-BE49-F238E27FC236}">
                <a16:creationId xmlns:a16="http://schemas.microsoft.com/office/drawing/2014/main" id="{78A24618-EF7D-4D1B-A673-1EACB6E4907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644606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testo 25">
            <a:extLst>
              <a:ext uri="{FF2B5EF4-FFF2-40B4-BE49-F238E27FC236}">
                <a16:creationId xmlns:a16="http://schemas.microsoft.com/office/drawing/2014/main" id="{A45415E7-9BBB-44D7-895F-129A38A046E7}"/>
              </a:ext>
            </a:extLst>
          </p:cNvPr>
          <p:cNvSpPr>
            <a:spLocks noGrp="1"/>
          </p:cNvSpPr>
          <p:nvPr>
            <p:ph type="body" sz="half" idx="69" hasCustomPrompt="1"/>
          </p:nvPr>
        </p:nvSpPr>
        <p:spPr>
          <a:xfrm>
            <a:off x="9250381" y="3690928"/>
            <a:ext cx="1531937" cy="72424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NAME, SURNAME</a:t>
            </a:r>
          </a:p>
        </p:txBody>
      </p:sp>
      <p:sp>
        <p:nvSpPr>
          <p:cNvPr id="30" name="Segnaposto testo 26">
            <a:extLst>
              <a:ext uri="{FF2B5EF4-FFF2-40B4-BE49-F238E27FC236}">
                <a16:creationId xmlns:a16="http://schemas.microsoft.com/office/drawing/2014/main" id="{56582711-2B0B-4B3D-A78B-BABEFE10E378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250381" y="4547018"/>
            <a:ext cx="1531937" cy="7242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</p:txBody>
      </p:sp>
      <p:sp>
        <p:nvSpPr>
          <p:cNvPr id="31" name="Segnaposto testo 27">
            <a:extLst>
              <a:ext uri="{FF2B5EF4-FFF2-40B4-BE49-F238E27FC236}">
                <a16:creationId xmlns:a16="http://schemas.microsoft.com/office/drawing/2014/main" id="{24974679-675C-4549-A048-7802DEC42E3A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250381" y="5388771"/>
            <a:ext cx="1531937" cy="48495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AA088637-C5C5-4CC1-8EAB-EC1734E62DC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97621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3" name="Segnaposto immagine 5">
            <a:extLst>
              <a:ext uri="{FF2B5EF4-FFF2-40B4-BE49-F238E27FC236}">
                <a16:creationId xmlns:a16="http://schemas.microsoft.com/office/drawing/2014/main" id="{F8103C48-DBEF-4D68-A9AC-A801F126823D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2908300" y="228854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4" name="Segnaposto immagine 5">
            <a:extLst>
              <a:ext uri="{FF2B5EF4-FFF2-40B4-BE49-F238E27FC236}">
                <a16:creationId xmlns:a16="http://schemas.microsoft.com/office/drawing/2014/main" id="{77728578-9351-4BDD-BFD7-20155AE8555C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4516606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5" name="Segnaposto immagine 5">
            <a:extLst>
              <a:ext uri="{FF2B5EF4-FFF2-40B4-BE49-F238E27FC236}">
                <a16:creationId xmlns:a16="http://schemas.microsoft.com/office/drawing/2014/main" id="{E75886BA-D11C-4F28-997D-D127E13BD1D2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6124912" y="2250818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7" name="Segnaposto immagine 5">
            <a:extLst>
              <a:ext uri="{FF2B5EF4-FFF2-40B4-BE49-F238E27FC236}">
                <a16:creationId xmlns:a16="http://schemas.microsoft.com/office/drawing/2014/main" id="{73C47062-E805-4FCC-9459-F71FC3CF42A6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7733218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8" name="Segnaposto immagine 5">
            <a:extLst>
              <a:ext uri="{FF2B5EF4-FFF2-40B4-BE49-F238E27FC236}">
                <a16:creationId xmlns:a16="http://schemas.microsoft.com/office/drawing/2014/main" id="{AF043A1F-2DFE-445E-B697-C7B4C162D730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9341524" y="2245976"/>
            <a:ext cx="1346200" cy="12128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endParaRPr lang="it-IT" dirty="0"/>
          </a:p>
        </p:txBody>
      </p:sp>
      <p:sp>
        <p:nvSpPr>
          <p:cNvPr id="32" name="Segnaposto testo 14">
            <a:extLst>
              <a:ext uri="{FF2B5EF4-FFF2-40B4-BE49-F238E27FC236}">
                <a16:creationId xmlns:a16="http://schemas.microsoft.com/office/drawing/2014/main" id="{6689E415-A7CA-4CE3-92DD-25B14C08DDC0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847725" y="365624"/>
            <a:ext cx="10506074" cy="8904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40" name="Segnaposto testo 16">
            <a:extLst>
              <a:ext uri="{FF2B5EF4-FFF2-40B4-BE49-F238E27FC236}">
                <a16:creationId xmlns:a16="http://schemas.microsoft.com/office/drawing/2014/main" id="{7673D5CA-06A7-438D-880B-47236CFDD5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728" y="1405681"/>
            <a:ext cx="10506073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 i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pic>
        <p:nvPicPr>
          <p:cNvPr id="36" name="Immagine 9">
            <a:extLst>
              <a:ext uri="{FF2B5EF4-FFF2-40B4-BE49-F238E27FC236}">
                <a16:creationId xmlns:a16="http://schemas.microsoft.com/office/drawing/2014/main" id="{901FFE00-9848-45C0-928C-92ACFE7880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39" name="CasellaDiTesto 11">
            <a:extLst>
              <a:ext uri="{FF2B5EF4-FFF2-40B4-BE49-F238E27FC236}">
                <a16:creationId xmlns:a16="http://schemas.microsoft.com/office/drawing/2014/main" id="{B1E00D78-1FC5-40B0-852B-BD676FFAE966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638C72-4207-4480-98F3-6A41EA7E0041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80676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3">
            <a:extLst>
              <a:ext uri="{FF2B5EF4-FFF2-40B4-BE49-F238E27FC236}">
                <a16:creationId xmlns:a16="http://schemas.microsoft.com/office/drawing/2014/main" id="{FFEC13CC-DA8F-4AD5-8225-86816CB407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39986"/>
            <a:ext cx="9103499" cy="2470487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9" name="Segnaposto testo 4">
            <a:extLst>
              <a:ext uri="{FF2B5EF4-FFF2-40B4-BE49-F238E27FC236}">
                <a16:creationId xmlns:a16="http://schemas.microsoft.com/office/drawing/2014/main" id="{62298FEA-438C-4FB7-B799-9BFFBA7A81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332287"/>
            <a:ext cx="5545137" cy="36512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pic>
        <p:nvPicPr>
          <p:cNvPr id="7" name="Immagine 9">
            <a:extLst>
              <a:ext uri="{FF2B5EF4-FFF2-40B4-BE49-F238E27FC236}">
                <a16:creationId xmlns:a16="http://schemas.microsoft.com/office/drawing/2014/main" id="{C7EEA02D-F670-4FF0-BC67-E263771DE3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9" y="6059567"/>
            <a:ext cx="1747974" cy="798433"/>
          </a:xfrm>
          <a:prstGeom prst="rect">
            <a:avLst/>
          </a:prstGeom>
        </p:spPr>
      </p:pic>
      <p:sp>
        <p:nvSpPr>
          <p:cNvPr id="10" name="CasellaDiTesto 11">
            <a:extLst>
              <a:ext uri="{FF2B5EF4-FFF2-40B4-BE49-F238E27FC236}">
                <a16:creationId xmlns:a16="http://schemas.microsoft.com/office/drawing/2014/main" id="{916567F8-D9A4-4AA0-842E-76495A796EB5}"/>
              </a:ext>
            </a:extLst>
          </p:cNvPr>
          <p:cNvSpPr txBox="1"/>
          <p:nvPr userDrawn="1"/>
        </p:nvSpPr>
        <p:spPr>
          <a:xfrm>
            <a:off x="9870512" y="6422308"/>
            <a:ext cx="215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E577B364-376F-4EC1-9ED1-106C15E1D249}"/>
              </a:ext>
            </a:extLst>
          </p:cNvPr>
          <p:cNvSpPr txBox="1">
            <a:spLocks/>
          </p:cNvSpPr>
          <p:nvPr userDrawn="1"/>
        </p:nvSpPr>
        <p:spPr>
          <a:xfrm>
            <a:off x="5067300" y="63472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‹Nr.›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745277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57868B5-7A63-403F-B0D5-201B8346C7B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9172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206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1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7" r:id="rId2"/>
    <p:sldLayoutId id="2147483682" r:id="rId3"/>
    <p:sldLayoutId id="2147483683" r:id="rId4"/>
    <p:sldLayoutId id="2147483688" r:id="rId5"/>
    <p:sldLayoutId id="2147483684" r:id="rId6"/>
    <p:sldLayoutId id="2147483673" r:id="rId7"/>
    <p:sldLayoutId id="2147483686" r:id="rId8"/>
    <p:sldLayoutId id="2147483685" r:id="rId9"/>
    <p:sldLayoutId id="2147483690" r:id="rId10"/>
  </p:sldLayoutIdLst>
  <p:hf hdr="0" ftr="0" dt="0"/>
  <p:txStyles>
    <p:titleStyle>
      <a:lvl1pPr algn="l" defTabSz="914400" rtl="0" eaLnBrk="1" latinLnBrk="0" hangingPunct="1">
        <a:lnSpc>
          <a:spcPts val="4400"/>
        </a:lnSpc>
        <a:spcBef>
          <a:spcPct val="0"/>
        </a:spcBef>
        <a:buNone/>
        <a:defRPr sz="4400" kern="1200">
          <a:solidFill>
            <a:srgbClr val="0A4F9D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A4F9D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plants.best-research.eu/" TargetMode="External"/><Relationship Id="rId2" Type="http://schemas.openxmlformats.org/officeDocument/2006/relationships/hyperlink" Target="mailto:andrea.sonnleitner@best-research.eu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data-and-statistics/charts/global-co2-emissions-from-transport-by-sub-sector-in-the-net-zero-scenario-2000-203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demoplants.best-research.e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demoplants.best-research.e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CF92B29-C199-49FD-BF4D-461676240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Database on facilities for the production of advanced liquid and gaseous biofuels for transport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EC60BC-D2C6-44EC-BD1E-93BC39B831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Joint Meeting IEA AMF </a:t>
            </a:r>
            <a:r>
              <a:rPr lang="en-US" dirty="0" err="1"/>
              <a:t>ExCO</a:t>
            </a:r>
            <a:r>
              <a:rPr lang="en-US" dirty="0"/>
              <a:t> 66 and IEA Bioenergy Task 39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84F4D6-A220-4E5F-862D-174519E4BA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26.10.2023, Leipzig, Germany</a:t>
            </a:r>
          </a:p>
        </p:txBody>
      </p:sp>
      <p:pic>
        <p:nvPicPr>
          <p:cNvPr id="8" name="Segnaposto immagine 7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F60FDB53-D3A2-4AAC-BCC3-F72ADBAAFED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F8EB738-33AC-4EA0-9250-42D0CB40F8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Andrea Sonnleitner, </a:t>
            </a:r>
            <a:r>
              <a:rPr lang="en-US" dirty="0"/>
              <a:t>BEST - Bioenergy and Sustainable Technologies GmbH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F78EDE7-4B99-4AAE-8DB3-E5C85A894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893" y="319850"/>
            <a:ext cx="70485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926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57CAF16-34CC-47DD-B256-F5F15CA05A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AT" b="1" dirty="0" err="1"/>
              <a:t>Diversification</a:t>
            </a:r>
            <a:r>
              <a:rPr lang="de-AT" b="1" dirty="0"/>
              <a:t> and </a:t>
            </a:r>
            <a:r>
              <a:rPr lang="de-AT" b="1" dirty="0" err="1"/>
              <a:t>combination</a:t>
            </a:r>
            <a:r>
              <a:rPr lang="de-AT" b="1" dirty="0"/>
              <a:t> </a:t>
            </a:r>
            <a:r>
              <a:rPr lang="de-AT" b="1" dirty="0" err="1"/>
              <a:t>of</a:t>
            </a:r>
            <a:r>
              <a:rPr lang="de-AT" b="1" dirty="0"/>
              <a:t> </a:t>
            </a:r>
            <a:r>
              <a:rPr lang="de-AT" b="1" dirty="0" err="1"/>
              <a:t>technologies</a:t>
            </a:r>
            <a:r>
              <a:rPr lang="de-AT" b="1" dirty="0"/>
              <a:t> </a:t>
            </a:r>
            <a:r>
              <a:rPr lang="de-AT" dirty="0"/>
              <a:t>(</a:t>
            </a:r>
            <a:r>
              <a:rPr lang="de-AT" dirty="0" err="1"/>
              <a:t>including</a:t>
            </a:r>
            <a:r>
              <a:rPr lang="de-AT" dirty="0"/>
              <a:t> E-</a:t>
            </a:r>
            <a:r>
              <a:rPr lang="de-AT" dirty="0" err="1"/>
              <a:t>Fuels</a:t>
            </a:r>
            <a:r>
              <a:rPr lang="de-AT" dirty="0"/>
              <a:t>, Hybrid Systems, Co-</a:t>
            </a:r>
            <a:r>
              <a:rPr lang="de-AT" dirty="0" err="1"/>
              <a:t>processing</a:t>
            </a:r>
            <a:r>
              <a:rPr lang="de-AT" dirty="0"/>
              <a:t>, …)</a:t>
            </a:r>
          </a:p>
          <a:p>
            <a:r>
              <a:rPr lang="de-AT" dirty="0" err="1"/>
              <a:t>Utilization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b="1" dirty="0" err="1"/>
              <a:t>waste</a:t>
            </a:r>
            <a:r>
              <a:rPr lang="de-AT" b="1" dirty="0"/>
              <a:t> </a:t>
            </a:r>
            <a:r>
              <a:rPr lang="de-AT" b="1" dirty="0" err="1"/>
              <a:t>streams</a:t>
            </a:r>
            <a:r>
              <a:rPr lang="de-AT" b="1" dirty="0"/>
              <a:t> and </a:t>
            </a:r>
            <a:r>
              <a:rPr lang="de-AT" b="1" dirty="0" err="1"/>
              <a:t>waste</a:t>
            </a:r>
            <a:r>
              <a:rPr lang="de-AT" b="1" dirty="0"/>
              <a:t> </a:t>
            </a:r>
            <a:r>
              <a:rPr lang="de-AT" b="1" dirty="0" err="1"/>
              <a:t>streams</a:t>
            </a:r>
            <a:r>
              <a:rPr lang="de-AT" b="1" dirty="0"/>
              <a:t> </a:t>
            </a:r>
            <a:r>
              <a:rPr lang="de-AT" b="1" dirty="0" err="1"/>
              <a:t>from</a:t>
            </a:r>
            <a:r>
              <a:rPr lang="de-AT" b="1" dirty="0"/>
              <a:t> non-</a:t>
            </a:r>
            <a:r>
              <a:rPr lang="de-AT" b="1" dirty="0" err="1"/>
              <a:t>biologic</a:t>
            </a:r>
            <a:r>
              <a:rPr lang="de-AT" b="1" dirty="0"/>
              <a:t> </a:t>
            </a:r>
            <a:r>
              <a:rPr lang="de-AT" b="1" dirty="0" err="1"/>
              <a:t>origin</a:t>
            </a:r>
            <a:r>
              <a:rPr lang="de-AT" b="1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advanced</a:t>
            </a:r>
            <a:r>
              <a:rPr lang="de-AT" dirty="0"/>
              <a:t> </a:t>
            </a:r>
            <a:r>
              <a:rPr lang="de-AT" dirty="0" err="1"/>
              <a:t>fuels</a:t>
            </a:r>
            <a:r>
              <a:rPr lang="de-AT" dirty="0"/>
              <a:t> </a:t>
            </a:r>
            <a:r>
              <a:rPr lang="de-AT" dirty="0" err="1"/>
              <a:t>production</a:t>
            </a:r>
            <a:r>
              <a:rPr lang="de-AT" dirty="0"/>
              <a:t> </a:t>
            </a:r>
          </a:p>
          <a:p>
            <a:r>
              <a:rPr lang="de-AT" dirty="0" err="1"/>
              <a:t>Rising</a:t>
            </a:r>
            <a:r>
              <a:rPr lang="de-AT" dirty="0"/>
              <a:t> </a:t>
            </a:r>
            <a:r>
              <a:rPr lang="de-AT" dirty="0" err="1"/>
              <a:t>number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Hydrotreated</a:t>
            </a:r>
            <a:r>
              <a:rPr lang="de-AT" dirty="0"/>
              <a:t> </a:t>
            </a:r>
            <a:r>
              <a:rPr lang="de-AT" dirty="0" err="1"/>
              <a:t>Vegetable</a:t>
            </a:r>
            <a:r>
              <a:rPr lang="de-AT" dirty="0"/>
              <a:t> Oil </a:t>
            </a:r>
            <a:r>
              <a:rPr lang="de-AT" b="1" dirty="0"/>
              <a:t>HVO </a:t>
            </a:r>
            <a:r>
              <a:rPr lang="de-AT" dirty="0"/>
              <a:t>and Sustainable Aviation </a:t>
            </a:r>
            <a:r>
              <a:rPr lang="de-AT" dirty="0" err="1"/>
              <a:t>Fuels</a:t>
            </a:r>
            <a:r>
              <a:rPr lang="de-AT" b="1" dirty="0"/>
              <a:t> SAF </a:t>
            </a:r>
            <a:r>
              <a:rPr lang="de-AT" b="1" dirty="0" err="1"/>
              <a:t>facilities</a:t>
            </a:r>
            <a:r>
              <a:rPr lang="de-AT" b="1" dirty="0"/>
              <a:t> </a:t>
            </a:r>
            <a:r>
              <a:rPr lang="de-AT" dirty="0"/>
              <a:t>and </a:t>
            </a:r>
            <a:r>
              <a:rPr lang="de-AT" dirty="0" err="1"/>
              <a:t>many</a:t>
            </a:r>
            <a:r>
              <a:rPr lang="de-AT" dirty="0"/>
              <a:t> in </a:t>
            </a:r>
            <a:r>
              <a:rPr lang="de-AT" dirty="0" err="1"/>
              <a:t>planning</a:t>
            </a:r>
            <a:r>
              <a:rPr lang="de-AT" dirty="0"/>
              <a:t> </a:t>
            </a:r>
            <a:r>
              <a:rPr lang="de-AT" dirty="0" err="1"/>
              <a:t>phase</a:t>
            </a:r>
            <a:endParaRPr lang="de-AT" dirty="0"/>
          </a:p>
          <a:p>
            <a:r>
              <a:rPr lang="de-AT" dirty="0" err="1"/>
              <a:t>Decarbonization</a:t>
            </a:r>
            <a:r>
              <a:rPr lang="de-AT" dirty="0"/>
              <a:t> </a:t>
            </a:r>
            <a:r>
              <a:rPr lang="de-AT" dirty="0" err="1"/>
              <a:t>targets</a:t>
            </a:r>
            <a:r>
              <a:rPr lang="de-AT" dirty="0"/>
              <a:t> </a:t>
            </a:r>
            <a:r>
              <a:rPr lang="de-AT" dirty="0" err="1"/>
              <a:t>demand</a:t>
            </a:r>
            <a:r>
              <a:rPr lang="de-AT" dirty="0"/>
              <a:t> large </a:t>
            </a:r>
            <a:r>
              <a:rPr lang="de-AT" dirty="0" err="1"/>
              <a:t>amounts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biofuel</a:t>
            </a:r>
            <a:r>
              <a:rPr lang="de-AT" dirty="0"/>
              <a:t> and </a:t>
            </a:r>
            <a:r>
              <a:rPr lang="de-AT" dirty="0" err="1"/>
              <a:t>volumes</a:t>
            </a:r>
            <a:r>
              <a:rPr lang="de-AT" dirty="0"/>
              <a:t> and </a:t>
            </a:r>
            <a:r>
              <a:rPr lang="de-AT" b="1" dirty="0" err="1"/>
              <a:t>production</a:t>
            </a:r>
            <a:r>
              <a:rPr lang="de-AT" b="1" dirty="0"/>
              <a:t> </a:t>
            </a:r>
            <a:r>
              <a:rPr lang="de-AT" b="1" dirty="0" err="1"/>
              <a:t>capacity</a:t>
            </a:r>
            <a:r>
              <a:rPr lang="de-AT" b="1" dirty="0"/>
              <a:t> </a:t>
            </a:r>
            <a:r>
              <a:rPr lang="de-AT" dirty="0" err="1"/>
              <a:t>needs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increased</a:t>
            </a:r>
            <a:r>
              <a:rPr lang="de-AT" dirty="0"/>
              <a:t> </a:t>
            </a:r>
            <a:endParaRPr lang="de-AT" b="1" dirty="0"/>
          </a:p>
          <a:p>
            <a:r>
              <a:rPr lang="de-AT" dirty="0"/>
              <a:t>The </a:t>
            </a:r>
            <a:r>
              <a:rPr lang="en-US" b="1" dirty="0"/>
              <a:t>commercialization</a:t>
            </a:r>
            <a:r>
              <a:rPr lang="de-AT" b="1" dirty="0"/>
              <a:t> </a:t>
            </a:r>
            <a:r>
              <a:rPr lang="de-AT" b="1" dirty="0" err="1"/>
              <a:t>progresses</a:t>
            </a:r>
            <a:r>
              <a:rPr lang="de-AT" b="1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some</a:t>
            </a:r>
            <a:r>
              <a:rPr lang="de-AT" dirty="0"/>
              <a:t> </a:t>
            </a:r>
            <a:r>
              <a:rPr lang="de-AT" dirty="0" err="1"/>
              <a:t>technologies</a:t>
            </a:r>
            <a:r>
              <a:rPr lang="de-AT" dirty="0"/>
              <a:t> </a:t>
            </a:r>
            <a:r>
              <a:rPr lang="de-AT" dirty="0" err="1"/>
              <a:t>f.e</a:t>
            </a:r>
            <a:r>
              <a:rPr lang="de-AT" dirty="0"/>
              <a:t>. Hydrotreatment – but </a:t>
            </a:r>
            <a:r>
              <a:rPr lang="de-AT" b="1" dirty="0" err="1"/>
              <a:t>generally</a:t>
            </a:r>
            <a:r>
              <a:rPr lang="de-AT" b="1" dirty="0"/>
              <a:t> slow </a:t>
            </a:r>
            <a:r>
              <a:rPr lang="de-AT" b="1" dirty="0" err="1"/>
              <a:t>commerzialization</a:t>
            </a:r>
            <a:r>
              <a:rPr lang="de-AT" b="1" dirty="0"/>
              <a:t> </a:t>
            </a:r>
            <a:r>
              <a:rPr lang="de-AT" b="1" dirty="0" err="1"/>
              <a:t>progress</a:t>
            </a:r>
            <a:r>
              <a:rPr lang="de-AT" b="1" dirty="0"/>
              <a:t>?</a:t>
            </a:r>
          </a:p>
          <a:p>
            <a:endParaRPr lang="de-AT" b="1" dirty="0"/>
          </a:p>
          <a:p>
            <a:endParaRPr lang="de-AT" dirty="0"/>
          </a:p>
          <a:p>
            <a:endParaRPr lang="de-AT" dirty="0"/>
          </a:p>
          <a:p>
            <a:endParaRPr lang="de-AT" dirty="0"/>
          </a:p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8955F6-74BB-44FE-92B7-5603452CEBBB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 err="1"/>
              <a:t>Recent</a:t>
            </a:r>
            <a:r>
              <a:rPr lang="de-AT" dirty="0"/>
              <a:t> </a:t>
            </a:r>
            <a:r>
              <a:rPr lang="de-AT" dirty="0" err="1"/>
              <a:t>developments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1441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3168459-05EC-458B-A88E-23BFB3B9A67F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 err="1"/>
              <a:t>Challenges</a:t>
            </a:r>
            <a:r>
              <a:rPr lang="de-AT" dirty="0"/>
              <a:t> and </a:t>
            </a:r>
            <a:r>
              <a:rPr lang="de-AT" dirty="0" err="1"/>
              <a:t>implementation</a:t>
            </a:r>
            <a:r>
              <a:rPr lang="de-AT" dirty="0"/>
              <a:t> </a:t>
            </a:r>
            <a:r>
              <a:rPr lang="de-AT" dirty="0" err="1"/>
              <a:t>barriers</a:t>
            </a:r>
            <a:endParaRPr lang="de-AT" dirty="0"/>
          </a:p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7F9255-D47F-44AA-83E8-7AE2D2715C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7725" y="1789981"/>
            <a:ext cx="4612797" cy="402336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High </a:t>
            </a:r>
            <a:r>
              <a:rPr lang="de-AT" dirty="0" err="1"/>
              <a:t>production</a:t>
            </a:r>
            <a:r>
              <a:rPr lang="de-AT" dirty="0"/>
              <a:t> </a:t>
            </a:r>
            <a:r>
              <a:rPr lang="de-AT" b="1" dirty="0" err="1"/>
              <a:t>costs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fuel</a:t>
            </a:r>
            <a:endParaRPr lang="de-A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b="1" dirty="0"/>
              <a:t>Financial </a:t>
            </a:r>
            <a:r>
              <a:rPr lang="de-AT" b="1" dirty="0" err="1"/>
              <a:t>risks</a:t>
            </a:r>
            <a:r>
              <a:rPr lang="de-AT" b="1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demonstration</a:t>
            </a:r>
            <a:r>
              <a:rPr lang="de-AT" dirty="0"/>
              <a:t> and First-</a:t>
            </a:r>
            <a:r>
              <a:rPr lang="de-AT" dirty="0" err="1"/>
              <a:t>of</a:t>
            </a:r>
            <a:r>
              <a:rPr lang="de-AT" dirty="0"/>
              <a:t>-</a:t>
            </a:r>
            <a:r>
              <a:rPr lang="de-AT" dirty="0" err="1"/>
              <a:t>its</a:t>
            </a:r>
            <a:r>
              <a:rPr lang="de-AT" dirty="0"/>
              <a:t>-kind </a:t>
            </a:r>
            <a:r>
              <a:rPr lang="de-AT" dirty="0" err="1"/>
              <a:t>facility</a:t>
            </a:r>
            <a:endParaRPr lang="de-A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 err="1"/>
              <a:t>Uncertainty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regulatory</a:t>
            </a:r>
            <a:r>
              <a:rPr lang="de-AT" dirty="0"/>
              <a:t> </a:t>
            </a:r>
            <a:r>
              <a:rPr lang="de-AT" dirty="0" err="1"/>
              <a:t>framework</a:t>
            </a:r>
            <a:r>
              <a:rPr lang="de-AT" dirty="0"/>
              <a:t> and </a:t>
            </a:r>
            <a:r>
              <a:rPr lang="de-AT" b="1" dirty="0" err="1"/>
              <a:t>policies</a:t>
            </a:r>
            <a:endParaRPr lang="de-AT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 err="1"/>
              <a:t>Availability</a:t>
            </a:r>
            <a:r>
              <a:rPr lang="de-AT" dirty="0"/>
              <a:t> and </a:t>
            </a:r>
            <a:r>
              <a:rPr lang="de-AT" dirty="0" err="1"/>
              <a:t>sustainability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b="1" dirty="0" err="1"/>
              <a:t>Feedstock</a:t>
            </a:r>
            <a:endParaRPr lang="de-AT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b="1" dirty="0"/>
              <a:t>Competition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</a:t>
            </a:r>
            <a:r>
              <a:rPr lang="de-AT" dirty="0" err="1"/>
              <a:t>electrification</a:t>
            </a:r>
            <a:r>
              <a:rPr lang="de-AT" dirty="0"/>
              <a:t> and </a:t>
            </a:r>
            <a:r>
              <a:rPr lang="de-AT" dirty="0" err="1"/>
              <a:t>other</a:t>
            </a:r>
            <a:r>
              <a:rPr lang="de-AT" dirty="0"/>
              <a:t> </a:t>
            </a:r>
            <a:r>
              <a:rPr lang="de-AT" dirty="0" err="1"/>
              <a:t>technologies</a:t>
            </a:r>
            <a:r>
              <a:rPr lang="de-AT" dirty="0"/>
              <a:t> </a:t>
            </a:r>
            <a:r>
              <a:rPr lang="de-AT" dirty="0" err="1"/>
              <a:t>or</a:t>
            </a:r>
            <a:r>
              <a:rPr lang="de-AT" dirty="0"/>
              <a:t> </a:t>
            </a:r>
            <a:r>
              <a:rPr lang="de-AT" dirty="0" err="1"/>
              <a:t>fuels</a:t>
            </a:r>
            <a:endParaRPr lang="de-AT" dirty="0"/>
          </a:p>
          <a:p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0BB79CC-4006-4CF3-A1C5-BF7CAC686B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97012" y="3111500"/>
            <a:ext cx="6113988" cy="2701841"/>
          </a:xfrm>
        </p:spPr>
        <p:txBody>
          <a:bodyPr>
            <a:normAutofit/>
          </a:bodyPr>
          <a:lstStyle/>
          <a:p>
            <a:r>
              <a:rPr lang="de-AT" b="1" dirty="0"/>
              <a:t>Aviation and </a:t>
            </a:r>
            <a:r>
              <a:rPr lang="de-AT" b="1" dirty="0" err="1"/>
              <a:t>shipping</a:t>
            </a:r>
            <a:r>
              <a:rPr lang="de-AT" b="1" dirty="0"/>
              <a:t> </a:t>
            </a:r>
            <a:r>
              <a:rPr lang="de-AT" b="1" dirty="0" err="1"/>
              <a:t>sector</a:t>
            </a:r>
            <a:r>
              <a:rPr lang="de-AT" dirty="0"/>
              <a:t>: </a:t>
            </a:r>
          </a:p>
          <a:p>
            <a:pPr lvl="1"/>
            <a:r>
              <a:rPr lang="de-AT" dirty="0" err="1"/>
              <a:t>each</a:t>
            </a:r>
            <a:r>
              <a:rPr lang="de-AT" dirty="0"/>
              <a:t> 2-3 % </a:t>
            </a:r>
            <a:r>
              <a:rPr lang="de-AT" dirty="0" err="1"/>
              <a:t>of</a:t>
            </a:r>
            <a:r>
              <a:rPr lang="de-AT" dirty="0"/>
              <a:t> global CO</a:t>
            </a:r>
            <a:r>
              <a:rPr lang="de-AT" baseline="-25000" dirty="0"/>
              <a:t>2</a:t>
            </a:r>
            <a:r>
              <a:rPr lang="de-AT" dirty="0"/>
              <a:t> </a:t>
            </a:r>
            <a:r>
              <a:rPr lang="de-AT" dirty="0" err="1"/>
              <a:t>emissions</a:t>
            </a:r>
            <a:endParaRPr lang="de-AT" dirty="0"/>
          </a:p>
          <a:p>
            <a:pPr lvl="1"/>
            <a:r>
              <a:rPr lang="de-AT" dirty="0" err="1"/>
              <a:t>Less</a:t>
            </a:r>
            <a:r>
              <a:rPr lang="de-AT" dirty="0"/>
              <a:t> </a:t>
            </a:r>
            <a:r>
              <a:rPr lang="de-AT" dirty="0" err="1"/>
              <a:t>than</a:t>
            </a:r>
            <a:r>
              <a:rPr lang="de-AT" dirty="0"/>
              <a:t> 1 % </a:t>
            </a:r>
            <a:r>
              <a:rPr lang="de-AT" dirty="0" err="1"/>
              <a:t>sustainable</a:t>
            </a:r>
            <a:r>
              <a:rPr lang="de-AT" dirty="0"/>
              <a:t> </a:t>
            </a:r>
            <a:r>
              <a:rPr lang="de-AT" dirty="0" err="1"/>
              <a:t>fuels</a:t>
            </a:r>
            <a:r>
              <a:rPr lang="de-AT" dirty="0"/>
              <a:t> </a:t>
            </a:r>
            <a:r>
              <a:rPr lang="de-AT" dirty="0" err="1"/>
              <a:t>used</a:t>
            </a:r>
            <a:endParaRPr lang="de-AT" dirty="0"/>
          </a:p>
          <a:p>
            <a:r>
              <a:rPr lang="de-AT" dirty="0"/>
              <a:t>Dependance on </a:t>
            </a:r>
            <a:r>
              <a:rPr lang="de-AT" b="1" dirty="0"/>
              <a:t>liquid </a:t>
            </a:r>
            <a:r>
              <a:rPr lang="de-AT" b="1" dirty="0" err="1"/>
              <a:t>fuels</a:t>
            </a:r>
            <a:r>
              <a:rPr lang="de-AT" b="1" dirty="0"/>
              <a:t> </a:t>
            </a:r>
            <a:r>
              <a:rPr lang="de-AT" dirty="0" err="1"/>
              <a:t>with</a:t>
            </a:r>
            <a:r>
              <a:rPr lang="de-AT" dirty="0"/>
              <a:t> high </a:t>
            </a:r>
            <a:r>
              <a:rPr lang="de-AT" dirty="0" err="1"/>
              <a:t>energy</a:t>
            </a:r>
            <a:r>
              <a:rPr lang="de-AT" dirty="0"/>
              <a:t> </a:t>
            </a:r>
            <a:r>
              <a:rPr lang="de-AT" dirty="0" err="1"/>
              <a:t>density</a:t>
            </a:r>
            <a:endParaRPr lang="de-AT" dirty="0"/>
          </a:p>
          <a:p>
            <a:r>
              <a:rPr lang="en-US" dirty="0"/>
              <a:t>lengthy replacement of the </a:t>
            </a:r>
            <a:r>
              <a:rPr lang="en-US" b="1" dirty="0"/>
              <a:t>existing fleet</a:t>
            </a:r>
            <a:r>
              <a:rPr lang="en-US" dirty="0"/>
              <a:t> – drop in</a:t>
            </a:r>
          </a:p>
          <a:p>
            <a:endParaRPr lang="de-AT" dirty="0"/>
          </a:p>
        </p:txBody>
      </p:sp>
      <p:pic>
        <p:nvPicPr>
          <p:cNvPr id="6" name="Inhaltsplatzhalter 13">
            <a:extLst>
              <a:ext uri="{FF2B5EF4-FFF2-40B4-BE49-F238E27FC236}">
                <a16:creationId xmlns:a16="http://schemas.microsoft.com/office/drawing/2014/main" id="{5E2D395F-B7B3-4040-B912-9D1329B861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212"/>
          <a:stretch/>
        </p:blipFill>
        <p:spPr>
          <a:xfrm>
            <a:off x="6700290" y="5263967"/>
            <a:ext cx="1440000" cy="114894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21398F4-1E5E-4B7F-9FFD-0E78B9436DF1}"/>
              </a:ext>
            </a:extLst>
          </p:cNvPr>
          <p:cNvSpPr txBox="1"/>
          <p:nvPr/>
        </p:nvSpPr>
        <p:spPr>
          <a:xfrm>
            <a:off x="5697012" y="1789981"/>
            <a:ext cx="6535694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AT" sz="2400" b="1" dirty="0" err="1"/>
              <a:t>Opportunity</a:t>
            </a:r>
            <a:r>
              <a:rPr lang="de-AT" sz="2400" b="1" dirty="0"/>
              <a:t>:</a:t>
            </a:r>
          </a:p>
          <a:p>
            <a:r>
              <a:rPr lang="de-AT" sz="2400" b="1" dirty="0" err="1"/>
              <a:t>Defossilisation</a:t>
            </a:r>
            <a:r>
              <a:rPr lang="de-AT" sz="2400" b="1" dirty="0"/>
              <a:t> </a:t>
            </a:r>
            <a:r>
              <a:rPr lang="de-AT" sz="2400" b="1" dirty="0" err="1"/>
              <a:t>of</a:t>
            </a:r>
            <a:r>
              <a:rPr lang="de-AT" sz="2400" b="1" dirty="0"/>
              <a:t> </a:t>
            </a:r>
            <a:r>
              <a:rPr lang="de-AT" sz="2400" b="1" dirty="0" err="1"/>
              <a:t>long-distance</a:t>
            </a:r>
            <a:r>
              <a:rPr lang="de-AT" sz="2400" b="1" dirty="0"/>
              <a:t> </a:t>
            </a:r>
            <a:r>
              <a:rPr lang="de-AT" sz="2400" b="1" dirty="0" err="1"/>
              <a:t>transport</a:t>
            </a:r>
            <a:r>
              <a:rPr lang="de-AT" sz="2400" b="1" dirty="0"/>
              <a:t> </a:t>
            </a:r>
            <a:r>
              <a:rPr lang="de-AT" sz="2400" b="1" dirty="0" err="1"/>
              <a:t>sectors</a:t>
            </a:r>
            <a:endParaRPr lang="de-AT" sz="2400" b="1" dirty="0"/>
          </a:p>
          <a:p>
            <a:endParaRPr lang="de-AT" sz="24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F7B07ED-3B82-4EA3-B54A-454A955224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279"/>
          <a:stretch/>
        </p:blipFill>
        <p:spPr>
          <a:xfrm>
            <a:off x="8374744" y="5263967"/>
            <a:ext cx="1537648" cy="114894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D0CDE98-7F27-4208-8C5D-1D647CF013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212"/>
          <a:stretch/>
        </p:blipFill>
        <p:spPr>
          <a:xfrm>
            <a:off x="10134510" y="5268328"/>
            <a:ext cx="1440000" cy="114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73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85289-18D3-4506-8586-C93ACAEC73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7725" y="1798048"/>
            <a:ext cx="11014075" cy="4694328"/>
          </a:xfrm>
        </p:spPr>
        <p:txBody>
          <a:bodyPr>
            <a:normAutofit lnSpcReduction="10000"/>
          </a:bodyPr>
          <a:lstStyle/>
          <a:p>
            <a:r>
              <a:rPr lang="de-AT" b="1" dirty="0"/>
              <a:t>Advantages </a:t>
            </a:r>
            <a:r>
              <a:rPr lang="de-AT" b="1" dirty="0" err="1"/>
              <a:t>of</a:t>
            </a:r>
            <a:r>
              <a:rPr lang="de-AT" b="1" dirty="0"/>
              <a:t> </a:t>
            </a:r>
            <a:r>
              <a:rPr lang="de-AT" b="1" dirty="0" err="1"/>
              <a:t>biobased</a:t>
            </a:r>
            <a:r>
              <a:rPr lang="de-AT" b="1" dirty="0"/>
              <a:t> </a:t>
            </a:r>
            <a:r>
              <a:rPr lang="de-AT" b="1" dirty="0" err="1"/>
              <a:t>fuels</a:t>
            </a:r>
            <a:r>
              <a:rPr lang="de-AT" dirty="0"/>
              <a:t>:</a:t>
            </a:r>
          </a:p>
          <a:p>
            <a:pPr lvl="1"/>
            <a:r>
              <a:rPr lang="de-AT" dirty="0"/>
              <a:t>Variety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technologies</a:t>
            </a:r>
            <a:r>
              <a:rPr lang="de-AT" dirty="0"/>
              <a:t> and </a:t>
            </a:r>
            <a:r>
              <a:rPr lang="de-AT" dirty="0" err="1"/>
              <a:t>utilization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different </a:t>
            </a:r>
            <a:r>
              <a:rPr lang="de-AT" dirty="0" err="1"/>
              <a:t>feedstock</a:t>
            </a:r>
            <a:r>
              <a:rPr lang="de-AT" dirty="0"/>
              <a:t>/</a:t>
            </a:r>
            <a:r>
              <a:rPr lang="de-AT" dirty="0" err="1"/>
              <a:t>residues</a:t>
            </a:r>
            <a:r>
              <a:rPr lang="de-AT" dirty="0"/>
              <a:t> possible</a:t>
            </a:r>
          </a:p>
          <a:p>
            <a:pPr lvl="1"/>
            <a:r>
              <a:rPr lang="de-AT" dirty="0" err="1"/>
              <a:t>Utilization</a:t>
            </a:r>
            <a:r>
              <a:rPr lang="de-AT" dirty="0"/>
              <a:t> in </a:t>
            </a:r>
            <a:r>
              <a:rPr lang="de-AT" dirty="0" err="1"/>
              <a:t>existing</a:t>
            </a:r>
            <a:r>
              <a:rPr lang="de-AT" dirty="0"/>
              <a:t> </a:t>
            </a:r>
            <a:r>
              <a:rPr lang="de-AT" dirty="0" err="1"/>
              <a:t>fleets</a:t>
            </a:r>
            <a:r>
              <a:rPr lang="de-AT" dirty="0"/>
              <a:t> and </a:t>
            </a:r>
            <a:r>
              <a:rPr lang="de-AT" dirty="0" err="1"/>
              <a:t>infrastructure</a:t>
            </a:r>
            <a:r>
              <a:rPr lang="de-AT" dirty="0"/>
              <a:t> – </a:t>
            </a:r>
            <a:r>
              <a:rPr lang="de-AT" dirty="0" err="1"/>
              <a:t>drop</a:t>
            </a:r>
            <a:r>
              <a:rPr lang="de-AT" dirty="0"/>
              <a:t>-in </a:t>
            </a:r>
            <a:r>
              <a:rPr lang="de-AT" dirty="0" err="1"/>
              <a:t>fuels</a:t>
            </a:r>
            <a:r>
              <a:rPr lang="de-AT" dirty="0"/>
              <a:t> </a:t>
            </a:r>
          </a:p>
          <a:p>
            <a:pPr lvl="1"/>
            <a:r>
              <a:rPr lang="de-AT" dirty="0"/>
              <a:t>Liquid </a:t>
            </a:r>
            <a:r>
              <a:rPr lang="de-AT" dirty="0" err="1"/>
              <a:t>energy-dense</a:t>
            </a:r>
            <a:r>
              <a:rPr lang="de-AT" dirty="0"/>
              <a:t> </a:t>
            </a:r>
            <a:r>
              <a:rPr lang="de-AT" dirty="0" err="1"/>
              <a:t>fuel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long-distance</a:t>
            </a:r>
            <a:r>
              <a:rPr lang="de-AT" dirty="0"/>
              <a:t> </a:t>
            </a:r>
            <a:r>
              <a:rPr lang="de-AT" dirty="0" err="1"/>
              <a:t>transport</a:t>
            </a:r>
            <a:endParaRPr lang="de-AT" dirty="0"/>
          </a:p>
          <a:p>
            <a:pPr lvl="1"/>
            <a:endParaRPr lang="de-AT" dirty="0"/>
          </a:p>
          <a:p>
            <a:r>
              <a:rPr lang="de-AT" b="1" dirty="0"/>
              <a:t>Drive </a:t>
            </a:r>
            <a:r>
              <a:rPr lang="de-AT" b="1" dirty="0" err="1"/>
              <a:t>commercialization</a:t>
            </a:r>
            <a:r>
              <a:rPr lang="de-AT" b="1" dirty="0"/>
              <a:t> </a:t>
            </a:r>
            <a:r>
              <a:rPr lang="de-AT" b="1" dirty="0" err="1"/>
              <a:t>forward</a:t>
            </a:r>
            <a:r>
              <a:rPr lang="de-AT" b="1" dirty="0"/>
              <a:t> </a:t>
            </a:r>
            <a:r>
              <a:rPr lang="de-AT" dirty="0"/>
              <a:t>– </a:t>
            </a:r>
            <a:r>
              <a:rPr lang="de-AT" dirty="0" err="1"/>
              <a:t>need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:</a:t>
            </a:r>
          </a:p>
          <a:p>
            <a:pPr lvl="1"/>
            <a:r>
              <a:rPr lang="de-AT" dirty="0"/>
              <a:t>Demonstration and </a:t>
            </a:r>
            <a:r>
              <a:rPr lang="de-AT" dirty="0" err="1"/>
              <a:t>scale-up</a:t>
            </a:r>
            <a:endParaRPr lang="de-AT" dirty="0"/>
          </a:p>
          <a:p>
            <a:pPr lvl="1"/>
            <a:r>
              <a:rPr lang="de-AT" dirty="0" err="1"/>
              <a:t>Reduction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costs</a:t>
            </a:r>
            <a:r>
              <a:rPr lang="de-AT" dirty="0"/>
              <a:t> and </a:t>
            </a:r>
            <a:r>
              <a:rPr lang="de-AT" dirty="0" err="1"/>
              <a:t>financial</a:t>
            </a:r>
            <a:r>
              <a:rPr lang="de-AT" dirty="0"/>
              <a:t> </a:t>
            </a:r>
            <a:r>
              <a:rPr lang="de-AT" dirty="0" err="1"/>
              <a:t>risks</a:t>
            </a:r>
            <a:endParaRPr lang="de-AT" dirty="0"/>
          </a:p>
          <a:p>
            <a:pPr lvl="1"/>
            <a:r>
              <a:rPr lang="de-AT" dirty="0"/>
              <a:t>Long-term </a:t>
            </a:r>
            <a:r>
              <a:rPr lang="de-AT" dirty="0" err="1"/>
              <a:t>policies</a:t>
            </a:r>
            <a:r>
              <a:rPr lang="de-AT" dirty="0"/>
              <a:t> and </a:t>
            </a:r>
            <a:r>
              <a:rPr lang="de-AT" dirty="0" err="1"/>
              <a:t>comprehensive</a:t>
            </a:r>
            <a:r>
              <a:rPr lang="de-AT" dirty="0"/>
              <a:t> </a:t>
            </a:r>
            <a:r>
              <a:rPr lang="de-AT" dirty="0" err="1"/>
              <a:t>strategy</a:t>
            </a:r>
            <a:endParaRPr lang="de-AT" dirty="0"/>
          </a:p>
          <a:p>
            <a:pPr marL="609585" lvl="1" indent="0">
              <a:buNone/>
            </a:pPr>
            <a:endParaRPr lang="de-AT" dirty="0"/>
          </a:p>
          <a:p>
            <a:r>
              <a:rPr lang="de-AT" dirty="0"/>
              <a:t>Promising </a:t>
            </a:r>
            <a:r>
              <a:rPr lang="de-AT" dirty="0" err="1"/>
              <a:t>opportunities</a:t>
            </a:r>
            <a:r>
              <a:rPr lang="de-AT" dirty="0"/>
              <a:t>:</a:t>
            </a:r>
          </a:p>
          <a:p>
            <a:pPr lvl="1"/>
            <a:r>
              <a:rPr lang="de-AT" dirty="0"/>
              <a:t>Focus on </a:t>
            </a:r>
            <a:r>
              <a:rPr lang="de-AT" dirty="0" err="1"/>
              <a:t>long</a:t>
            </a:r>
            <a:r>
              <a:rPr lang="de-AT" dirty="0"/>
              <a:t> </a:t>
            </a:r>
            <a:r>
              <a:rPr lang="de-AT" dirty="0" err="1"/>
              <a:t>distance</a:t>
            </a:r>
            <a:r>
              <a:rPr lang="de-AT" dirty="0"/>
              <a:t> </a:t>
            </a:r>
            <a:r>
              <a:rPr lang="de-AT" dirty="0" err="1"/>
              <a:t>transport</a:t>
            </a:r>
            <a:r>
              <a:rPr lang="de-AT" dirty="0"/>
              <a:t> – </a:t>
            </a:r>
          </a:p>
          <a:p>
            <a:pPr marL="457200" lvl="1" indent="0">
              <a:buNone/>
            </a:pPr>
            <a:r>
              <a:rPr lang="de-AT" sz="2400" b="1" dirty="0">
                <a:sym typeface="Wingdings" panose="05000000000000000000" pitchFamily="2" charset="2"/>
              </a:rPr>
              <a:t>		 </a:t>
            </a:r>
            <a:r>
              <a:rPr lang="de-AT" sz="2400" b="1" dirty="0" err="1"/>
              <a:t>Defossilisation</a:t>
            </a:r>
            <a:r>
              <a:rPr lang="de-AT" sz="2400" b="1" dirty="0"/>
              <a:t> in </a:t>
            </a:r>
            <a:r>
              <a:rPr lang="de-AT" sz="2400" b="1" dirty="0" err="1"/>
              <a:t>aviation</a:t>
            </a:r>
            <a:r>
              <a:rPr lang="de-AT" sz="2400" b="1" dirty="0"/>
              <a:t>, maritime and heavy-</a:t>
            </a:r>
            <a:r>
              <a:rPr lang="de-AT" sz="2400" b="1" dirty="0" err="1"/>
              <a:t>duty</a:t>
            </a:r>
            <a:r>
              <a:rPr lang="de-AT" sz="2400" b="1" dirty="0"/>
              <a:t> </a:t>
            </a:r>
            <a:r>
              <a:rPr lang="de-AT" sz="2400" b="1" dirty="0" err="1"/>
              <a:t>sector</a:t>
            </a:r>
            <a:endParaRPr lang="de-AT" sz="2400" b="1" dirty="0"/>
          </a:p>
          <a:p>
            <a:pPr lvl="1"/>
            <a:endParaRPr lang="de-AT" sz="2400" dirty="0"/>
          </a:p>
          <a:p>
            <a:pPr lvl="1"/>
            <a:endParaRPr lang="de-AT" dirty="0"/>
          </a:p>
          <a:p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5FD1616-922C-4EDC-BA96-734387508DAA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/>
              <a:t>Outlook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demonstration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advanced</a:t>
            </a:r>
            <a:r>
              <a:rPr lang="de-AT" dirty="0"/>
              <a:t> </a:t>
            </a:r>
            <a:r>
              <a:rPr lang="de-AT" dirty="0" err="1"/>
              <a:t>biofuels</a:t>
            </a:r>
            <a:r>
              <a:rPr lang="de-AT" dirty="0"/>
              <a:t> </a:t>
            </a:r>
            <a:r>
              <a:rPr lang="de-AT" dirty="0" err="1"/>
              <a:t>production</a:t>
            </a:r>
            <a:r>
              <a:rPr lang="de-AT" dirty="0"/>
              <a:t> </a:t>
            </a:r>
          </a:p>
          <a:p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9947E69-D6CA-4641-AC95-9D9F953CA9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9849" y="2593118"/>
            <a:ext cx="3613950" cy="284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03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9E100F-AE5C-42AC-AB5E-2E9711EB73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5568" y="2342850"/>
            <a:ext cx="6429508" cy="901410"/>
          </a:xfrm>
        </p:spPr>
        <p:txBody>
          <a:bodyPr>
            <a:noAutofit/>
          </a:bodyPr>
          <a:lstStyle/>
          <a:p>
            <a:r>
              <a:rPr lang="de-AT" sz="2200" dirty="0" err="1"/>
              <a:t>Thank</a:t>
            </a:r>
            <a:r>
              <a:rPr lang="de-AT" sz="2200" dirty="0"/>
              <a:t> </a:t>
            </a:r>
            <a:r>
              <a:rPr lang="de-AT" sz="2200" dirty="0" err="1"/>
              <a:t>you</a:t>
            </a:r>
            <a:r>
              <a:rPr lang="de-AT" sz="2200" dirty="0"/>
              <a:t>!</a:t>
            </a:r>
          </a:p>
          <a:p>
            <a:r>
              <a:rPr lang="de-AT" sz="2200" b="1" dirty="0"/>
              <a:t>Feedback and </a:t>
            </a:r>
            <a:r>
              <a:rPr lang="de-AT" sz="2200" b="1" dirty="0" err="1"/>
              <a:t>new</a:t>
            </a:r>
            <a:r>
              <a:rPr lang="de-AT" sz="2200" b="1" dirty="0"/>
              <a:t> </a:t>
            </a:r>
            <a:r>
              <a:rPr lang="de-AT" sz="2200" b="1" dirty="0" err="1"/>
              <a:t>information</a:t>
            </a:r>
            <a:r>
              <a:rPr lang="de-AT" sz="2200" b="1" dirty="0"/>
              <a:t> </a:t>
            </a:r>
            <a:r>
              <a:rPr lang="de-AT" sz="2200" b="1" dirty="0" err="1"/>
              <a:t>is</a:t>
            </a:r>
            <a:r>
              <a:rPr lang="de-AT" sz="2200" b="1" dirty="0"/>
              <a:t> </a:t>
            </a:r>
            <a:r>
              <a:rPr lang="de-AT" sz="2200" b="1" dirty="0" err="1"/>
              <a:t>welcome</a:t>
            </a:r>
            <a:r>
              <a:rPr lang="de-AT" sz="2200" b="1" dirty="0"/>
              <a:t>!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50658-2F3C-4EB3-9D2E-432ACCC6AE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5568" y="3613741"/>
            <a:ext cx="5770033" cy="1416565"/>
          </a:xfrm>
        </p:spPr>
        <p:txBody>
          <a:bodyPr>
            <a:normAutofit/>
          </a:bodyPr>
          <a:lstStyle/>
          <a:p>
            <a:r>
              <a:rPr lang="it-IT" sz="2200" dirty="0"/>
              <a:t>Andrea Sonnleitner</a:t>
            </a:r>
          </a:p>
          <a:p>
            <a:r>
              <a:rPr lang="it-IT" sz="2200" dirty="0">
                <a:hlinkClick r:id="rId2"/>
              </a:rPr>
              <a:t>andrea.sonnleitner@best-research.eu</a:t>
            </a:r>
            <a:r>
              <a:rPr lang="it-IT" sz="2200" dirty="0"/>
              <a:t> </a:t>
            </a:r>
          </a:p>
          <a:p>
            <a:r>
              <a:rPr lang="it-IT" sz="2200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https://demoplants.best-research.eu</a:t>
            </a:r>
            <a:endParaRPr lang="it-IT" sz="2200" dirty="0">
              <a:solidFill>
                <a:schemeClr val="accent2"/>
              </a:solidFill>
            </a:endParaRPr>
          </a:p>
          <a:p>
            <a:endParaRPr lang="it-IT" dirty="0">
              <a:solidFill>
                <a:schemeClr val="accent2"/>
              </a:solidFill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01815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3847724-0CD1-4097-8D04-AD6D67122F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60DB94-F58E-4A39-9A5F-9431852FE154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/>
              <a:t>CO</a:t>
            </a:r>
            <a:r>
              <a:rPr lang="de-AT" baseline="-25000" dirty="0"/>
              <a:t>2</a:t>
            </a:r>
            <a:r>
              <a:rPr lang="de-AT" dirty="0"/>
              <a:t> </a:t>
            </a:r>
            <a:r>
              <a:rPr lang="de-AT" dirty="0" err="1"/>
              <a:t>emissions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transport</a:t>
            </a:r>
            <a:r>
              <a:rPr lang="de-AT" dirty="0"/>
              <a:t> </a:t>
            </a:r>
            <a:r>
              <a:rPr lang="de-AT" dirty="0" err="1"/>
              <a:t>sector</a:t>
            </a:r>
            <a:endParaRPr lang="de-AT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2492C13-37EF-4CA0-84BB-2E6D24FFF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410" y="1266647"/>
            <a:ext cx="9157181" cy="493178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D0EE591-BB4E-40B1-9711-B6B2824C48F8}"/>
              </a:ext>
            </a:extLst>
          </p:cNvPr>
          <p:cNvSpPr txBox="1"/>
          <p:nvPr/>
        </p:nvSpPr>
        <p:spPr>
          <a:xfrm>
            <a:off x="1965457" y="6133763"/>
            <a:ext cx="8856452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hlinkClick r:id="rId3"/>
              </a:rPr>
              <a:t>https://www.iea.org/data-and-statistics/charts/global-co2-emissions-from-transport-by-sub-sector-in-the-net-zero-scenario-2000-2030</a:t>
            </a:r>
            <a:r>
              <a:rPr lang="en-US" sz="1067" dirty="0"/>
              <a:t> </a:t>
            </a:r>
            <a:endParaRPr lang="de-AT" sz="1067" dirty="0"/>
          </a:p>
        </p:txBody>
      </p:sp>
    </p:spTree>
    <p:extLst>
      <p:ext uri="{BB962C8B-B14F-4D97-AF65-F5344CB8AC3E}">
        <p14:creationId xmlns:p14="http://schemas.microsoft.com/office/powerpoint/2010/main" val="3170556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8347345-F862-4FEC-98D9-75F983299D10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 err="1"/>
              <a:t>Defossilisation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transport</a:t>
            </a:r>
            <a:r>
              <a:rPr lang="de-AT" dirty="0"/>
              <a:t> </a:t>
            </a:r>
            <a:r>
              <a:rPr lang="de-AT" dirty="0" err="1"/>
              <a:t>sector</a:t>
            </a:r>
            <a:endParaRPr lang="de-AT" dirty="0"/>
          </a:p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141F48-4950-4C7F-80A6-01A608E74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C8AA929-9CCC-44CB-9FC5-2CBAFF8D61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35694" y="1789981"/>
            <a:ext cx="4808581" cy="4524322"/>
          </a:xfrm>
        </p:spPr>
        <p:txBody>
          <a:bodyPr>
            <a:normAutofit/>
          </a:bodyPr>
          <a:lstStyle/>
          <a:p>
            <a:r>
              <a:rPr lang="de-AT" b="1" dirty="0" err="1"/>
              <a:t>Advanced</a:t>
            </a:r>
            <a:r>
              <a:rPr lang="de-AT" b="1" dirty="0"/>
              <a:t> </a:t>
            </a:r>
            <a:r>
              <a:rPr lang="de-AT" b="1" dirty="0" err="1"/>
              <a:t>Biofuels</a:t>
            </a:r>
            <a:r>
              <a:rPr lang="de-AT" b="1" dirty="0"/>
              <a:t>:</a:t>
            </a:r>
          </a:p>
          <a:p>
            <a:r>
              <a:rPr lang="de-AT" b="1" dirty="0"/>
              <a:t>Definition</a:t>
            </a:r>
            <a:r>
              <a:rPr lang="de-AT" dirty="0"/>
              <a:t>: </a:t>
            </a:r>
            <a:r>
              <a:rPr lang="de-AT" dirty="0" err="1"/>
              <a:t>fuels</a:t>
            </a:r>
            <a:r>
              <a:rPr lang="de-AT" dirty="0"/>
              <a:t> </a:t>
            </a:r>
            <a:r>
              <a:rPr lang="de-AT" dirty="0" err="1"/>
              <a:t>produced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 </a:t>
            </a:r>
            <a:r>
              <a:rPr lang="de-AT" dirty="0" err="1"/>
              <a:t>following</a:t>
            </a:r>
            <a:r>
              <a:rPr lang="de-AT" dirty="0"/>
              <a:t> feedstocks</a:t>
            </a:r>
            <a:r>
              <a:rPr lang="de-AT" baseline="30000" dirty="0"/>
              <a:t>1</a:t>
            </a:r>
            <a:r>
              <a:rPr lang="de-AT" dirty="0"/>
              <a:t>:</a:t>
            </a:r>
          </a:p>
          <a:p>
            <a:r>
              <a:rPr lang="de-AT" dirty="0" err="1"/>
              <a:t>Biomass</a:t>
            </a:r>
            <a:r>
              <a:rPr lang="de-AT" dirty="0"/>
              <a:t> </a:t>
            </a:r>
            <a:r>
              <a:rPr lang="de-AT" dirty="0" err="1"/>
              <a:t>residues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 </a:t>
            </a:r>
            <a:r>
              <a:rPr lang="de-AT" dirty="0" err="1"/>
              <a:t>forestry</a:t>
            </a:r>
            <a:r>
              <a:rPr lang="de-AT" dirty="0"/>
              <a:t> and </a:t>
            </a:r>
            <a:r>
              <a:rPr lang="de-AT" dirty="0" err="1"/>
              <a:t>agriculture</a:t>
            </a:r>
            <a:r>
              <a:rPr lang="de-AT" dirty="0"/>
              <a:t>, </a:t>
            </a:r>
            <a:r>
              <a:rPr lang="de-AT" dirty="0" err="1"/>
              <a:t>animal</a:t>
            </a:r>
            <a:r>
              <a:rPr lang="de-AT" dirty="0"/>
              <a:t> </a:t>
            </a:r>
            <a:r>
              <a:rPr lang="de-AT" dirty="0" err="1"/>
              <a:t>manure</a:t>
            </a:r>
            <a:r>
              <a:rPr lang="de-AT" dirty="0"/>
              <a:t>, </a:t>
            </a:r>
            <a:r>
              <a:rPr lang="de-AT" dirty="0" err="1"/>
              <a:t>sewage</a:t>
            </a:r>
            <a:r>
              <a:rPr lang="de-AT" dirty="0"/>
              <a:t> </a:t>
            </a:r>
            <a:r>
              <a:rPr lang="de-AT" dirty="0" err="1"/>
              <a:t>sludge</a:t>
            </a:r>
            <a:r>
              <a:rPr lang="de-AT" dirty="0"/>
              <a:t>, </a:t>
            </a:r>
            <a:r>
              <a:rPr lang="de-AT" dirty="0" err="1"/>
              <a:t>algae</a:t>
            </a:r>
            <a:r>
              <a:rPr lang="de-AT" dirty="0"/>
              <a:t>, </a:t>
            </a:r>
            <a:r>
              <a:rPr lang="de-AT" dirty="0" err="1"/>
              <a:t>biowaste</a:t>
            </a:r>
            <a:r>
              <a:rPr lang="de-AT" dirty="0"/>
              <a:t> </a:t>
            </a:r>
            <a:r>
              <a:rPr lang="de-AT" dirty="0" err="1"/>
              <a:t>derived</a:t>
            </a:r>
            <a:r>
              <a:rPr lang="de-AT" dirty="0"/>
              <a:t> </a:t>
            </a:r>
            <a:r>
              <a:rPr lang="de-AT" dirty="0" err="1"/>
              <a:t>materials</a:t>
            </a:r>
            <a:r>
              <a:rPr lang="de-AT" dirty="0"/>
              <a:t>, …</a:t>
            </a:r>
          </a:p>
          <a:p>
            <a:endParaRPr lang="de-AT" dirty="0"/>
          </a:p>
          <a:p>
            <a:endParaRPr lang="de-AT" dirty="0"/>
          </a:p>
          <a:p>
            <a:endParaRPr lang="de-AT" dirty="0"/>
          </a:p>
          <a:p>
            <a:r>
              <a:rPr lang="de-AT" sz="1200" baseline="30000" dirty="0"/>
              <a:t>1</a:t>
            </a:r>
            <a:r>
              <a:rPr lang="de-AT" sz="1200" dirty="0"/>
              <a:t> </a:t>
            </a:r>
            <a:r>
              <a:rPr lang="de-AT" sz="1200" dirty="0" err="1"/>
              <a:t>Renewable</a:t>
            </a:r>
            <a:r>
              <a:rPr lang="de-AT" sz="1200" dirty="0"/>
              <a:t> Energy </a:t>
            </a:r>
            <a:r>
              <a:rPr lang="de-AT" sz="1200" dirty="0" err="1"/>
              <a:t>Directive</a:t>
            </a:r>
            <a:r>
              <a:rPr lang="de-AT" sz="1200" dirty="0"/>
              <a:t> (RED II) 2018/2001 Annex IX Part A</a:t>
            </a:r>
            <a:endParaRPr lang="de-AT" sz="1200" baseline="30000" dirty="0"/>
          </a:p>
          <a:p>
            <a:endParaRPr lang="de-AT" dirty="0"/>
          </a:p>
          <a:p>
            <a:endParaRPr lang="de-AT" dirty="0"/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EFFAE5E8-779D-4349-8410-4684C5E7E7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8770097"/>
              </p:ext>
            </p:extLst>
          </p:nvPr>
        </p:nvGraphicFramePr>
        <p:xfrm>
          <a:off x="847725" y="1789981"/>
          <a:ext cx="4808581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50F193C0-186C-4765-929A-F03E5C0767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919" y="4609772"/>
            <a:ext cx="1349714" cy="90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261A1A0-DC89-419E-BB96-544CD89B41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041" y="4605289"/>
            <a:ext cx="1198771" cy="90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B035D63-A58D-4DA8-A1EE-DFED0B4120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116" y="4605289"/>
            <a:ext cx="1200000" cy="900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98BBF6B-BEA9-4A6D-8998-14054E01D61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1790" y="4605289"/>
            <a:ext cx="1196286" cy="900000"/>
          </a:xfrm>
          <a:prstGeom prst="rect">
            <a:avLst/>
          </a:prstGeom>
        </p:spPr>
      </p:pic>
      <p:cxnSp>
        <p:nvCxnSpPr>
          <p:cNvPr id="11" name="Verbinder: gewinkelt 10">
            <a:extLst>
              <a:ext uri="{FF2B5EF4-FFF2-40B4-BE49-F238E27FC236}">
                <a16:creationId xmlns:a16="http://schemas.microsoft.com/office/drawing/2014/main" id="{024DA5AE-17AF-4FF0-8E8D-A8E419330C86}"/>
              </a:ext>
            </a:extLst>
          </p:cNvPr>
          <p:cNvCxnSpPr>
            <a:cxnSpLocks/>
          </p:cNvCxnSpPr>
          <p:nvPr/>
        </p:nvCxnSpPr>
        <p:spPr>
          <a:xfrm flipV="1">
            <a:off x="2298357" y="2001796"/>
            <a:ext cx="4237337" cy="1198604"/>
          </a:xfrm>
          <a:prstGeom prst="bentConnector3">
            <a:avLst>
              <a:gd name="adj1" fmla="val 84411"/>
            </a:avLst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96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44B181-009C-4DE7-A6F5-727EE5B9E1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AT" dirty="0" err="1"/>
              <a:t>Biochemical</a:t>
            </a:r>
            <a:r>
              <a:rPr lang="de-AT" dirty="0"/>
              <a:t> – </a:t>
            </a:r>
            <a:r>
              <a:rPr lang="de-AT" dirty="0" err="1"/>
              <a:t>thermochemical</a:t>
            </a:r>
            <a:r>
              <a:rPr lang="de-AT" dirty="0"/>
              <a:t> - </a:t>
            </a:r>
            <a:r>
              <a:rPr lang="de-AT" dirty="0" err="1"/>
              <a:t>oleochemical</a:t>
            </a:r>
            <a:endParaRPr lang="de-AT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F415316-AE9C-4ACD-A9D0-2C8494C63317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 err="1"/>
              <a:t>Production</a:t>
            </a:r>
            <a:r>
              <a:rPr lang="de-AT" dirty="0"/>
              <a:t> </a:t>
            </a:r>
            <a:r>
              <a:rPr lang="de-AT" dirty="0" err="1"/>
              <a:t>routes</a:t>
            </a:r>
            <a:r>
              <a:rPr lang="de-AT" dirty="0"/>
              <a:t> and Technology </a:t>
            </a:r>
            <a:r>
              <a:rPr lang="de-AT" dirty="0" err="1"/>
              <a:t>Readiness</a:t>
            </a:r>
            <a:r>
              <a:rPr lang="de-AT" dirty="0"/>
              <a:t> Levels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advanced</a:t>
            </a:r>
            <a:r>
              <a:rPr lang="de-AT" dirty="0"/>
              <a:t> </a:t>
            </a:r>
            <a:r>
              <a:rPr lang="de-AT" dirty="0" err="1"/>
              <a:t>biofuels</a:t>
            </a:r>
            <a:endParaRPr lang="de-AT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A3E93C7-44E4-4E5D-98EF-63AC4E06A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1256043"/>
            <a:ext cx="9796377" cy="489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38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8D4E287-866A-4F6D-90C3-C87B608773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7725" y="1798048"/>
            <a:ext cx="6405691" cy="4023360"/>
          </a:xfrm>
        </p:spPr>
        <p:txBody>
          <a:bodyPr/>
          <a:lstStyle/>
          <a:p>
            <a:r>
              <a:rPr lang="en-US" dirty="0"/>
              <a:t>Database on facilities for the production of advanced liquid and gaseous biofuels for transport</a:t>
            </a:r>
          </a:p>
          <a:p>
            <a:endParaRPr lang="en-US" dirty="0"/>
          </a:p>
          <a:p>
            <a:r>
              <a:rPr lang="de-AT" dirty="0">
                <a:hlinkClick r:id="rId2"/>
              </a:rPr>
              <a:t>https://demoplants.best-research.eu/</a:t>
            </a:r>
            <a:endParaRPr lang="de-AT" dirty="0"/>
          </a:p>
          <a:p>
            <a:endParaRPr lang="de-AT" dirty="0"/>
          </a:p>
          <a:p>
            <a:r>
              <a:rPr lang="de-AT" dirty="0"/>
              <a:t>~250 </a:t>
            </a:r>
            <a:r>
              <a:rPr lang="de-AT" dirty="0" err="1"/>
              <a:t>active</a:t>
            </a:r>
            <a:r>
              <a:rPr lang="de-AT" dirty="0"/>
              <a:t> </a:t>
            </a:r>
            <a:r>
              <a:rPr lang="de-AT" dirty="0" err="1"/>
              <a:t>entries</a:t>
            </a:r>
            <a:endParaRPr lang="de-AT" dirty="0"/>
          </a:p>
          <a:p>
            <a:r>
              <a:rPr lang="de-AT" dirty="0"/>
              <a:t>Main </a:t>
            </a:r>
            <a:r>
              <a:rPr lang="de-AT" dirty="0" err="1"/>
              <a:t>technologies</a:t>
            </a:r>
            <a:r>
              <a:rPr lang="de-AT" dirty="0"/>
              <a:t>: Fermentation, Hydrotreatment, </a:t>
            </a:r>
            <a:r>
              <a:rPr lang="de-AT" dirty="0" err="1"/>
              <a:t>Gasification</a:t>
            </a:r>
            <a:r>
              <a:rPr lang="de-AT" dirty="0"/>
              <a:t>, Fast </a:t>
            </a:r>
            <a:r>
              <a:rPr lang="de-AT" dirty="0" err="1"/>
              <a:t>pyrolysis</a:t>
            </a:r>
            <a:endParaRPr lang="de-AT" dirty="0"/>
          </a:p>
          <a:p>
            <a:endParaRPr lang="de-AT" dirty="0"/>
          </a:p>
          <a:p>
            <a:endParaRPr lang="en-US" dirty="0"/>
          </a:p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9CCBA0D-4B47-407D-A50D-7EFBA14603FE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/>
              <a:t>IEA Bioenergy Task 39 – Demoplants Database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40D6276-51D0-4B5C-B4CF-1E246A2EE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181" y="1490402"/>
            <a:ext cx="49149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47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40545B8-BCF6-45DA-B195-77C0134AC0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F8452F-5CB9-4A1F-BE7D-27C8F69FF28B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4" name="Inhaltsplatzhalter 20">
            <a:extLst>
              <a:ext uri="{FF2B5EF4-FFF2-40B4-BE49-F238E27FC236}">
                <a16:creationId xmlns:a16="http://schemas.microsoft.com/office/drawing/2014/main" id="{220CA8FD-03D5-40A8-B581-80EE0A223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619" y="1836673"/>
            <a:ext cx="5090584" cy="220201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2EC4249-FD71-42C4-ACE1-256FC2C1B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213" y="3981831"/>
            <a:ext cx="5090585" cy="211665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8EF2C6A-EFC1-4581-AE59-8BB77D690A49}"/>
              </a:ext>
            </a:extLst>
          </p:cNvPr>
          <p:cNvSpPr txBox="1"/>
          <p:nvPr/>
        </p:nvSpPr>
        <p:spPr>
          <a:xfrm>
            <a:off x="850460" y="5423404"/>
            <a:ext cx="5467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>
                <a:hlinkClick r:id="rId4"/>
              </a:rPr>
              <a:t>https://demoplants.best-research.eu/</a:t>
            </a:r>
            <a:r>
              <a:rPr lang="de-AT" sz="2400" dirty="0"/>
              <a:t>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22EDB7A-B2E5-436F-AB3E-5691D109CF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5" y="327896"/>
            <a:ext cx="9617020" cy="1199149"/>
          </a:xfrm>
          <a:prstGeom prst="rect">
            <a:avLst/>
          </a:prstGeom>
        </p:spPr>
      </p:pic>
      <p:pic>
        <p:nvPicPr>
          <p:cNvPr id="8" name="Inhaltsplatzhalter 15">
            <a:extLst>
              <a:ext uri="{FF2B5EF4-FFF2-40B4-BE49-F238E27FC236}">
                <a16:creationId xmlns:a16="http://schemas.microsoft.com/office/drawing/2014/main" id="{68F3DEB8-5C23-4824-A98A-F2189527B9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995" y="1818835"/>
            <a:ext cx="5538005" cy="335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98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643E5F2-937F-42AA-AAC6-35B52CC70613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/>
              <a:t>Database: SAF </a:t>
            </a:r>
            <a:r>
              <a:rPr lang="de-AT" dirty="0" err="1"/>
              <a:t>Production</a:t>
            </a:r>
            <a:r>
              <a:rPr lang="de-AT" dirty="0"/>
              <a:t> </a:t>
            </a:r>
            <a:r>
              <a:rPr lang="de-AT" dirty="0" err="1"/>
              <a:t>facilities</a:t>
            </a:r>
            <a:endParaRPr lang="de-AT" dirty="0"/>
          </a:p>
          <a:p>
            <a:endParaRPr lang="de-AT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D41D083-0673-42FC-BD62-C2B74756B9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50 plants </a:t>
            </a:r>
            <a:r>
              <a:rPr lang="de-AT" dirty="0" err="1"/>
              <a:t>with</a:t>
            </a:r>
            <a:r>
              <a:rPr lang="de-AT" dirty="0"/>
              <a:t> (</a:t>
            </a:r>
            <a:r>
              <a:rPr lang="de-AT" dirty="0" err="1"/>
              <a:t>planned</a:t>
            </a:r>
            <a:r>
              <a:rPr lang="de-AT" dirty="0"/>
              <a:t>) SAF </a:t>
            </a:r>
            <a:r>
              <a:rPr lang="de-AT" dirty="0" err="1"/>
              <a:t>capacity</a:t>
            </a:r>
            <a:r>
              <a:rPr lang="de-AT" dirty="0"/>
              <a:t>, &lt; 20 operational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Hydrotreatment plants:</a:t>
            </a:r>
          </a:p>
          <a:p>
            <a:pPr lvl="1"/>
            <a:r>
              <a:rPr lang="de-AT" dirty="0"/>
              <a:t>BP (Spain)</a:t>
            </a:r>
          </a:p>
          <a:p>
            <a:pPr lvl="1"/>
            <a:r>
              <a:rPr lang="de-AT" dirty="0" err="1"/>
              <a:t>Eni</a:t>
            </a:r>
            <a:r>
              <a:rPr lang="de-AT" dirty="0"/>
              <a:t> (</a:t>
            </a:r>
            <a:r>
              <a:rPr lang="de-AT" dirty="0" err="1"/>
              <a:t>Italy</a:t>
            </a:r>
            <a:r>
              <a:rPr lang="de-AT" dirty="0"/>
              <a:t>)</a:t>
            </a:r>
          </a:p>
          <a:p>
            <a:pPr lvl="1"/>
            <a:r>
              <a:rPr lang="de-AT" b="1" dirty="0"/>
              <a:t>Neste </a:t>
            </a:r>
            <a:r>
              <a:rPr lang="de-AT" dirty="0"/>
              <a:t>(</a:t>
            </a:r>
            <a:r>
              <a:rPr lang="de-AT" b="1" dirty="0" err="1"/>
              <a:t>Finland</a:t>
            </a:r>
            <a:r>
              <a:rPr lang="de-AT" b="1" dirty="0"/>
              <a:t>, </a:t>
            </a:r>
            <a:r>
              <a:rPr lang="de-AT" dirty="0" err="1"/>
              <a:t>Netherlands</a:t>
            </a:r>
            <a:r>
              <a:rPr lang="de-AT" dirty="0"/>
              <a:t>, Singapore)</a:t>
            </a:r>
          </a:p>
          <a:p>
            <a:pPr lvl="1"/>
            <a:r>
              <a:rPr lang="de-AT" dirty="0" err="1"/>
              <a:t>Pertamina</a:t>
            </a:r>
            <a:r>
              <a:rPr lang="de-AT" dirty="0"/>
              <a:t> (Indonesia)</a:t>
            </a:r>
          </a:p>
          <a:p>
            <a:pPr lvl="1"/>
            <a:r>
              <a:rPr lang="de-AT" dirty="0" err="1"/>
              <a:t>Preem</a:t>
            </a:r>
            <a:r>
              <a:rPr lang="de-AT" dirty="0"/>
              <a:t> (</a:t>
            </a:r>
            <a:r>
              <a:rPr lang="de-AT" dirty="0" err="1"/>
              <a:t>Sweden</a:t>
            </a:r>
            <a:r>
              <a:rPr lang="de-AT" dirty="0"/>
              <a:t>)</a:t>
            </a:r>
          </a:p>
          <a:p>
            <a:pPr lvl="1"/>
            <a:r>
              <a:rPr lang="de-AT" dirty="0"/>
              <a:t>Repsol (Spain)</a:t>
            </a:r>
          </a:p>
          <a:p>
            <a:pPr lvl="1"/>
            <a:r>
              <a:rPr lang="de-AT" b="1" dirty="0"/>
              <a:t>Total (France)</a:t>
            </a:r>
          </a:p>
          <a:p>
            <a:pPr lvl="1"/>
            <a:r>
              <a:rPr lang="de-AT" b="1" dirty="0"/>
              <a:t>World Energy (USA)</a:t>
            </a:r>
          </a:p>
          <a:p>
            <a:endParaRPr lang="de-AT" dirty="0">
              <a:highlight>
                <a:srgbClr val="FFFF00"/>
              </a:highlight>
            </a:endParaRPr>
          </a:p>
          <a:p>
            <a:endParaRPr lang="de-AT" dirty="0">
              <a:highlight>
                <a:srgbClr val="FFFF00"/>
              </a:highlight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9F8B6C-9D87-46DE-8C2A-567C0071C3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Operational ATJ plant:</a:t>
            </a:r>
          </a:p>
          <a:p>
            <a:pPr lvl="1"/>
            <a:r>
              <a:rPr lang="de-AT" b="1" dirty="0" err="1"/>
              <a:t>Gevo</a:t>
            </a:r>
            <a:r>
              <a:rPr lang="de-AT" b="1" dirty="0"/>
              <a:t> (USA)</a:t>
            </a:r>
          </a:p>
          <a:p>
            <a:pPr lvl="1"/>
            <a:endParaRPr lang="de-AT" dirty="0"/>
          </a:p>
          <a:p>
            <a:r>
              <a:rPr lang="de-AT" dirty="0"/>
              <a:t>Operational e-</a:t>
            </a:r>
            <a:r>
              <a:rPr lang="de-AT" dirty="0" err="1"/>
              <a:t>fuels</a:t>
            </a:r>
            <a:r>
              <a:rPr lang="de-AT" dirty="0"/>
              <a:t> plant:</a:t>
            </a:r>
          </a:p>
          <a:p>
            <a:pPr lvl="1"/>
            <a:r>
              <a:rPr lang="de-AT" dirty="0" err="1"/>
              <a:t>Haru</a:t>
            </a:r>
            <a:r>
              <a:rPr lang="de-AT" dirty="0"/>
              <a:t> Oni (Chile)</a:t>
            </a:r>
          </a:p>
          <a:p>
            <a:pPr lvl="1"/>
            <a:endParaRPr lang="de-AT" dirty="0"/>
          </a:p>
          <a:p>
            <a:endParaRPr lang="de-AT" sz="2133" dirty="0"/>
          </a:p>
          <a:p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1226753-70BF-4BFC-817C-FA0AC84979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418" y="3718864"/>
            <a:ext cx="2763181" cy="217727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D3F5B0C-A83E-4A87-983B-6E3EF48E5C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5347" y="3863647"/>
            <a:ext cx="2763180" cy="211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1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FB22DB8-7954-4D6D-B6F0-80DB3ED84AA6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 err="1"/>
              <a:t>Example</a:t>
            </a:r>
            <a:r>
              <a:rPr lang="de-AT" dirty="0"/>
              <a:t> </a:t>
            </a:r>
            <a:r>
              <a:rPr lang="de-AT" dirty="0" err="1"/>
              <a:t>Gasification</a:t>
            </a:r>
            <a:r>
              <a:rPr lang="de-AT" dirty="0"/>
              <a:t>: </a:t>
            </a:r>
            <a:r>
              <a:rPr lang="de-AT" dirty="0" err="1"/>
              <a:t>Syngas</a:t>
            </a:r>
            <a:r>
              <a:rPr lang="de-AT" dirty="0"/>
              <a:t> Platform Vienna</a:t>
            </a:r>
          </a:p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3CDACC-B886-4FD7-882A-2C7E3EF00C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5439" y="1789981"/>
            <a:ext cx="2611394" cy="4023360"/>
          </a:xfrm>
        </p:spPr>
        <p:txBody>
          <a:bodyPr/>
          <a:lstStyle/>
          <a:p>
            <a:r>
              <a:rPr lang="de-AT" dirty="0"/>
              <a:t>1 MW </a:t>
            </a:r>
            <a:r>
              <a:rPr lang="de-AT" dirty="0" err="1"/>
              <a:t>gasification</a:t>
            </a:r>
            <a:r>
              <a:rPr lang="de-AT" dirty="0"/>
              <a:t> </a:t>
            </a:r>
            <a:r>
              <a:rPr lang="de-AT" dirty="0" err="1"/>
              <a:t>unit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</a:t>
            </a:r>
          </a:p>
          <a:p>
            <a:r>
              <a:rPr lang="de-AT" dirty="0"/>
              <a:t>FT-synthesis </a:t>
            </a:r>
            <a:r>
              <a:rPr lang="de-AT" dirty="0" err="1"/>
              <a:t>pilot</a:t>
            </a:r>
            <a:endParaRPr lang="de-AT" dirty="0"/>
          </a:p>
          <a:p>
            <a:r>
              <a:rPr lang="de-AT" dirty="0"/>
              <a:t>Variety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feedstock</a:t>
            </a:r>
            <a:r>
              <a:rPr lang="de-AT" dirty="0"/>
              <a:t> and </a:t>
            </a:r>
            <a:r>
              <a:rPr lang="de-AT" dirty="0" err="1"/>
              <a:t>residues</a:t>
            </a:r>
            <a:endParaRPr lang="de-AT" dirty="0"/>
          </a:p>
          <a:p>
            <a:r>
              <a:rPr lang="de-AT" dirty="0"/>
              <a:t>Variety </a:t>
            </a:r>
            <a:r>
              <a:rPr lang="de-AT" dirty="0" err="1"/>
              <a:t>of</a:t>
            </a:r>
            <a:r>
              <a:rPr lang="de-AT" dirty="0"/>
              <a:t> possible </a:t>
            </a:r>
            <a:r>
              <a:rPr lang="de-AT" dirty="0" err="1"/>
              <a:t>products</a:t>
            </a:r>
            <a:endParaRPr lang="de-AT" dirty="0"/>
          </a:p>
          <a:p>
            <a:endParaRPr lang="de-AT" dirty="0"/>
          </a:p>
        </p:txBody>
      </p:sp>
      <p:pic>
        <p:nvPicPr>
          <p:cNvPr id="5" name="Inhaltsplatzhalter 9">
            <a:extLst>
              <a:ext uri="{FF2B5EF4-FFF2-40B4-BE49-F238E27FC236}">
                <a16:creationId xmlns:a16="http://schemas.microsoft.com/office/drawing/2014/main" id="{030DCC56-50BB-4843-8350-D7F889822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89090" y="1044659"/>
            <a:ext cx="8737472" cy="544648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C3953B4-50A6-4BBA-8C63-5D623810E5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1" y="839929"/>
            <a:ext cx="2015180" cy="83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40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9DA513-7F76-442F-B370-955D346852EB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de-AT" dirty="0" err="1"/>
              <a:t>Example</a:t>
            </a:r>
            <a:r>
              <a:rPr lang="de-AT" dirty="0"/>
              <a:t> Pyrolysis: </a:t>
            </a:r>
            <a:r>
              <a:rPr lang="de-AT" dirty="0" err="1"/>
              <a:t>Pyrocell</a:t>
            </a:r>
            <a:r>
              <a:rPr lang="de-AT" dirty="0"/>
              <a:t> plant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0E21DD4-83B3-4EDB-A93E-F2500C4FEB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 err="1"/>
              <a:t>Starting</a:t>
            </a:r>
            <a:r>
              <a:rPr lang="de-AT" dirty="0"/>
              <a:t> </a:t>
            </a:r>
            <a:r>
              <a:rPr lang="de-AT" dirty="0" err="1"/>
              <a:t>operation</a:t>
            </a:r>
            <a:r>
              <a:rPr lang="de-AT" dirty="0"/>
              <a:t> 2021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 err="1"/>
              <a:t>Setra</a:t>
            </a:r>
            <a:r>
              <a:rPr lang="de-AT" dirty="0"/>
              <a:t> and </a:t>
            </a:r>
            <a:r>
              <a:rPr lang="de-AT" dirty="0" err="1"/>
              <a:t>Preem</a:t>
            </a:r>
            <a:endParaRPr lang="de-A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BTG-BTL </a:t>
            </a:r>
            <a:r>
              <a:rPr lang="de-AT" dirty="0" err="1"/>
              <a:t>pyrolysis</a:t>
            </a:r>
            <a:r>
              <a:rPr lang="de-AT" dirty="0"/>
              <a:t> </a:t>
            </a:r>
            <a:r>
              <a:rPr lang="de-AT" dirty="0" err="1"/>
              <a:t>technology</a:t>
            </a:r>
            <a:r>
              <a:rPr lang="de-AT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Saw-</a:t>
            </a:r>
            <a:r>
              <a:rPr lang="de-AT" dirty="0" err="1"/>
              <a:t>dust</a:t>
            </a:r>
            <a:r>
              <a:rPr lang="de-AT" dirty="0"/>
              <a:t> </a:t>
            </a:r>
            <a:r>
              <a:rPr lang="de-AT" dirty="0" err="1"/>
              <a:t>from</a:t>
            </a:r>
            <a:r>
              <a:rPr lang="de-AT" dirty="0"/>
              <a:t> </a:t>
            </a:r>
            <a:r>
              <a:rPr lang="de-AT" dirty="0" err="1"/>
              <a:t>nearby</a:t>
            </a:r>
            <a:r>
              <a:rPr lang="de-AT" dirty="0"/>
              <a:t> </a:t>
            </a:r>
            <a:r>
              <a:rPr lang="de-AT" dirty="0" err="1"/>
              <a:t>sawmill</a:t>
            </a:r>
            <a:endParaRPr lang="de-A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 err="1"/>
              <a:t>Production</a:t>
            </a:r>
            <a:r>
              <a:rPr lang="de-AT" dirty="0"/>
              <a:t> </a:t>
            </a:r>
            <a:r>
              <a:rPr lang="de-AT" dirty="0" err="1"/>
              <a:t>capacity</a:t>
            </a:r>
            <a:r>
              <a:rPr lang="de-AT" dirty="0"/>
              <a:t>: </a:t>
            </a:r>
            <a:br>
              <a:rPr lang="de-AT" dirty="0"/>
            </a:br>
            <a:r>
              <a:rPr lang="de-AT" dirty="0"/>
              <a:t>25,000 t </a:t>
            </a:r>
            <a:r>
              <a:rPr lang="de-AT" dirty="0" err="1"/>
              <a:t>pyrolysis</a:t>
            </a:r>
            <a:r>
              <a:rPr lang="de-AT" dirty="0"/>
              <a:t> </a:t>
            </a:r>
            <a:r>
              <a:rPr lang="de-AT" dirty="0" err="1"/>
              <a:t>oil</a:t>
            </a:r>
            <a:endParaRPr lang="de-AT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AT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AT" dirty="0"/>
              <a:t>Site </a:t>
            </a:r>
            <a:r>
              <a:rPr lang="de-AT" dirty="0" err="1"/>
              <a:t>visit</a:t>
            </a:r>
            <a:r>
              <a:rPr lang="de-AT" dirty="0"/>
              <a:t> at </a:t>
            </a:r>
            <a:r>
              <a:rPr lang="de-AT" dirty="0" err="1"/>
              <a:t>the</a:t>
            </a:r>
            <a:r>
              <a:rPr lang="de-AT" dirty="0"/>
              <a:t> last </a:t>
            </a:r>
            <a:r>
              <a:rPr lang="de-AT" dirty="0" err="1"/>
              <a:t>physical</a:t>
            </a:r>
            <a:r>
              <a:rPr lang="de-AT" dirty="0"/>
              <a:t> IEA Bioenergy Task 39 Business Meeting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A3C284-9532-4F32-AE3C-F9C2925FA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4F8E02-23C0-406D-9C06-A5B382713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171" y="1919352"/>
            <a:ext cx="3083397" cy="124267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184D361-D190-4C62-9D0B-7C052B197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171" y="3429000"/>
            <a:ext cx="5181535" cy="289475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5B14296-0B07-4F67-8E06-8478501B6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3029" y="561286"/>
            <a:ext cx="3083397" cy="138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419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51A7732CBD7B439BCF5E276780EC44" ma:contentTypeVersion="0" ma:contentTypeDescription="Ein neues Dokument erstellen." ma:contentTypeScope="" ma:versionID="70bfad866fa957b553f1a1b740c41e2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983e0577d04a2cefb2f11b5a297061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10BECB7-6B7C-45E8-B6CA-AAD78A3365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509395-59D1-4C64-B9A1-F185A8B907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514FBA7-9546-401A-956A-65C054569C69}">
  <ds:schemaRefs>
    <ds:schemaRef ds:uri="http://purl.org/dc/terms/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697</Words>
  <Application>Microsoft Office PowerPoint</Application>
  <PresentationFormat>Breitbild</PresentationFormat>
  <Paragraphs>120</Paragraphs>
  <Slides>13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Segoe UI</vt:lpstr>
      <vt:lpstr>Trebuchet MS</vt:lpstr>
      <vt:lpstr>Wingdings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Andrea Sonnleitner</cp:lastModifiedBy>
  <cp:revision>296</cp:revision>
  <dcterms:created xsi:type="dcterms:W3CDTF">2020-03-02T15:29:39Z</dcterms:created>
  <dcterms:modified xsi:type="dcterms:W3CDTF">2023-10-24T11:18:20Z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0x0101006A51A7732CBD7B439BCF5E276780EC44</vt:lpwstr>
  </property>
</Properties>
</file>