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4"/>
  </p:sldMasterIdLst>
  <p:notesMasterIdLst>
    <p:notesMasterId r:id="rId18"/>
  </p:notesMasterIdLst>
  <p:handoutMasterIdLst>
    <p:handoutMasterId r:id="rId19"/>
  </p:handoutMasterIdLst>
  <p:sldIdLst>
    <p:sldId id="260" r:id="rId5"/>
    <p:sldId id="1512" r:id="rId6"/>
    <p:sldId id="1511" r:id="rId7"/>
    <p:sldId id="1507" r:id="rId8"/>
    <p:sldId id="1508" r:id="rId9"/>
    <p:sldId id="891" r:id="rId10"/>
    <p:sldId id="1510" r:id="rId11"/>
    <p:sldId id="1502" r:id="rId12"/>
    <p:sldId id="1503" r:id="rId13"/>
    <p:sldId id="1504" r:id="rId14"/>
    <p:sldId id="1505" r:id="rId15"/>
    <p:sldId id="1506" r:id="rId16"/>
    <p:sldId id="1501" r:id="rId1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Eleonora Chelazzi" initials="EC" lastIdx="1" clrIdx="0">
    <p:extLst>
      <p:ext uri="{19B8F6BF-5375-455C-9EA6-DF929625EA0E}">
        <p15:presenceInfo xmlns:p15="http://schemas.microsoft.com/office/powerpoint/2012/main" userId="04dfc6dc7ff1390e" providerId="Windows Live"/>
      </p:ext>
    </p:extLst>
  </p:cmAuthor>
  <p:cmAuthor id="2" name=" " initials="" lastIdx="1" clrIdx="1">
    <p:extLst>
      <p:ext uri="{19B8F6BF-5375-455C-9EA6-DF929625EA0E}">
        <p15:presenceInfo xmlns:p15="http://schemas.microsoft.com/office/powerpoint/2012/main" userId="S-1-5-21-3458574638-2780845101-4193349012-53636" providerId="AD"/>
      </p:ext>
    </p:extLst>
  </p:cmAuthor>
  <p:cmAuthor id="3" name="Saddler, Jack" initials="SJ" lastIdx="1" clrIdx="2">
    <p:extLst>
      <p:ext uri="{19B8F6BF-5375-455C-9EA6-DF929625EA0E}">
        <p15:presenceInfo xmlns:p15="http://schemas.microsoft.com/office/powerpoint/2012/main" userId="S::jack.saddler@ubc.ca::81a68464-1e31-477d-9329-a51ebb46f54b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A4F9D"/>
    <a:srgbClr val="FFFFFF"/>
    <a:srgbClr val="7CAD03"/>
    <a:srgbClr val="3BC30F"/>
    <a:srgbClr val="6DC309"/>
    <a:srgbClr val="91C309"/>
    <a:srgbClr val="000000"/>
    <a:srgbClr val="3F618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FD0F851-EC5A-4D38-B0AD-8093EC10F338}" styleName="Light Style 1 - Accent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79" autoAdjust="0"/>
    <p:restoredTop sz="93322" autoAdjust="0"/>
  </p:normalViewPr>
  <p:slideViewPr>
    <p:cSldViewPr snapToGrid="0">
      <p:cViewPr varScale="1">
        <p:scale>
          <a:sx n="61" d="100"/>
          <a:sy n="61" d="100"/>
        </p:scale>
        <p:origin x="1464" y="5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200" d="100"/>
        <a:sy n="200" d="100"/>
      </p:scale>
      <p:origin x="0" y="-4896"/>
    </p:cViewPr>
  </p:sorterViewPr>
  <p:notesViewPr>
    <p:cSldViewPr snapToGrid="0">
      <p:cViewPr varScale="1">
        <p:scale>
          <a:sx n="49" d="100"/>
          <a:sy n="49" d="100"/>
        </p:scale>
        <p:origin x="3499" y="5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commentAuthors" Target="commentAuthor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handoutMaster" Target="handoutMasters/handout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7774E60-73A8-4F77-8D79-AF60602B4C2E}" type="datetimeFigureOut">
              <a:rPr lang="it-IT" smtClean="0"/>
              <a:pPr/>
              <a:t>24/10/2023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EC6C8D6-8CB1-449F-9BC1-1AC16FCC4F0B}" type="slidenum">
              <a:rPr lang="it-IT" smtClean="0"/>
              <a:pPr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3203865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6BF43A7-9D22-4E6C-A0CD-84D980CC8C40}" type="datetimeFigureOut">
              <a:rPr lang="it-IT" smtClean="0"/>
              <a:pPr/>
              <a:t>24/10/2023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A698F06-5799-4E47-A790-F0672F46741C}" type="slidenum">
              <a:rPr lang="it-IT" smtClean="0"/>
              <a:pPr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336472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7BEF754F-2497-4DFD-8485-8F672DE76D4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MS PGothic" pitchFamily="-112" charset="-128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MS PGothic" pitchFamily="-112" charset="-128"/>
              <a:cs typeface="+mn-cs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jpg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jp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grpSp>
        <p:nvGrpSpPr>
          <p:cNvPr id="10" name="Group 7"/>
          <p:cNvGrpSpPr/>
          <p:nvPr userDrawn="1"/>
        </p:nvGrpSpPr>
        <p:grpSpPr>
          <a:xfrm>
            <a:off x="0" y="6164052"/>
            <a:ext cx="9144000" cy="769197"/>
            <a:chOff x="0" y="0"/>
            <a:chExt cx="6858000" cy="576898"/>
          </a:xfrm>
        </p:grpSpPr>
        <p:pic>
          <p:nvPicPr>
            <p:cNvPr id="11" name="Picture 8"/>
            <p:cNvPicPr>
              <a:picLocks noChangeAspect="1"/>
            </p:cNvPicPr>
            <p:nvPr userDrawn="1"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0" y="0"/>
              <a:ext cx="3509963" cy="576897"/>
            </a:xfrm>
            <a:prstGeom prst="rect">
              <a:avLst/>
            </a:prstGeom>
          </p:spPr>
        </p:pic>
        <p:sp>
          <p:nvSpPr>
            <p:cNvPr id="12" name="Rectangle 9"/>
            <p:cNvSpPr/>
            <p:nvPr userDrawn="1"/>
          </p:nvSpPr>
          <p:spPr>
            <a:xfrm>
              <a:off x="3362325" y="0"/>
              <a:ext cx="3495675" cy="576898"/>
            </a:xfrm>
            <a:prstGeom prst="rect">
              <a:avLst/>
            </a:prstGeom>
            <a:solidFill>
              <a:srgbClr val="0044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200" dirty="0"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</p:grpSp>
      <p:pic>
        <p:nvPicPr>
          <p:cNvPr id="13" name="Immagine 12"/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31729" y="276432"/>
            <a:ext cx="1679133" cy="1393748"/>
          </a:xfrm>
          <a:prstGeom prst="rect">
            <a:avLst/>
          </a:prstGeom>
        </p:spPr>
      </p:pic>
      <p:sp>
        <p:nvSpPr>
          <p:cNvPr id="19" name="Segnaposto testo 18"/>
          <p:cNvSpPr>
            <a:spLocks noGrp="1"/>
          </p:cNvSpPr>
          <p:nvPr>
            <p:ph type="body" sz="quarter" idx="11" hasCustomPrompt="1"/>
          </p:nvPr>
        </p:nvSpPr>
        <p:spPr>
          <a:xfrm>
            <a:off x="3902925" y="2260593"/>
            <a:ext cx="5073650" cy="81070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800" b="1">
                <a:solidFill>
                  <a:srgbClr val="0A4F9D"/>
                </a:solidFill>
              </a:defRPr>
            </a:lvl1pPr>
          </a:lstStyle>
          <a:p>
            <a:pPr lvl="0"/>
            <a:r>
              <a:rPr lang="it-IT" dirty="0"/>
              <a:t>Presentation Title</a:t>
            </a:r>
          </a:p>
        </p:txBody>
      </p:sp>
      <p:sp>
        <p:nvSpPr>
          <p:cNvPr id="21" name="Segnaposto testo 20"/>
          <p:cNvSpPr>
            <a:spLocks noGrp="1"/>
          </p:cNvSpPr>
          <p:nvPr>
            <p:ph type="body" sz="quarter" idx="12" hasCustomPrompt="1"/>
          </p:nvPr>
        </p:nvSpPr>
        <p:spPr>
          <a:xfrm>
            <a:off x="3902925" y="3155036"/>
            <a:ext cx="5073650" cy="63332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0A4F9D"/>
                </a:solidFill>
              </a:defRPr>
            </a:lvl1pPr>
          </a:lstStyle>
          <a:p>
            <a:pPr lvl="0"/>
            <a:r>
              <a:rPr lang="it-IT" dirty="0" err="1"/>
              <a:t>Subtitle</a:t>
            </a:r>
            <a:endParaRPr lang="it-IT" dirty="0"/>
          </a:p>
        </p:txBody>
      </p:sp>
      <p:sp>
        <p:nvSpPr>
          <p:cNvPr id="22" name="Segnaposto testo 20"/>
          <p:cNvSpPr>
            <a:spLocks noGrp="1"/>
          </p:cNvSpPr>
          <p:nvPr>
            <p:ph type="body" sz="quarter" idx="13" hasCustomPrompt="1"/>
          </p:nvPr>
        </p:nvSpPr>
        <p:spPr>
          <a:xfrm>
            <a:off x="3902925" y="3874294"/>
            <a:ext cx="5073650" cy="65682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aseline="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/>
            <a:r>
              <a:rPr lang="it-IT" dirty="0" err="1"/>
              <a:t>Presenter</a:t>
            </a:r>
            <a:r>
              <a:rPr lang="it-IT" dirty="0"/>
              <a:t> </a:t>
            </a:r>
            <a:r>
              <a:rPr lang="it-IT" dirty="0" err="1"/>
              <a:t>Name</a:t>
            </a:r>
            <a:r>
              <a:rPr lang="it-IT" dirty="0"/>
              <a:t>, </a:t>
            </a:r>
            <a:r>
              <a:rPr lang="it-IT" dirty="0" err="1"/>
              <a:t>Affiliation</a:t>
            </a:r>
            <a:endParaRPr lang="it-IT" dirty="0"/>
          </a:p>
        </p:txBody>
      </p:sp>
      <p:sp>
        <p:nvSpPr>
          <p:cNvPr id="23" name="Segnaposto testo 20"/>
          <p:cNvSpPr>
            <a:spLocks noGrp="1"/>
          </p:cNvSpPr>
          <p:nvPr>
            <p:ph type="body" sz="quarter" idx="14" hasCustomPrompt="1"/>
          </p:nvPr>
        </p:nvSpPr>
        <p:spPr>
          <a:xfrm>
            <a:off x="3902925" y="4634147"/>
            <a:ext cx="5073650" cy="35748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aseline="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/>
            <a:r>
              <a:rPr lang="it-IT" dirty="0"/>
              <a:t>Location, Date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sz="quarter" idx="15"/>
          </p:nvPr>
        </p:nvSpPr>
        <p:spPr>
          <a:xfrm>
            <a:off x="231729" y="2247671"/>
            <a:ext cx="3519063" cy="2760343"/>
          </a:xfrm>
          <a:prstGeom prst="rect">
            <a:avLst/>
          </a:prstGeom>
        </p:spPr>
        <p:txBody>
          <a:bodyPr/>
          <a:lstStyle/>
          <a:p>
            <a:endParaRPr lang="it-IT" dirty="0"/>
          </a:p>
        </p:txBody>
      </p:sp>
      <p:sp>
        <p:nvSpPr>
          <p:cNvPr id="14" name="CasellaDiTesto 13">
            <a:extLst>
              <a:ext uri="{FF2B5EF4-FFF2-40B4-BE49-F238E27FC236}">
                <a16:creationId xmlns:a16="http://schemas.microsoft.com/office/drawing/2014/main" id="{C233B38C-F685-4E92-B1DD-BE9EB1387C58}"/>
              </a:ext>
            </a:extLst>
          </p:cNvPr>
          <p:cNvSpPr txBox="1"/>
          <p:nvPr userDrawn="1"/>
        </p:nvSpPr>
        <p:spPr>
          <a:xfrm>
            <a:off x="231729" y="5729349"/>
            <a:ext cx="874484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8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The IEA </a:t>
            </a:r>
            <a:r>
              <a:rPr lang="it-IT" sz="8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Bioenergy</a:t>
            </a:r>
            <a:r>
              <a:rPr lang="it-IT" sz="8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Technology Collaboration </a:t>
            </a:r>
            <a:r>
              <a:rPr lang="it-IT" sz="8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Programme</a:t>
            </a:r>
            <a:r>
              <a:rPr lang="it-IT" sz="8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(TCP) </a:t>
            </a:r>
            <a:r>
              <a:rPr lang="it-IT" sz="8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is</a:t>
            </a:r>
            <a:r>
              <a:rPr lang="it-IT" sz="8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</a:t>
            </a:r>
            <a:r>
              <a:rPr lang="it-IT" sz="8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organised</a:t>
            </a:r>
            <a:r>
              <a:rPr lang="it-IT" sz="8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under the </a:t>
            </a:r>
            <a:r>
              <a:rPr lang="it-IT" sz="8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auspices</a:t>
            </a:r>
            <a:r>
              <a:rPr lang="it-IT" sz="8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of the International Energy Agency (IEA) </a:t>
            </a:r>
            <a:r>
              <a:rPr lang="it-IT" sz="8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but</a:t>
            </a:r>
            <a:r>
              <a:rPr lang="it-IT" sz="8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</a:t>
            </a:r>
            <a:r>
              <a:rPr lang="it-IT" sz="8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is</a:t>
            </a:r>
            <a:r>
              <a:rPr lang="it-IT" sz="8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</a:t>
            </a:r>
            <a:r>
              <a:rPr lang="it-IT" sz="8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functionally</a:t>
            </a:r>
            <a:r>
              <a:rPr lang="it-IT" sz="8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and </a:t>
            </a:r>
            <a:r>
              <a:rPr lang="it-IT" sz="8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legally</a:t>
            </a:r>
            <a:r>
              <a:rPr lang="it-IT" sz="8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</a:t>
            </a:r>
            <a:r>
              <a:rPr lang="it-IT" sz="8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autonomous</a:t>
            </a:r>
            <a:r>
              <a:rPr lang="it-IT" sz="8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. </a:t>
            </a:r>
            <a:r>
              <a:rPr lang="it-IT" sz="8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Views</a:t>
            </a:r>
            <a:r>
              <a:rPr lang="it-IT" sz="8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, </a:t>
            </a:r>
            <a:r>
              <a:rPr lang="it-IT" sz="8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findings</a:t>
            </a:r>
            <a:r>
              <a:rPr lang="it-IT" sz="8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and </a:t>
            </a:r>
            <a:r>
              <a:rPr lang="it-IT" sz="8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publications</a:t>
            </a:r>
            <a:r>
              <a:rPr lang="it-IT" sz="8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of the IEA </a:t>
            </a:r>
            <a:r>
              <a:rPr lang="it-IT" sz="8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Bioenergy</a:t>
            </a:r>
            <a:r>
              <a:rPr lang="it-IT" sz="8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TCP do </a:t>
            </a:r>
            <a:r>
              <a:rPr lang="it-IT" sz="8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not</a:t>
            </a:r>
            <a:r>
              <a:rPr lang="it-IT" sz="8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</a:t>
            </a:r>
            <a:r>
              <a:rPr lang="it-IT" sz="8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necessarily</a:t>
            </a:r>
            <a:r>
              <a:rPr lang="it-IT" sz="8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</a:t>
            </a:r>
            <a:r>
              <a:rPr lang="it-IT" sz="8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represent</a:t>
            </a:r>
            <a:r>
              <a:rPr lang="it-IT" sz="8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the </a:t>
            </a:r>
            <a:r>
              <a:rPr lang="it-IT" sz="8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views</a:t>
            </a:r>
            <a:r>
              <a:rPr lang="it-IT" sz="8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or policies of the IEA </a:t>
            </a:r>
            <a:r>
              <a:rPr lang="it-IT" sz="8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Secretariat</a:t>
            </a:r>
            <a:r>
              <a:rPr lang="it-IT" sz="8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or </a:t>
            </a:r>
            <a:r>
              <a:rPr lang="it-IT" sz="8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its</a:t>
            </a:r>
            <a:r>
              <a:rPr lang="it-IT" sz="8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</a:t>
            </a:r>
            <a:r>
              <a:rPr lang="it-IT" sz="8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individual</a:t>
            </a:r>
            <a:r>
              <a:rPr lang="it-IT" sz="8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</a:t>
            </a:r>
            <a:r>
              <a:rPr lang="it-IT" sz="8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member</a:t>
            </a:r>
            <a:r>
              <a:rPr lang="it-IT" sz="8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countries.</a:t>
            </a:r>
            <a:endParaRPr lang="it-IT" sz="800" kern="1200" dirty="0">
              <a:solidFill>
                <a:schemeClr val="tx1"/>
              </a:solidFill>
              <a:effectLst/>
              <a:latin typeface="Trebuchet MS" panose="020B0603020202020204" pitchFamily="34" charset="0"/>
              <a:ea typeface="+mn-ea"/>
              <a:cs typeface="+mn-cs"/>
            </a:endParaRPr>
          </a:p>
        </p:txBody>
      </p:sp>
      <p:pic>
        <p:nvPicPr>
          <p:cNvPr id="15" name="Picture 14"/>
          <p:cNvPicPr/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33733" y="536575"/>
            <a:ext cx="1523998" cy="835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44627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s_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olo 3">
            <a:extLst>
              <a:ext uri="{FF2B5EF4-FFF2-40B4-BE49-F238E27FC236}">
                <a16:creationId xmlns:a16="http://schemas.microsoft.com/office/drawing/2014/main" id="{A93FCEA2-C324-40E5-BE33-54E07D79FD3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89987" y="1746464"/>
            <a:ext cx="7964026" cy="2470487"/>
          </a:xfrm>
          <a:prstGeom prst="rect">
            <a:avLst/>
          </a:prstGeom>
        </p:spPr>
        <p:txBody>
          <a:bodyPr/>
          <a:lstStyle>
            <a:lvl1pPr>
              <a:defRPr sz="4400">
                <a:solidFill>
                  <a:srgbClr val="0A4F9D"/>
                </a:solidFill>
              </a:defRPr>
            </a:lvl1pPr>
          </a:lstStyle>
          <a:p>
            <a:r>
              <a:rPr lang="it-IT" dirty="0"/>
              <a:t>Quote text </a:t>
            </a:r>
            <a:r>
              <a:rPr lang="it-IT" dirty="0" err="1"/>
              <a:t>goes</a:t>
            </a:r>
            <a:r>
              <a:rPr lang="it-IT" dirty="0"/>
              <a:t> </a:t>
            </a:r>
            <a:r>
              <a:rPr lang="it-IT" dirty="0" err="1"/>
              <a:t>here</a:t>
            </a:r>
            <a:br>
              <a:rPr lang="it-IT" dirty="0"/>
            </a:br>
            <a:r>
              <a:rPr lang="it-IT" dirty="0"/>
              <a:t>Quote text </a:t>
            </a:r>
            <a:r>
              <a:rPr lang="it-IT" dirty="0" err="1"/>
              <a:t>goes</a:t>
            </a:r>
            <a:r>
              <a:rPr lang="it-IT" dirty="0"/>
              <a:t> </a:t>
            </a:r>
            <a:r>
              <a:rPr lang="it-IT" dirty="0" err="1"/>
              <a:t>here</a:t>
            </a:r>
            <a:br>
              <a:rPr lang="it-IT" dirty="0"/>
            </a:br>
            <a:r>
              <a:rPr lang="it-IT" dirty="0"/>
              <a:t>Quote text </a:t>
            </a:r>
            <a:r>
              <a:rPr lang="it-IT" dirty="0" err="1"/>
              <a:t>goes</a:t>
            </a:r>
            <a:r>
              <a:rPr lang="it-IT" dirty="0"/>
              <a:t> </a:t>
            </a:r>
            <a:r>
              <a:rPr lang="it-IT" dirty="0" err="1"/>
              <a:t>here</a:t>
            </a:r>
            <a:endParaRPr lang="it-IT" dirty="0"/>
          </a:p>
        </p:txBody>
      </p:sp>
      <p:sp>
        <p:nvSpPr>
          <p:cNvPr id="4" name="Segnaposto testo 4">
            <a:extLst>
              <a:ext uri="{FF2B5EF4-FFF2-40B4-BE49-F238E27FC236}">
                <a16:creationId xmlns:a16="http://schemas.microsoft.com/office/drawing/2014/main" id="{CB82279F-ED13-42EF-9198-F9127CB292C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89987" y="4656751"/>
            <a:ext cx="5545137" cy="36512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400">
                <a:solidFill>
                  <a:schemeClr val="bg1">
                    <a:lumMod val="50000"/>
                  </a:schemeClr>
                </a:solidFill>
                <a:latin typeface="Trebuchet MS" panose="020B0603020202020204" pitchFamily="34" charset="0"/>
              </a:defRPr>
            </a:lvl1pPr>
          </a:lstStyle>
          <a:p>
            <a:r>
              <a:rPr lang="it-IT" dirty="0"/>
              <a:t>Author</a:t>
            </a: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A7F477A7-80B9-4A9C-8620-247C8E95F7E2}"/>
              </a:ext>
            </a:extLst>
          </p:cNvPr>
          <p:cNvSpPr txBox="1"/>
          <p:nvPr userDrawn="1"/>
        </p:nvSpPr>
        <p:spPr>
          <a:xfrm>
            <a:off x="7015017" y="6409300"/>
            <a:ext cx="212898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dirty="0">
                <a:solidFill>
                  <a:schemeClr val="bg1">
                    <a:lumMod val="50000"/>
                  </a:schemeClr>
                </a:solidFill>
                <a:latin typeface="Trebuchet MS" panose="020B0603020202020204" pitchFamily="34" charset="0"/>
              </a:rPr>
              <a:t>www.ieabioenergy.com</a:t>
            </a:r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2A23F157-B345-475B-9CA7-224C37B0A77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27281" y="6063496"/>
            <a:ext cx="1747974" cy="798433"/>
          </a:xfrm>
          <a:prstGeom prst="rect">
            <a:avLst/>
          </a:prstGeom>
        </p:spPr>
      </p:pic>
      <p:sp>
        <p:nvSpPr>
          <p:cNvPr id="7" name="Segnaposto numero diapositiva 2">
            <a:extLst>
              <a:ext uri="{FF2B5EF4-FFF2-40B4-BE49-F238E27FC236}">
                <a16:creationId xmlns:a16="http://schemas.microsoft.com/office/drawing/2014/main" id="{43991460-FBE9-4570-A761-837D35685C94}"/>
              </a:ext>
            </a:extLst>
          </p:cNvPr>
          <p:cNvSpPr txBox="1">
            <a:spLocks/>
          </p:cNvSpPr>
          <p:nvPr userDrawn="1"/>
        </p:nvSpPr>
        <p:spPr>
          <a:xfrm>
            <a:off x="3543300" y="6380625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8975C6F3-213D-4974-A35F-85C55B19AD5E}" type="slidenum">
              <a:rPr lang="it-IT" sz="1400" smtClean="0"/>
              <a:pPr algn="ctr"/>
              <a:t>‹#›</a:t>
            </a:fld>
            <a:endParaRPr lang="it-IT" sz="1400" dirty="0"/>
          </a:p>
        </p:txBody>
      </p:sp>
    </p:spTree>
    <p:extLst>
      <p:ext uri="{BB962C8B-B14F-4D97-AF65-F5344CB8AC3E}">
        <p14:creationId xmlns:p14="http://schemas.microsoft.com/office/powerpoint/2010/main" val="29257371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ultiple Speakers_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egnaposto immagine 3">
            <a:extLst>
              <a:ext uri="{FF2B5EF4-FFF2-40B4-BE49-F238E27FC236}">
                <a16:creationId xmlns:a16="http://schemas.microsoft.com/office/drawing/2014/main" id="{476A62A8-BB1C-4691-A617-D77F9111D28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767584" y="2327877"/>
            <a:ext cx="1213203" cy="1213203"/>
          </a:xfrm>
          <a:prstGeom prst="rect">
            <a:avLst/>
          </a:prstGeom>
        </p:spPr>
      </p:sp>
      <p:sp>
        <p:nvSpPr>
          <p:cNvPr id="13" name="Segnaposto testo 4">
            <a:extLst>
              <a:ext uri="{FF2B5EF4-FFF2-40B4-BE49-F238E27FC236}">
                <a16:creationId xmlns:a16="http://schemas.microsoft.com/office/drawing/2014/main" id="{B05DF9B3-F8C5-4F6E-B937-54BB6DE7EBA8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608218" y="3730257"/>
            <a:ext cx="1531937" cy="724249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>
                <a:solidFill>
                  <a:srgbClr val="0A4F9D"/>
                </a:solidFill>
                <a:latin typeface="Trebuchet MS" panose="020B0603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it-IT" dirty="0"/>
              <a:t>NAME, SURNAME</a:t>
            </a:r>
          </a:p>
          <a:p>
            <a:endParaRPr lang="it-IT" dirty="0"/>
          </a:p>
        </p:txBody>
      </p:sp>
      <p:sp>
        <p:nvSpPr>
          <p:cNvPr id="14" name="Segnaposto testo 5">
            <a:extLst>
              <a:ext uri="{FF2B5EF4-FFF2-40B4-BE49-F238E27FC236}">
                <a16:creationId xmlns:a16="http://schemas.microsoft.com/office/drawing/2014/main" id="{1E549EA2-CD89-4C08-9C10-B713616E08A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08218" y="4586347"/>
            <a:ext cx="1531937" cy="724250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>
                <a:solidFill>
                  <a:srgbClr val="0A4F9D"/>
                </a:solidFill>
                <a:latin typeface="Trebuchet MS" panose="020B0603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it-IT" dirty="0"/>
              <a:t>Title, </a:t>
            </a:r>
            <a:r>
              <a:rPr lang="it-IT" dirty="0" err="1"/>
              <a:t>Organisation</a:t>
            </a:r>
            <a:endParaRPr lang="it-IT" dirty="0"/>
          </a:p>
          <a:p>
            <a:endParaRPr lang="it-IT" dirty="0"/>
          </a:p>
        </p:txBody>
      </p:sp>
      <p:sp>
        <p:nvSpPr>
          <p:cNvPr id="15" name="Segnaposto testo 6">
            <a:extLst>
              <a:ext uri="{FF2B5EF4-FFF2-40B4-BE49-F238E27FC236}">
                <a16:creationId xmlns:a16="http://schemas.microsoft.com/office/drawing/2014/main" id="{117C5121-84BE-40DB-BF2F-5B831FBEE7A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08218" y="5428100"/>
            <a:ext cx="1531937" cy="365124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>
                <a:solidFill>
                  <a:srgbClr val="0A4F9D"/>
                </a:solidFill>
                <a:latin typeface="Trebuchet MS" panose="020B0603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it-IT" dirty="0"/>
              <a:t>Click to </a:t>
            </a:r>
            <a:r>
              <a:rPr lang="it-IT" dirty="0" err="1"/>
              <a:t>edit</a:t>
            </a:r>
            <a:r>
              <a:rPr lang="it-IT" dirty="0"/>
              <a:t> text</a:t>
            </a:r>
          </a:p>
          <a:p>
            <a:endParaRPr lang="it-IT" dirty="0"/>
          </a:p>
        </p:txBody>
      </p:sp>
      <p:sp>
        <p:nvSpPr>
          <p:cNvPr id="17" name="Segnaposto immagine 8">
            <a:extLst>
              <a:ext uri="{FF2B5EF4-FFF2-40B4-BE49-F238E27FC236}">
                <a16:creationId xmlns:a16="http://schemas.microsoft.com/office/drawing/2014/main" id="{9D46459E-54B3-4ECD-AB14-2843BCC7F5E5}"/>
              </a:ext>
            </a:extLst>
          </p:cNvPr>
          <p:cNvSpPr>
            <a:spLocks noGrp="1"/>
          </p:cNvSpPr>
          <p:nvPr>
            <p:ph type="pic" idx="48"/>
          </p:nvPr>
        </p:nvSpPr>
        <p:spPr>
          <a:xfrm>
            <a:off x="2380794" y="2327877"/>
            <a:ext cx="1213203" cy="1213203"/>
          </a:xfrm>
          <a:prstGeom prst="rect">
            <a:avLst/>
          </a:prstGeom>
        </p:spPr>
      </p:sp>
      <p:sp>
        <p:nvSpPr>
          <p:cNvPr id="18" name="Segnaposto testo 9">
            <a:extLst>
              <a:ext uri="{FF2B5EF4-FFF2-40B4-BE49-F238E27FC236}">
                <a16:creationId xmlns:a16="http://schemas.microsoft.com/office/drawing/2014/main" id="{555C3172-E8F0-4477-B564-F12CE45E5909}"/>
              </a:ext>
            </a:extLst>
          </p:cNvPr>
          <p:cNvSpPr>
            <a:spLocks noGrp="1"/>
          </p:cNvSpPr>
          <p:nvPr>
            <p:ph type="body" sz="half" idx="49" hasCustomPrompt="1"/>
          </p:nvPr>
        </p:nvSpPr>
        <p:spPr>
          <a:xfrm>
            <a:off x="2221428" y="3730257"/>
            <a:ext cx="1531937" cy="724249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>
                <a:solidFill>
                  <a:srgbClr val="0A4F9D"/>
                </a:solidFill>
                <a:latin typeface="Trebuchet MS" panose="020B0603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it-IT" dirty="0"/>
              <a:t>NAME, SURNAME</a:t>
            </a:r>
          </a:p>
          <a:p>
            <a:endParaRPr lang="it-IT" dirty="0"/>
          </a:p>
        </p:txBody>
      </p:sp>
      <p:sp>
        <p:nvSpPr>
          <p:cNvPr id="19" name="Segnaposto testo 10">
            <a:extLst>
              <a:ext uri="{FF2B5EF4-FFF2-40B4-BE49-F238E27FC236}">
                <a16:creationId xmlns:a16="http://schemas.microsoft.com/office/drawing/2014/main" id="{0CAE3EF3-8423-4769-BB95-020D916984BF}"/>
              </a:ext>
            </a:extLst>
          </p:cNvPr>
          <p:cNvSpPr>
            <a:spLocks noGrp="1"/>
          </p:cNvSpPr>
          <p:nvPr>
            <p:ph type="body" sz="quarter" idx="50" hasCustomPrompt="1"/>
          </p:nvPr>
        </p:nvSpPr>
        <p:spPr>
          <a:xfrm>
            <a:off x="2221428" y="4586347"/>
            <a:ext cx="1531937" cy="724250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>
                <a:solidFill>
                  <a:srgbClr val="0A4F9D"/>
                </a:solidFill>
                <a:latin typeface="Trebuchet MS" panose="020B0603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it-IT" dirty="0"/>
              <a:t>Title, </a:t>
            </a:r>
            <a:r>
              <a:rPr lang="it-IT" dirty="0" err="1"/>
              <a:t>Organisation</a:t>
            </a:r>
            <a:endParaRPr lang="it-IT" dirty="0"/>
          </a:p>
          <a:p>
            <a:endParaRPr lang="it-IT" dirty="0"/>
          </a:p>
        </p:txBody>
      </p:sp>
      <p:sp>
        <p:nvSpPr>
          <p:cNvPr id="20" name="Segnaposto testo 11">
            <a:extLst>
              <a:ext uri="{FF2B5EF4-FFF2-40B4-BE49-F238E27FC236}">
                <a16:creationId xmlns:a16="http://schemas.microsoft.com/office/drawing/2014/main" id="{82503BD3-1671-4D57-82CF-45BDDDB1623A}"/>
              </a:ext>
            </a:extLst>
          </p:cNvPr>
          <p:cNvSpPr>
            <a:spLocks noGrp="1"/>
          </p:cNvSpPr>
          <p:nvPr>
            <p:ph type="body" sz="quarter" idx="52" hasCustomPrompt="1"/>
          </p:nvPr>
        </p:nvSpPr>
        <p:spPr>
          <a:xfrm>
            <a:off x="2221428" y="5428100"/>
            <a:ext cx="1531937" cy="365124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>
                <a:solidFill>
                  <a:srgbClr val="0A4F9D"/>
                </a:solidFill>
                <a:latin typeface="Trebuchet MS" panose="020B0603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it-IT" dirty="0"/>
              <a:t>Click to </a:t>
            </a:r>
            <a:r>
              <a:rPr lang="it-IT" dirty="0" err="1"/>
              <a:t>edit</a:t>
            </a:r>
            <a:r>
              <a:rPr lang="it-IT" dirty="0"/>
              <a:t> text</a:t>
            </a:r>
          </a:p>
          <a:p>
            <a:endParaRPr lang="it-IT" dirty="0"/>
          </a:p>
        </p:txBody>
      </p:sp>
      <p:sp>
        <p:nvSpPr>
          <p:cNvPr id="21" name="Segnaposto immagine 12">
            <a:extLst>
              <a:ext uri="{FF2B5EF4-FFF2-40B4-BE49-F238E27FC236}">
                <a16:creationId xmlns:a16="http://schemas.microsoft.com/office/drawing/2014/main" id="{937F2D98-FF53-4516-AC93-1CB129D9786B}"/>
              </a:ext>
            </a:extLst>
          </p:cNvPr>
          <p:cNvSpPr>
            <a:spLocks noGrp="1"/>
          </p:cNvSpPr>
          <p:nvPr>
            <p:ph type="pic" idx="53"/>
          </p:nvPr>
        </p:nvSpPr>
        <p:spPr>
          <a:xfrm>
            <a:off x="3986569" y="2327877"/>
            <a:ext cx="1213203" cy="1213203"/>
          </a:xfrm>
          <a:prstGeom prst="rect">
            <a:avLst/>
          </a:prstGeom>
        </p:spPr>
      </p:sp>
      <p:sp>
        <p:nvSpPr>
          <p:cNvPr id="22" name="Segnaposto testo 13">
            <a:extLst>
              <a:ext uri="{FF2B5EF4-FFF2-40B4-BE49-F238E27FC236}">
                <a16:creationId xmlns:a16="http://schemas.microsoft.com/office/drawing/2014/main" id="{8924AC5B-17DF-4EFB-9217-01F96C1D6831}"/>
              </a:ext>
            </a:extLst>
          </p:cNvPr>
          <p:cNvSpPr>
            <a:spLocks noGrp="1"/>
          </p:cNvSpPr>
          <p:nvPr>
            <p:ph type="body" sz="half" idx="54" hasCustomPrompt="1"/>
          </p:nvPr>
        </p:nvSpPr>
        <p:spPr>
          <a:xfrm>
            <a:off x="3827203" y="3730257"/>
            <a:ext cx="1531937" cy="724249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>
                <a:solidFill>
                  <a:srgbClr val="0A4F9D"/>
                </a:solidFill>
                <a:latin typeface="Trebuchet MS" panose="020B0603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it-IT" dirty="0"/>
              <a:t>NAME, SURNAME</a:t>
            </a:r>
          </a:p>
          <a:p>
            <a:endParaRPr lang="it-IT" dirty="0"/>
          </a:p>
        </p:txBody>
      </p:sp>
      <p:sp>
        <p:nvSpPr>
          <p:cNvPr id="23" name="Segnaposto testo 14">
            <a:extLst>
              <a:ext uri="{FF2B5EF4-FFF2-40B4-BE49-F238E27FC236}">
                <a16:creationId xmlns:a16="http://schemas.microsoft.com/office/drawing/2014/main" id="{C94AA38A-0DD2-4B4F-8AF8-D2AA144CA09C}"/>
              </a:ext>
            </a:extLst>
          </p:cNvPr>
          <p:cNvSpPr>
            <a:spLocks noGrp="1"/>
          </p:cNvSpPr>
          <p:nvPr>
            <p:ph type="body" sz="quarter" idx="55" hasCustomPrompt="1"/>
          </p:nvPr>
        </p:nvSpPr>
        <p:spPr>
          <a:xfrm>
            <a:off x="3827203" y="4586347"/>
            <a:ext cx="1531937" cy="724250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>
                <a:solidFill>
                  <a:srgbClr val="0A4F9D"/>
                </a:solidFill>
                <a:latin typeface="Trebuchet MS" panose="020B0603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it-IT" dirty="0"/>
              <a:t>Title, </a:t>
            </a:r>
            <a:r>
              <a:rPr lang="it-IT" dirty="0" err="1"/>
              <a:t>Organisation</a:t>
            </a:r>
            <a:endParaRPr lang="it-IT" dirty="0"/>
          </a:p>
          <a:p>
            <a:endParaRPr lang="it-IT" dirty="0"/>
          </a:p>
        </p:txBody>
      </p:sp>
      <p:sp>
        <p:nvSpPr>
          <p:cNvPr id="24" name="Segnaposto testo 15">
            <a:extLst>
              <a:ext uri="{FF2B5EF4-FFF2-40B4-BE49-F238E27FC236}">
                <a16:creationId xmlns:a16="http://schemas.microsoft.com/office/drawing/2014/main" id="{A46FA64C-8858-40EF-B180-94DF7A027E39}"/>
              </a:ext>
            </a:extLst>
          </p:cNvPr>
          <p:cNvSpPr>
            <a:spLocks noGrp="1"/>
          </p:cNvSpPr>
          <p:nvPr>
            <p:ph type="body" sz="quarter" idx="57" hasCustomPrompt="1"/>
          </p:nvPr>
        </p:nvSpPr>
        <p:spPr>
          <a:xfrm>
            <a:off x="3827203" y="5428100"/>
            <a:ext cx="1531937" cy="365124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>
                <a:solidFill>
                  <a:srgbClr val="0A4F9D"/>
                </a:solidFill>
                <a:latin typeface="Trebuchet MS" panose="020B0603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it-IT" dirty="0"/>
              <a:t>Click to </a:t>
            </a:r>
            <a:r>
              <a:rPr lang="it-IT" dirty="0" err="1"/>
              <a:t>edit</a:t>
            </a:r>
            <a:r>
              <a:rPr lang="it-IT" dirty="0"/>
              <a:t> text</a:t>
            </a:r>
          </a:p>
          <a:p>
            <a:endParaRPr lang="it-IT" dirty="0"/>
          </a:p>
        </p:txBody>
      </p:sp>
      <p:sp>
        <p:nvSpPr>
          <p:cNvPr id="25" name="Segnaposto immagine 16">
            <a:extLst>
              <a:ext uri="{FF2B5EF4-FFF2-40B4-BE49-F238E27FC236}">
                <a16:creationId xmlns:a16="http://schemas.microsoft.com/office/drawing/2014/main" id="{C9315B0A-6DB1-415F-89C8-A12F463F7D93}"/>
              </a:ext>
            </a:extLst>
          </p:cNvPr>
          <p:cNvSpPr>
            <a:spLocks noGrp="1"/>
          </p:cNvSpPr>
          <p:nvPr>
            <p:ph type="pic" idx="58"/>
          </p:nvPr>
        </p:nvSpPr>
        <p:spPr>
          <a:xfrm>
            <a:off x="5594227" y="2327877"/>
            <a:ext cx="1213203" cy="1213203"/>
          </a:xfrm>
          <a:prstGeom prst="rect">
            <a:avLst/>
          </a:prstGeom>
        </p:spPr>
      </p:sp>
      <p:sp>
        <p:nvSpPr>
          <p:cNvPr id="26" name="Segnaposto testo 17">
            <a:extLst>
              <a:ext uri="{FF2B5EF4-FFF2-40B4-BE49-F238E27FC236}">
                <a16:creationId xmlns:a16="http://schemas.microsoft.com/office/drawing/2014/main" id="{C8A09F4F-C026-4ED0-8481-FFD1B53EA9ED}"/>
              </a:ext>
            </a:extLst>
          </p:cNvPr>
          <p:cNvSpPr>
            <a:spLocks noGrp="1"/>
          </p:cNvSpPr>
          <p:nvPr>
            <p:ph type="body" sz="half" idx="59" hasCustomPrompt="1"/>
          </p:nvPr>
        </p:nvSpPr>
        <p:spPr>
          <a:xfrm>
            <a:off x="5434861" y="3730257"/>
            <a:ext cx="1531937" cy="724249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>
                <a:solidFill>
                  <a:srgbClr val="0A4F9D"/>
                </a:solidFill>
                <a:latin typeface="Trebuchet MS" panose="020B0603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it-IT" dirty="0"/>
              <a:t>NAME, SURNAME</a:t>
            </a:r>
          </a:p>
          <a:p>
            <a:endParaRPr lang="it-IT" dirty="0"/>
          </a:p>
        </p:txBody>
      </p:sp>
      <p:sp>
        <p:nvSpPr>
          <p:cNvPr id="27" name="Segnaposto testo 18">
            <a:extLst>
              <a:ext uri="{FF2B5EF4-FFF2-40B4-BE49-F238E27FC236}">
                <a16:creationId xmlns:a16="http://schemas.microsoft.com/office/drawing/2014/main" id="{59E73419-B23F-4B07-B51B-08E60F8FE2E1}"/>
              </a:ext>
            </a:extLst>
          </p:cNvPr>
          <p:cNvSpPr>
            <a:spLocks noGrp="1"/>
          </p:cNvSpPr>
          <p:nvPr>
            <p:ph type="body" sz="quarter" idx="60" hasCustomPrompt="1"/>
          </p:nvPr>
        </p:nvSpPr>
        <p:spPr>
          <a:xfrm>
            <a:off x="5434861" y="4586347"/>
            <a:ext cx="1531937" cy="724250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>
                <a:solidFill>
                  <a:srgbClr val="0A4F9D"/>
                </a:solidFill>
                <a:latin typeface="Trebuchet MS" panose="020B0603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it-IT" dirty="0"/>
              <a:t>Title, </a:t>
            </a:r>
            <a:r>
              <a:rPr lang="it-IT" dirty="0" err="1"/>
              <a:t>Organisation</a:t>
            </a:r>
            <a:endParaRPr lang="it-IT" dirty="0"/>
          </a:p>
          <a:p>
            <a:endParaRPr lang="it-IT" dirty="0"/>
          </a:p>
        </p:txBody>
      </p:sp>
      <p:sp>
        <p:nvSpPr>
          <p:cNvPr id="28" name="Segnaposto testo 19">
            <a:extLst>
              <a:ext uri="{FF2B5EF4-FFF2-40B4-BE49-F238E27FC236}">
                <a16:creationId xmlns:a16="http://schemas.microsoft.com/office/drawing/2014/main" id="{4B0564F3-E8C1-4170-82EB-EB8D16322789}"/>
              </a:ext>
            </a:extLst>
          </p:cNvPr>
          <p:cNvSpPr>
            <a:spLocks noGrp="1"/>
          </p:cNvSpPr>
          <p:nvPr>
            <p:ph type="body" sz="quarter" idx="62" hasCustomPrompt="1"/>
          </p:nvPr>
        </p:nvSpPr>
        <p:spPr>
          <a:xfrm>
            <a:off x="5434861" y="5428100"/>
            <a:ext cx="1531937" cy="365124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>
                <a:solidFill>
                  <a:srgbClr val="0A4F9D"/>
                </a:solidFill>
                <a:latin typeface="Trebuchet MS" panose="020B0603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it-IT" dirty="0"/>
              <a:t>Click to </a:t>
            </a:r>
            <a:r>
              <a:rPr lang="it-IT" dirty="0" err="1"/>
              <a:t>edit</a:t>
            </a:r>
            <a:r>
              <a:rPr lang="it-IT" dirty="0"/>
              <a:t> text</a:t>
            </a:r>
          </a:p>
          <a:p>
            <a:endParaRPr lang="it-IT" dirty="0"/>
          </a:p>
        </p:txBody>
      </p:sp>
      <p:sp>
        <p:nvSpPr>
          <p:cNvPr id="29" name="Segnaposto immagine 20">
            <a:extLst>
              <a:ext uri="{FF2B5EF4-FFF2-40B4-BE49-F238E27FC236}">
                <a16:creationId xmlns:a16="http://schemas.microsoft.com/office/drawing/2014/main" id="{19B921F8-A4FE-4C3C-8B68-F557AFC7C255}"/>
              </a:ext>
            </a:extLst>
          </p:cNvPr>
          <p:cNvSpPr>
            <a:spLocks noGrp="1"/>
          </p:cNvSpPr>
          <p:nvPr>
            <p:ph type="pic" idx="63"/>
          </p:nvPr>
        </p:nvSpPr>
        <p:spPr>
          <a:xfrm>
            <a:off x="7207437" y="2327877"/>
            <a:ext cx="1213203" cy="1213203"/>
          </a:xfrm>
          <a:prstGeom prst="rect">
            <a:avLst/>
          </a:prstGeom>
        </p:spPr>
      </p:sp>
      <p:sp>
        <p:nvSpPr>
          <p:cNvPr id="30" name="Segnaposto testo 21">
            <a:extLst>
              <a:ext uri="{FF2B5EF4-FFF2-40B4-BE49-F238E27FC236}">
                <a16:creationId xmlns:a16="http://schemas.microsoft.com/office/drawing/2014/main" id="{9DDB6E8C-D046-478C-A434-BA06825822AA}"/>
              </a:ext>
            </a:extLst>
          </p:cNvPr>
          <p:cNvSpPr>
            <a:spLocks noGrp="1"/>
          </p:cNvSpPr>
          <p:nvPr>
            <p:ph type="body" sz="half" idx="64" hasCustomPrompt="1"/>
          </p:nvPr>
        </p:nvSpPr>
        <p:spPr>
          <a:xfrm>
            <a:off x="7048071" y="3730257"/>
            <a:ext cx="1531937" cy="724249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>
                <a:solidFill>
                  <a:srgbClr val="0A4F9D"/>
                </a:solidFill>
                <a:latin typeface="Trebuchet MS" panose="020B0603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it-IT" dirty="0"/>
              <a:t>NAME, SURNAME</a:t>
            </a:r>
          </a:p>
          <a:p>
            <a:endParaRPr lang="it-IT" dirty="0"/>
          </a:p>
        </p:txBody>
      </p:sp>
      <p:sp>
        <p:nvSpPr>
          <p:cNvPr id="31" name="Segnaposto testo 22">
            <a:extLst>
              <a:ext uri="{FF2B5EF4-FFF2-40B4-BE49-F238E27FC236}">
                <a16:creationId xmlns:a16="http://schemas.microsoft.com/office/drawing/2014/main" id="{C97522E0-ECCD-4AF6-9805-6B8DDDC86443}"/>
              </a:ext>
            </a:extLst>
          </p:cNvPr>
          <p:cNvSpPr>
            <a:spLocks noGrp="1"/>
          </p:cNvSpPr>
          <p:nvPr>
            <p:ph type="body" sz="quarter" idx="65" hasCustomPrompt="1"/>
          </p:nvPr>
        </p:nvSpPr>
        <p:spPr>
          <a:xfrm>
            <a:off x="7048071" y="4586347"/>
            <a:ext cx="1531937" cy="724250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>
                <a:solidFill>
                  <a:srgbClr val="0A4F9D"/>
                </a:solidFill>
                <a:latin typeface="Trebuchet MS" panose="020B0603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it-IT" dirty="0"/>
              <a:t>Title, </a:t>
            </a:r>
            <a:r>
              <a:rPr lang="it-IT" dirty="0" err="1"/>
              <a:t>Organisation</a:t>
            </a:r>
            <a:endParaRPr lang="it-IT" dirty="0"/>
          </a:p>
          <a:p>
            <a:endParaRPr lang="it-IT" dirty="0"/>
          </a:p>
        </p:txBody>
      </p:sp>
      <p:sp>
        <p:nvSpPr>
          <p:cNvPr id="32" name="Segnaposto testo 23">
            <a:extLst>
              <a:ext uri="{FF2B5EF4-FFF2-40B4-BE49-F238E27FC236}">
                <a16:creationId xmlns:a16="http://schemas.microsoft.com/office/drawing/2014/main" id="{740023F0-B732-4838-92CE-137FD04505AB}"/>
              </a:ext>
            </a:extLst>
          </p:cNvPr>
          <p:cNvSpPr>
            <a:spLocks noGrp="1"/>
          </p:cNvSpPr>
          <p:nvPr>
            <p:ph type="body" sz="quarter" idx="67" hasCustomPrompt="1"/>
          </p:nvPr>
        </p:nvSpPr>
        <p:spPr>
          <a:xfrm>
            <a:off x="7048071" y="5428100"/>
            <a:ext cx="1531937" cy="365124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>
                <a:solidFill>
                  <a:srgbClr val="0A4F9D"/>
                </a:solidFill>
                <a:latin typeface="Trebuchet MS" panose="020B0603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it-IT" dirty="0"/>
              <a:t>Click to </a:t>
            </a:r>
            <a:r>
              <a:rPr lang="it-IT" dirty="0" err="1"/>
              <a:t>edit</a:t>
            </a:r>
            <a:r>
              <a:rPr lang="it-IT" dirty="0"/>
              <a:t> text</a:t>
            </a:r>
          </a:p>
          <a:p>
            <a:endParaRPr lang="it-IT" dirty="0"/>
          </a:p>
        </p:txBody>
      </p:sp>
      <p:sp>
        <p:nvSpPr>
          <p:cNvPr id="39" name="CasellaDiTesto 38">
            <a:extLst>
              <a:ext uri="{FF2B5EF4-FFF2-40B4-BE49-F238E27FC236}">
                <a16:creationId xmlns:a16="http://schemas.microsoft.com/office/drawing/2014/main" id="{17643871-48E7-41AF-8534-049E373583B4}"/>
              </a:ext>
            </a:extLst>
          </p:cNvPr>
          <p:cNvSpPr txBox="1"/>
          <p:nvPr userDrawn="1"/>
        </p:nvSpPr>
        <p:spPr>
          <a:xfrm>
            <a:off x="7015017" y="6409300"/>
            <a:ext cx="212898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dirty="0">
                <a:solidFill>
                  <a:schemeClr val="bg1">
                    <a:lumMod val="50000"/>
                  </a:schemeClr>
                </a:solidFill>
                <a:latin typeface="Trebuchet MS" panose="020B0603020202020204" pitchFamily="34" charset="0"/>
              </a:rPr>
              <a:t>www.ieabioenergy.com</a:t>
            </a:r>
          </a:p>
        </p:txBody>
      </p:sp>
      <p:pic>
        <p:nvPicPr>
          <p:cNvPr id="40" name="Immagine 39">
            <a:extLst>
              <a:ext uri="{FF2B5EF4-FFF2-40B4-BE49-F238E27FC236}">
                <a16:creationId xmlns:a16="http://schemas.microsoft.com/office/drawing/2014/main" id="{7E89B362-D910-4957-9DB8-099EADC30B6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27281" y="6063496"/>
            <a:ext cx="1747974" cy="798433"/>
          </a:xfrm>
          <a:prstGeom prst="rect">
            <a:avLst/>
          </a:prstGeom>
        </p:spPr>
      </p:pic>
      <p:sp>
        <p:nvSpPr>
          <p:cNvPr id="41" name="Segnaposto numero diapositiva 2">
            <a:extLst>
              <a:ext uri="{FF2B5EF4-FFF2-40B4-BE49-F238E27FC236}">
                <a16:creationId xmlns:a16="http://schemas.microsoft.com/office/drawing/2014/main" id="{9729CB21-2755-4944-A07B-BA03F9F6AB97}"/>
              </a:ext>
            </a:extLst>
          </p:cNvPr>
          <p:cNvSpPr txBox="1">
            <a:spLocks/>
          </p:cNvSpPr>
          <p:nvPr userDrawn="1"/>
        </p:nvSpPr>
        <p:spPr>
          <a:xfrm>
            <a:off x="3543300" y="6380625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8975C6F3-213D-4974-A35F-85C55B19AD5E}" type="slidenum">
              <a:rPr lang="it-IT" sz="1400" smtClean="0"/>
              <a:pPr algn="ctr"/>
              <a:t>‹#›</a:t>
            </a:fld>
            <a:endParaRPr lang="it-IT" sz="1400" dirty="0"/>
          </a:p>
        </p:txBody>
      </p:sp>
      <p:sp>
        <p:nvSpPr>
          <p:cNvPr id="33" name="Segnaposto testo 14">
            <a:extLst>
              <a:ext uri="{FF2B5EF4-FFF2-40B4-BE49-F238E27FC236}">
                <a16:creationId xmlns:a16="http://schemas.microsoft.com/office/drawing/2014/main" id="{BF027A5C-E976-4706-A669-C56BB01BFBE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08218" y="495159"/>
            <a:ext cx="7927564" cy="98090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ts val="3250"/>
              </a:lnSpc>
              <a:buNone/>
              <a:defRPr sz="3000" b="1">
                <a:solidFill>
                  <a:srgbClr val="0A4F9D"/>
                </a:solidFill>
                <a:latin typeface="Trebuchet MS" panose="020B0603020202020204" pitchFamily="34" charset="0"/>
              </a:defRPr>
            </a:lvl1pPr>
            <a:lvl2pPr>
              <a:defRPr sz="2400">
                <a:solidFill>
                  <a:srgbClr val="FFC000"/>
                </a:solidFill>
              </a:defRPr>
            </a:lvl2pPr>
            <a:lvl3pPr>
              <a:defRPr sz="2000">
                <a:solidFill>
                  <a:srgbClr val="FFC000"/>
                </a:solidFill>
              </a:defRPr>
            </a:lvl3pPr>
            <a:lvl4pPr>
              <a:defRPr sz="1800">
                <a:solidFill>
                  <a:srgbClr val="FFC000"/>
                </a:solidFill>
              </a:defRPr>
            </a:lvl4pPr>
            <a:lvl5pPr>
              <a:defRPr sz="1800">
                <a:solidFill>
                  <a:srgbClr val="FFC000"/>
                </a:solidFill>
              </a:defRPr>
            </a:lvl5pPr>
          </a:lstStyle>
          <a:p>
            <a:pPr lvl="0"/>
            <a:r>
              <a:rPr lang="it-IT" dirty="0"/>
              <a:t>Click </a:t>
            </a:r>
            <a:r>
              <a:rPr lang="it-IT" dirty="0" err="1"/>
              <a:t>here</a:t>
            </a:r>
            <a:r>
              <a:rPr lang="it-IT" dirty="0"/>
              <a:t> to </a:t>
            </a:r>
            <a:r>
              <a:rPr lang="it-IT" dirty="0" err="1"/>
              <a:t>add</a:t>
            </a:r>
            <a:r>
              <a:rPr lang="it-IT" dirty="0"/>
              <a:t> </a:t>
            </a:r>
            <a:r>
              <a:rPr lang="it-IT" dirty="0" err="1"/>
              <a:t>title</a:t>
            </a:r>
            <a:r>
              <a:rPr lang="it-IT" dirty="0"/>
              <a:t> </a:t>
            </a:r>
            <a:br>
              <a:rPr lang="it-IT" dirty="0"/>
            </a:br>
            <a:r>
              <a:rPr lang="en-US" dirty="0"/>
              <a:t>second line</a:t>
            </a:r>
          </a:p>
        </p:txBody>
      </p:sp>
      <p:sp>
        <p:nvSpPr>
          <p:cNvPr id="35" name="Segnaposto testo 16">
            <a:extLst>
              <a:ext uri="{FF2B5EF4-FFF2-40B4-BE49-F238E27FC236}">
                <a16:creationId xmlns:a16="http://schemas.microsoft.com/office/drawing/2014/main" id="{0ED91DD8-B07C-4071-94BC-953D872650E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8218" y="1502773"/>
            <a:ext cx="7927564" cy="54510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600" b="0">
                <a:solidFill>
                  <a:srgbClr val="0A4F9D"/>
                </a:solidFill>
                <a:latin typeface="Trebuchet MS" panose="020B0603020202020204" pitchFamily="34" charset="0"/>
              </a:defRPr>
            </a:lvl1pPr>
          </a:lstStyle>
          <a:p>
            <a:pPr lvl="0"/>
            <a:r>
              <a:rPr lang="it-IT" dirty="0" err="1"/>
              <a:t>Subtitle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12127218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20293395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&amp; Bod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magine 7">
            <a:extLst>
              <a:ext uri="{FF2B5EF4-FFF2-40B4-BE49-F238E27FC236}">
                <a16:creationId xmlns:a16="http://schemas.microsoft.com/office/drawing/2014/main" id="{AA6E7C1F-1E36-4907-BE30-A505C039ACB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27281" y="6063496"/>
            <a:ext cx="1747974" cy="798433"/>
          </a:xfrm>
          <a:prstGeom prst="rect">
            <a:avLst/>
          </a:prstGeom>
        </p:spPr>
      </p:pic>
      <p:sp>
        <p:nvSpPr>
          <p:cNvPr id="7" name="Segnaposto numero diapositiva 2">
            <a:extLst>
              <a:ext uri="{FF2B5EF4-FFF2-40B4-BE49-F238E27FC236}">
                <a16:creationId xmlns:a16="http://schemas.microsoft.com/office/drawing/2014/main" id="{DEA1B97F-D4DA-47CD-A840-9CA312ED4558}"/>
              </a:ext>
            </a:extLst>
          </p:cNvPr>
          <p:cNvSpPr txBox="1">
            <a:spLocks/>
          </p:cNvSpPr>
          <p:nvPr userDrawn="1"/>
        </p:nvSpPr>
        <p:spPr>
          <a:xfrm>
            <a:off x="3543300" y="6380625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8975C6F3-213D-4974-A35F-85C55B19AD5E}" type="slidenum">
              <a:rPr lang="it-IT" sz="1400" smtClean="0"/>
              <a:pPr algn="ctr"/>
              <a:t>‹#›</a:t>
            </a:fld>
            <a:endParaRPr lang="it-IT" sz="1400" dirty="0"/>
          </a:p>
        </p:txBody>
      </p:sp>
      <p:sp>
        <p:nvSpPr>
          <p:cNvPr id="9" name="Segnaposto testo 16">
            <a:extLst>
              <a:ext uri="{FF2B5EF4-FFF2-40B4-BE49-F238E27FC236}">
                <a16:creationId xmlns:a16="http://schemas.microsoft.com/office/drawing/2014/main" id="{D7A1D89C-554A-45A0-81FD-5703D59D757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08218" y="1673208"/>
            <a:ext cx="7927564" cy="4023360"/>
          </a:xfrm>
          <a:prstGeom prst="rect">
            <a:avLst/>
          </a:prstGeom>
        </p:spPr>
        <p:txBody>
          <a:bodyPr>
            <a:normAutofit/>
          </a:bodyPr>
          <a:lstStyle>
            <a:lvl1pPr marL="342900" marR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400" b="0" i="0">
                <a:solidFill>
                  <a:srgbClr val="0A4F9D"/>
                </a:solidFill>
              </a:defRPr>
            </a:lvl1pPr>
            <a:lvl2pPr marL="800100" indent="-342900">
              <a:buFont typeface="Arial" panose="020B0604020202020204" pitchFamily="34" charset="0"/>
              <a:buChar char="•"/>
              <a:defRPr sz="2000" b="0" i="0">
                <a:solidFill>
                  <a:srgbClr val="0A4F9D"/>
                </a:solidFill>
              </a:defRPr>
            </a:lvl2pPr>
            <a:lvl3pPr>
              <a:defRPr sz="1800" b="0" i="0">
                <a:solidFill>
                  <a:srgbClr val="0A4F9D"/>
                </a:solidFill>
              </a:defRPr>
            </a:lvl3pPr>
            <a:lvl4pPr>
              <a:defRPr sz="1600" b="0" i="0">
                <a:solidFill>
                  <a:srgbClr val="0A4F9D"/>
                </a:solidFill>
              </a:defRPr>
            </a:lvl4pPr>
            <a:lvl5pPr>
              <a:defRPr b="0" i="0">
                <a:solidFill>
                  <a:srgbClr val="0A4F9D"/>
                </a:solidFill>
              </a:defRPr>
            </a:lvl5pPr>
          </a:lstStyle>
          <a:p>
            <a:pPr lvl="0"/>
            <a:r>
              <a:rPr lang="it-IT" dirty="0"/>
              <a:t>Fare clic per modificare gli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</p:txBody>
      </p:sp>
      <p:sp>
        <p:nvSpPr>
          <p:cNvPr id="12" name="Segnaposto testo 14">
            <a:extLst>
              <a:ext uri="{FF2B5EF4-FFF2-40B4-BE49-F238E27FC236}">
                <a16:creationId xmlns:a16="http://schemas.microsoft.com/office/drawing/2014/main" id="{6357A908-4B8E-4163-A034-9991553C7695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08218" y="495159"/>
            <a:ext cx="7927564" cy="98090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ts val="3250"/>
              </a:lnSpc>
              <a:buNone/>
              <a:defRPr sz="3000" b="1">
                <a:solidFill>
                  <a:srgbClr val="0A4F9D"/>
                </a:solidFill>
                <a:latin typeface="Trebuchet MS" panose="020B0603020202020204" pitchFamily="34" charset="0"/>
              </a:defRPr>
            </a:lvl1pPr>
            <a:lvl2pPr>
              <a:defRPr sz="2400">
                <a:solidFill>
                  <a:srgbClr val="FFC000"/>
                </a:solidFill>
              </a:defRPr>
            </a:lvl2pPr>
            <a:lvl3pPr>
              <a:defRPr sz="2000">
                <a:solidFill>
                  <a:srgbClr val="FFC000"/>
                </a:solidFill>
              </a:defRPr>
            </a:lvl3pPr>
            <a:lvl4pPr>
              <a:defRPr sz="1800">
                <a:solidFill>
                  <a:srgbClr val="FFC000"/>
                </a:solidFill>
              </a:defRPr>
            </a:lvl4pPr>
            <a:lvl5pPr>
              <a:defRPr sz="1800">
                <a:solidFill>
                  <a:srgbClr val="FFC000"/>
                </a:solidFill>
              </a:defRPr>
            </a:lvl5pPr>
          </a:lstStyle>
          <a:p>
            <a:pPr lvl="0"/>
            <a:r>
              <a:rPr lang="it-IT" dirty="0"/>
              <a:t>Click </a:t>
            </a:r>
            <a:r>
              <a:rPr lang="it-IT" dirty="0" err="1"/>
              <a:t>here</a:t>
            </a:r>
            <a:r>
              <a:rPr lang="it-IT" dirty="0"/>
              <a:t> to </a:t>
            </a:r>
            <a:r>
              <a:rPr lang="it-IT" dirty="0" err="1"/>
              <a:t>add</a:t>
            </a:r>
            <a:r>
              <a:rPr lang="it-IT" dirty="0"/>
              <a:t> </a:t>
            </a:r>
            <a:r>
              <a:rPr lang="it-IT" dirty="0" err="1"/>
              <a:t>title</a:t>
            </a:r>
            <a:r>
              <a:rPr lang="it-IT" dirty="0"/>
              <a:t> </a:t>
            </a:r>
            <a:br>
              <a:rPr lang="it-IT" dirty="0"/>
            </a:br>
            <a:r>
              <a:rPr lang="en-US" dirty="0"/>
              <a:t>second line</a:t>
            </a:r>
          </a:p>
        </p:txBody>
      </p:sp>
      <p:pic>
        <p:nvPicPr>
          <p:cNvPr id="10" name="Picture 9"/>
          <p:cNvPicPr/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80165" y="6268505"/>
            <a:ext cx="993140" cy="45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17442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&amp; Bod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magine 7">
            <a:extLst>
              <a:ext uri="{FF2B5EF4-FFF2-40B4-BE49-F238E27FC236}">
                <a16:creationId xmlns:a16="http://schemas.microsoft.com/office/drawing/2014/main" id="{AA6E7C1F-1E36-4907-BE30-A505C039ACB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27281" y="6063496"/>
            <a:ext cx="1747974" cy="798433"/>
          </a:xfrm>
          <a:prstGeom prst="rect">
            <a:avLst/>
          </a:prstGeom>
        </p:spPr>
      </p:pic>
      <p:sp>
        <p:nvSpPr>
          <p:cNvPr id="7" name="Segnaposto numero diapositiva 2">
            <a:extLst>
              <a:ext uri="{FF2B5EF4-FFF2-40B4-BE49-F238E27FC236}">
                <a16:creationId xmlns:a16="http://schemas.microsoft.com/office/drawing/2014/main" id="{CE5F86D4-FF16-432C-A7E8-878B682BD3B6}"/>
              </a:ext>
            </a:extLst>
          </p:cNvPr>
          <p:cNvSpPr txBox="1">
            <a:spLocks/>
          </p:cNvSpPr>
          <p:nvPr userDrawn="1"/>
        </p:nvSpPr>
        <p:spPr>
          <a:xfrm>
            <a:off x="3543300" y="6380625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8975C6F3-213D-4974-A35F-85C55B19AD5E}" type="slidenum">
              <a:rPr lang="it-IT" sz="1400" smtClean="0"/>
              <a:pPr algn="ctr"/>
              <a:t>‹#›</a:t>
            </a:fld>
            <a:endParaRPr lang="it-IT" sz="1400" dirty="0"/>
          </a:p>
        </p:txBody>
      </p:sp>
      <p:sp>
        <p:nvSpPr>
          <p:cNvPr id="10" name="Segnaposto testo 14">
            <a:extLst>
              <a:ext uri="{FF2B5EF4-FFF2-40B4-BE49-F238E27FC236}">
                <a16:creationId xmlns:a16="http://schemas.microsoft.com/office/drawing/2014/main" id="{97FB85B5-6228-404B-AD4F-E282BDF020D6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08218" y="495159"/>
            <a:ext cx="7927564" cy="98090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ts val="3250"/>
              </a:lnSpc>
              <a:buNone/>
              <a:defRPr sz="3000" b="1">
                <a:solidFill>
                  <a:srgbClr val="0A4F9D"/>
                </a:solidFill>
                <a:latin typeface="Trebuchet MS" panose="020B0603020202020204" pitchFamily="34" charset="0"/>
              </a:defRPr>
            </a:lvl1pPr>
            <a:lvl2pPr>
              <a:defRPr sz="2400">
                <a:solidFill>
                  <a:srgbClr val="FFC000"/>
                </a:solidFill>
              </a:defRPr>
            </a:lvl2pPr>
            <a:lvl3pPr>
              <a:defRPr sz="2000">
                <a:solidFill>
                  <a:srgbClr val="FFC000"/>
                </a:solidFill>
              </a:defRPr>
            </a:lvl3pPr>
            <a:lvl4pPr>
              <a:defRPr sz="1800">
                <a:solidFill>
                  <a:srgbClr val="FFC000"/>
                </a:solidFill>
              </a:defRPr>
            </a:lvl4pPr>
            <a:lvl5pPr>
              <a:defRPr sz="1800">
                <a:solidFill>
                  <a:srgbClr val="FFC000"/>
                </a:solidFill>
              </a:defRPr>
            </a:lvl5pPr>
          </a:lstStyle>
          <a:p>
            <a:pPr lvl="0"/>
            <a:r>
              <a:rPr lang="it-IT" dirty="0"/>
              <a:t>Click </a:t>
            </a:r>
            <a:r>
              <a:rPr lang="it-IT" dirty="0" err="1"/>
              <a:t>here</a:t>
            </a:r>
            <a:r>
              <a:rPr lang="it-IT" dirty="0"/>
              <a:t> to </a:t>
            </a:r>
            <a:r>
              <a:rPr lang="it-IT" dirty="0" err="1"/>
              <a:t>add</a:t>
            </a:r>
            <a:r>
              <a:rPr lang="it-IT" dirty="0"/>
              <a:t> </a:t>
            </a:r>
            <a:r>
              <a:rPr lang="it-IT" dirty="0" err="1"/>
              <a:t>title</a:t>
            </a:r>
            <a:r>
              <a:rPr lang="it-IT" dirty="0"/>
              <a:t> </a:t>
            </a:r>
            <a:br>
              <a:rPr lang="it-IT" dirty="0"/>
            </a:br>
            <a:r>
              <a:rPr lang="en-US" dirty="0"/>
              <a:t>second line</a:t>
            </a:r>
          </a:p>
        </p:txBody>
      </p:sp>
      <p:sp>
        <p:nvSpPr>
          <p:cNvPr id="9" name="Segnaposto testo 9">
            <a:extLst>
              <a:ext uri="{FF2B5EF4-FFF2-40B4-BE49-F238E27FC236}">
                <a16:creationId xmlns:a16="http://schemas.microsoft.com/office/drawing/2014/main" id="{60CFBABD-05E9-482D-806C-33F57BDA227C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680157" y="1641986"/>
            <a:ext cx="3855625" cy="3909727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rgbClr val="0A4F9D"/>
                </a:solidFill>
                <a:latin typeface="Trebuchet MS" panose="020B0603020202020204" pitchFamily="34" charset="0"/>
              </a:defRPr>
            </a:lvl1pPr>
            <a:lvl2pPr>
              <a:defRPr>
                <a:solidFill>
                  <a:srgbClr val="0A4F9D"/>
                </a:solidFill>
                <a:latin typeface="Trebuchet MS" panose="020B0603020202020204" pitchFamily="34" charset="0"/>
              </a:defRPr>
            </a:lvl2pPr>
            <a:lvl3pPr>
              <a:defRPr>
                <a:solidFill>
                  <a:srgbClr val="0A4F9D"/>
                </a:solidFill>
                <a:latin typeface="Trebuchet MS" panose="020B0603020202020204" pitchFamily="34" charset="0"/>
              </a:defRPr>
            </a:lvl3pPr>
            <a:lvl4pPr>
              <a:defRPr>
                <a:solidFill>
                  <a:srgbClr val="0A4F9D"/>
                </a:solidFill>
                <a:latin typeface="Trebuchet MS" panose="020B0603020202020204" pitchFamily="34" charset="0"/>
              </a:defRPr>
            </a:lvl4pPr>
            <a:lvl5pPr>
              <a:defRPr>
                <a:solidFill>
                  <a:srgbClr val="0A4F9D"/>
                </a:solidFill>
                <a:latin typeface="Trebuchet MS" panose="020B0603020202020204" pitchFamily="34" charset="0"/>
              </a:defRPr>
            </a:lvl5pPr>
          </a:lstStyle>
          <a:p>
            <a:pPr lvl="0"/>
            <a:r>
              <a:rPr lang="it-IT" dirty="0"/>
              <a:t>Fare clic per modificare gli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</a:p>
        </p:txBody>
      </p:sp>
      <p:sp>
        <p:nvSpPr>
          <p:cNvPr id="14" name="Segnaposto testo 9">
            <a:extLst>
              <a:ext uri="{FF2B5EF4-FFF2-40B4-BE49-F238E27FC236}">
                <a16:creationId xmlns:a16="http://schemas.microsoft.com/office/drawing/2014/main" id="{776977DB-B103-4223-B744-E3B4D67AB1BE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08219" y="1641985"/>
            <a:ext cx="3855625" cy="3909727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rgbClr val="0A4F9D"/>
                </a:solidFill>
                <a:latin typeface="Trebuchet MS" panose="020B0603020202020204" pitchFamily="34" charset="0"/>
              </a:defRPr>
            </a:lvl1pPr>
            <a:lvl2pPr>
              <a:defRPr>
                <a:solidFill>
                  <a:srgbClr val="0A4F9D"/>
                </a:solidFill>
                <a:latin typeface="Trebuchet MS" panose="020B0603020202020204" pitchFamily="34" charset="0"/>
              </a:defRPr>
            </a:lvl2pPr>
            <a:lvl3pPr>
              <a:defRPr>
                <a:solidFill>
                  <a:srgbClr val="0A4F9D"/>
                </a:solidFill>
                <a:latin typeface="Trebuchet MS" panose="020B0603020202020204" pitchFamily="34" charset="0"/>
              </a:defRPr>
            </a:lvl3pPr>
            <a:lvl4pPr>
              <a:defRPr>
                <a:solidFill>
                  <a:srgbClr val="0A4F9D"/>
                </a:solidFill>
                <a:latin typeface="Trebuchet MS" panose="020B0603020202020204" pitchFamily="34" charset="0"/>
              </a:defRPr>
            </a:lvl4pPr>
            <a:lvl5pPr>
              <a:defRPr>
                <a:solidFill>
                  <a:srgbClr val="0A4F9D"/>
                </a:solidFill>
                <a:latin typeface="Trebuchet MS" panose="020B0603020202020204" pitchFamily="34" charset="0"/>
              </a:defRPr>
            </a:lvl5pPr>
          </a:lstStyle>
          <a:p>
            <a:pPr lvl="0"/>
            <a:r>
              <a:rPr lang="it-IT" dirty="0"/>
              <a:t>Fare clic per modificare gli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</a:p>
        </p:txBody>
      </p:sp>
      <p:pic>
        <p:nvPicPr>
          <p:cNvPr id="13" name="Picture 12"/>
          <p:cNvPicPr/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80165" y="6268505"/>
            <a:ext cx="993140" cy="45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01152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&amp;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magine 7">
            <a:extLst>
              <a:ext uri="{FF2B5EF4-FFF2-40B4-BE49-F238E27FC236}">
                <a16:creationId xmlns:a16="http://schemas.microsoft.com/office/drawing/2014/main" id="{14A5B2FA-354C-4B25-BEAB-CB03EBBB5FE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27281" y="6063496"/>
            <a:ext cx="1747974" cy="798433"/>
          </a:xfrm>
          <a:prstGeom prst="rect">
            <a:avLst/>
          </a:prstGeom>
        </p:spPr>
      </p:pic>
      <p:sp>
        <p:nvSpPr>
          <p:cNvPr id="14" name="Segnaposto numero diapositiva 2">
            <a:extLst>
              <a:ext uri="{FF2B5EF4-FFF2-40B4-BE49-F238E27FC236}">
                <a16:creationId xmlns:a16="http://schemas.microsoft.com/office/drawing/2014/main" id="{871AF109-AFBE-4B33-9426-852B82EA964C}"/>
              </a:ext>
            </a:extLst>
          </p:cNvPr>
          <p:cNvSpPr txBox="1">
            <a:spLocks/>
          </p:cNvSpPr>
          <p:nvPr userDrawn="1"/>
        </p:nvSpPr>
        <p:spPr>
          <a:xfrm>
            <a:off x="3543300" y="6380625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8975C6F3-213D-4974-A35F-85C55B19AD5E}" type="slidenum">
              <a:rPr lang="it-IT" sz="1400" smtClean="0"/>
              <a:pPr algn="ctr"/>
              <a:t>‹#›</a:t>
            </a:fld>
            <a:endParaRPr lang="it-IT" sz="1400" dirty="0"/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FB6D1AFD-4D90-4431-BFD4-C74D9642706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08218" y="1625074"/>
            <a:ext cx="7927975" cy="4011613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8" name="Segnaposto testo 14">
            <a:extLst>
              <a:ext uri="{FF2B5EF4-FFF2-40B4-BE49-F238E27FC236}">
                <a16:creationId xmlns:a16="http://schemas.microsoft.com/office/drawing/2014/main" id="{81F7F5C7-0BE5-4C28-9122-26BAF7830958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08218" y="495159"/>
            <a:ext cx="7927564" cy="98090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ts val="3250"/>
              </a:lnSpc>
              <a:buNone/>
              <a:defRPr sz="3000" b="1">
                <a:solidFill>
                  <a:srgbClr val="0A4F9D"/>
                </a:solidFill>
                <a:latin typeface="Trebuchet MS" panose="020B0603020202020204" pitchFamily="34" charset="0"/>
              </a:defRPr>
            </a:lvl1pPr>
            <a:lvl2pPr>
              <a:defRPr sz="2400">
                <a:solidFill>
                  <a:srgbClr val="FFC000"/>
                </a:solidFill>
              </a:defRPr>
            </a:lvl2pPr>
            <a:lvl3pPr>
              <a:defRPr sz="2000">
                <a:solidFill>
                  <a:srgbClr val="FFC000"/>
                </a:solidFill>
              </a:defRPr>
            </a:lvl3pPr>
            <a:lvl4pPr>
              <a:defRPr sz="1800">
                <a:solidFill>
                  <a:srgbClr val="FFC000"/>
                </a:solidFill>
              </a:defRPr>
            </a:lvl4pPr>
            <a:lvl5pPr>
              <a:defRPr sz="1800">
                <a:solidFill>
                  <a:srgbClr val="FFC000"/>
                </a:solidFill>
              </a:defRPr>
            </a:lvl5pPr>
          </a:lstStyle>
          <a:p>
            <a:pPr lvl="0"/>
            <a:r>
              <a:rPr lang="it-IT" dirty="0"/>
              <a:t>Click </a:t>
            </a:r>
            <a:r>
              <a:rPr lang="it-IT" dirty="0" err="1"/>
              <a:t>here</a:t>
            </a:r>
            <a:r>
              <a:rPr lang="it-IT" dirty="0"/>
              <a:t> to </a:t>
            </a:r>
            <a:r>
              <a:rPr lang="it-IT" dirty="0" err="1"/>
              <a:t>add</a:t>
            </a:r>
            <a:r>
              <a:rPr lang="it-IT" dirty="0"/>
              <a:t> </a:t>
            </a:r>
            <a:r>
              <a:rPr lang="it-IT" dirty="0" err="1"/>
              <a:t>title</a:t>
            </a:r>
            <a:r>
              <a:rPr lang="it-IT" dirty="0"/>
              <a:t> </a:t>
            </a:r>
            <a:br>
              <a:rPr lang="it-IT" dirty="0"/>
            </a:br>
            <a:r>
              <a:rPr lang="en-US" dirty="0"/>
              <a:t>second line</a:t>
            </a:r>
          </a:p>
        </p:txBody>
      </p:sp>
      <p:pic>
        <p:nvPicPr>
          <p:cNvPr id="9" name="Picture 8"/>
          <p:cNvPicPr/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80165" y="6268505"/>
            <a:ext cx="993140" cy="45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43691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G Comparison_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magine 7">
            <a:extLst>
              <a:ext uri="{FF2B5EF4-FFF2-40B4-BE49-F238E27FC236}">
                <a16:creationId xmlns:a16="http://schemas.microsoft.com/office/drawing/2014/main" id="{AA6E7C1F-1E36-4907-BE30-A505C039ACB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27281" y="6063496"/>
            <a:ext cx="1747974" cy="798433"/>
          </a:xfrm>
          <a:prstGeom prst="rect">
            <a:avLst/>
          </a:prstGeom>
        </p:spPr>
      </p:pic>
      <p:sp>
        <p:nvSpPr>
          <p:cNvPr id="7" name="Segnaposto numero diapositiva 2">
            <a:extLst>
              <a:ext uri="{FF2B5EF4-FFF2-40B4-BE49-F238E27FC236}">
                <a16:creationId xmlns:a16="http://schemas.microsoft.com/office/drawing/2014/main" id="{CE5F86D4-FF16-432C-A7E8-878B682BD3B6}"/>
              </a:ext>
            </a:extLst>
          </p:cNvPr>
          <p:cNvSpPr txBox="1">
            <a:spLocks/>
          </p:cNvSpPr>
          <p:nvPr userDrawn="1"/>
        </p:nvSpPr>
        <p:spPr>
          <a:xfrm>
            <a:off x="3543300" y="6380625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8975C6F3-213D-4974-A35F-85C55B19AD5E}" type="slidenum">
              <a:rPr lang="it-IT" sz="1400" smtClean="0"/>
              <a:pPr algn="ctr"/>
              <a:t>‹#›</a:t>
            </a:fld>
            <a:endParaRPr lang="it-IT" sz="1400" dirty="0"/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72B29E39-B1A0-4751-98DA-6CCC0DFFD915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08013" y="1641354"/>
            <a:ext cx="3794125" cy="391477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10" name="Segnaposto immagine 2">
            <a:extLst>
              <a:ext uri="{FF2B5EF4-FFF2-40B4-BE49-F238E27FC236}">
                <a16:creationId xmlns:a16="http://schemas.microsoft.com/office/drawing/2014/main" id="{CEF44DAD-A45C-46E8-AEA1-E963D0181161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4741657" y="1641353"/>
            <a:ext cx="3794125" cy="391477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12" name="Segnaposto testo 14">
            <a:extLst>
              <a:ext uri="{FF2B5EF4-FFF2-40B4-BE49-F238E27FC236}">
                <a16:creationId xmlns:a16="http://schemas.microsoft.com/office/drawing/2014/main" id="{3B560A07-4509-451F-B85A-627814686093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08218" y="495159"/>
            <a:ext cx="7927564" cy="98090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ts val="3250"/>
              </a:lnSpc>
              <a:buNone/>
              <a:defRPr sz="3000" b="1">
                <a:solidFill>
                  <a:srgbClr val="0A4F9D"/>
                </a:solidFill>
                <a:latin typeface="Trebuchet MS" panose="020B0603020202020204" pitchFamily="34" charset="0"/>
              </a:defRPr>
            </a:lvl1pPr>
            <a:lvl2pPr>
              <a:defRPr sz="2400">
                <a:solidFill>
                  <a:srgbClr val="FFC000"/>
                </a:solidFill>
              </a:defRPr>
            </a:lvl2pPr>
            <a:lvl3pPr>
              <a:defRPr sz="2000">
                <a:solidFill>
                  <a:srgbClr val="FFC000"/>
                </a:solidFill>
              </a:defRPr>
            </a:lvl3pPr>
            <a:lvl4pPr>
              <a:defRPr sz="1800">
                <a:solidFill>
                  <a:srgbClr val="FFC000"/>
                </a:solidFill>
              </a:defRPr>
            </a:lvl4pPr>
            <a:lvl5pPr>
              <a:defRPr sz="1800">
                <a:solidFill>
                  <a:srgbClr val="FFC000"/>
                </a:solidFill>
              </a:defRPr>
            </a:lvl5pPr>
          </a:lstStyle>
          <a:p>
            <a:pPr lvl="0"/>
            <a:r>
              <a:rPr lang="it-IT" dirty="0"/>
              <a:t>Click </a:t>
            </a:r>
            <a:r>
              <a:rPr lang="it-IT" dirty="0" err="1"/>
              <a:t>here</a:t>
            </a:r>
            <a:r>
              <a:rPr lang="it-IT" dirty="0"/>
              <a:t> to </a:t>
            </a:r>
            <a:r>
              <a:rPr lang="it-IT" dirty="0" err="1"/>
              <a:t>add</a:t>
            </a:r>
            <a:r>
              <a:rPr lang="it-IT" dirty="0"/>
              <a:t> </a:t>
            </a:r>
            <a:r>
              <a:rPr lang="it-IT" dirty="0" err="1"/>
              <a:t>title</a:t>
            </a:r>
            <a:r>
              <a:rPr lang="it-IT" dirty="0"/>
              <a:t> </a:t>
            </a:r>
            <a:br>
              <a:rPr lang="it-IT" dirty="0"/>
            </a:br>
            <a:r>
              <a:rPr lang="en-US" dirty="0"/>
              <a:t>second line</a:t>
            </a:r>
          </a:p>
        </p:txBody>
      </p:sp>
      <p:pic>
        <p:nvPicPr>
          <p:cNvPr id="13" name="Picture 12"/>
          <p:cNvPicPr/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80165" y="6268505"/>
            <a:ext cx="993140" cy="45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77830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Layout personalizza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magine 11">
            <a:extLst>
              <a:ext uri="{FF2B5EF4-FFF2-40B4-BE49-F238E27FC236}">
                <a16:creationId xmlns:a16="http://schemas.microsoft.com/office/drawing/2014/main" id="{56D1BF08-0851-4C0E-B2E6-C6E9C8CC800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27281" y="6063496"/>
            <a:ext cx="1747974" cy="798433"/>
          </a:xfrm>
          <a:prstGeom prst="rect">
            <a:avLst/>
          </a:prstGeom>
        </p:spPr>
      </p:pic>
      <p:sp>
        <p:nvSpPr>
          <p:cNvPr id="13" name="Segnaposto numero diapositiva 2">
            <a:extLst>
              <a:ext uri="{FF2B5EF4-FFF2-40B4-BE49-F238E27FC236}">
                <a16:creationId xmlns:a16="http://schemas.microsoft.com/office/drawing/2014/main" id="{B2C05C6E-7985-4302-9DE4-E9073B77EFA7}"/>
              </a:ext>
            </a:extLst>
          </p:cNvPr>
          <p:cNvSpPr txBox="1">
            <a:spLocks/>
          </p:cNvSpPr>
          <p:nvPr userDrawn="1"/>
        </p:nvSpPr>
        <p:spPr>
          <a:xfrm>
            <a:off x="3543300" y="6380625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8975C6F3-213D-4974-A35F-85C55B19AD5E}" type="slidenum">
              <a:rPr lang="it-IT" sz="1400" smtClean="0"/>
              <a:pPr algn="ctr"/>
              <a:t>‹#›</a:t>
            </a:fld>
            <a:endParaRPr lang="it-IT" sz="1400" dirty="0"/>
          </a:p>
        </p:txBody>
      </p:sp>
      <p:sp>
        <p:nvSpPr>
          <p:cNvPr id="21" name="Segnaposto immagine 7">
            <a:extLst>
              <a:ext uri="{FF2B5EF4-FFF2-40B4-BE49-F238E27FC236}">
                <a16:creationId xmlns:a16="http://schemas.microsoft.com/office/drawing/2014/main" id="{67DD3ED7-9108-4B03-9A83-FCB62E6DA2E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08219" y="1838960"/>
            <a:ext cx="3855626" cy="4145915"/>
          </a:xfrm>
          <a:prstGeom prst="rect">
            <a:avLst/>
          </a:prstGeom>
        </p:spPr>
        <p:txBody>
          <a:bodyPr/>
          <a:lstStyle/>
          <a:p>
            <a:endParaRPr lang="it-IT" dirty="0"/>
          </a:p>
        </p:txBody>
      </p:sp>
      <p:sp>
        <p:nvSpPr>
          <p:cNvPr id="22" name="Segnaposto testo 9">
            <a:extLst>
              <a:ext uri="{FF2B5EF4-FFF2-40B4-BE49-F238E27FC236}">
                <a16:creationId xmlns:a16="http://schemas.microsoft.com/office/drawing/2014/main" id="{A714F878-8776-45ED-8C0B-FD46F1E7CFC9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680157" y="1840813"/>
            <a:ext cx="3855625" cy="4145915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rgbClr val="0A4F9D"/>
                </a:solidFill>
                <a:latin typeface="Trebuchet MS" panose="020B0603020202020204" pitchFamily="34" charset="0"/>
              </a:defRPr>
            </a:lvl1pPr>
            <a:lvl2pPr>
              <a:defRPr>
                <a:solidFill>
                  <a:srgbClr val="0A4F9D"/>
                </a:solidFill>
                <a:latin typeface="Trebuchet MS" panose="020B0603020202020204" pitchFamily="34" charset="0"/>
              </a:defRPr>
            </a:lvl2pPr>
            <a:lvl3pPr>
              <a:defRPr>
                <a:solidFill>
                  <a:srgbClr val="0A4F9D"/>
                </a:solidFill>
                <a:latin typeface="Trebuchet MS" panose="020B0603020202020204" pitchFamily="34" charset="0"/>
              </a:defRPr>
            </a:lvl3pPr>
            <a:lvl4pPr>
              <a:defRPr>
                <a:solidFill>
                  <a:srgbClr val="0A4F9D"/>
                </a:solidFill>
                <a:latin typeface="Trebuchet MS" panose="020B0603020202020204" pitchFamily="34" charset="0"/>
              </a:defRPr>
            </a:lvl4pPr>
            <a:lvl5pPr>
              <a:defRPr>
                <a:solidFill>
                  <a:srgbClr val="0A4F9D"/>
                </a:solidFill>
                <a:latin typeface="Trebuchet MS" panose="020B0603020202020204" pitchFamily="34" charset="0"/>
              </a:defRPr>
            </a:lvl5pPr>
          </a:lstStyle>
          <a:p>
            <a:pPr lvl="0"/>
            <a:r>
              <a:rPr lang="it-IT" dirty="0"/>
              <a:t>Fare clic per modificare gli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</a:p>
        </p:txBody>
      </p:sp>
      <p:sp>
        <p:nvSpPr>
          <p:cNvPr id="23" name="Segnaposto testo 14">
            <a:extLst>
              <a:ext uri="{FF2B5EF4-FFF2-40B4-BE49-F238E27FC236}">
                <a16:creationId xmlns:a16="http://schemas.microsoft.com/office/drawing/2014/main" id="{940BB6E4-E766-48E0-A4CA-75E82B201720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08218" y="495159"/>
            <a:ext cx="7927564" cy="98090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ts val="3250"/>
              </a:lnSpc>
              <a:buNone/>
              <a:defRPr sz="3000" b="1">
                <a:solidFill>
                  <a:srgbClr val="0A4F9D"/>
                </a:solidFill>
                <a:latin typeface="Trebuchet MS" panose="020B0603020202020204" pitchFamily="34" charset="0"/>
              </a:defRPr>
            </a:lvl1pPr>
            <a:lvl2pPr>
              <a:defRPr sz="2400">
                <a:solidFill>
                  <a:srgbClr val="FFC000"/>
                </a:solidFill>
              </a:defRPr>
            </a:lvl2pPr>
            <a:lvl3pPr>
              <a:defRPr sz="2000">
                <a:solidFill>
                  <a:srgbClr val="FFC000"/>
                </a:solidFill>
              </a:defRPr>
            </a:lvl3pPr>
            <a:lvl4pPr>
              <a:defRPr sz="1800">
                <a:solidFill>
                  <a:srgbClr val="FFC000"/>
                </a:solidFill>
              </a:defRPr>
            </a:lvl4pPr>
            <a:lvl5pPr>
              <a:defRPr sz="1800">
                <a:solidFill>
                  <a:srgbClr val="FFC000"/>
                </a:solidFill>
              </a:defRPr>
            </a:lvl5pPr>
          </a:lstStyle>
          <a:p>
            <a:pPr lvl="0"/>
            <a:r>
              <a:rPr lang="it-IT" dirty="0"/>
              <a:t>Click </a:t>
            </a:r>
            <a:r>
              <a:rPr lang="it-IT" dirty="0" err="1"/>
              <a:t>here</a:t>
            </a:r>
            <a:r>
              <a:rPr lang="it-IT" dirty="0"/>
              <a:t> to </a:t>
            </a:r>
            <a:r>
              <a:rPr lang="it-IT" dirty="0" err="1"/>
              <a:t>add</a:t>
            </a:r>
            <a:r>
              <a:rPr lang="it-IT" dirty="0"/>
              <a:t> </a:t>
            </a:r>
            <a:r>
              <a:rPr lang="it-IT" dirty="0" err="1"/>
              <a:t>title</a:t>
            </a:r>
            <a:r>
              <a:rPr lang="it-IT" dirty="0"/>
              <a:t> </a:t>
            </a:r>
            <a:br>
              <a:rPr lang="it-IT" dirty="0"/>
            </a:br>
            <a:r>
              <a:rPr lang="en-US" dirty="0"/>
              <a:t>second line</a:t>
            </a:r>
          </a:p>
        </p:txBody>
      </p:sp>
      <p:pic>
        <p:nvPicPr>
          <p:cNvPr id="8" name="Picture 7"/>
          <p:cNvPicPr/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80165" y="6268505"/>
            <a:ext cx="993140" cy="45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43072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_thanky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grpSp>
        <p:nvGrpSpPr>
          <p:cNvPr id="10" name="Group 7"/>
          <p:cNvGrpSpPr/>
          <p:nvPr userDrawn="1"/>
        </p:nvGrpSpPr>
        <p:grpSpPr>
          <a:xfrm>
            <a:off x="0" y="6164052"/>
            <a:ext cx="9144000" cy="769197"/>
            <a:chOff x="0" y="0"/>
            <a:chExt cx="6858000" cy="576898"/>
          </a:xfrm>
        </p:grpSpPr>
        <p:pic>
          <p:nvPicPr>
            <p:cNvPr id="11" name="Picture 8"/>
            <p:cNvPicPr>
              <a:picLocks noChangeAspect="1"/>
            </p:cNvPicPr>
            <p:nvPr userDrawn="1"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0" y="0"/>
              <a:ext cx="3509963" cy="576897"/>
            </a:xfrm>
            <a:prstGeom prst="rect">
              <a:avLst/>
            </a:prstGeom>
          </p:spPr>
        </p:pic>
        <p:sp>
          <p:nvSpPr>
            <p:cNvPr id="12" name="Rectangle 9"/>
            <p:cNvSpPr/>
            <p:nvPr userDrawn="1"/>
          </p:nvSpPr>
          <p:spPr>
            <a:xfrm>
              <a:off x="3362325" y="0"/>
              <a:ext cx="3495675" cy="576898"/>
            </a:xfrm>
            <a:prstGeom prst="rect">
              <a:avLst/>
            </a:prstGeom>
            <a:solidFill>
              <a:srgbClr val="0044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200" dirty="0"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</p:grpSp>
      <p:pic>
        <p:nvPicPr>
          <p:cNvPr id="13" name="Immagine 12"/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89965" y="3179417"/>
            <a:ext cx="2942835" cy="2442670"/>
          </a:xfrm>
          <a:prstGeom prst="rect">
            <a:avLst/>
          </a:prstGeom>
        </p:spPr>
      </p:pic>
      <p:sp>
        <p:nvSpPr>
          <p:cNvPr id="3" name="Segnaposto testo 2"/>
          <p:cNvSpPr>
            <a:spLocks noGrp="1"/>
          </p:cNvSpPr>
          <p:nvPr>
            <p:ph type="body" sz="quarter" idx="11" hasCustomPrompt="1"/>
          </p:nvPr>
        </p:nvSpPr>
        <p:spPr>
          <a:xfrm>
            <a:off x="2618846" y="575494"/>
            <a:ext cx="4327525" cy="90141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solidFill>
                  <a:srgbClr val="0A4F9D"/>
                </a:solidFill>
              </a:defRPr>
            </a:lvl1pPr>
          </a:lstStyle>
          <a:p>
            <a:pPr lvl="0"/>
            <a:r>
              <a:rPr lang="it-IT" dirty="0" err="1"/>
              <a:t>Add</a:t>
            </a:r>
            <a:r>
              <a:rPr lang="it-IT" dirty="0"/>
              <a:t> </a:t>
            </a:r>
            <a:r>
              <a:rPr lang="it-IT" dirty="0" err="1"/>
              <a:t>Thank</a:t>
            </a:r>
            <a:r>
              <a:rPr lang="it-IT" dirty="0"/>
              <a:t> </a:t>
            </a:r>
            <a:r>
              <a:rPr lang="it-IT" dirty="0" err="1"/>
              <a:t>you</a:t>
            </a:r>
            <a:r>
              <a:rPr lang="it-IT" dirty="0"/>
              <a:t>?</a:t>
            </a:r>
          </a:p>
        </p:txBody>
      </p:sp>
      <p:sp>
        <p:nvSpPr>
          <p:cNvPr id="19" name="Segnaposto testo 2"/>
          <p:cNvSpPr>
            <a:spLocks noGrp="1"/>
          </p:cNvSpPr>
          <p:nvPr>
            <p:ph type="body" sz="quarter" idx="12" hasCustomPrompt="1"/>
          </p:nvPr>
        </p:nvSpPr>
        <p:spPr>
          <a:xfrm>
            <a:off x="214313" y="2261869"/>
            <a:ext cx="4327525" cy="141656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/>
            <a:r>
              <a:rPr lang="it-IT" dirty="0" err="1"/>
              <a:t>Contact</a:t>
            </a:r>
            <a:r>
              <a:rPr lang="it-IT" dirty="0"/>
              <a:t> </a:t>
            </a:r>
            <a:r>
              <a:rPr lang="it-IT" dirty="0" err="1"/>
              <a:t>Person</a:t>
            </a:r>
            <a:endParaRPr lang="it-IT" dirty="0"/>
          </a:p>
          <a:p>
            <a:pPr lvl="0"/>
            <a:endParaRPr lang="it-IT" dirty="0"/>
          </a:p>
          <a:p>
            <a:pPr lvl="0"/>
            <a:endParaRPr lang="it-IT" dirty="0"/>
          </a:p>
        </p:txBody>
      </p:sp>
      <p:sp>
        <p:nvSpPr>
          <p:cNvPr id="9" name="CasellaDiTesto 1">
            <a:extLst>
              <a:ext uri="{FF2B5EF4-FFF2-40B4-BE49-F238E27FC236}">
                <a16:creationId xmlns:a16="http://schemas.microsoft.com/office/drawing/2014/main" id="{2FCD18AF-03FA-448C-BB0B-2EB0FCE5F943}"/>
              </a:ext>
            </a:extLst>
          </p:cNvPr>
          <p:cNvSpPr txBox="1"/>
          <p:nvPr userDrawn="1"/>
        </p:nvSpPr>
        <p:spPr>
          <a:xfrm>
            <a:off x="4816475" y="5560244"/>
            <a:ext cx="43275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dirty="0">
                <a:solidFill>
                  <a:schemeClr val="accent2"/>
                </a:solidFill>
                <a:latin typeface="Trebuchet MS" panose="020B0603020202020204" pitchFamily="34" charset="0"/>
              </a:rPr>
              <a:t>www.ieabioenergy.com</a:t>
            </a:r>
          </a:p>
        </p:txBody>
      </p:sp>
      <p:pic>
        <p:nvPicPr>
          <p:cNvPr id="14" name="Picture 13"/>
          <p:cNvPicPr/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7898" y="3906307"/>
            <a:ext cx="3366770" cy="1647828"/>
          </a:xfrm>
          <a:prstGeom prst="rect">
            <a:avLst/>
          </a:prstGeom>
        </p:spPr>
      </p:pic>
      <p:sp>
        <p:nvSpPr>
          <p:cNvPr id="15" name="CasellaDiTesto 1">
            <a:extLst>
              <a:ext uri="{FF2B5EF4-FFF2-40B4-BE49-F238E27FC236}">
                <a16:creationId xmlns:a16="http://schemas.microsoft.com/office/drawing/2014/main" id="{2FCD18AF-03FA-448C-BB0B-2EB0FCE5F943}"/>
              </a:ext>
            </a:extLst>
          </p:cNvPr>
          <p:cNvSpPr txBox="1"/>
          <p:nvPr userDrawn="1"/>
        </p:nvSpPr>
        <p:spPr>
          <a:xfrm>
            <a:off x="0" y="5577178"/>
            <a:ext cx="43893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dirty="0">
                <a:solidFill>
                  <a:schemeClr val="accent2"/>
                </a:solidFill>
                <a:latin typeface="Trebuchet MS" panose="020B0603020202020204" pitchFamily="34" charset="0"/>
              </a:rPr>
              <a:t>www.task39.ieabioenergy.com</a:t>
            </a:r>
          </a:p>
        </p:txBody>
      </p:sp>
    </p:spTree>
    <p:extLst>
      <p:ext uri="{BB962C8B-B14F-4D97-AF65-F5344CB8AC3E}">
        <p14:creationId xmlns:p14="http://schemas.microsoft.com/office/powerpoint/2010/main" val="36868718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End_thanky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grpSp>
        <p:nvGrpSpPr>
          <p:cNvPr id="10" name="Group 7"/>
          <p:cNvGrpSpPr/>
          <p:nvPr userDrawn="1"/>
        </p:nvGrpSpPr>
        <p:grpSpPr>
          <a:xfrm>
            <a:off x="0" y="6164052"/>
            <a:ext cx="9144000" cy="769197"/>
            <a:chOff x="0" y="0"/>
            <a:chExt cx="6858000" cy="576898"/>
          </a:xfrm>
        </p:grpSpPr>
        <p:pic>
          <p:nvPicPr>
            <p:cNvPr id="11" name="Picture 8"/>
            <p:cNvPicPr>
              <a:picLocks noChangeAspect="1"/>
            </p:cNvPicPr>
            <p:nvPr userDrawn="1"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0" y="0"/>
              <a:ext cx="3509963" cy="576897"/>
            </a:xfrm>
            <a:prstGeom prst="rect">
              <a:avLst/>
            </a:prstGeom>
          </p:spPr>
        </p:pic>
        <p:sp>
          <p:nvSpPr>
            <p:cNvPr id="12" name="Rectangle 9"/>
            <p:cNvSpPr/>
            <p:nvPr userDrawn="1"/>
          </p:nvSpPr>
          <p:spPr>
            <a:xfrm>
              <a:off x="3362325" y="0"/>
              <a:ext cx="3495675" cy="576898"/>
            </a:xfrm>
            <a:prstGeom prst="rect">
              <a:avLst/>
            </a:prstGeom>
            <a:solidFill>
              <a:srgbClr val="0044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200" dirty="0"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</p:grpSp>
      <p:pic>
        <p:nvPicPr>
          <p:cNvPr id="13" name="Immagine 12"/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515365" y="2171883"/>
            <a:ext cx="2942835" cy="2442670"/>
          </a:xfrm>
          <a:prstGeom prst="rect">
            <a:avLst/>
          </a:prstGeom>
        </p:spPr>
      </p:pic>
      <p:sp>
        <p:nvSpPr>
          <p:cNvPr id="3" name="Segnaposto testo 2"/>
          <p:cNvSpPr>
            <a:spLocks noGrp="1"/>
          </p:cNvSpPr>
          <p:nvPr>
            <p:ph type="body" sz="quarter" idx="11" hasCustomPrompt="1"/>
          </p:nvPr>
        </p:nvSpPr>
        <p:spPr>
          <a:xfrm>
            <a:off x="773113" y="2421228"/>
            <a:ext cx="4327525" cy="90141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solidFill>
                  <a:srgbClr val="0A4F9D"/>
                </a:solidFill>
              </a:defRPr>
            </a:lvl1pPr>
          </a:lstStyle>
          <a:p>
            <a:pPr lvl="0"/>
            <a:r>
              <a:rPr lang="it-IT" dirty="0" err="1"/>
              <a:t>Add</a:t>
            </a:r>
            <a:r>
              <a:rPr lang="it-IT" dirty="0"/>
              <a:t> </a:t>
            </a:r>
            <a:r>
              <a:rPr lang="it-IT" dirty="0" err="1"/>
              <a:t>Thank</a:t>
            </a:r>
            <a:r>
              <a:rPr lang="it-IT" dirty="0"/>
              <a:t> </a:t>
            </a:r>
            <a:r>
              <a:rPr lang="it-IT" dirty="0" err="1"/>
              <a:t>you</a:t>
            </a:r>
            <a:r>
              <a:rPr lang="it-IT" dirty="0"/>
              <a:t>?</a:t>
            </a:r>
          </a:p>
        </p:txBody>
      </p:sp>
      <p:sp>
        <p:nvSpPr>
          <p:cNvPr id="19" name="Segnaposto testo 2"/>
          <p:cNvSpPr>
            <a:spLocks noGrp="1"/>
          </p:cNvSpPr>
          <p:nvPr>
            <p:ph type="body" sz="quarter" idx="12" hasCustomPrompt="1"/>
          </p:nvPr>
        </p:nvSpPr>
        <p:spPr>
          <a:xfrm>
            <a:off x="773113" y="3514937"/>
            <a:ext cx="4327525" cy="141656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/>
            <a:r>
              <a:rPr lang="it-IT" dirty="0" err="1"/>
              <a:t>Contact</a:t>
            </a:r>
            <a:r>
              <a:rPr lang="it-IT" dirty="0"/>
              <a:t> </a:t>
            </a:r>
            <a:r>
              <a:rPr lang="it-IT" dirty="0" err="1"/>
              <a:t>Person</a:t>
            </a:r>
            <a:endParaRPr lang="it-IT" dirty="0"/>
          </a:p>
          <a:p>
            <a:pPr lvl="0"/>
            <a:endParaRPr lang="it-IT" dirty="0"/>
          </a:p>
          <a:p>
            <a:pPr lvl="0"/>
            <a:endParaRPr lang="it-IT" dirty="0"/>
          </a:p>
        </p:txBody>
      </p:sp>
      <p:sp>
        <p:nvSpPr>
          <p:cNvPr id="2" name="CasellaDiTesto 1"/>
          <p:cNvSpPr txBox="1"/>
          <p:nvPr userDrawn="1"/>
        </p:nvSpPr>
        <p:spPr>
          <a:xfrm>
            <a:off x="773113" y="5138670"/>
            <a:ext cx="43275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dirty="0">
                <a:solidFill>
                  <a:schemeClr val="accent2"/>
                </a:solidFill>
                <a:latin typeface="Trebuchet MS" panose="020B0603020202020204" pitchFamily="34" charset="0"/>
              </a:rPr>
              <a:t>www.ieabioenergy.com</a:t>
            </a:r>
          </a:p>
        </p:txBody>
      </p:sp>
    </p:spTree>
    <p:extLst>
      <p:ext uri="{BB962C8B-B14F-4D97-AF65-F5344CB8AC3E}">
        <p14:creationId xmlns:p14="http://schemas.microsoft.com/office/powerpoint/2010/main" val="989196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personalizza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egnaposto testo 16">
            <a:extLst>
              <a:ext uri="{FF2B5EF4-FFF2-40B4-BE49-F238E27FC236}">
                <a16:creationId xmlns:a16="http://schemas.microsoft.com/office/drawing/2014/main" id="{9EC8956B-B1F9-4D33-80B4-8B26EA6BB96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8218" y="1502773"/>
            <a:ext cx="7927564" cy="54510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600" b="0">
                <a:solidFill>
                  <a:srgbClr val="0A4F9D"/>
                </a:solidFill>
                <a:latin typeface="Trebuchet MS" panose="020B0603020202020204" pitchFamily="34" charset="0"/>
              </a:defRPr>
            </a:lvl1pPr>
          </a:lstStyle>
          <a:p>
            <a:pPr lvl="0"/>
            <a:r>
              <a:rPr lang="it-IT" dirty="0" err="1"/>
              <a:t>Subtitle</a:t>
            </a:r>
            <a:endParaRPr lang="it-IT" dirty="0"/>
          </a:p>
        </p:txBody>
      </p:sp>
      <p:sp>
        <p:nvSpPr>
          <p:cNvPr id="8" name="Segnaposto immagine 7">
            <a:extLst>
              <a:ext uri="{FF2B5EF4-FFF2-40B4-BE49-F238E27FC236}">
                <a16:creationId xmlns:a16="http://schemas.microsoft.com/office/drawing/2014/main" id="{FE689D27-0393-428F-B1C2-BD1832E6533F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08219" y="2324100"/>
            <a:ext cx="3855626" cy="3660775"/>
          </a:xfrm>
          <a:prstGeom prst="rect">
            <a:avLst/>
          </a:prstGeom>
        </p:spPr>
        <p:txBody>
          <a:bodyPr/>
          <a:lstStyle/>
          <a:p>
            <a:endParaRPr lang="it-IT" dirty="0"/>
          </a:p>
        </p:txBody>
      </p:sp>
      <p:sp>
        <p:nvSpPr>
          <p:cNvPr id="9" name="Segnaposto testo 9">
            <a:extLst>
              <a:ext uri="{FF2B5EF4-FFF2-40B4-BE49-F238E27FC236}">
                <a16:creationId xmlns:a16="http://schemas.microsoft.com/office/drawing/2014/main" id="{5A7A884E-868B-4AE7-A3EA-FFA6FD47216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680157" y="2325953"/>
            <a:ext cx="3855625" cy="3660775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rgbClr val="0A4F9D"/>
                </a:solidFill>
                <a:latin typeface="Trebuchet MS" panose="020B0603020202020204" pitchFamily="34" charset="0"/>
              </a:defRPr>
            </a:lvl1pPr>
            <a:lvl2pPr>
              <a:defRPr>
                <a:solidFill>
                  <a:srgbClr val="0A4F9D"/>
                </a:solidFill>
                <a:latin typeface="Trebuchet MS" panose="020B0603020202020204" pitchFamily="34" charset="0"/>
              </a:defRPr>
            </a:lvl2pPr>
            <a:lvl3pPr>
              <a:defRPr>
                <a:solidFill>
                  <a:srgbClr val="0A4F9D"/>
                </a:solidFill>
                <a:latin typeface="Trebuchet MS" panose="020B0603020202020204" pitchFamily="34" charset="0"/>
              </a:defRPr>
            </a:lvl3pPr>
            <a:lvl4pPr>
              <a:defRPr>
                <a:solidFill>
                  <a:srgbClr val="0A4F9D"/>
                </a:solidFill>
                <a:latin typeface="Trebuchet MS" panose="020B0603020202020204" pitchFamily="34" charset="0"/>
              </a:defRPr>
            </a:lvl4pPr>
            <a:lvl5pPr>
              <a:defRPr>
                <a:solidFill>
                  <a:srgbClr val="0A4F9D"/>
                </a:solidFill>
                <a:latin typeface="Trebuchet MS" panose="020B0603020202020204" pitchFamily="34" charset="0"/>
              </a:defRPr>
            </a:lvl5pPr>
          </a:lstStyle>
          <a:p>
            <a:pPr lvl="0"/>
            <a:r>
              <a:rPr lang="it-IT" dirty="0"/>
              <a:t>Fare clic per modificare gli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</a:p>
        </p:txBody>
      </p:sp>
      <p:sp>
        <p:nvSpPr>
          <p:cNvPr id="10" name="Segnaposto testo 14">
            <a:extLst>
              <a:ext uri="{FF2B5EF4-FFF2-40B4-BE49-F238E27FC236}">
                <a16:creationId xmlns:a16="http://schemas.microsoft.com/office/drawing/2014/main" id="{BCAE2E5A-271A-4E92-B711-0245AD2FFE0E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08218" y="495159"/>
            <a:ext cx="7927564" cy="98090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ts val="3250"/>
              </a:lnSpc>
              <a:buNone/>
              <a:defRPr sz="3000" b="1">
                <a:solidFill>
                  <a:srgbClr val="0A4F9D"/>
                </a:solidFill>
                <a:latin typeface="Trebuchet MS" panose="020B0603020202020204" pitchFamily="34" charset="0"/>
              </a:defRPr>
            </a:lvl1pPr>
            <a:lvl2pPr>
              <a:defRPr sz="2400">
                <a:solidFill>
                  <a:srgbClr val="FFC000"/>
                </a:solidFill>
              </a:defRPr>
            </a:lvl2pPr>
            <a:lvl3pPr>
              <a:defRPr sz="2000">
                <a:solidFill>
                  <a:srgbClr val="FFC000"/>
                </a:solidFill>
              </a:defRPr>
            </a:lvl3pPr>
            <a:lvl4pPr>
              <a:defRPr sz="1800">
                <a:solidFill>
                  <a:srgbClr val="FFC000"/>
                </a:solidFill>
              </a:defRPr>
            </a:lvl4pPr>
            <a:lvl5pPr>
              <a:defRPr sz="1800">
                <a:solidFill>
                  <a:srgbClr val="FFC000"/>
                </a:solidFill>
              </a:defRPr>
            </a:lvl5pPr>
          </a:lstStyle>
          <a:p>
            <a:pPr lvl="0"/>
            <a:r>
              <a:rPr lang="it-IT" dirty="0"/>
              <a:t>Click </a:t>
            </a:r>
            <a:r>
              <a:rPr lang="it-IT" dirty="0" err="1"/>
              <a:t>here</a:t>
            </a:r>
            <a:r>
              <a:rPr lang="it-IT" dirty="0"/>
              <a:t> to </a:t>
            </a:r>
            <a:r>
              <a:rPr lang="it-IT" dirty="0" err="1"/>
              <a:t>add</a:t>
            </a:r>
            <a:r>
              <a:rPr lang="it-IT" dirty="0"/>
              <a:t> </a:t>
            </a:r>
            <a:r>
              <a:rPr lang="it-IT" dirty="0" err="1"/>
              <a:t>title</a:t>
            </a:r>
            <a:r>
              <a:rPr lang="it-IT" dirty="0"/>
              <a:t> </a:t>
            </a:r>
            <a:br>
              <a:rPr lang="it-IT" dirty="0"/>
            </a:br>
            <a:r>
              <a:rPr lang="en-US" dirty="0"/>
              <a:t>second line</a:t>
            </a:r>
          </a:p>
        </p:txBody>
      </p:sp>
      <p:sp>
        <p:nvSpPr>
          <p:cNvPr id="14" name="Date Placeholder 1">
            <a:extLst>
              <a:ext uri="{FF2B5EF4-FFF2-40B4-BE49-F238E27FC236}">
                <a16:creationId xmlns:a16="http://schemas.microsoft.com/office/drawing/2014/main" id="{7576CA13-B570-4F61-97DC-A820FBC8DEBC}"/>
              </a:ext>
            </a:extLst>
          </p:cNvPr>
          <p:cNvSpPr txBox="1">
            <a:spLocks/>
          </p:cNvSpPr>
          <p:nvPr userDrawn="1"/>
        </p:nvSpPr>
        <p:spPr>
          <a:xfrm>
            <a:off x="608218" y="6283502"/>
            <a:ext cx="14565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Footer Placeholder 2">
            <a:extLst>
              <a:ext uri="{FF2B5EF4-FFF2-40B4-BE49-F238E27FC236}">
                <a16:creationId xmlns:a16="http://schemas.microsoft.com/office/drawing/2014/main" id="{EE194034-51DE-4D76-9226-EC41156CFA1B}"/>
              </a:ext>
            </a:extLst>
          </p:cNvPr>
          <p:cNvSpPr txBox="1">
            <a:spLocks/>
          </p:cNvSpPr>
          <p:nvPr userDrawn="1"/>
        </p:nvSpPr>
        <p:spPr>
          <a:xfrm>
            <a:off x="3475776" y="6283502"/>
            <a:ext cx="219244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CasellaDiTesto 16">
            <a:extLst>
              <a:ext uri="{FF2B5EF4-FFF2-40B4-BE49-F238E27FC236}">
                <a16:creationId xmlns:a16="http://schemas.microsoft.com/office/drawing/2014/main" id="{9EB8ED05-FBC3-4256-9F84-860693637D03}"/>
              </a:ext>
            </a:extLst>
          </p:cNvPr>
          <p:cNvSpPr txBox="1"/>
          <p:nvPr userDrawn="1"/>
        </p:nvSpPr>
        <p:spPr>
          <a:xfrm>
            <a:off x="7015017" y="6409300"/>
            <a:ext cx="212898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dirty="0">
                <a:solidFill>
                  <a:schemeClr val="bg1">
                    <a:lumMod val="50000"/>
                  </a:schemeClr>
                </a:solidFill>
                <a:latin typeface="Trebuchet MS" panose="020B0603020202020204" pitchFamily="34" charset="0"/>
              </a:rPr>
              <a:t>www.ieabioenergy.com</a:t>
            </a:r>
          </a:p>
        </p:txBody>
      </p:sp>
      <p:pic>
        <p:nvPicPr>
          <p:cNvPr id="18" name="Immagine 17">
            <a:extLst>
              <a:ext uri="{FF2B5EF4-FFF2-40B4-BE49-F238E27FC236}">
                <a16:creationId xmlns:a16="http://schemas.microsoft.com/office/drawing/2014/main" id="{223F78A1-185B-4056-90F0-B72C06581AA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27281" y="6063496"/>
            <a:ext cx="1747974" cy="798433"/>
          </a:xfrm>
          <a:prstGeom prst="rect">
            <a:avLst/>
          </a:prstGeom>
        </p:spPr>
      </p:pic>
      <p:sp>
        <p:nvSpPr>
          <p:cNvPr id="19" name="Segnaposto numero diapositiva 2">
            <a:extLst>
              <a:ext uri="{FF2B5EF4-FFF2-40B4-BE49-F238E27FC236}">
                <a16:creationId xmlns:a16="http://schemas.microsoft.com/office/drawing/2014/main" id="{5D6249A3-D378-4633-BB6F-5491EB57B3E5}"/>
              </a:ext>
            </a:extLst>
          </p:cNvPr>
          <p:cNvSpPr txBox="1">
            <a:spLocks/>
          </p:cNvSpPr>
          <p:nvPr userDrawn="1"/>
        </p:nvSpPr>
        <p:spPr>
          <a:xfrm>
            <a:off x="3543300" y="6380625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8975C6F3-213D-4974-A35F-85C55B19AD5E}" type="slidenum">
              <a:rPr lang="it-IT" sz="1400" smtClean="0"/>
              <a:pPr algn="ctr"/>
              <a:t>‹#›</a:t>
            </a:fld>
            <a:endParaRPr lang="it-IT" sz="1400" dirty="0"/>
          </a:p>
        </p:txBody>
      </p:sp>
    </p:spTree>
    <p:extLst>
      <p:ext uri="{BB962C8B-B14F-4D97-AF65-F5344CB8AC3E}">
        <p14:creationId xmlns:p14="http://schemas.microsoft.com/office/powerpoint/2010/main" val="26299498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magine 5">
            <a:extLst>
              <a:ext uri="{FF2B5EF4-FFF2-40B4-BE49-F238E27FC236}">
                <a16:creationId xmlns:a16="http://schemas.microsoft.com/office/drawing/2014/main" id="{65A3EF8C-2DD6-41B3-BD88-E086C232F845}"/>
              </a:ext>
            </a:extLst>
          </p:cNvPr>
          <p:cNvPicPr>
            <a:picLocks noChangeAspect="1"/>
          </p:cNvPicPr>
          <p:nvPr userDrawn="1"/>
        </p:nvPicPr>
        <p:blipFill>
          <a:blip r:embed="rId1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9144000" cy="1437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99311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6" r:id="rId3"/>
    <p:sldLayoutId id="2147483663" r:id="rId4"/>
    <p:sldLayoutId id="2147483670" r:id="rId5"/>
    <p:sldLayoutId id="2147483669" r:id="rId6"/>
    <p:sldLayoutId id="2147483664" r:id="rId7"/>
    <p:sldLayoutId id="2147483665" r:id="rId8"/>
    <p:sldLayoutId id="2147483667" r:id="rId9"/>
    <p:sldLayoutId id="2147483671" r:id="rId10"/>
    <p:sldLayoutId id="2147483668" r:id="rId11"/>
    <p:sldLayoutId id="2147483672" r:id="rId1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kern="1200">
          <a:solidFill>
            <a:schemeClr val="tx1"/>
          </a:solidFill>
          <a:latin typeface="Trebuchet MS" panose="020B060302020202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Trebuchet MS" panose="020B06030202020202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Trebuchet MS" panose="020B060302020202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Trebuchet MS" panose="020B060302020202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Trebuchet MS" panose="020B060302020202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Trebuchet MS" panose="020B0603020202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6.jpeg"/><Relationship Id="rId4" Type="http://schemas.openxmlformats.org/officeDocument/2006/relationships/hyperlink" Target="https://www.npr.org/2023/08/02/1191530877/china-flooding-beijing-rain" TargetMode="Externa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egnaposto testo 15"/>
          <p:cNvSpPr>
            <a:spLocks noGrp="1"/>
          </p:cNvSpPr>
          <p:nvPr>
            <p:ph type="body" sz="quarter" idx="11"/>
          </p:nvPr>
        </p:nvSpPr>
        <p:spPr>
          <a:xfrm>
            <a:off x="114375" y="2006854"/>
            <a:ext cx="5830620" cy="1527770"/>
          </a:xfrm>
        </p:spPr>
        <p:txBody>
          <a:bodyPr/>
          <a:lstStyle/>
          <a:p>
            <a:pPr algn="ctr" fontAlgn="ctr">
              <a:spcAft>
                <a:spcPts val="1135"/>
              </a:spcAft>
            </a:pPr>
            <a:r>
              <a:rPr lang="en-GB" sz="3200" b="1" dirty="0">
                <a:solidFill>
                  <a:schemeClr val="accent5">
                    <a:lumMod val="75000"/>
                  </a:schemeClr>
                </a:solidFill>
                <a:effectLst/>
                <a:latin typeface="Trebuchet MS" panose="020B0603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Implementation Agendas</a:t>
            </a:r>
            <a:endParaRPr lang="en-CA" sz="3200" dirty="0">
              <a:solidFill>
                <a:schemeClr val="accent5">
                  <a:lumMod val="75000"/>
                </a:schemeClr>
              </a:solidFill>
              <a:effectLst/>
              <a:latin typeface="Trebuchet MS" panose="020B0603020202020204" pitchFamily="34" charset="0"/>
              <a:ea typeface="MS Mincho" panose="02020609040205080304" pitchFamily="49" charset="-128"/>
              <a:cs typeface="Calibri" panose="020F0502020204030204" pitchFamily="34" charset="0"/>
            </a:endParaRPr>
          </a:p>
          <a:p>
            <a:pPr algn="ctr" fontAlgn="ctr">
              <a:spcAft>
                <a:spcPts val="1135"/>
              </a:spcAft>
            </a:pPr>
            <a:r>
              <a:rPr lang="en-GB" sz="3200" b="1" dirty="0">
                <a:solidFill>
                  <a:schemeClr val="accent5">
                    <a:lumMod val="75000"/>
                  </a:schemeClr>
                </a:solidFill>
                <a:effectLst/>
                <a:latin typeface="Trebuchet MS" panose="020B0603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“Compare-and-Contrast Transport Biofuels Policies”</a:t>
            </a:r>
            <a:endParaRPr lang="en-CA" sz="3200" dirty="0">
              <a:solidFill>
                <a:schemeClr val="accent5">
                  <a:lumMod val="75000"/>
                </a:schemeClr>
              </a:solidFill>
              <a:effectLst/>
              <a:latin typeface="Trebuchet MS" panose="020B0603020202020204" pitchFamily="34" charset="0"/>
              <a:ea typeface="MS Mincho" panose="02020609040205080304" pitchFamily="49" charset="-128"/>
              <a:cs typeface="Calibri" panose="020F0502020204030204" pitchFamily="34" charset="0"/>
            </a:endParaRPr>
          </a:p>
          <a:p>
            <a:pPr algn="ctr" fontAlgn="ctr">
              <a:spcAft>
                <a:spcPts val="1135"/>
              </a:spcAft>
            </a:pPr>
            <a:r>
              <a:rPr lang="en-GB" sz="2400" b="1" dirty="0">
                <a:solidFill>
                  <a:schemeClr val="accent5">
                    <a:lumMod val="75000"/>
                  </a:schemeClr>
                </a:solidFill>
                <a:effectLst/>
                <a:latin typeface="Trebuchet MS" panose="020B0603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(2021-2023 Update) </a:t>
            </a:r>
            <a:endParaRPr lang="en-CA" sz="2400" dirty="0">
              <a:solidFill>
                <a:schemeClr val="accent5">
                  <a:lumMod val="75000"/>
                </a:schemeClr>
              </a:solidFill>
              <a:effectLst/>
              <a:latin typeface="Trebuchet MS" panose="020B0603020202020204" pitchFamily="34" charset="0"/>
              <a:ea typeface="MS Mincho" panose="02020609040205080304" pitchFamily="49" charset="-128"/>
              <a:cs typeface="Calibri" panose="020F0502020204030204" pitchFamily="34" charset="0"/>
            </a:endParaRPr>
          </a:p>
        </p:txBody>
      </p:sp>
      <p:sp>
        <p:nvSpPr>
          <p:cNvPr id="18" name="Segnaposto testo 17"/>
          <p:cNvSpPr>
            <a:spLocks noGrp="1"/>
          </p:cNvSpPr>
          <p:nvPr>
            <p:ph type="body" sz="quarter" idx="13"/>
          </p:nvPr>
        </p:nvSpPr>
        <p:spPr>
          <a:xfrm>
            <a:off x="590239" y="4477934"/>
            <a:ext cx="3718258" cy="1729804"/>
          </a:xfrm>
        </p:spPr>
        <p:txBody>
          <a:bodyPr/>
          <a:lstStyle/>
          <a:p>
            <a:pPr algn="ctr"/>
            <a:r>
              <a:rPr lang="it-IT" sz="3200" dirty="0">
                <a:solidFill>
                  <a:srgbClr val="FF0000"/>
                </a:solidFill>
              </a:rPr>
              <a:t>Hana  Mohammadi &amp; Jack Saddler </a:t>
            </a:r>
          </a:p>
          <a:p>
            <a:endParaRPr lang="it-IT" sz="2400" dirty="0"/>
          </a:p>
        </p:txBody>
      </p:sp>
      <p:pic>
        <p:nvPicPr>
          <p:cNvPr id="5" name="Picture 16" descr="http://www.ece.ubc.ca/~colind/i/UBClogo.gif">
            <a:extLst>
              <a:ext uri="{FF2B5EF4-FFF2-40B4-BE49-F238E27FC236}">
                <a16:creationId xmlns:a16="http://schemas.microsoft.com/office/drawing/2014/main" id="{96B33B36-B18E-4B56-B7C6-A3EE33E457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18959" y="4148130"/>
            <a:ext cx="1106174" cy="15084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95E3BCA9-38E5-4178-B5A4-FB1C26E9D09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41507" y="1881959"/>
            <a:ext cx="3005982" cy="377458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92818122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186235A3-E211-412F-A5D7-3776B11F166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226337" y="1068309"/>
            <a:ext cx="8763754" cy="5323437"/>
          </a:xfrm>
        </p:spPr>
        <p:txBody>
          <a:bodyPr>
            <a:noAutofit/>
          </a:bodyPr>
          <a:lstStyle/>
          <a:p>
            <a:pPr marL="342900" lvl="0" indent="-342900" algn="just" rtl="0">
              <a:spcAft>
                <a:spcPts val="1200"/>
              </a:spcAft>
              <a:buFont typeface="Symbol" panose="05050102010706020507" pitchFamily="18" charset="2"/>
              <a:buChar char=""/>
            </a:pPr>
            <a:r>
              <a:rPr lang="en-US" sz="1800" dirty="0">
                <a:solidFill>
                  <a:srgbClr val="FF0000"/>
                </a:solidFill>
                <a:effectLst/>
                <a:latin typeface="Trebuchet MS" panose="020B0603020202020204" pitchFamily="34" charset="0"/>
                <a:ea typeface="MS Mincho" panose="02020609040205080304" pitchFamily="49" charset="-128"/>
                <a:cs typeface="Calibri" panose="020F0502020204030204" pitchFamily="34" charset="0"/>
              </a:rPr>
              <a:t>The shift towards CI reduction policies </a:t>
            </a:r>
            <a:r>
              <a:rPr lang="en-US" sz="1800" dirty="0">
                <a:effectLst/>
                <a:latin typeface="Trebuchet MS" panose="020B0603020202020204" pitchFamily="34" charset="0"/>
                <a:ea typeface="MS Mincho" panose="02020609040205080304" pitchFamily="49" charset="-128"/>
                <a:cs typeface="Calibri" panose="020F0502020204030204" pitchFamily="34" charset="0"/>
              </a:rPr>
              <a:t>instead of volumetric/energy mandates for the production and utilization of biofuels.</a:t>
            </a:r>
          </a:p>
          <a:p>
            <a:pPr lvl="0" algn="just">
              <a:spcAft>
                <a:spcPts val="1200"/>
              </a:spcAft>
              <a:buFont typeface="Symbol" panose="05050102010706020507" pitchFamily="18" charset="2"/>
              <a:buChar char=""/>
            </a:pPr>
            <a:r>
              <a:rPr lang="en-US" sz="1800" dirty="0">
                <a:effectLst/>
                <a:latin typeface="Trebuchet MS" panose="020B0603020202020204" pitchFamily="34" charset="0"/>
                <a:ea typeface="MS Mincho" panose="02020609040205080304" pitchFamily="49" charset="-128"/>
                <a:cs typeface="Calibri" panose="020F0502020204030204" pitchFamily="34" charset="0"/>
              </a:rPr>
              <a:t>LCFSs </a:t>
            </a:r>
            <a:r>
              <a:rPr lang="en-US" sz="1800" dirty="0">
                <a:ea typeface="MS Mincho" panose="02020609040205080304" pitchFamily="49" charset="-128"/>
                <a:cs typeface="Calibri" panose="020F0502020204030204" pitchFamily="34" charset="0"/>
              </a:rPr>
              <a:t>are </a:t>
            </a:r>
            <a:r>
              <a:rPr lang="en-US" sz="1800" dirty="0">
                <a:solidFill>
                  <a:srgbClr val="FF0000"/>
                </a:solidFill>
                <a:ea typeface="MS Mincho" panose="02020609040205080304" pitchFamily="49" charset="-128"/>
                <a:cs typeface="Calibri" panose="020F0502020204030204" pitchFamily="34" charset="0"/>
              </a:rPr>
              <a:t>technology agnostic policies </a:t>
            </a:r>
            <a:r>
              <a:rPr lang="en-US" sz="1800" dirty="0">
                <a:ea typeface="MS Mincho" panose="02020609040205080304" pitchFamily="49" charset="-128"/>
                <a:cs typeface="Calibri" panose="020F0502020204030204" pitchFamily="34" charset="0"/>
              </a:rPr>
              <a:t>and have been</a:t>
            </a:r>
            <a:r>
              <a:rPr lang="en-US" sz="1800" dirty="0">
                <a:solidFill>
                  <a:srgbClr val="FF0000"/>
                </a:solidFill>
                <a:ea typeface="MS Mincho" panose="02020609040205080304" pitchFamily="49" charset="-128"/>
                <a:cs typeface="Calibri" panose="020F0502020204030204" pitchFamily="34" charset="0"/>
              </a:rPr>
              <a:t> successful</a:t>
            </a:r>
            <a:r>
              <a:rPr lang="en-US" sz="1800" dirty="0">
                <a:ea typeface="MS Mincho" panose="02020609040205080304" pitchFamily="49" charset="-128"/>
                <a:cs typeface="Calibri" panose="020F0502020204030204" pitchFamily="34" charset="0"/>
              </a:rPr>
              <a:t> </a:t>
            </a:r>
            <a:r>
              <a:rPr lang="en-US" sz="1800" dirty="0">
                <a:effectLst/>
                <a:latin typeface="Trebuchet MS" panose="020B0603020202020204" pitchFamily="34" charset="0"/>
                <a:ea typeface="MS Mincho" panose="02020609040205080304" pitchFamily="49" charset="-128"/>
                <a:cs typeface="Calibri" panose="020F0502020204030204" pitchFamily="34" charset="0"/>
              </a:rPr>
              <a:t>in promoting low-CI, drop-in biofuels, particularly in the </a:t>
            </a:r>
            <a:r>
              <a:rPr lang="en-US" sz="1800" u="sng" dirty="0">
                <a:effectLst/>
                <a:latin typeface="Trebuchet MS" panose="020B0603020202020204" pitchFamily="34" charset="0"/>
                <a:ea typeface="MS Mincho" panose="02020609040205080304" pitchFamily="49" charset="-128"/>
                <a:cs typeface="Calibri" panose="020F0502020204030204" pitchFamily="34" charset="0"/>
              </a:rPr>
              <a:t>aviation and marine </a:t>
            </a:r>
            <a:r>
              <a:rPr lang="en-US" sz="1800" dirty="0">
                <a:effectLst/>
                <a:latin typeface="Trebuchet MS" panose="020B0603020202020204" pitchFamily="34" charset="0"/>
                <a:ea typeface="MS Mincho" panose="02020609040205080304" pitchFamily="49" charset="-128"/>
                <a:cs typeface="Calibri" panose="020F0502020204030204" pitchFamily="34" charset="0"/>
              </a:rPr>
              <a:t>sectors.</a:t>
            </a:r>
          </a:p>
          <a:p>
            <a:pPr marL="342900" lvl="0" indent="-342900" algn="just" rtl="0">
              <a:spcAft>
                <a:spcPts val="1200"/>
              </a:spcAft>
              <a:buFont typeface="Symbol" panose="05050102010706020507" pitchFamily="18" charset="2"/>
              <a:buChar char=""/>
            </a:pPr>
            <a:r>
              <a:rPr lang="en-US" sz="1800" dirty="0">
                <a:effectLst/>
                <a:latin typeface="Trebuchet MS" panose="020B0603020202020204" pitchFamily="34" charset="0"/>
                <a:ea typeface="MS Mincho" panose="02020609040205080304" pitchFamily="49" charset="-128"/>
                <a:cs typeface="Calibri" panose="020F0502020204030204" pitchFamily="34" charset="0"/>
              </a:rPr>
              <a:t>However, </a:t>
            </a:r>
            <a:r>
              <a:rPr lang="en-US" sz="1800" dirty="0">
                <a:solidFill>
                  <a:srgbClr val="FF0000"/>
                </a:solidFill>
                <a:effectLst/>
                <a:latin typeface="Trebuchet MS" panose="020B0603020202020204" pitchFamily="34" charset="0"/>
                <a:ea typeface="MS Mincho" panose="02020609040205080304" pitchFamily="49" charset="-128"/>
                <a:cs typeface="Calibri" panose="020F0502020204030204" pitchFamily="34" charset="0"/>
              </a:rPr>
              <a:t>LCA models </a:t>
            </a:r>
            <a:r>
              <a:rPr lang="en-US" sz="1800" dirty="0">
                <a:effectLst/>
                <a:latin typeface="Trebuchet MS" panose="020B0603020202020204" pitchFamily="34" charset="0"/>
                <a:ea typeface="MS Mincho" panose="02020609040205080304" pitchFamily="49" charset="-128"/>
                <a:cs typeface="Calibri" panose="020F0502020204030204" pitchFamily="34" charset="0"/>
              </a:rPr>
              <a:t>are used </a:t>
            </a:r>
            <a:r>
              <a:rPr lang="en-US" sz="1800" dirty="0">
                <a:ea typeface="MS Mincho" panose="02020609040205080304" pitchFamily="49" charset="-128"/>
                <a:cs typeface="Calibri" panose="020F0502020204030204" pitchFamily="34" charset="0"/>
              </a:rPr>
              <a:t>to derive the</a:t>
            </a:r>
            <a:r>
              <a:rPr lang="en-US" sz="1800" dirty="0">
                <a:effectLst/>
                <a:latin typeface="Trebuchet MS" panose="020B0603020202020204" pitchFamily="34" charset="0"/>
                <a:ea typeface="MS Mincho" panose="02020609040205080304" pitchFamily="49" charset="-128"/>
                <a:cs typeface="Calibri" panose="020F0502020204030204" pitchFamily="34" charset="0"/>
              </a:rPr>
              <a:t> CI of biofuels. This is challenging and complex and might result in </a:t>
            </a:r>
            <a:r>
              <a:rPr lang="en-US" sz="1800" dirty="0">
                <a:ea typeface="MS Mincho" panose="02020609040205080304" pitchFamily="49" charset="-128"/>
                <a:cs typeface="Calibri" panose="020F0502020204030204" pitchFamily="34" charset="0"/>
              </a:rPr>
              <a:t>differing</a:t>
            </a:r>
            <a:r>
              <a:rPr lang="en-US" sz="1800" dirty="0">
                <a:effectLst/>
                <a:latin typeface="Trebuchet MS" panose="020B0603020202020204" pitchFamily="34" charset="0"/>
                <a:ea typeface="MS Mincho" panose="02020609040205080304" pitchFamily="49" charset="-128"/>
                <a:cs typeface="Calibri" panose="020F0502020204030204" pitchFamily="34" charset="0"/>
              </a:rPr>
              <a:t> CI results due to multiple influencing factors:</a:t>
            </a:r>
          </a:p>
          <a:p>
            <a:pPr lvl="1" algn="just"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en-US" sz="1600" dirty="0">
                <a:ea typeface="MS Mincho" panose="02020609040205080304" pitchFamily="49" charset="-128"/>
                <a:cs typeface="Calibri" panose="020F0502020204030204" pitchFamily="34" charset="0"/>
              </a:rPr>
              <a:t>E.g., a</a:t>
            </a:r>
            <a:r>
              <a:rPr lang="en-US" sz="1600" dirty="0">
                <a:effectLst/>
                <a:latin typeface="Trebuchet MS" panose="020B0603020202020204" pitchFamily="34" charset="0"/>
                <a:ea typeface="MS Mincho" panose="02020609040205080304" pitchFamily="49" charset="-128"/>
                <a:cs typeface="Calibri" panose="020F0502020204030204" pitchFamily="34" charset="0"/>
              </a:rPr>
              <a:t>ssumptions, boundaries, default values, methodologies, direct and indirect land use changes (ILUC’s), </a:t>
            </a:r>
            <a:r>
              <a:rPr lang="en-US" sz="1600" dirty="0">
                <a:ea typeface="MS Mincho" panose="02020609040205080304" pitchFamily="49" charset="-128"/>
                <a:cs typeface="Calibri" panose="020F0502020204030204" pitchFamily="34" charset="0"/>
              </a:rPr>
              <a:t>a</a:t>
            </a:r>
            <a:r>
              <a:rPr lang="en-US" sz="1600" dirty="0">
                <a:effectLst/>
                <a:latin typeface="Trebuchet MS" panose="020B0603020202020204" pitchFamily="34" charset="0"/>
                <a:ea typeface="MS Mincho" panose="02020609040205080304" pitchFamily="49" charset="-128"/>
                <a:cs typeface="Calibri" panose="020F0502020204030204" pitchFamily="34" charset="0"/>
              </a:rPr>
              <a:t>llocation methodology, baseline year, incorporating “climate-smart" agriculture practices, using different databases, </a:t>
            </a:r>
            <a:r>
              <a:rPr lang="en-US" sz="1600" dirty="0">
                <a:ea typeface="MS Mincho" panose="02020609040205080304" pitchFamily="49" charset="-128"/>
                <a:cs typeface="Calibri" panose="020F0502020204030204" pitchFamily="34" charset="0"/>
              </a:rPr>
              <a:t>r</a:t>
            </a:r>
            <a:r>
              <a:rPr lang="en-US" sz="1600" dirty="0">
                <a:effectLst/>
                <a:latin typeface="Trebuchet MS" panose="020B0603020202020204" pitchFamily="34" charset="0"/>
                <a:ea typeface="MS Mincho" panose="02020609040205080304" pitchFamily="49" charset="-128"/>
                <a:cs typeface="Calibri" panose="020F0502020204030204" pitchFamily="34" charset="0"/>
              </a:rPr>
              <a:t>egional disparities in feedstock production and processing , source of electricity (fossil/green), etc.</a:t>
            </a:r>
          </a:p>
          <a:p>
            <a:pPr lvl="0" algn="just">
              <a:spcAft>
                <a:spcPts val="1200"/>
              </a:spcAft>
              <a:buFont typeface="Symbol" panose="05050102010706020507" pitchFamily="18" charset="2"/>
              <a:buChar char=""/>
            </a:pPr>
            <a:r>
              <a:rPr lang="en-US" sz="1800" dirty="0">
                <a:solidFill>
                  <a:srgbClr val="FF0000"/>
                </a:solidFill>
                <a:effectLst/>
                <a:latin typeface="Trebuchet MS" panose="020B0603020202020204" pitchFamily="34" charset="0"/>
                <a:ea typeface="MS Mincho" panose="02020609040205080304" pitchFamily="49" charset="-128"/>
                <a:cs typeface="Calibri" panose="020F0502020204030204" pitchFamily="34" charset="0"/>
              </a:rPr>
              <a:t>CORSIA</a:t>
            </a:r>
            <a:r>
              <a:rPr lang="en-US" sz="1800" dirty="0">
                <a:ea typeface="MS Mincho" panose="02020609040205080304" pitchFamily="49" charset="-128"/>
                <a:cs typeface="Calibri" panose="020F0502020204030204" pitchFamily="34" charset="0"/>
              </a:rPr>
              <a:t> is an International sustainability scheme established by ICAO </a:t>
            </a:r>
            <a:r>
              <a:rPr lang="en-US" sz="1800" dirty="0">
                <a:effectLst/>
                <a:latin typeface="Trebuchet MS" panose="020B0603020202020204" pitchFamily="34" charset="0"/>
                <a:ea typeface="MS Mincho" panose="02020609040205080304" pitchFamily="49" charset="-128"/>
                <a:cs typeface="Calibri" panose="020F0502020204030204" pitchFamily="34" charset="0"/>
              </a:rPr>
              <a:t>for calculating aviation fuel’s </a:t>
            </a:r>
            <a:r>
              <a:rPr lang="en-US" sz="1800" dirty="0">
                <a:ea typeface="MS Mincho" panose="02020609040205080304" pitchFamily="49" charset="-128"/>
                <a:cs typeface="Calibri" panose="020F0502020204030204" pitchFamily="34" charset="0"/>
              </a:rPr>
              <a:t>CI</a:t>
            </a:r>
            <a:r>
              <a:rPr lang="en-US" sz="1800" dirty="0">
                <a:effectLst/>
                <a:latin typeface="Trebuchet MS" panose="020B0603020202020204" pitchFamily="34" charset="0"/>
                <a:ea typeface="MS Mincho" panose="02020609040205080304" pitchFamily="49" charset="-128"/>
                <a:cs typeface="Calibri" panose="020F0502020204030204" pitchFamily="34" charset="0"/>
              </a:rPr>
              <a:t>. However, “</a:t>
            </a:r>
            <a:r>
              <a:rPr lang="en-US" sz="1800" dirty="0">
                <a:solidFill>
                  <a:srgbClr val="FF0000"/>
                </a:solidFill>
                <a:effectLst/>
                <a:latin typeface="Trebuchet MS" panose="020B0603020202020204" pitchFamily="34" charset="0"/>
                <a:ea typeface="MS Mincho" panose="02020609040205080304" pitchFamily="49" charset="-128"/>
                <a:cs typeface="Calibri" panose="020F0502020204030204" pitchFamily="34" charset="0"/>
              </a:rPr>
              <a:t>devil-is-in-the-detail</a:t>
            </a:r>
            <a:r>
              <a:rPr lang="en-US" sz="1800" dirty="0">
                <a:effectLst/>
                <a:latin typeface="Trebuchet MS" panose="020B0603020202020204" pitchFamily="34" charset="0"/>
                <a:ea typeface="MS Mincho" panose="02020609040205080304" pitchFamily="49" charset="-128"/>
                <a:cs typeface="Calibri" panose="020F0502020204030204" pitchFamily="34" charset="0"/>
              </a:rPr>
              <a:t>s”</a:t>
            </a:r>
          </a:p>
          <a:p>
            <a:pPr marL="342900" lvl="0" indent="-342900" algn="just" rtl="0">
              <a:spcAft>
                <a:spcPts val="1200"/>
              </a:spcAft>
              <a:buFont typeface="Symbol" panose="05050102010706020507" pitchFamily="18" charset="2"/>
              <a:buChar char=""/>
            </a:pPr>
            <a:r>
              <a:rPr lang="en-US" sz="1800" dirty="0">
                <a:solidFill>
                  <a:srgbClr val="FF0000"/>
                </a:solidFill>
                <a:effectLst/>
                <a:latin typeface="Trebuchet MS" panose="020B0603020202020204" pitchFamily="34" charset="0"/>
                <a:ea typeface="MS Mincho" panose="02020609040205080304" pitchFamily="49" charset="-128"/>
                <a:cs typeface="Calibri" panose="020F0502020204030204" pitchFamily="34" charset="0"/>
              </a:rPr>
              <a:t>Co-processed</a:t>
            </a:r>
            <a:r>
              <a:rPr lang="en-US" sz="1800" dirty="0">
                <a:effectLst/>
                <a:latin typeface="Trebuchet MS" panose="020B0603020202020204" pitchFamily="34" charset="0"/>
                <a:ea typeface="MS Mincho" panose="02020609040205080304" pitchFamily="49" charset="-128"/>
                <a:cs typeface="Calibri" panose="020F0502020204030204" pitchFamily="34" charset="0"/>
              </a:rPr>
              <a:t> fuels blend biogenic feedstocks with fossil fuels, driven by policies </a:t>
            </a:r>
            <a:r>
              <a:rPr lang="en-US" sz="1800" dirty="0">
                <a:ea typeface="MS Mincho" panose="02020609040205080304" pitchFamily="49" charset="-128"/>
                <a:cs typeface="Calibri" panose="020F0502020204030204" pitchFamily="34" charset="0"/>
              </a:rPr>
              <a:t>such as the</a:t>
            </a:r>
            <a:r>
              <a:rPr lang="en-US" sz="1800" dirty="0">
                <a:effectLst/>
                <a:latin typeface="Trebuchet MS" panose="020B0603020202020204" pitchFamily="34" charset="0"/>
                <a:ea typeface="MS Mincho" panose="02020609040205080304" pitchFamily="49" charset="-128"/>
                <a:cs typeface="Calibri" panose="020F0502020204030204" pitchFamily="34" charset="0"/>
              </a:rPr>
              <a:t> LCFS and RFS programs. (“</a:t>
            </a:r>
            <a:r>
              <a:rPr lang="en-US" sz="1800" dirty="0">
                <a:solidFill>
                  <a:srgbClr val="FF0000"/>
                </a:solidFill>
                <a:effectLst/>
                <a:latin typeface="Trebuchet MS" panose="020B0603020202020204" pitchFamily="34" charset="0"/>
                <a:ea typeface="MS Mincho" panose="02020609040205080304" pitchFamily="49" charset="-128"/>
                <a:cs typeface="Calibri" panose="020F0502020204030204" pitchFamily="34" charset="0"/>
              </a:rPr>
              <a:t>Blend</a:t>
            </a:r>
            <a:r>
              <a:rPr lang="en-US" sz="1800" dirty="0">
                <a:effectLst/>
                <a:latin typeface="Trebuchet MS" panose="020B0603020202020204" pitchFamily="34" charset="0"/>
                <a:ea typeface="MS Mincho" panose="02020609040205080304" pitchFamily="49" charset="-128"/>
                <a:cs typeface="Calibri" panose="020F0502020204030204" pitchFamily="34" charset="0"/>
              </a:rPr>
              <a:t>” at the refinery!)</a:t>
            </a:r>
            <a:endParaRPr lang="en-CA" sz="180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47BD0B0-E4B0-40E0-B0B2-A61772DD5BA8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08218" y="301911"/>
            <a:ext cx="7927564" cy="567222"/>
          </a:xfrm>
        </p:spPr>
        <p:txBody>
          <a:bodyPr/>
          <a:lstStyle/>
          <a:p>
            <a:r>
              <a:rPr lang="en-US" sz="2800" dirty="0"/>
              <a:t>Low carbon fuel standard (LCFS) policies</a:t>
            </a:r>
          </a:p>
        </p:txBody>
      </p:sp>
    </p:spTree>
    <p:extLst>
      <p:ext uri="{BB962C8B-B14F-4D97-AF65-F5344CB8AC3E}">
        <p14:creationId xmlns:p14="http://schemas.microsoft.com/office/powerpoint/2010/main" val="183029304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186235A3-E211-412F-A5D7-3776B11F166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90535" y="1140737"/>
            <a:ext cx="9053465" cy="5115208"/>
          </a:xfrm>
        </p:spPr>
        <p:txBody>
          <a:bodyPr>
            <a:noAutofit/>
          </a:bodyPr>
          <a:lstStyle/>
          <a:p>
            <a:pPr marL="0" lvl="0" indent="0" algn="just">
              <a:spcAft>
                <a:spcPts val="1200"/>
              </a:spcAft>
              <a:buNone/>
            </a:pPr>
            <a:r>
              <a:rPr lang="en-US" sz="1800" b="1" dirty="0">
                <a:effectLst/>
                <a:latin typeface="Trebuchet MS" panose="020B0603020202020204" pitchFamily="34" charset="0"/>
                <a:ea typeface="MS Mincho" panose="02020609040205080304" pitchFamily="49" charset="-128"/>
                <a:cs typeface="Calibri" panose="020F0502020204030204" pitchFamily="34" charset="0"/>
              </a:rPr>
              <a:t>US </a:t>
            </a:r>
            <a:r>
              <a:rPr lang="en-US" sz="1800" dirty="0"/>
              <a:t>mandates</a:t>
            </a:r>
            <a:r>
              <a:rPr lang="en-US" sz="1800" b="1" dirty="0">
                <a:effectLst/>
                <a:latin typeface="Trebuchet MS" panose="020B0603020202020204" pitchFamily="34" charset="0"/>
                <a:ea typeface="MS Mincho" panose="02020609040205080304" pitchFamily="49" charset="-128"/>
                <a:cs typeface="Calibri" panose="020F0502020204030204" pitchFamily="34" charset="0"/>
              </a:rPr>
              <a:t> </a:t>
            </a:r>
            <a:r>
              <a:rPr lang="en-US" sz="1800" dirty="0">
                <a:effectLst/>
                <a:latin typeface="Trebuchet MS" panose="020B0603020202020204" pitchFamily="34" charset="0"/>
                <a:ea typeface="MS Mincho" panose="02020609040205080304" pitchFamily="49" charset="-128"/>
                <a:cs typeface="Calibri" panose="020F0502020204030204" pitchFamily="34" charset="0"/>
              </a:rPr>
              <a:t>reducing the CI of transportation fuel’s</a:t>
            </a:r>
            <a:endParaRPr lang="en-CA" sz="1800" b="1" dirty="0">
              <a:effectLst/>
              <a:latin typeface="Trebuchet MS" panose="020B0603020202020204" pitchFamily="34" charset="0"/>
              <a:ea typeface="MS Mincho" panose="02020609040205080304" pitchFamily="49" charset="-128"/>
              <a:cs typeface="Calibri" panose="020F0502020204030204" pitchFamily="34" charset="0"/>
            </a:endParaRPr>
          </a:p>
          <a:p>
            <a:pPr marL="742950" lvl="1" indent="-285750" algn="just">
              <a:spcAft>
                <a:spcPts val="1200"/>
              </a:spcAft>
              <a:buFont typeface="Courier New" panose="02070309020205020404" pitchFamily="49" charset="0"/>
              <a:buChar char="o"/>
            </a:pPr>
            <a:r>
              <a:rPr lang="en-US" sz="1600" dirty="0">
                <a:solidFill>
                  <a:srgbClr val="FF0000"/>
                </a:solidFill>
                <a:effectLst/>
                <a:latin typeface="Trebuchet MS" panose="020B0603020202020204" pitchFamily="34" charset="0"/>
                <a:ea typeface="MS Mincho" panose="02020609040205080304" pitchFamily="49" charset="-128"/>
                <a:cs typeface="Calibri" panose="020F0502020204030204" pitchFamily="34" charset="0"/>
              </a:rPr>
              <a:t>California (LCFS</a:t>
            </a:r>
            <a:r>
              <a:rPr lang="en-US" sz="1600" dirty="0">
                <a:solidFill>
                  <a:srgbClr val="FF0000"/>
                </a:solidFill>
                <a:ea typeface="MS Mincho" panose="02020609040205080304" pitchFamily="49" charset="-128"/>
                <a:cs typeface="Calibri" panose="020F0502020204030204" pitchFamily="34" charset="0"/>
              </a:rPr>
              <a:t>), Oregon </a:t>
            </a:r>
            <a:r>
              <a:rPr lang="en-US" sz="1600" dirty="0">
                <a:solidFill>
                  <a:srgbClr val="FF0000"/>
                </a:solidFill>
                <a:effectLst/>
                <a:latin typeface="Trebuchet MS" panose="020B0603020202020204" pitchFamily="34" charset="0"/>
                <a:ea typeface="MS Mincho" panose="02020609040205080304" pitchFamily="49" charset="-128"/>
                <a:cs typeface="Calibri" panose="020F0502020204030204" pitchFamily="34" charset="0"/>
              </a:rPr>
              <a:t>Washington</a:t>
            </a:r>
            <a:r>
              <a:rPr lang="en-US" sz="1600" dirty="0">
                <a:solidFill>
                  <a:srgbClr val="FF0000"/>
                </a:solidFill>
                <a:ea typeface="MS Mincho" panose="02020609040205080304" pitchFamily="49" charset="-128"/>
                <a:cs typeface="Calibri" panose="020F0502020204030204" pitchFamily="34" charset="0"/>
              </a:rPr>
              <a:t>: </a:t>
            </a:r>
            <a:r>
              <a:rPr lang="en-US" sz="1600" dirty="0">
                <a:effectLst/>
                <a:latin typeface="Trebuchet MS" panose="020B0603020202020204" pitchFamily="34" charset="0"/>
                <a:ea typeface="MS Mincho" panose="02020609040205080304" pitchFamily="49" charset="-128"/>
                <a:cs typeface="Calibri" panose="020F0502020204030204" pitchFamily="34" charset="0"/>
              </a:rPr>
              <a:t>20% by 2030</a:t>
            </a:r>
            <a:endParaRPr lang="en-CA" sz="1600" dirty="0">
              <a:effectLst/>
              <a:latin typeface="Trebuchet MS" panose="020B0603020202020204" pitchFamily="34" charset="0"/>
              <a:ea typeface="MS Mincho" panose="02020609040205080304" pitchFamily="49" charset="-128"/>
              <a:cs typeface="Calibri" panose="020F0502020204030204" pitchFamily="34" charset="0"/>
            </a:endParaRPr>
          </a:p>
          <a:p>
            <a:pPr marL="742950" lvl="1" indent="-285750" algn="just">
              <a:spcAft>
                <a:spcPts val="1200"/>
              </a:spcAft>
              <a:buFont typeface="Courier New" panose="02070309020205020404" pitchFamily="49" charset="0"/>
              <a:buChar char="o"/>
            </a:pPr>
            <a:r>
              <a:rPr lang="en-US" sz="1600" dirty="0">
                <a:solidFill>
                  <a:srgbClr val="FF0000"/>
                </a:solidFill>
                <a:effectLst/>
                <a:latin typeface="Trebuchet MS" panose="020B0603020202020204" pitchFamily="34" charset="0"/>
                <a:ea typeface="MS Mincho" panose="02020609040205080304" pitchFamily="49" charset="-128"/>
                <a:cs typeface="Calibri" panose="020F0502020204030204" pitchFamily="34" charset="0"/>
              </a:rPr>
              <a:t>Illinois, Minnesota and New York </a:t>
            </a:r>
            <a:r>
              <a:rPr lang="en-US" sz="1600" dirty="0">
                <a:effectLst/>
                <a:latin typeface="Trebuchet MS" panose="020B0603020202020204" pitchFamily="34" charset="0"/>
                <a:ea typeface="MS Mincho" panose="02020609040205080304" pitchFamily="49" charset="-128"/>
                <a:cs typeface="Calibri" panose="020F0502020204030204" pitchFamily="34" charset="0"/>
              </a:rPr>
              <a:t>have proposals.</a:t>
            </a:r>
          </a:p>
          <a:p>
            <a:pPr marL="742950" lvl="1" indent="-285750" algn="just">
              <a:spcAft>
                <a:spcPts val="1200"/>
              </a:spcAft>
              <a:buFont typeface="Courier New" panose="02070309020205020404" pitchFamily="49" charset="0"/>
              <a:buChar char="o"/>
            </a:pPr>
            <a:r>
              <a:rPr lang="en-US" sz="1600" dirty="0">
                <a:solidFill>
                  <a:srgbClr val="FF0000"/>
                </a:solidFill>
                <a:effectLst/>
                <a:latin typeface="Trebuchet MS" panose="020B0603020202020204" pitchFamily="34" charset="0"/>
                <a:ea typeface="MS Mincho" panose="02020609040205080304" pitchFamily="49" charset="-128"/>
                <a:cs typeface="Calibri" panose="020F0502020204030204" pitchFamily="34" charset="0"/>
              </a:rPr>
              <a:t>Federal (IRA): </a:t>
            </a:r>
            <a:r>
              <a:rPr lang="en-US" sz="1600" dirty="0">
                <a:effectLst/>
                <a:latin typeface="Trebuchet MS" panose="020B0603020202020204" pitchFamily="34" charset="0"/>
                <a:ea typeface="MS Mincho" panose="02020609040205080304" pitchFamily="49" charset="-128"/>
                <a:cs typeface="Calibri" panose="020F0502020204030204" pitchFamily="34" charset="0"/>
              </a:rPr>
              <a:t>Minimum 50% CI reduction for eligible SAF mixtures</a:t>
            </a:r>
          </a:p>
          <a:p>
            <a:pPr marL="0" lvl="0" indent="0" algn="just" rtl="0">
              <a:spcBef>
                <a:spcPts val="1800"/>
              </a:spcBef>
              <a:spcAft>
                <a:spcPts val="1200"/>
              </a:spcAft>
              <a:buNone/>
            </a:pPr>
            <a:r>
              <a:rPr lang="en-US" sz="1800" b="1" dirty="0">
                <a:effectLst/>
                <a:latin typeface="Trebuchet MS" panose="020B0603020202020204" pitchFamily="34" charset="0"/>
                <a:ea typeface="MS Mincho" panose="02020609040205080304" pitchFamily="49" charset="-128"/>
                <a:cs typeface="Calibri" panose="020F0502020204030204" pitchFamily="34" charset="0"/>
              </a:rPr>
              <a:t>Canada </a:t>
            </a:r>
            <a:r>
              <a:rPr lang="en-US" sz="1800" dirty="0"/>
              <a:t>mandates</a:t>
            </a:r>
            <a:r>
              <a:rPr lang="en-US" sz="1800" b="1" dirty="0">
                <a:effectLst/>
                <a:latin typeface="Trebuchet MS" panose="020B0603020202020204" pitchFamily="34" charset="0"/>
                <a:ea typeface="MS Mincho" panose="02020609040205080304" pitchFamily="49" charset="-128"/>
                <a:cs typeface="Calibri" panose="020F0502020204030204" pitchFamily="34" charset="0"/>
              </a:rPr>
              <a:t> </a:t>
            </a:r>
            <a:r>
              <a:rPr lang="en-US" sz="1800" dirty="0">
                <a:effectLst/>
                <a:latin typeface="Trebuchet MS" panose="020B0603020202020204" pitchFamily="34" charset="0"/>
                <a:ea typeface="MS Mincho" panose="02020609040205080304" pitchFamily="49" charset="-128"/>
                <a:cs typeface="Calibri" panose="020F0502020204030204" pitchFamily="34" charset="0"/>
              </a:rPr>
              <a:t>reducing th</a:t>
            </a:r>
            <a:r>
              <a:rPr lang="en-US" sz="1800" dirty="0">
                <a:ea typeface="MS Mincho" panose="02020609040205080304" pitchFamily="49" charset="-128"/>
                <a:cs typeface="Calibri" panose="020F0502020204030204" pitchFamily="34" charset="0"/>
              </a:rPr>
              <a:t>e CI of</a:t>
            </a:r>
            <a:r>
              <a:rPr lang="en-US" sz="1800" dirty="0">
                <a:effectLst/>
                <a:latin typeface="Trebuchet MS" panose="020B0603020202020204" pitchFamily="34" charset="0"/>
                <a:ea typeface="MS Mincho" panose="02020609040205080304" pitchFamily="49" charset="-128"/>
                <a:cs typeface="Calibri" panose="020F0502020204030204" pitchFamily="34" charset="0"/>
              </a:rPr>
              <a:t> transportation fuel’s</a:t>
            </a:r>
            <a:endParaRPr lang="en-CA" sz="1800" dirty="0">
              <a:effectLst/>
              <a:latin typeface="Trebuchet MS" panose="020B0603020202020204" pitchFamily="34" charset="0"/>
              <a:ea typeface="MS Mincho" panose="02020609040205080304" pitchFamily="49" charset="-128"/>
              <a:cs typeface="Calibri" panose="020F0502020204030204" pitchFamily="34" charset="0"/>
            </a:endParaRPr>
          </a:p>
          <a:p>
            <a:pPr marL="742950" lvl="1" indent="-285750" algn="just">
              <a:spcAft>
                <a:spcPts val="1200"/>
              </a:spcAft>
              <a:buFont typeface="Courier New" panose="02070309020205020404" pitchFamily="49" charset="0"/>
              <a:buChar char="o"/>
            </a:pPr>
            <a:r>
              <a:rPr lang="en-US" sz="1600" dirty="0">
                <a:solidFill>
                  <a:srgbClr val="FF0000"/>
                </a:solidFill>
                <a:effectLst/>
                <a:latin typeface="Trebuchet MS" panose="020B0603020202020204" pitchFamily="34" charset="0"/>
                <a:ea typeface="MS Mincho" panose="02020609040205080304" pitchFamily="49" charset="-128"/>
                <a:cs typeface="Calibri" panose="020F0502020204030204" pitchFamily="34" charset="0"/>
              </a:rPr>
              <a:t>BC-LCFS: </a:t>
            </a:r>
            <a:r>
              <a:rPr lang="en-US" sz="1600" dirty="0">
                <a:effectLst/>
                <a:latin typeface="Trebuchet MS" panose="020B0603020202020204" pitchFamily="34" charset="0"/>
                <a:ea typeface="MS Mincho" panose="02020609040205080304" pitchFamily="49" charset="-128"/>
                <a:cs typeface="Calibri" panose="020F0502020204030204" pitchFamily="34" charset="0"/>
              </a:rPr>
              <a:t>30% by 2030 (from 2010 levels )</a:t>
            </a:r>
          </a:p>
          <a:p>
            <a:pPr marL="742950" lvl="1" indent="-285750" algn="just">
              <a:spcAft>
                <a:spcPts val="1200"/>
              </a:spcAft>
              <a:buFont typeface="Courier New" panose="02070309020205020404" pitchFamily="49" charset="0"/>
              <a:buChar char="o"/>
            </a:pPr>
            <a:r>
              <a:rPr lang="en-US" sz="1600" dirty="0">
                <a:solidFill>
                  <a:srgbClr val="FF0000"/>
                </a:solidFill>
                <a:effectLst/>
                <a:latin typeface="Trebuchet MS" panose="020B0603020202020204" pitchFamily="34" charset="0"/>
                <a:ea typeface="MS Mincho" panose="02020609040205080304" pitchFamily="49" charset="-128"/>
                <a:cs typeface="Calibri" panose="020F0502020204030204" pitchFamily="34" charset="0"/>
              </a:rPr>
              <a:t>CFR: </a:t>
            </a:r>
            <a:r>
              <a:rPr lang="en-US" sz="1600" dirty="0">
                <a:ea typeface="MS Mincho" panose="02020609040205080304" pitchFamily="49" charset="-128"/>
                <a:cs typeface="Calibri" panose="020F0502020204030204" pitchFamily="34" charset="0"/>
              </a:rPr>
              <a:t>Starting at 3.5 g CO2eq/MJ in </a:t>
            </a:r>
            <a:r>
              <a:rPr lang="en-US" sz="1600" dirty="0">
                <a:effectLst/>
                <a:latin typeface="Trebuchet MS" panose="020B0603020202020204" pitchFamily="34" charset="0"/>
                <a:ea typeface="MS Mincho" panose="02020609040205080304" pitchFamily="49" charset="-128"/>
                <a:cs typeface="Calibri" panose="020F0502020204030204" pitchFamily="34" charset="0"/>
              </a:rPr>
              <a:t>2023 reaching 14 gCO2eq/MJ in 2030.</a:t>
            </a:r>
          </a:p>
          <a:p>
            <a:pPr marL="0" indent="0" algn="just">
              <a:spcBef>
                <a:spcPts val="1800"/>
              </a:spcBef>
              <a:spcAft>
                <a:spcPts val="1200"/>
              </a:spcAft>
              <a:buNone/>
            </a:pPr>
            <a:r>
              <a:rPr lang="en-US" sz="1800" b="1" dirty="0">
                <a:ea typeface="MS Mincho" panose="02020609040205080304" pitchFamily="49" charset="-128"/>
                <a:cs typeface="Calibri" panose="020F0502020204030204" pitchFamily="34" charset="0"/>
              </a:rPr>
              <a:t>EU: </a:t>
            </a:r>
            <a:r>
              <a:rPr lang="en-US" sz="1800" dirty="0">
                <a:effectLst/>
                <a:latin typeface="Trebuchet MS" panose="020B0603020202020204" pitchFamily="34" charset="0"/>
                <a:ea typeface="MS Mincho" panose="02020609040205080304" pitchFamily="49" charset="-128"/>
                <a:cs typeface="Calibri" panose="020F0502020204030204" pitchFamily="34" charset="0"/>
              </a:rPr>
              <a:t>The member states have a choice of </a:t>
            </a:r>
          </a:p>
          <a:p>
            <a:pPr lvl="1" algn="just">
              <a:spcAft>
                <a:spcPts val="1200"/>
              </a:spcAft>
              <a:buFont typeface="Courier New" panose="02070309020205020404" pitchFamily="49" charset="0"/>
              <a:buChar char="o"/>
            </a:pPr>
            <a:r>
              <a:rPr lang="en-US" sz="1600" dirty="0">
                <a:ea typeface="MS Mincho" panose="02020609040205080304" pitchFamily="49" charset="-128"/>
                <a:cs typeface="Calibri" panose="020F0502020204030204" pitchFamily="34" charset="0"/>
              </a:rPr>
              <a:t>M</a:t>
            </a:r>
            <a:r>
              <a:rPr lang="en-US" sz="1600" dirty="0">
                <a:effectLst/>
                <a:latin typeface="Trebuchet MS" panose="020B0603020202020204" pitchFamily="34" charset="0"/>
                <a:ea typeface="MS Mincho" panose="02020609040205080304" pitchFamily="49" charset="-128"/>
                <a:cs typeface="Calibri" panose="020F0502020204030204" pitchFamily="34" charset="0"/>
              </a:rPr>
              <a:t>eeting a binding target of a </a:t>
            </a:r>
            <a:r>
              <a:rPr lang="en-US" sz="1600" u="sng" dirty="0">
                <a:effectLst/>
                <a:latin typeface="Trebuchet MS" panose="020B0603020202020204" pitchFamily="34" charset="0"/>
                <a:ea typeface="MS Mincho" panose="02020609040205080304" pitchFamily="49" charset="-128"/>
                <a:cs typeface="Calibri" panose="020F0502020204030204" pitchFamily="34" charset="0"/>
              </a:rPr>
              <a:t>14.5% reduction in GHG intensity </a:t>
            </a:r>
            <a:r>
              <a:rPr lang="en-US" sz="1600" dirty="0">
                <a:effectLst/>
                <a:latin typeface="Trebuchet MS" panose="020B0603020202020204" pitchFamily="34" charset="0"/>
                <a:ea typeface="MS Mincho" panose="02020609040205080304" pitchFamily="49" charset="-128"/>
                <a:cs typeface="Calibri" panose="020F0502020204030204" pitchFamily="34" charset="0"/>
              </a:rPr>
              <a:t>by using renewables or,</a:t>
            </a:r>
          </a:p>
          <a:p>
            <a:pPr lvl="1" algn="just">
              <a:spcAft>
                <a:spcPts val="1200"/>
              </a:spcAft>
              <a:buFont typeface="Courier New" panose="02070309020205020404" pitchFamily="49" charset="0"/>
              <a:buChar char="o"/>
            </a:pPr>
            <a:r>
              <a:rPr lang="en-US" sz="1600" dirty="0">
                <a:ea typeface="MS Mincho" panose="02020609040205080304" pitchFamily="49" charset="-128"/>
                <a:cs typeface="Calibri" panose="020F0502020204030204" pitchFamily="34" charset="0"/>
              </a:rPr>
              <a:t>H</a:t>
            </a:r>
            <a:r>
              <a:rPr lang="en-US" sz="1600" dirty="0">
                <a:effectLst/>
                <a:latin typeface="Trebuchet MS" panose="020B0603020202020204" pitchFamily="34" charset="0"/>
                <a:ea typeface="MS Mincho" panose="02020609040205080304" pitchFamily="49" charset="-128"/>
                <a:cs typeface="Calibri" panose="020F0502020204030204" pitchFamily="34" charset="0"/>
              </a:rPr>
              <a:t>aving </a:t>
            </a:r>
            <a:r>
              <a:rPr lang="en-US" sz="1600" u="sng" dirty="0">
                <a:effectLst/>
                <a:latin typeface="Trebuchet MS" panose="020B0603020202020204" pitchFamily="34" charset="0"/>
                <a:ea typeface="MS Mincho" panose="02020609040205080304" pitchFamily="49" charset="-128"/>
                <a:cs typeface="Calibri" panose="020F0502020204030204" pitchFamily="34" charset="0"/>
              </a:rPr>
              <a:t>29% of renewables </a:t>
            </a:r>
            <a:r>
              <a:rPr lang="en-US" sz="1600" dirty="0">
                <a:effectLst/>
                <a:latin typeface="Trebuchet MS" panose="020B0603020202020204" pitchFamily="34" charset="0"/>
                <a:ea typeface="MS Mincho" panose="02020609040205080304" pitchFamily="49" charset="-128"/>
                <a:cs typeface="Calibri" panose="020F0502020204030204" pitchFamily="34" charset="0"/>
              </a:rPr>
              <a:t>within the final transportation related energy sector by 2030.</a:t>
            </a:r>
            <a:endParaRPr lang="en-CA" sz="1600" dirty="0">
              <a:effectLst/>
              <a:latin typeface="Trebuchet MS" panose="020B0603020202020204" pitchFamily="34" charset="0"/>
              <a:ea typeface="MS Mincho" panose="02020609040205080304" pitchFamily="49" charset="-128"/>
              <a:cs typeface="Calibri" panose="020F0502020204030204" pitchFamily="34" charset="0"/>
            </a:endParaRPr>
          </a:p>
          <a:p>
            <a:pPr marL="342900" lvl="0" indent="-342900" algn="just" rtl="0">
              <a:spcAft>
                <a:spcPts val="1200"/>
              </a:spcAft>
              <a:buFont typeface="Symbol" panose="05050102010706020507" pitchFamily="18" charset="2"/>
              <a:buChar char=""/>
            </a:pPr>
            <a:endParaRPr lang="en-US" sz="1800" dirty="0">
              <a:effectLst/>
              <a:latin typeface="Trebuchet MS" panose="020B0603020202020204" pitchFamily="34" charset="0"/>
              <a:ea typeface="MS Mincho" panose="02020609040205080304" pitchFamily="49" charset="-128"/>
              <a:cs typeface="Calibri" panose="020F0502020204030204" pitchFamily="34" charset="0"/>
            </a:endParaRPr>
          </a:p>
          <a:p>
            <a:pPr marL="342900" lvl="0" indent="-342900" algn="just" rtl="0">
              <a:spcAft>
                <a:spcPts val="1200"/>
              </a:spcAft>
              <a:buFont typeface="Symbol" panose="05050102010706020507" pitchFamily="18" charset="2"/>
              <a:buChar char=""/>
            </a:pPr>
            <a:endParaRPr lang="en-CA" sz="180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47BD0B0-E4B0-40E0-B0B2-A61772DD5BA8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298764" y="301911"/>
            <a:ext cx="8237018" cy="603436"/>
          </a:xfrm>
        </p:spPr>
        <p:txBody>
          <a:bodyPr/>
          <a:lstStyle/>
          <a:p>
            <a:r>
              <a:rPr lang="en-US" sz="2800" dirty="0"/>
              <a:t>LCFS policies / CI reduction mandates</a:t>
            </a:r>
          </a:p>
        </p:txBody>
      </p:sp>
    </p:spTree>
    <p:extLst>
      <p:ext uri="{BB962C8B-B14F-4D97-AF65-F5344CB8AC3E}">
        <p14:creationId xmlns:p14="http://schemas.microsoft.com/office/powerpoint/2010/main" val="297119241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186235A3-E211-412F-A5D7-3776B11F166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-36212" y="1020778"/>
            <a:ext cx="9144000" cy="5162739"/>
          </a:xfrm>
        </p:spPr>
        <p:txBody>
          <a:bodyPr>
            <a:noAutofit/>
          </a:bodyPr>
          <a:lstStyle/>
          <a:p>
            <a:pPr marL="342900" lvl="0" indent="-342900" algn="just" rtl="0">
              <a:spcAft>
                <a:spcPts val="1200"/>
              </a:spcAft>
              <a:buFont typeface="Symbol" panose="05050102010706020507" pitchFamily="18" charset="2"/>
              <a:buChar char=""/>
            </a:pPr>
            <a:r>
              <a:rPr lang="en-US" sz="1800" dirty="0">
                <a:solidFill>
                  <a:srgbClr val="FF0000"/>
                </a:solidFill>
                <a:effectLst/>
                <a:latin typeface="Trebuchet MS" panose="020B0603020202020204" pitchFamily="34" charset="0"/>
                <a:ea typeface="MS Mincho" panose="02020609040205080304" pitchFamily="49" charset="-128"/>
                <a:cs typeface="Calibri" panose="020F0502020204030204" pitchFamily="34" charset="0"/>
              </a:rPr>
              <a:t>Policies</a:t>
            </a:r>
            <a:r>
              <a:rPr lang="en-US" sz="1800" dirty="0">
                <a:effectLst/>
                <a:latin typeface="Trebuchet MS" panose="020B0603020202020204" pitchFamily="34" charset="0"/>
                <a:ea typeface="MS Mincho" panose="02020609040205080304" pitchFamily="49" charset="-128"/>
                <a:cs typeface="Calibri" panose="020F0502020204030204" pitchFamily="34" charset="0"/>
              </a:rPr>
              <a:t> are essential </a:t>
            </a:r>
            <a:r>
              <a:rPr lang="en-US" sz="1800" dirty="0">
                <a:ea typeface="MS Mincho" panose="02020609040205080304" pitchFamily="49" charset="-128"/>
                <a:cs typeface="Calibri" panose="020F0502020204030204" pitchFamily="34" charset="0"/>
              </a:rPr>
              <a:t>if we are to</a:t>
            </a:r>
            <a:r>
              <a:rPr lang="en-US" sz="1800" dirty="0">
                <a:effectLst/>
                <a:latin typeface="Trebuchet MS" panose="020B0603020202020204" pitchFamily="34" charset="0"/>
                <a:ea typeface="MS Mincho" panose="02020609040205080304" pitchFamily="49" charset="-128"/>
                <a:cs typeface="Calibri" panose="020F0502020204030204" pitchFamily="34" charset="0"/>
              </a:rPr>
              <a:t> decarbonize transport and </a:t>
            </a:r>
            <a:r>
              <a:rPr lang="en-US" sz="1800" dirty="0">
                <a:ea typeface="MS Mincho" panose="02020609040205080304" pitchFamily="49" charset="-128"/>
                <a:cs typeface="Calibri" panose="020F0502020204030204" pitchFamily="34" charset="0"/>
              </a:rPr>
              <a:t>increase</a:t>
            </a:r>
            <a:r>
              <a:rPr lang="en-US" sz="1800" dirty="0">
                <a:effectLst/>
                <a:latin typeface="Trebuchet MS" panose="020B0603020202020204" pitchFamily="34" charset="0"/>
                <a:ea typeface="MS Mincho" panose="02020609040205080304" pitchFamily="49" charset="-128"/>
                <a:cs typeface="Calibri" panose="020F0502020204030204" pitchFamily="34" charset="0"/>
              </a:rPr>
              <a:t> biofuel markets.</a:t>
            </a:r>
            <a:endParaRPr lang="en-CA" sz="1800" dirty="0">
              <a:effectLst/>
              <a:latin typeface="Trebuchet MS" panose="020B0603020202020204" pitchFamily="34" charset="0"/>
              <a:ea typeface="MS Mincho" panose="02020609040205080304" pitchFamily="49" charset="-128"/>
              <a:cs typeface="Calibri" panose="020F0502020204030204" pitchFamily="34" charset="0"/>
            </a:endParaRPr>
          </a:p>
          <a:p>
            <a:pPr algn="just">
              <a:spcAft>
                <a:spcPts val="1200"/>
              </a:spcAft>
              <a:buFont typeface="Symbol" panose="05050102010706020507" pitchFamily="18" charset="2"/>
              <a:buChar char=""/>
            </a:pPr>
            <a:r>
              <a:rPr lang="en-US" sz="1800" dirty="0">
                <a:effectLst/>
                <a:latin typeface="Trebuchet MS" panose="020B0603020202020204" pitchFamily="34" charset="0"/>
                <a:ea typeface="MS Mincho" panose="02020609040205080304" pitchFamily="49" charset="-128"/>
                <a:cs typeface="Calibri" panose="020F0502020204030204" pitchFamily="34" charset="0"/>
              </a:rPr>
              <a:t>Task 39 countries </a:t>
            </a:r>
            <a:r>
              <a:rPr lang="en-US" sz="1800" dirty="0">
                <a:ea typeface="MS Mincho" panose="02020609040205080304" pitchFamily="49" charset="-128"/>
                <a:cs typeface="Calibri" panose="020F0502020204030204" pitchFamily="34" charset="0"/>
              </a:rPr>
              <a:t>have</a:t>
            </a:r>
            <a:r>
              <a:rPr lang="en-US" sz="1800" dirty="0">
                <a:effectLst/>
                <a:latin typeface="Trebuchet MS" panose="020B0603020202020204" pitchFamily="34" charset="0"/>
                <a:ea typeface="MS Mincho" panose="02020609040205080304" pitchFamily="49" charset="-128"/>
                <a:cs typeface="Calibri" panose="020F0502020204030204" pitchFamily="34" charset="0"/>
              </a:rPr>
              <a:t> succeeded with </a:t>
            </a:r>
            <a:r>
              <a:rPr lang="en-US" sz="1800" dirty="0">
                <a:solidFill>
                  <a:srgbClr val="FF0000"/>
                </a:solidFill>
                <a:effectLst/>
                <a:latin typeface="Trebuchet MS" panose="020B0603020202020204" pitchFamily="34" charset="0"/>
                <a:ea typeface="MS Mincho" panose="02020609040205080304" pitchFamily="49" charset="-128"/>
                <a:cs typeface="Calibri" panose="020F0502020204030204" pitchFamily="34" charset="0"/>
              </a:rPr>
              <a:t>market-pull and technology-push </a:t>
            </a:r>
            <a:r>
              <a:rPr lang="en-US" sz="1800" dirty="0">
                <a:ea typeface="MS Mincho" panose="02020609040205080304" pitchFamily="49" charset="-128"/>
                <a:cs typeface="Calibri" panose="020F0502020204030204" pitchFamily="34" charset="0"/>
              </a:rPr>
              <a:t>policies with expected growth of </a:t>
            </a:r>
            <a:r>
              <a:rPr lang="en-US" sz="1800" dirty="0">
                <a:solidFill>
                  <a:srgbClr val="FF0000"/>
                </a:solidFill>
                <a:ea typeface="MS Mincho" panose="02020609040205080304" pitchFamily="49" charset="-128"/>
                <a:cs typeface="Calibri" panose="020F0502020204030204" pitchFamily="34" charset="0"/>
              </a:rPr>
              <a:t>EU's REDs, Fit-for-55, Canada's CFR, and regional LCFSs.</a:t>
            </a:r>
            <a:endParaRPr lang="en-CA" sz="1800" dirty="0">
              <a:solidFill>
                <a:srgbClr val="FF0000"/>
              </a:solidFill>
              <a:ea typeface="MS Mincho" panose="02020609040205080304" pitchFamily="49" charset="-128"/>
              <a:cs typeface="Calibri" panose="020F0502020204030204" pitchFamily="34" charset="0"/>
            </a:endParaRPr>
          </a:p>
          <a:p>
            <a:pPr algn="just">
              <a:spcAft>
                <a:spcPts val="1200"/>
              </a:spcAft>
              <a:buFont typeface="Symbol" panose="05050102010706020507" pitchFamily="18" charset="2"/>
              <a:buChar char=""/>
            </a:pPr>
            <a:r>
              <a:rPr lang="en-US" sz="1800" dirty="0">
                <a:ea typeface="MS Mincho" panose="02020609040205080304" pitchFamily="49" charset="-128"/>
                <a:cs typeface="Calibri" panose="020F0502020204030204" pitchFamily="34" charset="0"/>
              </a:rPr>
              <a:t>Increasing number of policies that</a:t>
            </a:r>
            <a:r>
              <a:rPr lang="en-US" sz="1800" dirty="0">
                <a:effectLst/>
                <a:latin typeface="Trebuchet MS" panose="020B0603020202020204" pitchFamily="34" charset="0"/>
                <a:ea typeface="MS Mincho" panose="02020609040205080304" pitchFamily="49" charset="-128"/>
                <a:cs typeface="Calibri" panose="020F0502020204030204" pitchFamily="34" charset="0"/>
              </a:rPr>
              <a:t> prioritize </a:t>
            </a:r>
            <a:r>
              <a:rPr lang="en-US" sz="1800" dirty="0">
                <a:solidFill>
                  <a:srgbClr val="FF0000"/>
                </a:solidFill>
                <a:effectLst/>
                <a:latin typeface="Trebuchet MS" panose="020B0603020202020204" pitchFamily="34" charset="0"/>
                <a:ea typeface="MS Mincho" panose="02020609040205080304" pitchFamily="49" charset="-128"/>
                <a:cs typeface="Calibri" panose="020F0502020204030204" pitchFamily="34" charset="0"/>
              </a:rPr>
              <a:t>reducing the CI of all fuels </a:t>
            </a:r>
            <a:r>
              <a:rPr lang="en-US" sz="1800" dirty="0">
                <a:effectLst/>
                <a:latin typeface="Trebuchet MS" panose="020B0603020202020204" pitchFamily="34" charset="0"/>
                <a:ea typeface="MS Mincho" panose="02020609040205080304" pitchFamily="49" charset="-128"/>
                <a:cs typeface="Calibri" panose="020F0502020204030204" pitchFamily="34" charset="0"/>
              </a:rPr>
              <a:t>(technology agnostic, e.g., LCFS)</a:t>
            </a:r>
            <a:endParaRPr lang="en-CA" sz="1800" dirty="0">
              <a:ea typeface="MS Mincho" panose="02020609040205080304" pitchFamily="49" charset="-128"/>
              <a:cs typeface="Calibri" panose="020F0502020204030204" pitchFamily="34" charset="0"/>
            </a:endParaRPr>
          </a:p>
          <a:p>
            <a:pPr marL="342900" lvl="0" indent="-342900" algn="just">
              <a:spcAft>
                <a:spcPts val="1200"/>
              </a:spcAft>
              <a:buFont typeface="Symbol" panose="05050102010706020507" pitchFamily="18" charset="2"/>
              <a:buChar char=""/>
            </a:pPr>
            <a:r>
              <a:rPr lang="en-US" sz="1800" dirty="0">
                <a:effectLst/>
                <a:latin typeface="Trebuchet MS" panose="020B0603020202020204" pitchFamily="34" charset="0"/>
                <a:ea typeface="MS Mincho" panose="02020609040205080304" pitchFamily="49" charset="-128"/>
                <a:cs typeface="Calibri" panose="020F0502020204030204" pitchFamily="34" charset="0"/>
              </a:rPr>
              <a:t>However, the hard-to-(green)electrify sectors (e.g., aviation, marine, etc.) are predisposed to </a:t>
            </a:r>
            <a:r>
              <a:rPr lang="en-US" sz="1800" dirty="0">
                <a:solidFill>
                  <a:srgbClr val="FF0000"/>
                </a:solidFill>
                <a:effectLst/>
                <a:latin typeface="Trebuchet MS" panose="020B0603020202020204" pitchFamily="34" charset="0"/>
                <a:ea typeface="MS Mincho" panose="02020609040205080304" pitchFamily="49" charset="-128"/>
                <a:cs typeface="Calibri" panose="020F0502020204030204" pitchFamily="34" charset="0"/>
              </a:rPr>
              <a:t>using low-CI, drop-in biofuels</a:t>
            </a:r>
            <a:r>
              <a:rPr lang="en-US" sz="1800" dirty="0">
                <a:effectLst/>
                <a:latin typeface="Trebuchet MS" panose="020B0603020202020204" pitchFamily="34" charset="0"/>
                <a:ea typeface="MS Mincho" panose="02020609040205080304" pitchFamily="49" charset="-128"/>
                <a:cs typeface="Calibri" panose="020F0502020204030204" pitchFamily="34" charset="0"/>
              </a:rPr>
              <a:t>.</a:t>
            </a:r>
            <a:endParaRPr lang="en-CA" sz="1800" dirty="0">
              <a:effectLst/>
              <a:latin typeface="Trebuchet MS" panose="020B0603020202020204" pitchFamily="34" charset="0"/>
              <a:ea typeface="MS Mincho" panose="02020609040205080304" pitchFamily="49" charset="-128"/>
              <a:cs typeface="Calibri" panose="020F0502020204030204" pitchFamily="34" charset="0"/>
            </a:endParaRPr>
          </a:p>
          <a:p>
            <a:pPr marL="342900" lvl="0" indent="-342900" algn="just">
              <a:spcAft>
                <a:spcPts val="1200"/>
              </a:spcAft>
              <a:buFont typeface="Symbol" panose="05050102010706020507" pitchFamily="18" charset="2"/>
              <a:buChar char=""/>
            </a:pPr>
            <a:r>
              <a:rPr lang="en-US" sz="1800" dirty="0">
                <a:effectLst/>
                <a:latin typeface="Trebuchet MS" panose="020B0603020202020204" pitchFamily="34" charset="0"/>
                <a:ea typeface="MS Mincho" panose="02020609040205080304" pitchFamily="49" charset="-128"/>
                <a:cs typeface="Calibri" panose="020F0502020204030204" pitchFamily="34" charset="0"/>
              </a:rPr>
              <a:t>The </a:t>
            </a:r>
            <a:r>
              <a:rPr lang="en-US" sz="1800" dirty="0">
                <a:solidFill>
                  <a:srgbClr val="FF0000"/>
                </a:solidFill>
                <a:effectLst/>
                <a:latin typeface="Trebuchet MS" panose="020B0603020202020204" pitchFamily="34" charset="0"/>
                <a:ea typeface="MS Mincho" panose="02020609040205080304" pitchFamily="49" charset="-128"/>
                <a:cs typeface="Calibri" panose="020F0502020204030204" pitchFamily="34" charset="0"/>
              </a:rPr>
              <a:t>US </a:t>
            </a:r>
            <a:r>
              <a:rPr lang="en-US" sz="1800" dirty="0">
                <a:solidFill>
                  <a:srgbClr val="FF0000"/>
                </a:solidFill>
                <a:ea typeface="MS Mincho" panose="02020609040205080304" pitchFamily="49" charset="-128"/>
                <a:cs typeface="Calibri" panose="020F0502020204030204" pitchFamily="34" charset="0"/>
              </a:rPr>
              <a:t>is</a:t>
            </a:r>
            <a:r>
              <a:rPr lang="en-US" sz="1800" dirty="0">
                <a:solidFill>
                  <a:srgbClr val="FF0000"/>
                </a:solidFill>
                <a:effectLst/>
                <a:latin typeface="Trebuchet MS" panose="020B0603020202020204" pitchFamily="34" charset="0"/>
                <a:ea typeface="MS Mincho" panose="02020609040205080304" pitchFamily="49" charset="-128"/>
                <a:cs typeface="Calibri" panose="020F0502020204030204" pitchFamily="34" charset="0"/>
              </a:rPr>
              <a:t> an attractive destination for biofuel </a:t>
            </a:r>
            <a:r>
              <a:rPr lang="en-US" sz="1800" dirty="0">
                <a:effectLst/>
                <a:latin typeface="Trebuchet MS" panose="020B0603020202020204" pitchFamily="34" charset="0"/>
                <a:ea typeface="MS Mincho" panose="02020609040205080304" pitchFamily="49" charset="-128"/>
                <a:cs typeface="Calibri" panose="020F0502020204030204" pitchFamily="34" charset="0"/>
              </a:rPr>
              <a:t>investment and feedstock </a:t>
            </a:r>
            <a:r>
              <a:rPr lang="en-US" sz="1800" dirty="0">
                <a:ea typeface="MS Mincho" panose="02020609040205080304" pitchFamily="49" charset="-128"/>
                <a:cs typeface="Calibri" panose="020F0502020204030204" pitchFamily="34" charset="0"/>
              </a:rPr>
              <a:t>imports</a:t>
            </a:r>
            <a:r>
              <a:rPr lang="en-US" sz="1800" dirty="0">
                <a:effectLst/>
                <a:latin typeface="Trebuchet MS" panose="020B0603020202020204" pitchFamily="34" charset="0"/>
                <a:ea typeface="MS Mincho" panose="02020609040205080304" pitchFamily="49" charset="-128"/>
                <a:cs typeface="Calibri" panose="020F0502020204030204" pitchFamily="34" charset="0"/>
              </a:rPr>
              <a:t>. US policies </a:t>
            </a:r>
            <a:r>
              <a:rPr lang="en-US" sz="1800" dirty="0">
                <a:solidFill>
                  <a:srgbClr val="FF0000"/>
                </a:solidFill>
                <a:ea typeface="MS Mincho" panose="02020609040205080304" pitchFamily="49" charset="-128"/>
                <a:cs typeface="Calibri" panose="020F0502020204030204" pitchFamily="34" charset="0"/>
              </a:rPr>
              <a:t>(e.g., </a:t>
            </a:r>
            <a:r>
              <a:rPr lang="en-US" sz="1800" dirty="0">
                <a:solidFill>
                  <a:srgbClr val="FF0000"/>
                </a:solidFill>
                <a:effectLst/>
                <a:latin typeface="Trebuchet MS" panose="020B0603020202020204" pitchFamily="34" charset="0"/>
                <a:ea typeface="MS Mincho" panose="02020609040205080304" pitchFamily="49" charset="-128"/>
                <a:cs typeface="Calibri" panose="020F0502020204030204" pitchFamily="34" charset="0"/>
              </a:rPr>
              <a:t>IRA, RFS, RINs, CA-LCFS) </a:t>
            </a:r>
            <a:r>
              <a:rPr lang="en-US" sz="1800" dirty="0">
                <a:effectLst/>
                <a:latin typeface="Trebuchet MS" panose="020B0603020202020204" pitchFamily="34" charset="0"/>
                <a:ea typeface="MS Mincho" panose="02020609040205080304" pitchFamily="49" charset="-128"/>
                <a:cs typeface="Calibri" panose="020F0502020204030204" pitchFamily="34" charset="0"/>
              </a:rPr>
              <a:t>prioritize biofuel CI reduction.</a:t>
            </a:r>
            <a:endParaRPr lang="en-CA" sz="1800" dirty="0">
              <a:effectLst/>
              <a:latin typeface="Trebuchet MS" panose="020B0603020202020204" pitchFamily="34" charset="0"/>
              <a:ea typeface="MS Mincho" panose="02020609040205080304" pitchFamily="49" charset="-128"/>
              <a:cs typeface="Calibri" panose="020F0502020204030204" pitchFamily="34" charset="0"/>
            </a:endParaRPr>
          </a:p>
          <a:p>
            <a:pPr marL="342900" lvl="0" indent="-342900" algn="just">
              <a:spcAft>
                <a:spcPts val="1200"/>
              </a:spcAft>
              <a:buFont typeface="Symbol" panose="05050102010706020507" pitchFamily="18" charset="2"/>
              <a:buChar char=""/>
            </a:pPr>
            <a:r>
              <a:rPr lang="en-US" sz="1800" dirty="0">
                <a:effectLst/>
                <a:latin typeface="Trebuchet MS" panose="020B0603020202020204" pitchFamily="34" charset="0"/>
                <a:ea typeface="MS Mincho" panose="02020609040205080304" pitchFamily="49" charset="-128"/>
                <a:cs typeface="Calibri" panose="020F0502020204030204" pitchFamily="34" charset="0"/>
              </a:rPr>
              <a:t>However, </a:t>
            </a:r>
            <a:r>
              <a:rPr lang="en-US" sz="1800" dirty="0">
                <a:solidFill>
                  <a:srgbClr val="FF0000"/>
                </a:solidFill>
                <a:effectLst/>
                <a:latin typeface="Trebuchet MS" panose="020B0603020202020204" pitchFamily="34" charset="0"/>
                <a:ea typeface="MS Mincho" panose="02020609040205080304" pitchFamily="49" charset="-128"/>
                <a:cs typeface="Calibri" panose="020F0502020204030204" pitchFamily="34" charset="0"/>
              </a:rPr>
              <a:t>determining the CI of biofuels is complex,</a:t>
            </a:r>
            <a:r>
              <a:rPr lang="en-US" sz="1800" dirty="0">
                <a:effectLst/>
                <a:latin typeface="Trebuchet MS" panose="020B0603020202020204" pitchFamily="34" charset="0"/>
                <a:ea typeface="MS Mincho" panose="02020609040205080304" pitchFamily="49" charset="-128"/>
                <a:cs typeface="Calibri" panose="020F0502020204030204" pitchFamily="34" charset="0"/>
              </a:rPr>
              <a:t> influenced by many factors (the devil-is-in-the-details)</a:t>
            </a:r>
          </a:p>
          <a:p>
            <a:pPr marL="342900" lvl="0" indent="-342900" algn="just">
              <a:spcAft>
                <a:spcPts val="1200"/>
              </a:spcAft>
              <a:buFont typeface="Symbol" panose="05050102010706020507" pitchFamily="18" charset="2"/>
              <a:buChar char=""/>
            </a:pPr>
            <a:r>
              <a:rPr lang="en-US" sz="1800" dirty="0">
                <a:effectLst/>
                <a:latin typeface="Trebuchet MS" panose="020B0603020202020204" pitchFamily="34" charset="0"/>
                <a:ea typeface="MS Mincho" panose="02020609040205080304" pitchFamily="49" charset="-128"/>
                <a:cs typeface="Calibri" panose="020F0502020204030204" pitchFamily="34" charset="0"/>
              </a:rPr>
              <a:t>Advanced biofuels are expected to play an increasing role in transport due to </a:t>
            </a:r>
            <a:r>
              <a:rPr lang="en-CA" sz="1800" dirty="0"/>
              <a:t>sustainability criteria.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47BD0B0-E4B0-40E0-B0B2-A61772DD5BA8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197368" y="39487"/>
            <a:ext cx="8910420" cy="829648"/>
          </a:xfrm>
        </p:spPr>
        <p:txBody>
          <a:bodyPr/>
          <a:lstStyle/>
          <a:p>
            <a:r>
              <a:rPr lang="en-GB" sz="2800" b="1" u="none" strike="noStrike" kern="0" spc="0" dirty="0">
                <a:ln>
                  <a:noFill/>
                </a:ln>
                <a:effectLst>
                  <a:glow>
                    <a:srgbClr val="000000"/>
                  </a:glow>
                  <a:outerShdw sx="0" sy="0">
                    <a:srgbClr val="000000"/>
                  </a:outerShdw>
                  <a:reflection stA="0" endPos="0" fadeDir="0" sx="0" sy="0"/>
                </a:effectLst>
                <a:latin typeface="Trebuchet MS" panose="020B0603020202020204" pitchFamily="34" charset="0"/>
                <a:ea typeface="MS Mincho" panose="02020609040205080304" pitchFamily="49" charset="-128"/>
                <a:cs typeface="Calibri" panose="020F0502020204030204" pitchFamily="34" charset="0"/>
              </a:rPr>
              <a:t>Concluding remarks: </a:t>
            </a:r>
          </a:p>
          <a:p>
            <a:r>
              <a:rPr lang="en-GB" sz="1800" b="1" i="1" u="none" strike="noStrike" kern="0" spc="0" dirty="0">
                <a:ln>
                  <a:noFill/>
                </a:ln>
                <a:solidFill>
                  <a:srgbClr val="FF0000"/>
                </a:solidFill>
                <a:effectLst>
                  <a:glow>
                    <a:srgbClr val="000000"/>
                  </a:glow>
                  <a:outerShdw sx="0" sy="0">
                    <a:srgbClr val="000000"/>
                  </a:outerShdw>
                  <a:reflection stA="0" endPos="0" fadeDir="0" sx="0" sy="0"/>
                </a:effectLst>
                <a:latin typeface="Trebuchet MS" panose="020B0603020202020204" pitchFamily="34" charset="0"/>
                <a:ea typeface="MS Mincho" panose="02020609040205080304" pitchFamily="49" charset="-128"/>
                <a:cs typeface="Calibri" panose="020F0502020204030204" pitchFamily="34" charset="0"/>
              </a:rPr>
              <a:t>Policies Driving Biofuels Growth and Sustainability concerns</a:t>
            </a:r>
            <a:endParaRPr lang="en-CA" sz="1800" b="1" i="1" u="none" strike="noStrike" kern="0" spc="0" dirty="0">
              <a:ln>
                <a:noFill/>
              </a:ln>
              <a:solidFill>
                <a:srgbClr val="FF0000"/>
              </a:solidFill>
              <a:effectLst>
                <a:glow>
                  <a:srgbClr val="000000"/>
                </a:glow>
                <a:outerShdw sx="0" sy="0">
                  <a:srgbClr val="000000"/>
                </a:outerShdw>
                <a:reflection stA="0" endPos="0" fadeDir="0" sx="0" sy="0"/>
              </a:effectLst>
              <a:latin typeface="Trebuchet MS" panose="020B0603020202020204" pitchFamily="34" charset="0"/>
              <a:ea typeface="MS Mincho" panose="02020609040205080304" pitchFamily="49" charset="-128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1880020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esto 1">
            <a:extLst>
              <a:ext uri="{FF2B5EF4-FFF2-40B4-BE49-F238E27FC236}">
                <a16:creationId xmlns:a16="http://schemas.microsoft.com/office/drawing/2014/main" id="{5A54BABE-AB8E-4333-BDBC-9C87C3B6FEE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83756" y="700717"/>
            <a:ext cx="8221681" cy="901410"/>
          </a:xfrm>
        </p:spPr>
        <p:txBody>
          <a:bodyPr/>
          <a:lstStyle/>
          <a:p>
            <a:r>
              <a:rPr lang="it-IT" sz="4800" dirty="0"/>
              <a:t>Thanks!  </a:t>
            </a:r>
          </a:p>
          <a:p>
            <a:r>
              <a:rPr lang="it-IT" sz="4800" dirty="0"/>
              <a:t>            </a:t>
            </a:r>
          </a:p>
          <a:p>
            <a:r>
              <a:rPr lang="it-IT" sz="3200" dirty="0"/>
              <a:t> </a:t>
            </a:r>
            <a:r>
              <a:rPr lang="it-IT" sz="4800" dirty="0">
                <a:solidFill>
                  <a:srgbClr val="FF0000"/>
                </a:solidFill>
              </a:rPr>
              <a:t>www.BC-SMART.com</a:t>
            </a:r>
          </a:p>
        </p:txBody>
      </p:sp>
      <p:pic>
        <p:nvPicPr>
          <p:cNvPr id="4" name="Picture 16" descr="http://www.ece.ubc.ca/~colind/i/UBClogo.gif">
            <a:extLst>
              <a:ext uri="{FF2B5EF4-FFF2-40B4-BE49-F238E27FC236}">
                <a16:creationId xmlns:a16="http://schemas.microsoft.com/office/drawing/2014/main" id="{7168E2C5-DF66-42ED-BFC8-7EF50CC574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363006" y="391134"/>
            <a:ext cx="1396718" cy="19046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425853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Box 7"/>
          <p:cNvSpPr txBox="1">
            <a:spLocks noChangeArrowheads="1"/>
          </p:cNvSpPr>
          <p:nvPr/>
        </p:nvSpPr>
        <p:spPr bwMode="auto">
          <a:xfrm>
            <a:off x="254001" y="349938"/>
            <a:ext cx="8810925" cy="74196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15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15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-76200" y="5715000"/>
            <a:ext cx="98298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marR="0" lvl="1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4001" y="6247272"/>
            <a:ext cx="3036071" cy="384081"/>
          </a:xfrm>
          <a:prstGeom prst="rect">
            <a:avLst/>
          </a:prstGeom>
        </p:spPr>
      </p:pic>
      <p:pic>
        <p:nvPicPr>
          <p:cNvPr id="7" name="Picture 6" descr="C:\Users\Mahmood\Google Drive\Projects\Jack Saddler's Projects\BC SMART Project\BC SMART Website\Photos\Long-distance.jpg"/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25" t="8731" r="7980" b="11803"/>
          <a:stretch>
            <a:fillRect/>
          </a:stretch>
        </p:blipFill>
        <p:spPr bwMode="auto">
          <a:xfrm>
            <a:off x="967423" y="5535167"/>
            <a:ext cx="1180465" cy="725805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72704" y="6223961"/>
            <a:ext cx="3871296" cy="634039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19315" y="-174565"/>
            <a:ext cx="8181975" cy="5780405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2238374" y="5437921"/>
            <a:ext cx="665162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2000" b="1" dirty="0">
                <a:solidFill>
                  <a:srgbClr val="FF0000"/>
                </a:solidFill>
                <a:latin typeface="Calibri"/>
                <a:ea typeface="等线" panose="02010600030101010101" pitchFamily="2" charset="-122"/>
              </a:rPr>
              <a:t>This</a:t>
            </a:r>
            <a:r>
              <a:rPr lang="zh-CN" altLang="en-US" sz="2000" b="1" dirty="0">
                <a:solidFill>
                  <a:srgbClr val="FF0000"/>
                </a:solidFill>
                <a:latin typeface="Calibri"/>
                <a:ea typeface="等线" panose="02010600030101010101" pitchFamily="2" charset="-122"/>
              </a:rPr>
              <a:t> </a:t>
            </a:r>
            <a:r>
              <a:rPr lang="en-US" altLang="zh-CN" sz="2000" b="1" dirty="0">
                <a:solidFill>
                  <a:srgbClr val="FF0000"/>
                </a:solidFill>
                <a:latin typeface="Calibri"/>
                <a:ea typeface="等线" panose="02010600030101010101" pitchFamily="2" charset="-122"/>
              </a:rPr>
              <a:t>is</a:t>
            </a:r>
            <a:r>
              <a:rPr lang="zh-CN" altLang="en-US" sz="2000" b="1" dirty="0">
                <a:solidFill>
                  <a:srgbClr val="FF0000"/>
                </a:solidFill>
                <a:latin typeface="Calibri"/>
                <a:ea typeface="等线" panose="02010600030101010101" pitchFamily="2" charset="-122"/>
              </a:rPr>
              <a:t> </a:t>
            </a:r>
            <a:r>
              <a:rPr lang="en-US" altLang="zh-CN" sz="2000" b="1" dirty="0">
                <a:solidFill>
                  <a:srgbClr val="FF0000"/>
                </a:solidFill>
                <a:latin typeface="Calibri"/>
                <a:ea typeface="等线" panose="02010600030101010101" pitchFamily="2" charset="-122"/>
              </a:rPr>
              <a:t>2-3</a:t>
            </a:r>
            <a:r>
              <a:rPr lang="zh-CN" altLang="en-US" sz="2000" b="1" dirty="0">
                <a:solidFill>
                  <a:srgbClr val="FF0000"/>
                </a:solidFill>
                <a:latin typeface="Calibri"/>
                <a:ea typeface="等线" panose="02010600030101010101" pitchFamily="2" charset="-122"/>
              </a:rPr>
              <a:t> </a:t>
            </a:r>
            <a:r>
              <a:rPr lang="en-US" altLang="zh-CN" sz="2000" b="1" dirty="0">
                <a:solidFill>
                  <a:srgbClr val="FF0000"/>
                </a:solidFill>
                <a:latin typeface="Calibri"/>
                <a:ea typeface="等线" panose="02010600030101010101" pitchFamily="2" charset="-122"/>
              </a:rPr>
              <a:t>times</a:t>
            </a:r>
            <a:r>
              <a:rPr lang="zh-CN" altLang="en-US" sz="2000" b="1" dirty="0">
                <a:solidFill>
                  <a:srgbClr val="FF0000"/>
                </a:solidFill>
                <a:latin typeface="Calibri"/>
                <a:ea typeface="等线" panose="02010600030101010101" pitchFamily="2" charset="-122"/>
              </a:rPr>
              <a:t> </a:t>
            </a:r>
            <a:r>
              <a:rPr lang="en-US" altLang="zh-CN" sz="2000" b="1" dirty="0">
                <a:solidFill>
                  <a:srgbClr val="FF0000"/>
                </a:solidFill>
                <a:latin typeface="Calibri"/>
                <a:ea typeface="等线" panose="02010600030101010101" pitchFamily="2" charset="-122"/>
              </a:rPr>
              <a:t>more</a:t>
            </a:r>
            <a:r>
              <a:rPr lang="zh-CN" altLang="en-US" sz="2000" b="1" dirty="0">
                <a:solidFill>
                  <a:srgbClr val="FF0000"/>
                </a:solidFill>
                <a:latin typeface="Calibri"/>
                <a:ea typeface="等线" panose="02010600030101010101" pitchFamily="2" charset="-122"/>
              </a:rPr>
              <a:t> </a:t>
            </a:r>
            <a:r>
              <a:rPr lang="en-US" altLang="zh-CN" sz="2000" b="1" dirty="0">
                <a:solidFill>
                  <a:srgbClr val="FF0000"/>
                </a:solidFill>
                <a:latin typeface="Calibri"/>
                <a:ea typeface="等线" panose="02010600030101010101" pitchFamily="2" charset="-122"/>
              </a:rPr>
              <a:t>than the annual Carbon</a:t>
            </a:r>
            <a:r>
              <a:rPr lang="zh-CN" altLang="en-US" sz="2000" b="1" dirty="0">
                <a:solidFill>
                  <a:srgbClr val="FF0000"/>
                </a:solidFill>
                <a:latin typeface="Calibri"/>
                <a:ea typeface="等线" panose="02010600030101010101" pitchFamily="2" charset="-122"/>
              </a:rPr>
              <a:t> </a:t>
            </a:r>
            <a:r>
              <a:rPr lang="en-US" altLang="zh-CN" sz="2000" b="1" dirty="0">
                <a:solidFill>
                  <a:srgbClr val="FF0000"/>
                </a:solidFill>
                <a:latin typeface="Calibri"/>
                <a:ea typeface="等线" panose="02010600030101010101" pitchFamily="2" charset="-122"/>
              </a:rPr>
              <a:t>Emissions</a:t>
            </a:r>
            <a:r>
              <a:rPr lang="zh-CN" altLang="en-US" sz="2000" b="1" dirty="0">
                <a:solidFill>
                  <a:srgbClr val="FF0000"/>
                </a:solidFill>
                <a:latin typeface="Calibri"/>
                <a:ea typeface="等线" panose="02010600030101010101" pitchFamily="2" charset="-122"/>
              </a:rPr>
              <a:t> </a:t>
            </a:r>
            <a:r>
              <a:rPr lang="en-US" altLang="zh-CN" sz="2000" b="1" dirty="0">
                <a:solidFill>
                  <a:srgbClr val="FF0000"/>
                </a:solidFill>
                <a:latin typeface="Calibri"/>
                <a:ea typeface="等线" panose="02010600030101010101" pitchFamily="2" charset="-122"/>
              </a:rPr>
              <a:t>of</a:t>
            </a:r>
            <a:r>
              <a:rPr lang="zh-CN" altLang="en-US" sz="2000" b="1" dirty="0">
                <a:solidFill>
                  <a:srgbClr val="FF0000"/>
                </a:solidFill>
                <a:latin typeface="Calibri"/>
                <a:ea typeface="等线" panose="02010600030101010101" pitchFamily="2" charset="-122"/>
              </a:rPr>
              <a:t> </a:t>
            </a:r>
            <a:r>
              <a:rPr lang="en-US" altLang="zh-CN" sz="2000" b="1" dirty="0">
                <a:solidFill>
                  <a:srgbClr val="FF0000"/>
                </a:solidFill>
                <a:latin typeface="Calibri"/>
                <a:ea typeface="等线" panose="02010600030101010101" pitchFamily="2" charset="-122"/>
              </a:rPr>
              <a:t>the</a:t>
            </a:r>
            <a:r>
              <a:rPr lang="zh-CN" altLang="en-US" sz="2000" b="1" dirty="0">
                <a:solidFill>
                  <a:srgbClr val="FF0000"/>
                </a:solidFill>
                <a:latin typeface="Calibri"/>
                <a:ea typeface="等线" panose="02010600030101010101" pitchFamily="2" charset="-122"/>
              </a:rPr>
              <a:t> </a:t>
            </a:r>
            <a:r>
              <a:rPr lang="en-US" altLang="zh-CN" sz="2000" b="1" dirty="0">
                <a:solidFill>
                  <a:srgbClr val="FF0000"/>
                </a:solidFill>
                <a:latin typeface="Calibri"/>
                <a:ea typeface="等线" panose="02010600030101010101" pitchFamily="2" charset="-122"/>
              </a:rPr>
              <a:t>whole</a:t>
            </a:r>
            <a:r>
              <a:rPr lang="zh-CN" altLang="en-US" sz="2000" b="1" dirty="0">
                <a:solidFill>
                  <a:srgbClr val="FF0000"/>
                </a:solidFill>
                <a:latin typeface="Calibri"/>
                <a:ea typeface="等线" panose="02010600030101010101" pitchFamily="2" charset="-122"/>
              </a:rPr>
              <a:t> </a:t>
            </a:r>
            <a:r>
              <a:rPr lang="en-US" altLang="zh-CN" sz="2000" b="1" dirty="0">
                <a:solidFill>
                  <a:srgbClr val="FF0000"/>
                </a:solidFill>
                <a:latin typeface="Calibri"/>
                <a:ea typeface="等线" panose="02010600030101010101" pitchFamily="2" charset="-122"/>
              </a:rPr>
              <a:t>Canadian</a:t>
            </a:r>
            <a:r>
              <a:rPr lang="zh-CN" altLang="en-US" sz="2000" b="1" dirty="0">
                <a:solidFill>
                  <a:srgbClr val="FF0000"/>
                </a:solidFill>
                <a:latin typeface="Calibri"/>
                <a:ea typeface="等线" panose="02010600030101010101" pitchFamily="2" charset="-122"/>
              </a:rPr>
              <a:t> </a:t>
            </a:r>
            <a:r>
              <a:rPr lang="en-US" altLang="zh-CN" sz="2000" b="1" dirty="0">
                <a:solidFill>
                  <a:srgbClr val="FF0000"/>
                </a:solidFill>
                <a:latin typeface="Calibri"/>
                <a:ea typeface="等线" panose="02010600030101010101" pitchFamily="2" charset="-122"/>
              </a:rPr>
              <a:t>economy!! </a:t>
            </a:r>
            <a:r>
              <a:rPr lang="en-US" altLang="zh-CN" sz="800" b="1" dirty="0">
                <a:solidFill>
                  <a:srgbClr val="FF0000"/>
                </a:solidFill>
                <a:latin typeface="Calibri"/>
                <a:ea typeface="等线" panose="02010600030101010101" pitchFamily="2" charset="-122"/>
              </a:rPr>
              <a:t>(https://www</a:t>
            </a:r>
            <a:r>
              <a:rPr lang="en-US" altLang="zh-CN" sz="800" dirty="0">
                <a:solidFill>
                  <a:srgbClr val="FF0000"/>
                </a:solidFill>
                <a:latin typeface="Calibri"/>
                <a:ea typeface="等线" panose="02010600030101010101" pitchFamily="2" charset="-122"/>
              </a:rPr>
              <a:t>.cbc.ca/newsinteractives/features/canadian-wildfires-boreal-forest-tipping-point?cmp=newsletter_CBC%20News%20Morning%20Brief_9747_1258278)</a:t>
            </a:r>
            <a:endParaRPr kumimoji="0" lang="zh-CN" altLang="en-US" sz="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5DCD7AB9-0E82-4423-8FB1-ED0CA61F4A0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18462" y="975069"/>
            <a:ext cx="3291840" cy="2057400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07D62A6C-8421-4006-83A1-79E3A132010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61261" y="1476066"/>
            <a:ext cx="7927564" cy="5715433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Thanks to all IEA Bioenergy Task 39 members (country representatives)</a:t>
            </a:r>
            <a:r>
              <a:rPr lang="en-US" dirty="0"/>
              <a:t> for their invaluable contributions in providing updated questionnaire!</a:t>
            </a:r>
          </a:p>
          <a:p>
            <a:r>
              <a:rPr lang="en-US" dirty="0"/>
              <a:t>Are there any suggestions on how the template/questionnaire might be improved?</a:t>
            </a:r>
          </a:p>
          <a:p>
            <a:r>
              <a:rPr lang="en-US" dirty="0"/>
              <a:t>Thanks to Hana for continuing/evolving the good work of Mahmood!</a:t>
            </a:r>
          </a:p>
          <a:p>
            <a:r>
              <a:rPr lang="en-US" dirty="0">
                <a:solidFill>
                  <a:srgbClr val="FF0000"/>
                </a:solidFill>
              </a:rPr>
              <a:t>Consensus that the “right” Policies are needed </a:t>
            </a:r>
          </a:p>
          <a:p>
            <a:r>
              <a:rPr lang="en-US" dirty="0"/>
              <a:t>Increasing focus on the Carbon Intensity (CI) of biofuels and its tie to Policies. </a:t>
            </a:r>
          </a:p>
          <a:p>
            <a:r>
              <a:rPr lang="en-US" dirty="0"/>
              <a:t>The international nature of Task 39 predisposes it to continue its work in this compare-and-contrast area</a:t>
            </a:r>
          </a:p>
          <a:p>
            <a:pPr marL="0" indent="0">
              <a:buNone/>
            </a:pPr>
            <a:r>
              <a:rPr lang="en-US" dirty="0"/>
              <a:t> </a:t>
            </a:r>
          </a:p>
          <a:p>
            <a:pPr marL="0" indent="0">
              <a:buNone/>
            </a:pPr>
            <a:r>
              <a:rPr lang="en-US" dirty="0">
                <a:solidFill>
                  <a:srgbClr val="FF0000"/>
                </a:solidFill>
              </a:rPr>
              <a:t> </a:t>
            </a:r>
          </a:p>
          <a:p>
            <a:endParaRPr lang="en-CA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E33C525-710A-4957-A879-FC890A8406E9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en-US" dirty="0"/>
              <a:t>Acknowledgements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15339121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186235A3-E211-412F-A5D7-3776B11F166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13172" y="417606"/>
            <a:ext cx="8917656" cy="5703689"/>
          </a:xfrm>
        </p:spPr>
        <p:txBody>
          <a:bodyPr>
            <a:noAutofit/>
          </a:bodyPr>
          <a:lstStyle/>
          <a:p>
            <a:pPr marL="0" lvl="0" indent="0" algn="just" rtl="0">
              <a:spcAft>
                <a:spcPts val="1200"/>
              </a:spcAft>
              <a:buSzPts val="1400"/>
              <a:buNone/>
            </a:pPr>
            <a:endParaRPr lang="en-US" sz="1800" b="1" kern="1600" dirty="0"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lvl="0" algn="just" rtl="0">
              <a:spcAft>
                <a:spcPts val="1200"/>
              </a:spcAft>
              <a:buSzPts val="1400"/>
              <a:buFont typeface="Wingdings" panose="05000000000000000000" pitchFamily="2" charset="2"/>
              <a:buChar char="q"/>
            </a:pPr>
            <a:r>
              <a:rPr lang="en-US" sz="1800" b="1" kern="1600" dirty="0">
                <a:ea typeface="Times New Roman" panose="02020603050405020304" pitchFamily="18" charset="0"/>
                <a:cs typeface="Calibri" panose="020F0502020204030204" pitchFamily="34" charset="0"/>
              </a:rPr>
              <a:t>Task 39 countries have used </a:t>
            </a:r>
            <a:r>
              <a:rPr lang="en-US" sz="1800" b="1" kern="1600" dirty="0">
                <a:solidFill>
                  <a:srgbClr val="FF0000"/>
                </a:solidFill>
                <a:ea typeface="Times New Roman" panose="02020603050405020304" pitchFamily="18" charset="0"/>
                <a:cs typeface="Calibri" panose="020F0502020204030204" pitchFamily="34" charset="0"/>
              </a:rPr>
              <a:t>market-pull and technology-push </a:t>
            </a:r>
            <a:r>
              <a:rPr lang="en-US" sz="1800" b="1" kern="1600" dirty="0">
                <a:ea typeface="Times New Roman" panose="02020603050405020304" pitchFamily="18" charset="0"/>
                <a:cs typeface="Calibri" panose="020F0502020204030204" pitchFamily="34" charset="0"/>
              </a:rPr>
              <a:t>policies to promote biofuels. Policies have included targets, incentives and blending mandates, all of which have driven the growth of biofuels.</a:t>
            </a:r>
          </a:p>
          <a:p>
            <a:pPr lvl="0" algn="just" rtl="0">
              <a:spcAft>
                <a:spcPts val="1200"/>
              </a:spcAft>
              <a:buSzPts val="1400"/>
              <a:buFont typeface="Wingdings" panose="05000000000000000000" pitchFamily="2" charset="2"/>
              <a:buChar char="q"/>
            </a:pPr>
            <a:r>
              <a:rPr lang="en-US" sz="1800" b="1" kern="1600" dirty="0">
                <a:effectLst/>
                <a:latin typeface="Trebuchet MS" panose="020B060302020202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Many Task 39 countries </a:t>
            </a:r>
            <a:r>
              <a:rPr lang="en-US" sz="1800" b="1" kern="1600" dirty="0">
                <a:ea typeface="Times New Roman" panose="02020603050405020304" pitchFamily="18" charset="0"/>
                <a:cs typeface="Calibri" panose="020F0502020204030204" pitchFamily="34" charset="0"/>
              </a:rPr>
              <a:t>have a goal of achieving</a:t>
            </a:r>
            <a:r>
              <a:rPr lang="en-US" sz="1800" b="1" kern="1600" dirty="0">
                <a:effectLst/>
                <a:latin typeface="Trebuchet MS" panose="020B060302020202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b="1" kern="1600" dirty="0">
                <a:solidFill>
                  <a:srgbClr val="FF0000"/>
                </a:solidFill>
                <a:effectLst/>
                <a:latin typeface="Trebuchet MS" panose="020B060302020202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carbon neutrality in transport by 2050</a:t>
            </a:r>
            <a:r>
              <a:rPr lang="en-US" sz="1800" b="1" kern="1600" dirty="0">
                <a:solidFill>
                  <a:srgbClr val="FF0000"/>
                </a:solidFill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b="1" kern="1600" dirty="0">
                <a:ea typeface="Times New Roman" panose="02020603050405020304" pitchFamily="18" charset="0"/>
                <a:cs typeface="Calibri" panose="020F0502020204030204" pitchFamily="34" charset="0"/>
              </a:rPr>
              <a:t>(including </a:t>
            </a:r>
            <a:r>
              <a:rPr lang="en-US" sz="1800" b="1" kern="1600" dirty="0">
                <a:effectLst/>
                <a:latin typeface="Trebuchet MS" panose="020B060302020202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short-term GHG reduction goals). The </a:t>
            </a:r>
            <a:r>
              <a:rPr lang="en-US" sz="1800" b="1" kern="1600" dirty="0">
                <a:solidFill>
                  <a:srgbClr val="FF0000"/>
                </a:solidFill>
                <a:effectLst/>
                <a:latin typeface="Trebuchet MS" panose="020B060302020202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ICAO and the IMO </a:t>
            </a:r>
            <a:r>
              <a:rPr lang="en-US" sz="1800" b="1" kern="1600" dirty="0">
                <a:effectLst/>
                <a:latin typeface="Trebuchet MS" panose="020B060302020202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have </a:t>
            </a:r>
            <a:r>
              <a:rPr lang="en-US" sz="1800" b="1" kern="1600" dirty="0">
                <a:ea typeface="Times New Roman" panose="02020603050405020304" pitchFamily="18" charset="0"/>
                <a:cs typeface="Calibri" panose="020F0502020204030204" pitchFamily="34" charset="0"/>
              </a:rPr>
              <a:t>established</a:t>
            </a:r>
            <a:r>
              <a:rPr lang="en-US" sz="1800" b="1" kern="1600" dirty="0">
                <a:effectLst/>
                <a:latin typeface="Trebuchet MS" panose="020B060302020202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international carbon reduction goals for airlines/shipping</a:t>
            </a:r>
            <a:endParaRPr lang="en-CA" sz="1800" b="1" kern="1600" dirty="0">
              <a:effectLst/>
              <a:latin typeface="Trebuchet MS" panose="020B060302020202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lvl="0" algn="just">
              <a:spcAft>
                <a:spcPts val="1200"/>
              </a:spcAft>
              <a:buSzPts val="1400"/>
              <a:buFont typeface="Wingdings" panose="05000000000000000000" pitchFamily="2" charset="2"/>
              <a:buChar char="q"/>
            </a:pPr>
            <a:r>
              <a:rPr lang="en-US" sz="1800" b="1" kern="1600" dirty="0">
                <a:effectLst/>
                <a:latin typeface="Trebuchet MS" panose="020B060302020202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Policies such as the </a:t>
            </a:r>
            <a:r>
              <a:rPr lang="en-US" sz="1800" b="1" kern="1600" dirty="0">
                <a:solidFill>
                  <a:srgbClr val="FF0000"/>
                </a:solidFill>
                <a:effectLst/>
                <a:latin typeface="Trebuchet MS" panose="020B060302020202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US IRA</a:t>
            </a:r>
            <a:r>
              <a:rPr lang="en-US" sz="1800" b="1" kern="1600" dirty="0">
                <a:effectLst/>
                <a:latin typeface="Trebuchet MS" panose="020B060302020202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and </a:t>
            </a:r>
            <a:r>
              <a:rPr lang="en-US" sz="1800" b="1" kern="1600" dirty="0">
                <a:solidFill>
                  <a:srgbClr val="FF0000"/>
                </a:solidFill>
                <a:effectLst/>
                <a:latin typeface="Trebuchet MS" panose="020B060302020202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EU’s Fit-for-55 package </a:t>
            </a:r>
            <a:r>
              <a:rPr lang="en-US" sz="1800" b="1" kern="1600" dirty="0">
                <a:effectLst/>
                <a:latin typeface="Trebuchet MS" panose="020B060302020202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have a goal of reducing the price gaps between fossil and low-CI fuels. The </a:t>
            </a:r>
            <a:r>
              <a:rPr lang="en-US" sz="1800" b="1" kern="1600" dirty="0">
                <a:solidFill>
                  <a:srgbClr val="FF0000"/>
                </a:solidFill>
                <a:effectLst/>
                <a:latin typeface="Trebuchet MS" panose="020B060302020202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US, </a:t>
            </a:r>
            <a:r>
              <a:rPr lang="en-US" sz="1800" b="1" kern="1600" dirty="0">
                <a:effectLst/>
                <a:latin typeface="Trebuchet MS" panose="020B060302020202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in particular, is an attractive location for biofuel investments</a:t>
            </a:r>
            <a:r>
              <a:rPr lang="en-US" sz="1800" b="1" kern="1600" dirty="0">
                <a:solidFill>
                  <a:srgbClr val="FF0000"/>
                </a:solidFill>
                <a:effectLst/>
                <a:latin typeface="Trebuchet MS" panose="020B060302020202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due to its supportive policies</a:t>
            </a:r>
            <a:r>
              <a:rPr lang="en-US" sz="1800" b="1" kern="1600" dirty="0">
                <a:effectLst/>
                <a:latin typeface="Trebuchet MS" panose="020B060302020202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.</a:t>
            </a:r>
            <a:endParaRPr lang="en-CA" sz="1800" b="1" dirty="0"/>
          </a:p>
          <a:p>
            <a:pPr algn="just">
              <a:spcAft>
                <a:spcPts val="1200"/>
              </a:spcAft>
              <a:buSzPts val="1400"/>
              <a:buFont typeface="Wingdings" panose="05000000000000000000" pitchFamily="2" charset="2"/>
              <a:buChar char="q"/>
            </a:pPr>
            <a:r>
              <a:rPr lang="en-US" sz="1800" b="1" kern="1600" dirty="0">
                <a:effectLst/>
                <a:latin typeface="Trebuchet MS" panose="020B060302020202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Long-distance and hard-to-electrify transport sectors will need </a:t>
            </a:r>
            <a:r>
              <a:rPr lang="en-US" sz="1800" b="1" kern="1600" dirty="0">
                <a:solidFill>
                  <a:srgbClr val="FF0000"/>
                </a:solidFill>
                <a:effectLst/>
                <a:latin typeface="Trebuchet MS" panose="020B060302020202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low-carbon, drop-in biofuels. </a:t>
            </a:r>
            <a:r>
              <a:rPr lang="en-US" sz="1800" b="1" kern="1600" dirty="0">
                <a:effectLst/>
                <a:latin typeface="Trebuchet MS" panose="020B060302020202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Although</a:t>
            </a:r>
            <a:r>
              <a:rPr lang="en-US" sz="1800" b="1" kern="1600" dirty="0">
                <a:solidFill>
                  <a:srgbClr val="FF0000"/>
                </a:solidFill>
                <a:effectLst/>
                <a:latin typeface="Trebuchet MS" panose="020B060302020202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volumetric blending/energy mandates </a:t>
            </a:r>
            <a:r>
              <a:rPr lang="en-US" sz="1800" b="1" kern="1600" dirty="0">
                <a:effectLst/>
                <a:latin typeface="Trebuchet MS" panose="020B060302020202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have been successful in promoting biofuels, policies are shifting towards </a:t>
            </a:r>
            <a:r>
              <a:rPr lang="en-US" sz="1800" b="1" kern="1600" dirty="0">
                <a:solidFill>
                  <a:srgbClr val="FF0000"/>
                </a:solidFill>
                <a:effectLst/>
                <a:latin typeface="Trebuchet MS" panose="020B060302020202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carbon intensity reduction policies </a:t>
            </a:r>
            <a:r>
              <a:rPr lang="en-US" sz="1800" b="1" kern="1600" dirty="0">
                <a:effectLst/>
                <a:latin typeface="Trebuchet MS" panose="020B060302020202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(e.g., Technology-agnostic LCFS policies).</a:t>
            </a:r>
            <a:endParaRPr lang="en-CA" sz="1800" b="1" kern="1600" dirty="0">
              <a:effectLst/>
              <a:latin typeface="Trebuchet MS" panose="020B060302020202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lvl="0" algn="just">
              <a:spcAft>
                <a:spcPts val="1200"/>
              </a:spcAft>
              <a:buSzPts val="1400"/>
              <a:buFont typeface="Wingdings" panose="05000000000000000000" pitchFamily="2" charset="2"/>
              <a:buChar char="q"/>
            </a:pPr>
            <a:r>
              <a:rPr lang="en-US" sz="1800" b="1" kern="1600" dirty="0">
                <a:solidFill>
                  <a:srgbClr val="FF0000"/>
                </a:solidFill>
                <a:effectLst/>
                <a:latin typeface="Trebuchet MS" panose="020B060302020202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LCA models</a:t>
            </a:r>
            <a:r>
              <a:rPr lang="en-US" sz="1800" b="1" kern="1600" dirty="0">
                <a:effectLst/>
                <a:latin typeface="Trebuchet MS" panose="020B060302020202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used for CI measurement of biofuels are </a:t>
            </a:r>
            <a:r>
              <a:rPr lang="en-US" sz="1800" b="1" kern="1600" dirty="0">
                <a:solidFill>
                  <a:srgbClr val="FF0000"/>
                </a:solidFill>
                <a:effectLst/>
                <a:latin typeface="Trebuchet MS" panose="020B060302020202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challenging</a:t>
            </a:r>
            <a:r>
              <a:rPr lang="en-US" sz="1800" b="1" kern="1600" dirty="0">
                <a:effectLst/>
                <a:latin typeface="Trebuchet MS" panose="020B060302020202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and </a:t>
            </a:r>
            <a:r>
              <a:rPr lang="en-US" sz="1800" b="1" kern="1600" dirty="0">
                <a:solidFill>
                  <a:srgbClr val="FF0000"/>
                </a:solidFill>
                <a:effectLst/>
                <a:latin typeface="Trebuchet MS" panose="020B060302020202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complex</a:t>
            </a:r>
            <a:r>
              <a:rPr lang="en-US" sz="1800" b="1" kern="1600" dirty="0"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b="1" kern="1600" dirty="0">
                <a:effectLst/>
                <a:latin typeface="Trebuchet MS" panose="020B060302020202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due to multiple influencing factors. (E.g., ILUC, assumptions, boundaries, allocation methodology, etc.)</a:t>
            </a:r>
            <a:endParaRPr lang="en-CA" sz="1800" b="1" kern="1600" dirty="0">
              <a:effectLst/>
              <a:latin typeface="Trebuchet MS" panose="020B060302020202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47BD0B0-E4B0-40E0-B0B2-A61772DD5BA8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02082" y="208803"/>
            <a:ext cx="7927564" cy="417606"/>
          </a:xfrm>
        </p:spPr>
        <p:txBody>
          <a:bodyPr/>
          <a:lstStyle/>
          <a:p>
            <a:r>
              <a:rPr lang="en-US" dirty="0"/>
              <a:t>Take-home messages</a:t>
            </a:r>
          </a:p>
        </p:txBody>
      </p:sp>
    </p:spTree>
    <p:extLst>
      <p:ext uri="{BB962C8B-B14F-4D97-AF65-F5344CB8AC3E}">
        <p14:creationId xmlns:p14="http://schemas.microsoft.com/office/powerpoint/2010/main" val="40253577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186235A3-E211-412F-A5D7-3776B11F166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81889" y="862980"/>
            <a:ext cx="5915149" cy="1552801"/>
          </a:xfrm>
        </p:spPr>
        <p:txBody>
          <a:bodyPr>
            <a:noAutofit/>
          </a:bodyPr>
          <a:lstStyle/>
          <a:p>
            <a:pPr algn="just">
              <a:buFont typeface="Symbol" panose="05050102010706020507" pitchFamily="18" charset="2"/>
              <a:buChar char=""/>
            </a:pPr>
            <a:r>
              <a:rPr lang="en-US" sz="1600" dirty="0"/>
              <a:t>Many of the changes that scientists thought would occur later this century are already here!</a:t>
            </a:r>
          </a:p>
          <a:p>
            <a:pPr algn="just">
              <a:buFont typeface="Symbol" panose="05050102010706020507" pitchFamily="18" charset="2"/>
              <a:buChar char=""/>
            </a:pPr>
            <a:endParaRPr lang="en-US" sz="1600" dirty="0"/>
          </a:p>
          <a:p>
            <a:pPr lvl="0" algn="just">
              <a:buFont typeface="Symbol" panose="05050102010706020507" pitchFamily="18" charset="2"/>
              <a:buChar char=""/>
            </a:pPr>
            <a:r>
              <a:rPr lang="en-US" sz="1600" dirty="0"/>
              <a:t>Extreme Weather Events Are Increasing in Frequency and Intensity </a:t>
            </a:r>
          </a:p>
          <a:p>
            <a:pPr lvl="1" algn="just">
              <a:buFont typeface="Symbol" panose="05050102010706020507" pitchFamily="18" charset="2"/>
              <a:buChar char=""/>
            </a:pPr>
            <a:r>
              <a:rPr lang="en-US" sz="1600" dirty="0"/>
              <a:t>Intense rainfall events</a:t>
            </a:r>
          </a:p>
          <a:p>
            <a:pPr lvl="1" algn="just">
              <a:buFont typeface="Symbol" panose="05050102010706020507" pitchFamily="18" charset="2"/>
              <a:buChar char=""/>
            </a:pPr>
            <a:r>
              <a:rPr lang="en-US" sz="1600" dirty="0"/>
              <a:t>Wildfires</a:t>
            </a:r>
          </a:p>
          <a:p>
            <a:pPr lvl="1" algn="just">
              <a:buFont typeface="Symbol" panose="05050102010706020507" pitchFamily="18" charset="2"/>
              <a:buChar char=""/>
            </a:pPr>
            <a:r>
              <a:rPr lang="en-US" sz="1600" dirty="0"/>
              <a:t>Hurricanes, heatwaves, droughts, etc.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47BD0B0-E4B0-40E0-B0B2-A61772DD5BA8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454310" y="195200"/>
            <a:ext cx="7927564" cy="631344"/>
          </a:xfrm>
        </p:spPr>
        <p:txBody>
          <a:bodyPr/>
          <a:lstStyle/>
          <a:p>
            <a:pPr algn="just"/>
            <a:r>
              <a:rPr lang="en-US" sz="3200" dirty="0"/>
              <a:t>Climate Change Emergency!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C97C6FD1-BB06-4F63-ABFC-73AE437AF47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00166" y="2751773"/>
            <a:ext cx="1991762" cy="1041510"/>
          </a:xfrm>
          <a:prstGeom prst="rect">
            <a:avLst/>
          </a:prstGeom>
        </p:spPr>
      </p:pic>
      <p:sp>
        <p:nvSpPr>
          <p:cNvPr id="15" name="Text Placeholder 1">
            <a:extLst>
              <a:ext uri="{FF2B5EF4-FFF2-40B4-BE49-F238E27FC236}">
                <a16:creationId xmlns:a16="http://schemas.microsoft.com/office/drawing/2014/main" id="{4C78D6AA-12BD-4B86-8F9D-76D886053836}"/>
              </a:ext>
            </a:extLst>
          </p:cNvPr>
          <p:cNvSpPr txBox="1">
            <a:spLocks/>
          </p:cNvSpPr>
          <p:nvPr/>
        </p:nvSpPr>
        <p:spPr>
          <a:xfrm>
            <a:off x="168780" y="3227406"/>
            <a:ext cx="6711853" cy="565877"/>
          </a:xfrm>
          <a:prstGeom prst="rect">
            <a:avLst/>
          </a:prstGeom>
        </p:spPr>
        <p:txBody>
          <a:bodyPr>
            <a:noAutofit/>
          </a:bodyPr>
          <a:lstStyle>
            <a:lvl1pPr marL="342900" marR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400" b="0" i="0" kern="1200">
                <a:solidFill>
                  <a:srgbClr val="0A4F9D"/>
                </a:solidFill>
                <a:latin typeface="Trebuchet MS" panose="020B0603020202020204" pitchFamily="34" charset="0"/>
                <a:ea typeface="+mn-ea"/>
                <a:cs typeface="+mn-cs"/>
              </a:defRPr>
            </a:lvl1pPr>
            <a:lvl2pPr marL="800100" indent="-3429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rgbClr val="0A4F9D"/>
                </a:solidFill>
                <a:latin typeface="Trebuchet MS" panose="020B0603020202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rgbClr val="0A4F9D"/>
                </a:solidFill>
                <a:latin typeface="Trebuchet MS" panose="020B0603020202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b="0" i="0" kern="1200">
                <a:solidFill>
                  <a:srgbClr val="0A4F9D"/>
                </a:solidFill>
                <a:latin typeface="Trebuchet MS" panose="020B0603020202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b="0" i="0" kern="1200">
                <a:solidFill>
                  <a:srgbClr val="0A4F9D"/>
                </a:solidFill>
                <a:latin typeface="Trebuchet MS" panose="020B0603020202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en-US" sz="1600" dirty="0"/>
              <a:t>This year, heat records have been smashed, and global ocean surface temperatures are at the top of their projected range (NASA 2023).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1D0B16C0-F14A-422C-B5C1-AEDA84FCD852}"/>
              </a:ext>
            </a:extLst>
          </p:cNvPr>
          <p:cNvGrpSpPr/>
          <p:nvPr/>
        </p:nvGrpSpPr>
        <p:grpSpPr>
          <a:xfrm>
            <a:off x="724277" y="3896183"/>
            <a:ext cx="2978590" cy="2510942"/>
            <a:chOff x="724277" y="3896183"/>
            <a:chExt cx="2978590" cy="2510942"/>
          </a:xfrm>
        </p:grpSpPr>
        <p:pic>
          <p:nvPicPr>
            <p:cNvPr id="1028" name="Picture 4" descr="China floods leave at least 20 dead : NPR">
              <a:extLst>
                <a:ext uri="{FF2B5EF4-FFF2-40B4-BE49-F238E27FC236}">
                  <a16:creationId xmlns:a16="http://schemas.microsoft.com/office/drawing/2014/main" id="{768AA838-0C83-4490-ACEA-BB2A92F2C6C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24277" y="3896183"/>
              <a:ext cx="2978590" cy="223394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B13BA274-AF53-4346-B088-77B509A5918C}"/>
                </a:ext>
              </a:extLst>
            </p:cNvPr>
            <p:cNvSpPr txBox="1"/>
            <p:nvPr/>
          </p:nvSpPr>
          <p:spPr>
            <a:xfrm>
              <a:off x="1233929" y="6130126"/>
              <a:ext cx="1959286" cy="27699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l"/>
              <a:r>
                <a:rPr lang="en-CA" sz="1200" b="0" i="0" strike="noStrike" dirty="0">
                  <a:effectLst/>
                  <a:latin typeface="Google Sans"/>
                </a:rPr>
                <a:t>China floods, August 2023</a:t>
              </a:r>
              <a:endParaRPr lang="en-CA" sz="1200" b="0" i="0" strike="noStrike" dirty="0">
                <a:effectLst/>
                <a:latin typeface="Google Sans"/>
                <a:hlinkClick r:id="rId4"/>
              </a:endParaRP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5B92C9E0-8AD3-4F54-B37F-4855C97667E4}"/>
              </a:ext>
            </a:extLst>
          </p:cNvPr>
          <p:cNvGrpSpPr/>
          <p:nvPr/>
        </p:nvGrpSpPr>
        <p:grpSpPr>
          <a:xfrm>
            <a:off x="4418092" y="3911269"/>
            <a:ext cx="3820562" cy="2458887"/>
            <a:chOff x="4418092" y="3911269"/>
            <a:chExt cx="3820562" cy="2458887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6401730A-F15A-4CE5-A0D9-CDC283B18ED5}"/>
                </a:ext>
              </a:extLst>
            </p:cNvPr>
            <p:cNvSpPr txBox="1"/>
            <p:nvPr/>
          </p:nvSpPr>
          <p:spPr>
            <a:xfrm>
              <a:off x="5348730" y="6093157"/>
              <a:ext cx="1959286" cy="27699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l"/>
              <a:r>
                <a:rPr lang="en-CA" sz="1200" b="0" i="0" strike="noStrike" dirty="0">
                  <a:effectLst/>
                  <a:latin typeface="Google Sans"/>
                </a:rPr>
                <a:t>US floods, July 2023</a:t>
              </a:r>
              <a:endParaRPr lang="en-CA" sz="1200" b="0" i="0" strike="noStrike" dirty="0">
                <a:effectLst/>
                <a:latin typeface="Google Sans"/>
                <a:hlinkClick r:id="rId4"/>
              </a:endParaRPr>
            </a:p>
          </p:txBody>
        </p:sp>
        <p:pic>
          <p:nvPicPr>
            <p:cNvPr id="1032" name="Picture 8" descr="July 2023 brought record-high temperatures, devastating floods across the  U.S. | National Oceanic and Atmospheric Administration">
              <a:extLst>
                <a:ext uri="{FF2B5EF4-FFF2-40B4-BE49-F238E27FC236}">
                  <a16:creationId xmlns:a16="http://schemas.microsoft.com/office/drawing/2014/main" id="{474B9F22-7306-4B6F-9BEA-9F4FEA0C575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418092" y="3911269"/>
              <a:ext cx="3820562" cy="214840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5BC5DF6A-1A84-4AB5-967A-355C1EF4546E}"/>
              </a:ext>
            </a:extLst>
          </p:cNvPr>
          <p:cNvGrpSpPr/>
          <p:nvPr/>
        </p:nvGrpSpPr>
        <p:grpSpPr>
          <a:xfrm>
            <a:off x="6328373" y="613772"/>
            <a:ext cx="2663555" cy="1940509"/>
            <a:chOff x="6328373" y="613772"/>
            <a:chExt cx="2663555" cy="1940509"/>
          </a:xfrm>
        </p:grpSpPr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CE469178-0720-4FA3-982F-6A33B8B735D2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6328373" y="613772"/>
              <a:ext cx="2663555" cy="1664722"/>
            </a:xfrm>
            <a:prstGeom prst="rect">
              <a:avLst/>
            </a:prstGeom>
          </p:spPr>
        </p:pic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C7B7098A-5E0C-452F-A423-B6348781BB65}"/>
                </a:ext>
              </a:extLst>
            </p:cNvPr>
            <p:cNvSpPr txBox="1"/>
            <p:nvPr/>
          </p:nvSpPr>
          <p:spPr>
            <a:xfrm>
              <a:off x="6553184" y="2277282"/>
              <a:ext cx="2213932" cy="27699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l"/>
              <a:r>
                <a:rPr lang="en-CA" sz="1200" b="0" i="0" strike="noStrike" dirty="0">
                  <a:effectLst/>
                  <a:latin typeface="Google Sans"/>
                </a:rPr>
                <a:t>Canada forest fires, August 2023</a:t>
              </a:r>
              <a:endParaRPr lang="en-CA" sz="1200" b="0" i="0" strike="noStrike" dirty="0">
                <a:effectLst/>
                <a:latin typeface="Google Sans"/>
                <a:hlinkClick r:id="rId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68475225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ADBE80D0-C2B9-444F-A4CD-DD7A08B09B06}"/>
              </a:ext>
            </a:extLst>
          </p:cNvPr>
          <p:cNvGrpSpPr/>
          <p:nvPr/>
        </p:nvGrpSpPr>
        <p:grpSpPr>
          <a:xfrm>
            <a:off x="4109518" y="1571951"/>
            <a:ext cx="4879819" cy="2951688"/>
            <a:chOff x="5169529" y="1262533"/>
            <a:chExt cx="3892990" cy="2351345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5C0C1080-21D5-41AD-AE6B-3C4CFCC03D9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169529" y="1262533"/>
              <a:ext cx="3892990" cy="2087673"/>
            </a:xfrm>
            <a:prstGeom prst="rect">
              <a:avLst/>
            </a:prstGeom>
          </p:spPr>
        </p:pic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21F81741-C0F8-4EA1-A506-61A273075ECB}"/>
                </a:ext>
              </a:extLst>
            </p:cNvPr>
            <p:cNvSpPr txBox="1"/>
            <p:nvPr/>
          </p:nvSpPr>
          <p:spPr>
            <a:xfrm>
              <a:off x="6264998" y="3367657"/>
              <a:ext cx="992579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dirty="0">
                  <a:solidFill>
                    <a:srgbClr val="000000"/>
                  </a:solidFill>
                  <a:effectLst/>
                  <a:latin typeface="Trebuchet MS" panose="020B0603020202020204" pitchFamily="34" charset="0"/>
                  <a:ea typeface="MS Mincho" panose="02020609040205080304" pitchFamily="49" charset="-128"/>
                  <a:cs typeface="Calibri" panose="020F0502020204030204" pitchFamily="34" charset="0"/>
                </a:rPr>
                <a:t>(REN21, 2023)</a:t>
              </a:r>
              <a:endParaRPr lang="en-CA" sz="1000" dirty="0"/>
            </a:p>
          </p:txBody>
        </p:sp>
      </p:grp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186235A3-E211-412F-A5D7-3776B11F166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0" y="1262533"/>
            <a:ext cx="8989337" cy="1918224"/>
          </a:xfrm>
        </p:spPr>
        <p:txBody>
          <a:bodyPr>
            <a:noAutofit/>
          </a:bodyPr>
          <a:lstStyle/>
          <a:p>
            <a:pPr marL="342900" lvl="0" indent="-342900" algn="just" rtl="0">
              <a:buFont typeface="Symbol" panose="05050102010706020507" pitchFamily="18" charset="2"/>
              <a:buChar char=""/>
            </a:pPr>
            <a:r>
              <a:rPr lang="en-US" sz="1600" dirty="0"/>
              <a:t>Transport consumed 113 exajoules (EJ) of energy </a:t>
            </a:r>
            <a:r>
              <a:rPr lang="en-US" sz="1600" dirty="0">
                <a:solidFill>
                  <a:srgbClr val="FF0000"/>
                </a:solidFill>
              </a:rPr>
              <a:t>which is 1/3 of global demand</a:t>
            </a:r>
            <a:r>
              <a:rPr lang="en-US" sz="1600" dirty="0"/>
              <a:t>.</a:t>
            </a:r>
          </a:p>
          <a:p>
            <a:pPr marL="342900" lvl="0" indent="-342900" algn="just" rtl="0">
              <a:buFont typeface="Symbol" panose="05050102010706020507" pitchFamily="18" charset="2"/>
              <a:buChar char=""/>
            </a:pPr>
            <a:endParaRPr lang="en-CA" sz="1600" dirty="0"/>
          </a:p>
          <a:p>
            <a:pPr lvl="1" algn="just">
              <a:buFont typeface="Symbol" panose="05050102010706020507" pitchFamily="18" charset="2"/>
              <a:buChar char=""/>
            </a:pPr>
            <a:r>
              <a:rPr lang="en-US" sz="1600" dirty="0"/>
              <a:t>Road transport (78%) </a:t>
            </a:r>
          </a:p>
          <a:p>
            <a:pPr lvl="1" algn="just">
              <a:buFont typeface="Symbol" panose="05050102010706020507" pitchFamily="18" charset="2"/>
              <a:buChar char=""/>
            </a:pPr>
            <a:r>
              <a:rPr lang="en-US" sz="1600" dirty="0">
                <a:solidFill>
                  <a:srgbClr val="FF0000"/>
                </a:solidFill>
              </a:rPr>
              <a:t>Marine (11%)</a:t>
            </a:r>
          </a:p>
          <a:p>
            <a:pPr lvl="1" algn="just">
              <a:buFont typeface="Symbol" panose="05050102010706020507" pitchFamily="18" charset="2"/>
              <a:buChar char=""/>
            </a:pPr>
            <a:r>
              <a:rPr lang="en-US" sz="1600" dirty="0">
                <a:solidFill>
                  <a:srgbClr val="FF0000"/>
                </a:solidFill>
              </a:rPr>
              <a:t>Aviation (8%)</a:t>
            </a:r>
          </a:p>
          <a:p>
            <a:pPr lvl="1" algn="just">
              <a:buFont typeface="Symbol" panose="05050102010706020507" pitchFamily="18" charset="2"/>
              <a:buChar char=""/>
            </a:pPr>
            <a:r>
              <a:rPr lang="en-US" sz="1600" dirty="0"/>
              <a:t>Rail (3%)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47BD0B0-E4B0-40E0-B0B2-A61772DD5BA8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08218" y="301911"/>
            <a:ext cx="7927564" cy="631344"/>
          </a:xfrm>
        </p:spPr>
        <p:txBody>
          <a:bodyPr/>
          <a:lstStyle/>
          <a:p>
            <a:r>
              <a:rPr lang="en-US" dirty="0"/>
              <a:t>Transport Sector Energy profile in 2021</a:t>
            </a:r>
          </a:p>
        </p:txBody>
      </p:sp>
      <p:sp>
        <p:nvSpPr>
          <p:cNvPr id="6" name="Text Placeholder 1">
            <a:extLst>
              <a:ext uri="{FF2B5EF4-FFF2-40B4-BE49-F238E27FC236}">
                <a16:creationId xmlns:a16="http://schemas.microsoft.com/office/drawing/2014/main" id="{355D4A28-E9A2-4617-BABE-197D3C2B38E4}"/>
              </a:ext>
            </a:extLst>
          </p:cNvPr>
          <p:cNvSpPr txBox="1">
            <a:spLocks/>
          </p:cNvSpPr>
          <p:nvPr/>
        </p:nvSpPr>
        <p:spPr>
          <a:xfrm>
            <a:off x="154663" y="3510035"/>
            <a:ext cx="8834674" cy="2801610"/>
          </a:xfrm>
          <a:prstGeom prst="rect">
            <a:avLst/>
          </a:prstGeom>
        </p:spPr>
        <p:txBody>
          <a:bodyPr>
            <a:noAutofit/>
          </a:bodyPr>
          <a:lstStyle>
            <a:lvl1pPr marL="342900" marR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400" b="0" i="0" kern="1200">
                <a:solidFill>
                  <a:srgbClr val="0A4F9D"/>
                </a:solidFill>
                <a:latin typeface="Trebuchet MS" panose="020B0603020202020204" pitchFamily="34" charset="0"/>
                <a:ea typeface="+mn-ea"/>
                <a:cs typeface="+mn-cs"/>
              </a:defRPr>
            </a:lvl1pPr>
            <a:lvl2pPr marL="800100" indent="-3429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rgbClr val="0A4F9D"/>
                </a:solidFill>
                <a:latin typeface="Trebuchet MS" panose="020B0603020202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rgbClr val="0A4F9D"/>
                </a:solidFill>
                <a:latin typeface="Trebuchet MS" panose="020B0603020202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b="0" i="0" kern="1200">
                <a:solidFill>
                  <a:srgbClr val="0A4F9D"/>
                </a:solidFill>
                <a:latin typeface="Trebuchet MS" panose="020B0603020202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b="0" i="0" kern="1200">
                <a:solidFill>
                  <a:srgbClr val="0A4F9D"/>
                </a:solidFill>
                <a:latin typeface="Trebuchet MS" panose="020B0603020202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Font typeface="Arial" panose="020B0604020202020204" pitchFamily="34" charset="0"/>
              <a:buNone/>
            </a:pPr>
            <a:endParaRPr lang="en-CA" sz="1400" dirty="0"/>
          </a:p>
          <a:p>
            <a:pPr marL="0" indent="0" algn="just">
              <a:buFont typeface="Arial" panose="020B0604020202020204" pitchFamily="34" charset="0"/>
              <a:buNone/>
            </a:pPr>
            <a:r>
              <a:rPr lang="en-GB" sz="1400" b="1" dirty="0"/>
              <a:t>Transport Sector Decarbonization Strategies</a:t>
            </a:r>
          </a:p>
          <a:p>
            <a:pPr algn="just">
              <a:buFont typeface="Symbol" panose="05050102010706020507" pitchFamily="18" charset="2"/>
              <a:buChar char=""/>
            </a:pPr>
            <a:r>
              <a:rPr lang="en-US" sz="1400" dirty="0"/>
              <a:t>Transport emitted 7.7 Gt CO2 in 2021 (20% of total).</a:t>
            </a:r>
            <a:endParaRPr lang="en-CA" sz="1400" dirty="0"/>
          </a:p>
          <a:p>
            <a:pPr algn="just">
              <a:buFont typeface="Symbol" panose="05050102010706020507" pitchFamily="18" charset="2"/>
              <a:buChar char=""/>
            </a:pPr>
            <a:r>
              <a:rPr lang="en-US" sz="1400" dirty="0"/>
              <a:t>Road transport led with 77% of emissions (5.9 Gt CO2).</a:t>
            </a:r>
          </a:p>
          <a:p>
            <a:pPr algn="just">
              <a:buFont typeface="Symbol" panose="05050102010706020507" pitchFamily="18" charset="2"/>
              <a:buChar char=""/>
            </a:pPr>
            <a:r>
              <a:rPr lang="en-US" sz="1400" dirty="0"/>
              <a:t>Although “green” electricity will increase, Biofuels contribute </a:t>
            </a:r>
            <a:r>
              <a:rPr lang="en-US" sz="1400" dirty="0">
                <a:solidFill>
                  <a:srgbClr val="FF0000"/>
                </a:solidFill>
              </a:rPr>
              <a:t>9 times more to</a:t>
            </a:r>
            <a:r>
              <a:rPr lang="en-US" sz="1400" dirty="0"/>
              <a:t> decarbonizing roads</a:t>
            </a:r>
            <a:endParaRPr lang="en-CA" sz="1400" dirty="0"/>
          </a:p>
          <a:p>
            <a:pPr algn="just">
              <a:buFont typeface="Symbol" panose="05050102010706020507" pitchFamily="18" charset="2"/>
              <a:buChar char=""/>
            </a:pPr>
            <a:r>
              <a:rPr lang="en-US" sz="1400" dirty="0"/>
              <a:t>Long-distance and heavy-duty transportation will be hard-to-(green) electrify, with </a:t>
            </a:r>
            <a:r>
              <a:rPr lang="en-US" sz="1400" dirty="0">
                <a:solidFill>
                  <a:srgbClr val="FF0000"/>
                </a:solidFill>
              </a:rPr>
              <a:t>low-CI, drop-in biofuels</a:t>
            </a:r>
            <a:r>
              <a:rPr lang="en-US" sz="1400" dirty="0"/>
              <a:t> will play a major role in decarbonising aviation, shipping, rail and trucking.</a:t>
            </a:r>
            <a:endParaRPr lang="en-CA" sz="1400" dirty="0"/>
          </a:p>
          <a:p>
            <a:pPr algn="just">
              <a:buFont typeface="Symbol" panose="05050102010706020507" pitchFamily="18" charset="2"/>
              <a:buChar char=""/>
            </a:pPr>
            <a:r>
              <a:rPr lang="en-US" sz="1400" dirty="0"/>
              <a:t>Active exploration by aviation and shipping companies to meet carbon reduction goals (</a:t>
            </a:r>
            <a:r>
              <a:rPr lang="en-US" sz="1400" dirty="0">
                <a:solidFill>
                  <a:srgbClr val="FF0000"/>
                </a:solidFill>
              </a:rPr>
              <a:t>ICAO, IMO</a:t>
            </a:r>
            <a:r>
              <a:rPr lang="en-US" sz="1400" dirty="0"/>
              <a:t>).</a:t>
            </a:r>
          </a:p>
          <a:p>
            <a:pPr algn="just">
              <a:buFont typeface="Symbol" panose="05050102010706020507" pitchFamily="18" charset="2"/>
              <a:buChar char=""/>
            </a:pPr>
            <a:r>
              <a:rPr lang="en-US" sz="1400" dirty="0"/>
              <a:t>Global commitment to carbon neutrality by 2050 in many countries, </a:t>
            </a:r>
            <a:r>
              <a:rPr lang="en-US" sz="1400" dirty="0">
                <a:solidFill>
                  <a:srgbClr val="FF0000"/>
                </a:solidFill>
              </a:rPr>
              <a:t>emphasis on transport</a:t>
            </a:r>
            <a:endParaRPr lang="en-CA" sz="1400" dirty="0">
              <a:solidFill>
                <a:srgbClr val="FF0000"/>
              </a:solidFill>
            </a:endParaRPr>
          </a:p>
          <a:p>
            <a:pPr algn="just">
              <a:buFont typeface="Symbol" panose="05050102010706020507" pitchFamily="18" charset="2"/>
              <a:buChar char=""/>
            </a:pP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21200976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5998A96D-962A-460F-A525-59D897FC54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61196"/>
            <a:ext cx="6579966" cy="2166896"/>
          </a:xfrm>
          <a:prstGeom prst="rect">
            <a:avLst/>
          </a:prstGeom>
        </p:spPr>
      </p:pic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84F0AA76-7517-46F6-BFD0-0B60CFF0D54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855960" y="2104252"/>
            <a:ext cx="7134131" cy="4108646"/>
          </a:xfrm>
        </p:spPr>
        <p:txBody>
          <a:bodyPr>
            <a:normAutofit fontScale="92500"/>
          </a:bodyPr>
          <a:lstStyle/>
          <a:p>
            <a:pPr algn="just">
              <a:spcAft>
                <a:spcPts val="1200"/>
              </a:spcAft>
            </a:pPr>
            <a:r>
              <a:rPr lang="en-US" sz="1800" dirty="0"/>
              <a:t>In 2022, the global biofuel production was estimated at 144 BL</a:t>
            </a:r>
          </a:p>
          <a:p>
            <a:pPr marL="457200" lvl="1" indent="0" algn="just">
              <a:spcAft>
                <a:spcPts val="1200"/>
              </a:spcAft>
              <a:buNone/>
            </a:pPr>
            <a:r>
              <a:rPr lang="en-US" sz="1400" dirty="0"/>
              <a:t>(114 BL of ethanol,        45 BL of biodiesel,        </a:t>
            </a:r>
            <a:r>
              <a:rPr lang="en-US" sz="1400" dirty="0">
                <a:solidFill>
                  <a:srgbClr val="FF0000"/>
                </a:solidFill>
              </a:rPr>
              <a:t>12 BL of renewable diesel</a:t>
            </a:r>
            <a:r>
              <a:rPr lang="en-US" sz="1400" dirty="0"/>
              <a:t>)</a:t>
            </a:r>
          </a:p>
          <a:p>
            <a:pPr algn="just">
              <a:spcAft>
                <a:spcPts val="1200"/>
              </a:spcAft>
            </a:pPr>
            <a:r>
              <a:rPr lang="en-US" sz="1800" dirty="0"/>
              <a:t>Leading Biofuel Producers: </a:t>
            </a:r>
            <a:r>
              <a:rPr lang="en-US" sz="1800" dirty="0">
                <a:solidFill>
                  <a:srgbClr val="FF0000"/>
                </a:solidFill>
              </a:rPr>
              <a:t>US (38%), Brazil(21%) and China (3.5%)</a:t>
            </a:r>
          </a:p>
          <a:p>
            <a:pPr algn="just">
              <a:spcAft>
                <a:spcPts val="1200"/>
              </a:spcAft>
            </a:pPr>
            <a:r>
              <a:rPr lang="en-US" sz="1800" dirty="0">
                <a:solidFill>
                  <a:srgbClr val="FF0000"/>
                </a:solidFill>
              </a:rPr>
              <a:t>The EU </a:t>
            </a:r>
            <a:r>
              <a:rPr lang="en-US" sz="1800" dirty="0"/>
              <a:t>represents approximately </a:t>
            </a:r>
            <a:r>
              <a:rPr lang="en-US" sz="1800" dirty="0">
                <a:solidFill>
                  <a:srgbClr val="FF0000"/>
                </a:solidFill>
              </a:rPr>
              <a:t>7% of the global biofuel market</a:t>
            </a:r>
            <a:r>
              <a:rPr lang="en-US" sz="1800" dirty="0"/>
              <a:t>, primarily in the form of first-generation </a:t>
            </a:r>
            <a:r>
              <a:rPr lang="en-US" sz="1800" dirty="0">
                <a:solidFill>
                  <a:srgbClr val="FF0000"/>
                </a:solidFill>
              </a:rPr>
              <a:t>biodiesel</a:t>
            </a:r>
          </a:p>
          <a:p>
            <a:pPr marL="457200" lvl="1" indent="0" algn="just">
              <a:spcAft>
                <a:spcPts val="1200"/>
              </a:spcAft>
              <a:buNone/>
            </a:pPr>
            <a:r>
              <a:rPr lang="en-US" sz="1400" dirty="0"/>
              <a:t>(20 BL of biofuels in 2020).</a:t>
            </a:r>
          </a:p>
          <a:p>
            <a:pPr algn="just">
              <a:spcAft>
                <a:spcPts val="1200"/>
              </a:spcAft>
            </a:pPr>
            <a:r>
              <a:rPr lang="en-US" sz="1800" dirty="0">
                <a:solidFill>
                  <a:srgbClr val="FF0000"/>
                </a:solidFill>
              </a:rPr>
              <a:t>China</a:t>
            </a:r>
            <a:r>
              <a:rPr lang="en-US" sz="1800" dirty="0"/>
              <a:t> is one of the largest fuel </a:t>
            </a:r>
            <a:r>
              <a:rPr lang="en-US" sz="1800" dirty="0">
                <a:solidFill>
                  <a:srgbClr val="FF0000"/>
                </a:solidFill>
              </a:rPr>
              <a:t>ethanol</a:t>
            </a:r>
            <a:r>
              <a:rPr lang="en-US" sz="1800" dirty="0"/>
              <a:t> producers</a:t>
            </a:r>
          </a:p>
          <a:p>
            <a:pPr marL="457200" lvl="1" indent="0" algn="just">
              <a:spcAft>
                <a:spcPts val="1200"/>
              </a:spcAft>
              <a:buNone/>
            </a:pPr>
            <a:r>
              <a:rPr lang="en-US" sz="1400" dirty="0"/>
              <a:t>(3.8 BL in 2022)</a:t>
            </a:r>
          </a:p>
          <a:p>
            <a:pPr algn="just">
              <a:spcAft>
                <a:spcPts val="1200"/>
              </a:spcAft>
            </a:pPr>
            <a:r>
              <a:rPr lang="en-US" sz="1800" dirty="0">
                <a:solidFill>
                  <a:srgbClr val="FF0000"/>
                </a:solidFill>
              </a:rPr>
              <a:t>Canada</a:t>
            </a:r>
            <a:r>
              <a:rPr lang="en-US" sz="1800" dirty="0"/>
              <a:t> has experienced moderate biofuels growth, with a focus on </a:t>
            </a:r>
            <a:r>
              <a:rPr lang="en-US" sz="1800" dirty="0">
                <a:solidFill>
                  <a:srgbClr val="FF0000"/>
                </a:solidFill>
              </a:rPr>
              <a:t>biodiesel</a:t>
            </a:r>
            <a:r>
              <a:rPr lang="en-US" sz="1800" dirty="0"/>
              <a:t> production.</a:t>
            </a:r>
            <a:endParaRPr lang="en-CA" sz="180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5258A2A-3A19-4C4E-B349-3EFD60415722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08218" y="232609"/>
            <a:ext cx="7927564" cy="980907"/>
          </a:xfrm>
        </p:spPr>
        <p:txBody>
          <a:bodyPr/>
          <a:lstStyle/>
          <a:p>
            <a:r>
              <a:rPr lang="en-US" sz="2800" dirty="0"/>
              <a:t>Global growth in biofuels</a:t>
            </a:r>
            <a:endParaRPr lang="en-CA" sz="2800" dirty="0"/>
          </a:p>
        </p:txBody>
      </p:sp>
    </p:spTree>
    <p:extLst>
      <p:ext uri="{BB962C8B-B14F-4D97-AF65-F5344CB8AC3E}">
        <p14:creationId xmlns:p14="http://schemas.microsoft.com/office/powerpoint/2010/main" val="26496204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186235A3-E211-412F-A5D7-3776B11F166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1481" y="751437"/>
            <a:ext cx="8863342" cy="6038661"/>
          </a:xfrm>
        </p:spPr>
        <p:txBody>
          <a:bodyPr>
            <a:noAutofit/>
          </a:bodyPr>
          <a:lstStyle/>
          <a:p>
            <a:pPr marL="342900" lvl="0" indent="-342900" algn="just" rtl="0">
              <a:spcAft>
                <a:spcPts val="1200"/>
              </a:spcAft>
              <a:buFont typeface="Symbol" panose="05050102010706020507" pitchFamily="18" charset="2"/>
              <a:buChar char=""/>
            </a:pPr>
            <a:r>
              <a:rPr lang="en-US" sz="1800" b="1" dirty="0">
                <a:solidFill>
                  <a:srgbClr val="FF0000"/>
                </a:solidFill>
                <a:effectLst/>
                <a:latin typeface="Trebuchet MS" panose="020B0603020202020204" pitchFamily="34" charset="0"/>
                <a:ea typeface="MS Mincho" panose="02020609040205080304" pitchFamily="49" charset="-128"/>
                <a:cs typeface="Calibri" panose="020F0502020204030204" pitchFamily="34" charset="0"/>
              </a:rPr>
              <a:t>Policy</a:t>
            </a:r>
            <a:r>
              <a:rPr lang="en-US" sz="1800" dirty="0">
                <a:effectLst/>
                <a:latin typeface="Trebuchet MS" panose="020B0603020202020204" pitchFamily="34" charset="0"/>
                <a:ea typeface="MS Mincho" panose="02020609040205080304" pitchFamily="49" charset="-128"/>
                <a:cs typeface="Calibri" panose="020F0502020204030204" pitchFamily="34" charset="0"/>
              </a:rPr>
              <a:t> plays a critical role in decarbonizing transportation. Task 39 countries have successfully promoted transport biofuels through </a:t>
            </a:r>
            <a:r>
              <a:rPr lang="en-US" sz="1800" dirty="0">
                <a:solidFill>
                  <a:srgbClr val="FF0000"/>
                </a:solidFill>
                <a:effectLst/>
                <a:latin typeface="Trebuchet MS" panose="020B0603020202020204" pitchFamily="34" charset="0"/>
                <a:ea typeface="MS Mincho" panose="02020609040205080304" pitchFamily="49" charset="-128"/>
                <a:cs typeface="Calibri" panose="020F0502020204030204" pitchFamily="34" charset="0"/>
              </a:rPr>
              <a:t>Market-pull</a:t>
            </a:r>
            <a:r>
              <a:rPr lang="en-US" sz="1800" dirty="0">
                <a:ea typeface="MS Mincho" panose="02020609040205080304" pitchFamily="49" charset="-128"/>
                <a:cs typeface="Calibri" panose="020F0502020204030204" pitchFamily="34" charset="0"/>
              </a:rPr>
              <a:t> (e.g., </a:t>
            </a:r>
            <a:r>
              <a:rPr lang="en-US" sz="1800" u="sng" dirty="0">
                <a:ea typeface="MS Mincho" panose="02020609040205080304" pitchFamily="49" charset="-128"/>
                <a:cs typeface="Calibri" panose="020F0502020204030204" pitchFamily="34" charset="0"/>
              </a:rPr>
              <a:t>Volumetric blending/LCFS)</a:t>
            </a:r>
            <a:r>
              <a:rPr lang="en-US" sz="1800" dirty="0">
                <a:ea typeface="MS Mincho" panose="02020609040205080304" pitchFamily="49" charset="-128"/>
                <a:cs typeface="Calibri" panose="020F0502020204030204" pitchFamily="34" charset="0"/>
              </a:rPr>
              <a:t> policies and </a:t>
            </a:r>
            <a:r>
              <a:rPr lang="en-US" sz="1800" dirty="0">
                <a:solidFill>
                  <a:srgbClr val="FF0000"/>
                </a:solidFill>
                <a:effectLst/>
                <a:latin typeface="Trebuchet MS" panose="020B0603020202020204" pitchFamily="34" charset="0"/>
                <a:ea typeface="MS Mincho" panose="02020609040205080304" pitchFamily="49" charset="-128"/>
                <a:cs typeface="Calibri" panose="020F0502020204030204" pitchFamily="34" charset="0"/>
              </a:rPr>
              <a:t>Technology-push</a:t>
            </a:r>
            <a:r>
              <a:rPr lang="en-US" sz="1800" dirty="0">
                <a:ea typeface="MS Mincho" panose="02020609040205080304" pitchFamily="49" charset="-128"/>
                <a:cs typeface="Calibri" panose="020F0502020204030204" pitchFamily="34" charset="0"/>
              </a:rPr>
              <a:t> </a:t>
            </a:r>
            <a:r>
              <a:rPr lang="en-US" sz="1800" u="sng" dirty="0">
                <a:ea typeface="MS Mincho" panose="02020609040205080304" pitchFamily="49" charset="-128"/>
                <a:cs typeface="Calibri" panose="020F0502020204030204" pitchFamily="34" charset="0"/>
              </a:rPr>
              <a:t>(R,D&amp;D)</a:t>
            </a:r>
            <a:r>
              <a:rPr lang="en-US" sz="1800" dirty="0">
                <a:ea typeface="MS Mincho" panose="02020609040205080304" pitchFamily="49" charset="-128"/>
                <a:cs typeface="Calibri" panose="020F0502020204030204" pitchFamily="34" charset="0"/>
              </a:rPr>
              <a:t> policies </a:t>
            </a:r>
            <a:r>
              <a:rPr lang="en-US" sz="1600" dirty="0">
                <a:effectLst/>
                <a:latin typeface="Trebuchet MS" panose="020B0603020202020204" pitchFamily="34" charset="0"/>
                <a:ea typeface="MS Mincho" panose="02020609040205080304" pitchFamily="49" charset="-128"/>
                <a:cs typeface="Calibri" panose="020F0502020204030204" pitchFamily="34" charset="0"/>
              </a:rPr>
              <a:t>(</a:t>
            </a:r>
            <a:r>
              <a:rPr lang="en-US" sz="1600" u="sng" dirty="0">
                <a:effectLst/>
                <a:latin typeface="Trebuchet MS" panose="020B0603020202020204" pitchFamily="34" charset="0"/>
                <a:ea typeface="MS Mincho" panose="02020609040205080304" pitchFamily="49" charset="-128"/>
                <a:cs typeface="Calibri" panose="020F0502020204030204" pitchFamily="34" charset="0"/>
              </a:rPr>
              <a:t>targets</a:t>
            </a:r>
            <a:r>
              <a:rPr lang="en-US" sz="1600" dirty="0">
                <a:effectLst/>
                <a:latin typeface="Trebuchet MS" panose="020B0603020202020204" pitchFamily="34" charset="0"/>
                <a:ea typeface="MS Mincho" panose="02020609040205080304" pitchFamily="49" charset="-128"/>
                <a:cs typeface="Calibri" panose="020F0502020204030204" pitchFamily="34" charset="0"/>
              </a:rPr>
              <a:t>, </a:t>
            </a:r>
            <a:r>
              <a:rPr lang="en-US" sz="1600" u="sng" dirty="0">
                <a:effectLst/>
                <a:latin typeface="Trebuchet MS" panose="020B0603020202020204" pitchFamily="34" charset="0"/>
                <a:ea typeface="MS Mincho" panose="02020609040205080304" pitchFamily="49" charset="-128"/>
                <a:cs typeface="Calibri" panose="020F0502020204030204" pitchFamily="34" charset="0"/>
              </a:rPr>
              <a:t>incentives</a:t>
            </a:r>
            <a:r>
              <a:rPr lang="en-US" sz="1600" dirty="0">
                <a:effectLst/>
                <a:latin typeface="Trebuchet MS" panose="020B0603020202020204" pitchFamily="34" charset="0"/>
                <a:ea typeface="MS Mincho" panose="02020609040205080304" pitchFamily="49" charset="-128"/>
                <a:cs typeface="Calibri" panose="020F0502020204030204" pitchFamily="34" charset="0"/>
              </a:rPr>
              <a:t>, </a:t>
            </a:r>
            <a:r>
              <a:rPr lang="en-US" sz="1600" u="sng" dirty="0">
                <a:effectLst/>
                <a:latin typeface="Trebuchet MS" panose="020B0603020202020204" pitchFamily="34" charset="0"/>
                <a:ea typeface="MS Mincho" panose="02020609040205080304" pitchFamily="49" charset="-128"/>
                <a:cs typeface="Calibri" panose="020F0502020204030204" pitchFamily="34" charset="0"/>
              </a:rPr>
              <a:t>mandates</a:t>
            </a:r>
            <a:r>
              <a:rPr lang="en-US" sz="1600" dirty="0">
                <a:effectLst/>
                <a:latin typeface="Trebuchet MS" panose="020B0603020202020204" pitchFamily="34" charset="0"/>
                <a:ea typeface="MS Mincho" panose="02020609040205080304" pitchFamily="49" charset="-128"/>
                <a:cs typeface="Calibri" panose="020F0502020204030204" pitchFamily="34" charset="0"/>
              </a:rPr>
              <a:t>).</a:t>
            </a:r>
            <a:endParaRPr lang="en-CA" sz="1600" dirty="0">
              <a:effectLst/>
              <a:latin typeface="Trebuchet MS" panose="020B0603020202020204" pitchFamily="34" charset="0"/>
              <a:ea typeface="MS Mincho" panose="02020609040205080304" pitchFamily="49" charset="-128"/>
              <a:cs typeface="Calibri" panose="020F0502020204030204" pitchFamily="34" charset="0"/>
            </a:endParaRPr>
          </a:p>
          <a:p>
            <a:pPr lvl="0" algn="just">
              <a:spcAft>
                <a:spcPts val="1200"/>
              </a:spcAft>
              <a:buFont typeface="Symbol" panose="05050102010706020507" pitchFamily="18" charset="2"/>
              <a:buChar char=""/>
            </a:pPr>
            <a:r>
              <a:rPr lang="en-US" sz="1800" b="1" dirty="0">
                <a:solidFill>
                  <a:srgbClr val="FF0000"/>
                </a:solidFill>
                <a:effectLst/>
                <a:latin typeface="Trebuchet MS" panose="020B0603020202020204" pitchFamily="34" charset="0"/>
                <a:ea typeface="MS Mincho" panose="02020609040205080304" pitchFamily="49" charset="-128"/>
                <a:cs typeface="Calibri" panose="020F0502020204030204" pitchFamily="34" charset="0"/>
              </a:rPr>
              <a:t>Tax incentives </a:t>
            </a:r>
            <a:r>
              <a:rPr lang="en-US" sz="1800" dirty="0">
                <a:ea typeface="MS Mincho" panose="02020609040205080304" pitchFamily="49" charset="-128"/>
                <a:cs typeface="Calibri" panose="020F0502020204030204" pitchFamily="34" charset="0"/>
              </a:rPr>
              <a:t>to promote biofuels and low-carbon fuels in energy and transportation sectors </a:t>
            </a:r>
            <a:r>
              <a:rPr lang="en-US" sz="1600" dirty="0">
                <a:ea typeface="MS Mincho" panose="02020609040205080304" pitchFamily="49" charset="-128"/>
                <a:cs typeface="Calibri" panose="020F0502020204030204" pitchFamily="34" charset="0"/>
              </a:rPr>
              <a:t>(</a:t>
            </a:r>
            <a:r>
              <a:rPr lang="en-US" sz="1600" dirty="0">
                <a:effectLst/>
                <a:latin typeface="Trebuchet MS" panose="020B0603020202020204" pitchFamily="34" charset="0"/>
                <a:ea typeface="MS Mincho" panose="02020609040205080304" pitchFamily="49" charset="-128"/>
                <a:cs typeface="Calibri" panose="020F0502020204030204" pitchFamily="34" charset="0"/>
              </a:rPr>
              <a:t>US, Brazil, Canada, Japan, China, Germany, Austria, the Netherlands, and New Zealand).</a:t>
            </a:r>
            <a:endParaRPr lang="en-CA" sz="1600" dirty="0">
              <a:effectLst/>
              <a:latin typeface="Trebuchet MS" panose="020B0603020202020204" pitchFamily="34" charset="0"/>
              <a:ea typeface="MS Mincho" panose="02020609040205080304" pitchFamily="49" charset="-128"/>
              <a:cs typeface="Calibri" panose="020F0502020204030204" pitchFamily="34" charset="0"/>
            </a:endParaRPr>
          </a:p>
          <a:p>
            <a:pPr lvl="0" algn="just">
              <a:spcAft>
                <a:spcPts val="1200"/>
              </a:spcAft>
              <a:buFont typeface="Symbol" panose="05050102010706020507" pitchFamily="18" charset="2"/>
              <a:buChar char=""/>
            </a:pPr>
            <a:r>
              <a:rPr lang="en-US" sz="1800" b="1" dirty="0">
                <a:solidFill>
                  <a:srgbClr val="FF0000"/>
                </a:solidFill>
                <a:effectLst/>
                <a:latin typeface="Trebuchet MS" panose="020B0603020202020204" pitchFamily="34" charset="0"/>
                <a:ea typeface="MS Mincho" panose="02020609040205080304" pitchFamily="49" charset="-128"/>
                <a:cs typeface="Calibri" panose="020F0502020204030204" pitchFamily="34" charset="0"/>
              </a:rPr>
              <a:t>Fundings and grant incentives </a:t>
            </a:r>
            <a:r>
              <a:rPr lang="en-US" sz="1800" dirty="0">
                <a:ea typeface="MS Mincho" panose="02020609040205080304" pitchFamily="49" charset="-128"/>
                <a:cs typeface="Calibri" panose="020F0502020204030204" pitchFamily="34" charset="0"/>
              </a:rPr>
              <a:t>to support research, innovation, and infrastructure development in </a:t>
            </a:r>
            <a:r>
              <a:rPr lang="en-US" sz="1800" u="sng" dirty="0">
                <a:ea typeface="MS Mincho" panose="02020609040205080304" pitchFamily="49" charset="-128"/>
                <a:cs typeface="Calibri" panose="020F0502020204030204" pitchFamily="34" charset="0"/>
              </a:rPr>
              <a:t>clean energy technologies </a:t>
            </a:r>
            <a:r>
              <a:rPr lang="en-US" sz="1800" dirty="0">
                <a:ea typeface="MS Mincho" panose="02020609040205080304" pitchFamily="49" charset="-128"/>
                <a:cs typeface="Calibri" panose="020F0502020204030204" pitchFamily="34" charset="0"/>
              </a:rPr>
              <a:t>and </a:t>
            </a:r>
            <a:r>
              <a:rPr lang="en-US" sz="1800" u="sng" dirty="0">
                <a:ea typeface="MS Mincho" panose="02020609040205080304" pitchFamily="49" charset="-128"/>
                <a:cs typeface="Calibri" panose="020F0502020204030204" pitchFamily="34" charset="0"/>
              </a:rPr>
              <a:t>sustainable fuels </a:t>
            </a:r>
            <a:r>
              <a:rPr lang="en-US" sz="1800" dirty="0">
                <a:effectLst/>
                <a:latin typeface="Trebuchet MS" panose="020B0603020202020204" pitchFamily="34" charset="0"/>
                <a:ea typeface="MS Mincho" panose="02020609040205080304" pitchFamily="49" charset="-128"/>
                <a:cs typeface="Calibri" panose="020F0502020204030204" pitchFamily="34" charset="0"/>
              </a:rPr>
              <a:t>are</a:t>
            </a:r>
            <a:r>
              <a:rPr lang="en-US" sz="1800" b="1" dirty="0">
                <a:effectLst/>
                <a:latin typeface="Trebuchet MS" panose="020B0603020202020204" pitchFamily="34" charset="0"/>
                <a:ea typeface="MS Mincho" panose="02020609040205080304" pitchFamily="49" charset="-128"/>
                <a:cs typeface="Calibri" panose="020F0502020204030204" pitchFamily="34" charset="0"/>
              </a:rPr>
              <a:t> </a:t>
            </a:r>
            <a:r>
              <a:rPr lang="en-US" sz="1800" dirty="0">
                <a:ea typeface="MS Mincho" panose="02020609040205080304" pitchFamily="49" charset="-128"/>
                <a:cs typeface="Calibri" panose="020F0502020204030204" pitchFamily="34" charset="0"/>
              </a:rPr>
              <a:t>implemented</a:t>
            </a:r>
            <a:r>
              <a:rPr lang="en-US" sz="1800" b="1" dirty="0">
                <a:effectLst/>
                <a:latin typeface="Trebuchet MS" panose="020B0603020202020204" pitchFamily="34" charset="0"/>
                <a:ea typeface="MS Mincho" panose="02020609040205080304" pitchFamily="49" charset="-128"/>
                <a:cs typeface="Calibri" panose="020F0502020204030204" pitchFamily="34" charset="0"/>
              </a:rPr>
              <a:t> </a:t>
            </a:r>
            <a:r>
              <a:rPr lang="en-US" sz="1800" dirty="0">
                <a:effectLst/>
                <a:latin typeface="Trebuchet MS" panose="020B0603020202020204" pitchFamily="34" charset="0"/>
                <a:ea typeface="MS Mincho" panose="02020609040205080304" pitchFamily="49" charset="-128"/>
                <a:cs typeface="Calibri" panose="020F0502020204030204" pitchFamily="34" charset="0"/>
              </a:rPr>
              <a:t>in </a:t>
            </a:r>
            <a:r>
              <a:rPr lang="en-CA" sz="1800" dirty="0">
                <a:effectLst/>
                <a:latin typeface="Trebuchet MS" panose="020B0603020202020204" pitchFamily="34" charset="0"/>
                <a:ea typeface="MS Mincho" panose="02020609040205080304" pitchFamily="49" charset="-128"/>
                <a:cs typeface="Calibri" panose="020F0502020204030204" pitchFamily="34" charset="0"/>
              </a:rPr>
              <a:t>most of the member countries.</a:t>
            </a:r>
          </a:p>
          <a:p>
            <a:pPr marL="342900" lvl="0" indent="-342900" algn="just">
              <a:spcAft>
                <a:spcPts val="1200"/>
              </a:spcAft>
              <a:buFont typeface="Symbol" panose="05050102010706020507" pitchFamily="18" charset="2"/>
              <a:buChar char=""/>
            </a:pPr>
            <a:r>
              <a:rPr lang="en-US" sz="1800" b="1" dirty="0">
                <a:solidFill>
                  <a:srgbClr val="FF0000"/>
                </a:solidFill>
                <a:effectLst/>
                <a:latin typeface="Trebuchet MS" panose="020B0603020202020204" pitchFamily="34" charset="0"/>
                <a:ea typeface="MS Mincho" panose="02020609040205080304" pitchFamily="49" charset="-128"/>
                <a:cs typeface="Calibri" panose="020F0502020204030204" pitchFamily="34" charset="0"/>
              </a:rPr>
              <a:t>Sustainability</a:t>
            </a:r>
            <a:r>
              <a:rPr lang="en-US" sz="1800" b="1" dirty="0">
                <a:effectLst/>
                <a:latin typeface="Trebuchet MS" panose="020B0603020202020204" pitchFamily="34" charset="0"/>
                <a:ea typeface="MS Mincho" panose="02020609040205080304" pitchFamily="49" charset="-128"/>
                <a:cs typeface="Calibri" panose="020F0502020204030204" pitchFamily="34" charset="0"/>
              </a:rPr>
              <a:t> </a:t>
            </a:r>
            <a:r>
              <a:rPr lang="en-US" sz="1800" dirty="0">
                <a:effectLst/>
                <a:latin typeface="Trebuchet MS" panose="020B0603020202020204" pitchFamily="34" charset="0"/>
                <a:ea typeface="MS Mincho" panose="02020609040205080304" pitchFamily="49" charset="-128"/>
                <a:cs typeface="Calibri" panose="020F0502020204030204" pitchFamily="34" charset="0"/>
              </a:rPr>
              <a:t>by addressing environmental, economic, and social aspects, with measures like </a:t>
            </a:r>
            <a:r>
              <a:rPr lang="en-US" sz="1800" u="sng" dirty="0">
                <a:effectLst/>
                <a:latin typeface="Trebuchet MS" panose="020B0603020202020204" pitchFamily="34" charset="0"/>
                <a:ea typeface="MS Mincho" panose="02020609040205080304" pitchFamily="49" charset="-128"/>
                <a:cs typeface="Calibri" panose="020F0502020204030204" pitchFamily="34" charset="0"/>
              </a:rPr>
              <a:t>feedstock exclusions</a:t>
            </a:r>
            <a:r>
              <a:rPr lang="en-US" sz="1800" dirty="0">
                <a:effectLst/>
                <a:latin typeface="Trebuchet MS" panose="020B0603020202020204" pitchFamily="34" charset="0"/>
                <a:ea typeface="MS Mincho" panose="02020609040205080304" pitchFamily="49" charset="-128"/>
                <a:cs typeface="Calibri" panose="020F0502020204030204" pitchFamily="34" charset="0"/>
              </a:rPr>
              <a:t>, </a:t>
            </a:r>
            <a:r>
              <a:rPr lang="en-US" sz="1800" u="sng" dirty="0">
                <a:effectLst/>
                <a:latin typeface="Trebuchet MS" panose="020B0603020202020204" pitchFamily="34" charset="0"/>
                <a:ea typeface="MS Mincho" panose="02020609040205080304" pitchFamily="49" charset="-128"/>
                <a:cs typeface="Calibri" panose="020F0502020204030204" pitchFamily="34" charset="0"/>
              </a:rPr>
              <a:t>biodiversity preservation</a:t>
            </a:r>
            <a:r>
              <a:rPr lang="en-US" sz="1800" dirty="0">
                <a:effectLst/>
                <a:latin typeface="Trebuchet MS" panose="020B0603020202020204" pitchFamily="34" charset="0"/>
                <a:ea typeface="MS Mincho" panose="02020609040205080304" pitchFamily="49" charset="-128"/>
                <a:cs typeface="Calibri" panose="020F0502020204030204" pitchFamily="34" charset="0"/>
              </a:rPr>
              <a:t>, and balanced </a:t>
            </a:r>
            <a:r>
              <a:rPr lang="en-US" sz="1800" u="sng" dirty="0">
                <a:effectLst/>
                <a:latin typeface="Trebuchet MS" panose="020B0603020202020204" pitchFamily="34" charset="0"/>
                <a:ea typeface="MS Mincho" panose="02020609040205080304" pitchFamily="49" charset="-128"/>
                <a:cs typeface="Calibri" panose="020F0502020204030204" pitchFamily="34" charset="0"/>
              </a:rPr>
              <a:t>food-vs-fuels strategies</a:t>
            </a:r>
            <a:r>
              <a:rPr lang="en-US" sz="1800" dirty="0">
                <a:effectLst/>
                <a:latin typeface="Trebuchet MS" panose="020B0603020202020204" pitchFamily="34" charset="0"/>
                <a:ea typeface="MS Mincho" panose="02020609040205080304" pitchFamily="49" charset="-128"/>
                <a:cs typeface="Calibri" panose="020F0502020204030204" pitchFamily="34" charset="0"/>
              </a:rPr>
              <a:t>, </a:t>
            </a:r>
            <a:r>
              <a:rPr lang="en-US" sz="1800" u="sng" dirty="0">
                <a:effectLst/>
                <a:latin typeface="Trebuchet MS" panose="020B0603020202020204" pitchFamily="34" charset="0"/>
                <a:ea typeface="MS Mincho" panose="02020609040205080304" pitchFamily="49" charset="-128"/>
                <a:cs typeface="Calibri" panose="020F0502020204030204" pitchFamily="34" charset="0"/>
              </a:rPr>
              <a:t>double counting </a:t>
            </a:r>
            <a:r>
              <a:rPr lang="en-US" sz="1800" dirty="0">
                <a:effectLst/>
                <a:latin typeface="Trebuchet MS" panose="020B0603020202020204" pitchFamily="34" charset="0"/>
                <a:ea typeface="MS Mincho" panose="02020609040205080304" pitchFamily="49" charset="-128"/>
                <a:cs typeface="Calibri" panose="020F0502020204030204" pitchFamily="34" charset="0"/>
              </a:rPr>
              <a:t>and </a:t>
            </a:r>
            <a:r>
              <a:rPr lang="en-US" sz="1800" u="sng" dirty="0">
                <a:effectLst/>
                <a:latin typeface="Trebuchet MS" panose="020B0603020202020204" pitchFamily="34" charset="0"/>
                <a:ea typeface="MS Mincho" panose="02020609040205080304" pitchFamily="49" charset="-128"/>
                <a:cs typeface="Calibri" panose="020F0502020204030204" pitchFamily="34" charset="0"/>
              </a:rPr>
              <a:t>sub-targets for advanced biofuels</a:t>
            </a:r>
            <a:r>
              <a:rPr lang="en-US" sz="1800" dirty="0">
                <a:effectLst/>
                <a:latin typeface="Trebuchet MS" panose="020B0603020202020204" pitchFamily="34" charset="0"/>
                <a:ea typeface="MS Mincho" panose="02020609040205080304" pitchFamily="49" charset="-128"/>
                <a:cs typeface="Calibri" panose="020F0502020204030204" pitchFamily="34" charset="0"/>
              </a:rPr>
              <a:t>.</a:t>
            </a:r>
          </a:p>
          <a:p>
            <a:pPr algn="just">
              <a:spcAft>
                <a:spcPts val="1200"/>
              </a:spcAft>
              <a:buFont typeface="Symbol" panose="05050102010706020507" pitchFamily="18" charset="2"/>
              <a:buChar char=""/>
            </a:pPr>
            <a:r>
              <a:rPr lang="en-US" sz="1800" b="1" dirty="0">
                <a:solidFill>
                  <a:srgbClr val="FF0000"/>
                </a:solidFill>
                <a:effectLst/>
                <a:latin typeface="Trebuchet MS" panose="020B0603020202020204" pitchFamily="34" charset="0"/>
                <a:ea typeface="MS Mincho" panose="02020609040205080304" pitchFamily="49" charset="-128"/>
                <a:cs typeface="Calibri" panose="020F0502020204030204" pitchFamily="34" charset="0"/>
              </a:rPr>
              <a:t>US's IRA and EU's Fit-for-55 </a:t>
            </a:r>
            <a:r>
              <a:rPr lang="en-US" sz="1800" dirty="0">
                <a:effectLst/>
                <a:latin typeface="Trebuchet MS" panose="020B0603020202020204" pitchFamily="34" charset="0"/>
                <a:ea typeface="MS Mincho" panose="02020609040205080304" pitchFamily="49" charset="-128"/>
                <a:cs typeface="Calibri" panose="020F0502020204030204" pitchFamily="34" charset="0"/>
              </a:rPr>
              <a:t>package have played a significant role in promoting </a:t>
            </a:r>
            <a:r>
              <a:rPr lang="en-US" sz="1800" dirty="0">
                <a:solidFill>
                  <a:srgbClr val="FF0000"/>
                </a:solidFill>
                <a:effectLst/>
                <a:latin typeface="Trebuchet MS" panose="020B0603020202020204" pitchFamily="34" charset="0"/>
                <a:ea typeface="MS Mincho" panose="02020609040205080304" pitchFamily="49" charset="-128"/>
                <a:cs typeface="Calibri" panose="020F0502020204030204" pitchFamily="34" charset="0"/>
              </a:rPr>
              <a:t>low-CI </a:t>
            </a:r>
            <a:r>
              <a:rPr lang="en-US" sz="1800" dirty="0">
                <a:solidFill>
                  <a:srgbClr val="FF0000"/>
                </a:solidFill>
                <a:ea typeface="MS Mincho" panose="02020609040205080304" pitchFamily="49" charset="-128"/>
                <a:cs typeface="Calibri" panose="020F0502020204030204" pitchFamily="34" charset="0"/>
              </a:rPr>
              <a:t>fuels</a:t>
            </a:r>
            <a:r>
              <a:rPr lang="en-US" sz="1800" dirty="0">
                <a:ea typeface="MS Mincho" panose="02020609040205080304" pitchFamily="49" charset="-128"/>
                <a:cs typeface="Calibri" panose="020F0502020204030204" pitchFamily="34" charset="0"/>
              </a:rPr>
              <a:t>, </a:t>
            </a:r>
            <a:r>
              <a:rPr lang="en-US" sz="1800" u="sng" dirty="0">
                <a:ea typeface="MS Mincho" panose="02020609040205080304" pitchFamily="49" charset="-128"/>
                <a:cs typeface="Calibri" panose="020F0502020204030204" pitchFamily="34" charset="0"/>
              </a:rPr>
              <a:t>stacking the incentives </a:t>
            </a:r>
            <a:r>
              <a:rPr lang="en-US" sz="1800" dirty="0">
                <a:effectLst/>
                <a:latin typeface="Trebuchet MS" panose="020B0603020202020204" pitchFamily="34" charset="0"/>
                <a:ea typeface="MS Mincho" panose="02020609040205080304" pitchFamily="49" charset="-128"/>
                <a:cs typeface="Calibri" panose="020F0502020204030204" pitchFamily="34" charset="0"/>
              </a:rPr>
              <a:t>to help narrow the price gap between fossil fuels and low-CI alternatives </a:t>
            </a:r>
            <a:r>
              <a:rPr lang="en-US" sz="1600" dirty="0">
                <a:effectLst/>
                <a:latin typeface="Trebuchet MS" panose="020B0603020202020204" pitchFamily="34" charset="0"/>
                <a:ea typeface="MS Mincho" panose="02020609040205080304" pitchFamily="49" charset="-128"/>
                <a:cs typeface="Calibri" panose="020F0502020204030204" pitchFamily="34" charset="0"/>
              </a:rPr>
              <a:t>(tax credits for biojet/SAF, clean fuel production, and clean hydrogen).</a:t>
            </a:r>
            <a:endParaRPr lang="en-CA" sz="1600" dirty="0">
              <a:effectLst/>
              <a:latin typeface="Trebuchet MS" panose="020B0603020202020204" pitchFamily="34" charset="0"/>
              <a:ea typeface="MS Mincho" panose="02020609040205080304" pitchFamily="49" charset="-128"/>
              <a:cs typeface="Calibri" panose="020F0502020204030204" pitchFamily="34" charset="0"/>
            </a:endParaRPr>
          </a:p>
          <a:p>
            <a:pPr marL="342900" lvl="0" indent="-342900" algn="just">
              <a:spcAft>
                <a:spcPts val="1200"/>
              </a:spcAft>
              <a:buFont typeface="Symbol" panose="05050102010706020507" pitchFamily="18" charset="2"/>
              <a:buChar char=""/>
            </a:pPr>
            <a:endParaRPr lang="en-CA" sz="1800" dirty="0">
              <a:effectLst/>
              <a:latin typeface="Trebuchet MS" panose="020B0603020202020204" pitchFamily="34" charset="0"/>
              <a:ea typeface="MS Mincho" panose="02020609040205080304" pitchFamily="49" charset="-128"/>
              <a:cs typeface="Calibri" panose="020F0502020204030204" pitchFamily="34" charset="0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47BD0B0-E4B0-40E0-B0B2-A61772DD5BA8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199177" y="146429"/>
            <a:ext cx="8863342" cy="712078"/>
          </a:xfrm>
        </p:spPr>
        <p:txBody>
          <a:bodyPr/>
          <a:lstStyle/>
          <a:p>
            <a:r>
              <a:rPr lang="en-US" sz="2400" dirty="0"/>
              <a:t>Key features of the biofuel policies used by T39 countries</a:t>
            </a:r>
          </a:p>
        </p:txBody>
      </p:sp>
    </p:spTree>
    <p:extLst>
      <p:ext uri="{BB962C8B-B14F-4D97-AF65-F5344CB8AC3E}">
        <p14:creationId xmlns:p14="http://schemas.microsoft.com/office/powerpoint/2010/main" val="47228846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186235A3-E211-412F-A5D7-3776B11F166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72016" y="933255"/>
            <a:ext cx="8799968" cy="2095117"/>
          </a:xfrm>
        </p:spPr>
        <p:txBody>
          <a:bodyPr>
            <a:noAutofit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1200"/>
              </a:spcAft>
              <a:buFont typeface="Symbol" panose="05050102010706020507" pitchFamily="18" charset="2"/>
              <a:buChar char=""/>
            </a:pPr>
            <a:r>
              <a:rPr lang="en-US" sz="1600" dirty="0">
                <a:solidFill>
                  <a:srgbClr val="FF0000"/>
                </a:solidFill>
                <a:effectLst/>
                <a:latin typeface="Trebuchet MS" panose="020B0603020202020204" pitchFamily="34" charset="0"/>
                <a:ea typeface="MS Mincho" panose="02020609040205080304" pitchFamily="49" charset="-128"/>
                <a:cs typeface="Calibri" panose="020F0502020204030204" pitchFamily="34" charset="0"/>
              </a:rPr>
              <a:t>Brazil</a:t>
            </a:r>
            <a:r>
              <a:rPr lang="en-US" sz="1600" dirty="0">
                <a:effectLst/>
                <a:latin typeface="Trebuchet MS" panose="020B0603020202020204" pitchFamily="34" charset="0"/>
                <a:ea typeface="MS Mincho" panose="02020609040205080304" pitchFamily="49" charset="-128"/>
                <a:cs typeface="Calibri" panose="020F0502020204030204" pitchFamily="34" charset="0"/>
              </a:rPr>
              <a:t> increased blending mandates to </a:t>
            </a:r>
            <a:r>
              <a:rPr lang="en-US" sz="1600" u="sng" dirty="0">
                <a:effectLst/>
                <a:latin typeface="Trebuchet MS" panose="020B0603020202020204" pitchFamily="34" charset="0"/>
                <a:ea typeface="MS Mincho" panose="02020609040205080304" pitchFamily="49" charset="-128"/>
                <a:cs typeface="Calibri" panose="020F0502020204030204" pitchFamily="34" charset="0"/>
              </a:rPr>
              <a:t>E27 and B12</a:t>
            </a:r>
            <a:r>
              <a:rPr lang="en-US" sz="1600" u="sng" dirty="0">
                <a:ea typeface="MS Mincho" panose="02020609040205080304" pitchFamily="49" charset="-128"/>
                <a:cs typeface="Calibri" panose="020F0502020204030204" pitchFamily="34" charset="0"/>
              </a:rPr>
              <a:t>.</a:t>
            </a:r>
            <a:endParaRPr lang="en-US" sz="1600" dirty="0">
              <a:effectLst/>
              <a:latin typeface="Trebuchet MS" panose="020B0603020202020204" pitchFamily="34" charset="0"/>
              <a:ea typeface="MS Mincho" panose="02020609040205080304" pitchFamily="49" charset="-128"/>
              <a:cs typeface="Calibri" panose="020F0502020204030204" pitchFamily="34" charset="0"/>
            </a:endParaRPr>
          </a:p>
          <a:p>
            <a:pPr marL="342900" lvl="0" indent="-342900" algn="l" rtl="0">
              <a:spcBef>
                <a:spcPts val="0"/>
              </a:spcBef>
              <a:spcAft>
                <a:spcPts val="1200"/>
              </a:spcAft>
              <a:buFont typeface="Symbol" panose="05050102010706020507" pitchFamily="18" charset="2"/>
              <a:buChar char=""/>
            </a:pPr>
            <a:r>
              <a:rPr lang="en-US" sz="1600" dirty="0">
                <a:solidFill>
                  <a:srgbClr val="FF0000"/>
                </a:solidFill>
                <a:effectLst/>
                <a:latin typeface="Trebuchet MS" panose="020B0603020202020204" pitchFamily="34" charset="0"/>
                <a:ea typeface="MS Mincho" panose="02020609040205080304" pitchFamily="49" charset="-128"/>
                <a:cs typeface="Calibri" panose="020F0502020204030204" pitchFamily="34" charset="0"/>
              </a:rPr>
              <a:t>Canada</a:t>
            </a:r>
            <a:r>
              <a:rPr lang="en-US" sz="1600" dirty="0">
                <a:effectLst/>
                <a:latin typeface="Trebuchet MS" panose="020B0603020202020204" pitchFamily="34" charset="0"/>
                <a:ea typeface="MS Mincho" panose="02020609040205080304" pitchFamily="49" charset="-128"/>
                <a:cs typeface="Calibri" panose="020F0502020204030204" pitchFamily="34" charset="0"/>
              </a:rPr>
              <a:t> federal and provincial blending mandates (</a:t>
            </a:r>
            <a:r>
              <a:rPr lang="en-US" sz="1600" u="sng" dirty="0">
                <a:effectLst/>
                <a:latin typeface="Trebuchet MS" panose="020B0603020202020204" pitchFamily="34" charset="0"/>
                <a:ea typeface="MS Mincho" panose="02020609040205080304" pitchFamily="49" charset="-128"/>
                <a:cs typeface="Calibri" panose="020F0502020204030204" pitchFamily="34" charset="0"/>
              </a:rPr>
              <a:t>B2 to B5 </a:t>
            </a:r>
            <a:r>
              <a:rPr lang="en-US" sz="1600" dirty="0">
                <a:effectLst/>
                <a:latin typeface="Trebuchet MS" panose="020B0603020202020204" pitchFamily="34" charset="0"/>
                <a:ea typeface="MS Mincho" panose="02020609040205080304" pitchFamily="49" charset="-128"/>
                <a:cs typeface="Calibri" panose="020F0502020204030204" pitchFamily="34" charset="0"/>
              </a:rPr>
              <a:t>and</a:t>
            </a:r>
            <a:r>
              <a:rPr lang="en-US" sz="1600" u="sng" dirty="0">
                <a:effectLst/>
                <a:latin typeface="Trebuchet MS" panose="020B0603020202020204" pitchFamily="34" charset="0"/>
                <a:ea typeface="MS Mincho" panose="02020609040205080304" pitchFamily="49" charset="-128"/>
                <a:cs typeface="Calibri" panose="020F0502020204030204" pitchFamily="34" charset="0"/>
              </a:rPr>
              <a:t> E5 to E15</a:t>
            </a:r>
            <a:r>
              <a:rPr lang="en-US" sz="1600" dirty="0">
                <a:effectLst/>
                <a:latin typeface="Trebuchet MS" panose="020B0603020202020204" pitchFamily="34" charset="0"/>
                <a:ea typeface="MS Mincho" panose="02020609040205080304" pitchFamily="49" charset="-128"/>
                <a:cs typeface="Calibri" panose="020F0502020204030204" pitchFamily="34" charset="0"/>
              </a:rPr>
              <a:t>).</a:t>
            </a:r>
            <a:endParaRPr lang="en-CA" sz="1600" dirty="0">
              <a:effectLst/>
              <a:latin typeface="Trebuchet MS" panose="020B0603020202020204" pitchFamily="34" charset="0"/>
              <a:ea typeface="MS Mincho" panose="02020609040205080304" pitchFamily="49" charset="-128"/>
              <a:cs typeface="Calibri" panose="020F0502020204030204" pitchFamily="34" charset="0"/>
            </a:endParaRPr>
          </a:p>
          <a:p>
            <a:pPr marL="342900" lvl="0" indent="-342900" algn="l">
              <a:spcBef>
                <a:spcPts val="0"/>
              </a:spcBef>
              <a:spcAft>
                <a:spcPts val="1200"/>
              </a:spcAft>
              <a:buFont typeface="Symbol" panose="05050102010706020507" pitchFamily="18" charset="2"/>
              <a:buChar char=""/>
            </a:pPr>
            <a:r>
              <a:rPr lang="en-US" sz="1600" dirty="0">
                <a:solidFill>
                  <a:srgbClr val="FF0000"/>
                </a:solidFill>
                <a:effectLst/>
                <a:latin typeface="Trebuchet MS" panose="020B0603020202020204" pitchFamily="34" charset="0"/>
                <a:ea typeface="MS Mincho" panose="02020609040205080304" pitchFamily="49" charset="-128"/>
                <a:cs typeface="Calibri" panose="020F0502020204030204" pitchFamily="34" charset="0"/>
              </a:rPr>
              <a:t>Belgium</a:t>
            </a:r>
            <a:r>
              <a:rPr lang="en-US" sz="1600" dirty="0">
                <a:effectLst/>
                <a:latin typeface="Trebuchet MS" panose="020B0603020202020204" pitchFamily="34" charset="0"/>
                <a:ea typeface="MS Mincho" panose="02020609040205080304" pitchFamily="49" charset="-128"/>
                <a:cs typeface="Calibri" panose="020F0502020204030204" pitchFamily="34" charset="0"/>
              </a:rPr>
              <a:t> has </a:t>
            </a:r>
            <a:r>
              <a:rPr lang="en-US" sz="1600" u="sng" dirty="0">
                <a:effectLst/>
                <a:latin typeface="Trebuchet MS" panose="020B0603020202020204" pitchFamily="34" charset="0"/>
                <a:ea typeface="MS Mincho" panose="02020609040205080304" pitchFamily="49" charset="-128"/>
                <a:cs typeface="Calibri" panose="020F0502020204030204" pitchFamily="34" charset="0"/>
              </a:rPr>
              <a:t>8.5% energy-based </a:t>
            </a:r>
            <a:r>
              <a:rPr lang="en-US" sz="1600" dirty="0">
                <a:effectLst/>
                <a:latin typeface="Trebuchet MS" panose="020B0603020202020204" pitchFamily="34" charset="0"/>
                <a:ea typeface="MS Mincho" panose="02020609040205080304" pitchFamily="49" charset="-128"/>
                <a:cs typeface="Calibri" panose="020F0502020204030204" pitchFamily="34" charset="0"/>
              </a:rPr>
              <a:t>biofuels blending mandate.</a:t>
            </a:r>
            <a:endParaRPr lang="en-CA" sz="1600" dirty="0">
              <a:effectLst/>
              <a:latin typeface="Trebuchet MS" panose="020B0603020202020204" pitchFamily="34" charset="0"/>
              <a:ea typeface="MS Mincho" panose="02020609040205080304" pitchFamily="49" charset="-128"/>
              <a:cs typeface="Calibri" panose="020F0502020204030204" pitchFamily="34" charset="0"/>
            </a:endParaRPr>
          </a:p>
          <a:p>
            <a:pPr marL="342900" lvl="0" indent="-342900" algn="l">
              <a:spcBef>
                <a:spcPts val="0"/>
              </a:spcBef>
              <a:spcAft>
                <a:spcPts val="1200"/>
              </a:spcAft>
              <a:buFont typeface="Symbol" panose="05050102010706020507" pitchFamily="18" charset="2"/>
              <a:buChar char=""/>
            </a:pPr>
            <a:r>
              <a:rPr lang="en-US" sz="1600" dirty="0">
                <a:solidFill>
                  <a:srgbClr val="FF0000"/>
                </a:solidFill>
                <a:effectLst/>
                <a:latin typeface="Trebuchet MS" panose="020B0603020202020204" pitchFamily="34" charset="0"/>
                <a:ea typeface="MS Mincho" panose="02020609040205080304" pitchFamily="49" charset="-128"/>
                <a:cs typeface="Calibri" panose="020F0502020204030204" pitchFamily="34" charset="0"/>
              </a:rPr>
              <a:t>China</a:t>
            </a:r>
            <a:r>
              <a:rPr lang="en-US" sz="1600" dirty="0">
                <a:effectLst/>
                <a:latin typeface="Trebuchet MS" panose="020B0603020202020204" pitchFamily="34" charset="0"/>
                <a:ea typeface="MS Mincho" panose="02020609040205080304" pitchFamily="49" charset="-128"/>
                <a:cs typeface="Calibri" panose="020F0502020204030204" pitchFamily="34" charset="0"/>
              </a:rPr>
              <a:t> has promoted </a:t>
            </a:r>
            <a:r>
              <a:rPr lang="en-US" sz="1600" u="sng" dirty="0">
                <a:effectLst/>
                <a:latin typeface="Trebuchet MS" panose="020B0603020202020204" pitchFamily="34" charset="0"/>
                <a:ea typeface="MS Mincho" panose="02020609040205080304" pitchFamily="49" charset="-128"/>
                <a:cs typeface="Calibri" panose="020F0502020204030204" pitchFamily="34" charset="0"/>
              </a:rPr>
              <a:t>E10, trials B2 and B5</a:t>
            </a:r>
            <a:r>
              <a:rPr lang="en-US" sz="1600" dirty="0">
                <a:effectLst/>
                <a:latin typeface="Trebuchet MS" panose="020B0603020202020204" pitchFamily="34" charset="0"/>
                <a:ea typeface="MS Mincho" panose="02020609040205080304" pitchFamily="49" charset="-128"/>
                <a:cs typeface="Calibri" panose="020F0502020204030204" pitchFamily="34" charset="0"/>
              </a:rPr>
              <a:t>.</a:t>
            </a:r>
            <a:endParaRPr lang="en-CA" sz="1600" dirty="0">
              <a:effectLst/>
              <a:latin typeface="Trebuchet MS" panose="020B0603020202020204" pitchFamily="34" charset="0"/>
              <a:ea typeface="MS Mincho" panose="02020609040205080304" pitchFamily="49" charset="-128"/>
              <a:cs typeface="Calibri" panose="020F0502020204030204" pitchFamily="34" charset="0"/>
            </a:endParaRPr>
          </a:p>
          <a:p>
            <a:pPr lvl="0">
              <a:spcBef>
                <a:spcPts val="0"/>
              </a:spcBef>
              <a:spcAft>
                <a:spcPts val="1200"/>
              </a:spcAft>
              <a:buFont typeface="Symbol" panose="05050102010706020507" pitchFamily="18" charset="2"/>
              <a:buChar char=""/>
            </a:pPr>
            <a:r>
              <a:rPr lang="en-US" sz="1600" dirty="0">
                <a:solidFill>
                  <a:srgbClr val="FF0000"/>
                </a:solidFill>
                <a:effectLst/>
                <a:latin typeface="Trebuchet MS" panose="020B0603020202020204" pitchFamily="34" charset="0"/>
                <a:ea typeface="MS Mincho" panose="02020609040205080304" pitchFamily="49" charset="-128"/>
                <a:cs typeface="Calibri" panose="020F0502020204030204" pitchFamily="34" charset="0"/>
              </a:rPr>
              <a:t>Japan</a:t>
            </a:r>
            <a:r>
              <a:rPr lang="en-US" sz="1600" dirty="0">
                <a:effectLst/>
                <a:latin typeface="Trebuchet MS" panose="020B0603020202020204" pitchFamily="34" charset="0"/>
                <a:ea typeface="MS Mincho" panose="02020609040205080304" pitchFamily="49" charset="-128"/>
                <a:cs typeface="Calibri" panose="020F0502020204030204" pitchFamily="34" charset="0"/>
              </a:rPr>
              <a:t> </a:t>
            </a:r>
            <a:r>
              <a:rPr lang="en-US" sz="1600" u="sng" dirty="0">
                <a:effectLst/>
                <a:latin typeface="Trebuchet MS" panose="020B0603020202020204" pitchFamily="34" charset="0"/>
                <a:ea typeface="MS Mincho" panose="02020609040205080304" pitchFamily="49" charset="-128"/>
                <a:cs typeface="Calibri" panose="020F0502020204030204" pitchFamily="34" charset="0"/>
              </a:rPr>
              <a:t>E3 and E10 for ETBE </a:t>
            </a:r>
            <a:r>
              <a:rPr lang="en-US" sz="1600" dirty="0">
                <a:effectLst/>
                <a:latin typeface="Trebuchet MS" panose="020B0603020202020204" pitchFamily="34" charset="0"/>
                <a:ea typeface="MS Mincho" panose="02020609040205080304" pitchFamily="49" charset="-128"/>
                <a:cs typeface="Calibri" panose="020F0502020204030204" pitchFamily="34" charset="0"/>
              </a:rPr>
              <a:t>and </a:t>
            </a:r>
            <a:r>
              <a:rPr lang="en-US" sz="1600" u="sng" dirty="0">
                <a:effectLst/>
                <a:latin typeface="Trebuchet MS" panose="020B0603020202020204" pitchFamily="34" charset="0"/>
                <a:ea typeface="MS Mincho" panose="02020609040205080304" pitchFamily="49" charset="-128"/>
                <a:cs typeface="Calibri" panose="020F0502020204030204" pitchFamily="34" charset="0"/>
              </a:rPr>
              <a:t>B5</a:t>
            </a:r>
            <a:r>
              <a:rPr lang="en-US" sz="1600" dirty="0">
                <a:effectLst/>
                <a:latin typeface="Trebuchet MS" panose="020B0603020202020204" pitchFamily="34" charset="0"/>
                <a:ea typeface="MS Mincho" panose="02020609040205080304" pitchFamily="49" charset="-128"/>
                <a:cs typeface="Calibri" panose="020F0502020204030204" pitchFamily="34" charset="0"/>
              </a:rPr>
              <a:t> for cars, buses, trucks.</a:t>
            </a:r>
            <a:endParaRPr lang="en-CA" sz="1600" dirty="0">
              <a:ea typeface="MS Mincho" panose="02020609040205080304" pitchFamily="49" charset="-128"/>
              <a:cs typeface="Calibri" panose="020F0502020204030204" pitchFamily="34" charset="0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47BD0B0-E4B0-40E0-B0B2-A61772DD5BA8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08218" y="301911"/>
            <a:ext cx="7927564" cy="631344"/>
          </a:xfrm>
        </p:spPr>
        <p:txBody>
          <a:bodyPr/>
          <a:lstStyle/>
          <a:p>
            <a:r>
              <a:rPr lang="en-US" dirty="0"/>
              <a:t>Biofuel blending mandates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0BB0BF93-5E11-49F7-85C3-EA125953701E}"/>
              </a:ext>
            </a:extLst>
          </p:cNvPr>
          <p:cNvGrpSpPr/>
          <p:nvPr/>
        </p:nvGrpSpPr>
        <p:grpSpPr>
          <a:xfrm>
            <a:off x="4759334" y="2951431"/>
            <a:ext cx="4445252" cy="3127973"/>
            <a:chOff x="4883293" y="4250078"/>
            <a:chExt cx="4088691" cy="2718061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C2D97125-1048-4926-8AB1-BE1CA7E6FD7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883293" y="4250078"/>
              <a:ext cx="4088691" cy="2607922"/>
            </a:xfrm>
            <a:prstGeom prst="rect">
              <a:avLst/>
            </a:prstGeom>
          </p:spPr>
        </p:pic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71FBDB41-64E4-458C-9465-B55C975C1DB7}"/>
                </a:ext>
              </a:extLst>
            </p:cNvPr>
            <p:cNvSpPr txBox="1"/>
            <p:nvPr/>
          </p:nvSpPr>
          <p:spPr>
            <a:xfrm>
              <a:off x="6435033" y="6740812"/>
              <a:ext cx="985210" cy="22732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100" dirty="0">
                  <a:solidFill>
                    <a:srgbClr val="000000"/>
                  </a:solidFill>
                  <a:effectLst/>
                  <a:latin typeface="Trebuchet MS" panose="020B0603020202020204" pitchFamily="34" charset="0"/>
                  <a:ea typeface="MS Mincho" panose="02020609040205080304" pitchFamily="49" charset="-128"/>
                  <a:cs typeface="Calibri" panose="020F0502020204030204" pitchFamily="34" charset="0"/>
                </a:rPr>
                <a:t>(REN21, 2023)</a:t>
              </a:r>
              <a:endParaRPr lang="en-CA" sz="1100" dirty="0"/>
            </a:p>
          </p:txBody>
        </p:sp>
      </p:grpSp>
      <p:sp>
        <p:nvSpPr>
          <p:cNvPr id="8" name="Text Placeholder 1">
            <a:extLst>
              <a:ext uri="{FF2B5EF4-FFF2-40B4-BE49-F238E27FC236}">
                <a16:creationId xmlns:a16="http://schemas.microsoft.com/office/drawing/2014/main" id="{0D5D064F-3171-4D5D-8C57-FEF3FD8BFEF1}"/>
              </a:ext>
            </a:extLst>
          </p:cNvPr>
          <p:cNvSpPr txBox="1">
            <a:spLocks/>
          </p:cNvSpPr>
          <p:nvPr/>
        </p:nvSpPr>
        <p:spPr>
          <a:xfrm>
            <a:off x="172016" y="2813364"/>
            <a:ext cx="4819919" cy="2928806"/>
          </a:xfrm>
          <a:prstGeom prst="rect">
            <a:avLst/>
          </a:prstGeom>
        </p:spPr>
        <p:txBody>
          <a:bodyPr>
            <a:noAutofit/>
          </a:bodyPr>
          <a:lstStyle>
            <a:lvl1pPr marL="342900" marR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400" b="0" i="0" kern="1200">
                <a:solidFill>
                  <a:srgbClr val="0A4F9D"/>
                </a:solidFill>
                <a:latin typeface="Trebuchet MS" panose="020B0603020202020204" pitchFamily="34" charset="0"/>
                <a:ea typeface="+mn-ea"/>
                <a:cs typeface="+mn-cs"/>
              </a:defRPr>
            </a:lvl1pPr>
            <a:lvl2pPr marL="800100" indent="-3429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rgbClr val="0A4F9D"/>
                </a:solidFill>
                <a:latin typeface="Trebuchet MS" panose="020B0603020202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rgbClr val="0A4F9D"/>
                </a:solidFill>
                <a:latin typeface="Trebuchet MS" panose="020B0603020202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b="0" i="0" kern="1200">
                <a:solidFill>
                  <a:srgbClr val="0A4F9D"/>
                </a:solidFill>
                <a:latin typeface="Trebuchet MS" panose="020B0603020202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b="0" i="0" kern="1200">
                <a:solidFill>
                  <a:srgbClr val="0A4F9D"/>
                </a:solidFill>
                <a:latin typeface="Trebuchet MS" panose="020B0603020202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  <a:spcAft>
                <a:spcPts val="1200"/>
              </a:spcAft>
              <a:buFont typeface="Symbol" panose="05050102010706020507" pitchFamily="18" charset="2"/>
              <a:buChar char=""/>
            </a:pPr>
            <a:r>
              <a:rPr lang="en-US" sz="1600" dirty="0">
                <a:solidFill>
                  <a:srgbClr val="FF0000"/>
                </a:solidFill>
                <a:ea typeface="MS Mincho" panose="02020609040205080304" pitchFamily="49" charset="-128"/>
                <a:cs typeface="Calibri" panose="020F0502020204030204" pitchFamily="34" charset="0"/>
              </a:rPr>
              <a:t>EU</a:t>
            </a:r>
            <a:r>
              <a:rPr lang="en-US" sz="1600" b="1" dirty="0">
                <a:ea typeface="MS Mincho" panose="02020609040205080304" pitchFamily="49" charset="-128"/>
                <a:cs typeface="Calibri" panose="020F0502020204030204" pitchFamily="34" charset="0"/>
              </a:rPr>
              <a:t>: </a:t>
            </a:r>
            <a:r>
              <a:rPr lang="en-US" sz="1600" dirty="0">
                <a:ea typeface="MS Mincho" panose="02020609040205080304" pitchFamily="49" charset="-128"/>
                <a:cs typeface="Calibri" panose="020F0502020204030204" pitchFamily="34" charset="0"/>
              </a:rPr>
              <a:t>The member states have a choice of:</a:t>
            </a:r>
          </a:p>
          <a:p>
            <a:pPr lvl="1">
              <a:spcBef>
                <a:spcPts val="0"/>
              </a:spcBef>
              <a:spcAft>
                <a:spcPts val="1200"/>
              </a:spcAft>
              <a:buFont typeface="Symbol" panose="05050102010706020507" pitchFamily="18" charset="2"/>
              <a:buChar char=""/>
            </a:pPr>
            <a:r>
              <a:rPr lang="en-US" sz="1400" dirty="0">
                <a:ea typeface="MS Mincho" panose="02020609040205080304" pitchFamily="49" charset="-128"/>
                <a:cs typeface="Calibri" panose="020F0502020204030204" pitchFamily="34" charset="0"/>
              </a:rPr>
              <a:t>Meeting </a:t>
            </a:r>
            <a:r>
              <a:rPr lang="en-US" sz="1400" u="sng" dirty="0">
                <a:ea typeface="MS Mincho" panose="02020609040205080304" pitchFamily="49" charset="-128"/>
                <a:cs typeface="Calibri" panose="020F0502020204030204" pitchFamily="34" charset="0"/>
              </a:rPr>
              <a:t>a binding target of a 14.5% reduction </a:t>
            </a:r>
            <a:r>
              <a:rPr lang="en-US" sz="1400" dirty="0">
                <a:ea typeface="MS Mincho" panose="02020609040205080304" pitchFamily="49" charset="-128"/>
                <a:cs typeface="Calibri" panose="020F0502020204030204" pitchFamily="34" charset="0"/>
              </a:rPr>
              <a:t>in GHG intensity by using renewables </a:t>
            </a:r>
          </a:p>
          <a:p>
            <a:pPr lvl="1">
              <a:spcBef>
                <a:spcPts val="0"/>
              </a:spcBef>
              <a:spcAft>
                <a:spcPts val="1200"/>
              </a:spcAft>
              <a:buFont typeface="Symbol" panose="05050102010706020507" pitchFamily="18" charset="2"/>
              <a:buChar char=""/>
            </a:pPr>
            <a:r>
              <a:rPr lang="en-US" sz="1400" dirty="0">
                <a:ea typeface="MS Mincho" panose="02020609040205080304" pitchFamily="49" charset="-128"/>
                <a:cs typeface="Calibri" panose="020F0502020204030204" pitchFamily="34" charset="0"/>
              </a:rPr>
              <a:t>or, </a:t>
            </a:r>
            <a:r>
              <a:rPr lang="en-US" sz="1400" u="sng" dirty="0">
                <a:ea typeface="MS Mincho" panose="02020609040205080304" pitchFamily="49" charset="-128"/>
                <a:cs typeface="Calibri" panose="020F0502020204030204" pitchFamily="34" charset="0"/>
              </a:rPr>
              <a:t>having 29% of renewables </a:t>
            </a:r>
            <a:r>
              <a:rPr lang="en-US" sz="1400" dirty="0">
                <a:ea typeface="MS Mincho" panose="02020609040205080304" pitchFamily="49" charset="-128"/>
                <a:cs typeface="Calibri" panose="020F0502020204030204" pitchFamily="34" charset="0"/>
              </a:rPr>
              <a:t>within the final transportation related energy sector by 2030.</a:t>
            </a:r>
            <a:endParaRPr lang="en-CA" sz="1400" dirty="0">
              <a:ea typeface="MS Mincho" panose="02020609040205080304" pitchFamily="49" charset="-128"/>
              <a:cs typeface="Calibri" panose="020F0502020204030204" pitchFamily="34" charset="0"/>
            </a:endParaRPr>
          </a:p>
          <a:p>
            <a:pPr>
              <a:spcBef>
                <a:spcPts val="0"/>
              </a:spcBef>
              <a:spcAft>
                <a:spcPts val="1200"/>
              </a:spcAft>
              <a:buFont typeface="Symbol" panose="05050102010706020507" pitchFamily="18" charset="2"/>
              <a:buChar char=""/>
            </a:pPr>
            <a:r>
              <a:rPr lang="en-US" sz="1600" dirty="0">
                <a:solidFill>
                  <a:srgbClr val="FF0000"/>
                </a:solidFill>
                <a:ea typeface="MS Mincho" panose="02020609040205080304" pitchFamily="49" charset="-128"/>
                <a:cs typeface="Calibri" panose="020F0502020204030204" pitchFamily="34" charset="0"/>
              </a:rPr>
              <a:t>Austria</a:t>
            </a:r>
            <a:r>
              <a:rPr lang="en-US" sz="1600" dirty="0">
                <a:ea typeface="MS Mincho" panose="02020609040205080304" pitchFamily="49" charset="-128"/>
                <a:cs typeface="Calibri" panose="020F0502020204030204" pitchFamily="34" charset="0"/>
              </a:rPr>
              <a:t> employs </a:t>
            </a:r>
            <a:r>
              <a:rPr lang="en-US" sz="1600" u="sng" dirty="0">
                <a:ea typeface="MS Mincho" panose="02020609040205080304" pitchFamily="49" charset="-128"/>
                <a:cs typeface="Calibri" panose="020F0502020204030204" pitchFamily="34" charset="0"/>
              </a:rPr>
              <a:t>energy content-based </a:t>
            </a:r>
            <a:r>
              <a:rPr lang="en-US" sz="1600" dirty="0">
                <a:ea typeface="MS Mincho" panose="02020609040205080304" pitchFamily="49" charset="-128"/>
                <a:cs typeface="Calibri" panose="020F0502020204030204" pitchFamily="34" charset="0"/>
              </a:rPr>
              <a:t>substitution targets (</a:t>
            </a:r>
            <a:r>
              <a:rPr lang="en-US" sz="1600" u="sng" dirty="0">
                <a:ea typeface="MS Mincho" panose="02020609040205080304" pitchFamily="49" charset="-128"/>
                <a:cs typeface="Calibri" panose="020F0502020204030204" pitchFamily="34" charset="0"/>
              </a:rPr>
              <a:t>E5 and B7</a:t>
            </a:r>
            <a:r>
              <a:rPr lang="en-US" sz="1600" dirty="0">
                <a:ea typeface="MS Mincho" panose="02020609040205080304" pitchFamily="49" charset="-128"/>
                <a:cs typeface="Calibri" panose="020F0502020204030204" pitchFamily="34" charset="0"/>
              </a:rPr>
              <a:t>).</a:t>
            </a:r>
            <a:endParaRPr lang="en-CA" sz="1600" dirty="0">
              <a:ea typeface="MS Mincho" panose="02020609040205080304" pitchFamily="49" charset="-128"/>
              <a:cs typeface="Calibri" panose="020F0502020204030204" pitchFamily="34" charset="0"/>
            </a:endParaRPr>
          </a:p>
          <a:p>
            <a:pPr>
              <a:spcBef>
                <a:spcPts val="0"/>
              </a:spcBef>
              <a:spcAft>
                <a:spcPts val="1200"/>
              </a:spcAft>
              <a:buFont typeface="Symbol" panose="05050102010706020507" pitchFamily="18" charset="2"/>
              <a:buChar char=""/>
            </a:pPr>
            <a:r>
              <a:rPr lang="en-US" sz="1600" dirty="0">
                <a:solidFill>
                  <a:srgbClr val="FF0000"/>
                </a:solidFill>
                <a:ea typeface="MS Mincho" panose="02020609040205080304" pitchFamily="49" charset="-128"/>
                <a:cs typeface="Calibri" panose="020F0502020204030204" pitchFamily="34" charset="0"/>
              </a:rPr>
              <a:t>Netherlands </a:t>
            </a:r>
            <a:r>
              <a:rPr lang="en-US" sz="1600" dirty="0">
                <a:ea typeface="MS Mincho" panose="02020609040205080304" pitchFamily="49" charset="-128"/>
                <a:cs typeface="Calibri" panose="020F0502020204030204" pitchFamily="34" charset="0"/>
              </a:rPr>
              <a:t>has developed a </a:t>
            </a:r>
            <a:r>
              <a:rPr lang="en-US" sz="1600" u="sng" dirty="0">
                <a:ea typeface="MS Mincho" panose="02020609040205080304" pitchFamily="49" charset="-128"/>
                <a:cs typeface="Calibri" panose="020F0502020204030204" pitchFamily="34" charset="0"/>
              </a:rPr>
              <a:t>18.3% energy-based </a:t>
            </a:r>
            <a:r>
              <a:rPr lang="en-US" sz="1600" dirty="0">
                <a:ea typeface="MS Mincho" panose="02020609040205080304" pitchFamily="49" charset="-128"/>
                <a:cs typeface="Calibri" panose="020F0502020204030204" pitchFamily="34" charset="0"/>
              </a:rPr>
              <a:t>biofuels blending mandate.</a:t>
            </a:r>
            <a:endParaRPr lang="en-CA" sz="1600" dirty="0">
              <a:ea typeface="MS Mincho" panose="02020609040205080304" pitchFamily="49" charset="-128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55546465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Tema di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i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i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83727557648AA40B029C215891F95C5" ma:contentTypeVersion="11" ma:contentTypeDescription="Create a new document." ma:contentTypeScope="" ma:versionID="663b5ba43cfa05850ec4e545f3bceba5">
  <xsd:schema xmlns:xsd="http://www.w3.org/2001/XMLSchema" xmlns:xs="http://www.w3.org/2001/XMLSchema" xmlns:p="http://schemas.microsoft.com/office/2006/metadata/properties" xmlns:ns3="8c008993-a31f-4b40-b1f3-88dd9c6e1924" targetNamespace="http://schemas.microsoft.com/office/2006/metadata/properties" ma:root="true" ma:fieldsID="9eefe9c90aa1cb9affed927052e5ad1f" ns3:_="">
    <xsd:import namespace="8c008993-a31f-4b40-b1f3-88dd9c6e1924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3:MediaServiceDateTaken" minOccurs="0"/>
                <xsd:element ref="ns3:MediaServiceLocation" minOccurs="0"/>
                <xsd:element ref="ns3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c008993-a31f-4b40-b1f3-88dd9c6e192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MediaLengthInSeconds" ma:index="18" nillable="true" ma:displayName="Length (seconds)" ma:internalName="MediaLengthInSeconds" ma:readOnly="tru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414BEB01-301E-44BE-B408-09891C93EDBB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09D40CB7-E32E-4FD1-A6C7-0EE3851A1EF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c008993-a31f-4b40-b1f3-88dd9c6e192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CD53CCD2-B894-4529-81A4-5B13EE89732D}">
  <ds:schemaRefs>
    <ds:schemaRef ds:uri="8c008993-a31f-4b40-b1f3-88dd9c6e1924"/>
    <ds:schemaRef ds:uri="http://purl.org/dc/dcmitype/"/>
    <ds:schemaRef ds:uri="http://schemas.microsoft.com/office/2006/metadata/properties"/>
    <ds:schemaRef ds:uri="http://purl.org/dc/elements/1.1/"/>
    <ds:schemaRef ds:uri="http://www.w3.org/XML/1998/namespac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terms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43244</TotalTime>
  <Words>1512</Words>
  <Application>Microsoft Office PowerPoint</Application>
  <PresentationFormat>On-screen Show (4:3)</PresentationFormat>
  <Paragraphs>108</Paragraphs>
  <Slides>13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22" baseType="lpstr">
      <vt:lpstr>Arial</vt:lpstr>
      <vt:lpstr>Calibri</vt:lpstr>
      <vt:lpstr>Courier New</vt:lpstr>
      <vt:lpstr>Google Sans</vt:lpstr>
      <vt:lpstr>Segoe UI</vt:lpstr>
      <vt:lpstr>Symbol</vt:lpstr>
      <vt:lpstr>Trebuchet MS</vt:lpstr>
      <vt:lpstr>Wingdings</vt:lpstr>
      <vt:lpstr>Tema di Office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Hewlett-Packard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Eleonora Chelazzi</dc:creator>
  <cp:lastModifiedBy>Saddler, Jack</cp:lastModifiedBy>
  <cp:revision>183</cp:revision>
  <cp:lastPrinted>2021-06-30T18:38:43Z</cp:lastPrinted>
  <dcterms:created xsi:type="dcterms:W3CDTF">2020-03-02T15:29:39Z</dcterms:created>
  <dcterms:modified xsi:type="dcterms:W3CDTF">2023-10-24T11:41:59Z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0x010100483727557648AA40B029C215891F95C5</vt:lpwstr>
  </property>
</Properties>
</file>