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60" r:id="rId2"/>
    <p:sldId id="273" r:id="rId3"/>
    <p:sldId id="277" r:id="rId4"/>
    <p:sldId id="276" r:id="rId5"/>
    <p:sldId id="272" r:id="rId6"/>
    <p:sldId id="274" r:id="rId7"/>
    <p:sldId id="280" r:id="rId8"/>
    <p:sldId id="278" r:id="rId9"/>
    <p:sldId id="275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A4F9D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3322" autoAdjust="0"/>
  </p:normalViewPr>
  <p:slideViewPr>
    <p:cSldViewPr snapToGrid="0">
      <p:cViewPr varScale="1">
        <p:scale>
          <a:sx n="107" d="100"/>
          <a:sy n="107" d="100"/>
        </p:scale>
        <p:origin x="96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fx545\Downloads\20231019132154435258264ENE1H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fx545\Downloads\20231019155527435264949ENE2HO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fx545\Downloads\20231019145615435264949BIL5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Total use of transportation fuels for road transport  in </a:t>
            </a:r>
            <a:r>
              <a:rPr lang="en-US" dirty="0" smtClean="0"/>
              <a:t>metric tons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'[20231019132154435258264ENE1HO.xlsx]Sheet1'!$B$5</c:f>
              <c:strCache>
                <c:ptCount val="1"/>
                <c:pt idx="0">
                  <c:v>Gasolin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'[20231019132154435258264ENE1HO.xlsx]Sheet1'!$C$4:$M$4</c:f>
              <c:strCach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strCache>
            </c:strRef>
          </c:cat>
          <c:val>
            <c:numRef>
              <c:f>'[20231019132154435258264ENE1HO.xlsx]Sheet1'!$C$5:$M$5</c:f>
              <c:numCache>
                <c:formatCode>General</c:formatCode>
                <c:ptCount val="11"/>
                <c:pt idx="0" formatCode="_-* #,##0_-;\-* #,##0_-;_-* &quot;-&quot;??_-;_-@_-">
                  <c:v>2580024</c:v>
                </c:pt>
                <c:pt idx="1">
                  <c:v>2426675</c:v>
                </c:pt>
                <c:pt idx="2">
                  <c:v>2302157</c:v>
                </c:pt>
                <c:pt idx="3">
                  <c:v>2475409</c:v>
                </c:pt>
                <c:pt idx="4">
                  <c:v>2307256</c:v>
                </c:pt>
                <c:pt idx="5">
                  <c:v>2414283</c:v>
                </c:pt>
                <c:pt idx="6">
                  <c:v>2397847</c:v>
                </c:pt>
                <c:pt idx="7">
                  <c:v>2472999</c:v>
                </c:pt>
                <c:pt idx="8">
                  <c:v>2240639</c:v>
                </c:pt>
                <c:pt idx="9">
                  <c:v>2250281</c:v>
                </c:pt>
                <c:pt idx="10">
                  <c:v>2236001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92-4356-A6F8-5E44183DFA0E}"/>
            </c:ext>
          </c:extLst>
        </c:ser>
        <c:ser>
          <c:idx val="1"/>
          <c:order val="1"/>
          <c:tx>
            <c:strRef>
              <c:f>'[20231019132154435258264ENE1HO.xlsx]Sheet1'!$B$6</c:f>
              <c:strCache>
                <c:ptCount val="1"/>
                <c:pt idx="0">
                  <c:v>Diesel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'[20231019132154435258264ENE1HO.xlsx]Sheet1'!$C$4:$M$4</c:f>
              <c:strCach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strCache>
            </c:strRef>
          </c:cat>
          <c:val>
            <c:numRef>
              <c:f>'[20231019132154435258264ENE1HO.xlsx]Sheet1'!$C$6:$M$6</c:f>
              <c:numCache>
                <c:formatCode>General</c:formatCode>
                <c:ptCount val="11"/>
                <c:pt idx="0">
                  <c:v>2439415</c:v>
                </c:pt>
                <c:pt idx="1">
                  <c:v>3046229</c:v>
                </c:pt>
                <c:pt idx="2">
                  <c:v>3043197</c:v>
                </c:pt>
                <c:pt idx="3">
                  <c:v>3745765</c:v>
                </c:pt>
                <c:pt idx="4">
                  <c:v>2211225</c:v>
                </c:pt>
                <c:pt idx="5">
                  <c:v>2256366</c:v>
                </c:pt>
                <c:pt idx="6">
                  <c:v>2343764</c:v>
                </c:pt>
                <c:pt idx="7">
                  <c:v>2277495</c:v>
                </c:pt>
                <c:pt idx="8">
                  <c:v>2107360</c:v>
                </c:pt>
                <c:pt idx="9">
                  <c:v>2122772</c:v>
                </c:pt>
                <c:pt idx="10">
                  <c:v>1979575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92-4356-A6F8-5E44183DFA0E}"/>
            </c:ext>
          </c:extLst>
        </c:ser>
        <c:ser>
          <c:idx val="2"/>
          <c:order val="2"/>
          <c:tx>
            <c:strRef>
              <c:f>'[20231019132154435258264ENE1HO.xlsx]Sheet1'!$B$7</c:f>
              <c:strCache>
                <c:ptCount val="1"/>
                <c:pt idx="0">
                  <c:v>Biodiesel, bioethanol, and biooil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'[20231019132154435258264ENE1HO.xlsx]Sheet1'!$C$4:$M$4</c:f>
              <c:strCach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strCache>
            </c:strRef>
          </c:cat>
          <c:val>
            <c:numRef>
              <c:f>'[20231019132154435258264ENE1HO.xlsx]Sheet1'!$C$7:$M$7</c:f>
              <c:numCache>
                <c:formatCode>General</c:formatCode>
                <c:ptCount val="11"/>
                <c:pt idx="0">
                  <c:v>332213</c:v>
                </c:pt>
                <c:pt idx="1">
                  <c:v>322668</c:v>
                </c:pt>
                <c:pt idx="2">
                  <c:v>331768</c:v>
                </c:pt>
                <c:pt idx="3">
                  <c:v>312834</c:v>
                </c:pt>
                <c:pt idx="4">
                  <c:v>214717</c:v>
                </c:pt>
                <c:pt idx="5">
                  <c:v>218363</c:v>
                </c:pt>
                <c:pt idx="6">
                  <c:v>217034</c:v>
                </c:pt>
                <c:pt idx="7">
                  <c:v>229638</c:v>
                </c:pt>
                <c:pt idx="8">
                  <c:v>253538</c:v>
                </c:pt>
                <c:pt idx="9">
                  <c:v>260230</c:v>
                </c:pt>
                <c:pt idx="10">
                  <c:v>249360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792-4356-A6F8-5E44183DF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683096144"/>
        <c:axId val="683087288"/>
      </c:lineChart>
      <c:catAx>
        <c:axId val="68309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087288"/>
        <c:crosses val="autoZero"/>
        <c:auto val="1"/>
        <c:lblAlgn val="ctr"/>
        <c:lblOffset val="100"/>
        <c:noMultiLvlLbl val="0"/>
      </c:catAx>
      <c:valAx>
        <c:axId val="683087288"/>
        <c:scaling>
          <c:orientation val="minMax"/>
        </c:scaling>
        <c:delete val="0"/>
        <c:axPos val="l"/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309614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Energy consumption of renewables in GJ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'[20231019155527435264949ENE2HO(1).xlsx]ENE2HO'!$B$8</c:f>
              <c:strCache>
                <c:ptCount val="1"/>
                <c:pt idx="0">
                  <c:v>Biogas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'[20231019155527435264949ENE2HO(1).xlsx]ENE2HO'!$C$3:$W$3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strCache>
            </c:strRef>
          </c:cat>
          <c:val>
            <c:numRef>
              <c:f>'[20231019155527435264949ENE2HO(1).xlsx]ENE2HO'!$C$8:$W$8</c:f>
              <c:numCache>
                <c:formatCode>General</c:formatCode>
                <c:ptCount val="21"/>
                <c:pt idx="0">
                  <c:v>3362466</c:v>
                </c:pt>
                <c:pt idx="1">
                  <c:v>3577906</c:v>
                </c:pt>
                <c:pt idx="2">
                  <c:v>3738433</c:v>
                </c:pt>
                <c:pt idx="3">
                  <c:v>3829964</c:v>
                </c:pt>
                <c:pt idx="4">
                  <c:v>3918998</c:v>
                </c:pt>
                <c:pt idx="5">
                  <c:v>3914030</c:v>
                </c:pt>
                <c:pt idx="6">
                  <c:v>3927978</c:v>
                </c:pt>
                <c:pt idx="7">
                  <c:v>4171003</c:v>
                </c:pt>
                <c:pt idx="8">
                  <c:v>4278002</c:v>
                </c:pt>
                <c:pt idx="9">
                  <c:v>4217964</c:v>
                </c:pt>
                <c:pt idx="10">
                  <c:v>4399147</c:v>
                </c:pt>
                <c:pt idx="11">
                  <c:v>4587833</c:v>
                </c:pt>
                <c:pt idx="12">
                  <c:v>5519158</c:v>
                </c:pt>
                <c:pt idx="13">
                  <c:v>6414817</c:v>
                </c:pt>
                <c:pt idx="14">
                  <c:v>9047985</c:v>
                </c:pt>
                <c:pt idx="15">
                  <c:v>11157989</c:v>
                </c:pt>
                <c:pt idx="16">
                  <c:v>13414258</c:v>
                </c:pt>
                <c:pt idx="17">
                  <c:v>16604853</c:v>
                </c:pt>
                <c:pt idx="18">
                  <c:v>21378853</c:v>
                </c:pt>
                <c:pt idx="19">
                  <c:v>26194576</c:v>
                </c:pt>
                <c:pt idx="20">
                  <c:v>30114445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62C-4F42-88E6-F183FDF7CD31}"/>
            </c:ext>
          </c:extLst>
        </c:ser>
        <c:ser>
          <c:idx val="1"/>
          <c:order val="1"/>
          <c:tx>
            <c:strRef>
              <c:f>'[20231019155527435264949ENE2HO(1).xlsx]ENE2HO'!$B$9</c:f>
              <c:strCache>
                <c:ptCount val="1"/>
                <c:pt idx="0">
                  <c:v>Straw for inciniration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'[20231019155527435264949ENE2HO(1).xlsx]ENE2HO'!$C$3:$W$3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strCache>
            </c:strRef>
          </c:cat>
          <c:val>
            <c:numRef>
              <c:f>'[20231019155527435264949ENE2HO(1).xlsx]ENE2HO'!$C$9:$W$9</c:f>
              <c:numCache>
                <c:formatCode>General</c:formatCode>
                <c:ptCount val="21"/>
                <c:pt idx="0">
                  <c:v>19530050</c:v>
                </c:pt>
                <c:pt idx="1">
                  <c:v>20874200</c:v>
                </c:pt>
                <c:pt idx="2">
                  <c:v>18236650</c:v>
                </c:pt>
                <c:pt idx="3">
                  <c:v>21023550</c:v>
                </c:pt>
                <c:pt idx="4">
                  <c:v>19995500</c:v>
                </c:pt>
                <c:pt idx="5">
                  <c:v>20478350</c:v>
                </c:pt>
                <c:pt idx="6">
                  <c:v>26027500</c:v>
                </c:pt>
                <c:pt idx="7">
                  <c:v>29265350</c:v>
                </c:pt>
                <c:pt idx="8">
                  <c:v>23269600</c:v>
                </c:pt>
                <c:pt idx="9">
                  <c:v>21845700</c:v>
                </c:pt>
                <c:pt idx="10">
                  <c:v>26626350</c:v>
                </c:pt>
                <c:pt idx="11">
                  <c:v>20536350</c:v>
                </c:pt>
                <c:pt idx="12">
                  <c:v>20768350</c:v>
                </c:pt>
                <c:pt idx="13">
                  <c:v>19576450</c:v>
                </c:pt>
                <c:pt idx="14">
                  <c:v>19663097</c:v>
                </c:pt>
                <c:pt idx="15">
                  <c:v>20211738</c:v>
                </c:pt>
                <c:pt idx="16">
                  <c:v>17605847</c:v>
                </c:pt>
                <c:pt idx="17">
                  <c:v>17963276</c:v>
                </c:pt>
                <c:pt idx="18">
                  <c:v>18929067</c:v>
                </c:pt>
                <c:pt idx="19">
                  <c:v>21581385</c:v>
                </c:pt>
                <c:pt idx="20">
                  <c:v>24825532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62C-4F42-88E6-F183FDF7CD31}"/>
            </c:ext>
          </c:extLst>
        </c:ser>
        <c:ser>
          <c:idx val="2"/>
          <c:order val="2"/>
          <c:tx>
            <c:strRef>
              <c:f>'[20231019155527435264949ENE2HO(1).xlsx]ENE2HO'!$B$12</c:f>
              <c:strCache>
                <c:ptCount val="1"/>
                <c:pt idx="0">
                  <c:v>Biodiesel, bioethanol, and biooil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'[20231019155527435264949ENE2HO(1).xlsx]ENE2HO'!$C$3:$W$3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strCache>
            </c:strRef>
          </c:cat>
          <c:val>
            <c:numRef>
              <c:f>'[20231019155527435264949ENE2HO(1).xlsx]ENE2HO'!$C$12:$W$12</c:f>
              <c:numCache>
                <c:formatCode>General</c:formatCode>
                <c:ptCount val="21"/>
                <c:pt idx="0">
                  <c:v>1630336</c:v>
                </c:pt>
                <c:pt idx="1">
                  <c:v>2112376</c:v>
                </c:pt>
                <c:pt idx="2">
                  <c:v>3092628</c:v>
                </c:pt>
                <c:pt idx="3">
                  <c:v>3392552</c:v>
                </c:pt>
                <c:pt idx="4">
                  <c:v>3909574</c:v>
                </c:pt>
                <c:pt idx="5">
                  <c:v>4091153</c:v>
                </c:pt>
                <c:pt idx="6">
                  <c:v>5717261</c:v>
                </c:pt>
                <c:pt idx="7">
                  <c:v>5128865</c:v>
                </c:pt>
                <c:pt idx="8">
                  <c:v>5952740</c:v>
                </c:pt>
                <c:pt idx="9">
                  <c:v>9507298</c:v>
                </c:pt>
                <c:pt idx="10">
                  <c:v>11489428</c:v>
                </c:pt>
                <c:pt idx="11">
                  <c:v>11293245</c:v>
                </c:pt>
                <c:pt idx="12">
                  <c:v>11595592</c:v>
                </c:pt>
                <c:pt idx="13">
                  <c:v>10945914</c:v>
                </c:pt>
                <c:pt idx="14">
                  <c:v>9168872</c:v>
                </c:pt>
                <c:pt idx="15">
                  <c:v>9345556</c:v>
                </c:pt>
                <c:pt idx="16">
                  <c:v>9280140</c:v>
                </c:pt>
                <c:pt idx="17">
                  <c:v>9835772</c:v>
                </c:pt>
                <c:pt idx="18">
                  <c:v>10905772</c:v>
                </c:pt>
                <c:pt idx="19">
                  <c:v>11179225</c:v>
                </c:pt>
                <c:pt idx="20">
                  <c:v>10711269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62C-4F42-88E6-F183FDF7CD31}"/>
            </c:ext>
          </c:extLst>
        </c:ser>
        <c:ser>
          <c:idx val="3"/>
          <c:order val="3"/>
          <c:tx>
            <c:strRef>
              <c:f>'[20231019155527435264949ENE2HO(1).xlsx]ENE2HO'!$B$16</c:f>
              <c:strCache>
                <c:ptCount val="1"/>
                <c:pt idx="0">
                  <c:v>Wind, solar, and hydro</c:v>
                </c:pt>
              </c:strCache>
            </c:strRef>
          </c:tx>
          <c:spPr>
            <a:ln w="22225" cap="rnd" cmpd="sng" algn="ctr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'[20231019155527435264949ENE2HO(1).xlsx]ENE2HO'!$C$3:$W$3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strCache>
            </c:strRef>
          </c:cat>
          <c:val>
            <c:numRef>
              <c:f>'[20231019155527435264949ENE2HO(1).xlsx]ENE2HO'!$C$16:$W$16</c:f>
              <c:numCache>
                <c:formatCode>General</c:formatCode>
                <c:ptCount val="21"/>
                <c:pt idx="0">
                  <c:v>17676070</c:v>
                </c:pt>
                <c:pt idx="1">
                  <c:v>20100612</c:v>
                </c:pt>
                <c:pt idx="2">
                  <c:v>23801226</c:v>
                </c:pt>
                <c:pt idx="3">
                  <c:v>23899176</c:v>
                </c:pt>
                <c:pt idx="4">
                  <c:v>22080663</c:v>
                </c:pt>
                <c:pt idx="5">
                  <c:v>25926624</c:v>
                </c:pt>
                <c:pt idx="6">
                  <c:v>25042404</c:v>
                </c:pt>
                <c:pt idx="7">
                  <c:v>24275341</c:v>
                </c:pt>
                <c:pt idx="8">
                  <c:v>28209928</c:v>
                </c:pt>
                <c:pt idx="9">
                  <c:v>35301575</c:v>
                </c:pt>
                <c:pt idx="10">
                  <c:v>37408597</c:v>
                </c:pt>
                <c:pt idx="11">
                  <c:v>41955243</c:v>
                </c:pt>
                <c:pt idx="12">
                  <c:v>49280852</c:v>
                </c:pt>
                <c:pt idx="13">
                  <c:v>53119378</c:v>
                </c:pt>
                <c:pt idx="14">
                  <c:v>48761220</c:v>
                </c:pt>
                <c:pt idx="15">
                  <c:v>55977682</c:v>
                </c:pt>
                <c:pt idx="16">
                  <c:v>53519898</c:v>
                </c:pt>
                <c:pt idx="17">
                  <c:v>61669148</c:v>
                </c:pt>
                <c:pt idx="18">
                  <c:v>63100119</c:v>
                </c:pt>
                <c:pt idx="19">
                  <c:v>62566885</c:v>
                </c:pt>
                <c:pt idx="20">
                  <c:v>76463068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62C-4F42-88E6-F183FDF7CD31}"/>
            </c:ext>
          </c:extLst>
        </c:ser>
        <c:ser>
          <c:idx val="4"/>
          <c:order val="4"/>
          <c:tx>
            <c:strRef>
              <c:f>'[20231019155527435264949ENE2HO(1).xlsx]ENE2HO'!$B$17</c:f>
              <c:strCache>
                <c:ptCount val="1"/>
                <c:pt idx="0">
                  <c:v>Wood (chips, pellets, firewood, etc.)</c:v>
                </c:pt>
              </c:strCache>
            </c:strRef>
          </c:tx>
          <c:spPr>
            <a:ln w="22225" cap="rnd" cmpd="sng" algn="ctr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'[20231019155527435264949ENE2HO(1).xlsx]ENE2HO'!$C$3:$W$3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strCache>
            </c:strRef>
          </c:cat>
          <c:val>
            <c:numRef>
              <c:f>'[20231019155527435264949ENE2HO(1).xlsx]ENE2HO'!$C$17:$W$17</c:f>
              <c:numCache>
                <c:formatCode>General</c:formatCode>
                <c:ptCount val="21"/>
                <c:pt idx="0">
                  <c:v>31688591</c:v>
                </c:pt>
                <c:pt idx="1">
                  <c:v>39237744</c:v>
                </c:pt>
                <c:pt idx="2">
                  <c:v>44105997</c:v>
                </c:pt>
                <c:pt idx="3">
                  <c:v>51253090</c:v>
                </c:pt>
                <c:pt idx="4">
                  <c:v>52694698</c:v>
                </c:pt>
                <c:pt idx="5">
                  <c:v>61502978</c:v>
                </c:pt>
                <c:pt idx="6">
                  <c:v>64441003</c:v>
                </c:pt>
                <c:pt idx="7">
                  <c:v>67350068</c:v>
                </c:pt>
                <c:pt idx="8">
                  <c:v>83286631</c:v>
                </c:pt>
                <c:pt idx="9">
                  <c:v>82344104</c:v>
                </c:pt>
                <c:pt idx="10">
                  <c:v>84998467</c:v>
                </c:pt>
                <c:pt idx="11">
                  <c:v>86319534</c:v>
                </c:pt>
                <c:pt idx="12">
                  <c:v>85414068</c:v>
                </c:pt>
                <c:pt idx="13">
                  <c:v>92980487</c:v>
                </c:pt>
                <c:pt idx="14">
                  <c:v>94057706</c:v>
                </c:pt>
                <c:pt idx="15">
                  <c:v>113748203</c:v>
                </c:pt>
                <c:pt idx="16">
                  <c:v>137037675</c:v>
                </c:pt>
                <c:pt idx="17">
                  <c:v>113153329</c:v>
                </c:pt>
                <c:pt idx="18">
                  <c:v>101800755</c:v>
                </c:pt>
                <c:pt idx="19">
                  <c:v>112432538</c:v>
                </c:pt>
                <c:pt idx="20">
                  <c:v>113247537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62C-4F42-88E6-F183FDF7CD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757019216"/>
        <c:axId val="757019872"/>
      </c:lineChart>
      <c:catAx>
        <c:axId val="757019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019872"/>
        <c:crosses val="autoZero"/>
        <c:auto val="1"/>
        <c:lblAlgn val="ctr"/>
        <c:lblOffset val="100"/>
        <c:noMultiLvlLbl val="0"/>
      </c:catAx>
      <c:valAx>
        <c:axId val="757019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019216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Newly registrated motor vehicles by propellant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'[20231019145615435264949BIL53.xlsx]BIL53'!$D$11</c:f>
              <c:strCache>
                <c:ptCount val="1"/>
                <c:pt idx="0">
                  <c:v>Gasoline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multiLvlStrRef>
              <c:f>'[20231019145615435264949BIL53.xlsx]BIL53'!$E$9:$AA$10</c:f>
              <c:multiLvlStrCache>
                <c:ptCount val="2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</c:lvl>
                <c:lvl>
                  <c:pt idx="0">
                    <c:v>2018</c:v>
                  </c:pt>
                  <c:pt idx="4">
                    <c:v>2019</c:v>
                  </c:pt>
                  <c:pt idx="8">
                    <c:v>2020</c:v>
                  </c:pt>
                  <c:pt idx="12">
                    <c:v>2021</c:v>
                  </c:pt>
                  <c:pt idx="16">
                    <c:v>2022</c:v>
                  </c:pt>
                  <c:pt idx="20">
                    <c:v>2023</c:v>
                  </c:pt>
                </c:lvl>
              </c:multiLvlStrCache>
            </c:multiLvlStrRef>
          </c:cat>
          <c:val>
            <c:numRef>
              <c:f>'[20231019145615435264949BIL53.xlsx]BIL53'!$E$11:$AA$11</c:f>
              <c:numCache>
                <c:formatCode>General</c:formatCode>
                <c:ptCount val="23"/>
                <c:pt idx="0">
                  <c:v>36157</c:v>
                </c:pt>
                <c:pt idx="1">
                  <c:v>41945</c:v>
                </c:pt>
                <c:pt idx="2">
                  <c:v>32626</c:v>
                </c:pt>
                <c:pt idx="3">
                  <c:v>32511</c:v>
                </c:pt>
                <c:pt idx="4">
                  <c:v>47199</c:v>
                </c:pt>
                <c:pt idx="5">
                  <c:v>39447</c:v>
                </c:pt>
                <c:pt idx="6">
                  <c:v>35954</c:v>
                </c:pt>
                <c:pt idx="7">
                  <c:v>35222</c:v>
                </c:pt>
                <c:pt idx="8">
                  <c:v>32025</c:v>
                </c:pt>
                <c:pt idx="9">
                  <c:v>27060</c:v>
                </c:pt>
                <c:pt idx="10">
                  <c:v>33563</c:v>
                </c:pt>
                <c:pt idx="11">
                  <c:v>29837</c:v>
                </c:pt>
                <c:pt idx="12">
                  <c:v>26526</c:v>
                </c:pt>
                <c:pt idx="13">
                  <c:v>30244</c:v>
                </c:pt>
                <c:pt idx="14">
                  <c:v>21900</c:v>
                </c:pt>
                <c:pt idx="15">
                  <c:v>18618</c:v>
                </c:pt>
                <c:pt idx="16">
                  <c:v>19652</c:v>
                </c:pt>
                <c:pt idx="17">
                  <c:v>22393</c:v>
                </c:pt>
                <c:pt idx="18">
                  <c:v>18337</c:v>
                </c:pt>
                <c:pt idx="19">
                  <c:v>16944</c:v>
                </c:pt>
                <c:pt idx="20">
                  <c:v>21469</c:v>
                </c:pt>
                <c:pt idx="21">
                  <c:v>20984</c:v>
                </c:pt>
                <c:pt idx="22">
                  <c:v>18920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06-4CCD-93F3-7E5014050326}"/>
            </c:ext>
          </c:extLst>
        </c:ser>
        <c:ser>
          <c:idx val="1"/>
          <c:order val="1"/>
          <c:tx>
            <c:strRef>
              <c:f>'[20231019145615435264949BIL53.xlsx]BIL53'!$D$12</c:f>
              <c:strCache>
                <c:ptCount val="1"/>
                <c:pt idx="0">
                  <c:v>Diesel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multiLvlStrRef>
              <c:f>'[20231019145615435264949BIL53.xlsx]BIL53'!$E$9:$AA$10</c:f>
              <c:multiLvlStrCache>
                <c:ptCount val="2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</c:lvl>
                <c:lvl>
                  <c:pt idx="0">
                    <c:v>2018</c:v>
                  </c:pt>
                  <c:pt idx="4">
                    <c:v>2019</c:v>
                  </c:pt>
                  <c:pt idx="8">
                    <c:v>2020</c:v>
                  </c:pt>
                  <c:pt idx="12">
                    <c:v>2021</c:v>
                  </c:pt>
                  <c:pt idx="16">
                    <c:v>2022</c:v>
                  </c:pt>
                  <c:pt idx="20">
                    <c:v>2023</c:v>
                  </c:pt>
                </c:lvl>
              </c:multiLvlStrCache>
            </c:multiLvlStrRef>
          </c:cat>
          <c:val>
            <c:numRef>
              <c:f>'[20231019145615435264949BIL53.xlsx]BIL53'!$E$12:$AA$12</c:f>
              <c:numCache>
                <c:formatCode>General</c:formatCode>
                <c:ptCount val="23"/>
                <c:pt idx="0">
                  <c:v>27529</c:v>
                </c:pt>
                <c:pt idx="1">
                  <c:v>30202</c:v>
                </c:pt>
                <c:pt idx="2">
                  <c:v>22473</c:v>
                </c:pt>
                <c:pt idx="3">
                  <c:v>23973</c:v>
                </c:pt>
                <c:pt idx="4">
                  <c:v>25282</c:v>
                </c:pt>
                <c:pt idx="5">
                  <c:v>23063</c:v>
                </c:pt>
                <c:pt idx="6">
                  <c:v>20480</c:v>
                </c:pt>
                <c:pt idx="7">
                  <c:v>22414</c:v>
                </c:pt>
                <c:pt idx="8">
                  <c:v>20680</c:v>
                </c:pt>
                <c:pt idx="9">
                  <c:v>14597</c:v>
                </c:pt>
                <c:pt idx="10">
                  <c:v>17826</c:v>
                </c:pt>
                <c:pt idx="11">
                  <c:v>21355</c:v>
                </c:pt>
                <c:pt idx="12">
                  <c:v>15390</c:v>
                </c:pt>
                <c:pt idx="13">
                  <c:v>15863</c:v>
                </c:pt>
                <c:pt idx="14">
                  <c:v>11182</c:v>
                </c:pt>
                <c:pt idx="15">
                  <c:v>11243</c:v>
                </c:pt>
                <c:pt idx="16">
                  <c:v>10375</c:v>
                </c:pt>
                <c:pt idx="17">
                  <c:v>10525</c:v>
                </c:pt>
                <c:pt idx="18">
                  <c:v>9705</c:v>
                </c:pt>
                <c:pt idx="19">
                  <c:v>8958</c:v>
                </c:pt>
                <c:pt idx="20">
                  <c:v>7888</c:v>
                </c:pt>
                <c:pt idx="21">
                  <c:v>10360</c:v>
                </c:pt>
                <c:pt idx="22">
                  <c:v>7622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06-4CCD-93F3-7E5014050326}"/>
            </c:ext>
          </c:extLst>
        </c:ser>
        <c:ser>
          <c:idx val="2"/>
          <c:order val="2"/>
          <c:tx>
            <c:strRef>
              <c:f>'[20231019145615435264949BIL53.xlsx]BIL53'!$D$13</c:f>
              <c:strCache>
                <c:ptCount val="1"/>
                <c:pt idx="0">
                  <c:v>Electric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multiLvlStrRef>
              <c:f>'[20231019145615435264949BIL53.xlsx]BIL53'!$E$9:$AA$10</c:f>
              <c:multiLvlStrCache>
                <c:ptCount val="2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</c:lvl>
                <c:lvl>
                  <c:pt idx="0">
                    <c:v>2018</c:v>
                  </c:pt>
                  <c:pt idx="4">
                    <c:v>2019</c:v>
                  </c:pt>
                  <c:pt idx="8">
                    <c:v>2020</c:v>
                  </c:pt>
                  <c:pt idx="12">
                    <c:v>2021</c:v>
                  </c:pt>
                  <c:pt idx="16">
                    <c:v>2022</c:v>
                  </c:pt>
                  <c:pt idx="20">
                    <c:v>2023</c:v>
                  </c:pt>
                </c:lvl>
              </c:multiLvlStrCache>
            </c:multiLvlStrRef>
          </c:cat>
          <c:val>
            <c:numRef>
              <c:f>'[20231019145615435264949BIL53.xlsx]BIL53'!$E$13:$AA$13</c:f>
              <c:numCache>
                <c:formatCode>General</c:formatCode>
                <c:ptCount val="23"/>
                <c:pt idx="0">
                  <c:v>206</c:v>
                </c:pt>
                <c:pt idx="1">
                  <c:v>438</c:v>
                </c:pt>
                <c:pt idx="2">
                  <c:v>444</c:v>
                </c:pt>
                <c:pt idx="3">
                  <c:v>645</c:v>
                </c:pt>
                <c:pt idx="4">
                  <c:v>1037</c:v>
                </c:pt>
                <c:pt idx="5">
                  <c:v>1656</c:v>
                </c:pt>
                <c:pt idx="6">
                  <c:v>1367</c:v>
                </c:pt>
                <c:pt idx="7">
                  <c:v>1673</c:v>
                </c:pt>
                <c:pt idx="8">
                  <c:v>2221</c:v>
                </c:pt>
                <c:pt idx="9">
                  <c:v>1618</c:v>
                </c:pt>
                <c:pt idx="10">
                  <c:v>3915</c:v>
                </c:pt>
                <c:pt idx="11">
                  <c:v>6917</c:v>
                </c:pt>
                <c:pt idx="12">
                  <c:v>3156</c:v>
                </c:pt>
                <c:pt idx="13">
                  <c:v>4715</c:v>
                </c:pt>
                <c:pt idx="14">
                  <c:v>7904</c:v>
                </c:pt>
                <c:pt idx="15">
                  <c:v>10546</c:v>
                </c:pt>
                <c:pt idx="16">
                  <c:v>6286</c:v>
                </c:pt>
                <c:pt idx="17">
                  <c:v>6596</c:v>
                </c:pt>
                <c:pt idx="18">
                  <c:v>7884</c:v>
                </c:pt>
                <c:pt idx="19">
                  <c:v>11961</c:v>
                </c:pt>
                <c:pt idx="20">
                  <c:v>12401</c:v>
                </c:pt>
                <c:pt idx="21">
                  <c:v>14859</c:v>
                </c:pt>
                <c:pt idx="22">
                  <c:v>15216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F06-4CCD-93F3-7E5014050326}"/>
            </c:ext>
          </c:extLst>
        </c:ser>
        <c:ser>
          <c:idx val="3"/>
          <c:order val="3"/>
          <c:tx>
            <c:strRef>
              <c:f>'[20231019145615435264949BIL53.xlsx]BIL53'!$D$14</c:f>
              <c:strCache>
                <c:ptCount val="1"/>
                <c:pt idx="0">
                  <c:v>Plugin hybrid</c:v>
                </c:pt>
              </c:strCache>
            </c:strRef>
          </c:tx>
          <c:spPr>
            <a:ln w="22225" cap="rnd" cmpd="sng" algn="ctr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multiLvlStrRef>
              <c:f>'[20231019145615435264949BIL53.xlsx]BIL53'!$E$9:$AA$10</c:f>
              <c:multiLvlStrCache>
                <c:ptCount val="2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</c:lvl>
                <c:lvl>
                  <c:pt idx="0">
                    <c:v>2018</c:v>
                  </c:pt>
                  <c:pt idx="4">
                    <c:v>2019</c:v>
                  </c:pt>
                  <c:pt idx="8">
                    <c:v>2020</c:v>
                  </c:pt>
                  <c:pt idx="12">
                    <c:v>2021</c:v>
                  </c:pt>
                  <c:pt idx="16">
                    <c:v>2022</c:v>
                  </c:pt>
                  <c:pt idx="20">
                    <c:v>2023</c:v>
                  </c:pt>
                </c:lvl>
              </c:multiLvlStrCache>
            </c:multiLvlStrRef>
          </c:cat>
          <c:val>
            <c:numRef>
              <c:f>'[20231019145615435264949BIL53.xlsx]BIL53'!$E$14:$AA$14</c:f>
              <c:numCache>
                <c:formatCode>General</c:formatCode>
                <c:ptCount val="23"/>
                <c:pt idx="0">
                  <c:v>862</c:v>
                </c:pt>
                <c:pt idx="1">
                  <c:v>809</c:v>
                </c:pt>
                <c:pt idx="2">
                  <c:v>1004</c:v>
                </c:pt>
                <c:pt idx="3">
                  <c:v>484</c:v>
                </c:pt>
                <c:pt idx="4">
                  <c:v>1226</c:v>
                </c:pt>
                <c:pt idx="5">
                  <c:v>536</c:v>
                </c:pt>
                <c:pt idx="6">
                  <c:v>1019</c:v>
                </c:pt>
                <c:pt idx="7">
                  <c:v>1132</c:v>
                </c:pt>
                <c:pt idx="8">
                  <c:v>2051</c:v>
                </c:pt>
                <c:pt idx="9">
                  <c:v>2549</c:v>
                </c:pt>
                <c:pt idx="10">
                  <c:v>6388</c:v>
                </c:pt>
                <c:pt idx="11">
                  <c:v>7410</c:v>
                </c:pt>
                <c:pt idx="12">
                  <c:v>7559</c:v>
                </c:pt>
                <c:pt idx="13">
                  <c:v>10991</c:v>
                </c:pt>
                <c:pt idx="14">
                  <c:v>9701</c:v>
                </c:pt>
                <c:pt idx="15">
                  <c:v>12517</c:v>
                </c:pt>
                <c:pt idx="16">
                  <c:v>5629</c:v>
                </c:pt>
                <c:pt idx="17">
                  <c:v>7107</c:v>
                </c:pt>
                <c:pt idx="18">
                  <c:v>6485</c:v>
                </c:pt>
                <c:pt idx="19">
                  <c:v>7608</c:v>
                </c:pt>
                <c:pt idx="20">
                  <c:v>3996</c:v>
                </c:pt>
                <c:pt idx="21">
                  <c:v>5361</c:v>
                </c:pt>
                <c:pt idx="22">
                  <c:v>3758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F06-4CCD-93F3-7E50140503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690875848"/>
        <c:axId val="690884048"/>
      </c:lineChart>
      <c:catAx>
        <c:axId val="690875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0884048"/>
        <c:crosses val="autoZero"/>
        <c:auto val="1"/>
        <c:lblAlgn val="ctr"/>
        <c:lblOffset val="100"/>
        <c:noMultiLvlLbl val="0"/>
      </c:catAx>
      <c:valAx>
        <c:axId val="690884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087584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19/10/2023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19/10/2023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412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5331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742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7043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2917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5452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6869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9F0EB-ABBB-004B-923D-4EB296F6DD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55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224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644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two columns +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7713D3-B936-B348-AB10-FF69FB25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CEE53-EE0C-DB41-8056-1326D017EFC2}" type="slidenum">
              <a:t>‹#›</a:t>
            </a:fld>
            <a:endParaRPr lang="en-DK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C8D5F07-AC28-C849-8537-4CCC5B0300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086" y="584200"/>
            <a:ext cx="8317706" cy="1153160"/>
          </a:xfr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33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DK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2B1DC12-5D54-734D-A4BC-5E68E64EC1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696" y="5975360"/>
            <a:ext cx="1401752" cy="641139"/>
          </a:xfrm>
          <a:prstGeom prst="rect">
            <a:avLst/>
          </a:prstGeom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CDDD213-FD76-9C47-9B09-CF15329AA1A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543300" y="6350433"/>
            <a:ext cx="2057400" cy="150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7053EB0B-8C5C-EE4E-AD54-FDCFE39A5C39}" type="datetime1">
              <a:t>10/19/2023</a:t>
            </a:fld>
            <a:endParaRPr lang="en-DK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8BD9D985-D80A-A749-AAC3-F8D8EA5BBB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47653" y="6164835"/>
            <a:ext cx="1008779" cy="365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6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DK"/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63BC3804-5540-2443-BD21-450553FD3C7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90792" y="2583711"/>
            <a:ext cx="4050000" cy="326200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4C8D8764-A1A7-9A4A-8FD5-343AEBCF115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21122" y="2583711"/>
            <a:ext cx="4050000" cy="326200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06E2224-6C6D-0243-A041-2B684CE248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1122" y="2044446"/>
            <a:ext cx="4050000" cy="40962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06B8382-9725-F548-9B7F-F018B5A267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90792" y="2044446"/>
            <a:ext cx="4050000" cy="40962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500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315707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  <a:endParaRPr lang="it-IT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  <p:sldLayoutId id="214748367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tt@ign.ku.dk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hyperlink" Target="http://www.ign.ku.d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 smtClean="0"/>
              <a:t>Country update – Denmark</a:t>
            </a:r>
          </a:p>
          <a:p>
            <a:r>
              <a:rPr lang="it-IT" dirty="0" smtClean="0"/>
              <a:t>		</a:t>
            </a:r>
            <a:endParaRPr lang="it-IT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2"/>
          </p:nvPr>
        </p:nvSpPr>
        <p:spPr>
          <a:xfrm>
            <a:off x="3902925" y="3490395"/>
            <a:ext cx="5073650" cy="297968"/>
          </a:xfrm>
        </p:spPr>
        <p:txBody>
          <a:bodyPr/>
          <a:lstStyle/>
          <a:p>
            <a:r>
              <a:rPr lang="it-IT" dirty="0" smtClean="0"/>
              <a:t>October </a:t>
            </a:r>
            <a:r>
              <a:rPr lang="it-IT" dirty="0" smtClean="0"/>
              <a:t>2023</a:t>
            </a:r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sz="1800" dirty="0" smtClean="0"/>
              <a:t>Sune Tjalfe Thomsen	</a:t>
            </a:r>
            <a:endParaRPr lang="it-IT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25" y="4435485"/>
            <a:ext cx="2628247" cy="9789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9" r="15169"/>
          <a:stretch/>
        </p:blipFill>
        <p:spPr>
          <a:xfrm>
            <a:off x="192975" y="2340875"/>
            <a:ext cx="3592285" cy="27513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90846" y="6646614"/>
            <a:ext cx="215315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Picture: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 © Maersk, </a:t>
            </a:r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</a:rPr>
              <a:t>Ritzau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Scanpix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4312" y="694706"/>
            <a:ext cx="8929687" cy="2983728"/>
          </a:xfrm>
        </p:spPr>
        <p:txBody>
          <a:bodyPr/>
          <a:lstStyle/>
          <a:p>
            <a:r>
              <a:rPr lang="en-GB" sz="1800" b="1" dirty="0"/>
              <a:t>Sune Tjalfe </a:t>
            </a:r>
            <a:r>
              <a:rPr lang="en-GB" sz="1800" b="1" dirty="0" smtClean="0"/>
              <a:t>Thomsen, Associate Professor</a:t>
            </a:r>
            <a:endParaRPr lang="da-DK" sz="1800" dirty="0"/>
          </a:p>
          <a:p>
            <a:r>
              <a:rPr lang="en-GB" sz="1800" b="1" dirty="0" smtClean="0"/>
              <a:t>University </a:t>
            </a:r>
            <a:r>
              <a:rPr lang="en-GB" sz="1800" b="1" dirty="0"/>
              <a:t>of Copenhagen</a:t>
            </a:r>
            <a:endParaRPr lang="da-DK" sz="1800" dirty="0"/>
          </a:p>
          <a:p>
            <a:r>
              <a:rPr lang="en-GB" sz="1800" dirty="0"/>
              <a:t>Department of Geosciences and Natural Resource Management</a:t>
            </a:r>
            <a:endParaRPr lang="da-DK" sz="1800" dirty="0"/>
          </a:p>
          <a:p>
            <a:r>
              <a:rPr lang="en-GB" sz="1800" dirty="0" smtClean="0"/>
              <a:t>TEL </a:t>
            </a:r>
            <a:r>
              <a:rPr lang="en-GB" sz="1800" dirty="0"/>
              <a:t>+45 35 33 62 62</a:t>
            </a:r>
            <a:endParaRPr lang="da-DK" sz="1800" dirty="0"/>
          </a:p>
          <a:p>
            <a:r>
              <a:rPr lang="en-GB" sz="1800" dirty="0"/>
              <a:t>MOB +45 50 59 40 49</a:t>
            </a:r>
            <a:endParaRPr lang="da-DK" sz="1800" dirty="0"/>
          </a:p>
          <a:p>
            <a:r>
              <a:rPr lang="da-DK" sz="1800" dirty="0">
                <a:hlinkClick r:id="rId3" tooltip="stt@ign.ku.dk"/>
              </a:rPr>
              <a:t>stt@ign.ku.dk</a:t>
            </a:r>
            <a:endParaRPr lang="da-DK" sz="1800" dirty="0"/>
          </a:p>
          <a:p>
            <a:r>
              <a:rPr lang="da-DK" sz="1800" dirty="0">
                <a:hlinkClick r:id="rId4" tooltip="www.ign.ku.dk"/>
              </a:rPr>
              <a:t>www.ign.ku.dk</a:t>
            </a:r>
            <a:endParaRPr lang="da-DK" sz="1800" dirty="0"/>
          </a:p>
          <a:p>
            <a:endParaRPr lang="it-IT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87" y="1922852"/>
            <a:ext cx="2569417" cy="95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Biofuels production and consumption </a:t>
            </a:r>
          </a:p>
          <a:p>
            <a:r>
              <a:rPr lang="en-US" sz="2000" dirty="0" smtClean="0"/>
              <a:t>A bit of country specific statistics...</a:t>
            </a:r>
            <a:endParaRPr lang="en-US" sz="2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5694219" y="1641986"/>
            <a:ext cx="3117272" cy="3909727"/>
          </a:xfrm>
        </p:spPr>
        <p:txBody>
          <a:bodyPr/>
          <a:lstStyle/>
          <a:p>
            <a:r>
              <a:rPr lang="en-US" dirty="0" smtClean="0"/>
              <a:t>Follow the EU blend-in mandates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6284573"/>
              </p:ext>
            </p:extLst>
          </p:nvPr>
        </p:nvGraphicFramePr>
        <p:xfrm>
          <a:off x="71253" y="1917864"/>
          <a:ext cx="5622966" cy="3794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8416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Biofuels production and consumption </a:t>
            </a:r>
          </a:p>
          <a:p>
            <a:r>
              <a:rPr lang="en-US" sz="2000" dirty="0" smtClean="0"/>
              <a:t>A bit of country specific statistics...</a:t>
            </a:r>
            <a:endParaRPr lang="en-US" sz="20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1177191"/>
              </p:ext>
            </p:extLst>
          </p:nvPr>
        </p:nvGraphicFramePr>
        <p:xfrm>
          <a:off x="829571" y="1554327"/>
          <a:ext cx="7484857" cy="427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0172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Biofuels production and consumption </a:t>
            </a:r>
          </a:p>
          <a:p>
            <a:r>
              <a:rPr lang="en-US" sz="2000" dirty="0" smtClean="0"/>
              <a:t>A bit of country specific statistics...</a:t>
            </a:r>
            <a:endParaRPr lang="en-US" sz="20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4595759"/>
              </p:ext>
            </p:extLst>
          </p:nvPr>
        </p:nvGraphicFramePr>
        <p:xfrm>
          <a:off x="47501" y="1604117"/>
          <a:ext cx="7051386" cy="4618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338993"/>
              </p:ext>
            </p:extLst>
          </p:nvPr>
        </p:nvGraphicFramePr>
        <p:xfrm>
          <a:off x="5189520" y="2107871"/>
          <a:ext cx="3695123" cy="162929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310411">
                  <a:extLst>
                    <a:ext uri="{9D8B030D-6E8A-4147-A177-3AD203B41FA5}">
                      <a16:colId xmlns:a16="http://schemas.microsoft.com/office/drawing/2014/main" val="1038381358"/>
                    </a:ext>
                  </a:extLst>
                </a:gridCol>
                <a:gridCol w="1145134">
                  <a:extLst>
                    <a:ext uri="{9D8B030D-6E8A-4147-A177-3AD203B41FA5}">
                      <a16:colId xmlns:a16="http://schemas.microsoft.com/office/drawing/2014/main" val="3715489911"/>
                    </a:ext>
                  </a:extLst>
                </a:gridCol>
                <a:gridCol w="1239578">
                  <a:extLst>
                    <a:ext uri="{9D8B030D-6E8A-4147-A177-3AD203B41FA5}">
                      <a16:colId xmlns:a16="http://schemas.microsoft.com/office/drawing/2014/main" val="1577814763"/>
                    </a:ext>
                  </a:extLst>
                </a:gridCol>
              </a:tblGrid>
              <a:tr h="30468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Stock of motor vehicles by propellant</a:t>
                      </a:r>
                      <a:endParaRPr lang="en-US" sz="1400" b="1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70152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effectLst/>
                        </a:rPr>
                        <a:t> January 2018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 September 2023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1673648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Gasoline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         1,781,826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           1,845,755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7249922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Diesel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         1,136,656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           1,041,824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9714234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Electric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                 9,304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              175,209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2735799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Plugin hybrid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                 2,340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              119,849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883800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Natural gas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                    256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                      222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5958541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Hydrogen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                      81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                        86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69571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00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A broad coalition across the Danish parliament agreed to stop </a:t>
            </a:r>
            <a:r>
              <a:rPr lang="en-US" dirty="0"/>
              <a:t>for drilling for new oil and gas in the Danish part of the North </a:t>
            </a:r>
            <a:r>
              <a:rPr lang="en-US" dirty="0" smtClean="0"/>
              <a:t>Sea (2020)</a:t>
            </a:r>
          </a:p>
          <a:p>
            <a:r>
              <a:rPr lang="en-US" dirty="0" smtClean="0"/>
              <a:t>However, The current government found a loophole in the law text.</a:t>
            </a:r>
          </a:p>
          <a:p>
            <a:pPr lvl="1"/>
            <a:r>
              <a:rPr lang="en-US" dirty="0"/>
              <a:t>It allows so-called </a:t>
            </a:r>
            <a:r>
              <a:rPr lang="en-US" dirty="0" smtClean="0"/>
              <a:t>mini-tenders, which allows companies </a:t>
            </a:r>
            <a:r>
              <a:rPr lang="en-US" dirty="0"/>
              <a:t>to submit unsolicited applications to search for more gas in areas close to where oil or gas is already being </a:t>
            </a:r>
            <a:r>
              <a:rPr lang="en-US" dirty="0" smtClean="0"/>
              <a:t>extracted.</a:t>
            </a:r>
          </a:p>
          <a:p>
            <a:r>
              <a:rPr lang="en-US" dirty="0" smtClean="0"/>
              <a:t>Extensive political discussion – with no final agreement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Politics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002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608218" y="4669592"/>
            <a:ext cx="7927564" cy="141651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Commercial production of cellulosic ethanol</a:t>
            </a:r>
          </a:p>
          <a:p>
            <a:r>
              <a:rPr lang="en-US" dirty="0"/>
              <a:t>Co-production of </a:t>
            </a:r>
            <a:r>
              <a:rPr lang="en-US" dirty="0" smtClean="0"/>
              <a:t>arabinoxylan</a:t>
            </a:r>
            <a:r>
              <a:rPr lang="en-US" dirty="0"/>
              <a:t>, </a:t>
            </a:r>
            <a:r>
              <a:rPr lang="en-US" dirty="0" smtClean="0"/>
              <a:t>as pre-biotic </a:t>
            </a:r>
            <a:r>
              <a:rPr lang="en-US" dirty="0"/>
              <a:t>fiber food </a:t>
            </a:r>
            <a:r>
              <a:rPr lang="en-US" dirty="0" err="1" smtClean="0"/>
              <a:t>ingreedience</a:t>
            </a:r>
            <a:r>
              <a:rPr lang="en-US" dirty="0" smtClean="0"/>
              <a:t> </a:t>
            </a:r>
            <a:r>
              <a:rPr lang="en-US" dirty="0"/>
              <a:t>in partnership with Comet Bio Inc</a:t>
            </a:r>
            <a:r>
              <a:rPr lang="en-US" dirty="0" smtClean="0"/>
              <a:t>.</a:t>
            </a:r>
          </a:p>
          <a:p>
            <a:r>
              <a:rPr lang="en-US" dirty="0" smtClean="0"/>
              <a:t>Almost up to production – plans for increasing (building new)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 smtClean="0"/>
              <a:t>Meliora</a:t>
            </a:r>
            <a:r>
              <a:rPr lang="en-US" dirty="0" smtClean="0"/>
              <a:t> Bio </a:t>
            </a:r>
          </a:p>
          <a:p>
            <a:r>
              <a:rPr lang="en-US" sz="2000" dirty="0" smtClean="0"/>
              <a:t>– and the interesting case of the faith of their products...</a:t>
            </a:r>
            <a:endParaRPr lang="en-US" sz="2000" dirty="0"/>
          </a:p>
        </p:txBody>
      </p:sp>
      <p:pic>
        <p:nvPicPr>
          <p:cNvPr id="4" name="Billede 4">
            <a:extLst>
              <a:ext uri="{FF2B5EF4-FFF2-40B4-BE49-F238E27FC236}">
                <a16:creationId xmlns:a16="http://schemas.microsoft.com/office/drawing/2014/main" id="{AE102BA8-B2B0-3714-A815-17456DF3C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15" y="1698171"/>
            <a:ext cx="7698084" cy="274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565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54B60E-5C2D-4C6F-825B-834FAD4C6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a-DK" dirty="0" smtClean="0"/>
              <a:t>Slide from </a:t>
            </a:r>
            <a:r>
              <a:rPr lang="da-DK" dirty="0" err="1" smtClean="0"/>
              <a:t>Meliora</a:t>
            </a:r>
            <a:r>
              <a:rPr lang="da-DK" dirty="0" smtClean="0"/>
              <a:t> Bio:</a:t>
            </a:r>
            <a:endParaRPr lang="en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974F93-96FA-4468-92AB-25E6439BDA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147" y="1295400"/>
            <a:ext cx="8559403" cy="864870"/>
          </a:xfrm>
        </p:spPr>
        <p:txBody>
          <a:bodyPr/>
          <a:lstStyle/>
          <a:p>
            <a:r>
              <a:rPr lang="en-US" sz="3000" dirty="0"/>
              <a:t>Innovative Production – Meliora Bio and Comet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ADD6D-A5C1-4219-9E2B-407B20CA66C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053EB0B-8C5C-EE4E-AD54-FDCFE39A5C39}" type="datetime1">
              <a:rPr lang="en-DK" smtClean="0"/>
              <a:t>10/19/2023</a:t>
            </a:fld>
            <a:endParaRPr lang="en-DK"/>
          </a:p>
        </p:txBody>
      </p:sp>
      <p:sp>
        <p:nvSpPr>
          <p:cNvPr id="12" name="Pil: pentagon 11">
            <a:extLst>
              <a:ext uri="{FF2B5EF4-FFF2-40B4-BE49-F238E27FC236}">
                <a16:creationId xmlns:a16="http://schemas.microsoft.com/office/drawing/2014/main" id="{D325D669-FA88-F0CD-BF7F-81CEE51870EC}"/>
              </a:ext>
            </a:extLst>
          </p:cNvPr>
          <p:cNvSpPr/>
          <p:nvPr/>
        </p:nvSpPr>
        <p:spPr>
          <a:xfrm>
            <a:off x="3412797" y="3275683"/>
            <a:ext cx="1596259" cy="925961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Separation</a:t>
            </a:r>
          </a:p>
        </p:txBody>
      </p:sp>
      <p:sp>
        <p:nvSpPr>
          <p:cNvPr id="17" name="Pil: kløftet til højre 16">
            <a:extLst>
              <a:ext uri="{FF2B5EF4-FFF2-40B4-BE49-F238E27FC236}">
                <a16:creationId xmlns:a16="http://schemas.microsoft.com/office/drawing/2014/main" id="{283A930A-AE51-9842-9B5E-644EF53F2C88}"/>
              </a:ext>
            </a:extLst>
          </p:cNvPr>
          <p:cNvSpPr/>
          <p:nvPr/>
        </p:nvSpPr>
        <p:spPr>
          <a:xfrm>
            <a:off x="528671" y="3361865"/>
            <a:ext cx="1158240" cy="685800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Straw</a:t>
            </a:r>
          </a:p>
        </p:txBody>
      </p:sp>
      <p:sp>
        <p:nvSpPr>
          <p:cNvPr id="18" name="Pil: pentagon 17">
            <a:extLst>
              <a:ext uri="{FF2B5EF4-FFF2-40B4-BE49-F238E27FC236}">
                <a16:creationId xmlns:a16="http://schemas.microsoft.com/office/drawing/2014/main" id="{AF9BD84C-B50A-B13B-D2F5-612E88156FD0}"/>
              </a:ext>
            </a:extLst>
          </p:cNvPr>
          <p:cNvSpPr/>
          <p:nvPr/>
        </p:nvSpPr>
        <p:spPr>
          <a:xfrm>
            <a:off x="1759263" y="3272056"/>
            <a:ext cx="1596259" cy="925961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Pre-treatment</a:t>
            </a:r>
          </a:p>
        </p:txBody>
      </p:sp>
      <p:sp>
        <p:nvSpPr>
          <p:cNvPr id="19" name="Pil: nedad 18">
            <a:extLst>
              <a:ext uri="{FF2B5EF4-FFF2-40B4-BE49-F238E27FC236}">
                <a16:creationId xmlns:a16="http://schemas.microsoft.com/office/drawing/2014/main" id="{DFC43B9E-7F94-07DD-731C-41DA579E9FAD}"/>
              </a:ext>
            </a:extLst>
          </p:cNvPr>
          <p:cNvSpPr/>
          <p:nvPr/>
        </p:nvSpPr>
        <p:spPr>
          <a:xfrm>
            <a:off x="1996985" y="2331402"/>
            <a:ext cx="609600" cy="925961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350" dirty="0"/>
              <a:t>Steam</a:t>
            </a:r>
          </a:p>
        </p:txBody>
      </p:sp>
      <p:sp>
        <p:nvSpPr>
          <p:cNvPr id="20" name="Pil: pentagon 19">
            <a:extLst>
              <a:ext uri="{FF2B5EF4-FFF2-40B4-BE49-F238E27FC236}">
                <a16:creationId xmlns:a16="http://schemas.microsoft.com/office/drawing/2014/main" id="{7EF31C2E-084E-6A7D-A7EE-07ACC508204D}"/>
              </a:ext>
            </a:extLst>
          </p:cNvPr>
          <p:cNvSpPr/>
          <p:nvPr/>
        </p:nvSpPr>
        <p:spPr>
          <a:xfrm>
            <a:off x="5094644" y="3275682"/>
            <a:ext cx="1596259" cy="925961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Hydrolysis and Fermentation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8B67E0D5-E57B-2565-2E02-D02F1F5492E8}"/>
              </a:ext>
            </a:extLst>
          </p:cNvPr>
          <p:cNvSpPr/>
          <p:nvPr/>
        </p:nvSpPr>
        <p:spPr>
          <a:xfrm>
            <a:off x="6764506" y="3304605"/>
            <a:ext cx="1040552" cy="92596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Distillation</a:t>
            </a:r>
          </a:p>
        </p:txBody>
      </p:sp>
      <p:sp>
        <p:nvSpPr>
          <p:cNvPr id="23" name="Pil: bøjet opad 22">
            <a:extLst>
              <a:ext uri="{FF2B5EF4-FFF2-40B4-BE49-F238E27FC236}">
                <a16:creationId xmlns:a16="http://schemas.microsoft.com/office/drawing/2014/main" id="{BF019C61-71A7-34F4-D931-6A0C63546629}"/>
              </a:ext>
            </a:extLst>
          </p:cNvPr>
          <p:cNvSpPr/>
          <p:nvPr/>
        </p:nvSpPr>
        <p:spPr>
          <a:xfrm flipV="1">
            <a:off x="7874965" y="3704764"/>
            <a:ext cx="506732" cy="605978"/>
          </a:xfrm>
          <a:prstGeom prst="bentUpArrow">
            <a:avLst>
              <a:gd name="adj1" fmla="val 25000"/>
              <a:gd name="adj2" fmla="val 24135"/>
              <a:gd name="adj3" fmla="val 2500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7B3D126C-3368-7054-9AF1-677C1E1BA56C}"/>
              </a:ext>
            </a:extLst>
          </p:cNvPr>
          <p:cNvSpPr txBox="1"/>
          <p:nvPr/>
        </p:nvSpPr>
        <p:spPr>
          <a:xfrm>
            <a:off x="7805058" y="4426509"/>
            <a:ext cx="1040551" cy="71558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Advanced Biofuel for cars</a:t>
            </a:r>
          </a:p>
        </p:txBody>
      </p:sp>
      <p:sp>
        <p:nvSpPr>
          <p:cNvPr id="25" name="Pil: bøjet opad 24">
            <a:extLst>
              <a:ext uri="{FF2B5EF4-FFF2-40B4-BE49-F238E27FC236}">
                <a16:creationId xmlns:a16="http://schemas.microsoft.com/office/drawing/2014/main" id="{5B74CB45-8199-A4F9-839E-4DF6E0963020}"/>
              </a:ext>
            </a:extLst>
          </p:cNvPr>
          <p:cNvSpPr/>
          <p:nvPr/>
        </p:nvSpPr>
        <p:spPr>
          <a:xfrm rot="16200000" flipV="1">
            <a:off x="4116829" y="2311329"/>
            <a:ext cx="729776" cy="1054677"/>
          </a:xfrm>
          <a:prstGeom prst="bentUpArrow">
            <a:avLst>
              <a:gd name="adj1" fmla="val 19406"/>
              <a:gd name="adj2" fmla="val 25000"/>
              <a:gd name="adj3" fmla="val 2500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Pil: pentagon 25">
            <a:extLst>
              <a:ext uri="{FF2B5EF4-FFF2-40B4-BE49-F238E27FC236}">
                <a16:creationId xmlns:a16="http://schemas.microsoft.com/office/drawing/2014/main" id="{639C6DB5-EBFB-47AF-8D0A-2A683C2711B7}"/>
              </a:ext>
            </a:extLst>
          </p:cNvPr>
          <p:cNvSpPr/>
          <p:nvPr/>
        </p:nvSpPr>
        <p:spPr>
          <a:xfrm>
            <a:off x="5094643" y="2254931"/>
            <a:ext cx="1596259" cy="925961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Hemicellulose (C5) clean-up</a:t>
            </a:r>
          </a:p>
        </p:txBody>
      </p:sp>
      <p:sp>
        <p:nvSpPr>
          <p:cNvPr id="27" name="Pil: højre 26">
            <a:extLst>
              <a:ext uri="{FF2B5EF4-FFF2-40B4-BE49-F238E27FC236}">
                <a16:creationId xmlns:a16="http://schemas.microsoft.com/office/drawing/2014/main" id="{1B758338-8FEC-4A95-ADE5-2806598337B1}"/>
              </a:ext>
            </a:extLst>
          </p:cNvPr>
          <p:cNvSpPr/>
          <p:nvPr/>
        </p:nvSpPr>
        <p:spPr>
          <a:xfrm>
            <a:off x="6809513" y="2560087"/>
            <a:ext cx="435006" cy="290471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96B20636-5A33-927F-3107-D0B9A29426A5}"/>
              </a:ext>
            </a:extLst>
          </p:cNvPr>
          <p:cNvSpPr txBox="1"/>
          <p:nvPr/>
        </p:nvSpPr>
        <p:spPr>
          <a:xfrm>
            <a:off x="7260830" y="2368755"/>
            <a:ext cx="1385148" cy="71558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Arabiono Xylan Prebiotic fiber</a:t>
            </a:r>
          </a:p>
          <a:p>
            <a:r>
              <a:rPr lang="en-US" sz="1350" dirty="0">
                <a:solidFill>
                  <a:schemeClr val="bg1"/>
                </a:solidFill>
              </a:rPr>
              <a:t>to Comet Bio</a:t>
            </a:r>
          </a:p>
        </p:txBody>
      </p:sp>
      <p:sp>
        <p:nvSpPr>
          <p:cNvPr id="29" name="Pil: højre 28">
            <a:extLst>
              <a:ext uri="{FF2B5EF4-FFF2-40B4-BE49-F238E27FC236}">
                <a16:creationId xmlns:a16="http://schemas.microsoft.com/office/drawing/2014/main" id="{F61DABD2-0492-8AE3-58D0-2803FB4F152F}"/>
              </a:ext>
            </a:extLst>
          </p:cNvPr>
          <p:cNvSpPr/>
          <p:nvPr/>
        </p:nvSpPr>
        <p:spPr>
          <a:xfrm rot="5400000">
            <a:off x="6783461" y="4336516"/>
            <a:ext cx="435006" cy="290471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2EAE67FB-8ED1-3026-206A-DA3E2AE7D2F6}"/>
              </a:ext>
            </a:extLst>
          </p:cNvPr>
          <p:cNvSpPr txBox="1"/>
          <p:nvPr/>
        </p:nvSpPr>
        <p:spPr>
          <a:xfrm>
            <a:off x="6278514" y="4837087"/>
            <a:ext cx="1444901" cy="71558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Lignin for fuel or polymer replacement</a:t>
            </a:r>
          </a:p>
        </p:txBody>
      </p:sp>
      <p:sp>
        <p:nvSpPr>
          <p:cNvPr id="38" name="Pil: højre 37">
            <a:extLst>
              <a:ext uri="{FF2B5EF4-FFF2-40B4-BE49-F238E27FC236}">
                <a16:creationId xmlns:a16="http://schemas.microsoft.com/office/drawing/2014/main" id="{ED5EFF64-4E10-1BC2-9D0C-BBE97555BE91}"/>
              </a:ext>
            </a:extLst>
          </p:cNvPr>
          <p:cNvSpPr/>
          <p:nvPr/>
        </p:nvSpPr>
        <p:spPr>
          <a:xfrm rot="5400000">
            <a:off x="5022376" y="4374010"/>
            <a:ext cx="435006" cy="290471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Tekstfelt 38">
            <a:extLst>
              <a:ext uri="{FF2B5EF4-FFF2-40B4-BE49-F238E27FC236}">
                <a16:creationId xmlns:a16="http://schemas.microsoft.com/office/drawing/2014/main" id="{23FE9C7A-CE33-9B89-CED2-3061F1D0320B}"/>
              </a:ext>
            </a:extLst>
          </p:cNvPr>
          <p:cNvSpPr txBox="1"/>
          <p:nvPr/>
        </p:nvSpPr>
        <p:spPr>
          <a:xfrm>
            <a:off x="4627096" y="4836848"/>
            <a:ext cx="1444901" cy="5078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Organic waste to biogas production</a:t>
            </a:r>
          </a:p>
        </p:txBody>
      </p:sp>
      <p:sp>
        <p:nvSpPr>
          <p:cNvPr id="40" name="Pil: bøjet opad 39">
            <a:extLst>
              <a:ext uri="{FF2B5EF4-FFF2-40B4-BE49-F238E27FC236}">
                <a16:creationId xmlns:a16="http://schemas.microsoft.com/office/drawing/2014/main" id="{032FC2E6-F1FC-6458-9485-9C6CBFD362B7}"/>
              </a:ext>
            </a:extLst>
          </p:cNvPr>
          <p:cNvSpPr/>
          <p:nvPr/>
        </p:nvSpPr>
        <p:spPr>
          <a:xfrm rot="16200000">
            <a:off x="6209053" y="550136"/>
            <a:ext cx="290471" cy="3122996"/>
          </a:xfrm>
          <a:prstGeom prst="bentUpArrow">
            <a:avLst>
              <a:gd name="adj1" fmla="val 7794"/>
              <a:gd name="adj2" fmla="val 16098"/>
              <a:gd name="adj3" fmla="val 24226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Pil: bøjet opad 40">
            <a:extLst>
              <a:ext uri="{FF2B5EF4-FFF2-40B4-BE49-F238E27FC236}">
                <a16:creationId xmlns:a16="http://schemas.microsoft.com/office/drawing/2014/main" id="{ED125D4D-BF42-2D5E-02A2-35B48172718C}"/>
              </a:ext>
            </a:extLst>
          </p:cNvPr>
          <p:cNvSpPr/>
          <p:nvPr/>
        </p:nvSpPr>
        <p:spPr>
          <a:xfrm rot="16200000" flipV="1">
            <a:off x="2008488" y="1721222"/>
            <a:ext cx="1167716" cy="1677731"/>
          </a:xfrm>
          <a:prstGeom prst="bentUpArrow">
            <a:avLst>
              <a:gd name="adj1" fmla="val 2305"/>
              <a:gd name="adj2" fmla="val 3958"/>
              <a:gd name="adj3" fmla="val 640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Pil: opadgående-nedadgående 41">
            <a:extLst>
              <a:ext uri="{FF2B5EF4-FFF2-40B4-BE49-F238E27FC236}">
                <a16:creationId xmlns:a16="http://schemas.microsoft.com/office/drawing/2014/main" id="{B28FA44A-21CD-C52D-D464-3EB765BFD985}"/>
              </a:ext>
            </a:extLst>
          </p:cNvPr>
          <p:cNvSpPr/>
          <p:nvPr/>
        </p:nvSpPr>
        <p:spPr>
          <a:xfrm rot="5400000">
            <a:off x="3749562" y="1351914"/>
            <a:ext cx="729776" cy="1320757"/>
          </a:xfrm>
          <a:prstGeom prst="upDownArrow">
            <a:avLst>
              <a:gd name="adj1" fmla="val 50000"/>
              <a:gd name="adj2" fmla="val 26364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050" b="1" dirty="0"/>
              <a:t>Water re-use</a:t>
            </a:r>
          </a:p>
        </p:txBody>
      </p:sp>
    </p:spTree>
    <p:extLst>
      <p:ext uri="{BB962C8B-B14F-4D97-AF65-F5344CB8AC3E}">
        <p14:creationId xmlns:p14="http://schemas.microsoft.com/office/powerpoint/2010/main" val="123313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608218" y="1840675"/>
            <a:ext cx="7927564" cy="42454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Despite the biorefinery being co-located with a major Danish oil refinery, and even with existing blend-in mandates, the </a:t>
            </a:r>
            <a:r>
              <a:rPr lang="en-US" b="1" dirty="0"/>
              <a:t>ethanol</a:t>
            </a:r>
            <a:r>
              <a:rPr lang="en-US" dirty="0"/>
              <a:t> is being sold in the German market.</a:t>
            </a:r>
          </a:p>
          <a:p>
            <a:r>
              <a:rPr lang="en-US" b="1" dirty="0"/>
              <a:t>Arabinoxylan</a:t>
            </a:r>
            <a:r>
              <a:rPr lang="en-US" dirty="0"/>
              <a:t> is only approved as a prebiotic fiber food ingredient in North </a:t>
            </a:r>
            <a:r>
              <a:rPr lang="en-US" dirty="0" smtClean="0"/>
              <a:t>America (For now).</a:t>
            </a:r>
            <a:endParaRPr lang="en-US" dirty="0"/>
          </a:p>
          <a:p>
            <a:r>
              <a:rPr lang="en-US" dirty="0"/>
              <a:t>Although the biorefinery is co-located with a combined heat and power (CHP) plant burning biomass, the </a:t>
            </a:r>
            <a:r>
              <a:rPr lang="en-US" b="1" dirty="0"/>
              <a:t>lignin</a:t>
            </a:r>
            <a:r>
              <a:rPr lang="en-US" dirty="0"/>
              <a:t> residue is sold to a company in the Netherlands.</a:t>
            </a:r>
          </a:p>
          <a:p>
            <a:r>
              <a:rPr lang="en-US" dirty="0" smtClean="0"/>
              <a:t>-&gt; Legislation is still not fitted to accommodate the bio-sector...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 smtClean="0"/>
              <a:t>Meliora</a:t>
            </a:r>
            <a:r>
              <a:rPr lang="en-US" dirty="0" smtClean="0"/>
              <a:t> Bio </a:t>
            </a:r>
          </a:p>
          <a:p>
            <a:r>
              <a:rPr lang="en-US" sz="2000" dirty="0" smtClean="0"/>
              <a:t>– and the interesting case of the faith of their products...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113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1" r="15291"/>
          <a:stretch/>
        </p:blipFill>
        <p:spPr>
          <a:xfrm>
            <a:off x="5997040" y="1604104"/>
            <a:ext cx="3069771" cy="2791435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608217" y="1673208"/>
            <a:ext cx="5163191" cy="402336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The first container ship ever built to sail on green methanol, which emits at least 65 percent less CO2 than traditional bunker oil</a:t>
            </a:r>
            <a:r>
              <a:rPr lang="en-US" dirty="0" smtClean="0"/>
              <a:t>.</a:t>
            </a:r>
          </a:p>
          <a:p>
            <a:r>
              <a:rPr lang="en-US" dirty="0"/>
              <a:t>Maersk has ordered a total of 25 ships to sail on green methanol out of their fleet of 700 ships. However, more orders will follow as it becomes successful to secure more green methanol</a:t>
            </a:r>
            <a:r>
              <a:rPr lang="en-US" dirty="0" smtClean="0"/>
              <a:t>.</a:t>
            </a:r>
          </a:p>
          <a:p>
            <a:r>
              <a:rPr lang="en-US" dirty="0"/>
              <a:t>The very first fuel used to sail the new container ship to </a:t>
            </a:r>
            <a:r>
              <a:rPr lang="en-US" dirty="0" err="1"/>
              <a:t>Esplanaden</a:t>
            </a:r>
            <a:r>
              <a:rPr lang="en-US" dirty="0"/>
              <a:t> in Copenhagen is made from green methanol derived from biogas. It will continue to be used until spring next year when the ship will be powered by so-called e-methanol.</a:t>
            </a:r>
          </a:p>
          <a:p>
            <a:r>
              <a:rPr lang="en-US" dirty="0"/>
              <a:t>The first e-methanol is produced in Denmark from European Energy's massive solar facility near </a:t>
            </a:r>
            <a:r>
              <a:rPr lang="en-US" dirty="0" err="1"/>
              <a:t>Aabenraa</a:t>
            </a:r>
            <a:r>
              <a:rPr lang="en-US" dirty="0"/>
              <a:t>. However, the expert's assessment is that the remaining production will be distributed worldwide. Maersk has already entered into agreements in the USA, China, and several other countries.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Maersk launches first methanol ship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43600" y="4188801"/>
            <a:ext cx="202219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Foto</a:t>
            </a: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 © </a:t>
            </a:r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Maersk</a:t>
            </a:r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9658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3338</TotalTime>
  <Words>612</Words>
  <Application>Microsoft Office PowerPoint</Application>
  <PresentationFormat>On-screen Show (4:3)</PresentationFormat>
  <Paragraphs>91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Segoe UI</vt:lpstr>
      <vt:lpstr>Trebuchet MS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Innovative Production – Meliora Bio and Comet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Sune Tjalfe Thomsen</cp:lastModifiedBy>
  <cp:revision>103</cp:revision>
  <dcterms:created xsi:type="dcterms:W3CDTF">2020-03-02T15:29:39Z</dcterms:created>
  <dcterms:modified xsi:type="dcterms:W3CDTF">2023-10-19T14:26:36Z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2630e2-1ac5-455e-8217-0156b1936a76_Enabled">
    <vt:lpwstr>true</vt:lpwstr>
  </property>
  <property fmtid="{D5CDD505-2E9C-101B-9397-08002B2CF9AE}" pid="3" name="MSIP_Label_6a2630e2-1ac5-455e-8217-0156b1936a76_SetDate">
    <vt:lpwstr>2023-05-31T13:07:37Z</vt:lpwstr>
  </property>
  <property fmtid="{D5CDD505-2E9C-101B-9397-08002B2CF9AE}" pid="4" name="MSIP_Label_6a2630e2-1ac5-455e-8217-0156b1936a76_Method">
    <vt:lpwstr>Standard</vt:lpwstr>
  </property>
  <property fmtid="{D5CDD505-2E9C-101B-9397-08002B2CF9AE}" pid="5" name="MSIP_Label_6a2630e2-1ac5-455e-8217-0156b1936a76_Name">
    <vt:lpwstr>Notclass</vt:lpwstr>
  </property>
  <property fmtid="{D5CDD505-2E9C-101B-9397-08002B2CF9AE}" pid="6" name="MSIP_Label_6a2630e2-1ac5-455e-8217-0156b1936a76_SiteId">
    <vt:lpwstr>a3927f91-cda1-4696-af89-8c9f1ceffa91</vt:lpwstr>
  </property>
  <property fmtid="{D5CDD505-2E9C-101B-9397-08002B2CF9AE}" pid="7" name="MSIP_Label_6a2630e2-1ac5-455e-8217-0156b1936a76_ActionId">
    <vt:lpwstr>d6418145-e50a-4d96-abd5-0a3f670d9988</vt:lpwstr>
  </property>
  <property fmtid="{D5CDD505-2E9C-101B-9397-08002B2CF9AE}" pid="8" name="MSIP_Label_6a2630e2-1ac5-455e-8217-0156b1936a76_ContentBits">
    <vt:lpwstr>0</vt:lpwstr>
  </property>
</Properties>
</file>