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7"/>
  </p:notesMasterIdLst>
  <p:handoutMasterIdLst>
    <p:handoutMasterId r:id="rId18"/>
  </p:handoutMasterIdLst>
  <p:sldIdLst>
    <p:sldId id="263" r:id="rId5"/>
    <p:sldId id="261" r:id="rId6"/>
    <p:sldId id="265" r:id="rId7"/>
    <p:sldId id="296" r:id="rId8"/>
    <p:sldId id="304" r:id="rId9"/>
    <p:sldId id="306" r:id="rId10"/>
    <p:sldId id="305" r:id="rId11"/>
    <p:sldId id="308" r:id="rId12"/>
    <p:sldId id="295" r:id="rId13"/>
    <p:sldId id="298" r:id="rId14"/>
    <p:sldId id="300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De Paiva, Gabriel Costa" initials="DPGC" lastIdx="1" clrIdx="1"/>
  <p:cmAuthor id="3" name="Anonymous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A4F9D"/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1" autoAdjust="0"/>
    <p:restoredTop sz="94521" autoAdjust="0"/>
  </p:normalViewPr>
  <p:slideViewPr>
    <p:cSldViewPr snapToGrid="0">
      <p:cViewPr varScale="1">
        <p:scale>
          <a:sx n="62" d="100"/>
          <a:sy n="62" d="100"/>
        </p:scale>
        <p:origin x="620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048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27/10/2023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27/10/2023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698F06-5799-4E47-A790-F0672F4674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3190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303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en-US"/>
              <a:t>10 participating Tasks</a:t>
            </a:r>
            <a:endParaRPr/>
          </a:p>
          <a:p>
            <a:pPr marL="171450" indent="-171450">
              <a:buFontTx/>
              <a:buChar char="-"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A698F06-5799-4E47-A790-F0672F46741C}" type="slidenum">
              <a:rPr lang="it-IT"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 userDrawn="1"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7B490FE-09A8-4063-8257-B8D478DB3852}"/>
              </a:ext>
            </a:extLst>
          </p:cNvPr>
          <p:cNvSpPr txBox="1"/>
          <p:nvPr userDrawn="1"/>
        </p:nvSpPr>
        <p:spPr>
          <a:xfrm>
            <a:off x="139154" y="5597341"/>
            <a:ext cx="950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9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9FEEC8E-0869-4DDB-B44B-078B53B80DF2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5422A1FB-D8F3-46DE-9ACA-72ABBFE5CABF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16" name="Picture 8">
                <a:extLst>
                  <a:ext uri="{FF2B5EF4-FFF2-40B4-BE49-F238E27FC236}">
                    <a16:creationId xmlns:a16="http://schemas.microsoft.com/office/drawing/2014/main" id="{FD5C7ACB-2D06-4985-BE32-3494E6E9C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id="{7F66B135-8F13-48A9-B5D7-DCD5F9BEC1F3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4DC29E6-E64D-4BAD-B250-821ABFF7CC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C0540FF0-A044-4F87-9214-57BBB99B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88" y="327612"/>
            <a:ext cx="1936682" cy="16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rtcoming activ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06483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 I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33040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II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977C628A-D8D8-4864-A1A0-61BF4F379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5C57B6D3-7ED8-4950-8433-1E2B6DD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5694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/>
              <a:t>Click here to add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70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5" y="1779640"/>
            <a:ext cx="5000625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76EAFE6-0786-4DD8-978C-1FC2725DAE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1779640"/>
            <a:ext cx="5010149" cy="420523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A7B0AE-7AD0-42A7-969F-AC7C0C97D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E2EAB564-9BCE-473E-9199-1ADBE382B6C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C3CC9EE7-9E86-4955-9FEF-DFAFF2CF5016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125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6" y="1779640"/>
            <a:ext cx="10506074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F9C498-1539-453A-9718-7A2A85A1A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415D55A1-2666-4695-9074-5C220F4C242F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7CD3FDD5-EEE9-4BCA-9F5B-7A994AABFA6C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997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1D57B7-1EE4-47FB-81A1-64BCC4946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35736" y="1798048"/>
            <a:ext cx="4808538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13B217DE-8CA3-4940-B09D-4829AD5E4C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7725" y="1780061"/>
            <a:ext cx="4808539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B2D30513-5959-49AC-8620-471DF9AF624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9959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Sub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6523289C-62F3-486E-9DB2-EB366F192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89DD9FF-F322-422D-9F74-F1DA5B27B2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7" y="2324100"/>
            <a:ext cx="5000625" cy="366077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5502F6C-D227-44E0-AFC2-09D1618F6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2324100"/>
            <a:ext cx="5010149" cy="3660775"/>
          </a:xfr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7A889915-ECD0-467D-B520-FB1A23C9FC3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1" name="Immagine 9">
            <a:extLst>
              <a:ext uri="{FF2B5EF4-FFF2-40B4-BE49-F238E27FC236}">
                <a16:creationId xmlns:a16="http://schemas.microsoft.com/office/drawing/2014/main" id="{74796B07-A6A1-475D-B8C3-2975D2DD7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48C059-B5A7-4C93-90D6-262125C72572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5823FF4E-22DA-4F4E-8024-E29A9B88EE5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5701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F29DA7E-D882-4F3C-B184-18F650703F5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4753" y="3690928"/>
            <a:ext cx="1531937" cy="724249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70392CBA-7109-428D-B18A-F9D373C0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475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F306F2B1-058A-40B6-965F-64BDD75C6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475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03C60D72-7B5C-4F24-8788-063B5485C3E5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817963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40018A5A-FAB8-4AEB-B1D4-72BDA9666F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1796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5BF10EA-F235-400C-9401-43301038588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1796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testo 13">
            <a:extLst>
              <a:ext uri="{FF2B5EF4-FFF2-40B4-BE49-F238E27FC236}">
                <a16:creationId xmlns:a16="http://schemas.microsoft.com/office/drawing/2014/main" id="{9962FC44-F546-48BC-A24D-0AC5E13FBB43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4423738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554DB56B-3A7A-428C-A521-BCB4DD25E40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423738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F7D26E4A-313B-4E76-AB77-F4209EFFD59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423738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testo 17">
            <a:extLst>
              <a:ext uri="{FF2B5EF4-FFF2-40B4-BE49-F238E27FC236}">
                <a16:creationId xmlns:a16="http://schemas.microsoft.com/office/drawing/2014/main" id="{616EC46F-E721-4BEF-965E-1C13F8390F2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603139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972CD530-6EC7-49F2-958D-107026F4C4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3139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3" name="Segnaposto testo 19">
            <a:extLst>
              <a:ext uri="{FF2B5EF4-FFF2-40B4-BE49-F238E27FC236}">
                <a16:creationId xmlns:a16="http://schemas.microsoft.com/office/drawing/2014/main" id="{31E746B6-A92D-4ACC-9044-040DB23957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3139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testo 21">
            <a:extLst>
              <a:ext uri="{FF2B5EF4-FFF2-40B4-BE49-F238E27FC236}">
                <a16:creationId xmlns:a16="http://schemas.microsoft.com/office/drawing/2014/main" id="{0ED7253F-2530-4E1F-B41B-F3A9C9F8E036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64460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8C2AB288-2D0C-4E91-AD3C-F1A0487580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64460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78A24618-EF7D-4D1B-A673-1EACB6E4907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4460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testo 25">
            <a:extLst>
              <a:ext uri="{FF2B5EF4-FFF2-40B4-BE49-F238E27FC236}">
                <a16:creationId xmlns:a16="http://schemas.microsoft.com/office/drawing/2014/main" id="{A45415E7-9BBB-44D7-895F-129A38A046E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9250381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30" name="Segnaposto testo 26">
            <a:extLst>
              <a:ext uri="{FF2B5EF4-FFF2-40B4-BE49-F238E27FC236}">
                <a16:creationId xmlns:a16="http://schemas.microsoft.com/office/drawing/2014/main" id="{56582711-2B0B-4B3D-A78B-BABEFE10E37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250381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31" name="Segnaposto testo 27">
            <a:extLst>
              <a:ext uri="{FF2B5EF4-FFF2-40B4-BE49-F238E27FC236}">
                <a16:creationId xmlns:a16="http://schemas.microsoft.com/office/drawing/2014/main" id="{24974679-675C-4549-A048-7802DEC42E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50381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A088637-C5C5-4CC1-8EAB-EC1734E62DC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97621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3" name="Segnaposto immagine 5">
            <a:extLst>
              <a:ext uri="{FF2B5EF4-FFF2-40B4-BE49-F238E27FC236}">
                <a16:creationId xmlns:a16="http://schemas.microsoft.com/office/drawing/2014/main" id="{F8103C48-DBEF-4D68-A9AC-A801F126823D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2908300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4" name="Segnaposto immagine 5">
            <a:extLst>
              <a:ext uri="{FF2B5EF4-FFF2-40B4-BE49-F238E27FC236}">
                <a16:creationId xmlns:a16="http://schemas.microsoft.com/office/drawing/2014/main" id="{77728578-9351-4BDD-BFD7-20155AE8555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4516606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E75886BA-D11C-4F28-997D-D127E13BD1D2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124912" y="225081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73C47062-E805-4FCC-9459-F71FC3CF42A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7733218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8" name="Segnaposto immagine 5">
            <a:extLst>
              <a:ext uri="{FF2B5EF4-FFF2-40B4-BE49-F238E27FC236}">
                <a16:creationId xmlns:a16="http://schemas.microsoft.com/office/drawing/2014/main" id="{AF043A1F-2DFE-445E-B697-C7B4C162D73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9341524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2" name="Segnaposto testo 14">
            <a:extLst>
              <a:ext uri="{FF2B5EF4-FFF2-40B4-BE49-F238E27FC236}">
                <a16:creationId xmlns:a16="http://schemas.microsoft.com/office/drawing/2014/main" id="{6689E415-A7CA-4CE3-92DD-25B14C08DDC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40" name="Segnaposto testo 16">
            <a:extLst>
              <a:ext uri="{FF2B5EF4-FFF2-40B4-BE49-F238E27FC236}">
                <a16:creationId xmlns:a16="http://schemas.microsoft.com/office/drawing/2014/main" id="{7673D5CA-06A7-438D-880B-47236CFDD5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pic>
        <p:nvPicPr>
          <p:cNvPr id="36" name="Immagine 9">
            <a:extLst>
              <a:ext uri="{FF2B5EF4-FFF2-40B4-BE49-F238E27FC236}">
                <a16:creationId xmlns:a16="http://schemas.microsoft.com/office/drawing/2014/main" id="{901FFE00-9848-45C0-928C-92ACFE788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39" name="CasellaDiTesto 11">
            <a:extLst>
              <a:ext uri="{FF2B5EF4-FFF2-40B4-BE49-F238E27FC236}">
                <a16:creationId xmlns:a16="http://schemas.microsoft.com/office/drawing/2014/main" id="{B1E00D78-1FC5-40B0-852B-BD676FFAE966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638C72-4207-4480-98F3-6A41EA7E004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0676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3">
            <a:extLst>
              <a:ext uri="{FF2B5EF4-FFF2-40B4-BE49-F238E27FC236}">
                <a16:creationId xmlns:a16="http://schemas.microsoft.com/office/drawing/2014/main" id="{FFEC13CC-DA8F-4AD5-8225-86816CB40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39986"/>
            <a:ext cx="9103499" cy="247048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9" name="Segnaposto testo 4">
            <a:extLst>
              <a:ext uri="{FF2B5EF4-FFF2-40B4-BE49-F238E27FC236}">
                <a16:creationId xmlns:a16="http://schemas.microsoft.com/office/drawing/2014/main" id="{62298FEA-438C-4FB7-B799-9BFFBA7A8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332287"/>
            <a:ext cx="55451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C7EEA02D-F670-4FF0-BC67-E263771DE3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916567F8-D9A4-4AA0-842E-76495A796EB5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577B364-376F-4EC1-9ED1-106C15E1D249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4527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57868B5-7A63-403F-B0D5-201B8346C7B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917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7" r:id="rId2"/>
    <p:sldLayoutId id="2147483682" r:id="rId3"/>
    <p:sldLayoutId id="2147483683" r:id="rId4"/>
    <p:sldLayoutId id="2147483688" r:id="rId5"/>
    <p:sldLayoutId id="2147483684" r:id="rId6"/>
    <p:sldLayoutId id="2147483673" r:id="rId7"/>
    <p:sldLayoutId id="2147483686" r:id="rId8"/>
    <p:sldLayoutId id="2147483685" r:id="rId9"/>
    <p:sldLayoutId id="2147483690" r:id="rId10"/>
  </p:sldLayoutIdLst>
  <p:hf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kern="1200">
          <a:solidFill>
            <a:srgbClr val="0A4F9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ask44.ieabioenergy.com/inter-task-project-on-hydrogen-and-bio-based-value-chain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iane.hennig@dbfz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ask44.ieabioenergy.com/inter-task-project-on-hydrogen-and-bio-based-value-chains/" TargetMode="External"/><Relationship Id="rId4" Type="http://schemas.openxmlformats.org/officeDocument/2006/relationships/hyperlink" Target="https://task44.ieabioenergy.com/ieaevent/expert-workshop-deployment-perspective-of-green-hydrogen-from-biomass-and-green-hydrogen-use-in-bio-based-processe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F92B29-C199-49FD-BF4D-461676240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Inter-Task project ‘Synergies of green hydrogen and bio-based value chains deployment’ (T39 T6)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EC60BC-D2C6-44EC-BD1E-93BC39B83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Task 39 Business Meeting | Joint session with IEA AMF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4F4D6-A220-4E5F-862D-174519E4B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 err="1"/>
              <a:t>October</a:t>
            </a:r>
            <a:r>
              <a:rPr lang="it-IT" dirty="0"/>
              <a:t> 26, 2023</a:t>
            </a:r>
          </a:p>
        </p:txBody>
      </p:sp>
      <p:pic>
        <p:nvPicPr>
          <p:cNvPr id="8" name="Segnaposto immagine 7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F60FDB53-D3A2-4AAC-BCC3-F72ADBAAFE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8EB738-33AC-4EA0-9250-42D0CB40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Franziska Müller-Langer, DBFZ</a:t>
            </a:r>
          </a:p>
        </p:txBody>
      </p:sp>
    </p:spTree>
    <p:extLst>
      <p:ext uri="{BB962C8B-B14F-4D97-AF65-F5344CB8AC3E}">
        <p14:creationId xmlns:p14="http://schemas.microsoft.com/office/powerpoint/2010/main" val="2424926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/>
              <a:t>WPs T39 contribution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WP 2 &amp; 3 | Work in progress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FC2E3E1D-0327-4D0D-91A6-2B5778C13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085" y="1256043"/>
            <a:ext cx="7088083" cy="5511720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Report “Renewable hydrogen and bioenergy: prospects in Brazil” </a:t>
            </a:r>
            <a:r>
              <a:rPr lang="en-US" sz="1600" dirty="0">
                <a:solidFill>
                  <a:schemeClr val="tx1"/>
                </a:solidFill>
              </a:rPr>
              <a:t>(Glaucia, Rubens, Luiz, Heitor)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Work on initial list of case studies for WP 3 </a:t>
            </a:r>
            <a:r>
              <a:rPr lang="en-US" sz="1600" dirty="0">
                <a:solidFill>
                  <a:schemeClr val="tx1"/>
                </a:solidFill>
              </a:rPr>
              <a:t>(Franziska with Glaucia, Marco, Nico)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Workshop march 29, 2023 Berlin </a:t>
            </a:r>
            <a:br>
              <a:rPr lang="en-US" sz="16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(T39 participants Franziska, Nicolaus, Marco)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Results here </a:t>
            </a:r>
            <a:r>
              <a:rPr lang="en-US" sz="1600" dirty="0">
                <a:solidFill>
                  <a:schemeClr val="tx1"/>
                </a:solidFill>
                <a:hlinkClick r:id="rId2"/>
              </a:rPr>
              <a:t>https://task44.ieabioenergy.com/inter-task-project-on-hydrogen-and-bio-based-value-chains/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9A7DA31-B0D1-4FAC-8507-172DA562D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895" y="3429000"/>
            <a:ext cx="6288374" cy="293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0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>
          <a:xfrm>
            <a:off x="847725" y="365624"/>
            <a:ext cx="10506074" cy="89041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/>
              <a:t>WPs T39 contribution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WP 2 &amp; 3 | Work in progress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FC2E3E1D-0327-4D0D-91A6-2B5778C13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086" y="1256043"/>
            <a:ext cx="4731798" cy="5511720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Template for cases studies WP 2 &amp; 3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Background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Project description incl. profile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Development status, applications, and production scale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Assessment of the technology readiness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Economic and environmental assessment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Developer feedback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Example </a:t>
            </a:r>
            <a:r>
              <a:rPr lang="en-US" sz="1600" dirty="0" err="1">
                <a:solidFill>
                  <a:schemeClr val="tx1"/>
                </a:solidFill>
              </a:rPr>
              <a:t>Torrgas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To be filled by Nov 17, 2023 for WP 3 examples Pilot-SBG, PTG-HEFA, </a:t>
            </a:r>
            <a:r>
              <a:rPr lang="en-US" sz="1600" dirty="0" err="1">
                <a:solidFill>
                  <a:schemeClr val="tx1"/>
                </a:solidFill>
              </a:rPr>
              <a:t>ReFuels</a:t>
            </a:r>
            <a:r>
              <a:rPr lang="en-US" sz="1600" dirty="0">
                <a:solidFill>
                  <a:schemeClr val="tx1"/>
                </a:solidFill>
              </a:rPr>
              <a:t>, Omega Green Plant, draft submitted already for WP 2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AE6E7A-A5FA-4B46-B064-815188FEF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955" y="1689222"/>
            <a:ext cx="3116819" cy="441601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044597B-FB54-466E-8555-FB57FBE73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407" y="1640419"/>
            <a:ext cx="3132727" cy="441601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CB26ADE-05FA-49F7-B8D4-B5106B342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859" y="1558226"/>
            <a:ext cx="3132727" cy="44197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3E1BBDB-F0A2-47E7-B785-7BB356B36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9355" y="1459874"/>
            <a:ext cx="3178235" cy="446481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21104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218877" y="4307975"/>
            <a:ext cx="6338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BD1DE1-7445-4962-A69F-BA6A5CDDB440}"/>
              </a:ext>
            </a:extLst>
          </p:cNvPr>
          <p:cNvSpPr txBox="1">
            <a:spLocks/>
          </p:cNvSpPr>
          <p:nvPr/>
        </p:nvSpPr>
        <p:spPr>
          <a:xfrm>
            <a:off x="218877" y="1990196"/>
            <a:ext cx="5770033" cy="1631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tx1"/>
                </a:solidFill>
              </a:rPr>
              <a:t>https://task44.ieabioenergy.com/inter-task-project-on-hydrogen-and-bio-based-value-chains/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ITP </a:t>
            </a:r>
            <a:r>
              <a:rPr lang="it-IT" sz="1600" b="1" dirty="0" err="1">
                <a:solidFill>
                  <a:schemeClr val="tx1"/>
                </a:solidFill>
              </a:rPr>
              <a:t>Synergies</a:t>
            </a:r>
            <a:r>
              <a:rPr lang="it-IT" sz="1600" b="1" dirty="0">
                <a:solidFill>
                  <a:schemeClr val="tx1"/>
                </a:solidFill>
              </a:rPr>
              <a:t> project </a:t>
            </a:r>
            <a:r>
              <a:rPr lang="it-IT" sz="1600" b="1" dirty="0" err="1">
                <a:solidFill>
                  <a:schemeClr val="tx1"/>
                </a:solidFill>
              </a:rPr>
              <a:t>coordinators</a:t>
            </a:r>
            <a:endParaRPr lang="it-IT" sz="1600" b="1" dirty="0">
              <a:solidFill>
                <a:schemeClr val="tx1"/>
              </a:solidFill>
            </a:endParaRPr>
          </a:p>
          <a:p>
            <a:r>
              <a:rPr lang="it-IT" sz="1600" dirty="0">
                <a:solidFill>
                  <a:schemeClr val="tx1"/>
                </a:solidFill>
              </a:rPr>
              <a:t>Christiane Hennig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christiane.hennig@dbfz.de </a:t>
            </a:r>
            <a:endParaRPr lang="it-IT" sz="1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it-IT" sz="1600" dirty="0" err="1">
                <a:solidFill>
                  <a:schemeClr val="tx1"/>
                </a:solidFill>
              </a:rPr>
              <a:t>Tiia</a:t>
            </a:r>
            <a:r>
              <a:rPr lang="it-IT" sz="1600" dirty="0">
                <a:solidFill>
                  <a:schemeClr val="tx1"/>
                </a:solidFill>
              </a:rPr>
              <a:t> </a:t>
            </a:r>
            <a:r>
              <a:rPr lang="it-IT" sz="1600" dirty="0" err="1">
                <a:solidFill>
                  <a:schemeClr val="tx1"/>
                </a:solidFill>
              </a:rPr>
              <a:t>Kanto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tiia.kanto@vtt.fi</a:t>
            </a:r>
          </a:p>
          <a:p>
            <a:endParaRPr lang="it-IT" sz="1600" dirty="0">
              <a:solidFill>
                <a:schemeClr val="tx1"/>
              </a:solidFill>
            </a:endParaRPr>
          </a:p>
          <a:p>
            <a:r>
              <a:rPr lang="it-IT" sz="1600" b="1" dirty="0">
                <a:solidFill>
                  <a:schemeClr val="tx1"/>
                </a:solidFill>
              </a:rPr>
              <a:t>T39 </a:t>
            </a:r>
            <a:r>
              <a:rPr lang="it-IT" sz="1600" b="1" dirty="0" err="1">
                <a:solidFill>
                  <a:schemeClr val="tx1"/>
                </a:solidFill>
              </a:rPr>
              <a:t>contact</a:t>
            </a:r>
            <a:endParaRPr lang="it-IT" sz="1600" b="1" dirty="0">
              <a:solidFill>
                <a:schemeClr val="tx1"/>
              </a:solidFill>
            </a:endParaRPr>
          </a:p>
          <a:p>
            <a:r>
              <a:rPr lang="it-IT" sz="1600" dirty="0">
                <a:solidFill>
                  <a:schemeClr val="tx1"/>
                </a:solidFill>
              </a:rPr>
              <a:t>Franziska Müller-Langer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franziska.mueller-langer@dbfz.de | +49 341 2434 423</a:t>
            </a:r>
          </a:p>
          <a:p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3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Key objective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847725" y="1573165"/>
            <a:ext cx="10652976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defRPr/>
            </a:pPr>
            <a:r>
              <a:rPr lang="en-US" sz="1800" dirty="0">
                <a:solidFill>
                  <a:schemeClr val="tx1"/>
                </a:solidFill>
              </a:rPr>
              <a:t>is to identify and assess </a:t>
            </a:r>
            <a:r>
              <a:rPr lang="en-US" sz="2000" b="1" dirty="0">
                <a:solidFill>
                  <a:schemeClr val="tx1"/>
                </a:solidFill>
              </a:rPr>
              <a:t>synergies in the deployment of green hydrogen and bio-based value chains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defRPr/>
            </a:pPr>
            <a:r>
              <a:rPr lang="en-US" sz="1800" dirty="0">
                <a:solidFill>
                  <a:schemeClr val="tx1"/>
                </a:solidFill>
              </a:rPr>
              <a:t>to…</a:t>
            </a:r>
            <a:endParaRPr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en-US" sz="1800" dirty="0">
                <a:solidFill>
                  <a:schemeClr val="tx1"/>
                </a:solidFill>
              </a:rPr>
              <a:t>Enhance the deployment of both energy carriers and the energy system under different conditions</a:t>
            </a:r>
            <a:endParaRPr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en-US" sz="1800" dirty="0">
                <a:solidFill>
                  <a:schemeClr val="tx1"/>
                </a:solidFill>
              </a:rPr>
              <a:t>Identify potential synergetic value chains in different sectors and at different timeframes</a:t>
            </a:r>
            <a:endParaRPr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en-US" sz="1800" dirty="0">
                <a:solidFill>
                  <a:schemeClr val="tx1"/>
                </a:solidFill>
              </a:rPr>
              <a:t>Increase visibility and knowledge of promising solutions through Case Studies covering economics, climate and other sustainability effects, supply chain aspects and infrastructural topics</a:t>
            </a:r>
            <a:endParaRPr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en-US" sz="1800" dirty="0">
                <a:solidFill>
                  <a:schemeClr val="tx1"/>
                </a:solidFill>
              </a:rPr>
              <a:t>Provide a synthesized view on key barriers and enablers to realize the potential, and on future policy needs </a:t>
            </a:r>
            <a:endParaRPr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-"/>
              <a:defRPr/>
            </a:pPr>
            <a:endParaRPr lang="fi-FI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-"/>
              <a:defRPr/>
            </a:pP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 bwMode="auto">
          <a:xfrm>
            <a:off x="1060838" y="5488774"/>
            <a:ext cx="10070324" cy="849746"/>
          </a:xfrm>
          <a:prstGeom prst="rect">
            <a:avLst/>
          </a:prstGeom>
          <a:solidFill>
            <a:srgbClr val="0A4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i-FI" dirty="0">
                <a:latin typeface="Trebuchet MS" panose="020B0603020202020204" pitchFamily="34" charset="0"/>
              </a:rPr>
              <a:t>Th</a:t>
            </a:r>
            <a:r>
              <a:rPr lang="en-US" dirty="0">
                <a:latin typeface="Trebuchet MS" panose="020B0603020202020204" pitchFamily="34" charset="0"/>
              </a:rPr>
              <a:t>e focus is on </a:t>
            </a:r>
            <a:r>
              <a:rPr lang="en-US" b="1" dirty="0">
                <a:latin typeface="Trebuchet MS" panose="020B0603020202020204" pitchFamily="34" charset="0"/>
              </a:rPr>
              <a:t>the value chains directly linked to bioenergy</a:t>
            </a:r>
            <a:r>
              <a:rPr lang="en-US" dirty="0">
                <a:latin typeface="Trebuchet MS" panose="020B0603020202020204" pitchFamily="34" charset="0"/>
              </a:rPr>
              <a:t>, i.e. biomass as a source of hydrogen and bio-based processes consuming electrolytic hydrogen.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34764AF-C213-4505-963A-DC4C39F34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50" y="938705"/>
            <a:ext cx="9384767" cy="6067133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Work Packages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CD4A9D0-A047-49EA-82B1-107F6F25C289}"/>
              </a:ext>
            </a:extLst>
          </p:cNvPr>
          <p:cNvSpPr/>
          <p:nvPr/>
        </p:nvSpPr>
        <p:spPr>
          <a:xfrm>
            <a:off x="1644868" y="965864"/>
            <a:ext cx="6548518" cy="1116433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5D484D1-3B24-46E7-971E-70FD4512D512}"/>
              </a:ext>
            </a:extLst>
          </p:cNvPr>
          <p:cNvSpPr/>
          <p:nvPr/>
        </p:nvSpPr>
        <p:spPr>
          <a:xfrm>
            <a:off x="1644868" y="2179592"/>
            <a:ext cx="6548518" cy="130089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CE01FBE-F619-4D18-84E5-FE4FC25CFBF2}"/>
              </a:ext>
            </a:extLst>
          </p:cNvPr>
          <p:cNvSpPr/>
          <p:nvPr/>
        </p:nvSpPr>
        <p:spPr>
          <a:xfrm>
            <a:off x="1644868" y="4585518"/>
            <a:ext cx="6548518" cy="153685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3B37ECB-58A0-4537-985D-24996C936D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2820" y="1149789"/>
            <a:ext cx="2393022" cy="400543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Franziska Müller-Langer (DE), Glaucia Souza (BR) with support from Dina Bacovsky (AT), Tomas Ekbom (SE), Luiz Augusto Horta Nogueira (BR), Rubens Maciel (BR), Nicolaus </a:t>
            </a:r>
            <a:r>
              <a:rPr lang="en-US" sz="1400" dirty="0" err="1">
                <a:solidFill>
                  <a:schemeClr val="tx1"/>
                </a:solidFill>
              </a:rPr>
              <a:t>Dahmen</a:t>
            </a:r>
            <a:r>
              <a:rPr lang="en-US" sz="1400" dirty="0">
                <a:solidFill>
                  <a:schemeClr val="tx1"/>
                </a:solidFill>
              </a:rPr>
              <a:t> (DE); Marco </a:t>
            </a:r>
            <a:r>
              <a:rPr lang="en-US" sz="1400" dirty="0" err="1">
                <a:solidFill>
                  <a:schemeClr val="tx1"/>
                </a:solidFill>
              </a:rPr>
              <a:t>Buffi</a:t>
            </a:r>
            <a:r>
              <a:rPr lang="en-US" sz="1400" dirty="0">
                <a:solidFill>
                  <a:schemeClr val="tx1"/>
                </a:solidFill>
              </a:rPr>
              <a:t> (EC), Paul </a:t>
            </a:r>
            <a:r>
              <a:rPr lang="en-US" sz="1400" dirty="0" err="1">
                <a:solidFill>
                  <a:schemeClr val="tx1"/>
                </a:solidFill>
              </a:rPr>
              <a:t>Benett</a:t>
            </a:r>
            <a:r>
              <a:rPr lang="en-US" sz="1400" dirty="0">
                <a:solidFill>
                  <a:schemeClr val="tx1"/>
                </a:solidFill>
              </a:rPr>
              <a:t> (NZ)</a:t>
            </a: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3AE8F4F-FDD0-43E9-9970-0288D4981739}"/>
              </a:ext>
            </a:extLst>
          </p:cNvPr>
          <p:cNvSpPr/>
          <p:nvPr/>
        </p:nvSpPr>
        <p:spPr>
          <a:xfrm>
            <a:off x="9602819" y="1106588"/>
            <a:ext cx="2246657" cy="247858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847725" y="1256043"/>
            <a:ext cx="10506073" cy="4565365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  <a:defRPr/>
            </a:pPr>
            <a:r>
              <a:rPr lang="en-GB" sz="1400" dirty="0"/>
              <a:t>From June 2022 to December 2024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Timeline</a:t>
            </a:r>
            <a:endParaRPr dirty="0"/>
          </a:p>
        </p:txBody>
      </p:sp>
      <p:graphicFrame>
        <p:nvGraphicFramePr>
          <p:cNvPr id="14" name="Table 5">
            <a:extLst>
              <a:ext uri="{FF2B5EF4-FFF2-40B4-BE49-F238E27FC236}">
                <a16:creationId xmlns:a16="http://schemas.microsoft.com/office/drawing/2014/main" id="{13D1AFB5-2A7A-4672-A4C2-C0CE80026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54659"/>
              </p:ext>
            </p:extLst>
          </p:nvPr>
        </p:nvGraphicFramePr>
        <p:xfrm>
          <a:off x="1727200" y="2111025"/>
          <a:ext cx="8523110" cy="4312354"/>
        </p:xfrm>
        <a:graphic>
          <a:graphicData uri="http://schemas.openxmlformats.org/drawingml/2006/table">
            <a:tbl>
              <a:tblPr firstRow="1" bandRow="1"/>
              <a:tblGrid>
                <a:gridCol w="2510532">
                  <a:extLst>
                    <a:ext uri="{9D8B030D-6E8A-4147-A177-3AD203B41FA5}">
                      <a16:colId xmlns:a16="http://schemas.microsoft.com/office/drawing/2014/main" val="705055094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552716623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752579316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1859594482"/>
                    </a:ext>
                  </a:extLst>
                </a:gridCol>
                <a:gridCol w="397726">
                  <a:extLst>
                    <a:ext uri="{9D8B030D-6E8A-4147-A177-3AD203B41FA5}">
                      <a16:colId xmlns:a16="http://schemas.microsoft.com/office/drawing/2014/main" val="1206579419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211749758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368139779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4192856029"/>
                    </a:ext>
                  </a:extLst>
                </a:gridCol>
                <a:gridCol w="397726">
                  <a:extLst>
                    <a:ext uri="{9D8B030D-6E8A-4147-A177-3AD203B41FA5}">
                      <a16:colId xmlns:a16="http://schemas.microsoft.com/office/drawing/2014/main" val="2036326193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2037302340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059743156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1151804985"/>
                    </a:ext>
                  </a:extLst>
                </a:gridCol>
                <a:gridCol w="425735">
                  <a:extLst>
                    <a:ext uri="{9D8B030D-6E8A-4147-A177-3AD203B41FA5}">
                      <a16:colId xmlns:a16="http://schemas.microsoft.com/office/drawing/2014/main" val="1265039420"/>
                    </a:ext>
                  </a:extLst>
                </a:gridCol>
                <a:gridCol w="397726">
                  <a:extLst>
                    <a:ext uri="{9D8B030D-6E8A-4147-A177-3AD203B41FA5}">
                      <a16:colId xmlns:a16="http://schemas.microsoft.com/office/drawing/2014/main" val="3917591117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449971899"/>
                    </a:ext>
                  </a:extLst>
                </a:gridCol>
                <a:gridCol w="425735">
                  <a:extLst>
                    <a:ext uri="{9D8B030D-6E8A-4147-A177-3AD203B41FA5}">
                      <a16:colId xmlns:a16="http://schemas.microsoft.com/office/drawing/2014/main" val="3003124085"/>
                    </a:ext>
                  </a:extLst>
                </a:gridCol>
              </a:tblGrid>
              <a:tr h="456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Work package / Project month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950113"/>
                  </a:ext>
                </a:extLst>
              </a:tr>
              <a:tr h="456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1 | Status quo of synergy value chains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R1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876805"/>
                  </a:ext>
                </a:extLst>
              </a:tr>
              <a:tr h="456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2 | Case Studies on hydrogen from biomass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77655"/>
                  </a:ext>
                </a:extLst>
              </a:tr>
              <a:tr h="457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3 | Case Studies on hydrogen use in bio-based processes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664797"/>
                  </a:ext>
                </a:extLst>
              </a:tr>
              <a:tr h="6736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4 | Synergies and services from hydrogen and bio-based value chains deployment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974541"/>
                  </a:ext>
                </a:extLst>
              </a:tr>
              <a:tr h="456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5 | Assessment and Synthesis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562838"/>
                  </a:ext>
                </a:extLst>
              </a:tr>
              <a:tr h="457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WP 6 | Project management and dissemination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440468"/>
                  </a:ext>
                </a:extLst>
              </a:tr>
              <a:tr h="898234"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 is workshop (either internal or with externals)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 is report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 is webinar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PS is project status to </a:t>
                      </a:r>
                      <a:r>
                        <a:rPr lang="en-GB" sz="105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ExCo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675148"/>
                  </a:ext>
                </a:extLst>
              </a:tr>
            </a:tbl>
          </a:graphicData>
        </a:graphic>
      </p:graphicFrame>
      <p:cxnSp>
        <p:nvCxnSpPr>
          <p:cNvPr id="15" name="Straight Arrow Connector 6">
            <a:extLst>
              <a:ext uri="{FF2B5EF4-FFF2-40B4-BE49-F238E27FC236}">
                <a16:creationId xmlns:a16="http://schemas.microsoft.com/office/drawing/2014/main" id="{3E1ABC9C-9E0C-4548-B46D-5D3ABBAF0A95}"/>
              </a:ext>
            </a:extLst>
          </p:cNvPr>
          <p:cNvCxnSpPr/>
          <p:nvPr/>
        </p:nvCxnSpPr>
        <p:spPr>
          <a:xfrm flipH="1">
            <a:off x="4563090" y="1924095"/>
            <a:ext cx="3265" cy="360000"/>
          </a:xfrm>
          <a:prstGeom prst="straightConnector1">
            <a:avLst/>
          </a:prstGeom>
          <a:ln w="254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8">
            <a:extLst>
              <a:ext uri="{FF2B5EF4-FFF2-40B4-BE49-F238E27FC236}">
                <a16:creationId xmlns:a16="http://schemas.microsoft.com/office/drawing/2014/main" id="{6A5B0F0D-DAAE-466E-93B0-207B75534DB9}"/>
              </a:ext>
            </a:extLst>
          </p:cNvPr>
          <p:cNvCxnSpPr/>
          <p:nvPr/>
        </p:nvCxnSpPr>
        <p:spPr>
          <a:xfrm flipH="1">
            <a:off x="6144365" y="1942195"/>
            <a:ext cx="3265" cy="360000"/>
          </a:xfrm>
          <a:prstGeom prst="straightConnector1">
            <a:avLst/>
          </a:prstGeom>
          <a:ln w="254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9">
            <a:extLst>
              <a:ext uri="{FF2B5EF4-FFF2-40B4-BE49-F238E27FC236}">
                <a16:creationId xmlns:a16="http://schemas.microsoft.com/office/drawing/2014/main" id="{4989AD19-A701-4259-A025-3247C39740EE}"/>
              </a:ext>
            </a:extLst>
          </p:cNvPr>
          <p:cNvSpPr txBox="1"/>
          <p:nvPr/>
        </p:nvSpPr>
        <p:spPr>
          <a:xfrm>
            <a:off x="3296357" y="1811448"/>
            <a:ext cx="1456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rebuchet MS" panose="020B0603020202020204" pitchFamily="34" charset="0"/>
              </a:rPr>
              <a:t>Kick-off meeting</a:t>
            </a:r>
          </a:p>
        </p:txBody>
      </p:sp>
      <p:sp>
        <p:nvSpPr>
          <p:cNvPr id="18" name="TextBox 20">
            <a:extLst>
              <a:ext uri="{FF2B5EF4-FFF2-40B4-BE49-F238E27FC236}">
                <a16:creationId xmlns:a16="http://schemas.microsoft.com/office/drawing/2014/main" id="{14A92533-ACC3-4008-9BAB-3AC7B699DF91}"/>
              </a:ext>
            </a:extLst>
          </p:cNvPr>
          <p:cNvSpPr txBox="1"/>
          <p:nvPr/>
        </p:nvSpPr>
        <p:spPr>
          <a:xfrm>
            <a:off x="5833088" y="1434983"/>
            <a:ext cx="1287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rebuchet MS" panose="020B0603020202020204" pitchFamily="34" charset="0"/>
              </a:rPr>
              <a:t>First expert workshop (WP1)</a:t>
            </a:r>
          </a:p>
        </p:txBody>
      </p:sp>
      <p:cxnSp>
        <p:nvCxnSpPr>
          <p:cNvPr id="22" name="Straight Arrow Connector 8">
            <a:extLst>
              <a:ext uri="{FF2B5EF4-FFF2-40B4-BE49-F238E27FC236}">
                <a16:creationId xmlns:a16="http://schemas.microsoft.com/office/drawing/2014/main" id="{8787E044-92DC-40B5-9C28-1F1A07CFAAF0}"/>
              </a:ext>
            </a:extLst>
          </p:cNvPr>
          <p:cNvCxnSpPr/>
          <p:nvPr/>
        </p:nvCxnSpPr>
        <p:spPr>
          <a:xfrm>
            <a:off x="5347668" y="2804160"/>
            <a:ext cx="556743" cy="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">
            <a:extLst>
              <a:ext uri="{FF2B5EF4-FFF2-40B4-BE49-F238E27FC236}">
                <a16:creationId xmlns:a16="http://schemas.microsoft.com/office/drawing/2014/main" id="{903E0579-E807-4381-8997-B77DB66147E0}"/>
              </a:ext>
            </a:extLst>
          </p:cNvPr>
          <p:cNvSpPr txBox="1"/>
          <p:nvPr/>
        </p:nvSpPr>
        <p:spPr>
          <a:xfrm>
            <a:off x="4563090" y="1282339"/>
            <a:ext cx="1341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rebuchet MS" panose="020B0603020202020204" pitchFamily="34" charset="0"/>
              </a:rPr>
              <a:t>Meeting and workshop in Vienna (</a:t>
            </a:r>
            <a:r>
              <a:rPr lang="en-US" sz="1200" dirty="0" err="1">
                <a:latin typeface="Trebuchet MS" panose="020B0603020202020204" pitchFamily="34" charset="0"/>
              </a:rPr>
              <a:t>ExCo</a:t>
            </a:r>
            <a:r>
              <a:rPr lang="en-US" sz="1200" dirty="0">
                <a:latin typeface="Trebuchet MS" panose="020B0603020202020204" pitchFamily="34" charset="0"/>
              </a:rPr>
              <a:t> 90)</a:t>
            </a:r>
          </a:p>
        </p:txBody>
      </p:sp>
      <p:cxnSp>
        <p:nvCxnSpPr>
          <p:cNvPr id="24" name="Straight Arrow Connector 4">
            <a:extLst>
              <a:ext uri="{FF2B5EF4-FFF2-40B4-BE49-F238E27FC236}">
                <a16:creationId xmlns:a16="http://schemas.microsoft.com/office/drawing/2014/main" id="{9DB93EC3-5ED6-4C6E-AEB2-4E8F6362D543}"/>
              </a:ext>
            </a:extLst>
          </p:cNvPr>
          <p:cNvCxnSpPr/>
          <p:nvPr/>
        </p:nvCxnSpPr>
        <p:spPr>
          <a:xfrm flipH="1">
            <a:off x="5113201" y="1939959"/>
            <a:ext cx="3265" cy="360000"/>
          </a:xfrm>
          <a:prstGeom prst="straightConnector1">
            <a:avLst/>
          </a:prstGeom>
          <a:ln w="254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9">
            <a:extLst>
              <a:ext uri="{FF2B5EF4-FFF2-40B4-BE49-F238E27FC236}">
                <a16:creationId xmlns:a16="http://schemas.microsoft.com/office/drawing/2014/main" id="{B338AB17-177D-4047-B4D5-BB6143CCBD56}"/>
              </a:ext>
            </a:extLst>
          </p:cNvPr>
          <p:cNvCxnSpPr/>
          <p:nvPr/>
        </p:nvCxnSpPr>
        <p:spPr>
          <a:xfrm>
            <a:off x="6144365" y="4276857"/>
            <a:ext cx="1548000" cy="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0">
            <a:extLst>
              <a:ext uri="{FF2B5EF4-FFF2-40B4-BE49-F238E27FC236}">
                <a16:creationId xmlns:a16="http://schemas.microsoft.com/office/drawing/2014/main" id="{402D5FF7-93BD-4714-B4E0-0DE2FD8F0D03}"/>
              </a:ext>
            </a:extLst>
          </p:cNvPr>
          <p:cNvSpPr txBox="1"/>
          <p:nvPr/>
        </p:nvSpPr>
        <p:spPr>
          <a:xfrm>
            <a:off x="7682598" y="1141530"/>
            <a:ext cx="1287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rebuchet MS" panose="020B0603020202020204" pitchFamily="34" charset="0"/>
              </a:rPr>
              <a:t>Expert workshop with IEA ETSAP (WP4)</a:t>
            </a:r>
          </a:p>
        </p:txBody>
      </p:sp>
      <p:cxnSp>
        <p:nvCxnSpPr>
          <p:cNvPr id="27" name="Straight Arrow Connector 11">
            <a:extLst>
              <a:ext uri="{FF2B5EF4-FFF2-40B4-BE49-F238E27FC236}">
                <a16:creationId xmlns:a16="http://schemas.microsoft.com/office/drawing/2014/main" id="{5A282FEC-DBDA-4EB4-94A8-12B7328BF2ED}"/>
              </a:ext>
            </a:extLst>
          </p:cNvPr>
          <p:cNvCxnSpPr/>
          <p:nvPr/>
        </p:nvCxnSpPr>
        <p:spPr>
          <a:xfrm flipH="1">
            <a:off x="7765848" y="1932843"/>
            <a:ext cx="3265" cy="360000"/>
          </a:xfrm>
          <a:prstGeom prst="straightConnector1">
            <a:avLst/>
          </a:prstGeom>
          <a:ln w="25400">
            <a:solidFill>
              <a:srgbClr val="0A4F9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12">
            <a:extLst>
              <a:ext uri="{FF2B5EF4-FFF2-40B4-BE49-F238E27FC236}">
                <a16:creationId xmlns:a16="http://schemas.microsoft.com/office/drawing/2014/main" id="{E2090812-A6A5-473C-A057-0FC76E08986E}"/>
              </a:ext>
            </a:extLst>
          </p:cNvPr>
          <p:cNvCxnSpPr/>
          <p:nvPr/>
        </p:nvCxnSpPr>
        <p:spPr>
          <a:xfrm flipH="1">
            <a:off x="7439379" y="1932843"/>
            <a:ext cx="3265" cy="360000"/>
          </a:xfrm>
          <a:prstGeom prst="straightConnector1">
            <a:avLst/>
          </a:prstGeom>
          <a:ln w="25400">
            <a:solidFill>
              <a:srgbClr val="0A4F9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3">
            <a:extLst>
              <a:ext uri="{FF2B5EF4-FFF2-40B4-BE49-F238E27FC236}">
                <a16:creationId xmlns:a16="http://schemas.microsoft.com/office/drawing/2014/main" id="{DBFBDDB4-7A79-448E-B468-898F248D7CFF}"/>
              </a:ext>
            </a:extLst>
          </p:cNvPr>
          <p:cNvSpPr txBox="1"/>
          <p:nvPr/>
        </p:nvSpPr>
        <p:spPr>
          <a:xfrm>
            <a:off x="6972144" y="1154281"/>
            <a:ext cx="848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latin typeface="Trebuchet MS" panose="020B0603020202020204" pitchFamily="34" charset="0"/>
              </a:rPr>
              <a:t>ExCo</a:t>
            </a:r>
            <a:r>
              <a:rPr lang="en-US" sz="1200" dirty="0">
                <a:latin typeface="Trebuchet MS" panose="020B0603020202020204" pitchFamily="34" charset="0"/>
              </a:rPr>
              <a:t> 92 </a:t>
            </a:r>
            <a:r>
              <a:rPr lang="en-US" sz="1200" dirty="0" err="1">
                <a:latin typeface="Trebuchet MS" panose="020B0603020202020204" pitchFamily="34" charset="0"/>
              </a:rPr>
              <a:t>Workshopin</a:t>
            </a:r>
            <a:r>
              <a:rPr lang="en-US" sz="1200" dirty="0">
                <a:latin typeface="Trebuchet MS" panose="020B0603020202020204" pitchFamily="34" charset="0"/>
              </a:rPr>
              <a:t> Lyon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/>
              <a:t>Elina Mäki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left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ITP </a:t>
            </a:r>
            <a:r>
              <a:rPr lang="de-DE" dirty="0" err="1"/>
              <a:t>Synergies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</a:t>
            </a:r>
            <a:r>
              <a:rPr lang="de-DE" dirty="0"/>
              <a:t>-lead </a:t>
            </a:r>
          </a:p>
          <a:p>
            <a:r>
              <a:rPr lang="de-DE" dirty="0"/>
              <a:t>Christiane Hennig </a:t>
            </a:r>
            <a:r>
              <a:rPr lang="de-DE" dirty="0" err="1"/>
              <a:t>continues</a:t>
            </a:r>
            <a:r>
              <a:rPr lang="de-DE" dirty="0"/>
              <a:t> </a:t>
            </a:r>
            <a:r>
              <a:rPr lang="de-DE" dirty="0" err="1"/>
              <a:t>leading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ITP </a:t>
            </a:r>
            <a:r>
              <a:rPr lang="de-DE" dirty="0" err="1"/>
              <a:t>Synergies</a:t>
            </a:r>
            <a:endParaRPr lang="de-DE" dirty="0"/>
          </a:p>
          <a:p>
            <a:r>
              <a:rPr lang="de-DE" dirty="0"/>
              <a:t>Tiia Kanto </a:t>
            </a:r>
            <a:r>
              <a:rPr lang="de-DE" dirty="0" err="1"/>
              <a:t>from</a:t>
            </a:r>
            <a:r>
              <a:rPr lang="de-DE" dirty="0"/>
              <a:t> VTT </a:t>
            </a:r>
            <a:r>
              <a:rPr lang="de-DE" dirty="0" err="1"/>
              <a:t>joins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ITP </a:t>
            </a:r>
            <a:r>
              <a:rPr lang="de-DE" dirty="0" err="1"/>
              <a:t>Synergies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team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Tiia Kanto: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de-DE" dirty="0" err="1"/>
              <a:t>Supporting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(WP6)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de-DE" dirty="0" err="1"/>
              <a:t>Contributing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WP4,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joining</a:t>
            </a:r>
            <a:r>
              <a:rPr lang="de-DE" dirty="0"/>
              <a:t> </a:t>
            </a:r>
            <a:r>
              <a:rPr lang="en-US" dirty="0"/>
              <a:t>energy system modelling </a:t>
            </a:r>
            <a:r>
              <a:rPr lang="de-DE" dirty="0"/>
              <a:t>(</a:t>
            </a:r>
            <a:r>
              <a:rPr lang="de-DE" dirty="0" err="1"/>
              <a:t>activity</a:t>
            </a:r>
            <a:r>
              <a:rPr lang="de-DE" dirty="0"/>
              <a:t> 1)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modelling</a:t>
            </a:r>
            <a:r>
              <a:rPr lang="de-DE" dirty="0"/>
              <a:t> (</a:t>
            </a:r>
            <a:r>
              <a:rPr lang="de-DE" dirty="0" err="1"/>
              <a:t>activity</a:t>
            </a:r>
            <a:r>
              <a:rPr lang="de-DE" dirty="0"/>
              <a:t> 3)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78"/>
          </p:nvPr>
        </p:nvSpPr>
        <p:spPr>
          <a:xfrm>
            <a:off x="847725" y="401836"/>
            <a:ext cx="10506074" cy="890419"/>
          </a:xfrm>
        </p:spPr>
        <p:txBody>
          <a:bodyPr/>
          <a:lstStyle/>
          <a:p>
            <a:r>
              <a:rPr lang="de-DE" dirty="0"/>
              <a:t>News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74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847725" y="1309162"/>
            <a:ext cx="7037843" cy="4023360"/>
          </a:xfrm>
        </p:spPr>
        <p:txBody>
          <a:bodyPr>
            <a:noAutofit/>
          </a:bodyPr>
          <a:lstStyle/>
          <a:p>
            <a:r>
              <a:rPr lang="de-DE" sz="1600" dirty="0">
                <a:solidFill>
                  <a:schemeClr val="tx1"/>
                </a:solidFill>
              </a:rPr>
              <a:t>Case </a:t>
            </a:r>
            <a:r>
              <a:rPr lang="de-DE" sz="1600" dirty="0" err="1">
                <a:solidFill>
                  <a:schemeClr val="tx1"/>
                </a:solidFill>
              </a:rPr>
              <a:t>study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template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developed</a:t>
            </a:r>
            <a:r>
              <a:rPr lang="de-DE" sz="1600" dirty="0">
                <a:solidFill>
                  <a:schemeClr val="tx1"/>
                </a:solidFill>
              </a:rPr>
              <a:t> (WP2 </a:t>
            </a:r>
            <a:r>
              <a:rPr lang="de-DE" sz="1600" dirty="0" err="1">
                <a:solidFill>
                  <a:schemeClr val="tx1"/>
                </a:solidFill>
              </a:rPr>
              <a:t>and</a:t>
            </a:r>
            <a:r>
              <a:rPr lang="de-DE" sz="1600" dirty="0">
                <a:solidFill>
                  <a:schemeClr val="tx1"/>
                </a:solidFill>
              </a:rPr>
              <a:t> WP3)</a:t>
            </a:r>
          </a:p>
          <a:p>
            <a:r>
              <a:rPr lang="de-DE" sz="1600" dirty="0">
                <a:solidFill>
                  <a:schemeClr val="tx1"/>
                </a:solidFill>
              </a:rPr>
              <a:t>Case </a:t>
            </a:r>
            <a:r>
              <a:rPr lang="de-DE" sz="1600" dirty="0" err="1">
                <a:solidFill>
                  <a:schemeClr val="tx1"/>
                </a:solidFill>
              </a:rPr>
              <a:t>study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templates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to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be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completed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by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the</a:t>
            </a:r>
            <a:r>
              <a:rPr lang="de-DE" sz="1600" dirty="0">
                <a:solidFill>
                  <a:schemeClr val="tx1"/>
                </a:solidFill>
              </a:rPr>
              <a:t> different Tasks</a:t>
            </a:r>
          </a:p>
          <a:p>
            <a:r>
              <a:rPr lang="de-DE" sz="1600" dirty="0">
                <a:solidFill>
                  <a:schemeClr val="tx1"/>
                </a:solidFill>
              </a:rPr>
              <a:t>Case </a:t>
            </a:r>
            <a:r>
              <a:rPr lang="de-DE" sz="1600" dirty="0" err="1">
                <a:solidFill>
                  <a:schemeClr val="tx1"/>
                </a:solidFill>
              </a:rPr>
              <a:t>studies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for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assessing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climate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effects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selected</a:t>
            </a:r>
            <a:r>
              <a:rPr lang="de-DE" sz="1600" dirty="0">
                <a:solidFill>
                  <a:schemeClr val="tx1"/>
                </a:solidFill>
              </a:rPr>
              <a:t> (WP5)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Collaboration with IEA ETSAP TCP</a:t>
            </a:r>
            <a:endParaRPr lang="de-DE" sz="1600" b="1" dirty="0">
              <a:solidFill>
                <a:schemeClr val="tx1"/>
              </a:solidFill>
            </a:endParaRPr>
          </a:p>
          <a:p>
            <a:pPr lvl="1">
              <a:buFont typeface="Trebuchet MS" panose="020B0603020202020204" pitchFamily="34" charset="0"/>
              <a:buChar char="‐"/>
            </a:pPr>
            <a:r>
              <a:rPr lang="en-US" sz="1600" dirty="0">
                <a:solidFill>
                  <a:schemeClr val="tx1"/>
                </a:solidFill>
              </a:rPr>
              <a:t>Preparation joint energy system modelling workshop (WP4)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en-US" sz="1600" dirty="0">
                <a:solidFill>
                  <a:schemeClr val="tx1"/>
                </a:solidFill>
              </a:rPr>
              <a:t>Torino, November 17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Advancements in modelling hydrogen deployment</a:t>
            </a: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Trebuchet MS" panose="020B0603020202020204" pitchFamily="34" charset="0"/>
              <a:buChar char="‐"/>
            </a:pPr>
            <a:r>
              <a:rPr lang="en-US" sz="1600" dirty="0">
                <a:solidFill>
                  <a:schemeClr val="tx1"/>
                </a:solidFill>
              </a:rPr>
              <a:t>Representatives from IEA Hydrogen invited</a:t>
            </a:r>
          </a:p>
          <a:p>
            <a:pPr marL="457200" lvl="1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Participation in </a:t>
            </a:r>
            <a:r>
              <a:rPr lang="de-DE" sz="1600" b="1" dirty="0">
                <a:solidFill>
                  <a:schemeClr val="tx1"/>
                </a:solidFill>
              </a:rPr>
              <a:t>IEA Hydrogen TCP </a:t>
            </a:r>
            <a:r>
              <a:rPr lang="de-DE" sz="1600" b="1" dirty="0" err="1">
                <a:solidFill>
                  <a:schemeClr val="tx1"/>
                </a:solidFill>
              </a:rPr>
              <a:t>ExCo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meeting</a:t>
            </a:r>
            <a:endParaRPr lang="de-DE" sz="1600" b="1" dirty="0">
              <a:solidFill>
                <a:schemeClr val="tx1"/>
              </a:solidFill>
            </a:endParaRPr>
          </a:p>
          <a:p>
            <a:pPr lvl="1"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Intensify collaboration on renewable hydrogen production project (WP6)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Exchange with Alberto </a:t>
            </a:r>
            <a:r>
              <a:rPr lang="en-GB" sz="1600" dirty="0" err="1">
                <a:solidFill>
                  <a:schemeClr val="tx1"/>
                </a:solidFill>
              </a:rPr>
              <a:t>Giaconia</a:t>
            </a:r>
            <a:r>
              <a:rPr lang="en-GB" sz="1600" dirty="0">
                <a:solidFill>
                  <a:schemeClr val="tx1"/>
                </a:solidFill>
              </a:rPr>
              <a:t> and Eric </a:t>
            </a:r>
            <a:r>
              <a:rPr lang="en-GB" sz="1600" dirty="0" err="1">
                <a:solidFill>
                  <a:schemeClr val="tx1"/>
                </a:solidFill>
              </a:rPr>
              <a:t>Trably</a:t>
            </a:r>
            <a:r>
              <a:rPr lang="en-GB" sz="1600" dirty="0">
                <a:solidFill>
                  <a:schemeClr val="tx1"/>
                </a:solidFill>
              </a:rPr>
              <a:t> from IEA Hydrogen</a:t>
            </a:r>
          </a:p>
          <a:p>
            <a:pPr lvl="1"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IEAB Task 33 in touch with subtask on gasification to support case studies</a:t>
            </a:r>
          </a:p>
          <a:p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531" y="3807217"/>
            <a:ext cx="1769483" cy="10982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531" y="5086297"/>
            <a:ext cx="1769483" cy="1075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CB6BD67-9E60-4D61-A53F-5C28D578A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106970" y="1077787"/>
            <a:ext cx="5044638" cy="264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5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847725" y="1484784"/>
            <a:ext cx="10506073" cy="4023360"/>
          </a:xfrm>
        </p:spPr>
        <p:txBody>
          <a:bodyPr>
            <a:normAutofit/>
          </a:bodyPr>
          <a:lstStyle/>
          <a:p>
            <a:r>
              <a:rPr lang="de-DE" sz="1600" dirty="0">
                <a:solidFill>
                  <a:schemeClr val="tx1"/>
                </a:solidFill>
              </a:rPr>
              <a:t>ITP </a:t>
            </a:r>
            <a:r>
              <a:rPr lang="de-DE" sz="1600" dirty="0" err="1">
                <a:solidFill>
                  <a:schemeClr val="tx1"/>
                </a:solidFill>
              </a:rPr>
              <a:t>Synergies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and</a:t>
            </a:r>
            <a:r>
              <a:rPr lang="de-DE" sz="1600" dirty="0">
                <a:solidFill>
                  <a:schemeClr val="tx1"/>
                </a:solidFill>
              </a:rPr>
              <a:t> WP1 </a:t>
            </a:r>
            <a:r>
              <a:rPr lang="de-DE" sz="1600" dirty="0" err="1">
                <a:solidFill>
                  <a:schemeClr val="tx1"/>
                </a:solidFill>
              </a:rPr>
              <a:t>workshop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webpage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established</a:t>
            </a:r>
            <a:r>
              <a:rPr lang="de-DE" sz="1600" dirty="0">
                <a:solidFill>
                  <a:schemeClr val="tx1"/>
                </a:solidFill>
              </a:rPr>
              <a:t> via Task 44 </a:t>
            </a:r>
            <a:r>
              <a:rPr lang="de-DE" sz="1600" dirty="0" err="1">
                <a:solidFill>
                  <a:schemeClr val="tx1"/>
                </a:solidFill>
              </a:rPr>
              <a:t>website</a:t>
            </a: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WP1 </a:t>
            </a:r>
            <a:r>
              <a:rPr lang="de-DE" sz="1600" dirty="0" err="1">
                <a:solidFill>
                  <a:schemeClr val="tx1"/>
                </a:solidFill>
              </a:rPr>
              <a:t>workshop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webpage</a:t>
            </a:r>
            <a:r>
              <a:rPr lang="de-DE" sz="1600" dirty="0">
                <a:solidFill>
                  <a:schemeClr val="tx1"/>
                </a:solidFill>
              </a:rPr>
              <a:t> &gt;&gt; all </a:t>
            </a:r>
            <a:r>
              <a:rPr lang="de-DE" sz="1600" dirty="0" err="1">
                <a:solidFill>
                  <a:schemeClr val="tx1"/>
                </a:solidFill>
              </a:rPr>
              <a:t>the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ppts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from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the</a:t>
            </a:r>
            <a:r>
              <a:rPr lang="de-DE" sz="1600" dirty="0">
                <a:solidFill>
                  <a:schemeClr val="tx1"/>
                </a:solidFill>
              </a:rPr>
              <a:t> Berlin </a:t>
            </a:r>
            <a:r>
              <a:rPr lang="de-DE" sz="1600" dirty="0" err="1">
                <a:solidFill>
                  <a:schemeClr val="tx1"/>
                </a:solidFill>
              </a:rPr>
              <a:t>workshop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available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en-GB" dirty="0"/>
              <a:t>Additional activities</a:t>
            </a:r>
          </a:p>
          <a:p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b="1451"/>
          <a:stretch/>
        </p:blipFill>
        <p:spPr>
          <a:xfrm>
            <a:off x="911436" y="2429474"/>
            <a:ext cx="5282137" cy="34885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1951" t="8462" r="1466"/>
          <a:stretch/>
        </p:blipFill>
        <p:spPr>
          <a:xfrm>
            <a:off x="6338764" y="2373732"/>
            <a:ext cx="5381162" cy="354426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A25F15E-F947-4D2A-AEB0-78573D40F1FB}"/>
              </a:ext>
            </a:extLst>
          </p:cNvPr>
          <p:cNvSpPr/>
          <p:nvPr/>
        </p:nvSpPr>
        <p:spPr>
          <a:xfrm>
            <a:off x="6478364" y="5966205"/>
            <a:ext cx="52415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>
                <a:hlinkClick r:id="rId4"/>
              </a:rPr>
              <a:t>https://task44.ieabioenergy.com/ieaevent/expert-workshop-deployment-perspective-of-green-hydrogen-from-biomass-and-green-hydrogen-use-in-bio-based-processes/</a:t>
            </a:r>
            <a:r>
              <a:rPr lang="de-DE" sz="1100" dirty="0"/>
              <a:t>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95FEFF6-63A8-4144-AF27-BA0F26838F7F}"/>
              </a:ext>
            </a:extLst>
          </p:cNvPr>
          <p:cNvSpPr/>
          <p:nvPr/>
        </p:nvSpPr>
        <p:spPr>
          <a:xfrm>
            <a:off x="1009009" y="6067165"/>
            <a:ext cx="51845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>
                <a:hlinkClick r:id="rId5"/>
              </a:rPr>
              <a:t>https://task44.ieabioenergy.com/inter-task-project-on-hydrogen-and-bio-based-value-chains/</a:t>
            </a:r>
            <a:r>
              <a:rPr lang="de-DE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250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1D54AAE-8E72-4021-A896-9F7E139896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5" y="1798047"/>
            <a:ext cx="10506073" cy="4519625"/>
          </a:xfrm>
        </p:spPr>
        <p:txBody>
          <a:bodyPr>
            <a:normAutofit/>
          </a:bodyPr>
          <a:lstStyle/>
          <a:p>
            <a:r>
              <a:rPr lang="it-IT" sz="1600" dirty="0" err="1">
                <a:solidFill>
                  <a:schemeClr val="tx1"/>
                </a:solidFill>
              </a:rPr>
              <a:t>Activities</a:t>
            </a:r>
            <a:r>
              <a:rPr lang="it-IT" sz="1600" dirty="0">
                <a:solidFill>
                  <a:schemeClr val="tx1"/>
                </a:solidFill>
              </a:rPr>
              <a:t> / </a:t>
            </a:r>
            <a:r>
              <a:rPr lang="it-IT" sz="1600" dirty="0" err="1">
                <a:solidFill>
                  <a:schemeClr val="tx1"/>
                </a:solidFill>
              </a:rPr>
              <a:t>expected</a:t>
            </a:r>
            <a:r>
              <a:rPr lang="it-IT" sz="1600" dirty="0">
                <a:solidFill>
                  <a:schemeClr val="tx1"/>
                </a:solidFill>
              </a:rPr>
              <a:t> </a:t>
            </a:r>
            <a:r>
              <a:rPr lang="it-IT" sz="1600" dirty="0" err="1">
                <a:solidFill>
                  <a:schemeClr val="tx1"/>
                </a:solidFill>
              </a:rPr>
              <a:t>deliverables</a:t>
            </a:r>
            <a:r>
              <a:rPr lang="it-IT" sz="1600" dirty="0">
                <a:solidFill>
                  <a:schemeClr val="tx1"/>
                </a:solidFill>
              </a:rPr>
              <a:t> for the </a:t>
            </a:r>
            <a:r>
              <a:rPr lang="it-IT" sz="1600" dirty="0" err="1">
                <a:solidFill>
                  <a:schemeClr val="tx1"/>
                </a:solidFill>
              </a:rPr>
              <a:t>period</a:t>
            </a:r>
            <a:r>
              <a:rPr lang="it-IT" sz="1600" dirty="0">
                <a:solidFill>
                  <a:schemeClr val="tx1"/>
                </a:solidFill>
              </a:rPr>
              <a:t> to the </a:t>
            </a:r>
            <a:r>
              <a:rPr lang="it-IT" sz="1600" dirty="0" err="1">
                <a:solidFill>
                  <a:schemeClr val="tx1"/>
                </a:solidFill>
              </a:rPr>
              <a:t>next</a:t>
            </a:r>
            <a:r>
              <a:rPr lang="it-IT" sz="1600" dirty="0">
                <a:solidFill>
                  <a:schemeClr val="tx1"/>
                </a:solidFill>
              </a:rPr>
              <a:t> </a:t>
            </a:r>
            <a:r>
              <a:rPr lang="it-IT" sz="1600" dirty="0" err="1">
                <a:solidFill>
                  <a:schemeClr val="tx1"/>
                </a:solidFill>
              </a:rPr>
              <a:t>ExCo</a:t>
            </a:r>
            <a:r>
              <a:rPr lang="it-IT" sz="1600" dirty="0">
                <a:solidFill>
                  <a:schemeClr val="tx1"/>
                </a:solidFill>
              </a:rPr>
              <a:t> meeting</a:t>
            </a:r>
          </a:p>
          <a:p>
            <a:pPr lvl="1">
              <a:spcBef>
                <a:spcPts val="1600"/>
              </a:spcBef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WP leaders meetings to monitor the status of the project (WP6) &gt;&gt; next meeting December</a:t>
            </a:r>
          </a:p>
          <a:p>
            <a:pPr lvl="1">
              <a:spcBef>
                <a:spcPts val="1600"/>
              </a:spcBef>
              <a:buFont typeface="Trebuchet MS" panose="020B0603020202020204" pitchFamily="34" charset="0"/>
              <a:buChar char="‐"/>
            </a:pPr>
            <a:r>
              <a:rPr lang="en-GB" sz="1600" b="1" dirty="0">
                <a:solidFill>
                  <a:schemeClr val="tx1"/>
                </a:solidFill>
              </a:rPr>
              <a:t>Participation in the ExCo92 workshop in Lyon </a:t>
            </a:r>
            <a:r>
              <a:rPr lang="en-GB" sz="1600" dirty="0">
                <a:solidFill>
                  <a:schemeClr val="tx1"/>
                </a:solidFill>
              </a:rPr>
              <a:t>(WP6)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b="1" dirty="0">
                <a:solidFill>
                  <a:schemeClr val="tx1"/>
                </a:solidFill>
              </a:rPr>
              <a:t>Case study templates to be completed by the different Tasks</a:t>
            </a:r>
            <a:r>
              <a:rPr lang="en-GB" sz="1600" dirty="0">
                <a:solidFill>
                  <a:schemeClr val="tx1"/>
                </a:solidFill>
              </a:rPr>
              <a:t> (WP2 and WP3)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Finalizing Key Performance Indicator list (WP1, WP2 and WP3)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b="1" dirty="0">
                <a:solidFill>
                  <a:schemeClr val="tx1"/>
                </a:solidFill>
              </a:rPr>
              <a:t>Organizing expert workshop on energy system modelling in Torino, 17 November</a:t>
            </a:r>
            <a:r>
              <a:rPr lang="en-GB" sz="1600" dirty="0">
                <a:solidFill>
                  <a:schemeClr val="tx1"/>
                </a:solidFill>
              </a:rPr>
              <a:t> (WP4)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Overview on the energy system modelling of renewable hydrogen (WP4)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b="1" dirty="0">
                <a:solidFill>
                  <a:schemeClr val="tx1"/>
                </a:solidFill>
              </a:rPr>
              <a:t>Getting settled with conducting the LCAs</a:t>
            </a:r>
            <a:r>
              <a:rPr lang="en-GB" sz="1600" dirty="0">
                <a:solidFill>
                  <a:schemeClr val="tx1"/>
                </a:solidFill>
              </a:rPr>
              <a:t> (WP5)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Trebuchet MS" panose="020B0603020202020204" pitchFamily="34" charset="0"/>
              <a:buChar char="‐"/>
            </a:pPr>
            <a:r>
              <a:rPr lang="en-GB" sz="1600" dirty="0">
                <a:solidFill>
                  <a:schemeClr val="tx1"/>
                </a:solidFill>
              </a:rPr>
              <a:t>Continuing collaboration with the Hydrogen and ETSAP TCPs (WP6)</a:t>
            </a:r>
          </a:p>
          <a:p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880532" y="507991"/>
            <a:ext cx="4183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Forthcoming</a:t>
            </a:r>
            <a:r>
              <a:rPr lang="de-DE" sz="3200" dirty="0"/>
              <a:t> </a:t>
            </a:r>
            <a:r>
              <a:rPr lang="de-DE" sz="30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activities</a:t>
            </a:r>
            <a:endParaRPr lang="en-GB" sz="3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9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 bwMode="auto">
          <a:xfrm>
            <a:off x="9181710" y="2228127"/>
            <a:ext cx="2918233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fi-FI" sz="1400" dirty="0">
                <a:solidFill>
                  <a:schemeClr val="tx1"/>
                </a:solidFill>
              </a:rPr>
              <a:t>After ExCo88 in 04/2022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Task contribution 232.000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</a:rPr>
              <a:t>ExCo</a:t>
            </a:r>
            <a:r>
              <a:rPr lang="en-US" sz="1400" dirty="0">
                <a:solidFill>
                  <a:schemeClr val="tx1"/>
                </a:solidFill>
              </a:rPr>
              <a:t> funding 70.000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Total budget 302.000 USD 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b="1" dirty="0">
                <a:solidFill>
                  <a:schemeClr val="tx1"/>
                </a:solidFill>
              </a:rPr>
              <a:t>Pending confirmation of budget allocation from T39 25.000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T39 internal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Budget allocation within T39 contributors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DE: T39 coordinator, WP1,2,3,5: 14.500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BR: WP1,2,5: 10.500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Further contribution </a:t>
            </a:r>
            <a:r>
              <a:rPr lang="en-US" sz="1400" dirty="0" err="1">
                <a:solidFill>
                  <a:schemeClr val="tx1"/>
                </a:solidFill>
              </a:rPr>
              <a:t>inkind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it-IT" dirty="0"/>
              <a:t>Budget</a:t>
            </a:r>
            <a:endParaRPr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62E6694-8C37-4B33-A8E7-12613F91B79D}"/>
              </a:ext>
            </a:extLst>
          </p:cNvPr>
          <p:cNvSpPr/>
          <p:nvPr/>
        </p:nvSpPr>
        <p:spPr bwMode="auto">
          <a:xfrm>
            <a:off x="5556774" y="810833"/>
            <a:ext cx="539226" cy="5405043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600" b="1" dirty="0">
                <a:solidFill>
                  <a:schemeClr val="accent4"/>
                </a:solidFill>
              </a:rPr>
              <a:t>T39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3A8CDC9-12E8-4723-96B9-D50CEB4F1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462226"/>
              </p:ext>
            </p:extLst>
          </p:nvPr>
        </p:nvGraphicFramePr>
        <p:xfrm>
          <a:off x="847725" y="1256043"/>
          <a:ext cx="8333986" cy="493776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17226">
                  <a:extLst>
                    <a:ext uri="{9D8B030D-6E8A-4147-A177-3AD203B41FA5}">
                      <a16:colId xmlns:a16="http://schemas.microsoft.com/office/drawing/2014/main" val="3393080030"/>
                    </a:ext>
                  </a:extLst>
                </a:gridCol>
                <a:gridCol w="1334245">
                  <a:extLst>
                    <a:ext uri="{9D8B030D-6E8A-4147-A177-3AD203B41FA5}">
                      <a16:colId xmlns:a16="http://schemas.microsoft.com/office/drawing/2014/main" val="1612140476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04529328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5382939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7661812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365395765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9390922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82739197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1751084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27535959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4085234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16390236"/>
                    </a:ext>
                  </a:extLst>
                </a:gridCol>
                <a:gridCol w="671075">
                  <a:extLst>
                    <a:ext uri="{9D8B030D-6E8A-4147-A177-3AD203B41FA5}">
                      <a16:colId xmlns:a16="http://schemas.microsoft.com/office/drawing/2014/main" val="39076530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Participating Task: Cost/Budget (</a:t>
                      </a:r>
                      <a:r>
                        <a:rPr lang="en-GB" sz="1100">
                          <a:effectLst/>
                        </a:rPr>
                        <a:t>USD</a:t>
                      </a:r>
                      <a:r>
                        <a:rPr lang="en-GB" sz="1200">
                          <a:effectLst/>
                        </a:rPr>
                        <a:t>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203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WP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Activity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37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39 </a:t>
                      </a:r>
                      <a:r>
                        <a:rPr lang="en-GB" sz="1200" baseline="30000">
                          <a:effectLst/>
                        </a:rPr>
                        <a:t>*)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Sub-total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4775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Status quo of synergy value chains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811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Case Studies on hydrogen from biomass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4491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Case Studies on hydrogen use in bio-based processes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84000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8768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Synergies and services from  hydrogen and bio-based value chains deployment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2091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Assessment and Synthesis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31375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54500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2508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Project management and dissemination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30000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754609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Total Cost/Budget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22250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61875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983025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Task 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232000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617904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ExCo Strategic Fund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70000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1872627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baseline="30000" dirty="0">
                          <a:effectLst/>
                        </a:rPr>
                        <a:t>*)</a:t>
                      </a:r>
                      <a:r>
                        <a:rPr lang="en-GB" sz="1200" b="0" dirty="0">
                          <a:effectLst/>
                        </a:rPr>
                        <a:t> estimated budget; confirmation later</a:t>
                      </a:r>
                      <a:endParaRPr lang="de-DE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2883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1A7732CBD7B439BCF5E276780EC44" ma:contentTypeVersion="0" ma:contentTypeDescription="Ein neues Dokument erstellen." ma:contentTypeScope="" ma:versionID="70bfad866fa957b553f1a1b740c41e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14FBA7-9546-401A-956A-65C054569C69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0509395-59D1-4C64-B9A1-F185A8B90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10BECB7-6B7C-45E8-B6CA-AAD78A3365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1201</Words>
  <Application>Microsoft Office PowerPoint</Application>
  <PresentationFormat>Breitbild</PresentationFormat>
  <Paragraphs>354</Paragraphs>
  <Slides>12</Slides>
  <Notes>3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Segoe UI</vt:lpstr>
      <vt:lpstr>Symbol</vt:lpstr>
      <vt:lpstr>Trebuchet MS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ITP Synergies</dc:title>
  <dc:creator>Eleonora Chelazzi</dc:creator>
  <cp:lastModifiedBy>Dina Bacovsky</cp:lastModifiedBy>
  <cp:revision>270</cp:revision>
  <dcterms:created xsi:type="dcterms:W3CDTF">2020-03-02T15:29:39Z</dcterms:created>
  <dcterms:modified xsi:type="dcterms:W3CDTF">2023-10-27T03:26:15Z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0x0101006A51A7732CBD7B439BCF5E276780EC44</vt:lpwstr>
  </property>
</Properties>
</file>