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6" r:id="rId2"/>
    <p:sldId id="278" r:id="rId3"/>
    <p:sldId id="299" r:id="rId4"/>
    <p:sldId id="300" r:id="rId5"/>
    <p:sldId id="301" r:id="rId6"/>
    <p:sldId id="302" r:id="rId7"/>
    <p:sldId id="303" r:id="rId8"/>
    <p:sldId id="288" r:id="rId9"/>
    <p:sldId id="304" r:id="rId10"/>
    <p:sldId id="298" r:id="rId11"/>
    <p:sldId id="276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66AC"/>
    <a:srgbClr val="92A7FF"/>
    <a:srgbClr val="29892F"/>
    <a:srgbClr val="002062"/>
    <a:srgbClr val="175172"/>
    <a:srgbClr val="2E5497"/>
    <a:srgbClr val="000000"/>
    <a:srgbClr val="1D5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4" autoAdjust="0"/>
    <p:restoredTop sz="60610" autoAdjust="0"/>
  </p:normalViewPr>
  <p:slideViewPr>
    <p:cSldViewPr snapToGrid="0">
      <p:cViewPr varScale="1">
        <p:scale>
          <a:sx n="62" d="100"/>
          <a:sy n="62" d="100"/>
        </p:scale>
        <p:origin x="7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BA1595-C763-477E-85A9-4DBCB5856BF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AT"/>
        </a:p>
      </dgm:t>
    </dgm:pt>
    <dgm:pt modelId="{B91E8A3E-28A5-4E63-9E18-72438DE33467}">
      <dgm:prSet phldrT="[Text]"/>
      <dgm:spPr/>
      <dgm:t>
        <a:bodyPr/>
        <a:lstStyle/>
        <a:p>
          <a:r>
            <a:rPr lang="de-AT" dirty="0"/>
            <a:t>Task 33 - </a:t>
          </a:r>
          <a:r>
            <a:rPr lang="de-AT" dirty="0" err="1"/>
            <a:t>gasification</a:t>
          </a:r>
          <a:endParaRPr lang="de-AT" dirty="0"/>
        </a:p>
      </dgm:t>
    </dgm:pt>
    <dgm:pt modelId="{8FCB7523-49DD-468C-B33C-A865043AC48B}" type="parTrans" cxnId="{006FB9FA-6F42-4133-BE10-3099A1A852D9}">
      <dgm:prSet/>
      <dgm:spPr/>
      <dgm:t>
        <a:bodyPr/>
        <a:lstStyle/>
        <a:p>
          <a:endParaRPr lang="de-AT"/>
        </a:p>
      </dgm:t>
    </dgm:pt>
    <dgm:pt modelId="{7BA57BB8-4CB3-47D8-9A1F-48F543FFD968}" type="sibTrans" cxnId="{006FB9FA-6F42-4133-BE10-3099A1A852D9}">
      <dgm:prSet/>
      <dgm:spPr/>
      <dgm:t>
        <a:bodyPr/>
        <a:lstStyle/>
        <a:p>
          <a:endParaRPr lang="de-AT"/>
        </a:p>
      </dgm:t>
    </dgm:pt>
    <dgm:pt modelId="{BC0A4B9A-C68A-4E16-ABA7-08DFBE26D271}">
      <dgm:prSet phldrT="[Text]"/>
      <dgm:spPr/>
      <dgm:t>
        <a:bodyPr/>
        <a:lstStyle/>
        <a:p>
          <a:r>
            <a:rPr lang="de-AT" dirty="0"/>
            <a:t>Task 34 – Fast </a:t>
          </a:r>
          <a:r>
            <a:rPr lang="de-AT" dirty="0" err="1"/>
            <a:t>pyrolysis</a:t>
          </a:r>
          <a:endParaRPr lang="de-AT" dirty="0"/>
        </a:p>
      </dgm:t>
    </dgm:pt>
    <dgm:pt modelId="{1D732BD6-71EC-4D6E-BB15-9FFFFC0EDA1C}" type="parTrans" cxnId="{61E945D3-DC7F-421F-B866-386DDF21E0A2}">
      <dgm:prSet/>
      <dgm:spPr/>
      <dgm:t>
        <a:bodyPr/>
        <a:lstStyle/>
        <a:p>
          <a:endParaRPr lang="de-AT"/>
        </a:p>
      </dgm:t>
    </dgm:pt>
    <dgm:pt modelId="{858771D1-4587-46CB-B676-F37C67E7ED64}" type="sibTrans" cxnId="{61E945D3-DC7F-421F-B866-386DDF21E0A2}">
      <dgm:prSet/>
      <dgm:spPr/>
      <dgm:t>
        <a:bodyPr/>
        <a:lstStyle/>
        <a:p>
          <a:endParaRPr lang="de-AT"/>
        </a:p>
      </dgm:t>
    </dgm:pt>
    <dgm:pt modelId="{53D5751B-36AC-4B33-854B-DF6C8FDECDE7}">
      <dgm:prSet phldrT="[Text]"/>
      <dgm:spPr/>
      <dgm:t>
        <a:bodyPr/>
        <a:lstStyle/>
        <a:p>
          <a:r>
            <a:rPr lang="de-AT" dirty="0"/>
            <a:t>Task 39 – </a:t>
          </a:r>
          <a:r>
            <a:rPr lang="de-AT" dirty="0" err="1"/>
            <a:t>Biofuels</a:t>
          </a:r>
          <a:endParaRPr lang="de-AT" dirty="0"/>
        </a:p>
      </dgm:t>
    </dgm:pt>
    <dgm:pt modelId="{451C3F11-0797-4C9A-9500-7270C22A9A58}" type="parTrans" cxnId="{4F6D8B45-697D-43BB-BF4F-A538AEF2C1F8}">
      <dgm:prSet/>
      <dgm:spPr/>
      <dgm:t>
        <a:bodyPr/>
        <a:lstStyle/>
        <a:p>
          <a:endParaRPr lang="de-AT"/>
        </a:p>
      </dgm:t>
    </dgm:pt>
    <dgm:pt modelId="{F4CA53C3-F053-4EC5-807D-B000EDB0B2D2}" type="sibTrans" cxnId="{4F6D8B45-697D-43BB-BF4F-A538AEF2C1F8}">
      <dgm:prSet/>
      <dgm:spPr/>
      <dgm:t>
        <a:bodyPr/>
        <a:lstStyle/>
        <a:p>
          <a:endParaRPr lang="de-AT"/>
        </a:p>
      </dgm:t>
    </dgm:pt>
    <dgm:pt modelId="{9DEB3D08-B53B-4B4F-BC7F-A1EF4F5FE507}">
      <dgm:prSet phldrT="[Text]"/>
      <dgm:spPr/>
      <dgm:t>
        <a:bodyPr/>
        <a:lstStyle/>
        <a:p>
          <a:r>
            <a:rPr lang="de-AT" dirty="0"/>
            <a:t>ETIP Bioenergy</a:t>
          </a:r>
        </a:p>
      </dgm:t>
    </dgm:pt>
    <dgm:pt modelId="{9C3348ED-F6BE-4B89-BDCC-2729019ACC0F}" type="parTrans" cxnId="{CD37EA90-4B42-4468-B0D4-BBF7A3BA2C77}">
      <dgm:prSet/>
      <dgm:spPr/>
      <dgm:t>
        <a:bodyPr/>
        <a:lstStyle/>
        <a:p>
          <a:endParaRPr lang="de-AT"/>
        </a:p>
      </dgm:t>
    </dgm:pt>
    <dgm:pt modelId="{8579EFFC-8045-4C5A-A3BC-A643A50483A0}" type="sibTrans" cxnId="{CD37EA90-4B42-4468-B0D4-BBF7A3BA2C77}">
      <dgm:prSet/>
      <dgm:spPr/>
      <dgm:t>
        <a:bodyPr/>
        <a:lstStyle/>
        <a:p>
          <a:endParaRPr lang="de-AT"/>
        </a:p>
      </dgm:t>
    </dgm:pt>
    <dgm:pt modelId="{BD82B48E-29C9-461A-AC9C-5FF0C8CBD6B4}">
      <dgm:prSet phldrT="[Text]"/>
      <dgm:spPr/>
      <dgm:t>
        <a:bodyPr/>
        <a:lstStyle/>
        <a:p>
          <a:r>
            <a:rPr lang="de-AT" dirty="0"/>
            <a:t>Task 40 – hydrogen and CCU</a:t>
          </a:r>
        </a:p>
      </dgm:t>
    </dgm:pt>
    <dgm:pt modelId="{93F6BFBA-793E-401F-A6D2-B67A6EE0C85B}" type="parTrans" cxnId="{9006CFFE-3728-46C3-A2F3-9C66B7A7789C}">
      <dgm:prSet/>
      <dgm:spPr/>
      <dgm:t>
        <a:bodyPr/>
        <a:lstStyle/>
        <a:p>
          <a:endParaRPr lang="de-AT"/>
        </a:p>
      </dgm:t>
    </dgm:pt>
    <dgm:pt modelId="{66FA95BB-DE78-4F5A-901C-090EB518B556}" type="sibTrans" cxnId="{9006CFFE-3728-46C3-A2F3-9C66B7A7789C}">
      <dgm:prSet/>
      <dgm:spPr/>
      <dgm:t>
        <a:bodyPr/>
        <a:lstStyle/>
        <a:p>
          <a:endParaRPr lang="de-AT"/>
        </a:p>
      </dgm:t>
    </dgm:pt>
    <dgm:pt modelId="{5DE5E5AE-1A90-459D-B33D-D2E89F5ACD64}" type="pres">
      <dgm:prSet presAssocID="{29BA1595-C763-477E-85A9-4DBCB5856BF6}" presName="diagram" presStyleCnt="0">
        <dgm:presLayoutVars>
          <dgm:dir/>
          <dgm:resizeHandles val="exact"/>
        </dgm:presLayoutVars>
      </dgm:prSet>
      <dgm:spPr/>
    </dgm:pt>
    <dgm:pt modelId="{F2973CFC-A7DF-471B-A83E-4481F8BAA1DD}" type="pres">
      <dgm:prSet presAssocID="{B91E8A3E-28A5-4E63-9E18-72438DE33467}" presName="node" presStyleLbl="node1" presStyleIdx="0" presStyleCnt="5">
        <dgm:presLayoutVars>
          <dgm:bulletEnabled val="1"/>
        </dgm:presLayoutVars>
      </dgm:prSet>
      <dgm:spPr/>
    </dgm:pt>
    <dgm:pt modelId="{347AB045-54B1-494B-ABDA-D317F293C54D}" type="pres">
      <dgm:prSet presAssocID="{7BA57BB8-4CB3-47D8-9A1F-48F543FFD968}" presName="sibTrans" presStyleCnt="0"/>
      <dgm:spPr/>
    </dgm:pt>
    <dgm:pt modelId="{9EA98C84-D0B6-4E40-AB7C-530434824787}" type="pres">
      <dgm:prSet presAssocID="{BC0A4B9A-C68A-4E16-ABA7-08DFBE26D271}" presName="node" presStyleLbl="node1" presStyleIdx="1" presStyleCnt="5">
        <dgm:presLayoutVars>
          <dgm:bulletEnabled val="1"/>
        </dgm:presLayoutVars>
      </dgm:prSet>
      <dgm:spPr/>
    </dgm:pt>
    <dgm:pt modelId="{3406CDA9-E382-4D84-A0E2-256BC7E0313D}" type="pres">
      <dgm:prSet presAssocID="{858771D1-4587-46CB-B676-F37C67E7ED64}" presName="sibTrans" presStyleCnt="0"/>
      <dgm:spPr/>
    </dgm:pt>
    <dgm:pt modelId="{C329ADFE-D918-46B7-9B79-460F83B6BEC4}" type="pres">
      <dgm:prSet presAssocID="{53D5751B-36AC-4B33-854B-DF6C8FDECDE7}" presName="node" presStyleLbl="node1" presStyleIdx="2" presStyleCnt="5">
        <dgm:presLayoutVars>
          <dgm:bulletEnabled val="1"/>
        </dgm:presLayoutVars>
      </dgm:prSet>
      <dgm:spPr/>
    </dgm:pt>
    <dgm:pt modelId="{5C1E970C-894E-4554-915A-0FE36CA33800}" type="pres">
      <dgm:prSet presAssocID="{F4CA53C3-F053-4EC5-807D-B000EDB0B2D2}" presName="sibTrans" presStyleCnt="0"/>
      <dgm:spPr/>
    </dgm:pt>
    <dgm:pt modelId="{A9AF4FD3-14A0-4AB1-8179-7ED40891C814}" type="pres">
      <dgm:prSet presAssocID="{BD82B48E-29C9-461A-AC9C-5FF0C8CBD6B4}" presName="node" presStyleLbl="node1" presStyleIdx="3" presStyleCnt="5">
        <dgm:presLayoutVars>
          <dgm:bulletEnabled val="1"/>
        </dgm:presLayoutVars>
      </dgm:prSet>
      <dgm:spPr/>
    </dgm:pt>
    <dgm:pt modelId="{030795DB-87AD-4EED-89E4-44162D89F751}" type="pres">
      <dgm:prSet presAssocID="{66FA95BB-DE78-4F5A-901C-090EB518B556}" presName="sibTrans" presStyleCnt="0"/>
      <dgm:spPr/>
    </dgm:pt>
    <dgm:pt modelId="{6682F876-F2CE-4ED2-AE68-3C24C4D87E36}" type="pres">
      <dgm:prSet presAssocID="{9DEB3D08-B53B-4B4F-BC7F-A1EF4F5FE507}" presName="node" presStyleLbl="node1" presStyleIdx="4" presStyleCnt="5">
        <dgm:presLayoutVars>
          <dgm:bulletEnabled val="1"/>
        </dgm:presLayoutVars>
      </dgm:prSet>
      <dgm:spPr/>
    </dgm:pt>
  </dgm:ptLst>
  <dgm:cxnLst>
    <dgm:cxn modelId="{4F6D8B45-697D-43BB-BF4F-A538AEF2C1F8}" srcId="{29BA1595-C763-477E-85A9-4DBCB5856BF6}" destId="{53D5751B-36AC-4B33-854B-DF6C8FDECDE7}" srcOrd="2" destOrd="0" parTransId="{451C3F11-0797-4C9A-9500-7270C22A9A58}" sibTransId="{F4CA53C3-F053-4EC5-807D-B000EDB0B2D2}"/>
    <dgm:cxn modelId="{CE7A127C-33F3-4097-AC02-1812C1DA794B}" type="presOf" srcId="{9DEB3D08-B53B-4B4F-BC7F-A1EF4F5FE507}" destId="{6682F876-F2CE-4ED2-AE68-3C24C4D87E36}" srcOrd="0" destOrd="0" presId="urn:microsoft.com/office/officeart/2005/8/layout/default"/>
    <dgm:cxn modelId="{79BB7282-0048-429E-9912-5350984D935E}" type="presOf" srcId="{BC0A4B9A-C68A-4E16-ABA7-08DFBE26D271}" destId="{9EA98C84-D0B6-4E40-AB7C-530434824787}" srcOrd="0" destOrd="0" presId="urn:microsoft.com/office/officeart/2005/8/layout/default"/>
    <dgm:cxn modelId="{CD37EA90-4B42-4468-B0D4-BBF7A3BA2C77}" srcId="{29BA1595-C763-477E-85A9-4DBCB5856BF6}" destId="{9DEB3D08-B53B-4B4F-BC7F-A1EF4F5FE507}" srcOrd="4" destOrd="0" parTransId="{9C3348ED-F6BE-4B89-BDCC-2729019ACC0F}" sibTransId="{8579EFFC-8045-4C5A-A3BC-A643A50483A0}"/>
    <dgm:cxn modelId="{25F7F7AB-BB83-4C42-B51E-197A213F6EB4}" type="presOf" srcId="{B91E8A3E-28A5-4E63-9E18-72438DE33467}" destId="{F2973CFC-A7DF-471B-A83E-4481F8BAA1DD}" srcOrd="0" destOrd="0" presId="urn:microsoft.com/office/officeart/2005/8/layout/default"/>
    <dgm:cxn modelId="{9FC36DBB-3892-46B8-BD22-907514F8F36D}" type="presOf" srcId="{29BA1595-C763-477E-85A9-4DBCB5856BF6}" destId="{5DE5E5AE-1A90-459D-B33D-D2E89F5ACD64}" srcOrd="0" destOrd="0" presId="urn:microsoft.com/office/officeart/2005/8/layout/default"/>
    <dgm:cxn modelId="{61E945D3-DC7F-421F-B866-386DDF21E0A2}" srcId="{29BA1595-C763-477E-85A9-4DBCB5856BF6}" destId="{BC0A4B9A-C68A-4E16-ABA7-08DFBE26D271}" srcOrd="1" destOrd="0" parTransId="{1D732BD6-71EC-4D6E-BB15-9FFFFC0EDA1C}" sibTransId="{858771D1-4587-46CB-B676-F37C67E7ED64}"/>
    <dgm:cxn modelId="{8B29F1E0-AA80-4A89-A90A-C4DFFD90BB77}" type="presOf" srcId="{53D5751B-36AC-4B33-854B-DF6C8FDECDE7}" destId="{C329ADFE-D918-46B7-9B79-460F83B6BEC4}" srcOrd="0" destOrd="0" presId="urn:microsoft.com/office/officeart/2005/8/layout/default"/>
    <dgm:cxn modelId="{0CD0FAEB-2A51-42D5-97CA-5BA394BA6E4D}" type="presOf" srcId="{BD82B48E-29C9-461A-AC9C-5FF0C8CBD6B4}" destId="{A9AF4FD3-14A0-4AB1-8179-7ED40891C814}" srcOrd="0" destOrd="0" presId="urn:microsoft.com/office/officeart/2005/8/layout/default"/>
    <dgm:cxn modelId="{006FB9FA-6F42-4133-BE10-3099A1A852D9}" srcId="{29BA1595-C763-477E-85A9-4DBCB5856BF6}" destId="{B91E8A3E-28A5-4E63-9E18-72438DE33467}" srcOrd="0" destOrd="0" parTransId="{8FCB7523-49DD-468C-B33C-A865043AC48B}" sibTransId="{7BA57BB8-4CB3-47D8-9A1F-48F543FFD968}"/>
    <dgm:cxn modelId="{9006CFFE-3728-46C3-A2F3-9C66B7A7789C}" srcId="{29BA1595-C763-477E-85A9-4DBCB5856BF6}" destId="{BD82B48E-29C9-461A-AC9C-5FF0C8CBD6B4}" srcOrd="3" destOrd="0" parTransId="{93F6BFBA-793E-401F-A6D2-B67A6EE0C85B}" sibTransId="{66FA95BB-DE78-4F5A-901C-090EB518B556}"/>
    <dgm:cxn modelId="{4E2C2E48-D20C-4EFA-8056-B2AA82A2848B}" type="presParOf" srcId="{5DE5E5AE-1A90-459D-B33D-D2E89F5ACD64}" destId="{F2973CFC-A7DF-471B-A83E-4481F8BAA1DD}" srcOrd="0" destOrd="0" presId="urn:microsoft.com/office/officeart/2005/8/layout/default"/>
    <dgm:cxn modelId="{A900C6BC-B86B-4DDC-9EBC-1FC2E04C8173}" type="presParOf" srcId="{5DE5E5AE-1A90-459D-B33D-D2E89F5ACD64}" destId="{347AB045-54B1-494B-ABDA-D317F293C54D}" srcOrd="1" destOrd="0" presId="urn:microsoft.com/office/officeart/2005/8/layout/default"/>
    <dgm:cxn modelId="{F76AB14B-469A-4EF8-B400-404197718C34}" type="presParOf" srcId="{5DE5E5AE-1A90-459D-B33D-D2E89F5ACD64}" destId="{9EA98C84-D0B6-4E40-AB7C-530434824787}" srcOrd="2" destOrd="0" presId="urn:microsoft.com/office/officeart/2005/8/layout/default"/>
    <dgm:cxn modelId="{8A41A8D9-7A4A-4065-846E-5C924FCD9E1B}" type="presParOf" srcId="{5DE5E5AE-1A90-459D-B33D-D2E89F5ACD64}" destId="{3406CDA9-E382-4D84-A0E2-256BC7E0313D}" srcOrd="3" destOrd="0" presId="urn:microsoft.com/office/officeart/2005/8/layout/default"/>
    <dgm:cxn modelId="{F8BDEDD3-53CE-4AB6-AF12-53FFF71F914D}" type="presParOf" srcId="{5DE5E5AE-1A90-459D-B33D-D2E89F5ACD64}" destId="{C329ADFE-D918-46B7-9B79-460F83B6BEC4}" srcOrd="4" destOrd="0" presId="urn:microsoft.com/office/officeart/2005/8/layout/default"/>
    <dgm:cxn modelId="{F84D2518-0859-4CEB-9FCF-17EC58A96F8F}" type="presParOf" srcId="{5DE5E5AE-1A90-459D-B33D-D2E89F5ACD64}" destId="{5C1E970C-894E-4554-915A-0FE36CA33800}" srcOrd="5" destOrd="0" presId="urn:microsoft.com/office/officeart/2005/8/layout/default"/>
    <dgm:cxn modelId="{EF8045B7-E674-42B6-BDEC-B21702C8A0EC}" type="presParOf" srcId="{5DE5E5AE-1A90-459D-B33D-D2E89F5ACD64}" destId="{A9AF4FD3-14A0-4AB1-8179-7ED40891C814}" srcOrd="6" destOrd="0" presId="urn:microsoft.com/office/officeart/2005/8/layout/default"/>
    <dgm:cxn modelId="{ED2D0B09-1ADE-4B2E-9F63-C760BF223581}" type="presParOf" srcId="{5DE5E5AE-1A90-459D-B33D-D2E89F5ACD64}" destId="{030795DB-87AD-4EED-89E4-44162D89F751}" srcOrd="7" destOrd="0" presId="urn:microsoft.com/office/officeart/2005/8/layout/default"/>
    <dgm:cxn modelId="{476785BB-57FD-435F-AD3D-22C719B10C5A}" type="presParOf" srcId="{5DE5E5AE-1A90-459D-B33D-D2E89F5ACD64}" destId="{6682F876-F2CE-4ED2-AE68-3C24C4D87E3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73CFC-A7DF-471B-A83E-4481F8BAA1DD}">
      <dsp:nvSpPr>
        <dsp:cNvPr id="0" name=""/>
        <dsp:cNvSpPr/>
      </dsp:nvSpPr>
      <dsp:spPr>
        <a:xfrm>
          <a:off x="308796" y="2331"/>
          <a:ext cx="2173337" cy="13040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600" kern="1200" dirty="0"/>
            <a:t>Task 33 - </a:t>
          </a:r>
          <a:r>
            <a:rPr lang="de-AT" sz="2600" kern="1200" dirty="0" err="1"/>
            <a:t>gasification</a:t>
          </a:r>
          <a:endParaRPr lang="de-AT" sz="2600" kern="1200" dirty="0"/>
        </a:p>
      </dsp:txBody>
      <dsp:txXfrm>
        <a:off x="308796" y="2331"/>
        <a:ext cx="2173337" cy="1304002"/>
      </dsp:txXfrm>
    </dsp:sp>
    <dsp:sp modelId="{9EA98C84-D0B6-4E40-AB7C-530434824787}">
      <dsp:nvSpPr>
        <dsp:cNvPr id="0" name=""/>
        <dsp:cNvSpPr/>
      </dsp:nvSpPr>
      <dsp:spPr>
        <a:xfrm>
          <a:off x="2699466" y="2331"/>
          <a:ext cx="2173337" cy="13040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600" kern="1200" dirty="0"/>
            <a:t>Task 34 – Fast </a:t>
          </a:r>
          <a:r>
            <a:rPr lang="de-AT" sz="2600" kern="1200" dirty="0" err="1"/>
            <a:t>pyrolysis</a:t>
          </a:r>
          <a:endParaRPr lang="de-AT" sz="2600" kern="1200" dirty="0"/>
        </a:p>
      </dsp:txBody>
      <dsp:txXfrm>
        <a:off x="2699466" y="2331"/>
        <a:ext cx="2173337" cy="1304002"/>
      </dsp:txXfrm>
    </dsp:sp>
    <dsp:sp modelId="{C329ADFE-D918-46B7-9B79-460F83B6BEC4}">
      <dsp:nvSpPr>
        <dsp:cNvPr id="0" name=""/>
        <dsp:cNvSpPr/>
      </dsp:nvSpPr>
      <dsp:spPr>
        <a:xfrm>
          <a:off x="308796" y="1523667"/>
          <a:ext cx="2173337" cy="13040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600" kern="1200" dirty="0"/>
            <a:t>Task 39 – </a:t>
          </a:r>
          <a:r>
            <a:rPr lang="de-AT" sz="2600" kern="1200" dirty="0" err="1"/>
            <a:t>Biofuels</a:t>
          </a:r>
          <a:endParaRPr lang="de-AT" sz="2600" kern="1200" dirty="0"/>
        </a:p>
      </dsp:txBody>
      <dsp:txXfrm>
        <a:off x="308796" y="1523667"/>
        <a:ext cx="2173337" cy="1304002"/>
      </dsp:txXfrm>
    </dsp:sp>
    <dsp:sp modelId="{A9AF4FD3-14A0-4AB1-8179-7ED40891C814}">
      <dsp:nvSpPr>
        <dsp:cNvPr id="0" name=""/>
        <dsp:cNvSpPr/>
      </dsp:nvSpPr>
      <dsp:spPr>
        <a:xfrm>
          <a:off x="2699466" y="1523667"/>
          <a:ext cx="2173337" cy="130400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600" kern="1200" dirty="0"/>
            <a:t>Task 40 – hydrogen and CCU</a:t>
          </a:r>
        </a:p>
      </dsp:txBody>
      <dsp:txXfrm>
        <a:off x="2699466" y="1523667"/>
        <a:ext cx="2173337" cy="1304002"/>
      </dsp:txXfrm>
    </dsp:sp>
    <dsp:sp modelId="{6682F876-F2CE-4ED2-AE68-3C24C4D87E36}">
      <dsp:nvSpPr>
        <dsp:cNvPr id="0" name=""/>
        <dsp:cNvSpPr/>
      </dsp:nvSpPr>
      <dsp:spPr>
        <a:xfrm>
          <a:off x="1504131" y="3045003"/>
          <a:ext cx="2173337" cy="130400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600" kern="1200" dirty="0"/>
            <a:t>ETIP Bioenergy</a:t>
          </a:r>
        </a:p>
      </dsp:txBody>
      <dsp:txXfrm>
        <a:off x="1504131" y="3045003"/>
        <a:ext cx="2173337" cy="1304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12948-2EB7-4538-BA02-41413A89B82D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7C201-6E1C-4E6A-A98C-BF54FDB22FF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and European networks will be contacted to collaborate for information exchange regarding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 technological WPs (WP3/WP4). A meeting will be held with the IEA Bioenergy Task Leaders at an IEA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Bioenergy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Meeting to identify common elements between the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BioTheRoS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IEA Tasks research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agendas. Workshops with the networks for information exchange and discussion on the identified topics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elements linked to the technological work packages will be carried out. For each network there will be 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least one workshop for information exchange and sharing of results. One highlight within this cooperation will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joint workshop on market dynamics for all transport sectors (shipping, aviation, road transport) with all above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mentioned networks. In Task 33 the collaboration will be done on the subtask biofuels from gasification. Another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 aspect will be the information exchange with the Task 34 project on transportation fuels from fast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pyrolysis led by the member country India. Within Task 39 there is a strong representation of the member country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Brazil and the possibility for information exchange. With Task 40 the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intertask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projects on biohydrogen and carbon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capture and utilization will be the main points for information exchange.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67C201-6E1C-4E6A-A98C-BF54FDB22FF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9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ag_yellow_low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5" y="6321008"/>
            <a:ext cx="57150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 userDrawn="1"/>
        </p:nvSpPr>
        <p:spPr>
          <a:xfrm>
            <a:off x="763005" y="6331604"/>
            <a:ext cx="5738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BioTheRoS Project</a:t>
            </a:r>
            <a:r>
              <a:rPr lang="en-US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has received funding from the European Union’s Horizon 2020 research and innovation </a:t>
            </a:r>
            <a:r>
              <a:rPr lang="en-US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under Grant Agreement No.101122212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735" b="71429" l="13243" r="89643">
                        <a14:foregroundMark x1="25127" y1="28571" x2="25127" y2="28571"/>
                        <a14:foregroundMark x1="25127" y1="20000" x2="20713" y2="33878"/>
                        <a14:foregroundMark x1="25127" y1="20000" x2="25297" y2="19184"/>
                        <a14:foregroundMark x1="18166" y1="44898" x2="18166" y2="44898"/>
                        <a14:foregroundMark x1="17827" y1="42041" x2="17827" y2="55102"/>
                        <a14:foregroundMark x1="24618" y1="46531" x2="24448" y2="55918"/>
                        <a14:foregroundMark x1="24448" y1="41224" x2="24448" y2="42041"/>
                        <a14:foregroundMark x1="27334" y1="50612" x2="27334" y2="50612"/>
                        <a14:foregroundMark x1="34126" y1="46122" x2="34126" y2="46122"/>
                        <a14:foregroundMark x1="34126" y1="45714" x2="34126" y2="45714"/>
                        <a14:foregroundMark x1="38710" y1="46531" x2="38710" y2="46531"/>
                        <a14:foregroundMark x1="38710" y1="46531" x2="38710" y2="46531"/>
                        <a14:foregroundMark x1="41596" y1="47755" x2="41596" y2="47755"/>
                        <a14:foregroundMark x1="41596" y1="47755" x2="41596" y2="47755"/>
                        <a14:foregroundMark x1="44482" y1="49796" x2="44482" y2="49796"/>
                        <a14:foregroundMark x1="44482" y1="49796" x2="44482" y2="49796"/>
                        <a14:foregroundMark x1="50934" y1="49388" x2="50934" y2="49388"/>
                        <a14:foregroundMark x1="50934" y1="49388" x2="50934" y2="49388"/>
                        <a14:foregroundMark x1="50594" y1="45714" x2="50594" y2="45714"/>
                        <a14:foregroundMark x1="50594" y1="45714" x2="50594" y2="45714"/>
                        <a14:foregroundMark x1="56876" y1="50204" x2="56876" y2="50204"/>
                        <a14:foregroundMark x1="56876" y1="50204" x2="56876" y2="50204"/>
                        <a14:foregroundMark x1="65535" y1="51837" x2="65535" y2="51837"/>
                        <a14:foregroundMark x1="69270" y1="45714" x2="69949" y2="56327"/>
                        <a14:foregroundMark x1="68930" y1="44490" x2="68761" y2="53469"/>
                        <a14:foregroundMark x1="79796" y1="27755" x2="79626" y2="37551"/>
                        <a14:backgroundMark x1="45840" y1="48163" x2="46350" y2="48163"/>
                        <a14:backgroundMark x1="22920" y1="25306" x2="24448" y2="2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16110" r="10722" b="27826"/>
          <a:stretch/>
        </p:blipFill>
        <p:spPr>
          <a:xfrm>
            <a:off x="4573929" y="486149"/>
            <a:ext cx="3044141" cy="9284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3657600" y="1414549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Collaborative actions to bring novel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fuels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rmochemical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utes into industrial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2159726" cy="27599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10032274" y="4106786"/>
            <a:ext cx="2159726" cy="275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481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68525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49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8525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7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8525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10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ag_yellow_low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5" y="6321008"/>
            <a:ext cx="57150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 userDrawn="1"/>
        </p:nvSpPr>
        <p:spPr>
          <a:xfrm>
            <a:off x="763005" y="6331604"/>
            <a:ext cx="5738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BioTheRoS Project</a:t>
            </a:r>
            <a:r>
              <a:rPr lang="en-US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has received funding from the European Union’s Horizon 2020 research and innovation </a:t>
            </a:r>
            <a:r>
              <a:rPr lang="en-US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under Grant Agreement No.101122212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735" b="71429" l="13243" r="89643">
                        <a14:foregroundMark x1="25127" y1="28571" x2="25127" y2="28571"/>
                        <a14:foregroundMark x1="25127" y1="20000" x2="20713" y2="33878"/>
                        <a14:foregroundMark x1="25127" y1="20000" x2="25297" y2="19184"/>
                        <a14:foregroundMark x1="18166" y1="44898" x2="18166" y2="44898"/>
                        <a14:foregroundMark x1="17827" y1="42041" x2="17827" y2="55102"/>
                        <a14:foregroundMark x1="24618" y1="46531" x2="24448" y2="55918"/>
                        <a14:foregroundMark x1="24448" y1="41224" x2="24448" y2="42041"/>
                        <a14:foregroundMark x1="27334" y1="50612" x2="27334" y2="50612"/>
                        <a14:foregroundMark x1="34126" y1="46122" x2="34126" y2="46122"/>
                        <a14:foregroundMark x1="34126" y1="45714" x2="34126" y2="45714"/>
                        <a14:foregroundMark x1="38710" y1="46531" x2="38710" y2="46531"/>
                        <a14:foregroundMark x1="38710" y1="46531" x2="38710" y2="46531"/>
                        <a14:foregroundMark x1="41596" y1="47755" x2="41596" y2="47755"/>
                        <a14:foregroundMark x1="41596" y1="47755" x2="41596" y2="47755"/>
                        <a14:foregroundMark x1="44482" y1="49796" x2="44482" y2="49796"/>
                        <a14:foregroundMark x1="44482" y1="49796" x2="44482" y2="49796"/>
                        <a14:foregroundMark x1="50934" y1="49388" x2="50934" y2="49388"/>
                        <a14:foregroundMark x1="50934" y1="49388" x2="50934" y2="49388"/>
                        <a14:foregroundMark x1="50594" y1="45714" x2="50594" y2="45714"/>
                        <a14:foregroundMark x1="50594" y1="45714" x2="50594" y2="45714"/>
                        <a14:foregroundMark x1="56876" y1="50204" x2="56876" y2="50204"/>
                        <a14:foregroundMark x1="56876" y1="50204" x2="56876" y2="50204"/>
                        <a14:foregroundMark x1="65535" y1="51837" x2="65535" y2="51837"/>
                        <a14:foregroundMark x1="69270" y1="45714" x2="69949" y2="56327"/>
                        <a14:foregroundMark x1="68930" y1="44490" x2="68761" y2="53469"/>
                        <a14:foregroundMark x1="79796" y1="27755" x2="79626" y2="37551"/>
                        <a14:backgroundMark x1="45840" y1="48163" x2="46350" y2="48163"/>
                        <a14:backgroundMark x1="22920" y1="25306" x2="24448" y2="2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16110" r="10722" b="27826"/>
          <a:stretch/>
        </p:blipFill>
        <p:spPr>
          <a:xfrm>
            <a:off x="4573929" y="706742"/>
            <a:ext cx="3044141" cy="9284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3657599" y="1645738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Collaborative actions to bring novel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fuels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rmochemical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utes into industrial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2159726" cy="27599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10032274" y="4098077"/>
            <a:ext cx="2159726" cy="275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1316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7490544" y="1390231"/>
            <a:ext cx="4305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Collaborative actions to bring novel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fuels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rmochemical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utes into industrial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</a:t>
            </a:r>
          </a:p>
        </p:txBody>
      </p:sp>
      <p:pic>
        <p:nvPicPr>
          <p:cNvPr id="15" name="Picture 14" descr="flag_yellow_low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0094" y="6368417"/>
            <a:ext cx="57150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 userDrawn="1"/>
        </p:nvSpPr>
        <p:spPr>
          <a:xfrm>
            <a:off x="5608488" y="6379013"/>
            <a:ext cx="5901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BioTheRoS Project</a:t>
            </a:r>
            <a:r>
              <a:rPr lang="en-US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has received funding from the European Union’s Horizon 2020 research and innovation </a:t>
            </a:r>
            <a:r>
              <a:rPr lang="en-US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under Grant Agreement No.</a:t>
            </a:r>
            <a:r>
              <a:rPr lang="el-GR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101122212</a:t>
            </a:r>
            <a:r>
              <a:rPr lang="en-US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2360342" y="4479422"/>
            <a:ext cx="692299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 1, Name of Organization </a:t>
            </a:r>
            <a:r>
              <a:rPr lang="en-US" dirty="0" err="1"/>
              <a:t>xxx@xxx</a:t>
            </a:r>
            <a:endParaRPr lang="en-US" dirty="0"/>
          </a:p>
          <a:p>
            <a:pPr lvl="0"/>
            <a:r>
              <a:rPr lang="en-US" dirty="0"/>
              <a:t>Author 2, Name of Organization </a:t>
            </a:r>
            <a:r>
              <a:rPr lang="en-US" dirty="0" err="1"/>
              <a:t>xxx@xxx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159726" cy="2759923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4453612" y="3590155"/>
            <a:ext cx="29787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2E54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35" b="71429" l="13243" r="89643">
                        <a14:foregroundMark x1="25127" y1="28571" x2="25127" y2="28571"/>
                        <a14:foregroundMark x1="25127" y1="20000" x2="20713" y2="33878"/>
                        <a14:foregroundMark x1="25127" y1="20000" x2="25297" y2="19184"/>
                        <a14:foregroundMark x1="18166" y1="44898" x2="18166" y2="44898"/>
                        <a14:foregroundMark x1="17827" y1="42041" x2="17827" y2="55102"/>
                        <a14:foregroundMark x1="24618" y1="46531" x2="24448" y2="55918"/>
                        <a14:foregroundMark x1="24448" y1="41224" x2="24448" y2="42041"/>
                        <a14:foregroundMark x1="27334" y1="50612" x2="27334" y2="50612"/>
                        <a14:foregroundMark x1="34126" y1="46122" x2="34126" y2="46122"/>
                        <a14:foregroundMark x1="34126" y1="45714" x2="34126" y2="45714"/>
                        <a14:foregroundMark x1="38710" y1="46531" x2="38710" y2="46531"/>
                        <a14:foregroundMark x1="38710" y1="46531" x2="38710" y2="46531"/>
                        <a14:foregroundMark x1="41596" y1="47755" x2="41596" y2="47755"/>
                        <a14:foregroundMark x1="41596" y1="47755" x2="41596" y2="47755"/>
                        <a14:foregroundMark x1="44482" y1="49796" x2="44482" y2="49796"/>
                        <a14:foregroundMark x1="44482" y1="49796" x2="44482" y2="49796"/>
                        <a14:foregroundMark x1="50934" y1="49388" x2="50934" y2="49388"/>
                        <a14:foregroundMark x1="50934" y1="49388" x2="50934" y2="49388"/>
                        <a14:foregroundMark x1="50594" y1="45714" x2="50594" y2="45714"/>
                        <a14:foregroundMark x1="50594" y1="45714" x2="50594" y2="45714"/>
                        <a14:foregroundMark x1="56876" y1="50204" x2="56876" y2="50204"/>
                        <a14:foregroundMark x1="56876" y1="50204" x2="56876" y2="50204"/>
                        <a14:foregroundMark x1="65535" y1="51837" x2="65535" y2="51837"/>
                        <a14:foregroundMark x1="69270" y1="45714" x2="69949" y2="56327"/>
                        <a14:foregroundMark x1="68930" y1="44490" x2="68761" y2="53469"/>
                        <a14:foregroundMark x1="79796" y1="27755" x2="79626" y2="37551"/>
                        <a14:backgroundMark x1="45840" y1="48163" x2="46350" y2="48163"/>
                        <a14:backgroundMark x1="22920" y1="25306" x2="24448" y2="2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16110" r="10722" b="27826"/>
          <a:stretch/>
        </p:blipFill>
        <p:spPr>
          <a:xfrm>
            <a:off x="8217569" y="305583"/>
            <a:ext cx="3490722" cy="106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2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8525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0862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7490544" y="1390231"/>
            <a:ext cx="4305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Collaborative actions to bring novel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fuels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rmochemical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utes into industrial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</a:t>
            </a:r>
          </a:p>
        </p:txBody>
      </p:sp>
      <p:pic>
        <p:nvPicPr>
          <p:cNvPr id="15" name="Picture 14" descr="flag_yellow_low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0094" y="6368417"/>
            <a:ext cx="57150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 userDrawn="1"/>
        </p:nvSpPr>
        <p:spPr>
          <a:xfrm>
            <a:off x="5608488" y="6379013"/>
            <a:ext cx="5901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BioTheRoS Project</a:t>
            </a:r>
            <a:r>
              <a:rPr lang="en-US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has received funding from the European Union’s Horizon 2020 research and innovation </a:t>
            </a:r>
            <a:r>
              <a:rPr lang="en-US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under Grant Agreement No.101122212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2360342" y="4479422"/>
            <a:ext cx="692299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 1, Name of Organization </a:t>
            </a:r>
            <a:r>
              <a:rPr lang="en-US" dirty="0" err="1"/>
              <a:t>xxx@xxx</a:t>
            </a:r>
            <a:endParaRPr lang="en-US" dirty="0"/>
          </a:p>
          <a:p>
            <a:pPr lvl="0"/>
            <a:r>
              <a:rPr lang="en-US" dirty="0"/>
              <a:t>Author 2, Name of Organization </a:t>
            </a:r>
            <a:r>
              <a:rPr lang="en-US" dirty="0" err="1"/>
              <a:t>xxx@xxx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159726" cy="2759923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4453612" y="3590155"/>
            <a:ext cx="29787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2E54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35" b="71429" l="13243" r="89643">
                        <a14:foregroundMark x1="25127" y1="28571" x2="25127" y2="28571"/>
                        <a14:foregroundMark x1="25127" y1="20000" x2="20713" y2="33878"/>
                        <a14:foregroundMark x1="25127" y1="20000" x2="25297" y2="19184"/>
                        <a14:foregroundMark x1="18166" y1="44898" x2="18166" y2="44898"/>
                        <a14:foregroundMark x1="17827" y1="42041" x2="17827" y2="55102"/>
                        <a14:foregroundMark x1="24618" y1="46531" x2="24448" y2="55918"/>
                        <a14:foregroundMark x1="24448" y1="41224" x2="24448" y2="42041"/>
                        <a14:foregroundMark x1="27334" y1="50612" x2="27334" y2="50612"/>
                        <a14:foregroundMark x1="34126" y1="46122" x2="34126" y2="46122"/>
                        <a14:foregroundMark x1="34126" y1="45714" x2="34126" y2="45714"/>
                        <a14:foregroundMark x1="38710" y1="46531" x2="38710" y2="46531"/>
                        <a14:foregroundMark x1="38710" y1="46531" x2="38710" y2="46531"/>
                        <a14:foregroundMark x1="41596" y1="47755" x2="41596" y2="47755"/>
                        <a14:foregroundMark x1="41596" y1="47755" x2="41596" y2="47755"/>
                        <a14:foregroundMark x1="44482" y1="49796" x2="44482" y2="49796"/>
                        <a14:foregroundMark x1="44482" y1="49796" x2="44482" y2="49796"/>
                        <a14:foregroundMark x1="50934" y1="49388" x2="50934" y2="49388"/>
                        <a14:foregroundMark x1="50934" y1="49388" x2="50934" y2="49388"/>
                        <a14:foregroundMark x1="50594" y1="45714" x2="50594" y2="45714"/>
                        <a14:foregroundMark x1="50594" y1="45714" x2="50594" y2="45714"/>
                        <a14:foregroundMark x1="56876" y1="50204" x2="56876" y2="50204"/>
                        <a14:foregroundMark x1="56876" y1="50204" x2="56876" y2="50204"/>
                        <a14:foregroundMark x1="65535" y1="51837" x2="65535" y2="51837"/>
                        <a14:foregroundMark x1="69270" y1="45714" x2="69949" y2="56327"/>
                        <a14:foregroundMark x1="68930" y1="44490" x2="68761" y2="53469"/>
                        <a14:foregroundMark x1="79796" y1="27755" x2="79626" y2="37551"/>
                        <a14:backgroundMark x1="45840" y1="48163" x2="46350" y2="48163"/>
                        <a14:backgroundMark x1="22920" y1="25306" x2="24448" y2="2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16110" r="10722" b="27826"/>
          <a:stretch/>
        </p:blipFill>
        <p:spPr>
          <a:xfrm>
            <a:off x="8217569" y="305583"/>
            <a:ext cx="3490722" cy="106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1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8524" y="6356350"/>
            <a:ext cx="5420995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BioTheRoS</a:t>
            </a:r>
            <a:r>
              <a:rPr lang="en-US" dirty="0"/>
              <a:t> Kick-off Meeting: WP7 [International cooperation and network development]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855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8525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82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68524" y="6356350"/>
            <a:ext cx="5628813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4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168524" y="6356350"/>
            <a:ext cx="5628813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36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68525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9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68525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9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68525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BioTheRoS Kick-off Meeting: WP7 [International cooperation and network development]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38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29AF95D0-8A72-4CBD-90B1-8DB879E66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6975360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think-cell Folie" r:id="rId19" imgW="347" imgH="348" progId="TCLayout.ActiveDocument.1">
                  <p:embed/>
                </p:oleObj>
              </mc:Choice>
              <mc:Fallback>
                <p:oleObj name="think-cell Folie" r:id="rId19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10975" y="6340475"/>
            <a:ext cx="400050" cy="3651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0D5B99D-77A6-4AF0-BC41-F3D0730BDF7E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H="1" flipV="1">
            <a:off x="7593874" y="6523036"/>
            <a:ext cx="3913006" cy="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flag_yellow_low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225" y="225267"/>
            <a:ext cx="57150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 userDrawn="1"/>
        </p:nvSpPr>
        <p:spPr>
          <a:xfrm>
            <a:off x="10992857" y="615792"/>
            <a:ext cx="12362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/>
              <a:t>Grant</a:t>
            </a:r>
            <a:r>
              <a:rPr lang="en-US" sz="1100" b="1" baseline="0" dirty="0"/>
              <a:t> Agreement </a:t>
            </a:r>
          </a:p>
          <a:p>
            <a:pPr algn="ctr"/>
            <a:r>
              <a:rPr lang="en-US" sz="1100" b="1" baseline="0" dirty="0"/>
              <a:t>No. 101122212 </a:t>
            </a:r>
            <a:endParaRPr lang="en-US" sz="11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983377" y="63404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BioTheRoS</a:t>
            </a:r>
            <a:r>
              <a:rPr lang="en-US" dirty="0"/>
              <a:t> Kick-off Meeting: WP7 [International cooperation and network development]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-586141"/>
            <a:ext cx="7892143" cy="2694409"/>
            <a:chOff x="0" y="-586141"/>
            <a:chExt cx="7892143" cy="2694409"/>
          </a:xfrm>
        </p:grpSpPr>
        <p:sp>
          <p:nvSpPr>
            <p:cNvPr id="11" name="Flowchart: Data 16"/>
            <p:cNvSpPr/>
            <p:nvPr userDrawn="1"/>
          </p:nvSpPr>
          <p:spPr>
            <a:xfrm rot="2596113">
              <a:off x="1539586" y="-586141"/>
              <a:ext cx="639885" cy="2694409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33"/>
                <a:gd name="connsiteY0" fmla="*/ 11359 h 11359"/>
                <a:gd name="connsiteX1" fmla="*/ 2000 w 10033"/>
                <a:gd name="connsiteY1" fmla="*/ 1359 h 11359"/>
                <a:gd name="connsiteX2" fmla="*/ 10033 w 10033"/>
                <a:gd name="connsiteY2" fmla="*/ 0 h 11359"/>
                <a:gd name="connsiteX3" fmla="*/ 8000 w 10033"/>
                <a:gd name="connsiteY3" fmla="*/ 11359 h 11359"/>
                <a:gd name="connsiteX4" fmla="*/ 0 w 10033"/>
                <a:gd name="connsiteY4" fmla="*/ 11359 h 11359"/>
                <a:gd name="connsiteX0" fmla="*/ 0 w 10098"/>
                <a:gd name="connsiteY0" fmla="*/ 11986 h 11986"/>
                <a:gd name="connsiteX1" fmla="*/ 2000 w 10098"/>
                <a:gd name="connsiteY1" fmla="*/ 1986 h 11986"/>
                <a:gd name="connsiteX2" fmla="*/ 10098 w 10098"/>
                <a:gd name="connsiteY2" fmla="*/ 0 h 11986"/>
                <a:gd name="connsiteX3" fmla="*/ 8000 w 10098"/>
                <a:gd name="connsiteY3" fmla="*/ 11986 h 11986"/>
                <a:gd name="connsiteX4" fmla="*/ 0 w 10098"/>
                <a:gd name="connsiteY4" fmla="*/ 11986 h 11986"/>
                <a:gd name="connsiteX0" fmla="*/ 0 w 10098"/>
                <a:gd name="connsiteY0" fmla="*/ 11986 h 11986"/>
                <a:gd name="connsiteX1" fmla="*/ 2000 w 10098"/>
                <a:gd name="connsiteY1" fmla="*/ 1986 h 11986"/>
                <a:gd name="connsiteX2" fmla="*/ 10098 w 10098"/>
                <a:gd name="connsiteY2" fmla="*/ 0 h 11986"/>
                <a:gd name="connsiteX3" fmla="*/ 8109 w 10098"/>
                <a:gd name="connsiteY3" fmla="*/ 9791 h 11986"/>
                <a:gd name="connsiteX4" fmla="*/ 0 w 10098"/>
                <a:gd name="connsiteY4" fmla="*/ 11986 h 11986"/>
                <a:gd name="connsiteX0" fmla="*/ 0 w 9991"/>
                <a:gd name="connsiteY0" fmla="*/ 12193 h 12193"/>
                <a:gd name="connsiteX1" fmla="*/ 2000 w 9991"/>
                <a:gd name="connsiteY1" fmla="*/ 2193 h 12193"/>
                <a:gd name="connsiteX2" fmla="*/ 9991 w 9991"/>
                <a:gd name="connsiteY2" fmla="*/ 0 h 12193"/>
                <a:gd name="connsiteX3" fmla="*/ 8109 w 9991"/>
                <a:gd name="connsiteY3" fmla="*/ 9998 h 12193"/>
                <a:gd name="connsiteX4" fmla="*/ 0 w 9991"/>
                <a:gd name="connsiteY4" fmla="*/ 12193 h 12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1" h="12193">
                  <a:moveTo>
                    <a:pt x="0" y="12193"/>
                  </a:moveTo>
                  <a:lnTo>
                    <a:pt x="2000" y="2193"/>
                  </a:lnTo>
                  <a:lnTo>
                    <a:pt x="9991" y="0"/>
                  </a:lnTo>
                  <a:lnTo>
                    <a:pt x="8109" y="9998"/>
                  </a:lnTo>
                  <a:lnTo>
                    <a:pt x="0" y="12193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Triangle 11"/>
            <p:cNvSpPr/>
            <p:nvPr userDrawn="1"/>
          </p:nvSpPr>
          <p:spPr>
            <a:xfrm rot="5400000">
              <a:off x="51254" y="-48986"/>
              <a:ext cx="2068285" cy="2166257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6"/>
            <p:cNvSpPr/>
            <p:nvPr userDrawn="1"/>
          </p:nvSpPr>
          <p:spPr>
            <a:xfrm>
              <a:off x="0" y="344395"/>
              <a:ext cx="7892143" cy="611252"/>
            </a:xfrm>
            <a:custGeom>
              <a:avLst/>
              <a:gdLst>
                <a:gd name="connsiteX0" fmla="*/ 0 w 7892143"/>
                <a:gd name="connsiteY0" fmla="*/ 391886 h 391886"/>
                <a:gd name="connsiteX1" fmla="*/ 97972 w 7892143"/>
                <a:gd name="connsiteY1" fmla="*/ 0 h 391886"/>
                <a:gd name="connsiteX2" fmla="*/ 7892143 w 7892143"/>
                <a:gd name="connsiteY2" fmla="*/ 0 h 391886"/>
                <a:gd name="connsiteX3" fmla="*/ 7794172 w 7892143"/>
                <a:gd name="connsiteY3" fmla="*/ 391886 h 391886"/>
                <a:gd name="connsiteX4" fmla="*/ 0 w 7892143"/>
                <a:gd name="connsiteY4" fmla="*/ 391886 h 391886"/>
                <a:gd name="connsiteX0" fmla="*/ 0 w 7892143"/>
                <a:gd name="connsiteY0" fmla="*/ 391886 h 391886"/>
                <a:gd name="connsiteX1" fmla="*/ 1 w 7892143"/>
                <a:gd name="connsiteY1" fmla="*/ 0 h 391886"/>
                <a:gd name="connsiteX2" fmla="*/ 7892143 w 7892143"/>
                <a:gd name="connsiteY2" fmla="*/ 0 h 391886"/>
                <a:gd name="connsiteX3" fmla="*/ 7794172 w 7892143"/>
                <a:gd name="connsiteY3" fmla="*/ 391886 h 391886"/>
                <a:gd name="connsiteX4" fmla="*/ 0 w 7892143"/>
                <a:gd name="connsiteY4" fmla="*/ 391886 h 391886"/>
                <a:gd name="connsiteX0" fmla="*/ 0 w 7892143"/>
                <a:gd name="connsiteY0" fmla="*/ 391886 h 391886"/>
                <a:gd name="connsiteX1" fmla="*/ 1 w 7892143"/>
                <a:gd name="connsiteY1" fmla="*/ 0 h 391886"/>
                <a:gd name="connsiteX2" fmla="*/ 7892143 w 7892143"/>
                <a:gd name="connsiteY2" fmla="*/ 0 h 391886"/>
                <a:gd name="connsiteX3" fmla="*/ 7685315 w 7892143"/>
                <a:gd name="connsiteY3" fmla="*/ 391886 h 391886"/>
                <a:gd name="connsiteX4" fmla="*/ 0 w 7892143"/>
                <a:gd name="connsiteY4" fmla="*/ 391886 h 391886"/>
                <a:gd name="connsiteX0" fmla="*/ 0 w 7892143"/>
                <a:gd name="connsiteY0" fmla="*/ 391886 h 391886"/>
                <a:gd name="connsiteX1" fmla="*/ 1 w 7892143"/>
                <a:gd name="connsiteY1" fmla="*/ 0 h 391886"/>
                <a:gd name="connsiteX2" fmla="*/ 7892143 w 7892143"/>
                <a:gd name="connsiteY2" fmla="*/ 0 h 391886"/>
                <a:gd name="connsiteX3" fmla="*/ 7554687 w 7892143"/>
                <a:gd name="connsiteY3" fmla="*/ 391886 h 391886"/>
                <a:gd name="connsiteX4" fmla="*/ 0 w 7892143"/>
                <a:gd name="connsiteY4" fmla="*/ 391886 h 391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2143" h="391886">
                  <a:moveTo>
                    <a:pt x="0" y="391886"/>
                  </a:moveTo>
                  <a:cubicBezTo>
                    <a:pt x="0" y="261257"/>
                    <a:pt x="1" y="130629"/>
                    <a:pt x="1" y="0"/>
                  </a:cubicBezTo>
                  <a:lnTo>
                    <a:pt x="7892143" y="0"/>
                  </a:lnTo>
                  <a:lnTo>
                    <a:pt x="7554687" y="391886"/>
                  </a:lnTo>
                  <a:lnTo>
                    <a:pt x="0" y="391886"/>
                  </a:lnTo>
                  <a:close/>
                </a:path>
              </a:pathLst>
            </a:custGeom>
            <a:solidFill>
              <a:srgbClr val="00206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6735" b="71429" l="13243" r="89643">
                        <a14:foregroundMark x1="25127" y1="28571" x2="25127" y2="28571"/>
                        <a14:foregroundMark x1="25127" y1="20000" x2="20713" y2="33878"/>
                        <a14:foregroundMark x1="25127" y1="20000" x2="25297" y2="19184"/>
                        <a14:foregroundMark x1="18166" y1="44898" x2="18166" y2="44898"/>
                        <a14:foregroundMark x1="17827" y1="42041" x2="17827" y2="55102"/>
                        <a14:foregroundMark x1="24618" y1="46531" x2="24448" y2="55918"/>
                        <a14:foregroundMark x1="24448" y1="41224" x2="24448" y2="42041"/>
                        <a14:foregroundMark x1="27334" y1="50612" x2="27334" y2="50612"/>
                        <a14:foregroundMark x1="34126" y1="46122" x2="34126" y2="46122"/>
                        <a14:foregroundMark x1="34126" y1="45714" x2="34126" y2="45714"/>
                        <a14:foregroundMark x1="38710" y1="46531" x2="38710" y2="46531"/>
                        <a14:foregroundMark x1="38710" y1="46531" x2="38710" y2="46531"/>
                        <a14:foregroundMark x1="41596" y1="47755" x2="41596" y2="47755"/>
                        <a14:foregroundMark x1="41596" y1="47755" x2="41596" y2="47755"/>
                        <a14:foregroundMark x1="44482" y1="49796" x2="44482" y2="49796"/>
                        <a14:foregroundMark x1="44482" y1="49796" x2="44482" y2="49796"/>
                        <a14:foregroundMark x1="50934" y1="49388" x2="50934" y2="49388"/>
                        <a14:foregroundMark x1="50934" y1="49388" x2="50934" y2="49388"/>
                        <a14:foregroundMark x1="50594" y1="45714" x2="50594" y2="45714"/>
                        <a14:foregroundMark x1="50594" y1="45714" x2="50594" y2="45714"/>
                        <a14:foregroundMark x1="56876" y1="50204" x2="56876" y2="50204"/>
                        <a14:foregroundMark x1="56876" y1="50204" x2="56876" y2="50204"/>
                        <a14:foregroundMark x1="65535" y1="51837" x2="65535" y2="51837"/>
                        <a14:foregroundMark x1="69270" y1="45714" x2="69949" y2="56327"/>
                        <a14:foregroundMark x1="68930" y1="44490" x2="68761" y2="53469"/>
                        <a14:foregroundMark x1="79796" y1="27755" x2="79626" y2="37551"/>
                        <a14:backgroundMark x1="45840" y1="48163" x2="46350" y2="48163"/>
                        <a14:backgroundMark x1="22920" y1="25306" x2="24448" y2="2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16110" r="10722" b="27826"/>
          <a:stretch/>
        </p:blipFill>
        <p:spPr>
          <a:xfrm>
            <a:off x="320221" y="6238874"/>
            <a:ext cx="1530350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4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  <p:sldLayoutId id="2147483663" r:id="rId14"/>
    <p:sldLayoutId id="2147483664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slideLayout" Target="../slideLayouts/slideLayout5.xml"/><Relationship Id="rId7" Type="http://schemas.openxmlformats.org/officeDocument/2006/relationships/diagramData" Target="../diagrams/data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9.bin"/><Relationship Id="rId10" Type="http://schemas.openxmlformats.org/officeDocument/2006/relationships/diagramColors" Target="../diagrams/colors1.xml"/><Relationship Id="rId4" Type="http://schemas.openxmlformats.org/officeDocument/2006/relationships/notesSlide" Target="../notesSlides/notesSlide1.xml"/><Relationship Id="rId9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andrea.Sonnleitner@best-research.e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1.emf"/><Relationship Id="rId10" Type="http://schemas.openxmlformats.org/officeDocument/2006/relationships/image" Target="../media/image14.jpg"/><Relationship Id="rId4" Type="http://schemas.openxmlformats.org/officeDocument/2006/relationships/oleObject" Target="../embeddings/oleObject7.bin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57075" y="2472876"/>
            <a:ext cx="5008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BioTheRoS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Project – International Collaboration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67709" y="4560402"/>
            <a:ext cx="1587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1D5E7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October 25, 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1D5E7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Leipzig, Germany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3525" y="3899402"/>
            <a:ext cx="287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5E7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Andrea Sonnleitner, BEST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7517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062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A4CAF5C3-2E22-4D54-9705-6A286C68619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048753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think-cell Folie" r:id="rId5" imgW="347" imgH="348" progId="TCLayout.ActiveDocument.1">
                  <p:embed/>
                </p:oleObj>
              </mc:Choice>
              <mc:Fallback>
                <p:oleObj name="think-cell Foli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ECED6130-6327-4E84-933C-9F5407386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AT" sz="2750" dirty="0" err="1"/>
              <a:t>Collaboration</a:t>
            </a:r>
            <a:r>
              <a:rPr lang="de-AT" sz="2750" dirty="0"/>
              <a:t> </a:t>
            </a:r>
            <a:r>
              <a:rPr lang="de-AT" sz="2750" dirty="0" err="1"/>
              <a:t>with</a:t>
            </a:r>
            <a:r>
              <a:rPr lang="de-AT" sz="2750" dirty="0"/>
              <a:t> IEA Bioenergy and </a:t>
            </a:r>
            <a:r>
              <a:rPr lang="de-AT" sz="2750" dirty="0" err="1"/>
              <a:t>others</a:t>
            </a:r>
            <a:endParaRPr lang="de-AT" sz="2750" dirty="0"/>
          </a:p>
        </p:txBody>
      </p:sp>
      <p:graphicFrame>
        <p:nvGraphicFramePr>
          <p:cNvPr id="16" name="Inhaltsplatzhalter 15">
            <a:extLst>
              <a:ext uri="{FF2B5EF4-FFF2-40B4-BE49-F238E27FC236}">
                <a16:creationId xmlns:a16="http://schemas.microsoft.com/office/drawing/2014/main" id="{9F71B02C-2B73-4398-B67B-580CE969D5B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92046780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11738C2A-B72E-46DC-9C40-CE3CB3611FA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AT" dirty="0"/>
              <a:t>Project </a:t>
            </a:r>
            <a:r>
              <a:rPr lang="de-AT" dirty="0" err="1"/>
              <a:t>from</a:t>
            </a:r>
            <a:r>
              <a:rPr lang="de-AT" dirty="0"/>
              <a:t> 10/23-09/26</a:t>
            </a:r>
          </a:p>
          <a:p>
            <a:endParaRPr lang="de-AT" dirty="0"/>
          </a:p>
          <a:p>
            <a:r>
              <a:rPr lang="de-AT" dirty="0"/>
              <a:t>Workshops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information</a:t>
            </a:r>
            <a:r>
              <a:rPr lang="de-AT" dirty="0"/>
              <a:t> </a:t>
            </a:r>
            <a:r>
              <a:rPr lang="de-AT" dirty="0" err="1"/>
              <a:t>exchange</a:t>
            </a:r>
            <a:r>
              <a:rPr lang="de-AT" dirty="0"/>
              <a:t> and </a:t>
            </a:r>
            <a:r>
              <a:rPr lang="de-AT" dirty="0" err="1"/>
              <a:t>discussion</a:t>
            </a:r>
            <a:r>
              <a:rPr lang="de-AT" dirty="0"/>
              <a:t>, </a:t>
            </a:r>
            <a:r>
              <a:rPr lang="de-AT" dirty="0" err="1"/>
              <a:t>sharing</a:t>
            </a:r>
            <a:r>
              <a:rPr lang="de-AT" dirty="0"/>
              <a:t> </a:t>
            </a:r>
            <a:r>
              <a:rPr lang="de-AT" dirty="0" err="1"/>
              <a:t>results</a:t>
            </a:r>
            <a:endParaRPr lang="de-AT" dirty="0"/>
          </a:p>
          <a:p>
            <a:r>
              <a:rPr lang="de-AT" dirty="0"/>
              <a:t>Link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technical</a:t>
            </a:r>
            <a:r>
              <a:rPr lang="de-AT" dirty="0"/>
              <a:t> WP (</a:t>
            </a:r>
            <a:r>
              <a:rPr lang="de-AT" dirty="0" err="1"/>
              <a:t>pyrolysis</a:t>
            </a:r>
            <a:r>
              <a:rPr lang="de-AT" dirty="0"/>
              <a:t>, </a:t>
            </a:r>
            <a:r>
              <a:rPr lang="de-AT" dirty="0" err="1"/>
              <a:t>gasification</a:t>
            </a:r>
            <a:r>
              <a:rPr lang="de-AT" dirty="0"/>
              <a:t>)</a:t>
            </a:r>
          </a:p>
          <a:p>
            <a:r>
              <a:rPr lang="de-AT" dirty="0"/>
              <a:t>Joint </a:t>
            </a:r>
            <a:r>
              <a:rPr lang="de-AT" dirty="0" err="1"/>
              <a:t>workshop</a:t>
            </a:r>
            <a:r>
              <a:rPr lang="de-AT" dirty="0"/>
              <a:t> on </a:t>
            </a:r>
            <a:r>
              <a:rPr lang="de-AT" dirty="0" err="1"/>
              <a:t>market</a:t>
            </a:r>
            <a:r>
              <a:rPr lang="de-AT" dirty="0"/>
              <a:t> </a:t>
            </a:r>
            <a:r>
              <a:rPr lang="de-AT" dirty="0" err="1"/>
              <a:t>dynamics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all </a:t>
            </a:r>
            <a:r>
              <a:rPr lang="de-AT" dirty="0" err="1"/>
              <a:t>transport</a:t>
            </a:r>
            <a:r>
              <a:rPr lang="de-AT" dirty="0"/>
              <a:t> </a:t>
            </a:r>
            <a:r>
              <a:rPr lang="de-AT" dirty="0" err="1"/>
              <a:t>sectors</a:t>
            </a:r>
            <a:r>
              <a:rPr lang="de-AT" dirty="0"/>
              <a:t> (</a:t>
            </a:r>
            <a:r>
              <a:rPr lang="de-AT" dirty="0" err="1"/>
              <a:t>shipping</a:t>
            </a:r>
            <a:r>
              <a:rPr lang="de-AT" dirty="0"/>
              <a:t>, </a:t>
            </a:r>
            <a:r>
              <a:rPr lang="de-AT" dirty="0" err="1"/>
              <a:t>aviation</a:t>
            </a:r>
            <a:r>
              <a:rPr lang="de-AT" dirty="0"/>
              <a:t>, </a:t>
            </a:r>
            <a:r>
              <a:rPr lang="de-AT" dirty="0" err="1"/>
              <a:t>road</a:t>
            </a:r>
            <a:r>
              <a:rPr lang="de-AT" dirty="0"/>
              <a:t> </a:t>
            </a:r>
            <a:r>
              <a:rPr lang="de-AT" dirty="0" err="1"/>
              <a:t>transport</a:t>
            </a:r>
            <a:r>
              <a:rPr lang="de-AT" dirty="0"/>
              <a:t>)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7CE79B6-0E5E-451D-82B2-78C981B07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FA0E424-BB1F-45B1-8D44-4F1064460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42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60341" y="4479422"/>
            <a:ext cx="7233109" cy="914400"/>
          </a:xfrm>
        </p:spPr>
        <p:txBody>
          <a:bodyPr/>
          <a:lstStyle/>
          <a:p>
            <a:r>
              <a:rPr lang="en-US" dirty="0"/>
              <a:t>Andrea Sonnleitner, BEST Bioenergy and Sustainable Technologies GmbH, </a:t>
            </a:r>
            <a:r>
              <a:rPr lang="en-US" dirty="0">
                <a:hlinkClick r:id="rId2"/>
              </a:rPr>
              <a:t>andrea.sonnleitner@best-research.eu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90845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432033"/>
            <a:ext cx="10515600" cy="560426"/>
          </a:xfrm>
        </p:spPr>
        <p:txBody>
          <a:bodyPr/>
          <a:lstStyle/>
          <a:p>
            <a:r>
              <a:rPr lang="en-US" b="1" dirty="0"/>
              <a:t>Contents</a:t>
            </a:r>
            <a:endParaRPr lang="en-US" dirty="0"/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6F31D766-D4D6-4BC1-96FE-365F29B47F41}"/>
              </a:ext>
            </a:extLst>
          </p:cNvPr>
          <p:cNvSpPr txBox="1">
            <a:spLocks/>
          </p:cNvSpPr>
          <p:nvPr/>
        </p:nvSpPr>
        <p:spPr>
          <a:xfrm>
            <a:off x="605010" y="1622461"/>
            <a:ext cx="9698307" cy="4655512"/>
          </a:xfrm>
          <a:prstGeom prst="rect">
            <a:avLst/>
          </a:prstGeom>
        </p:spPr>
        <p:txBody>
          <a:bodyPr anchor="t"/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kumimoji="0" lang="de-DE" b="1" i="0" u="none" strike="noStrike" kern="1200" cap="none" spc="0" normalizeH="0" baseline="0" noProof="0" dirty="0" err="1">
                <a:ln>
                  <a:noFill/>
                </a:ln>
                <a:solidFill>
                  <a:srgbClr val="0020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BioTheRoS</a:t>
            </a: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0020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Concept Description</a:t>
            </a:r>
          </a:p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de-DE" b="1" dirty="0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de-DE" b="1" dirty="0" err="1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de-DE" b="1" dirty="0">
              <a:solidFill>
                <a:srgbClr val="00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de-DE" b="1" dirty="0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de-DE" b="1" dirty="0" err="1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endParaRPr lang="de-DE" b="1" dirty="0">
              <a:solidFill>
                <a:srgbClr val="00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de-DE" b="1" dirty="0" err="1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Consortium</a:t>
            </a:r>
            <a:r>
              <a:rPr lang="de-DE" b="1" dirty="0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Partners and </a:t>
            </a:r>
            <a:r>
              <a:rPr lang="de-DE" b="1" dirty="0" err="1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Roles</a:t>
            </a:r>
            <a:endParaRPr lang="de-DE" b="1" dirty="0">
              <a:solidFill>
                <a:srgbClr val="00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de-DE" b="1" dirty="0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Plan</a:t>
            </a:r>
          </a:p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endParaRPr lang="de-DE" b="1" dirty="0">
              <a:solidFill>
                <a:srgbClr val="00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de-DE" b="1" dirty="0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 7 International </a:t>
            </a:r>
            <a:r>
              <a:rPr lang="de-DE" b="1" dirty="0" err="1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cooperation</a:t>
            </a:r>
            <a:r>
              <a:rPr lang="de-DE" b="1" dirty="0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network </a:t>
            </a:r>
            <a:r>
              <a:rPr lang="de-DE" b="1" dirty="0" err="1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endParaRPr lang="de-DE" b="1" dirty="0">
              <a:solidFill>
                <a:srgbClr val="00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de-DE" b="1" dirty="0" err="1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</a:t>
            </a:r>
            <a:r>
              <a:rPr lang="de-DE" b="1" dirty="0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b="1" dirty="0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IEA Bioenergy and </a:t>
            </a:r>
            <a:r>
              <a:rPr lang="de-DE" b="1" dirty="0" err="1">
                <a:solidFill>
                  <a:srgbClr val="0020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  <a:endParaRPr lang="de-DE" b="1" dirty="0">
              <a:solidFill>
                <a:srgbClr val="00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endParaRPr lang="de-DE" b="1" dirty="0">
              <a:solidFill>
                <a:srgbClr val="002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31AD84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00206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07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8000DD94-5023-40EF-9CD5-F89679F2670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04101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think-cell Folie" r:id="rId4" imgW="347" imgH="348" progId="TCLayout.ActiveDocument.1">
                  <p:embed/>
                </p:oleObj>
              </mc:Choice>
              <mc:Fallback>
                <p:oleObj name="think-cell Folie" r:id="rId4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71DFB68-1D08-4399-8580-4E8538A7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8A098BB-A360-4827-8789-1157E11C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3</a:t>
            </a:fld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25754E6-5297-41B3-B3F8-4DA9EAFB7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AT" dirty="0"/>
              <a:t>Concept Description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F36BB4D-0B82-420A-BA66-3A9DC0A07F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566" y="1690688"/>
            <a:ext cx="10676234" cy="458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020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1088AF3F-C094-4E2A-B22F-A2B5AEDA5D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115994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think-cell Folie" r:id="rId4" imgW="347" imgH="348" progId="TCLayout.ActiveDocument.1">
                  <p:embed/>
                </p:oleObj>
              </mc:Choice>
              <mc:Fallback>
                <p:oleObj name="think-cell Folie" r:id="rId4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FB93038-9EF7-4D94-99D9-81C286C6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3419CB4-C107-47E3-868D-AF94049C2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4</a:t>
            </a:fld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6B4ED29-C776-4529-9160-100032582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AT" dirty="0"/>
              <a:t>Concept Description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6702599-5A4C-47F2-8DB0-F39610D954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250" y="1690688"/>
            <a:ext cx="9996405" cy="453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9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39DDE105-1C5D-40B2-B9E7-15294CD9C4D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91145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think-cell Folie" r:id="rId4" imgW="347" imgH="348" progId="TCLayout.ActiveDocument.1">
                  <p:embed/>
                </p:oleObj>
              </mc:Choice>
              <mc:Fallback>
                <p:oleObj name="think-cell Folie" r:id="rId4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AA54DF4-1000-4F69-B5AF-40716AEE3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FA0AADD-FD96-4547-B431-612C1D659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5</a:t>
            </a:fld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562B51-B848-4C0B-9232-3828EDA17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AT" dirty="0"/>
              <a:t>Project </a:t>
            </a:r>
            <a:r>
              <a:rPr lang="de-AT" dirty="0" err="1"/>
              <a:t>Objectives</a:t>
            </a:r>
            <a:endParaRPr lang="de-AT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27C2091-1929-4406-9974-601D42CC5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481DE32-AD57-45DB-B2C8-29B7D2888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1690688"/>
            <a:ext cx="10515600" cy="45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17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400AA79-F50D-47FF-B893-0864B8A1AB2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700236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think-cell Folie" r:id="rId4" imgW="347" imgH="348" progId="TCLayout.ActiveDocument.1">
                  <p:embed/>
                </p:oleObj>
              </mc:Choice>
              <mc:Fallback>
                <p:oleObj name="think-cell Folie" r:id="rId4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D76E529-0801-4725-B27D-2F4B6038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0820AD6-835D-479A-A661-263AAD973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6</a:t>
            </a:fld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22F7BC6-777E-49A4-942A-457D5FDB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AT" dirty="0"/>
              <a:t>Project </a:t>
            </a:r>
            <a:r>
              <a:rPr lang="de-AT" dirty="0" err="1"/>
              <a:t>Methodology</a:t>
            </a:r>
            <a:endParaRPr lang="de-AT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C8DEBED-868B-4B7F-AE96-35A7D5A51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BCB8AC6-D414-4FB7-8EE3-3245F3672D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902" y="1027906"/>
            <a:ext cx="11777865" cy="531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79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EAC04144-435D-497D-93E6-95CA1C837DE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261138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think-cell Folie" r:id="rId4" imgW="347" imgH="348" progId="TCLayout.ActiveDocument.1">
                  <p:embed/>
                </p:oleObj>
              </mc:Choice>
              <mc:Fallback>
                <p:oleObj name="think-cell Folie" r:id="rId4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Grafik 11">
            <a:extLst>
              <a:ext uri="{FF2B5EF4-FFF2-40B4-BE49-F238E27FC236}">
                <a16:creationId xmlns:a16="http://schemas.microsoft.com/office/drawing/2014/main" id="{D6D3816F-8EC3-401D-A25F-4A9B2510781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114"/>
          <a:stretch/>
        </p:blipFill>
        <p:spPr>
          <a:xfrm>
            <a:off x="0" y="1119751"/>
            <a:ext cx="11802306" cy="522072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D1BB18F-3D2A-488F-9F89-405D7884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B305C15-AB85-46A1-B506-6955FB34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7</a:t>
            </a:fld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B7710FE-CE22-45A3-BECE-0AFE47AAD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AT" sz="2400" dirty="0" err="1"/>
              <a:t>Consortium</a:t>
            </a:r>
            <a:r>
              <a:rPr lang="de-AT" sz="2400" dirty="0"/>
              <a:t>: Partners </a:t>
            </a:r>
            <a:r>
              <a:rPr lang="de-AT" sz="2400" dirty="0" err="1"/>
              <a:t>Roles</a:t>
            </a:r>
            <a:r>
              <a:rPr lang="de-AT" sz="2400" dirty="0"/>
              <a:t> &amp; </a:t>
            </a:r>
            <a:r>
              <a:rPr lang="de-AT" sz="2400" dirty="0" err="1"/>
              <a:t>Responsibilities</a:t>
            </a: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1886240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kt 18" hidden="1">
            <a:extLst>
              <a:ext uri="{FF2B5EF4-FFF2-40B4-BE49-F238E27FC236}">
                <a16:creationId xmlns:a16="http://schemas.microsoft.com/office/drawing/2014/main" id="{FA3DAFD9-7D05-4493-B70A-77615AE7A1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457945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think-cell Folie" r:id="rId4" imgW="347" imgH="348" progId="TCLayout.ActiveDocument.1">
                  <p:embed/>
                </p:oleObj>
              </mc:Choice>
              <mc:Fallback>
                <p:oleObj name="think-cell Folie" r:id="rId4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8</a:t>
            </a:fld>
            <a:endParaRPr lang="en-US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829491" y="432033"/>
            <a:ext cx="6999514" cy="5604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Work plan</a:t>
            </a:r>
            <a:endParaRPr lang="en-US" dirty="0"/>
          </a:p>
        </p:txBody>
      </p:sp>
      <p:grpSp>
        <p:nvGrpSpPr>
          <p:cNvPr id="72" name="Group 71"/>
          <p:cNvGrpSpPr/>
          <p:nvPr/>
        </p:nvGrpSpPr>
        <p:grpSpPr>
          <a:xfrm>
            <a:off x="1677724" y="1147793"/>
            <a:ext cx="9211201" cy="5053223"/>
            <a:chOff x="1378422" y="1134755"/>
            <a:chExt cx="9332389" cy="5235196"/>
          </a:xfrm>
        </p:grpSpPr>
        <p:sp>
          <p:nvSpPr>
            <p:cNvPr id="30" name="Rounded Rectangle 29"/>
            <p:cNvSpPr/>
            <p:nvPr/>
          </p:nvSpPr>
          <p:spPr>
            <a:xfrm>
              <a:off x="1378422" y="1134755"/>
              <a:ext cx="9332389" cy="5235196"/>
            </a:xfrm>
            <a:prstGeom prst="roundRect">
              <a:avLst/>
            </a:prstGeom>
            <a:gradFill flip="none" rotWithShape="1">
              <a:gsLst>
                <a:gs pos="26000">
                  <a:srgbClr val="002062"/>
                </a:gs>
                <a:gs pos="88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1563305" y="1347898"/>
              <a:ext cx="8952296" cy="4847627"/>
              <a:chOff x="2197785" y="1157502"/>
              <a:chExt cx="9026021" cy="5289239"/>
            </a:xfrm>
          </p:grpSpPr>
          <p:sp>
            <p:nvSpPr>
              <p:cNvPr id="66" name="Right Arrow 65"/>
              <p:cNvSpPr/>
              <p:nvPr/>
            </p:nvSpPr>
            <p:spPr>
              <a:xfrm rot="5400000">
                <a:off x="6363312" y="3207208"/>
                <a:ext cx="2048576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Arrow 63"/>
              <p:cNvSpPr/>
              <p:nvPr/>
            </p:nvSpPr>
            <p:spPr>
              <a:xfrm rot="5400000">
                <a:off x="7892629" y="3654695"/>
                <a:ext cx="1153598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ight Arrow 62"/>
              <p:cNvSpPr/>
              <p:nvPr/>
            </p:nvSpPr>
            <p:spPr>
              <a:xfrm rot="5400000">
                <a:off x="4823427" y="3654696"/>
                <a:ext cx="1153596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3786784" y="1804928"/>
                <a:ext cx="5739771" cy="550548"/>
                <a:chOff x="3827221" y="1687748"/>
                <a:chExt cx="5710041" cy="634599"/>
              </a:xfrm>
            </p:grpSpPr>
            <p:sp>
              <p:nvSpPr>
                <p:cNvPr id="35" name="Rounded Rectangle 34"/>
                <p:cNvSpPr/>
                <p:nvPr/>
              </p:nvSpPr>
              <p:spPr>
                <a:xfrm>
                  <a:off x="3945272" y="1739231"/>
                  <a:ext cx="5591990" cy="583116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1" name="Group 10"/>
                <p:cNvGrpSpPr/>
                <p:nvPr/>
              </p:nvGrpSpPr>
              <p:grpSpPr>
                <a:xfrm>
                  <a:off x="3827221" y="1687748"/>
                  <a:ext cx="5631919" cy="572740"/>
                  <a:chOff x="4618914" y="1793283"/>
                  <a:chExt cx="5631919" cy="572740"/>
                </a:xfrm>
              </p:grpSpPr>
              <p:pic>
                <p:nvPicPr>
                  <p:cNvPr id="5" name="Picture 4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181184" y="1949229"/>
                    <a:ext cx="1069649" cy="416794"/>
                  </a:xfrm>
                  <a:prstGeom prst="rect">
                    <a:avLst/>
                  </a:prstGeom>
                </p:spPr>
              </p:pic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4618914" y="1793283"/>
                    <a:ext cx="4705076" cy="5539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500" b="1" dirty="0">
                        <a:solidFill>
                          <a:srgbClr val="1751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WP2</a:t>
                    </a:r>
                    <a:r>
                      <a: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New value chains for biomass valorization to aviation &amp; maritime biofuels</a:t>
                    </a:r>
                  </a:p>
                </p:txBody>
              </p:sp>
            </p:grpSp>
          </p:grpSp>
          <p:grpSp>
            <p:nvGrpSpPr>
              <p:cNvPr id="45" name="Group 44"/>
              <p:cNvGrpSpPr/>
              <p:nvPr/>
            </p:nvGrpSpPr>
            <p:grpSpPr>
              <a:xfrm>
                <a:off x="2197785" y="2672924"/>
                <a:ext cx="3861855" cy="551081"/>
                <a:chOff x="2555234" y="2549200"/>
                <a:chExt cx="3861855" cy="635582"/>
              </a:xfrm>
            </p:grpSpPr>
            <p:sp>
              <p:nvSpPr>
                <p:cNvPr id="41" name="Rounded Rectangle 40"/>
                <p:cNvSpPr/>
                <p:nvPr/>
              </p:nvSpPr>
              <p:spPr>
                <a:xfrm>
                  <a:off x="2556670" y="2558165"/>
                  <a:ext cx="3860419" cy="626617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" name="Group 13"/>
                <p:cNvGrpSpPr/>
                <p:nvPr/>
              </p:nvGrpSpPr>
              <p:grpSpPr>
                <a:xfrm>
                  <a:off x="2555234" y="2549200"/>
                  <a:ext cx="3698496" cy="557739"/>
                  <a:chOff x="4911592" y="2789958"/>
                  <a:chExt cx="3698496" cy="557739"/>
                </a:xfrm>
              </p:grpSpPr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4911592" y="2789958"/>
                    <a:ext cx="2868671" cy="5539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500" b="1" dirty="0">
                        <a:solidFill>
                          <a:srgbClr val="1751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WP3</a:t>
                    </a:r>
                    <a:r>
                      <a: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Pyrolysis value chain pilot validation</a:t>
                    </a:r>
                  </a:p>
                </p:txBody>
              </p:sp>
              <p:pic>
                <p:nvPicPr>
                  <p:cNvPr id="13" name="Picture 12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778827" y="2844338"/>
                    <a:ext cx="831261" cy="503359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47" name="Group 46"/>
              <p:cNvGrpSpPr/>
              <p:nvPr/>
            </p:nvGrpSpPr>
            <p:grpSpPr>
              <a:xfrm>
                <a:off x="7161820" y="2689428"/>
                <a:ext cx="4061986" cy="543617"/>
                <a:chOff x="7115398" y="2557803"/>
                <a:chExt cx="4061986" cy="637803"/>
              </a:xfrm>
            </p:grpSpPr>
            <p:sp>
              <p:nvSpPr>
                <p:cNvPr id="46" name="Rounded Rectangle 45"/>
                <p:cNvSpPr/>
                <p:nvPr/>
              </p:nvSpPr>
              <p:spPr>
                <a:xfrm>
                  <a:off x="7115398" y="2558165"/>
                  <a:ext cx="4061986" cy="637441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7" name="Group 16"/>
                <p:cNvGrpSpPr/>
                <p:nvPr/>
              </p:nvGrpSpPr>
              <p:grpSpPr>
                <a:xfrm>
                  <a:off x="7161820" y="2557803"/>
                  <a:ext cx="3984098" cy="553998"/>
                  <a:chOff x="5381681" y="3848093"/>
                  <a:chExt cx="3984098" cy="553998"/>
                </a:xfrm>
              </p:grpSpPr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5381681" y="3848093"/>
                    <a:ext cx="2928340" cy="5539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500" b="1" dirty="0">
                        <a:solidFill>
                          <a:srgbClr val="1751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WP4</a:t>
                    </a:r>
                    <a:r>
                      <a: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Gasification value chain pilot validation </a:t>
                    </a:r>
                  </a:p>
                </p:txBody>
              </p:sp>
              <p:pic>
                <p:nvPicPr>
                  <p:cNvPr id="16" name="Picture 15"/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050268" y="3963046"/>
                    <a:ext cx="1315511" cy="403259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49" name="Group 48"/>
              <p:cNvGrpSpPr/>
              <p:nvPr/>
            </p:nvGrpSpPr>
            <p:grpSpPr>
              <a:xfrm>
                <a:off x="3433665" y="3595924"/>
                <a:ext cx="6792685" cy="459556"/>
                <a:chOff x="4137962" y="3408973"/>
                <a:chExt cx="5197629" cy="530749"/>
              </a:xfrm>
            </p:grpSpPr>
            <p:sp>
              <p:nvSpPr>
                <p:cNvPr id="48" name="Rounded Rectangle 47"/>
                <p:cNvSpPr/>
                <p:nvPr/>
              </p:nvSpPr>
              <p:spPr>
                <a:xfrm>
                  <a:off x="4137962" y="3408973"/>
                  <a:ext cx="5197629" cy="530749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4606003" y="3500702"/>
                  <a:ext cx="2832609" cy="379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b="1" dirty="0">
                      <a:solidFill>
                        <a:srgbClr val="17517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WP5</a:t>
                  </a:r>
                  <a:r>
                    <a:rPr lang="en-US" sz="1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Impact assessment and replication</a:t>
                  </a:r>
                </a:p>
              </p:txBody>
            </p:sp>
          </p:grpSp>
          <p:grpSp>
            <p:nvGrpSpPr>
              <p:cNvPr id="51" name="Group 50"/>
              <p:cNvGrpSpPr/>
              <p:nvPr/>
            </p:nvGrpSpPr>
            <p:grpSpPr>
              <a:xfrm>
                <a:off x="4453088" y="4400478"/>
                <a:ext cx="5683494" cy="474721"/>
                <a:chOff x="4225925" y="4163976"/>
                <a:chExt cx="5777642" cy="606506"/>
              </a:xfrm>
            </p:grpSpPr>
            <p:sp>
              <p:nvSpPr>
                <p:cNvPr id="50" name="Rounded Rectangle 49"/>
                <p:cNvSpPr/>
                <p:nvPr/>
              </p:nvSpPr>
              <p:spPr>
                <a:xfrm>
                  <a:off x="4225925" y="4163976"/>
                  <a:ext cx="5777642" cy="606506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" name="Group 22"/>
                <p:cNvGrpSpPr/>
                <p:nvPr/>
              </p:nvGrpSpPr>
              <p:grpSpPr>
                <a:xfrm>
                  <a:off x="4281966" y="4236210"/>
                  <a:ext cx="5611419" cy="462036"/>
                  <a:chOff x="5107855" y="5047154"/>
                  <a:chExt cx="5611419" cy="462036"/>
                </a:xfrm>
              </p:grpSpPr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5107855" y="5093351"/>
                    <a:ext cx="5109666" cy="3231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500" b="1" dirty="0">
                        <a:solidFill>
                          <a:srgbClr val="1751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WP6</a:t>
                    </a:r>
                    <a:r>
                      <a: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Market dynamics &amp; techno-economic feasibility </a:t>
                    </a:r>
                  </a:p>
                </p:txBody>
              </p:sp>
              <p:pic>
                <p:nvPicPr>
                  <p:cNvPr id="22" name="Picture 21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956254" y="5047154"/>
                    <a:ext cx="763020" cy="462036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53" name="Group 52"/>
              <p:cNvGrpSpPr/>
              <p:nvPr/>
            </p:nvGrpSpPr>
            <p:grpSpPr>
              <a:xfrm>
                <a:off x="2869278" y="5213680"/>
                <a:ext cx="7267304" cy="421487"/>
                <a:chOff x="4225924" y="4802170"/>
                <a:chExt cx="6448390" cy="554506"/>
              </a:xfrm>
            </p:grpSpPr>
            <p:pic>
              <p:nvPicPr>
                <p:cNvPr id="52" name="Picture 51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225924" y="4802170"/>
                  <a:ext cx="6448390" cy="554506"/>
                </a:xfrm>
                <a:prstGeom prst="rect">
                  <a:avLst/>
                </a:prstGeom>
              </p:spPr>
            </p:pic>
            <p:sp>
              <p:nvSpPr>
                <p:cNvPr id="24" name="TextBox 23"/>
                <p:cNvSpPr txBox="1"/>
                <p:nvPr/>
              </p:nvSpPr>
              <p:spPr>
                <a:xfrm>
                  <a:off x="4592745" y="4852777"/>
                  <a:ext cx="5540283" cy="323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b="1" dirty="0">
                      <a:solidFill>
                        <a:srgbClr val="17517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WP7</a:t>
                  </a:r>
                  <a:r>
                    <a:rPr lang="en-US" sz="1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International cooperation and network development </a:t>
                  </a:r>
                </a:p>
              </p:txBody>
            </p:sp>
          </p:grpSp>
          <p:grpSp>
            <p:nvGrpSpPr>
              <p:cNvPr id="55" name="Group 54"/>
              <p:cNvGrpSpPr/>
              <p:nvPr/>
            </p:nvGrpSpPr>
            <p:grpSpPr>
              <a:xfrm>
                <a:off x="4835176" y="5987194"/>
                <a:ext cx="4545580" cy="459547"/>
                <a:chOff x="5168654" y="5541686"/>
                <a:chExt cx="4545580" cy="568144"/>
              </a:xfrm>
            </p:grpSpPr>
            <p:sp>
              <p:nvSpPr>
                <p:cNvPr id="54" name="Rounded Rectangle 53"/>
                <p:cNvSpPr/>
                <p:nvPr/>
              </p:nvSpPr>
              <p:spPr>
                <a:xfrm>
                  <a:off x="5181041" y="5541686"/>
                  <a:ext cx="4491410" cy="568144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" name="Group 28"/>
                <p:cNvGrpSpPr/>
                <p:nvPr/>
              </p:nvGrpSpPr>
              <p:grpSpPr>
                <a:xfrm>
                  <a:off x="5168654" y="5581164"/>
                  <a:ext cx="4545580" cy="479208"/>
                  <a:chOff x="5360968" y="5745724"/>
                  <a:chExt cx="4545580" cy="479208"/>
                </a:xfrm>
              </p:grpSpPr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5360968" y="5828736"/>
                    <a:ext cx="3820216" cy="3231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500" b="1" dirty="0">
                        <a:solidFill>
                          <a:srgbClr val="1751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WP8</a:t>
                    </a:r>
                    <a:r>
                      <a: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Dissemination and communication </a:t>
                    </a:r>
                  </a:p>
                </p:txBody>
              </p:sp>
              <p:pic>
                <p:nvPicPr>
                  <p:cNvPr id="28" name="Picture 27"/>
                  <p:cNvPicPr>
                    <a:picLocks noChangeAspect="1"/>
                  </p:cNvPicPr>
                  <p:nvPr/>
                </p:nvPicPr>
                <p:blipFill rotWithShape="1">
                  <a:blip r:embed="rId10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25975" b="26482"/>
                  <a:stretch/>
                </p:blipFill>
                <p:spPr>
                  <a:xfrm>
                    <a:off x="8898600" y="5745724"/>
                    <a:ext cx="1007948" cy="47920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3" name="Group 32"/>
              <p:cNvGrpSpPr/>
              <p:nvPr/>
            </p:nvGrpSpPr>
            <p:grpSpPr>
              <a:xfrm>
                <a:off x="2987176" y="1157502"/>
                <a:ext cx="7457649" cy="434553"/>
                <a:chOff x="4410214" y="736080"/>
                <a:chExt cx="7279150" cy="466153"/>
              </a:xfrm>
            </p:grpSpPr>
            <p:sp>
              <p:nvSpPr>
                <p:cNvPr id="32" name="Rounded Rectangle 31"/>
                <p:cNvSpPr/>
                <p:nvPr/>
              </p:nvSpPr>
              <p:spPr>
                <a:xfrm>
                  <a:off x="4410214" y="744904"/>
                  <a:ext cx="7279150" cy="457329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grpSp>
              <p:nvGrpSpPr>
                <p:cNvPr id="9" name="Group 8"/>
                <p:cNvGrpSpPr/>
                <p:nvPr/>
              </p:nvGrpSpPr>
              <p:grpSpPr>
                <a:xfrm>
                  <a:off x="5215367" y="736080"/>
                  <a:ext cx="5759332" cy="454997"/>
                  <a:chOff x="6076223" y="1340928"/>
                  <a:chExt cx="5759332" cy="454997"/>
                </a:xfrm>
              </p:grpSpPr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6076223" y="1411658"/>
                    <a:ext cx="3927891" cy="3077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rgbClr val="1751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WP1</a:t>
                    </a:r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Project Management and Coordination</a:t>
                    </a:r>
                  </a:p>
                </p:txBody>
              </p:sp>
              <p:pic>
                <p:nvPicPr>
                  <p:cNvPr id="4" name="Picture 3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269518" y="1340928"/>
                    <a:ext cx="1566037" cy="454997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56" name="Right Arrow 55"/>
              <p:cNvSpPr/>
              <p:nvPr/>
            </p:nvSpPr>
            <p:spPr>
              <a:xfrm rot="5400000">
                <a:off x="4591257" y="2354863"/>
                <a:ext cx="342681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ight Arrow 56"/>
              <p:cNvSpPr/>
              <p:nvPr/>
            </p:nvSpPr>
            <p:spPr>
              <a:xfrm rot="5400000">
                <a:off x="3684731" y="3237116"/>
                <a:ext cx="342681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ight Arrow 57"/>
              <p:cNvSpPr/>
              <p:nvPr/>
            </p:nvSpPr>
            <p:spPr>
              <a:xfrm rot="5400000">
                <a:off x="8603137" y="2359906"/>
                <a:ext cx="342681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ight Arrow 58"/>
              <p:cNvSpPr/>
              <p:nvPr/>
            </p:nvSpPr>
            <p:spPr>
              <a:xfrm rot="5400000">
                <a:off x="5942043" y="2795991"/>
                <a:ext cx="1224933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Picture 59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48463" y="3625786"/>
                <a:ext cx="1604439" cy="424153"/>
              </a:xfrm>
              <a:prstGeom prst="rect">
                <a:avLst/>
              </a:prstGeom>
            </p:spPr>
          </p:pic>
          <p:sp>
            <p:nvSpPr>
              <p:cNvPr id="62" name="Right Arrow 61"/>
              <p:cNvSpPr/>
              <p:nvPr/>
            </p:nvSpPr>
            <p:spPr>
              <a:xfrm rot="5400000">
                <a:off x="9621156" y="3259042"/>
                <a:ext cx="342681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ight Arrow 64"/>
              <p:cNvSpPr/>
              <p:nvPr/>
            </p:nvSpPr>
            <p:spPr>
              <a:xfrm rot="5400000">
                <a:off x="6546392" y="4060154"/>
                <a:ext cx="342681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ight Arrow 66"/>
              <p:cNvSpPr/>
              <p:nvPr/>
            </p:nvSpPr>
            <p:spPr>
              <a:xfrm rot="5400000">
                <a:off x="6709616" y="4889423"/>
                <a:ext cx="342681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ight Arrow 67"/>
              <p:cNvSpPr/>
              <p:nvPr/>
            </p:nvSpPr>
            <p:spPr>
              <a:xfrm rot="5400000">
                <a:off x="6915735" y="5638347"/>
                <a:ext cx="342681" cy="326448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Up-Down Arrow 68"/>
              <p:cNvSpPr/>
              <p:nvPr/>
            </p:nvSpPr>
            <p:spPr>
              <a:xfrm>
                <a:off x="3706703" y="4044901"/>
                <a:ext cx="317434" cy="1153598"/>
              </a:xfrm>
              <a:prstGeom prst="upDown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0" name="Picture 6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16357" y="5266642"/>
                <a:ext cx="1203023" cy="314319"/>
              </a:xfrm>
              <a:prstGeom prst="rect">
                <a:avLst/>
              </a:prstGeom>
            </p:spPr>
          </p:pic>
        </p:grpSp>
      </p:grp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0F046233-8A45-485E-855B-4E9C3C3C9623}"/>
              </a:ext>
            </a:extLst>
          </p:cNvPr>
          <p:cNvSpPr/>
          <p:nvPr/>
        </p:nvSpPr>
        <p:spPr>
          <a:xfrm>
            <a:off x="2517567" y="4903852"/>
            <a:ext cx="7114342" cy="419962"/>
          </a:xfrm>
          <a:prstGeom prst="roundRect">
            <a:avLst/>
          </a:prstGeom>
          <a:noFill/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88183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4882EB8B-92A0-48EE-87E4-988F1841C96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280082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think-cell Folie" r:id="rId4" imgW="347" imgH="348" progId="TCLayout.ActiveDocument.1">
                  <p:embed/>
                </p:oleObj>
              </mc:Choice>
              <mc:Fallback>
                <p:oleObj name="think-cell Folie" r:id="rId4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9595FD6-D187-4E80-87E9-C10F93AEC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BioTheRoS Kick-off Meeting: WP7 [International cooperation and network development]</a:t>
            </a:r>
            <a:endParaRPr lang="en-US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210DB13-9C4F-41E0-998E-5FFCF0DD4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5B99D-77A6-4AF0-BC41-F3D0730BDF7E}" type="slidenum">
              <a:rPr lang="en-US" smtClean="0"/>
              <a:t>9</a:t>
            </a:fld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1F28590-EB61-4DB9-9678-8AA624CCA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AT" sz="2400" dirty="0"/>
              <a:t>WP 7 International </a:t>
            </a:r>
            <a:r>
              <a:rPr lang="de-AT" sz="2400" dirty="0" err="1"/>
              <a:t>cooperation</a:t>
            </a:r>
            <a:r>
              <a:rPr lang="de-AT" sz="2400" dirty="0"/>
              <a:t> and </a:t>
            </a:r>
            <a:br>
              <a:rPr lang="de-AT" sz="2400" dirty="0"/>
            </a:br>
            <a:r>
              <a:rPr lang="de-AT" sz="2400" dirty="0"/>
              <a:t>network </a:t>
            </a:r>
            <a:r>
              <a:rPr lang="de-AT" sz="2400" dirty="0" err="1"/>
              <a:t>development</a:t>
            </a:r>
            <a:br>
              <a:rPr lang="de-AT" dirty="0"/>
            </a:br>
            <a:endParaRPr lang="de-AT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022E33F-914D-4E45-8E38-68800E654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err="1"/>
              <a:t>Objectives</a:t>
            </a:r>
            <a:endParaRPr lang="de-AT" dirty="0"/>
          </a:p>
          <a:p>
            <a:pPr marL="0" indent="0">
              <a:buNone/>
            </a:pPr>
            <a:endParaRPr lang="de-AT" dirty="0"/>
          </a:p>
          <a:p>
            <a:pPr>
              <a:buClr>
                <a:srgbClr val="175172"/>
              </a:buClr>
              <a:buFont typeface="Wingdings" panose="05000000000000000000" pitchFamily="2" charset="2"/>
              <a:buChar char="v"/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Map and use synergies with European and international research groups working on relevant research questions for scaling-up sustainable biofuels</a:t>
            </a:r>
          </a:p>
          <a:p>
            <a:pPr>
              <a:buClr>
                <a:srgbClr val="175172"/>
              </a:buClr>
              <a:buFont typeface="Wingdings" panose="05000000000000000000" pitchFamily="2" charset="2"/>
              <a:buChar char="v"/>
            </a:pPr>
            <a:endParaRPr lang="en-US" i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rgbClr val="175172"/>
              </a:buClr>
              <a:buFont typeface="Wingdings" panose="05000000000000000000" pitchFamily="2" charset="2"/>
              <a:buChar char="v"/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Exchange information with European and international groups and networks on topics related to sustainable biofuels value chains</a:t>
            </a:r>
          </a:p>
          <a:p>
            <a:pPr>
              <a:buClr>
                <a:srgbClr val="175172"/>
              </a:buClr>
              <a:buFont typeface="Wingdings" panose="05000000000000000000" pitchFamily="2" charset="2"/>
              <a:buChar char="v"/>
            </a:pPr>
            <a:endParaRPr lang="en-US" i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rgbClr val="175172"/>
              </a:buClr>
              <a:buFont typeface="Wingdings" panose="05000000000000000000" pitchFamily="2" charset="2"/>
              <a:buChar char="v"/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Develop a network for knowledge sharing and information exchange through international collaboration</a:t>
            </a:r>
          </a:p>
          <a:p>
            <a:pPr marL="0" indent="0">
              <a:buNone/>
            </a:pPr>
            <a:r>
              <a:rPr lang="de-A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98425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581</Words>
  <Application>Microsoft Office PowerPoint</Application>
  <PresentationFormat>Breitbild</PresentationFormat>
  <Paragraphs>79</Paragraphs>
  <Slides>11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think-cell Folie</vt:lpstr>
      <vt:lpstr>PowerPoint-Präsentation</vt:lpstr>
      <vt:lpstr>Contents</vt:lpstr>
      <vt:lpstr>Concept Description</vt:lpstr>
      <vt:lpstr>Concept Description</vt:lpstr>
      <vt:lpstr>Project Objectives</vt:lpstr>
      <vt:lpstr>Project Methodology</vt:lpstr>
      <vt:lpstr>Consortium: Partners Roles &amp; Responsibilities</vt:lpstr>
      <vt:lpstr>PowerPoint-Präsentation</vt:lpstr>
      <vt:lpstr>WP 7 International cooperation and  network development </vt:lpstr>
      <vt:lpstr>Collaboration with IEA Bioenergy and others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</dc:creator>
  <cp:lastModifiedBy>Andrea Sonnleitner</cp:lastModifiedBy>
  <cp:revision>133</cp:revision>
  <dcterms:created xsi:type="dcterms:W3CDTF">2023-09-06T13:22:53Z</dcterms:created>
  <dcterms:modified xsi:type="dcterms:W3CDTF">2023-10-21T08:38:54Z</dcterms:modified>
</cp:coreProperties>
</file>