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719" r:id="rId5"/>
    <p:sldMasterId id="2147483768" r:id="rId6"/>
    <p:sldMasterId id="2147483750" r:id="rId7"/>
  </p:sldMasterIdLst>
  <p:notesMasterIdLst>
    <p:notesMasterId r:id="rId14"/>
  </p:notesMasterIdLst>
  <p:handoutMasterIdLst>
    <p:handoutMasterId r:id="rId15"/>
  </p:handoutMasterIdLst>
  <p:sldIdLst>
    <p:sldId id="286" r:id="rId8"/>
    <p:sldId id="287" r:id="rId9"/>
    <p:sldId id="281" r:id="rId10"/>
    <p:sldId id="278" r:id="rId11"/>
    <p:sldId id="272" r:id="rId12"/>
    <p:sldId id="269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18" userDrawn="1">
          <p15:clr>
            <a:srgbClr val="A4A3A4"/>
          </p15:clr>
        </p15:guide>
        <p15:guide id="2" pos="61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8080"/>
    <a:srgbClr val="000000"/>
    <a:srgbClr val="333333"/>
    <a:srgbClr val="FFFFFF"/>
    <a:srgbClr val="343434"/>
    <a:srgbClr val="9CC63E"/>
    <a:srgbClr val="FAC931"/>
    <a:srgbClr val="4EB1A2"/>
    <a:srgbClr val="4C4C4C"/>
    <a:srgbClr val="66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F615875-82D6-43C7-AFEB-C0E7EE845486}" v="171" dt="2023-10-25T07:08:26.44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3" autoAdjust="0"/>
    <p:restoredTop sz="94697"/>
  </p:normalViewPr>
  <p:slideViewPr>
    <p:cSldViewPr snapToObjects="1">
      <p:cViewPr varScale="1">
        <p:scale>
          <a:sx n="97" d="100"/>
          <a:sy n="97" d="100"/>
        </p:scale>
        <p:origin x="96" y="110"/>
      </p:cViewPr>
      <p:guideLst>
        <p:guide orient="horz" pos="618"/>
        <p:guide pos="619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Objects="1">
      <p:cViewPr varScale="1">
        <p:scale>
          <a:sx n="143" d="100"/>
          <a:sy n="143" d="100"/>
        </p:scale>
        <p:origin x="467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3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118048655077017"/>
          <c:y val="2.0460330936815655E-2"/>
          <c:w val="0.83875730662098946"/>
          <c:h val="0.7497911190596056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New PHEVs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Sheet1!$A$2:$A$11</c:f>
              <c:numCache>
                <c:formatCode>General</c:formatCode>
                <c:ptCount val="10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</c:numCache>
            </c:num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11</c:v>
                </c:pt>
                <c:pt idx="1">
                  <c:v>224</c:v>
                </c:pt>
                <c:pt idx="2">
                  <c:v>451</c:v>
                </c:pt>
                <c:pt idx="3">
                  <c:v>779</c:v>
                </c:pt>
                <c:pt idx="4" formatCode="#,##0">
                  <c:v>1199</c:v>
                </c:pt>
                <c:pt idx="5" formatCode="#,##0">
                  <c:v>1939</c:v>
                </c:pt>
                <c:pt idx="6" formatCode="#,##0">
                  <c:v>2880</c:v>
                </c:pt>
                <c:pt idx="7" formatCode="#,##0">
                  <c:v>3640</c:v>
                </c:pt>
                <c:pt idx="8" formatCode="#,##0">
                  <c:v>6114</c:v>
                </c:pt>
                <c:pt idx="9" formatCode="#,##0">
                  <c:v>13393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073-400E-9943-12F8E1C26DE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New BEVs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Sheet1!$A$2:$A$11</c:f>
              <c:numCache>
                <c:formatCode>General</c:formatCode>
                <c:ptCount val="10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</c:numCache>
            </c:numRef>
          </c:cat>
          <c:val>
            <c:numRef>
              <c:f>Sheet1!$C$2:$C$11</c:f>
              <c:numCache>
                <c:formatCode>General</c:formatCode>
                <c:ptCount val="10"/>
                <c:pt idx="0">
                  <c:v>100</c:v>
                </c:pt>
                <c:pt idx="1">
                  <c:v>139</c:v>
                </c:pt>
                <c:pt idx="2">
                  <c:v>206</c:v>
                </c:pt>
                <c:pt idx="3">
                  <c:v>581</c:v>
                </c:pt>
                <c:pt idx="4" formatCode="#,##0">
                  <c:v>1263</c:v>
                </c:pt>
                <c:pt idx="5" formatCode="#,##0">
                  <c:v>2004</c:v>
                </c:pt>
                <c:pt idx="6" formatCode="#,##0">
                  <c:v>3861</c:v>
                </c:pt>
                <c:pt idx="7" formatCode="#,##0">
                  <c:v>5412</c:v>
                </c:pt>
                <c:pt idx="8" formatCode="#,##0">
                  <c:v>12177</c:v>
                </c:pt>
                <c:pt idx="9" formatCode="#,##0">
                  <c:v>28099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073-400E-9943-12F8E1C26DE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Used PHEVs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Sheet1!$A$2:$A$11</c:f>
              <c:numCache>
                <c:formatCode>General</c:formatCode>
                <c:ptCount val="10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</c:numCache>
            </c:numRef>
          </c:cat>
          <c:val>
            <c:numRef>
              <c:f>Sheet1!$D$2:$D$11</c:f>
              <c:numCache>
                <c:formatCode>General</c:formatCode>
                <c:ptCount val="10"/>
                <c:pt idx="0">
                  <c:v>0</c:v>
                </c:pt>
                <c:pt idx="1">
                  <c:v>2</c:v>
                </c:pt>
                <c:pt idx="2">
                  <c:v>15</c:v>
                </c:pt>
                <c:pt idx="3">
                  <c:v>116</c:v>
                </c:pt>
                <c:pt idx="4">
                  <c:v>456</c:v>
                </c:pt>
                <c:pt idx="5">
                  <c:v>897</c:v>
                </c:pt>
                <c:pt idx="6" formatCode="#,##0">
                  <c:v>1544</c:v>
                </c:pt>
                <c:pt idx="7" formatCode="#,##0">
                  <c:v>2222</c:v>
                </c:pt>
                <c:pt idx="8" formatCode="#,##0">
                  <c:v>3292</c:v>
                </c:pt>
                <c:pt idx="9" formatCode="#,##0">
                  <c:v>5219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073-400E-9943-12F8E1C26DE5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Used BEVs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Sheet1!$A$2:$A$11</c:f>
              <c:numCache>
                <c:formatCode>General</c:formatCode>
                <c:ptCount val="10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</c:numCache>
            </c:numRef>
          </c:cat>
          <c:val>
            <c:numRef>
              <c:f>Sheet1!$E$2:$E$11</c:f>
              <c:numCache>
                <c:formatCode>General</c:formatCode>
                <c:ptCount val="10"/>
                <c:pt idx="0">
                  <c:v>54</c:v>
                </c:pt>
                <c:pt idx="1">
                  <c:v>125</c:v>
                </c:pt>
                <c:pt idx="2">
                  <c:v>321</c:v>
                </c:pt>
                <c:pt idx="3" formatCode="#,##0">
                  <c:v>1013</c:v>
                </c:pt>
                <c:pt idx="4" formatCode="#,##0">
                  <c:v>3227</c:v>
                </c:pt>
                <c:pt idx="5" formatCode="#,##0">
                  <c:v>6799</c:v>
                </c:pt>
                <c:pt idx="6" formatCode="#,##0">
                  <c:v>10241</c:v>
                </c:pt>
                <c:pt idx="7" formatCode="#,##0">
                  <c:v>12608</c:v>
                </c:pt>
                <c:pt idx="8" formatCode="#,##0">
                  <c:v>15298</c:v>
                </c:pt>
                <c:pt idx="9" formatCode="#,##0">
                  <c:v>18976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A073-400E-9943-12F8E1C26DE5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Total EVs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numRef>
              <c:f>Sheet1!$A$2:$A$11</c:f>
              <c:numCache>
                <c:formatCode>General</c:formatCode>
                <c:ptCount val="10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</c:numCache>
            </c:numRef>
          </c:cat>
          <c:val>
            <c:numRef>
              <c:f>Sheet1!$F$2:$F$11</c:f>
              <c:numCache>
                <c:formatCode>General</c:formatCode>
                <c:ptCount val="10"/>
                <c:pt idx="0">
                  <c:v>165</c:v>
                </c:pt>
                <c:pt idx="1">
                  <c:v>490</c:v>
                </c:pt>
                <c:pt idx="2">
                  <c:v>993</c:v>
                </c:pt>
                <c:pt idx="3" formatCode="#,##0">
                  <c:v>2489</c:v>
                </c:pt>
                <c:pt idx="4" formatCode="#,##0">
                  <c:v>6145</c:v>
                </c:pt>
                <c:pt idx="5" formatCode="#,##0">
                  <c:v>11639</c:v>
                </c:pt>
                <c:pt idx="6" formatCode="#,##0">
                  <c:v>18526</c:v>
                </c:pt>
                <c:pt idx="7" formatCode="#,##0">
                  <c:v>23882</c:v>
                </c:pt>
                <c:pt idx="8" formatCode="#,##0">
                  <c:v>36881</c:v>
                </c:pt>
                <c:pt idx="9" formatCode="#,##0">
                  <c:v>65687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A073-400E-9943-12F8E1C26D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95158784"/>
        <c:axId val="895152224"/>
      </c:lineChart>
      <c:catAx>
        <c:axId val="8951587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95152224"/>
        <c:crosses val="autoZero"/>
        <c:auto val="1"/>
        <c:lblAlgn val="ctr"/>
        <c:lblOffset val="100"/>
        <c:noMultiLvlLbl val="0"/>
      </c:catAx>
      <c:valAx>
        <c:axId val="8951522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951587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B259F1-0AC1-483A-8E12-D94055358D04}" type="datetimeFigureOut">
              <a:rPr lang="en-NZ" smtClean="0"/>
              <a:t>24/10/2023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9E4814-1096-4DAD-BCB4-645F7EB7D509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10755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EDC943-4BE6-446F-834F-42C6374D5FF7}" type="datetimeFigureOut">
              <a:rPr lang="en-NZ" smtClean="0"/>
              <a:t>24/10/2023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632C47-FE7C-4E08-94AD-3174F57D9A28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6879167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632C47-FE7C-4E08-94AD-3174F57D9A28}" type="slidenum">
              <a:rPr lang="en-NZ" smtClean="0"/>
              <a:t>4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6160389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1302765" y="1497822"/>
            <a:ext cx="10465163" cy="576089"/>
          </a:xfrm>
        </p:spPr>
        <p:txBody>
          <a:bodyPr>
            <a:noAutofit/>
          </a:bodyPr>
          <a:lstStyle>
            <a:lvl1pPr marL="0" indent="0">
              <a:buNone/>
              <a:defRPr sz="3200" b="0" baseline="0">
                <a:solidFill>
                  <a:srgbClr val="808080"/>
                </a:solidFill>
              </a:defRPr>
            </a:lvl1pPr>
          </a:lstStyle>
          <a:p>
            <a:pPr lvl="0"/>
            <a:r>
              <a:rPr lang="en-US" dirty="0"/>
              <a:t>Presentation title</a:t>
            </a:r>
            <a:endParaRPr lang="en-NZ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1302700" y="2348885"/>
            <a:ext cx="10465229" cy="700063"/>
          </a:xfrm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600" baseline="0"/>
            </a:lvl1pPr>
            <a:lvl5pPr marL="1828800" indent="0">
              <a:buNone/>
              <a:defRPr/>
            </a:lvl5pPr>
          </a:lstStyle>
          <a:p>
            <a:pPr lvl="0"/>
            <a:r>
              <a:rPr lang="en-US" sz="1600" dirty="0"/>
              <a:t>Presenter’s name and title</a:t>
            </a:r>
          </a:p>
          <a:p>
            <a:pPr lvl="0"/>
            <a:r>
              <a:rPr lang="en-US" sz="1600" dirty="0"/>
              <a:t>Month and year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8537" y="3861048"/>
            <a:ext cx="12192000" cy="391133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NZ"/>
          </a:p>
        </p:txBody>
      </p:sp>
      <p:pic>
        <p:nvPicPr>
          <p:cNvPr id="7" name="Picture 6" descr="Scion_logo_standard.psd">
            <a:extLst>
              <a:ext uri="{FF2B5EF4-FFF2-40B4-BE49-F238E27FC236}">
                <a16:creationId xmlns:a16="http://schemas.microsoft.com/office/drawing/2014/main" id="{1CDE9787-E076-8046-9502-4971823202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2304" y="540000"/>
            <a:ext cx="2575835" cy="63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8454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ion_logo_positive_no_strapline.jpg">
            <a:extLst>
              <a:ext uri="{FF2B5EF4-FFF2-40B4-BE49-F238E27FC236}">
                <a16:creationId xmlns:a16="http://schemas.microsoft.com/office/drawing/2014/main" id="{E507E40C-DD99-154C-9A01-81019227081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1333" y="6289267"/>
            <a:ext cx="1157275" cy="190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2333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s et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672000" y="1166400"/>
            <a:ext cx="10944000" cy="2186496"/>
          </a:xfrm>
        </p:spPr>
        <p:txBody>
          <a:bodyPr/>
          <a:lstStyle>
            <a:lvl1pPr marL="342900" indent="-342900">
              <a:buClr>
                <a:srgbClr val="4EB1A2"/>
              </a:buClr>
              <a:buFont typeface="Wingdings" panose="05000000000000000000" pitchFamily="2" charset="2"/>
              <a:buChar char="§"/>
              <a:defRPr baseline="0"/>
            </a:lvl1pPr>
            <a:lvl2pPr marL="457200" indent="0">
              <a:buClr>
                <a:srgbClr val="4EB1A2"/>
              </a:buClr>
              <a:buFont typeface="Arial" panose="020B0604020202020204" pitchFamily="34" charset="0"/>
              <a:buNone/>
              <a:defRPr b="0">
                <a:solidFill>
                  <a:srgbClr val="333333"/>
                </a:solidFill>
              </a:defRPr>
            </a:lvl2pPr>
            <a:lvl3pP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5" name="Picture 4" descr="Scion_logo_positive_no_strapline.jpg">
            <a:extLst>
              <a:ext uri="{FF2B5EF4-FFF2-40B4-BE49-F238E27FC236}">
                <a16:creationId xmlns:a16="http://schemas.microsoft.com/office/drawing/2014/main" id="{C8B97B4F-7B77-C04C-8D7B-7BF34F321CA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1333" y="6289267"/>
            <a:ext cx="1157275" cy="190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4397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93566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ark background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2000" y="1166400"/>
            <a:ext cx="10944000" cy="3960000"/>
          </a:xfrm>
        </p:spPr>
        <p:txBody>
          <a:bodyPr/>
          <a:lstStyle>
            <a:lvl1pPr marL="228600" indent="-228600">
              <a:buFont typeface="Wingdings" panose="05000000000000000000" pitchFamily="2" charset="2"/>
              <a:buChar char="§"/>
              <a:defRPr/>
            </a:lvl1pPr>
          </a:lstStyle>
          <a:p>
            <a:pPr lvl="0"/>
            <a:r>
              <a:rPr lang="en-US" dirty="0"/>
              <a:t>Click to edit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A93B754-86E5-B84E-8216-E2A003DD207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11332" y="6290667"/>
            <a:ext cx="1157275" cy="188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2100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" y="2"/>
            <a:ext cx="12221633" cy="6875773"/>
          </a:xfrm>
          <a:prstGeom prst="rect">
            <a:avLst/>
          </a:prstGeom>
          <a:solidFill>
            <a:srgbClr val="4C4C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950815" y="1908000"/>
            <a:ext cx="10320000" cy="2592000"/>
          </a:xfrm>
        </p:spPr>
        <p:txBody>
          <a:bodyPr>
            <a:normAutofit/>
          </a:bodyPr>
          <a:lstStyle>
            <a:lvl1pPr marL="0" indent="0">
              <a:buNone/>
              <a:defRPr sz="5400" b="0" baseline="0">
                <a:solidFill>
                  <a:srgbClr val="4EB1A2"/>
                </a:solidFill>
              </a:defRPr>
            </a:lvl1pPr>
          </a:lstStyle>
          <a:p>
            <a:pPr lvl="0"/>
            <a:r>
              <a:rPr lang="en-US" dirty="0"/>
              <a:t>Click to edit header one 54 </a:t>
            </a:r>
            <a:r>
              <a:rPr lang="en-US" dirty="0" err="1"/>
              <a:t>pt</a:t>
            </a:r>
            <a:r>
              <a:rPr lang="en-US" dirty="0"/>
              <a:t> Arial bold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D65EE17-52DA-904F-9150-94DFE29F94A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11332" y="6290667"/>
            <a:ext cx="1157275" cy="188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6154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960000" y="1908000"/>
            <a:ext cx="10320000" cy="2592000"/>
          </a:xfrm>
        </p:spPr>
        <p:txBody>
          <a:bodyPr>
            <a:normAutofit/>
          </a:bodyPr>
          <a:lstStyle>
            <a:lvl1pPr marL="0" indent="0">
              <a:buNone/>
              <a:defRPr sz="5400" b="0" baseline="0">
                <a:solidFill>
                  <a:srgbClr val="FAC931"/>
                </a:solidFill>
              </a:defRPr>
            </a:lvl1pPr>
          </a:lstStyle>
          <a:p>
            <a:pPr lvl="0"/>
            <a:r>
              <a:rPr lang="en-US" dirty="0"/>
              <a:t>Edit header two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8532510-2610-F449-8008-C7BE98C3A78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11332" y="6290667"/>
            <a:ext cx="1157275" cy="188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171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-1" y="2"/>
            <a:ext cx="12221633" cy="6875773"/>
          </a:xfrm>
          <a:prstGeom prst="rect">
            <a:avLst/>
          </a:prstGeom>
          <a:solidFill>
            <a:srgbClr val="4C4C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960000" y="1908000"/>
            <a:ext cx="10320000" cy="2592000"/>
          </a:xfrm>
        </p:spPr>
        <p:txBody>
          <a:bodyPr>
            <a:normAutofit/>
          </a:bodyPr>
          <a:lstStyle>
            <a:lvl1pPr marL="0" indent="0">
              <a:buNone/>
              <a:defRPr sz="5400" b="0" baseline="0">
                <a:solidFill>
                  <a:srgbClr val="9CC63E"/>
                </a:solidFill>
              </a:defRPr>
            </a:lvl1pPr>
          </a:lstStyle>
          <a:p>
            <a:pPr lvl="0"/>
            <a:r>
              <a:rPr lang="en-US" dirty="0"/>
              <a:t>Edit header three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F73CE7F-4E12-524E-99C9-15E45FD990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11332" y="6290667"/>
            <a:ext cx="1157275" cy="188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659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83988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background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-1" y="2"/>
            <a:ext cx="12221633" cy="6875773"/>
          </a:xfrm>
          <a:prstGeom prst="rect">
            <a:avLst/>
          </a:prstGeom>
          <a:solidFill>
            <a:srgbClr val="4C4C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408462A-0038-094D-9A7A-E6196FC86F6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11332" y="6290667"/>
            <a:ext cx="1157275" cy="188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039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background 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-1" y="2"/>
            <a:ext cx="12221633" cy="6875773"/>
          </a:xfrm>
          <a:prstGeom prst="rect">
            <a:avLst/>
          </a:prstGeom>
          <a:solidFill>
            <a:srgbClr val="4C4C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0076219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lus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672000" y="1780146"/>
            <a:ext cx="10934400" cy="12888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7" name="Picture 6" descr="Scion_logo_positive_no_strapline.jpg">
            <a:extLst>
              <a:ext uri="{FF2B5EF4-FFF2-40B4-BE49-F238E27FC236}">
                <a16:creationId xmlns:a16="http://schemas.microsoft.com/office/drawing/2014/main" id="{14EA2601-6B84-0849-A70F-E756AA2A6F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1333" y="6289267"/>
            <a:ext cx="1157275" cy="190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072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1302765" y="1497822"/>
            <a:ext cx="10465163" cy="576089"/>
          </a:xfrm>
        </p:spPr>
        <p:txBody>
          <a:bodyPr>
            <a:noAutofit/>
          </a:bodyPr>
          <a:lstStyle>
            <a:lvl1pPr marL="0" indent="0">
              <a:buNone/>
              <a:defRPr sz="3200" b="0" baseline="0">
                <a:solidFill>
                  <a:srgbClr val="808080"/>
                </a:solidFill>
              </a:defRPr>
            </a:lvl1pPr>
          </a:lstStyle>
          <a:p>
            <a:pPr lvl="0"/>
            <a:r>
              <a:rPr lang="en-US" dirty="0"/>
              <a:t>Presentation title</a:t>
            </a:r>
            <a:endParaRPr lang="en-NZ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1302700" y="2348885"/>
            <a:ext cx="10465229" cy="700063"/>
          </a:xfrm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600" baseline="0"/>
            </a:lvl1pPr>
            <a:lvl5pPr marL="1828800" indent="0">
              <a:buNone/>
              <a:defRPr/>
            </a:lvl5pPr>
          </a:lstStyle>
          <a:p>
            <a:pPr lvl="0"/>
            <a:r>
              <a:rPr lang="en-US" sz="1600" dirty="0"/>
              <a:t>Presenter’s name and title</a:t>
            </a:r>
          </a:p>
          <a:p>
            <a:pPr lvl="0"/>
            <a:r>
              <a:rPr lang="en-US" sz="1600" dirty="0"/>
              <a:t>Month and year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8537" y="3861048"/>
            <a:ext cx="12192000" cy="391133"/>
          </a:xfrm>
        </p:spPr>
        <p:txBody>
          <a:bodyPr/>
          <a:lstStyle/>
          <a:p>
            <a:endParaRPr lang="en-NZ"/>
          </a:p>
        </p:txBody>
      </p:sp>
      <p:pic>
        <p:nvPicPr>
          <p:cNvPr id="7" name="Picture 6" descr="Scion_logo_standard.psd">
            <a:extLst>
              <a:ext uri="{FF2B5EF4-FFF2-40B4-BE49-F238E27FC236}">
                <a16:creationId xmlns:a16="http://schemas.microsoft.com/office/drawing/2014/main" id="{1CDE9787-E076-8046-9502-4971823202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2304" y="540000"/>
            <a:ext cx="2575835" cy="63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686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lus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672000" y="613552"/>
            <a:ext cx="10934400" cy="583200"/>
          </a:xfrm>
          <a:prstGeom prst="rect">
            <a:avLst/>
          </a:prstGeom>
        </p:spPr>
        <p:txBody>
          <a:bodyPr/>
          <a:lstStyle>
            <a:lvl1pPr algn="l">
              <a:defRPr sz="3200" b="0" i="0" u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plus content</a:t>
            </a:r>
            <a:endParaRPr lang="en-US" sz="3200" b="1" dirty="0">
              <a:solidFill>
                <a:srgbClr val="808080"/>
              </a:solidFill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672000" y="1780146"/>
            <a:ext cx="10934400" cy="128881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7" name="Picture 6" descr="Scion_logo_positive_no_strapline.jpg">
            <a:extLst>
              <a:ext uri="{FF2B5EF4-FFF2-40B4-BE49-F238E27FC236}">
                <a16:creationId xmlns:a16="http://schemas.microsoft.com/office/drawing/2014/main" id="{14EA2601-6B84-0849-A70F-E756AA2A6F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1333" y="6289267"/>
            <a:ext cx="1157275" cy="190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7670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lus blank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 plus blank, with logo</a:t>
            </a:r>
            <a:endParaRPr lang="en-NZ" dirty="0"/>
          </a:p>
        </p:txBody>
      </p:sp>
      <p:pic>
        <p:nvPicPr>
          <p:cNvPr id="3" name="Picture 2" descr="Scion_logo_positive_no_strapline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8488" y="6289268"/>
            <a:ext cx="1159200" cy="14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56003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lus blank 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 plus blank, no logo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6920108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298800"/>
            <a:ext cx="10934400" cy="5832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Title plus two content boxes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2000" y="1166400"/>
            <a:ext cx="5280000" cy="128881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45600" y="1170000"/>
            <a:ext cx="5280000" cy="128881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6" name="Picture 5" descr="Scion_logo_positive_no_strapline.jpg">
            <a:extLst>
              <a:ext uri="{FF2B5EF4-FFF2-40B4-BE49-F238E27FC236}">
                <a16:creationId xmlns:a16="http://schemas.microsoft.com/office/drawing/2014/main" id="{DEB06FF5-0368-9344-9144-A7E817882F7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1333" y="6289267"/>
            <a:ext cx="1157275" cy="190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90569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text and pictur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2000" y="298800"/>
            <a:ext cx="10934400" cy="583200"/>
          </a:xfrm>
          <a:prstGeom prst="rect">
            <a:avLst/>
          </a:prstGeom>
        </p:spPr>
        <p:txBody>
          <a:bodyPr/>
          <a:lstStyle>
            <a:lvl1pPr algn="l">
              <a:defRPr sz="3200" b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NZ" sz="3200" b="1" dirty="0">
                <a:solidFill>
                  <a:srgbClr val="808080"/>
                </a:solidFill>
                <a:latin typeface="Arial"/>
                <a:cs typeface="Arial"/>
              </a:rPr>
              <a:t>Slides with text and one picture  </a:t>
            </a:r>
            <a:endParaRPr lang="en-US" sz="3200" b="1" dirty="0">
              <a:solidFill>
                <a:srgbClr val="808080"/>
              </a:solidFill>
              <a:latin typeface="Arial"/>
              <a:cs typeface="Arial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72000" y="1166400"/>
            <a:ext cx="5280000" cy="1288814"/>
          </a:xfrm>
        </p:spPr>
        <p:txBody>
          <a:bodyPr/>
          <a:lstStyle>
            <a:lvl1pPr marL="342900" indent="-342900">
              <a:buClr>
                <a:srgbClr val="4EB1A2"/>
              </a:buClr>
              <a:buFont typeface="Wingdings" panose="05000000000000000000" pitchFamily="2" charset="2"/>
              <a:buChar char="§"/>
              <a:defRPr/>
            </a:lvl1pPr>
            <a:lvl2pPr marL="800100" indent="-342900">
              <a:buClr>
                <a:srgbClr val="4EB1A2"/>
              </a:buClr>
              <a:buFont typeface="Arial" panose="020B0604020202020204" pitchFamily="34" charset="0"/>
              <a:buChar char="•"/>
              <a:defRPr>
                <a:solidFill>
                  <a:srgbClr val="333333"/>
                </a:solidFill>
              </a:defRPr>
            </a:lvl2pPr>
          </a:lstStyle>
          <a:p>
            <a:pPr lvl="0"/>
            <a:r>
              <a:rPr lang="en-US" dirty="0"/>
              <a:t>Bullet point text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345600" y="1170003"/>
            <a:ext cx="5280000" cy="391133"/>
          </a:xfrm>
          <a:effectLst>
            <a:outerShdw blurRad="292100" dist="139700" dir="2700000" algn="tl" rotWithShape="0">
              <a:prstClr val="black">
                <a:alpha val="50000"/>
              </a:prstClr>
            </a:outerShdw>
          </a:effectLst>
        </p:spPr>
        <p:txBody>
          <a:bodyPr/>
          <a:lstStyle/>
          <a:p>
            <a:endParaRPr lang="en-NZ" dirty="0"/>
          </a:p>
        </p:txBody>
      </p:sp>
      <p:pic>
        <p:nvPicPr>
          <p:cNvPr id="6" name="Picture 5" descr="Scion_logo_positive_no_strapline.jpg">
            <a:extLst>
              <a:ext uri="{FF2B5EF4-FFF2-40B4-BE49-F238E27FC236}">
                <a16:creationId xmlns:a16="http://schemas.microsoft.com/office/drawing/2014/main" id="{E2FB1479-4AD3-3C41-8883-E9AD1A8A4D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1333" y="6289267"/>
            <a:ext cx="1157275" cy="190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94513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text and multiple picture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274638"/>
            <a:ext cx="10934400" cy="583200"/>
          </a:xfrm>
          <a:prstGeom prst="rect">
            <a:avLst/>
          </a:prstGeom>
        </p:spPr>
        <p:txBody>
          <a:bodyPr/>
          <a:lstStyle>
            <a:lvl1pPr algn="l">
              <a:defRPr sz="3200" b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NZ" sz="3200" b="1" dirty="0">
                <a:solidFill>
                  <a:srgbClr val="808080"/>
                </a:solidFill>
                <a:latin typeface="Arial"/>
                <a:cs typeface="Arial"/>
              </a:rPr>
              <a:t>Slides with text and multiple pictures  </a:t>
            </a:r>
            <a:endParaRPr lang="en-US" sz="3200" b="1" dirty="0">
              <a:solidFill>
                <a:srgbClr val="808080"/>
              </a:solidFill>
              <a:latin typeface="Arial"/>
              <a:cs typeface="Arial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72000" y="1166401"/>
            <a:ext cx="5280000" cy="1288814"/>
          </a:xfrm>
        </p:spPr>
        <p:txBody>
          <a:bodyPr/>
          <a:lstStyle>
            <a:lvl1pPr marL="342900" indent="-342900">
              <a:buClr>
                <a:srgbClr val="4EB1A2"/>
              </a:buClr>
              <a:buFont typeface="Wingdings" panose="05000000000000000000" pitchFamily="2" charset="2"/>
              <a:buChar char="§"/>
              <a:defRPr/>
            </a:lvl1pPr>
            <a:lvl2pPr marL="800100" indent="-342900">
              <a:buClr>
                <a:srgbClr val="4EB1A2"/>
              </a:buClr>
              <a:buFont typeface="Arial" panose="020B0604020202020204" pitchFamily="34" charset="0"/>
              <a:buChar char="•"/>
              <a:defRPr>
                <a:solidFill>
                  <a:srgbClr val="333333"/>
                </a:solidFill>
              </a:defRPr>
            </a:lvl2pPr>
          </a:lstStyle>
          <a:p>
            <a:pPr lvl="0"/>
            <a:r>
              <a:rPr lang="en-US" dirty="0"/>
              <a:t>Bullet point text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345600" y="1170005"/>
            <a:ext cx="5280000" cy="391133"/>
          </a:xfrm>
          <a:effectLst>
            <a:outerShdw blurRad="292100" dist="139700" dir="2700000" algn="tl" rotWithShape="0">
              <a:prstClr val="black">
                <a:alpha val="50000"/>
              </a:prstClr>
            </a:outerShdw>
          </a:effectLst>
        </p:spPr>
        <p:txBody>
          <a:bodyPr/>
          <a:lstStyle/>
          <a:p>
            <a:endParaRPr lang="en-NZ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72000" y="3429005"/>
            <a:ext cx="5280000" cy="391133"/>
          </a:xfrm>
          <a:effectLst>
            <a:outerShdw blurRad="292100" dist="139700" dir="2700000" algn="tl" rotWithShape="0">
              <a:prstClr val="black">
                <a:alpha val="50000"/>
              </a:prstClr>
            </a:outerShdw>
          </a:effectLst>
        </p:spPr>
        <p:txBody>
          <a:bodyPr/>
          <a:lstStyle/>
          <a:p>
            <a:endParaRPr lang="en-NZ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345603" y="3889371"/>
            <a:ext cx="5277404" cy="391133"/>
          </a:xfrm>
          <a:effectLst>
            <a:outerShdw blurRad="292100" dist="139700" dir="2700000" algn="tl" rotWithShape="0">
              <a:prstClr val="black">
                <a:alpha val="50000"/>
              </a:prstClr>
            </a:outerShdw>
          </a:effectLst>
        </p:spPr>
        <p:txBody>
          <a:bodyPr/>
          <a:lstStyle/>
          <a:p>
            <a:endParaRPr lang="en-NZ" dirty="0"/>
          </a:p>
        </p:txBody>
      </p:sp>
      <p:pic>
        <p:nvPicPr>
          <p:cNvPr id="9" name="Picture 8" descr="Scion_logo_positive_no_strapline.jpg">
            <a:extLst>
              <a:ext uri="{FF2B5EF4-FFF2-40B4-BE49-F238E27FC236}">
                <a16:creationId xmlns:a16="http://schemas.microsoft.com/office/drawing/2014/main" id="{8D2E3472-15B1-EC41-914E-4467AE7B9C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1333" y="6289267"/>
            <a:ext cx="1157275" cy="190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96833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no title or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23392" y="548684"/>
            <a:ext cx="10944000" cy="391133"/>
          </a:xfrm>
          <a:effectLst>
            <a:outerShdw blurRad="292100" dist="139700" dir="2700000" algn="ctr" rotWithShape="0">
              <a:srgbClr val="000000">
                <a:alpha val="50000"/>
              </a:srgbClr>
            </a:outerShdw>
          </a:effectLst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06296089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003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ion_logo_positive_no_strapline.jpg">
            <a:extLst>
              <a:ext uri="{FF2B5EF4-FFF2-40B4-BE49-F238E27FC236}">
                <a16:creationId xmlns:a16="http://schemas.microsoft.com/office/drawing/2014/main" id="{E507E40C-DD99-154C-9A01-81019227081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1333" y="6289267"/>
            <a:ext cx="1157275" cy="190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1937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lus blank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 plus blank, with logo</a:t>
            </a:r>
            <a:endParaRPr lang="en-NZ" dirty="0"/>
          </a:p>
        </p:txBody>
      </p:sp>
      <p:pic>
        <p:nvPicPr>
          <p:cNvPr id="3" name="Picture 2" descr="Scion_logo_positive_no_strapline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2440" y="6289268"/>
            <a:ext cx="1159200" cy="14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05388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s et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672000" y="1166400"/>
            <a:ext cx="10944000" cy="2186496"/>
          </a:xfrm>
        </p:spPr>
        <p:txBody>
          <a:bodyPr/>
          <a:lstStyle>
            <a:lvl1pPr marL="342900" indent="-342900">
              <a:buClr>
                <a:srgbClr val="4EB1A2"/>
              </a:buClr>
              <a:buFont typeface="Wingdings" panose="05000000000000000000" pitchFamily="2" charset="2"/>
              <a:buChar char="§"/>
              <a:defRPr baseline="0"/>
            </a:lvl1pPr>
            <a:lvl2pPr marL="457200" indent="0">
              <a:buClr>
                <a:srgbClr val="4EB1A2"/>
              </a:buClr>
              <a:buFont typeface="Arial" panose="020B0604020202020204" pitchFamily="34" charset="0"/>
              <a:buNone/>
              <a:defRPr b="0">
                <a:solidFill>
                  <a:srgbClr val="333333"/>
                </a:solidFill>
              </a:defRPr>
            </a:lvl2pPr>
            <a:lvl3pPr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2"/>
            <a:endParaRPr lang="en-US" dirty="0"/>
          </a:p>
          <a:p>
            <a:pPr lvl="0"/>
            <a:endParaRPr lang="en-US" dirty="0"/>
          </a:p>
        </p:txBody>
      </p:sp>
      <p:pic>
        <p:nvPicPr>
          <p:cNvPr id="5" name="Picture 4" descr="Scion_logo_positive_no_strapline.jpg">
            <a:extLst>
              <a:ext uri="{FF2B5EF4-FFF2-40B4-BE49-F238E27FC236}">
                <a16:creationId xmlns:a16="http://schemas.microsoft.com/office/drawing/2014/main" id="{C8B97B4F-7B77-C04C-8D7B-7BF34F321CA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1333" y="6289267"/>
            <a:ext cx="1157275" cy="190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54465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-1" y="2"/>
            <a:ext cx="12221633" cy="6875773"/>
          </a:xfrm>
          <a:prstGeom prst="rect">
            <a:avLst/>
          </a:prstGeom>
          <a:solidFill>
            <a:srgbClr val="4C4C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6" name="TextBox 5"/>
          <p:cNvSpPr txBox="1"/>
          <p:nvPr userDrawn="1"/>
        </p:nvSpPr>
        <p:spPr>
          <a:xfrm>
            <a:off x="0" y="2539206"/>
            <a:ext cx="12221632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0" dirty="0" err="1">
                <a:solidFill>
                  <a:srgbClr val="FAC931"/>
                </a:solidFill>
                <a:latin typeface="Arial"/>
                <a:cs typeface="Arial"/>
              </a:rPr>
              <a:t>www.scionresearch.com</a:t>
            </a:r>
            <a:endParaRPr lang="en-US" sz="3200" b="0" dirty="0">
              <a:solidFill>
                <a:srgbClr val="FAC931"/>
              </a:solidFill>
              <a:latin typeface="Arial"/>
              <a:cs typeface="Arial"/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-1" y="6197220"/>
            <a:ext cx="122216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999999"/>
                </a:solidFill>
                <a:latin typeface="Arial"/>
                <a:cs typeface="Arial"/>
              </a:rPr>
              <a:t>Scion is the trading name of the New Zealand Forest Research Institute Limited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0" y="5262602"/>
            <a:ext cx="122216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CCCCCC"/>
                </a:solidFill>
                <a:latin typeface="Arial"/>
                <a:cs typeface="Arial"/>
              </a:rPr>
              <a:t>Prosperity from trees </a:t>
            </a:r>
            <a:r>
              <a:rPr lang="en-US" sz="1400" i="1" dirty="0">
                <a:solidFill>
                  <a:srgbClr val="CCCCCC"/>
                </a:solidFill>
                <a:latin typeface="Arial"/>
                <a:cs typeface="Arial"/>
              </a:rPr>
              <a:t>Mai </a:t>
            </a:r>
            <a:r>
              <a:rPr lang="en-US" sz="1400" i="1" dirty="0" err="1">
                <a:solidFill>
                  <a:srgbClr val="CCCCCC"/>
                </a:solidFill>
                <a:latin typeface="Arial"/>
                <a:cs typeface="Arial"/>
              </a:rPr>
              <a:t>i</a:t>
            </a:r>
            <a:r>
              <a:rPr lang="en-US" sz="1400" i="1" dirty="0">
                <a:solidFill>
                  <a:srgbClr val="CCCCCC"/>
                </a:solidFill>
                <a:latin typeface="Arial"/>
                <a:cs typeface="Arial"/>
              </a:rPr>
              <a:t> </a:t>
            </a:r>
            <a:r>
              <a:rPr lang="en-US" sz="1400" i="1" dirty="0" err="1">
                <a:solidFill>
                  <a:srgbClr val="CCCCCC"/>
                </a:solidFill>
                <a:latin typeface="Arial"/>
                <a:cs typeface="Arial"/>
              </a:rPr>
              <a:t>te</a:t>
            </a:r>
            <a:r>
              <a:rPr lang="en-US" sz="1400" i="1" dirty="0">
                <a:solidFill>
                  <a:srgbClr val="CCCCCC"/>
                </a:solidFill>
                <a:latin typeface="Arial"/>
                <a:cs typeface="Arial"/>
              </a:rPr>
              <a:t> </a:t>
            </a:r>
            <a:r>
              <a:rPr lang="en-US" sz="1400" i="1" dirty="0" err="1">
                <a:solidFill>
                  <a:srgbClr val="CCCCCC"/>
                </a:solidFill>
                <a:latin typeface="Arial"/>
                <a:cs typeface="Arial"/>
              </a:rPr>
              <a:t>ngahere</a:t>
            </a:r>
            <a:r>
              <a:rPr lang="en-US" sz="1400" i="1" dirty="0">
                <a:solidFill>
                  <a:srgbClr val="CCCCCC"/>
                </a:solidFill>
                <a:latin typeface="Arial"/>
                <a:cs typeface="Arial"/>
              </a:rPr>
              <a:t> </a:t>
            </a:r>
            <a:r>
              <a:rPr lang="en-US" sz="1400" i="1" dirty="0" err="1">
                <a:solidFill>
                  <a:srgbClr val="CCCCCC"/>
                </a:solidFill>
                <a:latin typeface="Arial"/>
                <a:cs typeface="Arial"/>
              </a:rPr>
              <a:t>oranga</a:t>
            </a:r>
            <a:endParaRPr lang="en-US" sz="1400" i="1" dirty="0">
              <a:solidFill>
                <a:srgbClr val="CCCCCC"/>
              </a:solidFill>
              <a:latin typeface="Arial"/>
              <a:cs typeface="Arial"/>
            </a:endParaRPr>
          </a:p>
        </p:txBody>
      </p:sp>
      <p:pic>
        <p:nvPicPr>
          <p:cNvPr id="9" name="Picture 8" descr="Scion_logo_negative.psd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3558" y="4581132"/>
            <a:ext cx="2608586" cy="4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03184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750142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550668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843508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10/24/2023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595217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10/24/2023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15028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10/24/2023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480297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10/24/2023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86672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10/24/2023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2927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lus blank 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 plus blank, no logo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46471434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10/24/2023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608822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692737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313686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ark background 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-1" y="1"/>
            <a:ext cx="12221633" cy="6875773"/>
          </a:xfrm>
          <a:prstGeom prst="rect">
            <a:avLst/>
          </a:prstGeom>
          <a:solidFill>
            <a:srgbClr val="4C4C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5B919BB-0773-0640-A6DE-C847449ABC79}"/>
              </a:ext>
            </a:extLst>
          </p:cNvPr>
          <p:cNvSpPr/>
          <p:nvPr userDrawn="1"/>
        </p:nvSpPr>
        <p:spPr>
          <a:xfrm>
            <a:off x="0" y="1"/>
            <a:ext cx="12192000" cy="6875773"/>
          </a:xfrm>
          <a:prstGeom prst="rect">
            <a:avLst/>
          </a:prstGeom>
          <a:solidFill>
            <a:srgbClr val="4C4C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F72060C-D784-FA4C-89DB-C6F6DC8502A1}"/>
              </a:ext>
            </a:extLst>
          </p:cNvPr>
          <p:cNvSpPr txBox="1"/>
          <p:nvPr userDrawn="1"/>
        </p:nvSpPr>
        <p:spPr>
          <a:xfrm>
            <a:off x="1524000" y="2539206"/>
            <a:ext cx="9166224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solidFill>
                  <a:srgbClr val="FAC931"/>
                </a:solidFill>
                <a:latin typeface="Arial"/>
                <a:cs typeface="Arial"/>
              </a:rPr>
              <a:t>www.scionresearch.com</a:t>
            </a:r>
            <a:endParaRPr lang="en-US" sz="3200" dirty="0">
              <a:solidFill>
                <a:srgbClr val="FAC931"/>
              </a:solidFill>
              <a:latin typeface="Arial"/>
              <a:cs typeface="Arial"/>
            </a:endParaRPr>
          </a:p>
        </p:txBody>
      </p:sp>
      <p:pic>
        <p:nvPicPr>
          <p:cNvPr id="6" name="Picture 5" descr="Scion_logo_negative.psd">
            <a:extLst>
              <a:ext uri="{FF2B5EF4-FFF2-40B4-BE49-F238E27FC236}">
                <a16:creationId xmlns:a16="http://schemas.microsoft.com/office/drawing/2014/main" id="{6C511995-424C-2747-84D9-C41145D5D5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5009" y="4581129"/>
            <a:ext cx="1961983" cy="48737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1C75305-D601-EF43-A7C7-452DF89592EB}"/>
              </a:ext>
            </a:extLst>
          </p:cNvPr>
          <p:cNvSpPr txBox="1"/>
          <p:nvPr userDrawn="1"/>
        </p:nvSpPr>
        <p:spPr>
          <a:xfrm>
            <a:off x="1524000" y="5262598"/>
            <a:ext cx="91662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Arial"/>
                <a:cs typeface="Arial"/>
              </a:rPr>
              <a:t>Prosperity from trees </a:t>
            </a:r>
            <a:r>
              <a:rPr lang="en-US" sz="1400" i="1" dirty="0">
                <a:solidFill>
                  <a:schemeClr val="bg1"/>
                </a:solidFill>
                <a:latin typeface="Arial"/>
                <a:cs typeface="Arial"/>
              </a:rPr>
              <a:t>Mai </a:t>
            </a:r>
            <a:r>
              <a:rPr lang="en-US" sz="1400" i="1" dirty="0" err="1">
                <a:solidFill>
                  <a:schemeClr val="bg1"/>
                </a:solidFill>
                <a:latin typeface="Arial"/>
                <a:cs typeface="Arial"/>
              </a:rPr>
              <a:t>i</a:t>
            </a:r>
            <a:r>
              <a:rPr lang="en-US" sz="1400" i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dirty="0" err="1">
                <a:solidFill>
                  <a:schemeClr val="bg1"/>
                </a:solidFill>
                <a:latin typeface="Arial"/>
                <a:cs typeface="Arial"/>
              </a:rPr>
              <a:t>te</a:t>
            </a:r>
            <a:r>
              <a:rPr lang="en-US" sz="1400" i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dirty="0" err="1">
                <a:solidFill>
                  <a:schemeClr val="bg1"/>
                </a:solidFill>
                <a:latin typeface="Arial"/>
                <a:cs typeface="Arial"/>
              </a:rPr>
              <a:t>ngahere</a:t>
            </a:r>
            <a:r>
              <a:rPr lang="en-US" sz="1400" i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dirty="0" err="1">
                <a:solidFill>
                  <a:schemeClr val="bg1"/>
                </a:solidFill>
                <a:latin typeface="Arial"/>
                <a:cs typeface="Arial"/>
              </a:rPr>
              <a:t>oranga</a:t>
            </a:r>
            <a:endParaRPr lang="en-US" sz="1400" i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3F56D9B-D640-9B47-A021-AF9C5613A906}"/>
              </a:ext>
            </a:extLst>
          </p:cNvPr>
          <p:cNvSpPr txBox="1"/>
          <p:nvPr userDrawn="1"/>
        </p:nvSpPr>
        <p:spPr>
          <a:xfrm>
            <a:off x="1524000" y="6197216"/>
            <a:ext cx="916622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999999"/>
                </a:solidFill>
                <a:latin typeface="Arial"/>
                <a:cs typeface="Arial"/>
              </a:rPr>
              <a:t>Scion is the trading name of the New Zealand Forest Research Institute Limited</a:t>
            </a:r>
          </a:p>
        </p:txBody>
      </p:sp>
    </p:spTree>
    <p:extLst>
      <p:ext uri="{BB962C8B-B14F-4D97-AF65-F5344CB8AC3E}">
        <p14:creationId xmlns:p14="http://schemas.microsoft.com/office/powerpoint/2010/main" val="299079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298800"/>
            <a:ext cx="10934400" cy="5832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Title plus two content boxes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2000" y="1166400"/>
            <a:ext cx="5280000" cy="12888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45600" y="1170000"/>
            <a:ext cx="5280000" cy="12888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6" name="Picture 5" descr="Scion_logo_positive_no_strapline.jpg">
            <a:extLst>
              <a:ext uri="{FF2B5EF4-FFF2-40B4-BE49-F238E27FC236}">
                <a16:creationId xmlns:a16="http://schemas.microsoft.com/office/drawing/2014/main" id="{DEB06FF5-0368-9344-9144-A7E817882F7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1333" y="6289267"/>
            <a:ext cx="1157275" cy="190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7561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text and pictur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2000" y="298800"/>
            <a:ext cx="10934400" cy="583200"/>
          </a:xfrm>
          <a:prstGeom prst="rect">
            <a:avLst/>
          </a:prstGeom>
        </p:spPr>
        <p:txBody>
          <a:bodyPr/>
          <a:lstStyle>
            <a:lvl1pPr algn="l">
              <a:defRPr sz="3200" b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NZ" sz="3200" b="1" dirty="0">
                <a:solidFill>
                  <a:srgbClr val="808080"/>
                </a:solidFill>
                <a:latin typeface="Arial"/>
                <a:cs typeface="Arial"/>
              </a:rPr>
              <a:t>Slides with text and one picture  </a:t>
            </a:r>
            <a:endParaRPr lang="en-US" sz="3200" b="1" dirty="0">
              <a:solidFill>
                <a:srgbClr val="808080"/>
              </a:solidFill>
              <a:latin typeface="Arial"/>
              <a:cs typeface="Arial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72000" y="1166400"/>
            <a:ext cx="5280000" cy="1288814"/>
          </a:xfrm>
        </p:spPr>
        <p:txBody>
          <a:bodyPr/>
          <a:lstStyle>
            <a:lvl1pPr marL="342900" indent="-342900">
              <a:buClr>
                <a:srgbClr val="4EB1A2"/>
              </a:buClr>
              <a:buFont typeface="Wingdings" panose="05000000000000000000" pitchFamily="2" charset="2"/>
              <a:buChar char="§"/>
              <a:defRPr/>
            </a:lvl1pPr>
            <a:lvl2pPr marL="800100" indent="-342900">
              <a:buClr>
                <a:srgbClr val="4EB1A2"/>
              </a:buClr>
              <a:buFont typeface="Arial" panose="020B0604020202020204" pitchFamily="34" charset="0"/>
              <a:buChar char="•"/>
              <a:defRPr>
                <a:solidFill>
                  <a:srgbClr val="333333"/>
                </a:solidFill>
              </a:defRPr>
            </a:lvl2pPr>
          </a:lstStyle>
          <a:p>
            <a:pPr lvl="0"/>
            <a:r>
              <a:rPr lang="en-US" dirty="0"/>
              <a:t>Bullet point text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345600" y="1170003"/>
            <a:ext cx="5280000" cy="4851285"/>
          </a:xfrm>
          <a:effectLst/>
        </p:spPr>
        <p:txBody>
          <a:bodyPr/>
          <a:lstStyle/>
          <a:p>
            <a:r>
              <a:rPr lang="en-US"/>
              <a:t>Click icon to add picture</a:t>
            </a:r>
            <a:endParaRPr lang="en-NZ" dirty="0"/>
          </a:p>
        </p:txBody>
      </p:sp>
      <p:pic>
        <p:nvPicPr>
          <p:cNvPr id="6" name="Picture 5" descr="Scion_logo_positive_no_strapline.jpg">
            <a:extLst>
              <a:ext uri="{FF2B5EF4-FFF2-40B4-BE49-F238E27FC236}">
                <a16:creationId xmlns:a16="http://schemas.microsoft.com/office/drawing/2014/main" id="{E2FB1479-4AD3-3C41-8883-E9AD1A8A4D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1333" y="6289267"/>
            <a:ext cx="1157275" cy="190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27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text and multiple picture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72000" y="1166401"/>
            <a:ext cx="5280000" cy="1288814"/>
          </a:xfrm>
        </p:spPr>
        <p:txBody>
          <a:bodyPr/>
          <a:lstStyle>
            <a:lvl1pPr marL="342900" indent="-342900">
              <a:buClr>
                <a:srgbClr val="4EB1A2"/>
              </a:buClr>
              <a:buFont typeface="Wingdings" panose="05000000000000000000" pitchFamily="2" charset="2"/>
              <a:buChar char="§"/>
              <a:defRPr/>
            </a:lvl1pPr>
            <a:lvl2pPr marL="800100" indent="-342900">
              <a:buClr>
                <a:srgbClr val="4EB1A2"/>
              </a:buClr>
              <a:buFont typeface="Arial" panose="020B0604020202020204" pitchFamily="34" charset="0"/>
              <a:buChar char="•"/>
              <a:defRPr>
                <a:solidFill>
                  <a:srgbClr val="333333"/>
                </a:solidFill>
              </a:defRPr>
            </a:lvl2pPr>
          </a:lstStyle>
          <a:p>
            <a:pPr lvl="0"/>
            <a:r>
              <a:rPr lang="en-US" dirty="0"/>
              <a:t>Bullet point text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345600" y="1170005"/>
            <a:ext cx="5280000" cy="2403011"/>
          </a:xfrm>
          <a:effectLst/>
        </p:spPr>
        <p:txBody>
          <a:bodyPr/>
          <a:lstStyle/>
          <a:p>
            <a:r>
              <a:rPr lang="en-US"/>
              <a:t>Click icon to add picture</a:t>
            </a:r>
            <a:endParaRPr lang="en-NZ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72000" y="3429005"/>
            <a:ext cx="5280000" cy="3024331"/>
          </a:xfrm>
          <a:effectLst/>
        </p:spPr>
        <p:txBody>
          <a:bodyPr/>
          <a:lstStyle/>
          <a:p>
            <a:r>
              <a:rPr lang="en-US"/>
              <a:t>Click icon to add picture</a:t>
            </a:r>
            <a:endParaRPr lang="en-NZ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345603" y="3889371"/>
            <a:ext cx="5277404" cy="2563965"/>
          </a:xfrm>
          <a:effectLst/>
        </p:spPr>
        <p:txBody>
          <a:bodyPr/>
          <a:lstStyle/>
          <a:p>
            <a:r>
              <a:rPr lang="en-US"/>
              <a:t>Click icon to add picture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8162482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no title or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23392" y="548684"/>
            <a:ext cx="10944000" cy="391133"/>
          </a:xfrm>
          <a:effectLst>
            <a:outerShdw blurRad="292100" dist="139700" dir="2700000" algn="ctr" rotWithShape="0">
              <a:srgbClr val="000000">
                <a:alpha val="50000"/>
              </a:srgbClr>
            </a:outerShdw>
          </a:effectLst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3194337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58205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slideLayout" Target="../slideLayouts/slideLayout43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2000" y="298800"/>
            <a:ext cx="10934400" cy="583200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r>
              <a:rPr lang="en-US"/>
              <a:t>Click to edit Master title style</a:t>
            </a:r>
            <a:endParaRPr lang="en-NZ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2000" y="1166404"/>
            <a:ext cx="10934400" cy="1310615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85353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15" r:id="rId2"/>
    <p:sldLayoutId id="2147483747" r:id="rId3"/>
    <p:sldLayoutId id="2147483748" r:id="rId4"/>
    <p:sldLayoutId id="2147483745" r:id="rId5"/>
    <p:sldLayoutId id="2147483716" r:id="rId6"/>
    <p:sldLayoutId id="2147483717" r:id="rId7"/>
    <p:sldLayoutId id="2147483695" r:id="rId8"/>
    <p:sldLayoutId id="2147483687" r:id="rId9"/>
    <p:sldLayoutId id="2147483688" r:id="rId10"/>
    <p:sldLayoutId id="2147483694" r:id="rId11"/>
    <p:sldLayoutId id="2147483749" r:id="rId12"/>
  </p:sldLayoutIdLst>
  <p:txStyles>
    <p:titleStyle>
      <a:lvl1pPr algn="l" defTabSz="457200" rtl="0" eaLnBrk="1" latinLnBrk="0" hangingPunct="1">
        <a:spcBef>
          <a:spcPct val="0"/>
        </a:spcBef>
        <a:buNone/>
        <a:defRPr sz="3200" b="0" kern="1200">
          <a:solidFill>
            <a:srgbClr val="808080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lnSpc>
          <a:spcPts val="2500"/>
        </a:lnSpc>
        <a:spcBef>
          <a:spcPts val="500"/>
        </a:spcBef>
        <a:spcAft>
          <a:spcPts val="500"/>
        </a:spcAft>
        <a:buClr>
          <a:srgbClr val="4EB1A2"/>
        </a:buClr>
        <a:buFont typeface="Wingdings" panose="05000000000000000000" pitchFamily="2" charset="2"/>
        <a:buChar char="§"/>
        <a:defRPr sz="2000" b="0" kern="1200">
          <a:solidFill>
            <a:srgbClr val="333333"/>
          </a:solidFill>
          <a:latin typeface="+mn-lt"/>
          <a:ea typeface="+mn-ea"/>
          <a:cs typeface="+mn-cs"/>
        </a:defRPr>
      </a:lvl1pPr>
      <a:lvl2pPr marL="800100" indent="-342900" algn="l" defTabSz="457200" rtl="0" eaLnBrk="1" latinLnBrk="0" hangingPunct="1">
        <a:lnSpc>
          <a:spcPts val="2500"/>
        </a:lnSpc>
        <a:spcBef>
          <a:spcPts val="500"/>
        </a:spcBef>
        <a:spcAft>
          <a:spcPts val="500"/>
        </a:spcAft>
        <a:buClr>
          <a:srgbClr val="4EB1A2"/>
        </a:buClr>
        <a:buFont typeface="Arial" panose="020B0604020202020204" pitchFamily="34" charset="0"/>
        <a:buChar char="•"/>
        <a:defRPr sz="2000" kern="1200">
          <a:solidFill>
            <a:srgbClr val="333333"/>
          </a:solidFill>
          <a:latin typeface="+mn-lt"/>
          <a:ea typeface="+mn-ea"/>
          <a:cs typeface="+mn-cs"/>
        </a:defRPr>
      </a:lvl2pPr>
      <a:lvl3pPr marL="1257300" indent="-342900" algn="l" defTabSz="457200" rtl="0" eaLnBrk="1" latinLnBrk="0" hangingPunct="1">
        <a:lnSpc>
          <a:spcPts val="2500"/>
        </a:lnSpc>
        <a:spcBef>
          <a:spcPts val="500"/>
        </a:spcBef>
        <a:spcAft>
          <a:spcPts val="500"/>
        </a:spcAft>
        <a:buClr>
          <a:srgbClr val="4EB1A2"/>
        </a:buClr>
        <a:buFont typeface="Arial" panose="020B0604020202020204" pitchFamily="34" charset="0"/>
        <a:buChar char="−"/>
        <a:defRPr sz="2000" kern="1200">
          <a:solidFill>
            <a:srgbClr val="333333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Clr>
          <a:srgbClr val="4EB1A2"/>
        </a:buClr>
        <a:buFont typeface="Arial"/>
        <a:buChar char="–"/>
        <a:defRPr sz="2000" kern="1200">
          <a:solidFill>
            <a:srgbClr val="333333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rgbClr val="333333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4C4C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2000" y="298800"/>
            <a:ext cx="10944000" cy="583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NZ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2000" y="1166400"/>
            <a:ext cx="10944000" cy="396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47898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30" r:id="rId2"/>
    <p:sldLayoutId id="2147483731" r:id="rId3"/>
    <p:sldLayoutId id="2147483732" r:id="rId4"/>
    <p:sldLayoutId id="2147483655" r:id="rId5"/>
    <p:sldLayoutId id="2147483727" r:id="rId6"/>
    <p:sldLayoutId id="2147483726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20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−"/>
        <a:defRPr sz="20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2000" y="298800"/>
            <a:ext cx="10934400" cy="583200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r>
              <a:rPr lang="en-US" dirty="0"/>
              <a:t>Click to edit Master title style</a:t>
            </a:r>
            <a:endParaRPr lang="en-NZ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2000" y="1166404"/>
            <a:ext cx="10934400" cy="1310615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3558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</p:sldLayoutIdLst>
  <p:txStyles>
    <p:titleStyle>
      <a:lvl1pPr algn="l" defTabSz="457200" rtl="0" eaLnBrk="1" latinLnBrk="0" hangingPunct="1">
        <a:spcBef>
          <a:spcPct val="0"/>
        </a:spcBef>
        <a:buNone/>
        <a:defRPr sz="32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lnSpc>
          <a:spcPts val="2500"/>
        </a:lnSpc>
        <a:spcBef>
          <a:spcPts val="500"/>
        </a:spcBef>
        <a:spcAft>
          <a:spcPts val="500"/>
        </a:spcAft>
        <a:buClr>
          <a:srgbClr val="4EB1A2"/>
        </a:buClr>
        <a:buFont typeface="Wingdings" panose="05000000000000000000" pitchFamily="2" charset="2"/>
        <a:buChar char="§"/>
        <a:defRPr sz="2000" b="0" kern="1200">
          <a:solidFill>
            <a:srgbClr val="333333"/>
          </a:solidFill>
          <a:latin typeface="+mn-lt"/>
          <a:ea typeface="+mn-ea"/>
          <a:cs typeface="+mn-cs"/>
        </a:defRPr>
      </a:lvl1pPr>
      <a:lvl2pPr marL="800100" indent="-342900" algn="l" defTabSz="457200" rtl="0" eaLnBrk="1" latinLnBrk="0" hangingPunct="1">
        <a:lnSpc>
          <a:spcPts val="2500"/>
        </a:lnSpc>
        <a:spcBef>
          <a:spcPts val="500"/>
        </a:spcBef>
        <a:spcAft>
          <a:spcPts val="500"/>
        </a:spcAft>
        <a:buClr>
          <a:srgbClr val="4EB1A2"/>
        </a:buClr>
        <a:buFont typeface="Arial" panose="020B0604020202020204" pitchFamily="34" charset="0"/>
        <a:buChar char="•"/>
        <a:defRPr sz="2000" kern="1200">
          <a:solidFill>
            <a:srgbClr val="333333"/>
          </a:solidFill>
          <a:latin typeface="+mn-lt"/>
          <a:ea typeface="+mn-ea"/>
          <a:cs typeface="+mn-cs"/>
        </a:defRPr>
      </a:lvl2pPr>
      <a:lvl3pPr marL="1257300" indent="-342900" algn="l" defTabSz="457200" rtl="0" eaLnBrk="1" latinLnBrk="0" hangingPunct="1">
        <a:lnSpc>
          <a:spcPts val="2500"/>
        </a:lnSpc>
        <a:spcBef>
          <a:spcPts val="500"/>
        </a:spcBef>
        <a:spcAft>
          <a:spcPts val="500"/>
        </a:spcAft>
        <a:buClr>
          <a:srgbClr val="4EB1A2"/>
        </a:buClr>
        <a:buFont typeface="Arial" panose="020B0604020202020204" pitchFamily="34" charset="0"/>
        <a:buChar char="−"/>
        <a:defRPr sz="2000" kern="1200">
          <a:solidFill>
            <a:srgbClr val="333333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Clr>
          <a:srgbClr val="4EB1A2"/>
        </a:buClr>
        <a:buFont typeface="Arial"/>
        <a:buChar char="–"/>
        <a:defRPr sz="2000" kern="1200">
          <a:solidFill>
            <a:srgbClr val="333333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rgbClr val="333333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10/24/2023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275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4DBD5D73-4B0B-8740-BC75-22B2F3827748}"/>
              </a:ext>
            </a:extLst>
          </p:cNvPr>
          <p:cNvSpPr txBox="1"/>
          <p:nvPr/>
        </p:nvSpPr>
        <p:spPr>
          <a:xfrm>
            <a:off x="856169" y="1677754"/>
            <a:ext cx="74000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808080"/>
                </a:solidFill>
                <a:cs typeface="Arial"/>
              </a:rPr>
              <a:t>New Zealand Low Carbon Transport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6B962D5-2E06-074E-95CB-DAE6B2DC8795}"/>
              </a:ext>
            </a:extLst>
          </p:cNvPr>
          <p:cNvSpPr txBox="1"/>
          <p:nvPr/>
        </p:nvSpPr>
        <p:spPr>
          <a:xfrm>
            <a:off x="856169" y="2348880"/>
            <a:ext cx="74000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cs typeface="Arial"/>
              </a:rPr>
              <a:t>Paul Bennett</a:t>
            </a:r>
          </a:p>
          <a:p>
            <a:r>
              <a:rPr lang="en-US" sz="1600" dirty="0">
                <a:solidFill>
                  <a:srgbClr val="000000"/>
                </a:solidFill>
                <a:cs typeface="Arial"/>
              </a:rPr>
              <a:t>October 2023</a:t>
            </a:r>
          </a:p>
        </p:txBody>
      </p:sp>
      <p:pic>
        <p:nvPicPr>
          <p:cNvPr id="10" name="Picture 9" descr="Scion_logo_standard.psd">
            <a:extLst>
              <a:ext uri="{FF2B5EF4-FFF2-40B4-BE49-F238E27FC236}">
                <a16:creationId xmlns:a16="http://schemas.microsoft.com/office/drawing/2014/main" id="{B28ACE17-1E52-EC4F-A056-57200E7D5D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2304" y="540000"/>
            <a:ext cx="2575835" cy="6384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B1EAF6E-498C-FF4B-AF9E-4B47A88475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60800"/>
            <a:ext cx="12192000" cy="299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1935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38DBDD0-EA2B-FBA3-B002-09D6FEEEDD8B}"/>
              </a:ext>
            </a:extLst>
          </p:cNvPr>
          <p:cNvSpPr txBox="1">
            <a:spLocks/>
          </p:cNvSpPr>
          <p:nvPr/>
        </p:nvSpPr>
        <p:spPr>
          <a:xfrm>
            <a:off x="3843684" y="473186"/>
            <a:ext cx="5060627" cy="6463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NZ" sz="3600" dirty="0">
                <a:solidFill>
                  <a:srgbClr val="808080"/>
                </a:solidFill>
                <a:latin typeface="Arial"/>
                <a:cs typeface="Arial"/>
              </a:rPr>
              <a:t>New Zealand Overview</a:t>
            </a:r>
            <a:endParaRPr lang="en-NZ" sz="36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2F55DBD-997C-BA98-E3FC-2B7FE5A416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336" y="188639"/>
            <a:ext cx="2700302" cy="18002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10A8950-1212-DF3A-30E8-C935F80735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2344" y="144990"/>
            <a:ext cx="2196244" cy="165618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00008C4-B44A-4920-9480-8150B37335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44760" y="2780928"/>
            <a:ext cx="5397251" cy="316835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B5FCDBE-067F-BFAF-7A97-B28878FEEB2D}"/>
              </a:ext>
            </a:extLst>
          </p:cNvPr>
          <p:cNvSpPr txBox="1"/>
          <p:nvPr/>
        </p:nvSpPr>
        <p:spPr>
          <a:xfrm>
            <a:off x="4007768" y="1916832"/>
            <a:ext cx="7286796" cy="4801314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dirty="0"/>
              <a:t>268,000 km2 – 75% size of Germany</a:t>
            </a:r>
          </a:p>
          <a:p>
            <a:endParaRPr lang="en-N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dirty="0"/>
              <a:t>5.2 Million people – 6% of Germany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NZ" dirty="0"/>
              <a:t>(and 25 million sheep and 4 million cattle)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N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dirty="0"/>
              <a:t>Very dispersed population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N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dirty="0"/>
              <a:t>No national passenger rail, some freight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NZ" dirty="0"/>
              <a:t>Local rail services in two cities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N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dirty="0"/>
              <a:t>Car fleet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NZ" dirty="0"/>
              <a:t>4.5 million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NZ" dirty="0"/>
              <a:t>Average age 14 years – large number of second hand imports from Japan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N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dirty="0"/>
              <a:t>Large domestic aviation network</a:t>
            </a:r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9445003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3E44F71C-8B6E-2FDC-D6F4-77D1E09F48E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57143638"/>
              </p:ext>
            </p:extLst>
          </p:nvPr>
        </p:nvGraphicFramePr>
        <p:xfrm>
          <a:off x="911424" y="1700808"/>
          <a:ext cx="6192688" cy="4437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3EE3F11C-3E12-85C2-F052-7A31F924D6B8}"/>
              </a:ext>
            </a:extLst>
          </p:cNvPr>
          <p:cNvSpPr txBox="1"/>
          <p:nvPr/>
        </p:nvSpPr>
        <p:spPr>
          <a:xfrm>
            <a:off x="7392144" y="1844824"/>
            <a:ext cx="4346062" cy="2585323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dirty="0"/>
              <a:t>2016 Gov’t EV programme introduced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N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dirty="0"/>
              <a:t>2019 NZ$8,000 clean car discount</a:t>
            </a:r>
          </a:p>
          <a:p>
            <a:endParaRPr lang="en-N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dirty="0"/>
              <a:t>2022 12.5% of new car sales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N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dirty="0"/>
              <a:t>Targets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NZ" dirty="0"/>
              <a:t>2025 - 33,000 new EVs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NZ" dirty="0"/>
              <a:t>2030 - 100% of new car sales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39B58D64-02A2-22D0-C8E3-EF06DACB1BDB}"/>
              </a:ext>
            </a:extLst>
          </p:cNvPr>
          <p:cNvSpPr txBox="1">
            <a:spLocks/>
          </p:cNvSpPr>
          <p:nvPr/>
        </p:nvSpPr>
        <p:spPr>
          <a:xfrm>
            <a:off x="894120" y="549543"/>
            <a:ext cx="10728886" cy="58477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NZ" dirty="0">
                <a:solidFill>
                  <a:srgbClr val="808080"/>
                </a:solidFill>
                <a:latin typeface="Arial"/>
                <a:cs typeface="Arial"/>
              </a:rPr>
              <a:t>EVs in New Zealand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306736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232" y="541544"/>
            <a:ext cx="10934400" cy="583200"/>
          </a:xfrm>
        </p:spPr>
        <p:txBody>
          <a:bodyPr/>
          <a:lstStyle/>
          <a:p>
            <a:r>
              <a:rPr lang="en-NZ" b="0" dirty="0"/>
              <a:t>Hydrogen Projects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6148802-455E-2D37-8025-6EE0222817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7968" y="0"/>
            <a:ext cx="51435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72F4CEF-F8D5-4EDE-35A5-47F5B739D304}"/>
              </a:ext>
            </a:extLst>
          </p:cNvPr>
          <p:cNvSpPr txBox="1"/>
          <p:nvPr/>
        </p:nvSpPr>
        <p:spPr>
          <a:xfrm>
            <a:off x="1055440" y="1844824"/>
            <a:ext cx="4392488" cy="2862322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NZ" dirty="0"/>
              <a:t>$50 million of Government investment</a:t>
            </a:r>
          </a:p>
          <a:p>
            <a:r>
              <a:rPr lang="en-NZ" dirty="0"/>
              <a:t>	- NZ has 84% renewable power</a:t>
            </a:r>
          </a:p>
          <a:p>
            <a:r>
              <a:rPr lang="en-NZ" dirty="0"/>
              <a:t>	- Anticipation of closure of aluminium 	smelter (15 GWh per day)</a:t>
            </a:r>
          </a:p>
          <a:p>
            <a:endParaRPr lang="en-NZ" dirty="0"/>
          </a:p>
          <a:p>
            <a:r>
              <a:rPr lang="en-NZ" dirty="0"/>
              <a:t>Support for demonstration projects</a:t>
            </a:r>
          </a:p>
          <a:p>
            <a:r>
              <a:rPr lang="en-NZ" dirty="0"/>
              <a:t>	- Production</a:t>
            </a:r>
          </a:p>
          <a:p>
            <a:r>
              <a:rPr lang="en-NZ" dirty="0"/>
              <a:t>	- Supply chain</a:t>
            </a:r>
          </a:p>
          <a:p>
            <a:r>
              <a:rPr lang="en-NZ" dirty="0"/>
              <a:t>	- Refuelling</a:t>
            </a:r>
          </a:p>
          <a:p>
            <a:r>
              <a:rPr lang="en-NZ" dirty="0"/>
              <a:t>	- Trucks/Buses/Boats</a:t>
            </a:r>
            <a:r>
              <a:rPr lang="en-NZ"/>
              <a:t>/Planes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9044425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299356" y="1409760"/>
            <a:ext cx="11449272" cy="1288879"/>
          </a:xfrm>
        </p:spPr>
        <p:txBody>
          <a:bodyPr/>
          <a:lstStyle/>
          <a:p>
            <a:pPr marL="0" indent="0" algn="ctr">
              <a:buNone/>
            </a:pPr>
            <a:r>
              <a:rPr lang="en-NZ" b="1" dirty="0">
                <a:solidFill>
                  <a:srgbClr val="FF0000"/>
                </a:solidFill>
              </a:rPr>
              <a:t>2023 - Liquid Biofuels Obligation was withdrawn before implementation!!  </a:t>
            </a:r>
          </a:p>
          <a:p>
            <a:pPr marL="0" indent="0" algn="ctr">
              <a:buNone/>
            </a:pPr>
            <a:r>
              <a:rPr lang="en-NZ" b="1" dirty="0">
                <a:solidFill>
                  <a:srgbClr val="FF0000"/>
                </a:solidFill>
              </a:rPr>
              <a:t>But certain sector is starting to demand biofuels and are leading the way</a:t>
            </a:r>
          </a:p>
          <a:p>
            <a:pPr marL="0" indent="0" algn="ctr">
              <a:buNone/>
            </a:pPr>
            <a:r>
              <a:rPr lang="en-NZ" i="1" dirty="0">
                <a:solidFill>
                  <a:schemeClr val="tx1"/>
                </a:solidFill>
              </a:rPr>
              <a:t>Export focused economy:  Nearly 50% GDP reliant on international travel, and 99% exports by ship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441E044-99D8-824F-BA96-35E86F8CD4D0}"/>
              </a:ext>
            </a:extLst>
          </p:cNvPr>
          <p:cNvSpPr txBox="1">
            <a:spLocks/>
          </p:cNvSpPr>
          <p:nvPr/>
        </p:nvSpPr>
        <p:spPr>
          <a:xfrm>
            <a:off x="894120" y="549543"/>
            <a:ext cx="10728886" cy="58477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NZ" dirty="0">
                <a:solidFill>
                  <a:srgbClr val="808080"/>
                </a:solidFill>
                <a:latin typeface="Arial"/>
                <a:cs typeface="Arial"/>
              </a:rPr>
              <a:t>Liquid Biofuel Activities</a:t>
            </a:r>
            <a:endParaRPr lang="en-NZ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B3FE949-69C6-3487-A5BF-7E282E1CBCF0}"/>
              </a:ext>
            </a:extLst>
          </p:cNvPr>
          <p:cNvSpPr/>
          <p:nvPr/>
        </p:nvSpPr>
        <p:spPr>
          <a:xfrm>
            <a:off x="479376" y="3050070"/>
            <a:ext cx="5544616" cy="346625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17BCD09-79CD-8C32-E348-38C3461EFB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392" y="3449451"/>
            <a:ext cx="2702848" cy="151926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2CDF103-486C-FC66-1E08-EA2A5F43B5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7488" y="5124551"/>
            <a:ext cx="3384376" cy="112038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AB30317-2FE8-629D-20CB-CFB733ACC9CF}"/>
              </a:ext>
            </a:extLst>
          </p:cNvPr>
          <p:cNvSpPr txBox="1"/>
          <p:nvPr/>
        </p:nvSpPr>
        <p:spPr>
          <a:xfrm>
            <a:off x="3326240" y="3449451"/>
            <a:ext cx="2553735" cy="151926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NZ" b="0" i="0" dirty="0">
                <a:solidFill>
                  <a:srgbClr val="666666"/>
                </a:solidFill>
                <a:effectLst/>
                <a:latin typeface="Roboto" panose="02000000000000000000" pitchFamily="2" charset="0"/>
              </a:rPr>
              <a:t>24% Used Cooking Oil Methyl Ester (UCOME) biofuel blended with very low sulphur fuel oil (VLSFO)</a:t>
            </a:r>
            <a:endParaRPr lang="en-NZ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FC1F56F-0AB6-6909-0B2C-1C16352FB4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58993" y="3040193"/>
            <a:ext cx="5564013" cy="34851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4D327B5-1023-ED40-0E3F-F0241A3224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68008" y="3479879"/>
            <a:ext cx="2341264" cy="165021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4B486D6-2279-E188-0D6A-F0B44BC1CDF6}"/>
              </a:ext>
            </a:extLst>
          </p:cNvPr>
          <p:cNvSpPr txBox="1"/>
          <p:nvPr/>
        </p:nvSpPr>
        <p:spPr>
          <a:xfrm>
            <a:off x="8509272" y="3483238"/>
            <a:ext cx="2987328" cy="258532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AutoNum type="arabicPlain" startAt="2008"/>
            </a:pPr>
            <a:r>
              <a:rPr lang="en-NZ" b="0" i="0" dirty="0">
                <a:solidFill>
                  <a:srgbClr val="666666"/>
                </a:solidFill>
                <a:effectLst/>
                <a:latin typeface="Roboto" panose="02000000000000000000" pitchFamily="2" charset="0"/>
              </a:rPr>
              <a:t> World’s 3</a:t>
            </a:r>
            <a:r>
              <a:rPr lang="en-NZ" b="0" i="0" baseline="30000" dirty="0">
                <a:solidFill>
                  <a:srgbClr val="666666"/>
                </a:solidFill>
                <a:effectLst/>
                <a:latin typeface="Roboto" panose="02000000000000000000" pitchFamily="2" charset="0"/>
              </a:rPr>
              <a:t>rd</a:t>
            </a:r>
            <a:r>
              <a:rPr lang="en-NZ" b="0" i="0" dirty="0">
                <a:solidFill>
                  <a:srgbClr val="666666"/>
                </a:solidFill>
                <a:effectLst/>
                <a:latin typeface="Roboto" panose="02000000000000000000" pitchFamily="2" charset="0"/>
              </a:rPr>
              <a:t> SAF flight</a:t>
            </a:r>
          </a:p>
          <a:p>
            <a:pPr marL="342900" indent="-342900">
              <a:buAutoNum type="arabicPlain" startAt="2008"/>
            </a:pPr>
            <a:endParaRPr lang="en-NZ" b="0" i="0" dirty="0">
              <a:solidFill>
                <a:srgbClr val="666666"/>
              </a:solidFill>
              <a:effectLst/>
              <a:latin typeface="Roboto" panose="02000000000000000000" pitchFamily="2" charset="0"/>
            </a:endParaRPr>
          </a:p>
          <a:p>
            <a:r>
              <a:rPr lang="en-NZ" dirty="0">
                <a:solidFill>
                  <a:srgbClr val="666666"/>
                </a:solidFill>
                <a:latin typeface="Roboto" panose="02000000000000000000" pitchFamily="2" charset="0"/>
              </a:rPr>
              <a:t>2022 1 million litres SAF from Singapore delivered</a:t>
            </a:r>
          </a:p>
          <a:p>
            <a:endParaRPr lang="en-NZ" b="0" i="0" dirty="0">
              <a:solidFill>
                <a:srgbClr val="666666"/>
              </a:solidFill>
              <a:effectLst/>
              <a:latin typeface="Roboto" panose="02000000000000000000" pitchFamily="2" charset="0"/>
            </a:endParaRPr>
          </a:p>
          <a:p>
            <a:r>
              <a:rPr lang="en-NZ" dirty="0">
                <a:solidFill>
                  <a:srgbClr val="666666"/>
                </a:solidFill>
                <a:latin typeface="Roboto" panose="02000000000000000000" pitchFamily="2" charset="0"/>
              </a:rPr>
              <a:t>2023Air NZ funding two detailed feasibility studies;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b="0" i="0" dirty="0" err="1">
                <a:solidFill>
                  <a:srgbClr val="666666"/>
                </a:solidFill>
                <a:effectLst/>
                <a:latin typeface="Roboto" panose="02000000000000000000" pitchFamily="2" charset="0"/>
              </a:rPr>
              <a:t>Lanzatech</a:t>
            </a:r>
            <a:r>
              <a:rPr lang="en-NZ" b="0" i="0" dirty="0">
                <a:solidFill>
                  <a:srgbClr val="666666"/>
                </a:solidFill>
                <a:effectLst/>
                <a:latin typeface="Roboto" panose="02000000000000000000" pitchFamily="2" charset="0"/>
              </a:rPr>
              <a:t> from Wood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dirty="0">
                <a:solidFill>
                  <a:srgbClr val="666666"/>
                </a:solidFill>
                <a:latin typeface="Roboto" panose="02000000000000000000" pitchFamily="2" charset="0"/>
              </a:rPr>
              <a:t>Fulcrum from MSW</a:t>
            </a:r>
            <a:endParaRPr lang="en-NZ" b="0" i="0" dirty="0">
              <a:solidFill>
                <a:srgbClr val="666666"/>
              </a:solidFill>
              <a:effectLst/>
              <a:latin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9978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1" grpId="0" animBg="1"/>
      <p:bldP spid="10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70878484"/>
      </p:ext>
    </p:extLst>
  </p:cSld>
  <p:clrMapOvr>
    <a:masterClrMapping/>
  </p:clrMapOvr>
</p:sld>
</file>

<file path=ppt/theme/theme1.xml><?xml version="1.0" encoding="utf-8"?>
<a:theme xmlns:a="http://schemas.openxmlformats.org/drawingml/2006/main" name="Scion Master">
  <a:themeElements>
    <a:clrScheme name="Scion">
      <a:dk1>
        <a:srgbClr val="000000"/>
      </a:dk1>
      <a:lt1>
        <a:srgbClr val="FFFFFF"/>
      </a:lt1>
      <a:dk2>
        <a:srgbClr val="767776"/>
      </a:dk2>
      <a:lt2>
        <a:srgbClr val="7A472F"/>
      </a:lt2>
      <a:accent1>
        <a:srgbClr val="EA8B2D"/>
      </a:accent1>
      <a:accent2>
        <a:srgbClr val="FBD03D"/>
      </a:accent2>
      <a:accent3>
        <a:srgbClr val="0C5C3A"/>
      </a:accent3>
      <a:accent4>
        <a:srgbClr val="AACC4E"/>
      </a:accent4>
      <a:accent5>
        <a:srgbClr val="5DBCB0"/>
      </a:accent5>
      <a:accent6>
        <a:srgbClr val="3B98C7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cion_template_widescreen" id="{A77E80AC-9822-419C-BED5-F414428B7088}" vid="{DE9939E1-3E16-437E-80F2-62169E89CE06}"/>
    </a:ext>
  </a:extLst>
</a:theme>
</file>

<file path=ppt/theme/theme2.xml><?xml version="1.0" encoding="utf-8"?>
<a:theme xmlns:a="http://schemas.openxmlformats.org/drawingml/2006/main" name="Scion dark background">
  <a:themeElements>
    <a:clrScheme name="Custom 6">
      <a:dk1>
        <a:srgbClr val="000000"/>
      </a:dk1>
      <a:lt1>
        <a:srgbClr val="FFFFFF"/>
      </a:lt1>
      <a:dk2>
        <a:srgbClr val="4C4C4C"/>
      </a:dk2>
      <a:lt2>
        <a:srgbClr val="FFFFFF"/>
      </a:lt2>
      <a:accent1>
        <a:srgbClr val="4EB1A2"/>
      </a:accent1>
      <a:accent2>
        <a:srgbClr val="FAC931"/>
      </a:accent2>
      <a:accent3>
        <a:srgbClr val="9CC63E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ion_template_widescreen" id="{A77E80AC-9822-419C-BED5-F414428B7088}" vid="{7559B9B2-1A87-41F2-BBD1-D554FE785B10}"/>
    </a:ext>
  </a:extLst>
</a:theme>
</file>

<file path=ppt/theme/theme3.xml><?xml version="1.0" encoding="utf-8"?>
<a:theme xmlns:a="http://schemas.openxmlformats.org/drawingml/2006/main" name="1_Scion Master">
  <a:themeElements>
    <a:clrScheme name="Scion Custom Colour 1">
      <a:dk1>
        <a:srgbClr val="808080"/>
      </a:dk1>
      <a:lt1>
        <a:srgbClr val="FFFFFF"/>
      </a:lt1>
      <a:dk2>
        <a:srgbClr val="4C4C4C"/>
      </a:dk2>
      <a:lt2>
        <a:srgbClr val="FFFFFF"/>
      </a:lt2>
      <a:accent1>
        <a:srgbClr val="4EB1A2"/>
      </a:accent1>
      <a:accent2>
        <a:srgbClr val="FAC931"/>
      </a:accent2>
      <a:accent3>
        <a:srgbClr val="9CC63E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262626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cion_template_widescreen" id="{A77E80AC-9822-419C-BED5-F414428B7088}" vid="{DF83D43C-934D-471D-B0A8-2C3E19E7B7ED}"/>
    </a:ext>
  </a:extLst>
</a:theme>
</file>

<file path=ppt/theme/theme4.xml><?xml version="1.0" encoding="utf-8"?>
<a:theme xmlns:a="http://schemas.openxmlformats.org/drawingml/2006/main" name="1_Scion dark background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ion_template_widescreen" id="{A77E80AC-9822-419C-BED5-F414428B7088}" vid="{3F1B6BC3-40D7-4EFE-803E-F4A16C88175F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IntranetDocument" ma:contentTypeID="0x0101009F54ADF25DDF4FB98821C75560EC9A16007E63D17B5F4FEE4CBCE27E40A5384862" ma:contentTypeVersion="9" ma:contentTypeDescription="Intranet Document" ma:contentTypeScope="" ma:versionID="8d3ab9f8cba95dc8c985136c118c09c1">
  <xsd:schema xmlns:xsd="http://www.w3.org/2001/XMLSchema" xmlns:xs="http://www.w3.org/2001/XMLSchema" xmlns:p="http://schemas.microsoft.com/office/2006/metadata/properties" xmlns:ns2="89ecdda9-4d22-4197-a057-adfa45bffc0e" xmlns:ns3="cd0f56d8-600a-44ba-a028-8601f073190e" xmlns:ns4="689e6beb-62f3-4426-abcb-7fb91237b844" targetNamespace="http://schemas.microsoft.com/office/2006/metadata/properties" ma:root="true" ma:fieldsID="aa97df1732250f2c1916e08c83da98a8" ns2:_="" ns3:_="" ns4:_="">
    <xsd:import namespace="89ecdda9-4d22-4197-a057-adfa45bffc0e"/>
    <xsd:import namespace="cd0f56d8-600a-44ba-a028-8601f073190e"/>
    <xsd:import namespace="689e6beb-62f3-4426-abcb-7fb91237b844"/>
    <xsd:element name="properties">
      <xsd:complexType>
        <xsd:sequence>
          <xsd:element name="documentManagement">
            <xsd:complexType>
              <xsd:all>
                <xsd:element ref="ns3:TaxKeywordTaxHTField" minOccurs="0"/>
                <xsd:element ref="ns3:TaxCatchAll" minOccurs="0"/>
                <xsd:element ref="ns3:TaxCatchAllLabel" minOccurs="0"/>
                <xsd:element ref="ns2:ProcessMetadataNote" minOccurs="0"/>
                <xsd:element ref="ns2:OwnerMetadataNote" minOccurs="0"/>
                <xsd:element ref="ns2:DocumTypeMetadataNote" minOccurs="0"/>
                <xsd:element ref="ns4:SortOrder" minOccurs="0"/>
                <xsd:element ref="ns4:Category" minOccurs="0"/>
                <xsd:element ref="ns4:Know_x002d_How_x0020_Process" minOccurs="0"/>
                <xsd:element ref="ns4:Alt_x0020_Categor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ecdda9-4d22-4197-a057-adfa45bffc0e" elementFormDefault="qualified">
    <xsd:import namespace="http://schemas.microsoft.com/office/2006/documentManagement/types"/>
    <xsd:import namespace="http://schemas.microsoft.com/office/infopath/2007/PartnerControls"/>
    <xsd:element name="ProcessMetadataNote" ma:index="15" nillable="true" ma:taxonomy="true" ma:internalName="ProcessMetadataNote" ma:taxonomyFieldName="Process" ma:displayName="Process" ma:default="" ma:fieldId="{901da0d1-4649-4c25-871b-05f0c07221fc}" ma:sspId="fa70242e-6d9c-4218-a412-0bc1a0c9d9a1" ma:termSetId="55795fc7-6218-4c99-91ed-1cf52ebbce4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OwnerMetadataNote" ma:index="16" nillable="true" ma:taxonomy="true" ma:internalName="OwnerMetadataNote" ma:taxonomyFieldName="Owner" ma:displayName="Owner" ma:default="" ma:fieldId="{700da0d1-4649-4c25-871b-05f0c07221fc}" ma:sspId="fa70242e-6d9c-4218-a412-0bc1a0c9d9a1" ma:termSetId="4fa4d5e0-feda-475a-8e47-9923a3b31fb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DocumTypeMetadataNote" ma:index="17" nillable="true" ma:taxonomy="true" ma:internalName="DocumTypeMetadataNote" ma:taxonomyFieldName="DocumType" ma:displayName="Type" ma:default="" ma:fieldId="{702da0d1-4649-4c25-871b-05f0c07221fc}" ma:sspId="fa70242e-6d9c-4218-a412-0bc1a0c9d9a1" ma:termSetId="14bd500a-3deb-479f-b9ad-32c02da905cd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0f56d8-600a-44ba-a028-8601f073190e" elementFormDefault="qualified">
    <xsd:import namespace="http://schemas.microsoft.com/office/2006/documentManagement/types"/>
    <xsd:import namespace="http://schemas.microsoft.com/office/infopath/2007/PartnerControls"/>
    <xsd:element name="TaxKeywordTaxHTField" ma:index="12" nillable="true" ma:taxonomy="true" ma:internalName="TaxKeywordTaxHTField" ma:taxonomyFieldName="TaxKeyword" ma:displayName="Display" ma:fieldId="{23f27201-bee3-471e-b2e7-b64fd8b7ca38}" ma:taxonomyMulti="true" ma:sspId="fa70242e-6d9c-4218-a412-0bc1a0c9d9a1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TaxCatchAll" ma:index="13" nillable="true" ma:displayName="Taxonomy Catch All Column" ma:hidden="true" ma:list="{8da6ff06-0cdd-4ced-b972-c2998ed56cef}" ma:internalName="TaxCatchAll" ma:showField="CatchAllData" ma:web="cd0f56d8-600a-44ba-a028-8601f073190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4" nillable="true" ma:displayName="Taxonomy Catch All Column1" ma:hidden="true" ma:list="{8da6ff06-0cdd-4ced-b972-c2998ed56cef}" ma:internalName="TaxCatchAllLabel" ma:readOnly="true" ma:showField="CatchAllDataLabel" ma:web="cd0f56d8-600a-44ba-a028-8601f073190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89e6beb-62f3-4426-abcb-7fb91237b844" elementFormDefault="qualified">
    <xsd:import namespace="http://schemas.microsoft.com/office/2006/documentManagement/types"/>
    <xsd:import namespace="http://schemas.microsoft.com/office/infopath/2007/PartnerControls"/>
    <xsd:element name="SortOrder" ma:index="18" nillable="true" ma:displayName="SortOrder" ma:decimals="0" ma:description="To define the order to sort documents in the web parts" ma:internalName="SortOrder">
      <xsd:simpleType>
        <xsd:restriction base="dms:Number"/>
      </xsd:simpleType>
    </xsd:element>
    <xsd:element name="Category" ma:index="19" nillable="true" ma:displayName="Category" ma:description="Category for sorting" ma:internalName="Category">
      <xsd:simpleType>
        <xsd:restriction base="dms:Text">
          <xsd:maxLength value="255"/>
        </xsd:restriction>
      </xsd:simpleType>
    </xsd:element>
    <xsd:element name="Know_x002d_How_x0020_Process" ma:index="20" nillable="true" ma:displayName="Know-How Process" ma:description="Only for use on Know-How templates" ma:internalName="Know_x002d_How_x0020_Process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Plan the Project"/>
                    <xsd:enumeration value="Create the PID or Work Plan"/>
                    <xsd:enumeration value="Set up Project Controls"/>
                    <xsd:enumeration value="Create Communication Plan"/>
                    <xsd:enumeration value="Prepare the Schedule"/>
                    <xsd:enumeration value="Create the H&amp;S Plan"/>
                    <xsd:enumeration value="Create Data Management Plan"/>
                    <xsd:enumeration value="Manage the Work"/>
                    <xsd:enumeration value="Kick off project stage"/>
                    <xsd:enumeration value="Produce project deliverables"/>
                    <xsd:enumeration value="Monitor and report project progress"/>
                    <xsd:enumeration value="Close the Project"/>
                    <xsd:enumeration value="Hand over the project deliverables"/>
                    <xsd:enumeration value="Evaluate project performance"/>
                    <xsd:enumeration value="Decommission the project"/>
                    <xsd:enumeration value="Project assurance"/>
                  </xsd:restriction>
                </xsd:simpleType>
              </xsd:element>
            </xsd:sequence>
          </xsd:extension>
        </xsd:complexContent>
      </xsd:complexType>
    </xsd:element>
    <xsd:element name="Alt_x0020_Category" ma:index="21" nillable="true" ma:displayName="Alt Category" ma:description="Only used for a further category breakdown where required on a page (other than the Forms &amp; Templates page)." ma:internalName="Alt_x0020_Category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lt_x0020_Category xmlns="689e6beb-62f3-4426-abcb-7fb91237b844" xsi:nil="true"/>
    <TaxCatchAll xmlns="cd0f56d8-600a-44ba-a028-8601f073190e">
      <Value>24</Value>
      <Value>23</Value>
    </TaxCatchAll>
    <SortOrder xmlns="689e6beb-62f3-4426-abcb-7fb91237b844" xsi:nil="true"/>
    <TaxKeywordTaxHTField xmlns="cd0f56d8-600a-44ba-a028-8601f073190e">
      <Terms xmlns="http://schemas.microsoft.com/office/infopath/2007/PartnerControls"/>
    </TaxKeywordTaxHTField>
    <Category xmlns="689e6beb-62f3-4426-abcb-7fb91237b844">PowerPoint Templates</Category>
    <ProcessMetadataNote xmlns="89ecdda9-4d22-4197-a057-adfa45bffc0e">
      <Terms xmlns="http://schemas.microsoft.com/office/infopath/2007/PartnerControls"/>
    </ProcessMetadataNote>
    <OwnerMetadataNote xmlns="89ecdda9-4d22-4197-a057-adfa45bffc0e">
      <Terms xmlns="http://schemas.microsoft.com/office/infopath/2007/PartnerControls">
        <TermInfo xmlns="http://schemas.microsoft.com/office/infopath/2007/PartnerControls">
          <TermName xmlns="http://schemas.microsoft.com/office/infopath/2007/PartnerControls">MarComms</TermName>
          <TermId xmlns="http://schemas.microsoft.com/office/infopath/2007/PartnerControls">45fd0548-b2d8-40bd-9ad5-8785a69e8184</TermId>
        </TermInfo>
      </Terms>
    </OwnerMetadataNote>
    <DocumTypeMetadataNote xmlns="89ecdda9-4d22-4197-a057-adfa45bffc0e">
      <Terms xmlns="http://schemas.microsoft.com/office/infopath/2007/PartnerControls">
        <TermInfo xmlns="http://schemas.microsoft.com/office/infopath/2007/PartnerControls">
          <TermName xmlns="http://schemas.microsoft.com/office/infopath/2007/PartnerControls">Forms and Templates</TermName>
          <TermId xmlns="http://schemas.microsoft.com/office/infopath/2007/PartnerControls">bdd7cb92-b40d-4647-86a2-0e2345f0a39c</TermId>
        </TermInfo>
      </Terms>
    </DocumTypeMetadataNote>
    <Know_x002d_How_x0020_Process xmlns="689e6beb-62f3-4426-abcb-7fb91237b844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1A70A82-0144-4368-B206-95E13CA9E1D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9ecdda9-4d22-4197-a057-adfa45bffc0e"/>
    <ds:schemaRef ds:uri="cd0f56d8-600a-44ba-a028-8601f073190e"/>
    <ds:schemaRef ds:uri="689e6beb-62f3-4426-abcb-7fb91237b84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7947D2B-AE49-42D5-884B-8156738B3C1E}">
  <ds:schemaRefs>
    <ds:schemaRef ds:uri="http://purl.org/dc/elements/1.1/"/>
    <ds:schemaRef ds:uri="http://schemas.microsoft.com/office/2006/metadata/properties"/>
    <ds:schemaRef ds:uri="89ecdda9-4d22-4197-a057-adfa45bffc0e"/>
    <ds:schemaRef ds:uri="689e6beb-62f3-4426-abcb-7fb91237b844"/>
    <ds:schemaRef ds:uri="cd0f56d8-600a-44ba-a028-8601f073190e"/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8725B307-C488-4742-985B-45C5819CBB9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Scion-PowerPoint-Template</Template>
  <TotalTime>1391</TotalTime>
  <Words>260</Words>
  <Application>Microsoft Office PowerPoint</Application>
  <PresentationFormat>Widescreen</PresentationFormat>
  <Paragraphs>52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6</vt:i4>
      </vt:variant>
    </vt:vector>
  </HeadingPairs>
  <TitlesOfParts>
    <vt:vector size="15" baseType="lpstr">
      <vt:lpstr>Arial</vt:lpstr>
      <vt:lpstr>Calibri</vt:lpstr>
      <vt:lpstr>Calibri Light</vt:lpstr>
      <vt:lpstr>Roboto</vt:lpstr>
      <vt:lpstr>Wingdings</vt:lpstr>
      <vt:lpstr>Scion Master</vt:lpstr>
      <vt:lpstr>Scion dark background</vt:lpstr>
      <vt:lpstr>1_Scion Master</vt:lpstr>
      <vt:lpstr>1_Scion dark background</vt:lpstr>
      <vt:lpstr>PowerPoint Presentation</vt:lpstr>
      <vt:lpstr>PowerPoint Presentation</vt:lpstr>
      <vt:lpstr>PowerPoint Presentation</vt:lpstr>
      <vt:lpstr>Hydrogen Projects</vt:lpstr>
      <vt:lpstr>PowerPoint Presentation</vt:lpstr>
      <vt:lpstr>PowerPoint Presentation</vt:lpstr>
    </vt:vector>
  </TitlesOfParts>
  <Company>Scion Research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 Bennett</dc:creator>
  <cp:keywords/>
  <cp:lastModifiedBy>Paul Bennett</cp:lastModifiedBy>
  <cp:revision>2</cp:revision>
  <cp:lastPrinted>2018-07-18T01:28:37Z</cp:lastPrinted>
  <dcterms:created xsi:type="dcterms:W3CDTF">2023-09-19T20:36:11Z</dcterms:created>
  <dcterms:modified xsi:type="dcterms:W3CDTF">2023-10-25T08:25:39Z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0x0101009F54ADF25DDF4FB98821C75560EC9A16007E63D17B5F4FEE4CBCE27E40A5384862</vt:lpwstr>
  </property>
  <property fmtid="{D5CDD505-2E9C-101B-9397-08002B2CF9AE}" pid="3" name="TaxKeyword">
    <vt:lpwstr/>
  </property>
  <property fmtid="{D5CDD505-2E9C-101B-9397-08002B2CF9AE}" pid="4" name="Owner">
    <vt:lpwstr>24;#MarComms|45fd0548-b2d8-40bd-9ad5-8785a69e8184</vt:lpwstr>
  </property>
  <property fmtid="{D5CDD505-2E9C-101B-9397-08002B2CF9AE}" pid="5" name="Process">
    <vt:lpwstr/>
  </property>
  <property fmtid="{D5CDD505-2E9C-101B-9397-08002B2CF9AE}" pid="6" name="DocumType">
    <vt:lpwstr>23;#Forms and Templates|bdd7cb92-b40d-4647-86a2-0e2345f0a39c</vt:lpwstr>
  </property>
</Properties>
</file>