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authors.xml" ContentType="application/vnd.ms-powerpoint.auth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3">
  <p:sldMasterIdLst>
    <p:sldMasterId id="2147483666" r:id="rId1"/>
  </p:sldMasterIdLst>
  <p:notesMasterIdLst>
    <p:notesMasterId r:id="rId21"/>
  </p:notesMasterIdLst>
  <p:handoutMasterIdLst>
    <p:handoutMasterId r:id="rId22"/>
  </p:handoutMasterIdLst>
  <p:sldIdLst>
    <p:sldId id="263" r:id="rId2"/>
    <p:sldId id="282" r:id="rId3"/>
    <p:sldId id="290" r:id="rId4"/>
    <p:sldId id="300" r:id="rId5"/>
    <p:sldId id="299" r:id="rId6"/>
    <p:sldId id="294" r:id="rId7"/>
    <p:sldId id="285" r:id="rId8"/>
    <p:sldId id="302" r:id="rId9"/>
    <p:sldId id="296" r:id="rId10"/>
    <p:sldId id="286" r:id="rId11"/>
    <p:sldId id="287" r:id="rId12"/>
    <p:sldId id="288" r:id="rId13"/>
    <p:sldId id="289" r:id="rId14"/>
    <p:sldId id="297" r:id="rId15"/>
    <p:sldId id="291" r:id="rId16"/>
    <p:sldId id="278" r:id="rId17"/>
    <p:sldId id="304" r:id="rId18"/>
    <p:sldId id="292" r:id="rId19"/>
    <p:sldId id="301" r:id="rId20"/>
  </p:sldIdLst>
  <p:sldSz cx="12192000" cy="6858000"/>
  <p:notesSz cx="6858000" cy="9144000"/>
  <p:custDataLst>
    <p:tags r:id="rId23"/>
  </p:custDataLst>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38F8A01-FD57-9307-9B88-A6883E088C20}" name="Vanderfleet, Oriana (she, her | elle, elle)" initials="Ve" userId="S::oriana.vanderfleet@nrcan-rncan.gc.ca::b9f31702-6535-4d2d-8a7b-9e81a23d488f" providerId="AD"/>
  <p188:author id="{F4124309-6F87-9197-CC08-97681A3314CA}" name="Sahtout, Naheda" initials="NS" userId="S::naheda.sahtout@nrcan-rncan.gc.ca::49ac682b-058b-47bb-becd-84f0f568ba19" providerId="AD"/>
  <p188:author id="{59EFE352-0E80-D631-FDE1-01195A45F42B}" name="Sahtout, Naheda" initials="" userId="naheda.sahtout@nrcan-rncan.gc.ca" providerId="O365"/>
  <p188:author id="{40537097-84BA-12A5-5B54-B6D1EBD2EFEE}" name="Simmonds, Allison (she, her | elle, elle)" initials="Se" userId="S::allison.simmonds@nrcan-rncan.gc.ca::b195d6d0-6df9-461c-abb2-63b45ab803b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Eleonora Chelazzi"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4F9D"/>
    <a:srgbClr val="5078A1"/>
    <a:srgbClr val="0044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44920" autoAdjust="0"/>
  </p:normalViewPr>
  <p:slideViewPr>
    <p:cSldViewPr snapToGrid="0">
      <p:cViewPr varScale="1">
        <p:scale>
          <a:sx n="26" d="100"/>
          <a:sy n="26" d="100"/>
        </p:scale>
        <p:origin x="2022" y="54"/>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https://gcdocs.gc.ca/nrcan-rncandav/nodes/80974979/Book1_"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explosion val="8"/>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93F-4CB3-96EE-D1DECC41217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93F-4CB3-96EE-D1DECC41217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93F-4CB3-96EE-D1DECC41217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93F-4CB3-96EE-D1DECC41217E}"/>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093F-4CB3-96EE-D1DECC41217E}"/>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093F-4CB3-96EE-D1DECC41217E}"/>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093F-4CB3-96EE-D1DECC41217E}"/>
              </c:ext>
            </c:extLst>
          </c:dPt>
          <c:dLbls>
            <c:dLbl>
              <c:idx val="5"/>
              <c:spPr>
                <a:solidFill>
                  <a:prstClr val="white">
                    <a:lumMod val="75000"/>
                  </a:prstClr>
                </a:solidFill>
                <a:ln>
                  <a:solidFill>
                    <a:prstClr val="black"/>
                  </a:solidFill>
                </a:ln>
                <a:effectLst/>
              </c:spPr>
              <c:txPr>
                <a:bodyPr rot="0" spcFirstLastPara="1" vertOverflow="clip" horzOverflow="clip" vert="horz" wrap="square" lIns="36576" tIns="18288" rIns="36576" bIns="18288" anchor="ctr" anchorCtr="1">
                  <a:spAutoFit/>
                </a:bodyPr>
                <a:lstStyle/>
                <a:p>
                  <a:pPr>
                    <a:defRPr sz="1200" b="0" i="0" u="none" strike="noStrike" kern="1200" baseline="0">
                      <a:solidFill>
                        <a:schemeClr val="dk1">
                          <a:lumMod val="65000"/>
                          <a:lumOff val="35000"/>
                        </a:schemeClr>
                      </a:solidFill>
                      <a:latin typeface="Trebuchet MS" panose="020B0603020202020204" pitchFamily="34" charset="0"/>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B-093F-4CB3-96EE-D1DECC41217E}"/>
                </c:ext>
              </c:extLst>
            </c:dLbl>
            <c:dLbl>
              <c:idx val="6"/>
              <c:layout>
                <c:manualLayout>
                  <c:x val="-0.10238821301168646"/>
                  <c:y val="3.2510759909574007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093F-4CB3-96EE-D1DECC41217E}"/>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6576" tIns="18288" rIns="36576" bIns="18288" anchor="ctr" anchorCtr="1">
                <a:spAutoFit/>
              </a:bodyPr>
              <a:lstStyle/>
              <a:p>
                <a:pPr>
                  <a:defRPr sz="1200" b="0" i="0" u="none" strike="noStrike" kern="1200" baseline="0">
                    <a:solidFill>
                      <a:schemeClr val="dk1">
                        <a:lumMod val="65000"/>
                        <a:lumOff val="35000"/>
                      </a:schemeClr>
                    </a:solidFill>
                    <a:latin typeface="Trebuchet MS" panose="020B0603020202020204" pitchFamily="34" charset="0"/>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Sheet1!$A$2:$A$8</c:f>
              <c:strCache>
                <c:ptCount val="7"/>
                <c:pt idx="0">
                  <c:v>Agriculture</c:v>
                </c:pt>
                <c:pt idx="1">
                  <c:v>Buildings</c:v>
                </c:pt>
                <c:pt idx="2">
                  <c:v>Electricity</c:v>
                </c:pt>
                <c:pt idx="3">
                  <c:v>Heavy Industry</c:v>
                </c:pt>
                <c:pt idx="4">
                  <c:v>Oil and Gas</c:v>
                </c:pt>
                <c:pt idx="5">
                  <c:v>Transport</c:v>
                </c:pt>
                <c:pt idx="6">
                  <c:v>Waste and Others </c:v>
                </c:pt>
              </c:strCache>
            </c:strRef>
          </c:cat>
          <c:val>
            <c:numRef>
              <c:f>Sheet1!$B$2:$B$8</c:f>
              <c:numCache>
                <c:formatCode>General</c:formatCode>
                <c:ptCount val="7"/>
                <c:pt idx="0">
                  <c:v>69</c:v>
                </c:pt>
                <c:pt idx="1">
                  <c:v>87</c:v>
                </c:pt>
                <c:pt idx="2">
                  <c:v>52</c:v>
                </c:pt>
                <c:pt idx="3">
                  <c:v>77</c:v>
                </c:pt>
                <c:pt idx="4">
                  <c:v>189</c:v>
                </c:pt>
                <c:pt idx="5">
                  <c:v>150</c:v>
                </c:pt>
                <c:pt idx="6">
                  <c:v>47</c:v>
                </c:pt>
              </c:numCache>
            </c:numRef>
          </c:val>
          <c:extLst>
            <c:ext xmlns:c16="http://schemas.microsoft.com/office/drawing/2014/chart" uri="{C3380CC4-5D6E-409C-BE32-E72D297353CC}">
              <c16:uniqueId val="{0000000E-093F-4CB3-96EE-D1DECC41217E}"/>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sz="1200">
          <a:latin typeface="Trebuchet MS" panose="020B0603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19.png"/><Relationship Id="rId12" Type="http://schemas.openxmlformats.org/officeDocument/2006/relationships/image" Target="../media/image27.svg"/><Relationship Id="rId2" Type="http://schemas.openxmlformats.org/officeDocument/2006/relationships/image" Target="../media/image17.svg"/><Relationship Id="rId16" Type="http://schemas.openxmlformats.org/officeDocument/2006/relationships/image" Target="../media/image31.svg"/><Relationship Id="rId1" Type="http://schemas.openxmlformats.org/officeDocument/2006/relationships/image" Target="../media/image16.png"/><Relationship Id="rId6" Type="http://schemas.openxmlformats.org/officeDocument/2006/relationships/image" Target="../media/image21.svg"/><Relationship Id="rId11" Type="http://schemas.openxmlformats.org/officeDocument/2006/relationships/image" Target="../media/image21.png"/><Relationship Id="rId5" Type="http://schemas.openxmlformats.org/officeDocument/2006/relationships/image" Target="../media/image18.png"/><Relationship Id="rId15" Type="http://schemas.openxmlformats.org/officeDocument/2006/relationships/image" Target="../media/image23.pn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0.png"/><Relationship Id="rId14" Type="http://schemas.openxmlformats.org/officeDocument/2006/relationships/image" Target="../media/image29.svg"/></Relationships>
</file>

<file path=ppt/diagrams/_rels/data2.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36.png"/><Relationship Id="rId7" Type="http://schemas.openxmlformats.org/officeDocument/2006/relationships/image" Target="../media/image38.png"/><Relationship Id="rId2" Type="http://schemas.openxmlformats.org/officeDocument/2006/relationships/image" Target="../media/image45.svg"/><Relationship Id="rId1" Type="http://schemas.openxmlformats.org/officeDocument/2006/relationships/image" Target="../media/image35.png"/><Relationship Id="rId6" Type="http://schemas.openxmlformats.org/officeDocument/2006/relationships/image" Target="../media/image49.svg"/><Relationship Id="rId5" Type="http://schemas.openxmlformats.org/officeDocument/2006/relationships/image" Target="../media/image37.png"/><Relationship Id="rId10" Type="http://schemas.openxmlformats.org/officeDocument/2006/relationships/image" Target="../media/image53.svg"/><Relationship Id="rId4" Type="http://schemas.openxmlformats.org/officeDocument/2006/relationships/image" Target="../media/image47.svg"/><Relationship Id="rId9" Type="http://schemas.openxmlformats.org/officeDocument/2006/relationships/image" Target="../media/image39.png"/></Relationships>
</file>

<file path=ppt/diagrams/_rels/drawing1.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19.png"/><Relationship Id="rId12" Type="http://schemas.openxmlformats.org/officeDocument/2006/relationships/image" Target="../media/image27.svg"/><Relationship Id="rId2" Type="http://schemas.openxmlformats.org/officeDocument/2006/relationships/image" Target="../media/image17.svg"/><Relationship Id="rId16" Type="http://schemas.openxmlformats.org/officeDocument/2006/relationships/image" Target="../media/image31.svg"/><Relationship Id="rId1" Type="http://schemas.openxmlformats.org/officeDocument/2006/relationships/image" Target="../media/image16.png"/><Relationship Id="rId6" Type="http://schemas.openxmlformats.org/officeDocument/2006/relationships/image" Target="../media/image21.svg"/><Relationship Id="rId11" Type="http://schemas.openxmlformats.org/officeDocument/2006/relationships/image" Target="../media/image21.png"/><Relationship Id="rId5" Type="http://schemas.openxmlformats.org/officeDocument/2006/relationships/image" Target="../media/image18.png"/><Relationship Id="rId15" Type="http://schemas.openxmlformats.org/officeDocument/2006/relationships/image" Target="../media/image23.pn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0.png"/><Relationship Id="rId14" Type="http://schemas.openxmlformats.org/officeDocument/2006/relationships/image" Target="../media/image29.svg"/></Relationships>
</file>

<file path=ppt/diagrams/_rels/drawing2.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36.png"/><Relationship Id="rId7" Type="http://schemas.openxmlformats.org/officeDocument/2006/relationships/image" Target="../media/image38.png"/><Relationship Id="rId2" Type="http://schemas.openxmlformats.org/officeDocument/2006/relationships/image" Target="../media/image45.svg"/><Relationship Id="rId1" Type="http://schemas.openxmlformats.org/officeDocument/2006/relationships/image" Target="../media/image35.png"/><Relationship Id="rId6" Type="http://schemas.openxmlformats.org/officeDocument/2006/relationships/image" Target="../media/image49.svg"/><Relationship Id="rId5" Type="http://schemas.openxmlformats.org/officeDocument/2006/relationships/image" Target="../media/image37.png"/><Relationship Id="rId10" Type="http://schemas.openxmlformats.org/officeDocument/2006/relationships/image" Target="../media/image53.svg"/><Relationship Id="rId4" Type="http://schemas.openxmlformats.org/officeDocument/2006/relationships/image" Target="../media/image47.svg"/><Relationship Id="rId9" Type="http://schemas.openxmlformats.org/officeDocument/2006/relationships/image" Target="../media/image39.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7E0CEE-3AFA-426C-8FCB-19C466F3C7B8}" type="doc">
      <dgm:prSet loTypeId="urn:microsoft.com/office/officeart/2018/5/layout/IconCircleLabelList" loCatId="icon" qsTypeId="urn:microsoft.com/office/officeart/2005/8/quickstyle/simple1" qsCatId="simple" csTypeId="urn:microsoft.com/office/officeart/2005/8/colors/colorful1" csCatId="colorful" phldr="1"/>
      <dgm:spPr/>
      <dgm:t>
        <a:bodyPr/>
        <a:lstStyle/>
        <a:p>
          <a:endParaRPr lang="en-US"/>
        </a:p>
      </dgm:t>
    </dgm:pt>
    <dgm:pt modelId="{15CF0E79-467F-4C1F-A836-ECC0563B47BF}">
      <dgm:prSet custT="1"/>
      <dgm:spPr/>
      <dgm:t>
        <a:bodyPr/>
        <a:lstStyle/>
        <a:p>
          <a:pPr>
            <a:lnSpc>
              <a:spcPct val="100000"/>
            </a:lnSpc>
            <a:defRPr cap="all"/>
          </a:pPr>
          <a:r>
            <a:rPr lang="en-CA" sz="1600" cap="none" baseline="0" dirty="0">
              <a:latin typeface="Trebuchet MS"/>
            </a:rPr>
            <a:t>The Sky’s the Limit Challenge </a:t>
          </a:r>
          <a:r>
            <a:rPr lang="en-CA" sz="1600" b="1" cap="none" baseline="0" dirty="0">
              <a:latin typeface="Trebuchet MS"/>
            </a:rPr>
            <a:t>($13M)</a:t>
          </a:r>
          <a:endParaRPr lang="en-US" sz="1600" b="1" cap="none" baseline="0" dirty="0">
            <a:latin typeface="Trebuchet MS" panose="020B0603020202020204" pitchFamily="34" charset="0"/>
          </a:endParaRPr>
        </a:p>
      </dgm:t>
    </dgm:pt>
    <dgm:pt modelId="{DA5DDAB8-D3D5-4D18-B900-A203BAA6F262}" type="parTrans" cxnId="{AEA1CBFF-0A1E-4FE0-87FD-93509276B0B9}">
      <dgm:prSet/>
      <dgm:spPr/>
      <dgm:t>
        <a:bodyPr/>
        <a:lstStyle/>
        <a:p>
          <a:endParaRPr lang="en-US" sz="1600" cap="none" baseline="0">
            <a:latin typeface="Trebuchet MS" panose="020B0603020202020204" pitchFamily="34" charset="0"/>
          </a:endParaRPr>
        </a:p>
      </dgm:t>
    </dgm:pt>
    <dgm:pt modelId="{8EB2C8EB-4B59-4EB7-BDCF-B33F23946A10}" type="sibTrans" cxnId="{AEA1CBFF-0A1E-4FE0-87FD-93509276B0B9}">
      <dgm:prSet/>
      <dgm:spPr/>
      <dgm:t>
        <a:bodyPr/>
        <a:lstStyle/>
        <a:p>
          <a:pPr>
            <a:lnSpc>
              <a:spcPct val="100000"/>
            </a:lnSpc>
          </a:pPr>
          <a:endParaRPr lang="en-US" sz="1600" cap="none" baseline="0">
            <a:latin typeface="Trebuchet MS" panose="020B0603020202020204" pitchFamily="34" charset="0"/>
          </a:endParaRPr>
        </a:p>
      </dgm:t>
    </dgm:pt>
    <dgm:pt modelId="{8CC360DD-59ED-4F40-926B-6DBE278FE3B6}">
      <dgm:prSet custT="1"/>
      <dgm:spPr/>
      <dgm:t>
        <a:bodyPr/>
        <a:lstStyle/>
        <a:p>
          <a:pPr>
            <a:lnSpc>
              <a:spcPct val="100000"/>
            </a:lnSpc>
            <a:defRPr cap="all"/>
          </a:pPr>
          <a:r>
            <a:rPr lang="en-CA" sz="1600" cap="none" baseline="0">
              <a:latin typeface="Trebuchet MS"/>
            </a:rPr>
            <a:t>Clean Fuels Fund </a:t>
          </a:r>
          <a:r>
            <a:rPr lang="en-CA" sz="1600" b="1" cap="none" baseline="0">
              <a:latin typeface="Trebuchet MS"/>
            </a:rPr>
            <a:t>($1.5B)</a:t>
          </a:r>
          <a:endParaRPr lang="en-US" sz="1600" b="1" cap="none" baseline="0">
            <a:latin typeface="Trebuchet MS"/>
          </a:endParaRPr>
        </a:p>
      </dgm:t>
    </dgm:pt>
    <dgm:pt modelId="{FF1929AE-1F18-4059-ACEE-DD5737BCAFCF}" type="parTrans" cxnId="{67E9D028-EA90-4741-82D0-D3785362017A}">
      <dgm:prSet/>
      <dgm:spPr/>
      <dgm:t>
        <a:bodyPr/>
        <a:lstStyle/>
        <a:p>
          <a:endParaRPr lang="en-US" sz="1600" cap="none" baseline="0">
            <a:latin typeface="Trebuchet MS" panose="020B0603020202020204" pitchFamily="34" charset="0"/>
          </a:endParaRPr>
        </a:p>
      </dgm:t>
    </dgm:pt>
    <dgm:pt modelId="{2FE6DEF0-AC9B-46E3-ABBE-EC6980832C12}" type="sibTrans" cxnId="{67E9D028-EA90-4741-82D0-D3785362017A}">
      <dgm:prSet/>
      <dgm:spPr/>
      <dgm:t>
        <a:bodyPr/>
        <a:lstStyle/>
        <a:p>
          <a:pPr>
            <a:lnSpc>
              <a:spcPct val="100000"/>
            </a:lnSpc>
          </a:pPr>
          <a:endParaRPr lang="en-US" sz="1600" cap="none" baseline="0">
            <a:latin typeface="Trebuchet MS" panose="020B0603020202020204" pitchFamily="34" charset="0"/>
          </a:endParaRPr>
        </a:p>
      </dgm:t>
    </dgm:pt>
    <dgm:pt modelId="{ADC9A55B-B537-4FB1-A100-C0F3E683A689}">
      <dgm:prSet custT="1"/>
      <dgm:spPr/>
      <dgm:t>
        <a:bodyPr/>
        <a:lstStyle/>
        <a:p>
          <a:pPr>
            <a:lnSpc>
              <a:spcPct val="100000"/>
            </a:lnSpc>
            <a:defRPr cap="all"/>
          </a:pPr>
          <a:r>
            <a:rPr lang="en-CA" sz="1600" cap="none" baseline="0">
              <a:latin typeface="Trebuchet MS"/>
            </a:rPr>
            <a:t>Net-Zero Accelerator Initiative </a:t>
          </a:r>
          <a:r>
            <a:rPr lang="en-CA" sz="1600" b="1" cap="none" baseline="0">
              <a:latin typeface="Trebuchet MS"/>
            </a:rPr>
            <a:t>($8B)</a:t>
          </a:r>
          <a:endParaRPr lang="en-US" sz="1600" b="1" cap="none" baseline="0">
            <a:latin typeface="Trebuchet MS"/>
          </a:endParaRPr>
        </a:p>
      </dgm:t>
    </dgm:pt>
    <dgm:pt modelId="{4E1B95D7-0CAE-49EC-BEE9-30D0DDE4D3CE}" type="parTrans" cxnId="{41CE925E-45D0-4A13-8838-995342980DAF}">
      <dgm:prSet/>
      <dgm:spPr/>
      <dgm:t>
        <a:bodyPr/>
        <a:lstStyle/>
        <a:p>
          <a:endParaRPr lang="en-US" sz="1600" cap="none" baseline="0">
            <a:latin typeface="Trebuchet MS" panose="020B0603020202020204" pitchFamily="34" charset="0"/>
          </a:endParaRPr>
        </a:p>
      </dgm:t>
    </dgm:pt>
    <dgm:pt modelId="{9EECFC80-5C63-44BE-B339-16961A97FFE9}" type="sibTrans" cxnId="{41CE925E-45D0-4A13-8838-995342980DAF}">
      <dgm:prSet/>
      <dgm:spPr/>
      <dgm:t>
        <a:bodyPr/>
        <a:lstStyle/>
        <a:p>
          <a:pPr>
            <a:lnSpc>
              <a:spcPct val="100000"/>
            </a:lnSpc>
          </a:pPr>
          <a:endParaRPr lang="en-US" sz="1600" cap="none" baseline="0">
            <a:latin typeface="Trebuchet MS" panose="020B0603020202020204" pitchFamily="34" charset="0"/>
          </a:endParaRPr>
        </a:p>
      </dgm:t>
    </dgm:pt>
    <dgm:pt modelId="{C20BA9BF-12BB-48A9-A054-0AB2C46E4DE3}">
      <dgm:prSet custT="1"/>
      <dgm:spPr/>
      <dgm:t>
        <a:bodyPr/>
        <a:lstStyle/>
        <a:p>
          <a:pPr>
            <a:lnSpc>
              <a:spcPct val="100000"/>
            </a:lnSpc>
            <a:defRPr cap="all"/>
          </a:pPr>
          <a:r>
            <a:rPr lang="en-CA" sz="1600" cap="none" baseline="0">
              <a:latin typeface="Trebuchet MS"/>
            </a:rPr>
            <a:t>Energy Innovation Program – Clean Fuels &amp; Industrial Fuel Switching </a:t>
          </a:r>
          <a:r>
            <a:rPr lang="en-CA" sz="1600" b="1" cap="none" baseline="0">
              <a:latin typeface="Trebuchet MS"/>
            </a:rPr>
            <a:t>($53M)</a:t>
          </a:r>
          <a:endParaRPr lang="en-US" sz="1600" b="1" cap="none" baseline="0">
            <a:latin typeface="Trebuchet MS" panose="020B0603020202020204" pitchFamily="34" charset="0"/>
          </a:endParaRPr>
        </a:p>
      </dgm:t>
    </dgm:pt>
    <dgm:pt modelId="{651104AD-6F82-4EB5-AF0F-1A932E226C8B}" type="parTrans" cxnId="{371CFF0D-70ED-4EEE-B2C8-580AB00074AD}">
      <dgm:prSet/>
      <dgm:spPr/>
      <dgm:t>
        <a:bodyPr/>
        <a:lstStyle/>
        <a:p>
          <a:endParaRPr lang="en-US" sz="1600" cap="none" baseline="0">
            <a:latin typeface="Trebuchet MS" panose="020B0603020202020204" pitchFamily="34" charset="0"/>
          </a:endParaRPr>
        </a:p>
      </dgm:t>
    </dgm:pt>
    <dgm:pt modelId="{75DF415D-445C-42D3-907E-FDDC9C5E7D6C}" type="sibTrans" cxnId="{371CFF0D-70ED-4EEE-B2C8-580AB00074AD}">
      <dgm:prSet/>
      <dgm:spPr/>
      <dgm:t>
        <a:bodyPr/>
        <a:lstStyle/>
        <a:p>
          <a:pPr>
            <a:lnSpc>
              <a:spcPct val="100000"/>
            </a:lnSpc>
          </a:pPr>
          <a:endParaRPr lang="en-US" sz="1600" cap="none" baseline="0">
            <a:latin typeface="Trebuchet MS" panose="020B0603020202020204" pitchFamily="34" charset="0"/>
          </a:endParaRPr>
        </a:p>
      </dgm:t>
    </dgm:pt>
    <dgm:pt modelId="{CAE4EC7B-7EF3-4D67-8B1E-0994ADC9053A}">
      <dgm:prSet custT="1"/>
      <dgm:spPr/>
      <dgm:t>
        <a:bodyPr/>
        <a:lstStyle/>
        <a:p>
          <a:pPr>
            <a:lnSpc>
              <a:spcPct val="100000"/>
            </a:lnSpc>
            <a:defRPr cap="all"/>
          </a:pPr>
          <a:r>
            <a:rPr lang="en-CA" sz="1600" cap="none" baseline="0">
              <a:latin typeface="Trebuchet MS"/>
            </a:rPr>
            <a:t>Canada Growth Fund </a:t>
          </a:r>
          <a:r>
            <a:rPr lang="en-CA" sz="1600" b="1" cap="none" baseline="0">
              <a:latin typeface="Trebuchet MS"/>
            </a:rPr>
            <a:t>($15B)</a:t>
          </a:r>
          <a:endParaRPr lang="en-US" sz="1600" b="1" cap="none" baseline="0">
            <a:latin typeface="Trebuchet MS"/>
          </a:endParaRPr>
        </a:p>
      </dgm:t>
    </dgm:pt>
    <dgm:pt modelId="{002E4968-029A-40F2-8EF9-37A4ABAD3E7F}" type="parTrans" cxnId="{C10B4808-B74F-4EF0-818F-A3A23319D517}">
      <dgm:prSet/>
      <dgm:spPr/>
      <dgm:t>
        <a:bodyPr/>
        <a:lstStyle/>
        <a:p>
          <a:endParaRPr lang="en-US" sz="1600" cap="none" baseline="0">
            <a:latin typeface="Trebuchet MS" panose="020B0603020202020204" pitchFamily="34" charset="0"/>
          </a:endParaRPr>
        </a:p>
      </dgm:t>
    </dgm:pt>
    <dgm:pt modelId="{A3962329-C2B9-4942-8B54-F12380F2BB97}" type="sibTrans" cxnId="{C10B4808-B74F-4EF0-818F-A3A23319D517}">
      <dgm:prSet/>
      <dgm:spPr/>
      <dgm:t>
        <a:bodyPr/>
        <a:lstStyle/>
        <a:p>
          <a:pPr>
            <a:lnSpc>
              <a:spcPct val="100000"/>
            </a:lnSpc>
          </a:pPr>
          <a:endParaRPr lang="en-US" sz="1600" cap="none" baseline="0">
            <a:latin typeface="Trebuchet MS" panose="020B0603020202020204" pitchFamily="34" charset="0"/>
          </a:endParaRPr>
        </a:p>
      </dgm:t>
    </dgm:pt>
    <dgm:pt modelId="{92AA451D-6E6B-414A-AB76-7504A0E2216D}">
      <dgm:prSet custT="1"/>
      <dgm:spPr/>
      <dgm:t>
        <a:bodyPr/>
        <a:lstStyle/>
        <a:p>
          <a:pPr>
            <a:lnSpc>
              <a:spcPct val="100000"/>
            </a:lnSpc>
            <a:defRPr cap="all"/>
          </a:pPr>
          <a:r>
            <a:rPr lang="en-CA" sz="1600" cap="none" baseline="0" dirty="0">
              <a:latin typeface="Trebuchet MS"/>
            </a:rPr>
            <a:t>Provincial-level Initiatives </a:t>
          </a:r>
          <a:endParaRPr lang="en-US" sz="1600" cap="none" baseline="0" dirty="0">
            <a:latin typeface="Trebuchet MS" panose="020B0603020202020204" pitchFamily="34" charset="0"/>
          </a:endParaRPr>
        </a:p>
      </dgm:t>
    </dgm:pt>
    <dgm:pt modelId="{B145D390-185B-4115-BABF-7101E3246EB5}" type="parTrans" cxnId="{58445F72-7567-422B-87AD-AC7E2DFD09B5}">
      <dgm:prSet/>
      <dgm:spPr/>
      <dgm:t>
        <a:bodyPr/>
        <a:lstStyle/>
        <a:p>
          <a:endParaRPr lang="en-US" sz="1600" cap="none" baseline="0">
            <a:latin typeface="Trebuchet MS" panose="020B0603020202020204" pitchFamily="34" charset="0"/>
          </a:endParaRPr>
        </a:p>
      </dgm:t>
    </dgm:pt>
    <dgm:pt modelId="{74EA7E05-CC9D-467B-9571-0C4F89CEB613}" type="sibTrans" cxnId="{58445F72-7567-422B-87AD-AC7E2DFD09B5}">
      <dgm:prSet/>
      <dgm:spPr/>
      <dgm:t>
        <a:bodyPr/>
        <a:lstStyle/>
        <a:p>
          <a:endParaRPr lang="en-US" sz="1600" cap="none" baseline="0">
            <a:latin typeface="Trebuchet MS" panose="020B0603020202020204" pitchFamily="34" charset="0"/>
          </a:endParaRPr>
        </a:p>
      </dgm:t>
    </dgm:pt>
    <dgm:pt modelId="{E53F23D7-7513-479E-81E6-7A40C69DBDEC}">
      <dgm:prSet custT="1"/>
      <dgm:spPr/>
      <dgm:t>
        <a:bodyPr/>
        <a:lstStyle/>
        <a:p>
          <a:pPr>
            <a:lnSpc>
              <a:spcPct val="100000"/>
            </a:lnSpc>
            <a:defRPr cap="all"/>
          </a:pPr>
          <a:r>
            <a:rPr lang="en-US" sz="1600" cap="none" baseline="0" dirty="0">
              <a:latin typeface="Trebuchet MS"/>
            </a:rPr>
            <a:t>Zero Emission Vehicle Incentives </a:t>
          </a:r>
          <a:r>
            <a:rPr lang="en-US" sz="1600" b="1" cap="none" baseline="0" dirty="0">
              <a:latin typeface="Trebuchet MS"/>
            </a:rPr>
            <a:t>($400M)</a:t>
          </a:r>
        </a:p>
      </dgm:t>
    </dgm:pt>
    <dgm:pt modelId="{F3B00903-1F76-4639-A21B-C3D490277CC3}" type="parTrans" cxnId="{01A2D31F-3F1D-4C96-BCC0-E4C1E0F20949}">
      <dgm:prSet/>
      <dgm:spPr/>
      <dgm:t>
        <a:bodyPr/>
        <a:lstStyle/>
        <a:p>
          <a:endParaRPr lang="en-US" sz="1600" cap="none" baseline="0">
            <a:latin typeface="Trebuchet MS" panose="020B0603020202020204" pitchFamily="34" charset="0"/>
          </a:endParaRPr>
        </a:p>
      </dgm:t>
    </dgm:pt>
    <dgm:pt modelId="{9648AAFF-2328-4A55-8730-AB0DE4C132EB}" type="sibTrans" cxnId="{01A2D31F-3F1D-4C96-BCC0-E4C1E0F20949}">
      <dgm:prSet/>
      <dgm:spPr/>
      <dgm:t>
        <a:bodyPr/>
        <a:lstStyle/>
        <a:p>
          <a:pPr>
            <a:lnSpc>
              <a:spcPct val="100000"/>
            </a:lnSpc>
          </a:pPr>
          <a:endParaRPr lang="en-US" sz="1600" cap="none" baseline="0">
            <a:latin typeface="Trebuchet MS" panose="020B0603020202020204" pitchFamily="34" charset="0"/>
          </a:endParaRPr>
        </a:p>
      </dgm:t>
    </dgm:pt>
    <dgm:pt modelId="{62A85043-945A-4B74-95FA-01ECB4978227}">
      <dgm:prSet custT="1"/>
      <dgm:spPr/>
      <dgm:t>
        <a:bodyPr/>
        <a:lstStyle/>
        <a:p>
          <a:pPr>
            <a:lnSpc>
              <a:spcPct val="100000"/>
            </a:lnSpc>
            <a:defRPr cap="all"/>
          </a:pPr>
          <a:r>
            <a:rPr lang="en-US" sz="1600" b="0" cap="none" baseline="0" dirty="0">
              <a:latin typeface="Trebuchet MS"/>
            </a:rPr>
            <a:t>Canada Infrastructure Bank</a:t>
          </a:r>
        </a:p>
      </dgm:t>
    </dgm:pt>
    <dgm:pt modelId="{42FB13C0-7EBC-4A2A-92F6-15A33189044F}" type="parTrans" cxnId="{FA349AFE-E109-47BA-BD51-736BAADFD082}">
      <dgm:prSet/>
      <dgm:spPr/>
      <dgm:t>
        <a:bodyPr/>
        <a:lstStyle/>
        <a:p>
          <a:endParaRPr lang="en-US"/>
        </a:p>
      </dgm:t>
    </dgm:pt>
    <dgm:pt modelId="{5754F0CB-4D55-48E4-B333-F3DB3FDFE5C3}" type="sibTrans" cxnId="{FA349AFE-E109-47BA-BD51-736BAADFD082}">
      <dgm:prSet/>
      <dgm:spPr/>
      <dgm:t>
        <a:bodyPr/>
        <a:lstStyle/>
        <a:p>
          <a:endParaRPr lang="en-US"/>
        </a:p>
      </dgm:t>
    </dgm:pt>
    <dgm:pt modelId="{354D1F84-CC7C-4057-9CC6-78C2A74738F0}" type="pres">
      <dgm:prSet presAssocID="{317E0CEE-3AFA-426C-8FCB-19C466F3C7B8}" presName="root" presStyleCnt="0">
        <dgm:presLayoutVars>
          <dgm:dir/>
          <dgm:resizeHandles val="exact"/>
        </dgm:presLayoutVars>
      </dgm:prSet>
      <dgm:spPr/>
      <dgm:t>
        <a:bodyPr/>
        <a:lstStyle/>
        <a:p>
          <a:endParaRPr lang="en-US"/>
        </a:p>
      </dgm:t>
    </dgm:pt>
    <dgm:pt modelId="{9F36C3F1-6C6E-4A29-A008-058E94135480}" type="pres">
      <dgm:prSet presAssocID="{15CF0E79-467F-4C1F-A836-ECC0563B47BF}" presName="compNode" presStyleCnt="0"/>
      <dgm:spPr/>
    </dgm:pt>
    <dgm:pt modelId="{58B57DCD-FBBF-4062-8F78-13C4D01657A0}" type="pres">
      <dgm:prSet presAssocID="{15CF0E79-467F-4C1F-A836-ECC0563B47BF}" presName="iconBgRect" presStyleLbl="bgShp" presStyleIdx="0" presStyleCnt="8" custScaleX="106198" custScaleY="106206"/>
      <dgm:spPr/>
    </dgm:pt>
    <dgm:pt modelId="{356C9A31-775E-41E6-8570-AD76AF5CB65F}" type="pres">
      <dgm:prSet presAssocID="{15CF0E79-467F-4C1F-A836-ECC0563B47BF}" presName="iconRect" presStyleLbl="node1" presStyleIdx="0" presStyleCnt="8" custScaleX="138817" custScaleY="138817"/>
      <dgm:spPr>
        <a:blipFill>
          <a:blip xmlns:r="http://schemas.openxmlformats.org/officeDocument/2006/relationships" r:embed="rId1" cstate="hq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t>
        <a:bodyPr/>
        <a:lstStyle/>
        <a:p>
          <a:endParaRPr lang="en-US"/>
        </a:p>
      </dgm:t>
      <dgm:extLst>
        <a:ext uri="{E40237B7-FDA0-4F09-8148-C483321AD2D9}">
          <dgm14:cNvPr xmlns:dgm14="http://schemas.microsoft.com/office/drawing/2010/diagram" id="0" name="" descr="Rocket"/>
        </a:ext>
      </dgm:extLst>
    </dgm:pt>
    <dgm:pt modelId="{A21616E4-C917-4CCC-B103-EC8ED317C977}" type="pres">
      <dgm:prSet presAssocID="{15CF0E79-467F-4C1F-A836-ECC0563B47BF}" presName="spaceRect" presStyleCnt="0"/>
      <dgm:spPr/>
    </dgm:pt>
    <dgm:pt modelId="{84C35069-D639-4D37-8F9D-A251205BD3E3}" type="pres">
      <dgm:prSet presAssocID="{15CF0E79-467F-4C1F-A836-ECC0563B47BF}" presName="textRect" presStyleLbl="revTx" presStyleIdx="0" presStyleCnt="8">
        <dgm:presLayoutVars>
          <dgm:chMax val="1"/>
          <dgm:chPref val="1"/>
        </dgm:presLayoutVars>
      </dgm:prSet>
      <dgm:spPr/>
      <dgm:t>
        <a:bodyPr/>
        <a:lstStyle/>
        <a:p>
          <a:endParaRPr lang="en-US"/>
        </a:p>
      </dgm:t>
    </dgm:pt>
    <dgm:pt modelId="{79427149-F062-4209-8927-7EA57E52C574}" type="pres">
      <dgm:prSet presAssocID="{8EB2C8EB-4B59-4EB7-BDCF-B33F23946A10}" presName="sibTrans" presStyleCnt="0"/>
      <dgm:spPr/>
    </dgm:pt>
    <dgm:pt modelId="{A9CA52BD-BF73-4347-9D3A-675943CEC65F}" type="pres">
      <dgm:prSet presAssocID="{8CC360DD-59ED-4F40-926B-6DBE278FE3B6}" presName="compNode" presStyleCnt="0"/>
      <dgm:spPr/>
    </dgm:pt>
    <dgm:pt modelId="{EA7A5DE7-4E80-4FA7-A0D3-3E8C66553C4F}" type="pres">
      <dgm:prSet presAssocID="{8CC360DD-59ED-4F40-926B-6DBE278FE3B6}" presName="iconBgRect" presStyleLbl="bgShp" presStyleIdx="1" presStyleCnt="8" custScaleX="106198" custScaleY="106206"/>
      <dgm:spPr/>
    </dgm:pt>
    <dgm:pt modelId="{DA6C016F-B378-4CFC-8BE5-CAF37A8819BF}" type="pres">
      <dgm:prSet presAssocID="{8CC360DD-59ED-4F40-926B-6DBE278FE3B6}" presName="iconRect" presStyleLbl="node1" presStyleIdx="1" presStyleCnt="8" custScaleX="138817" custScaleY="138817"/>
      <dgm:spPr>
        <a:blipFill>
          <a:blip xmlns:r="http://schemas.openxmlformats.org/officeDocument/2006/relationships"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t>
        <a:bodyPr/>
        <a:lstStyle/>
        <a:p>
          <a:endParaRPr lang="en-US"/>
        </a:p>
      </dgm:t>
      <dgm:extLst>
        <a:ext uri="{E40237B7-FDA0-4F09-8148-C483321AD2D9}">
          <dgm14:cNvPr xmlns:dgm14="http://schemas.microsoft.com/office/drawing/2010/diagram" id="0" name="" descr="Money"/>
        </a:ext>
      </dgm:extLst>
    </dgm:pt>
    <dgm:pt modelId="{C352F5FC-C3CB-41A5-9FD2-569D1892D748}" type="pres">
      <dgm:prSet presAssocID="{8CC360DD-59ED-4F40-926B-6DBE278FE3B6}" presName="spaceRect" presStyleCnt="0"/>
      <dgm:spPr/>
    </dgm:pt>
    <dgm:pt modelId="{C1327CF4-824C-45D7-BCE9-5828BCCF3A3E}" type="pres">
      <dgm:prSet presAssocID="{8CC360DD-59ED-4F40-926B-6DBE278FE3B6}" presName="textRect" presStyleLbl="revTx" presStyleIdx="1" presStyleCnt="8">
        <dgm:presLayoutVars>
          <dgm:chMax val="1"/>
          <dgm:chPref val="1"/>
        </dgm:presLayoutVars>
      </dgm:prSet>
      <dgm:spPr/>
      <dgm:t>
        <a:bodyPr/>
        <a:lstStyle/>
        <a:p>
          <a:endParaRPr lang="en-US"/>
        </a:p>
      </dgm:t>
    </dgm:pt>
    <dgm:pt modelId="{F1308C89-5E59-448F-AE5C-4B979661DBC8}" type="pres">
      <dgm:prSet presAssocID="{2FE6DEF0-AC9B-46E3-ABBE-EC6980832C12}" presName="sibTrans" presStyleCnt="0"/>
      <dgm:spPr/>
    </dgm:pt>
    <dgm:pt modelId="{06F3AC47-0D2B-4ACA-81F0-92D510550CD2}" type="pres">
      <dgm:prSet presAssocID="{ADC9A55B-B537-4FB1-A100-C0F3E683A689}" presName="compNode" presStyleCnt="0"/>
      <dgm:spPr/>
    </dgm:pt>
    <dgm:pt modelId="{988CC8B7-D2AD-42D6-94B5-F8CA0CD156FA}" type="pres">
      <dgm:prSet presAssocID="{ADC9A55B-B537-4FB1-A100-C0F3E683A689}" presName="iconBgRect" presStyleLbl="bgShp" presStyleIdx="2" presStyleCnt="8" custScaleX="106198" custScaleY="106206"/>
      <dgm:spPr/>
    </dgm:pt>
    <dgm:pt modelId="{1F675924-D418-4939-A206-2493C5498257}" type="pres">
      <dgm:prSet presAssocID="{ADC9A55B-B537-4FB1-A100-C0F3E683A689}" presName="iconRect" presStyleLbl="node1" presStyleIdx="2" presStyleCnt="8" custScaleX="138817" custScaleY="138817"/>
      <dgm:spPr>
        <a:blipFill>
          <a:blip xmlns:r="http://schemas.openxmlformats.org/officeDocument/2006/relationships" r:embed="rId5" cstate="hq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t>
        <a:bodyPr/>
        <a:lstStyle/>
        <a:p>
          <a:endParaRPr lang="en-US"/>
        </a:p>
      </dgm:t>
      <dgm:extLst>
        <a:ext uri="{E40237B7-FDA0-4F09-8148-C483321AD2D9}">
          <dgm14:cNvPr xmlns:dgm14="http://schemas.microsoft.com/office/drawing/2010/diagram" id="0" name="" descr="Atom"/>
        </a:ext>
      </dgm:extLst>
    </dgm:pt>
    <dgm:pt modelId="{FDE2C90C-153B-44E5-87FC-B9F9CC245500}" type="pres">
      <dgm:prSet presAssocID="{ADC9A55B-B537-4FB1-A100-C0F3E683A689}" presName="spaceRect" presStyleCnt="0"/>
      <dgm:spPr/>
    </dgm:pt>
    <dgm:pt modelId="{20115624-11E8-4ECE-BA7C-F9E14E381405}" type="pres">
      <dgm:prSet presAssocID="{ADC9A55B-B537-4FB1-A100-C0F3E683A689}" presName="textRect" presStyleLbl="revTx" presStyleIdx="2" presStyleCnt="8">
        <dgm:presLayoutVars>
          <dgm:chMax val="1"/>
          <dgm:chPref val="1"/>
        </dgm:presLayoutVars>
      </dgm:prSet>
      <dgm:spPr/>
      <dgm:t>
        <a:bodyPr/>
        <a:lstStyle/>
        <a:p>
          <a:endParaRPr lang="en-US"/>
        </a:p>
      </dgm:t>
    </dgm:pt>
    <dgm:pt modelId="{1E6C06CD-EE8D-42F9-9EF6-8709F3A9F121}" type="pres">
      <dgm:prSet presAssocID="{9EECFC80-5C63-44BE-B339-16961A97FFE9}" presName="sibTrans" presStyleCnt="0"/>
      <dgm:spPr/>
    </dgm:pt>
    <dgm:pt modelId="{7D47DE67-2748-4A21-8436-AA95605EAB18}" type="pres">
      <dgm:prSet presAssocID="{C20BA9BF-12BB-48A9-A054-0AB2C46E4DE3}" presName="compNode" presStyleCnt="0"/>
      <dgm:spPr/>
    </dgm:pt>
    <dgm:pt modelId="{998A9F0D-1290-4079-B358-8AB0238C2345}" type="pres">
      <dgm:prSet presAssocID="{C20BA9BF-12BB-48A9-A054-0AB2C46E4DE3}" presName="iconBgRect" presStyleLbl="bgShp" presStyleIdx="3" presStyleCnt="8" custScaleX="106198" custScaleY="106206"/>
      <dgm:spPr/>
    </dgm:pt>
    <dgm:pt modelId="{71F577F6-509B-414B-A85A-A8C491B87367}" type="pres">
      <dgm:prSet presAssocID="{C20BA9BF-12BB-48A9-A054-0AB2C46E4DE3}" presName="iconRect" presStyleLbl="node1" presStyleIdx="3" presStyleCnt="8" custScaleX="138817" custScaleY="138817"/>
      <dgm:spPr>
        <a:blipFill>
          <a:blip xmlns:r="http://schemas.openxmlformats.org/officeDocument/2006/relationships" r:embed="rId7">
            <a:extLst>
              <a:ext uri="{96DAC541-7B7A-43D3-8B79-37D633B846F1}">
                <asvg:svgBlip xmlns:asvg="http://schemas.microsoft.com/office/drawing/2016/SVG/main" xmlns="" r:embed="rId8"/>
              </a:ext>
            </a:extLst>
          </a:blip>
          <a:srcRect/>
          <a:stretch>
            <a:fillRect/>
          </a:stretch>
        </a:blipFill>
        <a:ln>
          <a:noFill/>
        </a:ln>
      </dgm:spPr>
    </dgm:pt>
    <dgm:pt modelId="{DB973AEA-51BF-4D5B-9763-7E78E66B04B3}" type="pres">
      <dgm:prSet presAssocID="{C20BA9BF-12BB-48A9-A054-0AB2C46E4DE3}" presName="spaceRect" presStyleCnt="0"/>
      <dgm:spPr/>
    </dgm:pt>
    <dgm:pt modelId="{DC17A425-B159-4939-A9B1-95E54633AFD0}" type="pres">
      <dgm:prSet presAssocID="{C20BA9BF-12BB-48A9-A054-0AB2C46E4DE3}" presName="textRect" presStyleLbl="revTx" presStyleIdx="3" presStyleCnt="8">
        <dgm:presLayoutVars>
          <dgm:chMax val="1"/>
          <dgm:chPref val="1"/>
        </dgm:presLayoutVars>
      </dgm:prSet>
      <dgm:spPr/>
      <dgm:t>
        <a:bodyPr/>
        <a:lstStyle/>
        <a:p>
          <a:endParaRPr lang="en-US"/>
        </a:p>
      </dgm:t>
    </dgm:pt>
    <dgm:pt modelId="{BB00B423-0F28-4DF6-96A5-766C329B806B}" type="pres">
      <dgm:prSet presAssocID="{75DF415D-445C-42D3-907E-FDDC9C5E7D6C}" presName="sibTrans" presStyleCnt="0"/>
      <dgm:spPr/>
    </dgm:pt>
    <dgm:pt modelId="{9DBF9F74-730F-4E51-A1FF-A334DC7F62E5}" type="pres">
      <dgm:prSet presAssocID="{CAE4EC7B-7EF3-4D67-8B1E-0994ADC9053A}" presName="compNode" presStyleCnt="0"/>
      <dgm:spPr/>
    </dgm:pt>
    <dgm:pt modelId="{55250E34-2CC0-4C65-B067-5978DA02046E}" type="pres">
      <dgm:prSet presAssocID="{CAE4EC7B-7EF3-4D67-8B1E-0994ADC9053A}" presName="iconBgRect" presStyleLbl="bgShp" presStyleIdx="4" presStyleCnt="8" custScaleX="106198" custScaleY="106199"/>
      <dgm:spPr/>
    </dgm:pt>
    <dgm:pt modelId="{3EEE697E-44C2-4C0E-99B6-E98427C66367}" type="pres">
      <dgm:prSet presAssocID="{CAE4EC7B-7EF3-4D67-8B1E-0994ADC9053A}" presName="iconRect" presStyleLbl="node1" presStyleIdx="4" presStyleCnt="8" custScaleX="138817" custScaleY="138817"/>
      <dgm:spPr>
        <a:blipFill>
          <a:blip xmlns:r="http://schemas.openxmlformats.org/officeDocument/2006/relationships" r:embed="rId9" cstate="hq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a:blipFill>
        <a:ln>
          <a:noFill/>
        </a:ln>
      </dgm:spPr>
      <dgm:t>
        <a:bodyPr/>
        <a:lstStyle/>
        <a:p>
          <a:endParaRPr lang="en-US"/>
        </a:p>
      </dgm:t>
      <dgm:extLst>
        <a:ext uri="{E40237B7-FDA0-4F09-8148-C483321AD2D9}">
          <dgm14:cNvPr xmlns:dgm14="http://schemas.microsoft.com/office/drawing/2010/diagram" id="0" name="" descr="Piggy Bank"/>
        </a:ext>
      </dgm:extLst>
    </dgm:pt>
    <dgm:pt modelId="{52318218-72CB-41E2-8FC0-5301FD0093F2}" type="pres">
      <dgm:prSet presAssocID="{CAE4EC7B-7EF3-4D67-8B1E-0994ADC9053A}" presName="spaceRect" presStyleCnt="0"/>
      <dgm:spPr/>
    </dgm:pt>
    <dgm:pt modelId="{A018386B-7F2D-4ECA-9F02-80EB5F741AE0}" type="pres">
      <dgm:prSet presAssocID="{CAE4EC7B-7EF3-4D67-8B1E-0994ADC9053A}" presName="textRect" presStyleLbl="revTx" presStyleIdx="4" presStyleCnt="8">
        <dgm:presLayoutVars>
          <dgm:chMax val="1"/>
          <dgm:chPref val="1"/>
        </dgm:presLayoutVars>
      </dgm:prSet>
      <dgm:spPr/>
      <dgm:t>
        <a:bodyPr/>
        <a:lstStyle/>
        <a:p>
          <a:endParaRPr lang="en-US"/>
        </a:p>
      </dgm:t>
    </dgm:pt>
    <dgm:pt modelId="{7628B02E-916D-48B9-86B6-E42C8BC9A8D1}" type="pres">
      <dgm:prSet presAssocID="{A3962329-C2B9-4942-8B54-F12380F2BB97}" presName="sibTrans" presStyleCnt="0"/>
      <dgm:spPr/>
    </dgm:pt>
    <dgm:pt modelId="{FD0C2488-439C-4DE5-885B-6A3CF9576E34}" type="pres">
      <dgm:prSet presAssocID="{E53F23D7-7513-479E-81E6-7A40C69DBDEC}" presName="compNode" presStyleCnt="0"/>
      <dgm:spPr/>
    </dgm:pt>
    <dgm:pt modelId="{0E71653D-BB25-4B8B-90B2-8D304DBB9760}" type="pres">
      <dgm:prSet presAssocID="{E53F23D7-7513-479E-81E6-7A40C69DBDEC}" presName="iconBgRect" presStyleLbl="bgShp" presStyleIdx="5" presStyleCnt="8" custScaleX="106198" custScaleY="106199"/>
      <dgm:spPr/>
    </dgm:pt>
    <dgm:pt modelId="{F7E4C8AC-41C2-4F37-B4D8-74AD549418CC}" type="pres">
      <dgm:prSet presAssocID="{E53F23D7-7513-479E-81E6-7A40C69DBDEC}" presName="iconRect" presStyleLbl="node1" presStyleIdx="5" presStyleCnt="8" custScaleX="138817" custScaleY="138817"/>
      <dgm:spPr>
        <a:blipFill>
          <a:blip xmlns:r="http://schemas.openxmlformats.org/officeDocument/2006/relationships" r:embed="rId11" cstate="hq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a:blipFill>
        <a:ln>
          <a:noFill/>
        </a:ln>
      </dgm:spPr>
      <dgm:t>
        <a:bodyPr/>
        <a:lstStyle/>
        <a:p>
          <a:endParaRPr lang="en-US"/>
        </a:p>
      </dgm:t>
      <dgm:extLst>
        <a:ext uri="{E40237B7-FDA0-4F09-8148-C483321AD2D9}">
          <dgm14:cNvPr xmlns:dgm14="http://schemas.microsoft.com/office/drawing/2010/diagram" id="0" name="" descr="Books"/>
        </a:ext>
      </dgm:extLst>
    </dgm:pt>
    <dgm:pt modelId="{7470334F-EA04-49E6-A35F-FA981333EE25}" type="pres">
      <dgm:prSet presAssocID="{E53F23D7-7513-479E-81E6-7A40C69DBDEC}" presName="spaceRect" presStyleCnt="0"/>
      <dgm:spPr/>
    </dgm:pt>
    <dgm:pt modelId="{72E56971-6C1A-45BA-B55A-FF6CB608763B}" type="pres">
      <dgm:prSet presAssocID="{E53F23D7-7513-479E-81E6-7A40C69DBDEC}" presName="textRect" presStyleLbl="revTx" presStyleIdx="5" presStyleCnt="8">
        <dgm:presLayoutVars>
          <dgm:chMax val="1"/>
          <dgm:chPref val="1"/>
        </dgm:presLayoutVars>
      </dgm:prSet>
      <dgm:spPr/>
      <dgm:t>
        <a:bodyPr/>
        <a:lstStyle/>
        <a:p>
          <a:endParaRPr lang="en-US"/>
        </a:p>
      </dgm:t>
    </dgm:pt>
    <dgm:pt modelId="{88EABD51-7D9A-4210-B304-C26F28AF84E7}" type="pres">
      <dgm:prSet presAssocID="{9648AAFF-2328-4A55-8730-AB0DE4C132EB}" presName="sibTrans" presStyleCnt="0"/>
      <dgm:spPr/>
    </dgm:pt>
    <dgm:pt modelId="{2BC102AA-4784-44AA-9CE6-4B3424D98FD8}" type="pres">
      <dgm:prSet presAssocID="{62A85043-945A-4B74-95FA-01ECB4978227}" presName="compNode" presStyleCnt="0"/>
      <dgm:spPr/>
    </dgm:pt>
    <dgm:pt modelId="{292941C1-76F7-4DF4-BC79-1F958C397BEB}" type="pres">
      <dgm:prSet presAssocID="{62A85043-945A-4B74-95FA-01ECB4978227}" presName="iconBgRect" presStyleLbl="bgShp" presStyleIdx="6" presStyleCnt="8"/>
      <dgm:spPr/>
    </dgm:pt>
    <dgm:pt modelId="{9B1BB6A5-B8DC-44C4-9B35-CB0664A052E9}" type="pres">
      <dgm:prSet presAssocID="{62A85043-945A-4B74-95FA-01ECB4978227}" presName="iconRect" presStyleLbl="node1" presStyleIdx="6" presStyleCnt="8" custScaleX="143017" custScaleY="111442"/>
      <dgm:spPr>
        <a:blipFill>
          <a:blip xmlns:r="http://schemas.openxmlformats.org/officeDocument/2006/relationships" r:embed="rId13" cstate="hq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a:blipFill>
        <a:ln>
          <a:noFill/>
        </a:ln>
      </dgm:spPr>
      <dgm:t>
        <a:bodyPr/>
        <a:lstStyle/>
        <a:p>
          <a:endParaRPr lang="en-US"/>
        </a:p>
      </dgm:t>
      <dgm:extLst>
        <a:ext uri="{E40237B7-FDA0-4F09-8148-C483321AD2D9}">
          <dgm14:cNvPr xmlns:dgm14="http://schemas.microsoft.com/office/drawing/2010/diagram" id="0" name="" descr="Bank with solid fill"/>
        </a:ext>
      </dgm:extLst>
    </dgm:pt>
    <dgm:pt modelId="{E40054DA-485E-4BA5-ACC2-460803AA639B}" type="pres">
      <dgm:prSet presAssocID="{62A85043-945A-4B74-95FA-01ECB4978227}" presName="spaceRect" presStyleCnt="0"/>
      <dgm:spPr/>
    </dgm:pt>
    <dgm:pt modelId="{5EE96F97-56AC-4CF0-961F-2A656F5CE5A1}" type="pres">
      <dgm:prSet presAssocID="{62A85043-945A-4B74-95FA-01ECB4978227}" presName="textRect" presStyleLbl="revTx" presStyleIdx="6" presStyleCnt="8">
        <dgm:presLayoutVars>
          <dgm:chMax val="1"/>
          <dgm:chPref val="1"/>
        </dgm:presLayoutVars>
      </dgm:prSet>
      <dgm:spPr/>
      <dgm:t>
        <a:bodyPr/>
        <a:lstStyle/>
        <a:p>
          <a:endParaRPr lang="en-US"/>
        </a:p>
      </dgm:t>
    </dgm:pt>
    <dgm:pt modelId="{8102A106-0E14-4503-AFAC-E8CD23589EAA}" type="pres">
      <dgm:prSet presAssocID="{5754F0CB-4D55-48E4-B333-F3DB3FDFE5C3}" presName="sibTrans" presStyleCnt="0"/>
      <dgm:spPr/>
    </dgm:pt>
    <dgm:pt modelId="{2CDA4200-D004-4060-BEDF-F38D926E0D92}" type="pres">
      <dgm:prSet presAssocID="{92AA451D-6E6B-414A-AB76-7504A0E2216D}" presName="compNode" presStyleCnt="0"/>
      <dgm:spPr/>
    </dgm:pt>
    <dgm:pt modelId="{736B3D65-5CEC-41DA-9F96-116A71B1BCB4}" type="pres">
      <dgm:prSet presAssocID="{92AA451D-6E6B-414A-AB76-7504A0E2216D}" presName="iconBgRect" presStyleLbl="bgShp" presStyleIdx="7" presStyleCnt="8" custScaleX="106198" custScaleY="106199"/>
      <dgm:spPr/>
    </dgm:pt>
    <dgm:pt modelId="{3B22A069-CBE2-48CC-A8F6-2D5CB0E8D628}" type="pres">
      <dgm:prSet presAssocID="{92AA451D-6E6B-414A-AB76-7504A0E2216D}" presName="iconRect" presStyleLbl="node1" presStyleIdx="7" presStyleCnt="8" custScaleX="138817" custScaleY="138817"/>
      <dgm:spPr>
        <a:blipFill>
          <a:blip xmlns:r="http://schemas.openxmlformats.org/officeDocument/2006/relationships" r:embed="rId15" cstate="hq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tretch>
            <a:fillRect/>
          </a:stretch>
        </a:blipFill>
        <a:ln>
          <a:noFill/>
        </a:ln>
      </dgm:spPr>
      <dgm:t>
        <a:bodyPr/>
        <a:lstStyle/>
        <a:p>
          <a:endParaRPr lang="en-US"/>
        </a:p>
      </dgm:t>
      <dgm:extLst>
        <a:ext uri="{E40237B7-FDA0-4F09-8148-C483321AD2D9}">
          <dgm14:cNvPr xmlns:dgm14="http://schemas.microsoft.com/office/drawing/2010/diagram" id="0" name="" descr="Car"/>
        </a:ext>
      </dgm:extLst>
    </dgm:pt>
    <dgm:pt modelId="{14766A9D-0F9C-4E41-B5DF-A2E522D796AC}" type="pres">
      <dgm:prSet presAssocID="{92AA451D-6E6B-414A-AB76-7504A0E2216D}" presName="spaceRect" presStyleCnt="0"/>
      <dgm:spPr/>
    </dgm:pt>
    <dgm:pt modelId="{C870650B-E3DA-4308-A3DF-5048B7F24B8E}" type="pres">
      <dgm:prSet presAssocID="{92AA451D-6E6B-414A-AB76-7504A0E2216D}" presName="textRect" presStyleLbl="revTx" presStyleIdx="7" presStyleCnt="8">
        <dgm:presLayoutVars>
          <dgm:chMax val="1"/>
          <dgm:chPref val="1"/>
        </dgm:presLayoutVars>
      </dgm:prSet>
      <dgm:spPr/>
      <dgm:t>
        <a:bodyPr/>
        <a:lstStyle/>
        <a:p>
          <a:endParaRPr lang="en-US"/>
        </a:p>
      </dgm:t>
    </dgm:pt>
  </dgm:ptLst>
  <dgm:cxnLst>
    <dgm:cxn modelId="{3E95366D-7E8B-4BC5-92A4-7B03A4C6BDB6}" type="presOf" srcId="{ADC9A55B-B537-4FB1-A100-C0F3E683A689}" destId="{20115624-11E8-4ECE-BA7C-F9E14E381405}" srcOrd="0" destOrd="0" presId="urn:microsoft.com/office/officeart/2018/5/layout/IconCircleLabelList"/>
    <dgm:cxn modelId="{FA349AFE-E109-47BA-BD51-736BAADFD082}" srcId="{317E0CEE-3AFA-426C-8FCB-19C466F3C7B8}" destId="{62A85043-945A-4B74-95FA-01ECB4978227}" srcOrd="6" destOrd="0" parTransId="{42FB13C0-7EBC-4A2A-92F6-15A33189044F}" sibTransId="{5754F0CB-4D55-48E4-B333-F3DB3FDFE5C3}"/>
    <dgm:cxn modelId="{3DC8F912-8B85-4A11-8A6D-366422FA72EC}" type="presOf" srcId="{92AA451D-6E6B-414A-AB76-7504A0E2216D}" destId="{C870650B-E3DA-4308-A3DF-5048B7F24B8E}" srcOrd="0" destOrd="0" presId="urn:microsoft.com/office/officeart/2018/5/layout/IconCircleLabelList"/>
    <dgm:cxn modelId="{AEA1CBFF-0A1E-4FE0-87FD-93509276B0B9}" srcId="{317E0CEE-3AFA-426C-8FCB-19C466F3C7B8}" destId="{15CF0E79-467F-4C1F-A836-ECC0563B47BF}" srcOrd="0" destOrd="0" parTransId="{DA5DDAB8-D3D5-4D18-B900-A203BAA6F262}" sibTransId="{8EB2C8EB-4B59-4EB7-BDCF-B33F23946A10}"/>
    <dgm:cxn modelId="{67E9D028-EA90-4741-82D0-D3785362017A}" srcId="{317E0CEE-3AFA-426C-8FCB-19C466F3C7B8}" destId="{8CC360DD-59ED-4F40-926B-6DBE278FE3B6}" srcOrd="1" destOrd="0" parTransId="{FF1929AE-1F18-4059-ACEE-DD5737BCAFCF}" sibTransId="{2FE6DEF0-AC9B-46E3-ABBE-EC6980832C12}"/>
    <dgm:cxn modelId="{41CE925E-45D0-4A13-8838-995342980DAF}" srcId="{317E0CEE-3AFA-426C-8FCB-19C466F3C7B8}" destId="{ADC9A55B-B537-4FB1-A100-C0F3E683A689}" srcOrd="2" destOrd="0" parTransId="{4E1B95D7-0CAE-49EC-BEE9-30D0DDE4D3CE}" sibTransId="{9EECFC80-5C63-44BE-B339-16961A97FFE9}"/>
    <dgm:cxn modelId="{CD6F655D-2CD6-4366-91A3-9BB9B8325657}" type="presOf" srcId="{8CC360DD-59ED-4F40-926B-6DBE278FE3B6}" destId="{C1327CF4-824C-45D7-BCE9-5828BCCF3A3E}" srcOrd="0" destOrd="0" presId="urn:microsoft.com/office/officeart/2018/5/layout/IconCircleLabelList"/>
    <dgm:cxn modelId="{865B17AC-4B8B-4A36-AFE2-D99EC3A7F3A4}" type="presOf" srcId="{C20BA9BF-12BB-48A9-A054-0AB2C46E4DE3}" destId="{DC17A425-B159-4939-A9B1-95E54633AFD0}" srcOrd="0" destOrd="0" presId="urn:microsoft.com/office/officeart/2018/5/layout/IconCircleLabelList"/>
    <dgm:cxn modelId="{A053674C-272A-414C-B0C1-3931161B6D34}" type="presOf" srcId="{CAE4EC7B-7EF3-4D67-8B1E-0994ADC9053A}" destId="{A018386B-7F2D-4ECA-9F02-80EB5F741AE0}" srcOrd="0" destOrd="0" presId="urn:microsoft.com/office/officeart/2018/5/layout/IconCircleLabelList"/>
    <dgm:cxn modelId="{371CFF0D-70ED-4EEE-B2C8-580AB00074AD}" srcId="{317E0CEE-3AFA-426C-8FCB-19C466F3C7B8}" destId="{C20BA9BF-12BB-48A9-A054-0AB2C46E4DE3}" srcOrd="3" destOrd="0" parTransId="{651104AD-6F82-4EB5-AF0F-1A932E226C8B}" sibTransId="{75DF415D-445C-42D3-907E-FDDC9C5E7D6C}"/>
    <dgm:cxn modelId="{68D5DF34-2586-4800-B931-EA8E2261929A}" type="presOf" srcId="{15CF0E79-467F-4C1F-A836-ECC0563B47BF}" destId="{84C35069-D639-4D37-8F9D-A251205BD3E3}" srcOrd="0" destOrd="0" presId="urn:microsoft.com/office/officeart/2018/5/layout/IconCircleLabelList"/>
    <dgm:cxn modelId="{2CB37A19-1760-460F-A370-04040B1F7356}" type="presOf" srcId="{62A85043-945A-4B74-95FA-01ECB4978227}" destId="{5EE96F97-56AC-4CF0-961F-2A656F5CE5A1}" srcOrd="0" destOrd="0" presId="urn:microsoft.com/office/officeart/2018/5/layout/IconCircleLabelList"/>
    <dgm:cxn modelId="{C10B4808-B74F-4EF0-818F-A3A23319D517}" srcId="{317E0CEE-3AFA-426C-8FCB-19C466F3C7B8}" destId="{CAE4EC7B-7EF3-4D67-8B1E-0994ADC9053A}" srcOrd="4" destOrd="0" parTransId="{002E4968-029A-40F2-8EF9-37A4ABAD3E7F}" sibTransId="{A3962329-C2B9-4942-8B54-F12380F2BB97}"/>
    <dgm:cxn modelId="{01A2D31F-3F1D-4C96-BCC0-E4C1E0F20949}" srcId="{317E0CEE-3AFA-426C-8FCB-19C466F3C7B8}" destId="{E53F23D7-7513-479E-81E6-7A40C69DBDEC}" srcOrd="5" destOrd="0" parTransId="{F3B00903-1F76-4639-A21B-C3D490277CC3}" sibTransId="{9648AAFF-2328-4A55-8730-AB0DE4C132EB}"/>
    <dgm:cxn modelId="{58445F72-7567-422B-87AD-AC7E2DFD09B5}" srcId="{317E0CEE-3AFA-426C-8FCB-19C466F3C7B8}" destId="{92AA451D-6E6B-414A-AB76-7504A0E2216D}" srcOrd="7" destOrd="0" parTransId="{B145D390-185B-4115-BABF-7101E3246EB5}" sibTransId="{74EA7E05-CC9D-467B-9571-0C4F89CEB613}"/>
    <dgm:cxn modelId="{2607A031-D262-4BA2-8F8E-1947E3D4CBBB}" type="presOf" srcId="{317E0CEE-3AFA-426C-8FCB-19C466F3C7B8}" destId="{354D1F84-CC7C-4057-9CC6-78C2A74738F0}" srcOrd="0" destOrd="0" presId="urn:microsoft.com/office/officeart/2018/5/layout/IconCircleLabelList"/>
    <dgm:cxn modelId="{D9778A95-23A6-464B-8785-31639F59A9E7}" type="presOf" srcId="{E53F23D7-7513-479E-81E6-7A40C69DBDEC}" destId="{72E56971-6C1A-45BA-B55A-FF6CB608763B}" srcOrd="0" destOrd="0" presId="urn:microsoft.com/office/officeart/2018/5/layout/IconCircleLabelList"/>
    <dgm:cxn modelId="{5126A6DD-B462-4D86-A375-DF20525C5AAA}" type="presParOf" srcId="{354D1F84-CC7C-4057-9CC6-78C2A74738F0}" destId="{9F36C3F1-6C6E-4A29-A008-058E94135480}" srcOrd="0" destOrd="0" presId="urn:microsoft.com/office/officeart/2018/5/layout/IconCircleLabelList"/>
    <dgm:cxn modelId="{1599A811-63E0-4B24-B9D9-80F1FB3C0086}" type="presParOf" srcId="{9F36C3F1-6C6E-4A29-A008-058E94135480}" destId="{58B57DCD-FBBF-4062-8F78-13C4D01657A0}" srcOrd="0" destOrd="0" presId="urn:microsoft.com/office/officeart/2018/5/layout/IconCircleLabelList"/>
    <dgm:cxn modelId="{10F9646D-DCE9-4824-998C-60F31EEE5633}" type="presParOf" srcId="{9F36C3F1-6C6E-4A29-A008-058E94135480}" destId="{356C9A31-775E-41E6-8570-AD76AF5CB65F}" srcOrd="1" destOrd="0" presId="urn:microsoft.com/office/officeart/2018/5/layout/IconCircleLabelList"/>
    <dgm:cxn modelId="{EE5F22D1-8F7B-48D7-B466-C6798C7CC587}" type="presParOf" srcId="{9F36C3F1-6C6E-4A29-A008-058E94135480}" destId="{A21616E4-C917-4CCC-B103-EC8ED317C977}" srcOrd="2" destOrd="0" presId="urn:microsoft.com/office/officeart/2018/5/layout/IconCircleLabelList"/>
    <dgm:cxn modelId="{53BE3E14-34D4-4762-A6B0-A5D2BCB8B4E3}" type="presParOf" srcId="{9F36C3F1-6C6E-4A29-A008-058E94135480}" destId="{84C35069-D639-4D37-8F9D-A251205BD3E3}" srcOrd="3" destOrd="0" presId="urn:microsoft.com/office/officeart/2018/5/layout/IconCircleLabelList"/>
    <dgm:cxn modelId="{6074F66B-5749-4945-8356-F9B8F9E63B84}" type="presParOf" srcId="{354D1F84-CC7C-4057-9CC6-78C2A74738F0}" destId="{79427149-F062-4209-8927-7EA57E52C574}" srcOrd="1" destOrd="0" presId="urn:microsoft.com/office/officeart/2018/5/layout/IconCircleLabelList"/>
    <dgm:cxn modelId="{36E9465C-899A-4BF6-8262-4A1AD6867A2F}" type="presParOf" srcId="{354D1F84-CC7C-4057-9CC6-78C2A74738F0}" destId="{A9CA52BD-BF73-4347-9D3A-675943CEC65F}" srcOrd="2" destOrd="0" presId="urn:microsoft.com/office/officeart/2018/5/layout/IconCircleLabelList"/>
    <dgm:cxn modelId="{B192CB8E-FE13-4127-AD1E-B086CA910D2B}" type="presParOf" srcId="{A9CA52BD-BF73-4347-9D3A-675943CEC65F}" destId="{EA7A5DE7-4E80-4FA7-A0D3-3E8C66553C4F}" srcOrd="0" destOrd="0" presId="urn:microsoft.com/office/officeart/2018/5/layout/IconCircleLabelList"/>
    <dgm:cxn modelId="{8DCB86B4-F337-404C-9BAD-A6727D1CFBF1}" type="presParOf" srcId="{A9CA52BD-BF73-4347-9D3A-675943CEC65F}" destId="{DA6C016F-B378-4CFC-8BE5-CAF37A8819BF}" srcOrd="1" destOrd="0" presId="urn:microsoft.com/office/officeart/2018/5/layout/IconCircleLabelList"/>
    <dgm:cxn modelId="{C46FC765-8922-40E6-9D25-6D07988A0413}" type="presParOf" srcId="{A9CA52BD-BF73-4347-9D3A-675943CEC65F}" destId="{C352F5FC-C3CB-41A5-9FD2-569D1892D748}" srcOrd="2" destOrd="0" presId="urn:microsoft.com/office/officeart/2018/5/layout/IconCircleLabelList"/>
    <dgm:cxn modelId="{B811D468-26D1-4FFB-8E45-AE95AED1FF3E}" type="presParOf" srcId="{A9CA52BD-BF73-4347-9D3A-675943CEC65F}" destId="{C1327CF4-824C-45D7-BCE9-5828BCCF3A3E}" srcOrd="3" destOrd="0" presId="urn:microsoft.com/office/officeart/2018/5/layout/IconCircleLabelList"/>
    <dgm:cxn modelId="{09A9F167-8409-44AC-8518-1741DF22F8F9}" type="presParOf" srcId="{354D1F84-CC7C-4057-9CC6-78C2A74738F0}" destId="{F1308C89-5E59-448F-AE5C-4B979661DBC8}" srcOrd="3" destOrd="0" presId="urn:microsoft.com/office/officeart/2018/5/layout/IconCircleLabelList"/>
    <dgm:cxn modelId="{17ED0AB4-62AD-4AF4-AC73-4ACAECC8BB08}" type="presParOf" srcId="{354D1F84-CC7C-4057-9CC6-78C2A74738F0}" destId="{06F3AC47-0D2B-4ACA-81F0-92D510550CD2}" srcOrd="4" destOrd="0" presId="urn:microsoft.com/office/officeart/2018/5/layout/IconCircleLabelList"/>
    <dgm:cxn modelId="{A7B5BCC4-47E7-4329-A657-84AE488A4215}" type="presParOf" srcId="{06F3AC47-0D2B-4ACA-81F0-92D510550CD2}" destId="{988CC8B7-D2AD-42D6-94B5-F8CA0CD156FA}" srcOrd="0" destOrd="0" presId="urn:microsoft.com/office/officeart/2018/5/layout/IconCircleLabelList"/>
    <dgm:cxn modelId="{D620A564-0871-44F2-BC3B-7790950CB91F}" type="presParOf" srcId="{06F3AC47-0D2B-4ACA-81F0-92D510550CD2}" destId="{1F675924-D418-4939-A206-2493C5498257}" srcOrd="1" destOrd="0" presId="urn:microsoft.com/office/officeart/2018/5/layout/IconCircleLabelList"/>
    <dgm:cxn modelId="{CB5AC1C0-D802-463E-84A1-C8C39E81C4FB}" type="presParOf" srcId="{06F3AC47-0D2B-4ACA-81F0-92D510550CD2}" destId="{FDE2C90C-153B-44E5-87FC-B9F9CC245500}" srcOrd="2" destOrd="0" presId="urn:microsoft.com/office/officeart/2018/5/layout/IconCircleLabelList"/>
    <dgm:cxn modelId="{20DC844F-AADB-4D36-906B-603668656D2B}" type="presParOf" srcId="{06F3AC47-0D2B-4ACA-81F0-92D510550CD2}" destId="{20115624-11E8-4ECE-BA7C-F9E14E381405}" srcOrd="3" destOrd="0" presId="urn:microsoft.com/office/officeart/2018/5/layout/IconCircleLabelList"/>
    <dgm:cxn modelId="{8873E222-82B4-447F-A638-1B83B6A80325}" type="presParOf" srcId="{354D1F84-CC7C-4057-9CC6-78C2A74738F0}" destId="{1E6C06CD-EE8D-42F9-9EF6-8709F3A9F121}" srcOrd="5" destOrd="0" presId="urn:microsoft.com/office/officeart/2018/5/layout/IconCircleLabelList"/>
    <dgm:cxn modelId="{9C452AE8-D172-46DF-828B-81BDE6C2D58C}" type="presParOf" srcId="{354D1F84-CC7C-4057-9CC6-78C2A74738F0}" destId="{7D47DE67-2748-4A21-8436-AA95605EAB18}" srcOrd="6" destOrd="0" presId="urn:microsoft.com/office/officeart/2018/5/layout/IconCircleLabelList"/>
    <dgm:cxn modelId="{77AD9409-0FB3-4251-83AA-FF1B0A7E99A6}" type="presParOf" srcId="{7D47DE67-2748-4A21-8436-AA95605EAB18}" destId="{998A9F0D-1290-4079-B358-8AB0238C2345}" srcOrd="0" destOrd="0" presId="urn:microsoft.com/office/officeart/2018/5/layout/IconCircleLabelList"/>
    <dgm:cxn modelId="{90780BD0-8C72-43C3-B3BE-B45AB83159FF}" type="presParOf" srcId="{7D47DE67-2748-4A21-8436-AA95605EAB18}" destId="{71F577F6-509B-414B-A85A-A8C491B87367}" srcOrd="1" destOrd="0" presId="urn:microsoft.com/office/officeart/2018/5/layout/IconCircleLabelList"/>
    <dgm:cxn modelId="{3A18D246-79E2-4BD3-85E1-B58024A6611B}" type="presParOf" srcId="{7D47DE67-2748-4A21-8436-AA95605EAB18}" destId="{DB973AEA-51BF-4D5B-9763-7E78E66B04B3}" srcOrd="2" destOrd="0" presId="urn:microsoft.com/office/officeart/2018/5/layout/IconCircleLabelList"/>
    <dgm:cxn modelId="{869ABB8E-F17C-45B5-AF50-25C993D18D5F}" type="presParOf" srcId="{7D47DE67-2748-4A21-8436-AA95605EAB18}" destId="{DC17A425-B159-4939-A9B1-95E54633AFD0}" srcOrd="3" destOrd="0" presId="urn:microsoft.com/office/officeart/2018/5/layout/IconCircleLabelList"/>
    <dgm:cxn modelId="{C5116873-DA92-4C2F-91B9-B06FB084EC49}" type="presParOf" srcId="{354D1F84-CC7C-4057-9CC6-78C2A74738F0}" destId="{BB00B423-0F28-4DF6-96A5-766C329B806B}" srcOrd="7" destOrd="0" presId="urn:microsoft.com/office/officeart/2018/5/layout/IconCircleLabelList"/>
    <dgm:cxn modelId="{44A99522-6010-439A-94F5-8F04323CD6D3}" type="presParOf" srcId="{354D1F84-CC7C-4057-9CC6-78C2A74738F0}" destId="{9DBF9F74-730F-4E51-A1FF-A334DC7F62E5}" srcOrd="8" destOrd="0" presId="urn:microsoft.com/office/officeart/2018/5/layout/IconCircleLabelList"/>
    <dgm:cxn modelId="{0A680520-1E49-4B0D-8590-7628BF9AFA26}" type="presParOf" srcId="{9DBF9F74-730F-4E51-A1FF-A334DC7F62E5}" destId="{55250E34-2CC0-4C65-B067-5978DA02046E}" srcOrd="0" destOrd="0" presId="urn:microsoft.com/office/officeart/2018/5/layout/IconCircleLabelList"/>
    <dgm:cxn modelId="{0C163F01-4DF0-49C4-B223-A72E867CFFB7}" type="presParOf" srcId="{9DBF9F74-730F-4E51-A1FF-A334DC7F62E5}" destId="{3EEE697E-44C2-4C0E-99B6-E98427C66367}" srcOrd="1" destOrd="0" presId="urn:microsoft.com/office/officeart/2018/5/layout/IconCircleLabelList"/>
    <dgm:cxn modelId="{90ECDCA0-F6A9-4618-BA06-6761638D40AD}" type="presParOf" srcId="{9DBF9F74-730F-4E51-A1FF-A334DC7F62E5}" destId="{52318218-72CB-41E2-8FC0-5301FD0093F2}" srcOrd="2" destOrd="0" presId="urn:microsoft.com/office/officeart/2018/5/layout/IconCircleLabelList"/>
    <dgm:cxn modelId="{CD4ACEED-B781-4205-A367-71E2EB4A90DA}" type="presParOf" srcId="{9DBF9F74-730F-4E51-A1FF-A334DC7F62E5}" destId="{A018386B-7F2D-4ECA-9F02-80EB5F741AE0}" srcOrd="3" destOrd="0" presId="urn:microsoft.com/office/officeart/2018/5/layout/IconCircleLabelList"/>
    <dgm:cxn modelId="{753C2B41-7504-4E63-8069-8E91D78B79BD}" type="presParOf" srcId="{354D1F84-CC7C-4057-9CC6-78C2A74738F0}" destId="{7628B02E-916D-48B9-86B6-E42C8BC9A8D1}" srcOrd="9" destOrd="0" presId="urn:microsoft.com/office/officeart/2018/5/layout/IconCircleLabelList"/>
    <dgm:cxn modelId="{5D58548C-C089-4E4D-BAA5-6A6E6BFD9ECD}" type="presParOf" srcId="{354D1F84-CC7C-4057-9CC6-78C2A74738F0}" destId="{FD0C2488-439C-4DE5-885B-6A3CF9576E34}" srcOrd="10" destOrd="0" presId="urn:microsoft.com/office/officeart/2018/5/layout/IconCircleLabelList"/>
    <dgm:cxn modelId="{0C7705F5-5B8C-40CB-8557-337315FE604E}" type="presParOf" srcId="{FD0C2488-439C-4DE5-885B-6A3CF9576E34}" destId="{0E71653D-BB25-4B8B-90B2-8D304DBB9760}" srcOrd="0" destOrd="0" presId="urn:microsoft.com/office/officeart/2018/5/layout/IconCircleLabelList"/>
    <dgm:cxn modelId="{7C1BB58C-7801-41A4-BD39-704FEBCF9782}" type="presParOf" srcId="{FD0C2488-439C-4DE5-885B-6A3CF9576E34}" destId="{F7E4C8AC-41C2-4F37-B4D8-74AD549418CC}" srcOrd="1" destOrd="0" presId="urn:microsoft.com/office/officeart/2018/5/layout/IconCircleLabelList"/>
    <dgm:cxn modelId="{FAEEB20F-8207-4268-9EE4-C1286AC316EF}" type="presParOf" srcId="{FD0C2488-439C-4DE5-885B-6A3CF9576E34}" destId="{7470334F-EA04-49E6-A35F-FA981333EE25}" srcOrd="2" destOrd="0" presId="urn:microsoft.com/office/officeart/2018/5/layout/IconCircleLabelList"/>
    <dgm:cxn modelId="{46D3D5A0-5F4E-4CB2-8B4E-6C1A29D6B973}" type="presParOf" srcId="{FD0C2488-439C-4DE5-885B-6A3CF9576E34}" destId="{72E56971-6C1A-45BA-B55A-FF6CB608763B}" srcOrd="3" destOrd="0" presId="urn:microsoft.com/office/officeart/2018/5/layout/IconCircleLabelList"/>
    <dgm:cxn modelId="{C12A348A-4CCF-4FBE-925E-A27BAA86BBE6}" type="presParOf" srcId="{354D1F84-CC7C-4057-9CC6-78C2A74738F0}" destId="{88EABD51-7D9A-4210-B304-C26F28AF84E7}" srcOrd="11" destOrd="0" presId="urn:microsoft.com/office/officeart/2018/5/layout/IconCircleLabelList"/>
    <dgm:cxn modelId="{B1877EAD-E537-4444-A860-68BA0947B46A}" type="presParOf" srcId="{354D1F84-CC7C-4057-9CC6-78C2A74738F0}" destId="{2BC102AA-4784-44AA-9CE6-4B3424D98FD8}" srcOrd="12" destOrd="0" presId="urn:microsoft.com/office/officeart/2018/5/layout/IconCircleLabelList"/>
    <dgm:cxn modelId="{DE5178EF-3F52-473F-90EF-6EAF3ECB5EC3}" type="presParOf" srcId="{2BC102AA-4784-44AA-9CE6-4B3424D98FD8}" destId="{292941C1-76F7-4DF4-BC79-1F958C397BEB}" srcOrd="0" destOrd="0" presId="urn:microsoft.com/office/officeart/2018/5/layout/IconCircleLabelList"/>
    <dgm:cxn modelId="{07131951-8354-4847-AA41-9A5A24E1A600}" type="presParOf" srcId="{2BC102AA-4784-44AA-9CE6-4B3424D98FD8}" destId="{9B1BB6A5-B8DC-44C4-9B35-CB0664A052E9}" srcOrd="1" destOrd="0" presId="urn:microsoft.com/office/officeart/2018/5/layout/IconCircleLabelList"/>
    <dgm:cxn modelId="{51837550-DA29-451A-8CD9-FA84FC6799AE}" type="presParOf" srcId="{2BC102AA-4784-44AA-9CE6-4B3424D98FD8}" destId="{E40054DA-485E-4BA5-ACC2-460803AA639B}" srcOrd="2" destOrd="0" presId="urn:microsoft.com/office/officeart/2018/5/layout/IconCircleLabelList"/>
    <dgm:cxn modelId="{2830EF2C-6766-47E6-BFA4-50F88B671930}" type="presParOf" srcId="{2BC102AA-4784-44AA-9CE6-4B3424D98FD8}" destId="{5EE96F97-56AC-4CF0-961F-2A656F5CE5A1}" srcOrd="3" destOrd="0" presId="urn:microsoft.com/office/officeart/2018/5/layout/IconCircleLabelList"/>
    <dgm:cxn modelId="{DDCFCB00-C21F-42B3-8AB1-CE32D4F1A9A2}" type="presParOf" srcId="{354D1F84-CC7C-4057-9CC6-78C2A74738F0}" destId="{8102A106-0E14-4503-AFAC-E8CD23589EAA}" srcOrd="13" destOrd="0" presId="urn:microsoft.com/office/officeart/2018/5/layout/IconCircleLabelList"/>
    <dgm:cxn modelId="{CE5B65CA-0807-43F4-AF50-F0C5070828B8}" type="presParOf" srcId="{354D1F84-CC7C-4057-9CC6-78C2A74738F0}" destId="{2CDA4200-D004-4060-BEDF-F38D926E0D92}" srcOrd="14" destOrd="0" presId="urn:microsoft.com/office/officeart/2018/5/layout/IconCircleLabelList"/>
    <dgm:cxn modelId="{CB1D7AB2-2490-4833-9290-83A8A02C70B5}" type="presParOf" srcId="{2CDA4200-D004-4060-BEDF-F38D926E0D92}" destId="{736B3D65-5CEC-41DA-9F96-116A71B1BCB4}" srcOrd="0" destOrd="0" presId="urn:microsoft.com/office/officeart/2018/5/layout/IconCircleLabelList"/>
    <dgm:cxn modelId="{20ACE9C1-6645-498B-90C6-EA305A31E94E}" type="presParOf" srcId="{2CDA4200-D004-4060-BEDF-F38D926E0D92}" destId="{3B22A069-CBE2-48CC-A8F6-2D5CB0E8D628}" srcOrd="1" destOrd="0" presId="urn:microsoft.com/office/officeart/2018/5/layout/IconCircleLabelList"/>
    <dgm:cxn modelId="{48B39DF1-A5D4-4DC6-B22E-283019FD231D}" type="presParOf" srcId="{2CDA4200-D004-4060-BEDF-F38D926E0D92}" destId="{14766A9D-0F9C-4E41-B5DF-A2E522D796AC}" srcOrd="2" destOrd="0" presId="urn:microsoft.com/office/officeart/2018/5/layout/IconCircleLabelList"/>
    <dgm:cxn modelId="{43C9822A-95A9-4839-90D0-8779F8984EAD}" type="presParOf" srcId="{2CDA4200-D004-4060-BEDF-F38D926E0D92}" destId="{C870650B-E3DA-4308-A3DF-5048B7F24B8E}"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62BB430-8251-46C9-970A-B8581790ECD5}"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DB8C623-CAA4-4A5D-9576-F678AFCCA94B}">
      <dgm:prSet custT="1"/>
      <dgm:spPr/>
      <dgm:t>
        <a:bodyPr/>
        <a:lstStyle/>
        <a:p>
          <a:pPr>
            <a:lnSpc>
              <a:spcPct val="100000"/>
            </a:lnSpc>
          </a:pPr>
          <a:r>
            <a:rPr lang="en-CA" sz="1800" b="1" dirty="0">
              <a:latin typeface="Trebuchet MS"/>
            </a:rPr>
            <a:t>Phasing out coal </a:t>
          </a:r>
          <a:r>
            <a:rPr lang="en-CA" sz="1800" dirty="0">
              <a:latin typeface="Trebuchet MS"/>
            </a:rPr>
            <a:t>by 2030</a:t>
          </a:r>
          <a:endParaRPr lang="en-US" sz="1800" dirty="0">
            <a:latin typeface="Trebuchet MS"/>
          </a:endParaRPr>
        </a:p>
      </dgm:t>
    </dgm:pt>
    <dgm:pt modelId="{1214733E-0774-4874-9AB3-89B36780FE0A}" type="parTrans" cxnId="{4C247D3F-A097-4407-97E4-90C0E7E7E444}">
      <dgm:prSet/>
      <dgm:spPr/>
      <dgm:t>
        <a:bodyPr/>
        <a:lstStyle/>
        <a:p>
          <a:endParaRPr lang="en-US" sz="1800">
            <a:latin typeface="Trebuchet MS" panose="020B0603020202020204" pitchFamily="34" charset="0"/>
          </a:endParaRPr>
        </a:p>
      </dgm:t>
    </dgm:pt>
    <dgm:pt modelId="{4C8DFCAE-6DE8-45D2-BBB3-9B6B9565F729}" type="sibTrans" cxnId="{4C247D3F-A097-4407-97E4-90C0E7E7E444}">
      <dgm:prSet/>
      <dgm:spPr/>
      <dgm:t>
        <a:bodyPr/>
        <a:lstStyle/>
        <a:p>
          <a:endParaRPr lang="en-US" sz="1800">
            <a:latin typeface="Trebuchet MS" panose="020B0603020202020204" pitchFamily="34" charset="0"/>
          </a:endParaRPr>
        </a:p>
      </dgm:t>
    </dgm:pt>
    <dgm:pt modelId="{6E206684-5B08-4381-9D9D-EEDD3CF56A83}">
      <dgm:prSet custT="1"/>
      <dgm:spPr/>
      <dgm:t>
        <a:bodyPr/>
        <a:lstStyle/>
        <a:p>
          <a:pPr>
            <a:lnSpc>
              <a:spcPct val="100000"/>
            </a:lnSpc>
          </a:pPr>
          <a:r>
            <a:rPr lang="en-CA" sz="1800" b="1" dirty="0">
              <a:latin typeface="Trebuchet MS"/>
            </a:rPr>
            <a:t>Net-zero emissions </a:t>
          </a:r>
          <a:r>
            <a:rPr lang="en-CA" sz="1800" dirty="0">
              <a:latin typeface="Trebuchet MS"/>
            </a:rPr>
            <a:t>by 2050</a:t>
          </a:r>
          <a:endParaRPr lang="en-US" sz="1800" dirty="0">
            <a:latin typeface="Trebuchet MS"/>
          </a:endParaRPr>
        </a:p>
      </dgm:t>
    </dgm:pt>
    <dgm:pt modelId="{DF36A451-6E08-42E2-AA1E-E2EB55E2476F}" type="parTrans" cxnId="{A8A6FC90-995E-4BCB-9ED8-6555DBFFE91F}">
      <dgm:prSet/>
      <dgm:spPr/>
      <dgm:t>
        <a:bodyPr/>
        <a:lstStyle/>
        <a:p>
          <a:endParaRPr lang="en-US" sz="1800">
            <a:latin typeface="Trebuchet MS" panose="020B0603020202020204" pitchFamily="34" charset="0"/>
          </a:endParaRPr>
        </a:p>
      </dgm:t>
    </dgm:pt>
    <dgm:pt modelId="{44887B5A-23C1-4A32-9963-6A8E91CA8B02}" type="sibTrans" cxnId="{A8A6FC90-995E-4BCB-9ED8-6555DBFFE91F}">
      <dgm:prSet/>
      <dgm:spPr/>
      <dgm:t>
        <a:bodyPr/>
        <a:lstStyle/>
        <a:p>
          <a:endParaRPr lang="en-US" sz="1800">
            <a:latin typeface="Trebuchet MS" panose="020B0603020202020204" pitchFamily="34" charset="0"/>
          </a:endParaRPr>
        </a:p>
      </dgm:t>
    </dgm:pt>
    <dgm:pt modelId="{910F7D87-9429-4C6A-8F5B-AD43F59A5B7D}">
      <dgm:prSet custT="1"/>
      <dgm:spPr/>
      <dgm:t>
        <a:bodyPr/>
        <a:lstStyle/>
        <a:p>
          <a:pPr>
            <a:lnSpc>
              <a:spcPct val="100000"/>
            </a:lnSpc>
          </a:pPr>
          <a:r>
            <a:rPr lang="en-CA" sz="1800" b="1" dirty="0">
              <a:latin typeface="Trebuchet MS"/>
            </a:rPr>
            <a:t>40-45% emissions </a:t>
          </a:r>
          <a:r>
            <a:rPr lang="en-CA" sz="1800" dirty="0">
              <a:latin typeface="Trebuchet MS"/>
            </a:rPr>
            <a:t>reduction by 2030 </a:t>
          </a:r>
          <a:endParaRPr lang="en-US" sz="1800" dirty="0">
            <a:latin typeface="Trebuchet MS" panose="020B0603020202020204" pitchFamily="34" charset="0"/>
          </a:endParaRPr>
        </a:p>
      </dgm:t>
    </dgm:pt>
    <dgm:pt modelId="{1F95A450-F80E-401D-B6E9-5A24890B00D7}" type="parTrans" cxnId="{C8BBBD2F-8025-45B6-8F4C-027941F8965B}">
      <dgm:prSet/>
      <dgm:spPr/>
      <dgm:t>
        <a:bodyPr/>
        <a:lstStyle/>
        <a:p>
          <a:endParaRPr lang="en-US" sz="1800">
            <a:latin typeface="Trebuchet MS" panose="020B0603020202020204" pitchFamily="34" charset="0"/>
          </a:endParaRPr>
        </a:p>
      </dgm:t>
    </dgm:pt>
    <dgm:pt modelId="{855490F8-BB94-43C1-BA26-0D900AF23D96}" type="sibTrans" cxnId="{C8BBBD2F-8025-45B6-8F4C-027941F8965B}">
      <dgm:prSet/>
      <dgm:spPr/>
      <dgm:t>
        <a:bodyPr/>
        <a:lstStyle/>
        <a:p>
          <a:endParaRPr lang="en-US" sz="1800">
            <a:latin typeface="Trebuchet MS" panose="020B0603020202020204" pitchFamily="34" charset="0"/>
          </a:endParaRPr>
        </a:p>
      </dgm:t>
    </dgm:pt>
    <dgm:pt modelId="{45310BCC-3592-4D9D-9EB1-B15E5EB131C6}">
      <dgm:prSet custT="1"/>
      <dgm:spPr/>
      <dgm:t>
        <a:bodyPr/>
        <a:lstStyle/>
        <a:p>
          <a:pPr>
            <a:lnSpc>
              <a:spcPct val="100000"/>
            </a:lnSpc>
          </a:pPr>
          <a:r>
            <a:rPr lang="en-CA" sz="1800" dirty="0">
              <a:latin typeface="Trebuchet MS"/>
            </a:rPr>
            <a:t>A decrease of approximately </a:t>
          </a:r>
          <a:r>
            <a:rPr lang="en-CA" sz="1800" b="1" dirty="0">
              <a:latin typeface="Trebuchet MS"/>
            </a:rPr>
            <a:t>14%</a:t>
          </a:r>
          <a:r>
            <a:rPr lang="en-CA" sz="1800" dirty="0">
              <a:latin typeface="Trebuchet MS"/>
            </a:rPr>
            <a:t> </a:t>
          </a:r>
          <a:r>
            <a:rPr lang="en-CA" sz="1800" b="1" dirty="0">
              <a:latin typeface="Trebuchet MS"/>
            </a:rPr>
            <a:t>(below 2016 levels) in the CI of liquid fuels </a:t>
          </a:r>
          <a:r>
            <a:rPr lang="en-CA" sz="1800" dirty="0">
              <a:latin typeface="Trebuchet MS"/>
            </a:rPr>
            <a:t>used in Canada by 2030. </a:t>
          </a:r>
          <a:endParaRPr lang="en-US" sz="1800" dirty="0">
            <a:latin typeface="Trebuchet MS" panose="020B0603020202020204" pitchFamily="34" charset="0"/>
          </a:endParaRPr>
        </a:p>
      </dgm:t>
    </dgm:pt>
    <dgm:pt modelId="{6710CBFA-203B-48DE-9EDC-05B976F82628}" type="parTrans" cxnId="{E1D4D61D-5C48-4C12-AC59-E8BAEEAB25D6}">
      <dgm:prSet/>
      <dgm:spPr/>
      <dgm:t>
        <a:bodyPr/>
        <a:lstStyle/>
        <a:p>
          <a:endParaRPr lang="en-US" sz="1800">
            <a:latin typeface="Trebuchet MS" panose="020B0603020202020204" pitchFamily="34" charset="0"/>
          </a:endParaRPr>
        </a:p>
      </dgm:t>
    </dgm:pt>
    <dgm:pt modelId="{82540D65-5441-492A-AA9F-50B77AF13D1B}" type="sibTrans" cxnId="{E1D4D61D-5C48-4C12-AC59-E8BAEEAB25D6}">
      <dgm:prSet/>
      <dgm:spPr/>
      <dgm:t>
        <a:bodyPr/>
        <a:lstStyle/>
        <a:p>
          <a:endParaRPr lang="en-US" sz="1800">
            <a:latin typeface="Trebuchet MS" panose="020B0603020202020204" pitchFamily="34" charset="0"/>
          </a:endParaRPr>
        </a:p>
      </dgm:t>
    </dgm:pt>
    <dgm:pt modelId="{926884C9-74BD-4318-B297-A3DC6CE5B820}">
      <dgm:prSet custT="1"/>
      <dgm:spPr/>
      <dgm:t>
        <a:bodyPr/>
        <a:lstStyle/>
        <a:p>
          <a:pPr rtl="0">
            <a:lnSpc>
              <a:spcPct val="100000"/>
            </a:lnSpc>
          </a:pPr>
          <a:r>
            <a:rPr lang="en-CA" sz="1800" dirty="0">
              <a:latin typeface="Trebuchet MS"/>
            </a:rPr>
            <a:t>Regulations and policies in place for </a:t>
          </a:r>
          <a:r>
            <a:rPr lang="en-CA" sz="1800" b="1" dirty="0">
              <a:latin typeface="Trebuchet MS"/>
            </a:rPr>
            <a:t>international aviation and marine transport fuels</a:t>
          </a:r>
          <a:r>
            <a:rPr lang="en-CA" sz="1800" dirty="0">
              <a:latin typeface="Trebuchet MS"/>
            </a:rPr>
            <a:t>. </a:t>
          </a:r>
          <a:endParaRPr lang="en-US" sz="1800">
            <a:latin typeface="Trebuchet MS" panose="020B0603020202020204" pitchFamily="34" charset="0"/>
          </a:endParaRPr>
        </a:p>
      </dgm:t>
    </dgm:pt>
    <dgm:pt modelId="{C2BE25D3-98C7-4C3E-9057-E60BDDC469F5}" type="parTrans" cxnId="{66955EE6-AEBE-432F-ACDD-4B2D9250D694}">
      <dgm:prSet/>
      <dgm:spPr/>
      <dgm:t>
        <a:bodyPr/>
        <a:lstStyle/>
        <a:p>
          <a:endParaRPr lang="en-US" sz="1800">
            <a:latin typeface="Trebuchet MS" panose="020B0603020202020204" pitchFamily="34" charset="0"/>
          </a:endParaRPr>
        </a:p>
      </dgm:t>
    </dgm:pt>
    <dgm:pt modelId="{F40909FB-7C13-464F-B689-779696DA40CE}" type="sibTrans" cxnId="{66955EE6-AEBE-432F-ACDD-4B2D9250D694}">
      <dgm:prSet/>
      <dgm:spPr/>
      <dgm:t>
        <a:bodyPr/>
        <a:lstStyle/>
        <a:p>
          <a:endParaRPr lang="en-US" sz="1800">
            <a:latin typeface="Trebuchet MS" panose="020B0603020202020204" pitchFamily="34" charset="0"/>
          </a:endParaRPr>
        </a:p>
      </dgm:t>
    </dgm:pt>
    <dgm:pt modelId="{2C3D003F-3197-42E9-B4CE-514AEF6E844C}" type="pres">
      <dgm:prSet presAssocID="{962BB430-8251-46C9-970A-B8581790ECD5}" presName="root" presStyleCnt="0">
        <dgm:presLayoutVars>
          <dgm:dir/>
          <dgm:resizeHandles val="exact"/>
        </dgm:presLayoutVars>
      </dgm:prSet>
      <dgm:spPr/>
      <dgm:t>
        <a:bodyPr/>
        <a:lstStyle/>
        <a:p>
          <a:endParaRPr lang="en-US"/>
        </a:p>
      </dgm:t>
    </dgm:pt>
    <dgm:pt modelId="{A1928798-DD5D-4CBD-95E5-E1081E4829E1}" type="pres">
      <dgm:prSet presAssocID="{9DB8C623-CAA4-4A5D-9576-F678AFCCA94B}" presName="compNode" presStyleCnt="0"/>
      <dgm:spPr/>
    </dgm:pt>
    <dgm:pt modelId="{00C4E56E-729D-441C-9D7D-4AD815E867AE}" type="pres">
      <dgm:prSet presAssocID="{9DB8C623-CAA4-4A5D-9576-F678AFCCA94B}" presName="bgRect" presStyleLbl="bgShp" presStyleIdx="0" presStyleCnt="5"/>
      <dgm:spPr/>
    </dgm:pt>
    <dgm:pt modelId="{11BA72C7-554A-4677-9E0C-E1702633EE0E}" type="pres">
      <dgm:prSet presAssocID="{9DB8C623-CAA4-4A5D-9576-F678AFCCA94B}" presName="iconRect" presStyleLbl="node1" presStyleIdx="0" presStyleCnt="5"/>
      <dgm:spPr>
        <a:blipFill>
          <a:blip xmlns:r="http://schemas.openxmlformats.org/officeDocument/2006/relationships" r:embed="rId1" cstate="hq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t>
        <a:bodyPr/>
        <a:lstStyle/>
        <a:p>
          <a:endParaRPr lang="en-US"/>
        </a:p>
      </dgm:t>
      <dgm:extLst>
        <a:ext uri="{E40237B7-FDA0-4F09-8148-C483321AD2D9}">
          <dgm14:cNvPr xmlns:dgm14="http://schemas.microsoft.com/office/drawing/2010/diagram" id="0" name="" descr="Factory"/>
        </a:ext>
      </dgm:extLst>
    </dgm:pt>
    <dgm:pt modelId="{8A29D0C7-B688-4E86-8706-A25DCDB0387F}" type="pres">
      <dgm:prSet presAssocID="{9DB8C623-CAA4-4A5D-9576-F678AFCCA94B}" presName="spaceRect" presStyleCnt="0"/>
      <dgm:spPr/>
    </dgm:pt>
    <dgm:pt modelId="{F21D4BAD-333D-4B28-95C2-191D29BAD1EC}" type="pres">
      <dgm:prSet presAssocID="{9DB8C623-CAA4-4A5D-9576-F678AFCCA94B}" presName="parTx" presStyleLbl="revTx" presStyleIdx="0" presStyleCnt="5">
        <dgm:presLayoutVars>
          <dgm:chMax val="0"/>
          <dgm:chPref val="0"/>
        </dgm:presLayoutVars>
      </dgm:prSet>
      <dgm:spPr/>
      <dgm:t>
        <a:bodyPr/>
        <a:lstStyle/>
        <a:p>
          <a:endParaRPr lang="en-US"/>
        </a:p>
      </dgm:t>
    </dgm:pt>
    <dgm:pt modelId="{51449DCD-E9D6-41DB-95F6-687D26445A11}" type="pres">
      <dgm:prSet presAssocID="{4C8DFCAE-6DE8-45D2-BBB3-9B6B9565F729}" presName="sibTrans" presStyleCnt="0"/>
      <dgm:spPr/>
    </dgm:pt>
    <dgm:pt modelId="{84F5A4FF-ECE0-4358-A807-03CFBB3A992A}" type="pres">
      <dgm:prSet presAssocID="{6E206684-5B08-4381-9D9D-EEDD3CF56A83}" presName="compNode" presStyleCnt="0"/>
      <dgm:spPr/>
    </dgm:pt>
    <dgm:pt modelId="{FCAC4D56-505F-4E8E-9C09-3044E98C3964}" type="pres">
      <dgm:prSet presAssocID="{6E206684-5B08-4381-9D9D-EEDD3CF56A83}" presName="bgRect" presStyleLbl="bgShp" presStyleIdx="1" presStyleCnt="5"/>
      <dgm:spPr/>
    </dgm:pt>
    <dgm:pt modelId="{64CCA923-21F1-42C4-8E8B-1EFB234EFD26}" type="pres">
      <dgm:prSet presAssocID="{6E206684-5B08-4381-9D9D-EEDD3CF56A83}" presName="iconRect" presStyleLbl="node1" presStyleIdx="1" presStyleCnt="5"/>
      <dgm:spPr>
        <a:blipFill>
          <a:blip xmlns:r="http://schemas.openxmlformats.org/officeDocument/2006/relationships"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t>
        <a:bodyPr/>
        <a:lstStyle/>
        <a:p>
          <a:endParaRPr lang="en-US"/>
        </a:p>
      </dgm:t>
      <dgm:extLst>
        <a:ext uri="{E40237B7-FDA0-4F09-8148-C483321AD2D9}">
          <dgm14:cNvPr xmlns:dgm14="http://schemas.microsoft.com/office/drawing/2010/diagram" id="0" name="" descr="Sustainability"/>
        </a:ext>
      </dgm:extLst>
    </dgm:pt>
    <dgm:pt modelId="{904F6DB6-ABA4-400F-A771-1375DBAD22AB}" type="pres">
      <dgm:prSet presAssocID="{6E206684-5B08-4381-9D9D-EEDD3CF56A83}" presName="spaceRect" presStyleCnt="0"/>
      <dgm:spPr/>
    </dgm:pt>
    <dgm:pt modelId="{B24BA4C6-DB8D-4196-B1CB-5DF1893C7913}" type="pres">
      <dgm:prSet presAssocID="{6E206684-5B08-4381-9D9D-EEDD3CF56A83}" presName="parTx" presStyleLbl="revTx" presStyleIdx="1" presStyleCnt="5">
        <dgm:presLayoutVars>
          <dgm:chMax val="0"/>
          <dgm:chPref val="0"/>
        </dgm:presLayoutVars>
      </dgm:prSet>
      <dgm:spPr/>
      <dgm:t>
        <a:bodyPr/>
        <a:lstStyle/>
        <a:p>
          <a:endParaRPr lang="en-US"/>
        </a:p>
      </dgm:t>
    </dgm:pt>
    <dgm:pt modelId="{89132E91-AA08-4AA0-BAB1-05EA4E1E49D4}" type="pres">
      <dgm:prSet presAssocID="{44887B5A-23C1-4A32-9963-6A8E91CA8B02}" presName="sibTrans" presStyleCnt="0"/>
      <dgm:spPr/>
    </dgm:pt>
    <dgm:pt modelId="{E4DA24E3-1909-4384-B889-316C88D4A5AA}" type="pres">
      <dgm:prSet presAssocID="{910F7D87-9429-4C6A-8F5B-AD43F59A5B7D}" presName="compNode" presStyleCnt="0"/>
      <dgm:spPr/>
    </dgm:pt>
    <dgm:pt modelId="{A99F9111-DF0E-4826-865D-BF8A708A99E6}" type="pres">
      <dgm:prSet presAssocID="{910F7D87-9429-4C6A-8F5B-AD43F59A5B7D}" presName="bgRect" presStyleLbl="bgShp" presStyleIdx="2" presStyleCnt="5"/>
      <dgm:spPr/>
    </dgm:pt>
    <dgm:pt modelId="{2C96C5BD-2BB5-4368-821A-FBC3E7406FD6}" type="pres">
      <dgm:prSet presAssocID="{910F7D87-9429-4C6A-8F5B-AD43F59A5B7D}" presName="iconRect" presStyleLbl="node1" presStyleIdx="2" presStyleCnt="5"/>
      <dgm:spPr>
        <a:blipFill>
          <a:blip xmlns:r="http://schemas.openxmlformats.org/officeDocument/2006/relationships" r:embed="rId5" cstate="hq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t>
        <a:bodyPr/>
        <a:lstStyle/>
        <a:p>
          <a:endParaRPr lang="en-US"/>
        </a:p>
      </dgm:t>
      <dgm:extLst>
        <a:ext uri="{E40237B7-FDA0-4F09-8148-C483321AD2D9}">
          <dgm14:cNvPr xmlns:dgm14="http://schemas.microsoft.com/office/drawing/2010/diagram" id="0" name="" descr="Earth Globe Americas"/>
        </a:ext>
      </dgm:extLst>
    </dgm:pt>
    <dgm:pt modelId="{98DB75A3-27E3-4EF2-A235-3BB16C4BC41F}" type="pres">
      <dgm:prSet presAssocID="{910F7D87-9429-4C6A-8F5B-AD43F59A5B7D}" presName="spaceRect" presStyleCnt="0"/>
      <dgm:spPr/>
    </dgm:pt>
    <dgm:pt modelId="{9F91B065-1468-4EF9-BA68-90311309F461}" type="pres">
      <dgm:prSet presAssocID="{910F7D87-9429-4C6A-8F5B-AD43F59A5B7D}" presName="parTx" presStyleLbl="revTx" presStyleIdx="2" presStyleCnt="5">
        <dgm:presLayoutVars>
          <dgm:chMax val="0"/>
          <dgm:chPref val="0"/>
        </dgm:presLayoutVars>
      </dgm:prSet>
      <dgm:spPr/>
      <dgm:t>
        <a:bodyPr/>
        <a:lstStyle/>
        <a:p>
          <a:endParaRPr lang="en-US"/>
        </a:p>
      </dgm:t>
    </dgm:pt>
    <dgm:pt modelId="{37629AED-2B0A-4FB1-9B6B-A415F3D5E425}" type="pres">
      <dgm:prSet presAssocID="{855490F8-BB94-43C1-BA26-0D900AF23D96}" presName="sibTrans" presStyleCnt="0"/>
      <dgm:spPr/>
    </dgm:pt>
    <dgm:pt modelId="{7E2567C6-4F81-4CBD-A4C6-DA9B6F894A9C}" type="pres">
      <dgm:prSet presAssocID="{45310BCC-3592-4D9D-9EB1-B15E5EB131C6}" presName="compNode" presStyleCnt="0"/>
      <dgm:spPr/>
    </dgm:pt>
    <dgm:pt modelId="{F068816C-340D-4185-B10A-2865251666F0}" type="pres">
      <dgm:prSet presAssocID="{45310BCC-3592-4D9D-9EB1-B15E5EB131C6}" presName="bgRect" presStyleLbl="bgShp" presStyleIdx="3" presStyleCnt="5"/>
      <dgm:spPr/>
    </dgm:pt>
    <dgm:pt modelId="{9DBDCADE-C81A-4357-BDD9-457F851D3549}" type="pres">
      <dgm:prSet presAssocID="{45310BCC-3592-4D9D-9EB1-B15E5EB131C6}" presName="iconRect" presStyleLbl="node1" presStyleIdx="3" presStyleCnt="5"/>
      <dgm:spPr>
        <a:blipFill>
          <a:blip xmlns:r="http://schemas.openxmlformats.org/officeDocument/2006/relationships" r:embed="rId7" cstate="hq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a:noFill/>
        </a:ln>
      </dgm:spPr>
      <dgm:t>
        <a:bodyPr/>
        <a:lstStyle/>
        <a:p>
          <a:endParaRPr lang="en-US"/>
        </a:p>
      </dgm:t>
      <dgm:extLst>
        <a:ext uri="{E40237B7-FDA0-4F09-8148-C483321AD2D9}">
          <dgm14:cNvPr xmlns:dgm14="http://schemas.microsoft.com/office/drawing/2010/diagram" id="0" name="" descr="Electric Car"/>
        </a:ext>
      </dgm:extLst>
    </dgm:pt>
    <dgm:pt modelId="{336515C1-24EF-41B9-AE0F-DB3F1780E7BE}" type="pres">
      <dgm:prSet presAssocID="{45310BCC-3592-4D9D-9EB1-B15E5EB131C6}" presName="spaceRect" presStyleCnt="0"/>
      <dgm:spPr/>
    </dgm:pt>
    <dgm:pt modelId="{4615A8BF-D8F4-4B3F-9FC1-8D7569A7D43B}" type="pres">
      <dgm:prSet presAssocID="{45310BCC-3592-4D9D-9EB1-B15E5EB131C6}" presName="parTx" presStyleLbl="revTx" presStyleIdx="3" presStyleCnt="5">
        <dgm:presLayoutVars>
          <dgm:chMax val="0"/>
          <dgm:chPref val="0"/>
        </dgm:presLayoutVars>
      </dgm:prSet>
      <dgm:spPr/>
      <dgm:t>
        <a:bodyPr/>
        <a:lstStyle/>
        <a:p>
          <a:endParaRPr lang="en-US"/>
        </a:p>
      </dgm:t>
    </dgm:pt>
    <dgm:pt modelId="{F019AC3B-9E93-435A-9354-AE8CDEBE67BE}" type="pres">
      <dgm:prSet presAssocID="{82540D65-5441-492A-AA9F-50B77AF13D1B}" presName="sibTrans" presStyleCnt="0"/>
      <dgm:spPr/>
    </dgm:pt>
    <dgm:pt modelId="{DD6A6EBC-29A1-46FD-AEF5-24574E3B4165}" type="pres">
      <dgm:prSet presAssocID="{926884C9-74BD-4318-B297-A3DC6CE5B820}" presName="compNode" presStyleCnt="0"/>
      <dgm:spPr/>
    </dgm:pt>
    <dgm:pt modelId="{058F1C15-6821-492A-9650-95497F0BDCBD}" type="pres">
      <dgm:prSet presAssocID="{926884C9-74BD-4318-B297-A3DC6CE5B820}" presName="bgRect" presStyleLbl="bgShp" presStyleIdx="4" presStyleCnt="5"/>
      <dgm:spPr/>
    </dgm:pt>
    <dgm:pt modelId="{2DA62188-94B0-4F4F-98A6-11A52047A9D2}" type="pres">
      <dgm:prSet presAssocID="{926884C9-74BD-4318-B297-A3DC6CE5B820}" presName="iconRect" presStyleLbl="node1" presStyleIdx="4" presStyleCnt="5"/>
      <dgm:spPr>
        <a:blipFill>
          <a:blip xmlns:r="http://schemas.openxmlformats.org/officeDocument/2006/relationships" r:embed="rId9" cstate="hq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a:blipFill>
        <a:ln>
          <a:noFill/>
        </a:ln>
      </dgm:spPr>
      <dgm:t>
        <a:bodyPr/>
        <a:lstStyle/>
        <a:p>
          <a:endParaRPr lang="en-US"/>
        </a:p>
      </dgm:t>
      <dgm:extLst>
        <a:ext uri="{E40237B7-FDA0-4F09-8148-C483321AD2D9}">
          <dgm14:cNvPr xmlns:dgm14="http://schemas.microsoft.com/office/drawing/2010/diagram" id="0" name="" descr="Airplane"/>
        </a:ext>
      </dgm:extLst>
    </dgm:pt>
    <dgm:pt modelId="{4FF9224E-E90C-4247-8709-654230DD0629}" type="pres">
      <dgm:prSet presAssocID="{926884C9-74BD-4318-B297-A3DC6CE5B820}" presName="spaceRect" presStyleCnt="0"/>
      <dgm:spPr/>
    </dgm:pt>
    <dgm:pt modelId="{2BA13948-387D-402A-B404-9AE1CB4BC665}" type="pres">
      <dgm:prSet presAssocID="{926884C9-74BD-4318-B297-A3DC6CE5B820}" presName="parTx" presStyleLbl="revTx" presStyleIdx="4" presStyleCnt="5">
        <dgm:presLayoutVars>
          <dgm:chMax val="0"/>
          <dgm:chPref val="0"/>
        </dgm:presLayoutVars>
      </dgm:prSet>
      <dgm:spPr/>
      <dgm:t>
        <a:bodyPr/>
        <a:lstStyle/>
        <a:p>
          <a:endParaRPr lang="en-US"/>
        </a:p>
      </dgm:t>
    </dgm:pt>
  </dgm:ptLst>
  <dgm:cxnLst>
    <dgm:cxn modelId="{CA1578BD-4174-47CA-B4E2-E91AC8D285C7}" type="presOf" srcId="{9DB8C623-CAA4-4A5D-9576-F678AFCCA94B}" destId="{F21D4BAD-333D-4B28-95C2-191D29BAD1EC}" srcOrd="0" destOrd="0" presId="urn:microsoft.com/office/officeart/2018/2/layout/IconVerticalSolidList"/>
    <dgm:cxn modelId="{C9F6B201-9700-43FD-8A46-606D4640CD2F}" type="presOf" srcId="{910F7D87-9429-4C6A-8F5B-AD43F59A5B7D}" destId="{9F91B065-1468-4EF9-BA68-90311309F461}" srcOrd="0" destOrd="0" presId="urn:microsoft.com/office/officeart/2018/2/layout/IconVerticalSolidList"/>
    <dgm:cxn modelId="{A46757B6-B289-4D83-B3BC-64DE80945A2F}" type="presOf" srcId="{962BB430-8251-46C9-970A-B8581790ECD5}" destId="{2C3D003F-3197-42E9-B4CE-514AEF6E844C}" srcOrd="0" destOrd="0" presId="urn:microsoft.com/office/officeart/2018/2/layout/IconVerticalSolidList"/>
    <dgm:cxn modelId="{79BABAB4-C82A-4257-B351-3414E94F1D32}" type="presOf" srcId="{45310BCC-3592-4D9D-9EB1-B15E5EB131C6}" destId="{4615A8BF-D8F4-4B3F-9FC1-8D7569A7D43B}" srcOrd="0" destOrd="0" presId="urn:microsoft.com/office/officeart/2018/2/layout/IconVerticalSolidList"/>
    <dgm:cxn modelId="{C8BBBD2F-8025-45B6-8F4C-027941F8965B}" srcId="{962BB430-8251-46C9-970A-B8581790ECD5}" destId="{910F7D87-9429-4C6A-8F5B-AD43F59A5B7D}" srcOrd="2" destOrd="0" parTransId="{1F95A450-F80E-401D-B6E9-5A24890B00D7}" sibTransId="{855490F8-BB94-43C1-BA26-0D900AF23D96}"/>
    <dgm:cxn modelId="{1BF999C1-3A70-4211-8A26-69FF9D524E5F}" type="presOf" srcId="{926884C9-74BD-4318-B297-A3DC6CE5B820}" destId="{2BA13948-387D-402A-B404-9AE1CB4BC665}" srcOrd="0" destOrd="0" presId="urn:microsoft.com/office/officeart/2018/2/layout/IconVerticalSolidList"/>
    <dgm:cxn modelId="{E1D4D61D-5C48-4C12-AC59-E8BAEEAB25D6}" srcId="{962BB430-8251-46C9-970A-B8581790ECD5}" destId="{45310BCC-3592-4D9D-9EB1-B15E5EB131C6}" srcOrd="3" destOrd="0" parTransId="{6710CBFA-203B-48DE-9EDC-05B976F82628}" sibTransId="{82540D65-5441-492A-AA9F-50B77AF13D1B}"/>
    <dgm:cxn modelId="{3F06DFB3-2900-43D8-B90C-69B452E2B802}" type="presOf" srcId="{6E206684-5B08-4381-9D9D-EEDD3CF56A83}" destId="{B24BA4C6-DB8D-4196-B1CB-5DF1893C7913}" srcOrd="0" destOrd="0" presId="urn:microsoft.com/office/officeart/2018/2/layout/IconVerticalSolidList"/>
    <dgm:cxn modelId="{A8A6FC90-995E-4BCB-9ED8-6555DBFFE91F}" srcId="{962BB430-8251-46C9-970A-B8581790ECD5}" destId="{6E206684-5B08-4381-9D9D-EEDD3CF56A83}" srcOrd="1" destOrd="0" parTransId="{DF36A451-6E08-42E2-AA1E-E2EB55E2476F}" sibTransId="{44887B5A-23C1-4A32-9963-6A8E91CA8B02}"/>
    <dgm:cxn modelId="{4C247D3F-A097-4407-97E4-90C0E7E7E444}" srcId="{962BB430-8251-46C9-970A-B8581790ECD5}" destId="{9DB8C623-CAA4-4A5D-9576-F678AFCCA94B}" srcOrd="0" destOrd="0" parTransId="{1214733E-0774-4874-9AB3-89B36780FE0A}" sibTransId="{4C8DFCAE-6DE8-45D2-BBB3-9B6B9565F729}"/>
    <dgm:cxn modelId="{66955EE6-AEBE-432F-ACDD-4B2D9250D694}" srcId="{962BB430-8251-46C9-970A-B8581790ECD5}" destId="{926884C9-74BD-4318-B297-A3DC6CE5B820}" srcOrd="4" destOrd="0" parTransId="{C2BE25D3-98C7-4C3E-9057-E60BDDC469F5}" sibTransId="{F40909FB-7C13-464F-B689-779696DA40CE}"/>
    <dgm:cxn modelId="{3D6F1D2C-BEE8-4885-B52A-8223684E917D}" type="presParOf" srcId="{2C3D003F-3197-42E9-B4CE-514AEF6E844C}" destId="{A1928798-DD5D-4CBD-95E5-E1081E4829E1}" srcOrd="0" destOrd="0" presId="urn:microsoft.com/office/officeart/2018/2/layout/IconVerticalSolidList"/>
    <dgm:cxn modelId="{C1801279-2361-4F47-8298-B0169A07A36A}" type="presParOf" srcId="{A1928798-DD5D-4CBD-95E5-E1081E4829E1}" destId="{00C4E56E-729D-441C-9D7D-4AD815E867AE}" srcOrd="0" destOrd="0" presId="urn:microsoft.com/office/officeart/2018/2/layout/IconVerticalSolidList"/>
    <dgm:cxn modelId="{FA7B244E-DE95-4CBB-8634-4578794FC6CB}" type="presParOf" srcId="{A1928798-DD5D-4CBD-95E5-E1081E4829E1}" destId="{11BA72C7-554A-4677-9E0C-E1702633EE0E}" srcOrd="1" destOrd="0" presId="urn:microsoft.com/office/officeart/2018/2/layout/IconVerticalSolidList"/>
    <dgm:cxn modelId="{60A293A1-C5C3-49B7-A3B0-9D2A0F014B18}" type="presParOf" srcId="{A1928798-DD5D-4CBD-95E5-E1081E4829E1}" destId="{8A29D0C7-B688-4E86-8706-A25DCDB0387F}" srcOrd="2" destOrd="0" presId="urn:microsoft.com/office/officeart/2018/2/layout/IconVerticalSolidList"/>
    <dgm:cxn modelId="{41F61C38-851D-49A5-A67B-FA8BB99EE193}" type="presParOf" srcId="{A1928798-DD5D-4CBD-95E5-E1081E4829E1}" destId="{F21D4BAD-333D-4B28-95C2-191D29BAD1EC}" srcOrd="3" destOrd="0" presId="urn:microsoft.com/office/officeart/2018/2/layout/IconVerticalSolidList"/>
    <dgm:cxn modelId="{975316D5-BE40-4BEF-B1F1-CE2CD6658AC6}" type="presParOf" srcId="{2C3D003F-3197-42E9-B4CE-514AEF6E844C}" destId="{51449DCD-E9D6-41DB-95F6-687D26445A11}" srcOrd="1" destOrd="0" presId="urn:microsoft.com/office/officeart/2018/2/layout/IconVerticalSolidList"/>
    <dgm:cxn modelId="{61EF54C6-90A4-4365-A5AF-B5DC89BA8F48}" type="presParOf" srcId="{2C3D003F-3197-42E9-B4CE-514AEF6E844C}" destId="{84F5A4FF-ECE0-4358-A807-03CFBB3A992A}" srcOrd="2" destOrd="0" presId="urn:microsoft.com/office/officeart/2018/2/layout/IconVerticalSolidList"/>
    <dgm:cxn modelId="{1E62BEE9-207B-4BE5-AD51-E5847FA71B72}" type="presParOf" srcId="{84F5A4FF-ECE0-4358-A807-03CFBB3A992A}" destId="{FCAC4D56-505F-4E8E-9C09-3044E98C3964}" srcOrd="0" destOrd="0" presId="urn:microsoft.com/office/officeart/2018/2/layout/IconVerticalSolidList"/>
    <dgm:cxn modelId="{8750F981-85A8-441D-9E7B-EF701E51E7D0}" type="presParOf" srcId="{84F5A4FF-ECE0-4358-A807-03CFBB3A992A}" destId="{64CCA923-21F1-42C4-8E8B-1EFB234EFD26}" srcOrd="1" destOrd="0" presId="urn:microsoft.com/office/officeart/2018/2/layout/IconVerticalSolidList"/>
    <dgm:cxn modelId="{DE5192BB-4B72-46AB-9879-ABC25F0EF799}" type="presParOf" srcId="{84F5A4FF-ECE0-4358-A807-03CFBB3A992A}" destId="{904F6DB6-ABA4-400F-A771-1375DBAD22AB}" srcOrd="2" destOrd="0" presId="urn:microsoft.com/office/officeart/2018/2/layout/IconVerticalSolidList"/>
    <dgm:cxn modelId="{2DA552F6-DF49-430D-BCF2-74760D69F1D8}" type="presParOf" srcId="{84F5A4FF-ECE0-4358-A807-03CFBB3A992A}" destId="{B24BA4C6-DB8D-4196-B1CB-5DF1893C7913}" srcOrd="3" destOrd="0" presId="urn:microsoft.com/office/officeart/2018/2/layout/IconVerticalSolidList"/>
    <dgm:cxn modelId="{C4A690DE-E891-4C7E-8C4C-88708DAD291E}" type="presParOf" srcId="{2C3D003F-3197-42E9-B4CE-514AEF6E844C}" destId="{89132E91-AA08-4AA0-BAB1-05EA4E1E49D4}" srcOrd="3" destOrd="0" presId="urn:microsoft.com/office/officeart/2018/2/layout/IconVerticalSolidList"/>
    <dgm:cxn modelId="{B11E5D02-A1F9-476F-A0F3-20E73B23B2B8}" type="presParOf" srcId="{2C3D003F-3197-42E9-B4CE-514AEF6E844C}" destId="{E4DA24E3-1909-4384-B889-316C88D4A5AA}" srcOrd="4" destOrd="0" presId="urn:microsoft.com/office/officeart/2018/2/layout/IconVerticalSolidList"/>
    <dgm:cxn modelId="{4C623EC8-70D0-4FFE-9830-E9B5DE37BE2F}" type="presParOf" srcId="{E4DA24E3-1909-4384-B889-316C88D4A5AA}" destId="{A99F9111-DF0E-4826-865D-BF8A708A99E6}" srcOrd="0" destOrd="0" presId="urn:microsoft.com/office/officeart/2018/2/layout/IconVerticalSolidList"/>
    <dgm:cxn modelId="{17E9E740-9289-40B6-AFFF-61A7148912CE}" type="presParOf" srcId="{E4DA24E3-1909-4384-B889-316C88D4A5AA}" destId="{2C96C5BD-2BB5-4368-821A-FBC3E7406FD6}" srcOrd="1" destOrd="0" presId="urn:microsoft.com/office/officeart/2018/2/layout/IconVerticalSolidList"/>
    <dgm:cxn modelId="{8C726D1A-177F-4EBB-A834-DB2427404D30}" type="presParOf" srcId="{E4DA24E3-1909-4384-B889-316C88D4A5AA}" destId="{98DB75A3-27E3-4EF2-A235-3BB16C4BC41F}" srcOrd="2" destOrd="0" presId="urn:microsoft.com/office/officeart/2018/2/layout/IconVerticalSolidList"/>
    <dgm:cxn modelId="{C6724561-2099-40F9-B3EA-97D01C08D3DC}" type="presParOf" srcId="{E4DA24E3-1909-4384-B889-316C88D4A5AA}" destId="{9F91B065-1468-4EF9-BA68-90311309F461}" srcOrd="3" destOrd="0" presId="urn:microsoft.com/office/officeart/2018/2/layout/IconVerticalSolidList"/>
    <dgm:cxn modelId="{BBE75F11-3CAE-4AF0-9EE8-BF504D324ABD}" type="presParOf" srcId="{2C3D003F-3197-42E9-B4CE-514AEF6E844C}" destId="{37629AED-2B0A-4FB1-9B6B-A415F3D5E425}" srcOrd="5" destOrd="0" presId="urn:microsoft.com/office/officeart/2018/2/layout/IconVerticalSolidList"/>
    <dgm:cxn modelId="{D241D02B-5FB2-4425-9310-C731CD439DC1}" type="presParOf" srcId="{2C3D003F-3197-42E9-B4CE-514AEF6E844C}" destId="{7E2567C6-4F81-4CBD-A4C6-DA9B6F894A9C}" srcOrd="6" destOrd="0" presId="urn:microsoft.com/office/officeart/2018/2/layout/IconVerticalSolidList"/>
    <dgm:cxn modelId="{2F238126-D3F5-4143-8028-AA660844C12B}" type="presParOf" srcId="{7E2567C6-4F81-4CBD-A4C6-DA9B6F894A9C}" destId="{F068816C-340D-4185-B10A-2865251666F0}" srcOrd="0" destOrd="0" presId="urn:microsoft.com/office/officeart/2018/2/layout/IconVerticalSolidList"/>
    <dgm:cxn modelId="{2D8F00F8-A734-4819-8F1E-BDA1327550C3}" type="presParOf" srcId="{7E2567C6-4F81-4CBD-A4C6-DA9B6F894A9C}" destId="{9DBDCADE-C81A-4357-BDD9-457F851D3549}" srcOrd="1" destOrd="0" presId="urn:microsoft.com/office/officeart/2018/2/layout/IconVerticalSolidList"/>
    <dgm:cxn modelId="{994BFBF0-39C2-45A8-AF47-D668AB41BD3C}" type="presParOf" srcId="{7E2567C6-4F81-4CBD-A4C6-DA9B6F894A9C}" destId="{336515C1-24EF-41B9-AE0F-DB3F1780E7BE}" srcOrd="2" destOrd="0" presId="urn:microsoft.com/office/officeart/2018/2/layout/IconVerticalSolidList"/>
    <dgm:cxn modelId="{C21EB81F-A280-41E4-8C3D-116B5B764A78}" type="presParOf" srcId="{7E2567C6-4F81-4CBD-A4C6-DA9B6F894A9C}" destId="{4615A8BF-D8F4-4B3F-9FC1-8D7569A7D43B}" srcOrd="3" destOrd="0" presId="urn:microsoft.com/office/officeart/2018/2/layout/IconVerticalSolidList"/>
    <dgm:cxn modelId="{D69B9B45-B509-489F-9822-960486FA1557}" type="presParOf" srcId="{2C3D003F-3197-42E9-B4CE-514AEF6E844C}" destId="{F019AC3B-9E93-435A-9354-AE8CDEBE67BE}" srcOrd="7" destOrd="0" presId="urn:microsoft.com/office/officeart/2018/2/layout/IconVerticalSolidList"/>
    <dgm:cxn modelId="{290465AB-F1D8-4CDC-9AF7-0E87CDF3AFD4}" type="presParOf" srcId="{2C3D003F-3197-42E9-B4CE-514AEF6E844C}" destId="{DD6A6EBC-29A1-46FD-AEF5-24574E3B4165}" srcOrd="8" destOrd="0" presId="urn:microsoft.com/office/officeart/2018/2/layout/IconVerticalSolidList"/>
    <dgm:cxn modelId="{D8687C85-8D52-4A76-9345-126D30E9C0F9}" type="presParOf" srcId="{DD6A6EBC-29A1-46FD-AEF5-24574E3B4165}" destId="{058F1C15-6821-492A-9650-95497F0BDCBD}" srcOrd="0" destOrd="0" presId="urn:microsoft.com/office/officeart/2018/2/layout/IconVerticalSolidList"/>
    <dgm:cxn modelId="{77E9CEEF-2BE1-44C2-AE66-558FAEED73E4}" type="presParOf" srcId="{DD6A6EBC-29A1-46FD-AEF5-24574E3B4165}" destId="{2DA62188-94B0-4F4F-98A6-11A52047A9D2}" srcOrd="1" destOrd="0" presId="urn:microsoft.com/office/officeart/2018/2/layout/IconVerticalSolidList"/>
    <dgm:cxn modelId="{08F4714E-F1AF-48F4-9C21-84AFBC97EE52}" type="presParOf" srcId="{DD6A6EBC-29A1-46FD-AEF5-24574E3B4165}" destId="{4FF9224E-E90C-4247-8709-654230DD0629}" srcOrd="2" destOrd="0" presId="urn:microsoft.com/office/officeart/2018/2/layout/IconVerticalSolidList"/>
    <dgm:cxn modelId="{97690D16-52A9-410B-9717-F402AC063FC1}" type="presParOf" srcId="{DD6A6EBC-29A1-46FD-AEF5-24574E3B4165}" destId="{2BA13948-387D-402A-B404-9AE1CB4BC665}"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B57DCD-FBBF-4062-8F78-13C4D01657A0}">
      <dsp:nvSpPr>
        <dsp:cNvPr id="0" name=""/>
        <dsp:cNvSpPr/>
      </dsp:nvSpPr>
      <dsp:spPr>
        <a:xfrm>
          <a:off x="235979" y="1046463"/>
          <a:ext cx="840378" cy="840442"/>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56C9A31-775E-41E6-8570-AD76AF5CB65F}">
      <dsp:nvSpPr>
        <dsp:cNvPr id="0" name=""/>
        <dsp:cNvSpPr/>
      </dsp:nvSpPr>
      <dsp:spPr>
        <a:xfrm>
          <a:off x="341024" y="1151540"/>
          <a:ext cx="630288" cy="630288"/>
        </a:xfrm>
        <a:prstGeom prst="rect">
          <a:avLst/>
        </a:prstGeom>
        <a:blipFill>
          <a:blip xmlns:r="http://schemas.openxmlformats.org/officeDocument/2006/relationships" r:embed="rId1" cstate="hq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4C35069-D639-4D37-8F9D-A251205BD3E3}">
      <dsp:nvSpPr>
        <dsp:cNvPr id="0" name=""/>
        <dsp:cNvSpPr/>
      </dsp:nvSpPr>
      <dsp:spPr>
        <a:xfrm>
          <a:off x="7536" y="2108831"/>
          <a:ext cx="1297265" cy="8594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711200">
            <a:lnSpc>
              <a:spcPct val="100000"/>
            </a:lnSpc>
            <a:spcBef>
              <a:spcPct val="0"/>
            </a:spcBef>
            <a:spcAft>
              <a:spcPct val="35000"/>
            </a:spcAft>
            <a:defRPr cap="all"/>
          </a:pPr>
          <a:r>
            <a:rPr lang="en-CA" sz="1600" kern="1200" cap="none" baseline="0" dirty="0">
              <a:latin typeface="Trebuchet MS"/>
            </a:rPr>
            <a:t>The Sky’s the Limit Challenge </a:t>
          </a:r>
          <a:r>
            <a:rPr lang="en-CA" sz="1600" b="1" kern="1200" cap="none" baseline="0" dirty="0">
              <a:latin typeface="Trebuchet MS"/>
            </a:rPr>
            <a:t>($13M)</a:t>
          </a:r>
          <a:endParaRPr lang="en-US" sz="1600" b="1" kern="1200" cap="none" baseline="0" dirty="0">
            <a:latin typeface="Trebuchet MS" panose="020B0603020202020204" pitchFamily="34" charset="0"/>
          </a:endParaRPr>
        </a:p>
      </dsp:txBody>
      <dsp:txXfrm>
        <a:off x="7536" y="2108831"/>
        <a:ext cx="1297265" cy="859438"/>
      </dsp:txXfrm>
    </dsp:sp>
    <dsp:sp modelId="{EA7A5DE7-4E80-4FA7-A0D3-3E8C66553C4F}">
      <dsp:nvSpPr>
        <dsp:cNvPr id="0" name=""/>
        <dsp:cNvSpPr/>
      </dsp:nvSpPr>
      <dsp:spPr>
        <a:xfrm>
          <a:off x="1760266" y="1046463"/>
          <a:ext cx="840378" cy="840442"/>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A6C016F-B378-4CFC-8BE5-CAF37A8819BF}">
      <dsp:nvSpPr>
        <dsp:cNvPr id="0" name=""/>
        <dsp:cNvSpPr/>
      </dsp:nvSpPr>
      <dsp:spPr>
        <a:xfrm>
          <a:off x="1865311" y="1151540"/>
          <a:ext cx="630288" cy="630288"/>
        </a:xfrm>
        <a:prstGeom prst="rect">
          <a:avLst/>
        </a:prstGeom>
        <a:blipFill>
          <a:blip xmlns:r="http://schemas.openxmlformats.org/officeDocument/2006/relationships"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1327CF4-824C-45D7-BCE9-5828BCCF3A3E}">
      <dsp:nvSpPr>
        <dsp:cNvPr id="0" name=""/>
        <dsp:cNvSpPr/>
      </dsp:nvSpPr>
      <dsp:spPr>
        <a:xfrm>
          <a:off x="1531823" y="2108831"/>
          <a:ext cx="1297265" cy="8594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711200">
            <a:lnSpc>
              <a:spcPct val="100000"/>
            </a:lnSpc>
            <a:spcBef>
              <a:spcPct val="0"/>
            </a:spcBef>
            <a:spcAft>
              <a:spcPct val="35000"/>
            </a:spcAft>
            <a:defRPr cap="all"/>
          </a:pPr>
          <a:r>
            <a:rPr lang="en-CA" sz="1600" kern="1200" cap="none" baseline="0">
              <a:latin typeface="Trebuchet MS"/>
            </a:rPr>
            <a:t>Clean Fuels Fund </a:t>
          </a:r>
          <a:r>
            <a:rPr lang="en-CA" sz="1600" b="1" kern="1200" cap="none" baseline="0">
              <a:latin typeface="Trebuchet MS"/>
            </a:rPr>
            <a:t>($1.5B)</a:t>
          </a:r>
          <a:endParaRPr lang="en-US" sz="1600" b="1" kern="1200" cap="none" baseline="0">
            <a:latin typeface="Trebuchet MS"/>
          </a:endParaRPr>
        </a:p>
      </dsp:txBody>
      <dsp:txXfrm>
        <a:off x="1531823" y="2108831"/>
        <a:ext cx="1297265" cy="859438"/>
      </dsp:txXfrm>
    </dsp:sp>
    <dsp:sp modelId="{988CC8B7-D2AD-42D6-94B5-F8CA0CD156FA}">
      <dsp:nvSpPr>
        <dsp:cNvPr id="0" name=""/>
        <dsp:cNvSpPr/>
      </dsp:nvSpPr>
      <dsp:spPr>
        <a:xfrm>
          <a:off x="3284553" y="1046463"/>
          <a:ext cx="840378" cy="840442"/>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F675924-D418-4939-A206-2493C5498257}">
      <dsp:nvSpPr>
        <dsp:cNvPr id="0" name=""/>
        <dsp:cNvSpPr/>
      </dsp:nvSpPr>
      <dsp:spPr>
        <a:xfrm>
          <a:off x="3389598" y="1151540"/>
          <a:ext cx="630288" cy="630288"/>
        </a:xfrm>
        <a:prstGeom prst="rect">
          <a:avLst/>
        </a:prstGeom>
        <a:blipFill>
          <a:blip xmlns:r="http://schemas.openxmlformats.org/officeDocument/2006/relationships" r:embed="rId5" cstate="hq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0115624-11E8-4ECE-BA7C-F9E14E381405}">
      <dsp:nvSpPr>
        <dsp:cNvPr id="0" name=""/>
        <dsp:cNvSpPr/>
      </dsp:nvSpPr>
      <dsp:spPr>
        <a:xfrm>
          <a:off x="3056110" y="2108831"/>
          <a:ext cx="1297265" cy="8594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711200">
            <a:lnSpc>
              <a:spcPct val="100000"/>
            </a:lnSpc>
            <a:spcBef>
              <a:spcPct val="0"/>
            </a:spcBef>
            <a:spcAft>
              <a:spcPct val="35000"/>
            </a:spcAft>
            <a:defRPr cap="all"/>
          </a:pPr>
          <a:r>
            <a:rPr lang="en-CA" sz="1600" kern="1200" cap="none" baseline="0">
              <a:latin typeface="Trebuchet MS"/>
            </a:rPr>
            <a:t>Net-Zero Accelerator Initiative </a:t>
          </a:r>
          <a:r>
            <a:rPr lang="en-CA" sz="1600" b="1" kern="1200" cap="none" baseline="0">
              <a:latin typeface="Trebuchet MS"/>
            </a:rPr>
            <a:t>($8B)</a:t>
          </a:r>
          <a:endParaRPr lang="en-US" sz="1600" b="1" kern="1200" cap="none" baseline="0">
            <a:latin typeface="Trebuchet MS"/>
          </a:endParaRPr>
        </a:p>
      </dsp:txBody>
      <dsp:txXfrm>
        <a:off x="3056110" y="2108831"/>
        <a:ext cx="1297265" cy="859438"/>
      </dsp:txXfrm>
    </dsp:sp>
    <dsp:sp modelId="{998A9F0D-1290-4079-B358-8AB0238C2345}">
      <dsp:nvSpPr>
        <dsp:cNvPr id="0" name=""/>
        <dsp:cNvSpPr/>
      </dsp:nvSpPr>
      <dsp:spPr>
        <a:xfrm>
          <a:off x="4808841" y="1046463"/>
          <a:ext cx="840378" cy="840442"/>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1F577F6-509B-414B-A85A-A8C491B87367}">
      <dsp:nvSpPr>
        <dsp:cNvPr id="0" name=""/>
        <dsp:cNvSpPr/>
      </dsp:nvSpPr>
      <dsp:spPr>
        <a:xfrm>
          <a:off x="4913886" y="1151540"/>
          <a:ext cx="630288" cy="630288"/>
        </a:xfrm>
        <a:prstGeom prst="rect">
          <a:avLst/>
        </a:prstGeom>
        <a:blipFill>
          <a:blip xmlns:r="http://schemas.openxmlformats.org/officeDocument/2006/relationships" r:embed="rId7">
            <a:extLst>
              <a:ext uri="{96DAC541-7B7A-43D3-8B79-37D633B846F1}">
                <asvg:svgBlip xmlns:asvg="http://schemas.microsoft.com/office/drawing/2016/SVG/main" xmlns="" r:embed="rId8"/>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C17A425-B159-4939-A9B1-95E54633AFD0}">
      <dsp:nvSpPr>
        <dsp:cNvPr id="0" name=""/>
        <dsp:cNvSpPr/>
      </dsp:nvSpPr>
      <dsp:spPr>
        <a:xfrm>
          <a:off x="4580397" y="2108831"/>
          <a:ext cx="1297265" cy="8594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711200">
            <a:lnSpc>
              <a:spcPct val="100000"/>
            </a:lnSpc>
            <a:spcBef>
              <a:spcPct val="0"/>
            </a:spcBef>
            <a:spcAft>
              <a:spcPct val="35000"/>
            </a:spcAft>
            <a:defRPr cap="all"/>
          </a:pPr>
          <a:r>
            <a:rPr lang="en-CA" sz="1600" kern="1200" cap="none" baseline="0">
              <a:latin typeface="Trebuchet MS"/>
            </a:rPr>
            <a:t>Energy Innovation Program – Clean Fuels &amp; Industrial Fuel Switching </a:t>
          </a:r>
          <a:r>
            <a:rPr lang="en-CA" sz="1600" b="1" kern="1200" cap="none" baseline="0">
              <a:latin typeface="Trebuchet MS"/>
            </a:rPr>
            <a:t>($53M)</a:t>
          </a:r>
          <a:endParaRPr lang="en-US" sz="1600" b="1" kern="1200" cap="none" baseline="0">
            <a:latin typeface="Trebuchet MS" panose="020B0603020202020204" pitchFamily="34" charset="0"/>
          </a:endParaRPr>
        </a:p>
      </dsp:txBody>
      <dsp:txXfrm>
        <a:off x="4580397" y="2108831"/>
        <a:ext cx="1297265" cy="859438"/>
      </dsp:txXfrm>
    </dsp:sp>
    <dsp:sp modelId="{55250E34-2CC0-4C65-B067-5978DA02046E}">
      <dsp:nvSpPr>
        <dsp:cNvPr id="0" name=""/>
        <dsp:cNvSpPr/>
      </dsp:nvSpPr>
      <dsp:spPr>
        <a:xfrm>
          <a:off x="6333128" y="1046477"/>
          <a:ext cx="840378" cy="840386"/>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EEE697E-44C2-4C0E-99B6-E98427C66367}">
      <dsp:nvSpPr>
        <dsp:cNvPr id="0" name=""/>
        <dsp:cNvSpPr/>
      </dsp:nvSpPr>
      <dsp:spPr>
        <a:xfrm>
          <a:off x="6438173" y="1151526"/>
          <a:ext cx="630288" cy="630288"/>
        </a:xfrm>
        <a:prstGeom prst="rect">
          <a:avLst/>
        </a:prstGeom>
        <a:blipFill>
          <a:blip xmlns:r="http://schemas.openxmlformats.org/officeDocument/2006/relationships" r:embed="rId9" cstate="hq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018386B-7F2D-4ECA-9F02-80EB5F741AE0}">
      <dsp:nvSpPr>
        <dsp:cNvPr id="0" name=""/>
        <dsp:cNvSpPr/>
      </dsp:nvSpPr>
      <dsp:spPr>
        <a:xfrm>
          <a:off x="6104684" y="2108817"/>
          <a:ext cx="1297265" cy="8594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711200">
            <a:lnSpc>
              <a:spcPct val="100000"/>
            </a:lnSpc>
            <a:spcBef>
              <a:spcPct val="0"/>
            </a:spcBef>
            <a:spcAft>
              <a:spcPct val="35000"/>
            </a:spcAft>
            <a:defRPr cap="all"/>
          </a:pPr>
          <a:r>
            <a:rPr lang="en-CA" sz="1600" kern="1200" cap="none" baseline="0">
              <a:latin typeface="Trebuchet MS"/>
            </a:rPr>
            <a:t>Canada Growth Fund </a:t>
          </a:r>
          <a:r>
            <a:rPr lang="en-CA" sz="1600" b="1" kern="1200" cap="none" baseline="0">
              <a:latin typeface="Trebuchet MS"/>
            </a:rPr>
            <a:t>($15B)</a:t>
          </a:r>
          <a:endParaRPr lang="en-US" sz="1600" b="1" kern="1200" cap="none" baseline="0">
            <a:latin typeface="Trebuchet MS"/>
          </a:endParaRPr>
        </a:p>
      </dsp:txBody>
      <dsp:txXfrm>
        <a:off x="6104684" y="2108817"/>
        <a:ext cx="1297265" cy="859438"/>
      </dsp:txXfrm>
    </dsp:sp>
    <dsp:sp modelId="{0E71653D-BB25-4B8B-90B2-8D304DBB9760}">
      <dsp:nvSpPr>
        <dsp:cNvPr id="0" name=""/>
        <dsp:cNvSpPr/>
      </dsp:nvSpPr>
      <dsp:spPr>
        <a:xfrm>
          <a:off x="7857415" y="1046477"/>
          <a:ext cx="840378" cy="840386"/>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7E4C8AC-41C2-4F37-B4D8-74AD549418CC}">
      <dsp:nvSpPr>
        <dsp:cNvPr id="0" name=""/>
        <dsp:cNvSpPr/>
      </dsp:nvSpPr>
      <dsp:spPr>
        <a:xfrm>
          <a:off x="7962460" y="1151526"/>
          <a:ext cx="630288" cy="630288"/>
        </a:xfrm>
        <a:prstGeom prst="rect">
          <a:avLst/>
        </a:prstGeom>
        <a:blipFill>
          <a:blip xmlns:r="http://schemas.openxmlformats.org/officeDocument/2006/relationships" r:embed="rId11" cstate="hq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2E56971-6C1A-45BA-B55A-FF6CB608763B}">
      <dsp:nvSpPr>
        <dsp:cNvPr id="0" name=""/>
        <dsp:cNvSpPr/>
      </dsp:nvSpPr>
      <dsp:spPr>
        <a:xfrm>
          <a:off x="7628971" y="2108817"/>
          <a:ext cx="1297265" cy="8594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711200">
            <a:lnSpc>
              <a:spcPct val="100000"/>
            </a:lnSpc>
            <a:spcBef>
              <a:spcPct val="0"/>
            </a:spcBef>
            <a:spcAft>
              <a:spcPct val="35000"/>
            </a:spcAft>
            <a:defRPr cap="all"/>
          </a:pPr>
          <a:r>
            <a:rPr lang="en-US" sz="1600" kern="1200" cap="none" baseline="0" dirty="0">
              <a:latin typeface="Trebuchet MS"/>
            </a:rPr>
            <a:t>Zero Emission Vehicle Incentives </a:t>
          </a:r>
          <a:r>
            <a:rPr lang="en-US" sz="1600" b="1" kern="1200" cap="none" baseline="0" dirty="0">
              <a:latin typeface="Trebuchet MS"/>
            </a:rPr>
            <a:t>($400M)</a:t>
          </a:r>
        </a:p>
      </dsp:txBody>
      <dsp:txXfrm>
        <a:off x="7628971" y="2108817"/>
        <a:ext cx="1297265" cy="859438"/>
      </dsp:txXfrm>
    </dsp:sp>
    <dsp:sp modelId="{292941C1-76F7-4DF4-BC79-1F958C397BEB}">
      <dsp:nvSpPr>
        <dsp:cNvPr id="0" name=""/>
        <dsp:cNvSpPr/>
      </dsp:nvSpPr>
      <dsp:spPr>
        <a:xfrm>
          <a:off x="9406225" y="1058741"/>
          <a:ext cx="791332" cy="791332"/>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1BB6A5-B8DC-44C4-9B35-CB0664A052E9}">
      <dsp:nvSpPr>
        <dsp:cNvPr id="0" name=""/>
        <dsp:cNvSpPr/>
      </dsp:nvSpPr>
      <dsp:spPr>
        <a:xfrm>
          <a:off x="9477212" y="1201410"/>
          <a:ext cx="649358" cy="505994"/>
        </a:xfrm>
        <a:prstGeom prst="rect">
          <a:avLst/>
        </a:prstGeom>
        <a:blipFill>
          <a:blip xmlns:r="http://schemas.openxmlformats.org/officeDocument/2006/relationships" r:embed="rId13" cstate="hq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EE96F97-56AC-4CF0-961F-2A656F5CE5A1}">
      <dsp:nvSpPr>
        <dsp:cNvPr id="0" name=""/>
        <dsp:cNvSpPr/>
      </dsp:nvSpPr>
      <dsp:spPr>
        <a:xfrm>
          <a:off x="9153258" y="2096554"/>
          <a:ext cx="1297265" cy="8594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711200">
            <a:lnSpc>
              <a:spcPct val="100000"/>
            </a:lnSpc>
            <a:spcBef>
              <a:spcPct val="0"/>
            </a:spcBef>
            <a:spcAft>
              <a:spcPct val="35000"/>
            </a:spcAft>
            <a:defRPr cap="all"/>
          </a:pPr>
          <a:r>
            <a:rPr lang="en-US" sz="1600" b="0" kern="1200" cap="none" baseline="0" dirty="0">
              <a:latin typeface="Trebuchet MS"/>
            </a:rPr>
            <a:t>Canada Infrastructure Bank</a:t>
          </a:r>
        </a:p>
      </dsp:txBody>
      <dsp:txXfrm>
        <a:off x="9153258" y="2096554"/>
        <a:ext cx="1297265" cy="859438"/>
      </dsp:txXfrm>
    </dsp:sp>
    <dsp:sp modelId="{736B3D65-5CEC-41DA-9F96-116A71B1BCB4}">
      <dsp:nvSpPr>
        <dsp:cNvPr id="0" name=""/>
        <dsp:cNvSpPr/>
      </dsp:nvSpPr>
      <dsp:spPr>
        <a:xfrm>
          <a:off x="10905989" y="1046477"/>
          <a:ext cx="840378" cy="840386"/>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B22A069-CBE2-48CC-A8F6-2D5CB0E8D628}">
      <dsp:nvSpPr>
        <dsp:cNvPr id="0" name=""/>
        <dsp:cNvSpPr/>
      </dsp:nvSpPr>
      <dsp:spPr>
        <a:xfrm>
          <a:off x="11011034" y="1151526"/>
          <a:ext cx="630288" cy="630288"/>
        </a:xfrm>
        <a:prstGeom prst="rect">
          <a:avLst/>
        </a:prstGeom>
        <a:blipFill>
          <a:blip xmlns:r="http://schemas.openxmlformats.org/officeDocument/2006/relationships" r:embed="rId15" cstate="hq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870650B-E3DA-4308-A3DF-5048B7F24B8E}">
      <dsp:nvSpPr>
        <dsp:cNvPr id="0" name=""/>
        <dsp:cNvSpPr/>
      </dsp:nvSpPr>
      <dsp:spPr>
        <a:xfrm>
          <a:off x="10677546" y="2108817"/>
          <a:ext cx="1297265" cy="8594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711200">
            <a:lnSpc>
              <a:spcPct val="100000"/>
            </a:lnSpc>
            <a:spcBef>
              <a:spcPct val="0"/>
            </a:spcBef>
            <a:spcAft>
              <a:spcPct val="35000"/>
            </a:spcAft>
            <a:defRPr cap="all"/>
          </a:pPr>
          <a:r>
            <a:rPr lang="en-CA" sz="1600" kern="1200" cap="none" baseline="0" dirty="0">
              <a:latin typeface="Trebuchet MS"/>
            </a:rPr>
            <a:t>Provincial-level Initiatives </a:t>
          </a:r>
          <a:endParaRPr lang="en-US" sz="1600" kern="1200" cap="none" baseline="0" dirty="0">
            <a:latin typeface="Trebuchet MS" panose="020B0603020202020204" pitchFamily="34" charset="0"/>
          </a:endParaRPr>
        </a:p>
      </dsp:txBody>
      <dsp:txXfrm>
        <a:off x="10677546" y="2108817"/>
        <a:ext cx="1297265" cy="8594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C4E56E-729D-441C-9D7D-4AD815E867AE}">
      <dsp:nvSpPr>
        <dsp:cNvPr id="0" name=""/>
        <dsp:cNvSpPr/>
      </dsp:nvSpPr>
      <dsp:spPr>
        <a:xfrm>
          <a:off x="0" y="7187"/>
          <a:ext cx="6136348" cy="8610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BA72C7-554A-4677-9E0C-E1702633EE0E}">
      <dsp:nvSpPr>
        <dsp:cNvPr id="0" name=""/>
        <dsp:cNvSpPr/>
      </dsp:nvSpPr>
      <dsp:spPr>
        <a:xfrm>
          <a:off x="260466" y="200922"/>
          <a:ext cx="474037" cy="473575"/>
        </a:xfrm>
        <a:prstGeom prst="rect">
          <a:avLst/>
        </a:prstGeom>
        <a:blipFill>
          <a:blip xmlns:r="http://schemas.openxmlformats.org/officeDocument/2006/relationships" r:embed="rId1" cstate="hq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21D4BAD-333D-4B28-95C2-191D29BAD1EC}">
      <dsp:nvSpPr>
        <dsp:cNvPr id="0" name=""/>
        <dsp:cNvSpPr/>
      </dsp:nvSpPr>
      <dsp:spPr>
        <a:xfrm>
          <a:off x="994970" y="7187"/>
          <a:ext cx="5096427" cy="9417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670" tIns="99670" rIns="99670" bIns="99670" numCol="1" spcCol="1270" anchor="ctr" anchorCtr="0">
          <a:noAutofit/>
        </a:bodyPr>
        <a:lstStyle/>
        <a:p>
          <a:pPr lvl="0" algn="l" defTabSz="800100">
            <a:lnSpc>
              <a:spcPct val="100000"/>
            </a:lnSpc>
            <a:spcBef>
              <a:spcPct val="0"/>
            </a:spcBef>
            <a:spcAft>
              <a:spcPct val="35000"/>
            </a:spcAft>
          </a:pPr>
          <a:r>
            <a:rPr lang="en-CA" sz="1800" b="1" kern="1200" dirty="0">
              <a:latin typeface="Trebuchet MS"/>
            </a:rPr>
            <a:t>Phasing out coal </a:t>
          </a:r>
          <a:r>
            <a:rPr lang="en-CA" sz="1800" kern="1200" dirty="0">
              <a:latin typeface="Trebuchet MS"/>
            </a:rPr>
            <a:t>by 2030</a:t>
          </a:r>
          <a:endParaRPr lang="en-US" sz="1800" kern="1200" dirty="0">
            <a:latin typeface="Trebuchet MS"/>
          </a:endParaRPr>
        </a:p>
      </dsp:txBody>
      <dsp:txXfrm>
        <a:off x="994970" y="7187"/>
        <a:ext cx="5096427" cy="941768"/>
      </dsp:txXfrm>
    </dsp:sp>
    <dsp:sp modelId="{FCAC4D56-505F-4E8E-9C09-3044E98C3964}">
      <dsp:nvSpPr>
        <dsp:cNvPr id="0" name=""/>
        <dsp:cNvSpPr/>
      </dsp:nvSpPr>
      <dsp:spPr>
        <a:xfrm>
          <a:off x="0" y="1184398"/>
          <a:ext cx="6136348" cy="8610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4CCA923-21F1-42C4-8E8B-1EFB234EFD26}">
      <dsp:nvSpPr>
        <dsp:cNvPr id="0" name=""/>
        <dsp:cNvSpPr/>
      </dsp:nvSpPr>
      <dsp:spPr>
        <a:xfrm>
          <a:off x="260466" y="1378133"/>
          <a:ext cx="474037" cy="473575"/>
        </a:xfrm>
        <a:prstGeom prst="rect">
          <a:avLst/>
        </a:prstGeom>
        <a:blipFill>
          <a:blip xmlns:r="http://schemas.openxmlformats.org/officeDocument/2006/relationships"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24BA4C6-DB8D-4196-B1CB-5DF1893C7913}">
      <dsp:nvSpPr>
        <dsp:cNvPr id="0" name=""/>
        <dsp:cNvSpPr/>
      </dsp:nvSpPr>
      <dsp:spPr>
        <a:xfrm>
          <a:off x="994970" y="1184398"/>
          <a:ext cx="5096427" cy="9417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670" tIns="99670" rIns="99670" bIns="99670" numCol="1" spcCol="1270" anchor="ctr" anchorCtr="0">
          <a:noAutofit/>
        </a:bodyPr>
        <a:lstStyle/>
        <a:p>
          <a:pPr lvl="0" algn="l" defTabSz="800100">
            <a:lnSpc>
              <a:spcPct val="100000"/>
            </a:lnSpc>
            <a:spcBef>
              <a:spcPct val="0"/>
            </a:spcBef>
            <a:spcAft>
              <a:spcPct val="35000"/>
            </a:spcAft>
          </a:pPr>
          <a:r>
            <a:rPr lang="en-CA" sz="1800" b="1" kern="1200" dirty="0">
              <a:latin typeface="Trebuchet MS"/>
            </a:rPr>
            <a:t>Net-zero emissions </a:t>
          </a:r>
          <a:r>
            <a:rPr lang="en-CA" sz="1800" kern="1200" dirty="0">
              <a:latin typeface="Trebuchet MS"/>
            </a:rPr>
            <a:t>by 2050</a:t>
          </a:r>
          <a:endParaRPr lang="en-US" sz="1800" kern="1200" dirty="0">
            <a:latin typeface="Trebuchet MS"/>
          </a:endParaRPr>
        </a:p>
      </dsp:txBody>
      <dsp:txXfrm>
        <a:off x="994970" y="1184398"/>
        <a:ext cx="5096427" cy="941768"/>
      </dsp:txXfrm>
    </dsp:sp>
    <dsp:sp modelId="{A99F9111-DF0E-4826-865D-BF8A708A99E6}">
      <dsp:nvSpPr>
        <dsp:cNvPr id="0" name=""/>
        <dsp:cNvSpPr/>
      </dsp:nvSpPr>
      <dsp:spPr>
        <a:xfrm>
          <a:off x="0" y="2361608"/>
          <a:ext cx="6136348" cy="8610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C96C5BD-2BB5-4368-821A-FBC3E7406FD6}">
      <dsp:nvSpPr>
        <dsp:cNvPr id="0" name=""/>
        <dsp:cNvSpPr/>
      </dsp:nvSpPr>
      <dsp:spPr>
        <a:xfrm>
          <a:off x="260466" y="2555343"/>
          <a:ext cx="474037" cy="473575"/>
        </a:xfrm>
        <a:prstGeom prst="rect">
          <a:avLst/>
        </a:prstGeom>
        <a:blipFill>
          <a:blip xmlns:r="http://schemas.openxmlformats.org/officeDocument/2006/relationships" r:embed="rId5" cstate="hq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F91B065-1468-4EF9-BA68-90311309F461}">
      <dsp:nvSpPr>
        <dsp:cNvPr id="0" name=""/>
        <dsp:cNvSpPr/>
      </dsp:nvSpPr>
      <dsp:spPr>
        <a:xfrm>
          <a:off x="994970" y="2361608"/>
          <a:ext cx="5096427" cy="9417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670" tIns="99670" rIns="99670" bIns="99670" numCol="1" spcCol="1270" anchor="ctr" anchorCtr="0">
          <a:noAutofit/>
        </a:bodyPr>
        <a:lstStyle/>
        <a:p>
          <a:pPr lvl="0" algn="l" defTabSz="800100">
            <a:lnSpc>
              <a:spcPct val="100000"/>
            </a:lnSpc>
            <a:spcBef>
              <a:spcPct val="0"/>
            </a:spcBef>
            <a:spcAft>
              <a:spcPct val="35000"/>
            </a:spcAft>
          </a:pPr>
          <a:r>
            <a:rPr lang="en-CA" sz="1800" b="1" kern="1200" dirty="0">
              <a:latin typeface="Trebuchet MS"/>
            </a:rPr>
            <a:t>40-45% emissions </a:t>
          </a:r>
          <a:r>
            <a:rPr lang="en-CA" sz="1800" kern="1200" dirty="0">
              <a:latin typeface="Trebuchet MS"/>
            </a:rPr>
            <a:t>reduction by 2030 </a:t>
          </a:r>
          <a:endParaRPr lang="en-US" sz="1800" kern="1200" dirty="0">
            <a:latin typeface="Trebuchet MS" panose="020B0603020202020204" pitchFamily="34" charset="0"/>
          </a:endParaRPr>
        </a:p>
      </dsp:txBody>
      <dsp:txXfrm>
        <a:off x="994970" y="2361608"/>
        <a:ext cx="5096427" cy="941768"/>
      </dsp:txXfrm>
    </dsp:sp>
    <dsp:sp modelId="{F068816C-340D-4185-B10A-2865251666F0}">
      <dsp:nvSpPr>
        <dsp:cNvPr id="0" name=""/>
        <dsp:cNvSpPr/>
      </dsp:nvSpPr>
      <dsp:spPr>
        <a:xfrm>
          <a:off x="0" y="3538819"/>
          <a:ext cx="6136348" cy="8610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BDCADE-C81A-4357-BDD9-457F851D3549}">
      <dsp:nvSpPr>
        <dsp:cNvPr id="0" name=""/>
        <dsp:cNvSpPr/>
      </dsp:nvSpPr>
      <dsp:spPr>
        <a:xfrm>
          <a:off x="260466" y="3732554"/>
          <a:ext cx="474037" cy="473575"/>
        </a:xfrm>
        <a:prstGeom prst="rect">
          <a:avLst/>
        </a:prstGeom>
        <a:blipFill>
          <a:blip xmlns:r="http://schemas.openxmlformats.org/officeDocument/2006/relationships" r:embed="rId7" cstate="hq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615A8BF-D8F4-4B3F-9FC1-8D7569A7D43B}">
      <dsp:nvSpPr>
        <dsp:cNvPr id="0" name=""/>
        <dsp:cNvSpPr/>
      </dsp:nvSpPr>
      <dsp:spPr>
        <a:xfrm>
          <a:off x="994970" y="3538819"/>
          <a:ext cx="5096427" cy="9417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670" tIns="99670" rIns="99670" bIns="99670" numCol="1" spcCol="1270" anchor="ctr" anchorCtr="0">
          <a:noAutofit/>
        </a:bodyPr>
        <a:lstStyle/>
        <a:p>
          <a:pPr lvl="0" algn="l" defTabSz="800100">
            <a:lnSpc>
              <a:spcPct val="100000"/>
            </a:lnSpc>
            <a:spcBef>
              <a:spcPct val="0"/>
            </a:spcBef>
            <a:spcAft>
              <a:spcPct val="35000"/>
            </a:spcAft>
          </a:pPr>
          <a:r>
            <a:rPr lang="en-CA" sz="1800" kern="1200" dirty="0">
              <a:latin typeface="Trebuchet MS"/>
            </a:rPr>
            <a:t>A decrease of approximately </a:t>
          </a:r>
          <a:r>
            <a:rPr lang="en-CA" sz="1800" b="1" kern="1200" dirty="0">
              <a:latin typeface="Trebuchet MS"/>
            </a:rPr>
            <a:t>14%</a:t>
          </a:r>
          <a:r>
            <a:rPr lang="en-CA" sz="1800" kern="1200" dirty="0">
              <a:latin typeface="Trebuchet MS"/>
            </a:rPr>
            <a:t> </a:t>
          </a:r>
          <a:r>
            <a:rPr lang="en-CA" sz="1800" b="1" kern="1200" dirty="0">
              <a:latin typeface="Trebuchet MS"/>
            </a:rPr>
            <a:t>(below 2016 levels) in the CI of liquid fuels </a:t>
          </a:r>
          <a:r>
            <a:rPr lang="en-CA" sz="1800" kern="1200" dirty="0">
              <a:latin typeface="Trebuchet MS"/>
            </a:rPr>
            <a:t>used in Canada by 2030. </a:t>
          </a:r>
          <a:endParaRPr lang="en-US" sz="1800" kern="1200" dirty="0">
            <a:latin typeface="Trebuchet MS" panose="020B0603020202020204" pitchFamily="34" charset="0"/>
          </a:endParaRPr>
        </a:p>
      </dsp:txBody>
      <dsp:txXfrm>
        <a:off x="994970" y="3538819"/>
        <a:ext cx="5096427" cy="941768"/>
      </dsp:txXfrm>
    </dsp:sp>
    <dsp:sp modelId="{058F1C15-6821-492A-9650-95497F0BDCBD}">
      <dsp:nvSpPr>
        <dsp:cNvPr id="0" name=""/>
        <dsp:cNvSpPr/>
      </dsp:nvSpPr>
      <dsp:spPr>
        <a:xfrm>
          <a:off x="0" y="4716029"/>
          <a:ext cx="6136348" cy="8610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A62188-94B0-4F4F-98A6-11A52047A9D2}">
      <dsp:nvSpPr>
        <dsp:cNvPr id="0" name=""/>
        <dsp:cNvSpPr/>
      </dsp:nvSpPr>
      <dsp:spPr>
        <a:xfrm>
          <a:off x="260466" y="4909765"/>
          <a:ext cx="474037" cy="473575"/>
        </a:xfrm>
        <a:prstGeom prst="rect">
          <a:avLst/>
        </a:prstGeom>
        <a:blipFill>
          <a:blip xmlns:r="http://schemas.openxmlformats.org/officeDocument/2006/relationships" r:embed="rId9" cstate="hq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BA13948-387D-402A-B404-9AE1CB4BC665}">
      <dsp:nvSpPr>
        <dsp:cNvPr id="0" name=""/>
        <dsp:cNvSpPr/>
      </dsp:nvSpPr>
      <dsp:spPr>
        <a:xfrm>
          <a:off x="994970" y="4716029"/>
          <a:ext cx="5096427" cy="9417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670" tIns="99670" rIns="99670" bIns="99670" numCol="1" spcCol="1270" anchor="ctr" anchorCtr="0">
          <a:noAutofit/>
        </a:bodyPr>
        <a:lstStyle/>
        <a:p>
          <a:pPr lvl="0" algn="l" defTabSz="800100" rtl="0">
            <a:lnSpc>
              <a:spcPct val="100000"/>
            </a:lnSpc>
            <a:spcBef>
              <a:spcPct val="0"/>
            </a:spcBef>
            <a:spcAft>
              <a:spcPct val="35000"/>
            </a:spcAft>
          </a:pPr>
          <a:r>
            <a:rPr lang="en-CA" sz="1800" kern="1200" dirty="0">
              <a:latin typeface="Trebuchet MS"/>
            </a:rPr>
            <a:t>Regulations and policies in place for </a:t>
          </a:r>
          <a:r>
            <a:rPr lang="en-CA" sz="1800" b="1" kern="1200" dirty="0">
              <a:latin typeface="Trebuchet MS"/>
            </a:rPr>
            <a:t>international aviation and marine transport fuels</a:t>
          </a:r>
          <a:r>
            <a:rPr lang="en-CA" sz="1800" kern="1200" dirty="0">
              <a:latin typeface="Trebuchet MS"/>
            </a:rPr>
            <a:t>. </a:t>
          </a:r>
          <a:endParaRPr lang="en-US" sz="1800" kern="1200">
            <a:latin typeface="Trebuchet MS" panose="020B0603020202020204" pitchFamily="34" charset="0"/>
          </a:endParaRPr>
        </a:p>
      </dsp:txBody>
      <dsp:txXfrm>
        <a:off x="994970" y="4716029"/>
        <a:ext cx="5096427" cy="941768"/>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A93B6738-1C64-03ED-9410-B5269021790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it-IT"/>
          </a:p>
        </p:txBody>
      </p:sp>
      <p:sp>
        <p:nvSpPr>
          <p:cNvPr id="3" name="Segnaposto data 2">
            <a:extLst>
              <a:ext uri="{FF2B5EF4-FFF2-40B4-BE49-F238E27FC236}">
                <a16:creationId xmlns:a16="http://schemas.microsoft.com/office/drawing/2014/main" id="{681C707E-16EE-6EA7-7ED5-8195FC4F5EB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DDE1E034-14FE-480E-89A9-CC78D6D7ABC4}" type="datetimeFigureOut">
              <a:rPr lang="it-IT"/>
              <a:pPr>
                <a:defRPr/>
              </a:pPr>
              <a:t>24/10/2023</a:t>
            </a:fld>
            <a:endParaRPr lang="it-IT"/>
          </a:p>
        </p:txBody>
      </p:sp>
      <p:sp>
        <p:nvSpPr>
          <p:cNvPr id="4" name="Segnaposto piè di pagina 3">
            <a:extLst>
              <a:ext uri="{FF2B5EF4-FFF2-40B4-BE49-F238E27FC236}">
                <a16:creationId xmlns:a16="http://schemas.microsoft.com/office/drawing/2014/main" id="{DB8F3E54-D09C-AEE1-B418-F7662F33E43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it-IT"/>
          </a:p>
        </p:txBody>
      </p:sp>
      <p:sp>
        <p:nvSpPr>
          <p:cNvPr id="5" name="Segnaposto numero diapositiva 4">
            <a:extLst>
              <a:ext uri="{FF2B5EF4-FFF2-40B4-BE49-F238E27FC236}">
                <a16:creationId xmlns:a16="http://schemas.microsoft.com/office/drawing/2014/main" id="{FC782899-9CFC-BB62-46C5-BA72FAC0B60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0A05CDCE-66E0-4D7E-AD20-81887399E7C6}" type="slidenum">
              <a:rPr lang="it-IT"/>
              <a:pPr>
                <a:defRPr/>
              </a:pPr>
              <a:t>‹#›</a:t>
            </a:fld>
            <a:endParaRPr lang="it-I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61CB3A42-F102-89AD-B307-3134E3B904A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it-IT"/>
          </a:p>
        </p:txBody>
      </p:sp>
      <p:sp>
        <p:nvSpPr>
          <p:cNvPr id="3" name="Segnaposto data 2">
            <a:extLst>
              <a:ext uri="{FF2B5EF4-FFF2-40B4-BE49-F238E27FC236}">
                <a16:creationId xmlns:a16="http://schemas.microsoft.com/office/drawing/2014/main" id="{2B0E345F-592B-B592-590D-952781D4E418}"/>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140650BF-3A2E-4586-8170-A7858533C1E9}" type="datetimeFigureOut">
              <a:rPr lang="it-IT"/>
              <a:pPr>
                <a:defRPr/>
              </a:pPr>
              <a:t>24/10/2023</a:t>
            </a:fld>
            <a:endParaRPr lang="it-IT"/>
          </a:p>
        </p:txBody>
      </p:sp>
      <p:sp>
        <p:nvSpPr>
          <p:cNvPr id="4" name="Segnaposto immagine diapositiva 3">
            <a:extLst>
              <a:ext uri="{FF2B5EF4-FFF2-40B4-BE49-F238E27FC236}">
                <a16:creationId xmlns:a16="http://schemas.microsoft.com/office/drawing/2014/main" id="{E85EF163-0B41-9C28-A2B1-0C56E6DB23DD}"/>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Segnaposto note 4">
            <a:extLst>
              <a:ext uri="{FF2B5EF4-FFF2-40B4-BE49-F238E27FC236}">
                <a16:creationId xmlns:a16="http://schemas.microsoft.com/office/drawing/2014/main" id="{7ED8D131-7547-95D2-47F6-2F2264B5721E}"/>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noProof="0"/>
              <a:t>Modifica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a:extLst>
              <a:ext uri="{FF2B5EF4-FFF2-40B4-BE49-F238E27FC236}">
                <a16:creationId xmlns:a16="http://schemas.microsoft.com/office/drawing/2014/main" id="{1BDA0596-09B8-8C7E-D1CB-1CF676C13E15}"/>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it-IT"/>
          </a:p>
        </p:txBody>
      </p:sp>
      <p:sp>
        <p:nvSpPr>
          <p:cNvPr id="7" name="Segnaposto numero diapositiva 6">
            <a:extLst>
              <a:ext uri="{FF2B5EF4-FFF2-40B4-BE49-F238E27FC236}">
                <a16:creationId xmlns:a16="http://schemas.microsoft.com/office/drawing/2014/main" id="{7983E928-C7B6-64DF-1D9D-CFEB95FC5B92}"/>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553E644C-1236-4115-99CB-B5088EC051D5}" type="slidenum">
              <a:rPr lang="it-IT"/>
              <a:pPr>
                <a:defRPr/>
              </a:pPr>
              <a:t>‹#›</a:t>
            </a:fld>
            <a:endParaRPr lang="it-IT"/>
          </a:p>
        </p:txBody>
      </p:sp>
    </p:spTree>
    <p:extLst>
      <p:ext uri="{BB962C8B-B14F-4D97-AF65-F5344CB8AC3E}">
        <p14:creationId xmlns:p14="http://schemas.microsoft.com/office/powerpoint/2010/main" val="123682722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8" Type="http://schemas.openxmlformats.org/officeDocument/2006/relationships/hyperlink" Target="http://biofutureplatform.org/" TargetMode="External"/><Relationship Id="rId3" Type="http://schemas.openxmlformats.org/officeDocument/2006/relationships/hyperlink" Target="http://mission-innovation.net/" TargetMode="External"/><Relationship Id="rId7" Type="http://schemas.openxmlformats.org/officeDocument/2006/relationships/hyperlink" Target="http://mission-innovation.net/wp-content/uploads/2022/09/Integrated-Biorefineries-Mission-Innovation-Roadmap.pdf" TargetMode="External"/><Relationship Id="rId2" Type="http://schemas.openxmlformats.org/officeDocument/2006/relationships/slide" Target="../slides/slide13.xml"/><Relationship Id="rId1" Type="http://schemas.openxmlformats.org/officeDocument/2006/relationships/notesMaster" Target="../notesMasters/notesMaster1.xml"/><Relationship Id="rId6" Type="http://schemas.openxmlformats.org/officeDocument/2006/relationships/hyperlink" Target="http://mission-innovation.net/missions/integrated-biorefineries-mission/" TargetMode="External"/><Relationship Id="rId11" Type="http://schemas.openxmlformats.org/officeDocument/2006/relationships/hyperlink" Target="https://www.irena.org/" TargetMode="External"/><Relationship Id="rId5" Type="http://schemas.openxmlformats.org/officeDocument/2006/relationships/hyperlink" Target="http://mission-innovation.net/2021/02/22/mi-members-agree-next-steps-on-the-road-to-mi-2-0/" TargetMode="External"/><Relationship Id="rId10" Type="http://schemas.openxmlformats.org/officeDocument/2006/relationships/hyperlink" Target="http://www.globalbioenergy.org/" TargetMode="External"/><Relationship Id="rId4" Type="http://schemas.openxmlformats.org/officeDocument/2006/relationships/hyperlink" Target="http://mission-innovation.net/our-work/innovation-challenges/sustainable-biofuels/" TargetMode="External"/><Relationship Id="rId9" Type="http://schemas.openxmlformats.org/officeDocument/2006/relationships/hyperlink" Target="https://biofutureplatform.org/biofuture-campaign/"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8" Type="http://schemas.openxmlformats.org/officeDocument/2006/relationships/hyperlink" Target="https://www.canada.ca/en/environment-climate-change/services/managing-pollution/energy-production/fuel-regulations/clean-fuel-regulations.html" TargetMode="External"/><Relationship Id="rId13" Type="http://schemas.openxmlformats.org/officeDocument/2006/relationships/hyperlink" Target="https://www.imo.org/en/MediaCentre/HotTopics/Pages/Cutting-GHG-emissions.aspx" TargetMode="External"/><Relationship Id="rId3" Type="http://schemas.openxmlformats.org/officeDocument/2006/relationships/hyperlink" Target="https://www.canada.ca/en/services/environment/weather/climatechange/pan-canadian-framework.html" TargetMode="External"/><Relationship Id="rId7" Type="http://schemas.openxmlformats.org/officeDocument/2006/relationships/hyperlink" Target="https://unfccc.int/process-and-meetings/the-paris-agreement" TargetMode="External"/><Relationship Id="rId12" Type="http://schemas.openxmlformats.org/officeDocument/2006/relationships/hyperlink" Target="https://gazette.gc.ca/rp-pr/p1/2020/2020-12-19/html/reg2-eng.html" TargetMode="External"/><Relationship Id="rId2" Type="http://schemas.openxmlformats.org/officeDocument/2006/relationships/slide" Target="../slides/slide18.xml"/><Relationship Id="rId1" Type="http://schemas.openxmlformats.org/officeDocument/2006/relationships/notesMaster" Target="../notesMasters/notesMaster1.xml"/><Relationship Id="rId6" Type="http://schemas.openxmlformats.org/officeDocument/2006/relationships/hyperlink" Target="https://www.canada.ca/en/services/environment/weather/climatechange/climate-plan/climate-plan-overview/healthy-environment-healthy-economy.html" TargetMode="External"/><Relationship Id="rId11" Type="http://schemas.openxmlformats.org/officeDocument/2006/relationships/hyperlink" Target="https://www.imo.org/" TargetMode="External"/><Relationship Id="rId5" Type="http://schemas.openxmlformats.org/officeDocument/2006/relationships/hyperlink" Target="https://www.canada.ca/en/services/environment/weather/climatechange/climate-plan/climate-plan-overview/emissions-reduction-2030.html" TargetMode="External"/><Relationship Id="rId10" Type="http://schemas.openxmlformats.org/officeDocument/2006/relationships/hyperlink" Target="https://www.icao.int/Pages/default.aspx" TargetMode="External"/><Relationship Id="rId4" Type="http://schemas.openxmlformats.org/officeDocument/2006/relationships/hyperlink" Target="https://laws-lois.justice.gc.ca/eng/acts/c-19.3/fulltext.html" TargetMode="External"/><Relationship Id="rId9" Type="http://schemas.openxmlformats.org/officeDocument/2006/relationships/hyperlink" Target="https://www.icao.int/environmental-protection/CORSIA/Pages/default.aspx"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netzeronavigatorpei.com/question_e.php" TargetMode="External"/><Relationship Id="rId2" Type="http://schemas.openxmlformats.org/officeDocument/2006/relationships/slide" Target="../slides/slide10.xml"/><Relationship Id="rId1" Type="http://schemas.openxmlformats.org/officeDocument/2006/relationships/notesMaster" Target="../notesMasters/notesMaster1.xml"/><Relationship Id="rId5" Type="http://schemas.openxmlformats.org/officeDocument/2006/relationships/hyperlink" Target="https://yukon.ca/en/our-clean-future#2030-targets" TargetMode="External"/><Relationship Id="rId4" Type="http://schemas.openxmlformats.org/officeDocument/2006/relationships/hyperlink" Target="https://www.princeedwardisland.ca/en/information/environment-energy-and-climate-action/path-to-net-zero"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canada.ca/en/services/environment/weather/climatechange/climate-plan/climate-plan-overview/healthy-environment-healthy-economy.html" TargetMode="External"/><Relationship Id="rId7" Type="http://schemas.openxmlformats.org/officeDocument/2006/relationships/hyperlink" Target="http://unfccc.int/files/essential_background/background_publications_htmlpdf/application/pdf/conveng.pdf"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s://www.canada.ca/en/environment-climate-change/services/climate-change/pricing-pollution-how-it-will-work/output-based-pricing-system.html" TargetMode="External"/><Relationship Id="rId5" Type="http://schemas.openxmlformats.org/officeDocument/2006/relationships/hyperlink" Target="https://www.canada.ca/en/revenue-agency/services/tax/excise-taxes-duties-levies/fuel-charge.html" TargetMode="External"/><Relationship Id="rId4" Type="http://schemas.openxmlformats.org/officeDocument/2006/relationships/hyperlink" Target="https://www.canada.ca/en/environment-climate-change/services/climate-change/pricing-pollution-how-it-will-work/carbon-pollution-pricing-federal-benchmark-information/federal-benchmark-2023-2030.html" TargetMode="External"/></Relationships>
</file>

<file path=ppt/notesSlides/_rels/notesSlide9.xml.rels><?xml version="1.0" encoding="UTF-8" standalone="yes"?>
<Relationships xmlns="http://schemas.openxmlformats.org/package/2006/relationships"><Relationship Id="rId8" Type="http://schemas.openxmlformats.org/officeDocument/2006/relationships/hyperlink" Target="https://www.sustainability.gov/ggi/#:~:text=Greening%20government%20includes%20activities%20such,policies%2C%20and%20identifying%20nature%2Dbased" TargetMode="External"/><Relationship Id="rId13" Type="http://schemas.openxmlformats.org/officeDocument/2006/relationships/hyperlink" Target="https://cdev.gc.ca/canada-growth-fund-inc/#:~:text=Innovative%20funding%20to%20help%20accelerate,called%20Canada%20Growth%20Fund%20Inc." TargetMode="External"/><Relationship Id="rId18" Type="http://schemas.openxmlformats.org/officeDocument/2006/relationships/hyperlink" Target="https://www.eralberta.ca/apply-for-funding/#open-opportunities" TargetMode="External"/><Relationship Id="rId3" Type="http://schemas.openxmlformats.org/officeDocument/2006/relationships/hyperlink" Target="https://impact.canada.ca/en/challenges/green-aviation" TargetMode="External"/><Relationship Id="rId7" Type="http://schemas.openxmlformats.org/officeDocument/2006/relationships/hyperlink" Target="https://ised-isde.canada.ca/site/strategic-innovation-fund/en" TargetMode="External"/><Relationship Id="rId12" Type="http://schemas.openxmlformats.org/officeDocument/2006/relationships/hyperlink" Target="https://www.budget.canada.ca/2022/home-accueil-en.html" TargetMode="External"/><Relationship Id="rId17" Type="http://schemas.openxmlformats.org/officeDocument/2006/relationships/hyperlink" Target="https://open.alberta.ca/dataset/bioenergy-producer-program-outline#summary" TargetMode="External"/><Relationship Id="rId2" Type="http://schemas.openxmlformats.org/officeDocument/2006/relationships/slide" Target="../slides/slide12.xml"/><Relationship Id="rId16" Type="http://schemas.openxmlformats.org/officeDocument/2006/relationships/hyperlink" Target="https://www2.gov.bc.ca/gov/content/industry/electricity-alternative-energy/innovative-clean-energy-solutions/innovative-clean-energy-ice-fund" TargetMode="External"/><Relationship Id="rId1" Type="http://schemas.openxmlformats.org/officeDocument/2006/relationships/notesMaster" Target="../notesMasters/notesMaster1.xml"/><Relationship Id="rId6" Type="http://schemas.openxmlformats.org/officeDocument/2006/relationships/hyperlink" Target="https://ised-isde.canada.ca/site/strategic-innovation-fund/en/net-zero-accelerator-initiative" TargetMode="External"/><Relationship Id="rId11" Type="http://schemas.openxmlformats.org/officeDocument/2006/relationships/hyperlink" Target="https://natural-resources.canada.ca/science-and-data/funding-partnerships/funding-opportunities/funding-grants-incentives/energy-innovation-program/energy-innovation-program-clean-fuels-and-industrial-fuel-switching/23956" TargetMode="External"/><Relationship Id="rId5" Type="http://schemas.openxmlformats.org/officeDocument/2006/relationships/hyperlink" Target="https://natural-resources.canada.ca/climate-change/canadas-green-future/clean-fuels-fund/23734" TargetMode="External"/><Relationship Id="rId15" Type="http://schemas.openxmlformats.org/officeDocument/2006/relationships/hyperlink" Target="https://www.budget.canada.ca/2023/home-accueil-en.html" TargetMode="External"/><Relationship Id="rId10" Type="http://schemas.openxmlformats.org/officeDocument/2006/relationships/hyperlink" Target="https://natural-resources.canada.ca/science-and-data/funding-partnerships/funding-opportunities/funding-grants-incentives/energy-innovation-program/18876" TargetMode="External"/><Relationship Id="rId4" Type="http://schemas.openxmlformats.org/officeDocument/2006/relationships/hyperlink" Target="https://enerkem.com/" TargetMode="External"/><Relationship Id="rId9" Type="http://schemas.openxmlformats.org/officeDocument/2006/relationships/hyperlink" Target="https://www.canada.ca/en/revenue-agency/services/tax/businesses/topics/sole-proprietorships-partnerships/report-business-income-expenses/claiming-capital-cost-allowance/accelerated-investment-incentive.html#FullExpCEI" TargetMode="External"/><Relationship Id="rId14" Type="http://schemas.openxmlformats.org/officeDocument/2006/relationships/hyperlink" Target="https://www.budget.canada.ca/fes-eea/2022/home-accueil-en.html"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553E644C-1236-4115-99CB-B5088EC051D5}" type="slidenum">
              <a:rPr lang="it-IT" smtClean="0"/>
              <a:pPr>
                <a:defRPr/>
              </a:pPr>
              <a:t>2</a:t>
            </a:fld>
            <a:endParaRPr lang="it-IT"/>
          </a:p>
        </p:txBody>
      </p:sp>
    </p:spTree>
    <p:extLst>
      <p:ext uri="{BB962C8B-B14F-4D97-AF65-F5344CB8AC3E}">
        <p14:creationId xmlns:p14="http://schemas.microsoft.com/office/powerpoint/2010/main" val="23919871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spcBef>
                <a:spcPts val="0"/>
              </a:spcBef>
              <a:spcAft>
                <a:spcPts val="0"/>
              </a:spcAft>
            </a:pPr>
            <a:r>
              <a:rPr lang="en-US" sz="1800">
                <a:effectLst/>
                <a:latin typeface="Trebuchet MS" panose="020B0603020202020204" pitchFamily="34" charset="0"/>
                <a:ea typeface="MS Mincho" panose="02020609040205080304" pitchFamily="49" charset="-128"/>
                <a:cs typeface="Calibri" panose="020F0502020204030204" pitchFamily="34" charset="0"/>
              </a:rPr>
              <a:t>Mission Innovation</a:t>
            </a:r>
          </a:p>
          <a:p>
            <a:pPr marL="342900" marR="0" lvl="0" indent="-342900" algn="just">
              <a:spcBef>
                <a:spcPts val="0"/>
              </a:spcBef>
              <a:spcAft>
                <a:spcPts val="0"/>
              </a:spcAft>
              <a:buFont typeface="Symbol" panose="05050102010706020507" pitchFamily="18" charset="2"/>
              <a:buChar char=""/>
            </a:pPr>
            <a:r>
              <a:rPr lang="en-US" sz="1800">
                <a:solidFill>
                  <a:srgbClr val="000000"/>
                </a:solidFill>
                <a:effectLst/>
                <a:latin typeface="Trebuchet MS" panose="020B0603020202020204" pitchFamily="34" charset="0"/>
                <a:ea typeface="MS Mincho" panose="02020609040205080304" pitchFamily="49" charset="-128"/>
                <a:cs typeface="Arial" panose="020B0604020202020204" pitchFamily="34" charset="0"/>
              </a:rPr>
              <a:t>Canada played a leadership role in the first phase of </a:t>
            </a:r>
            <a:r>
              <a:rPr lang="en-US" sz="1800" u="sng">
                <a:solidFill>
                  <a:srgbClr val="000000"/>
                </a:solidFill>
                <a:effectLst/>
                <a:latin typeface="Trebuchet MS" panose="020B0603020202020204" pitchFamily="34" charset="0"/>
                <a:ea typeface="MS Mincho" panose="02020609040205080304" pitchFamily="49" charset="-128"/>
                <a:cs typeface="Arial" panose="020B0604020202020204" pitchFamily="34" charset="0"/>
                <a:hlinkClick r:id="rId3"/>
              </a:rPr>
              <a:t>Mission</a:t>
            </a:r>
            <a:r>
              <a:rPr lang="en-US" sz="1800" u="sng" kern="1200">
                <a:solidFill>
                  <a:srgbClr val="000000"/>
                </a:solidFill>
                <a:effectLst/>
                <a:latin typeface="Trebuchet MS" panose="020B0603020202020204" pitchFamily="34" charset="0"/>
                <a:ea typeface="MS Mincho" panose="02020609040205080304" pitchFamily="49" charset="-128"/>
                <a:cs typeface="Arial" panose="020B0604020202020204" pitchFamily="34" charset="0"/>
                <a:hlinkClick r:id="rId3"/>
              </a:rPr>
              <a:t> </a:t>
            </a:r>
            <a:r>
              <a:rPr lang="en-US" sz="1800" u="sng">
                <a:solidFill>
                  <a:srgbClr val="000000"/>
                </a:solidFill>
                <a:effectLst/>
                <a:latin typeface="Trebuchet MS" panose="020B0603020202020204" pitchFamily="34" charset="0"/>
                <a:ea typeface="MS Mincho" panose="02020609040205080304" pitchFamily="49" charset="-128"/>
                <a:cs typeface="Arial" panose="020B0604020202020204" pitchFamily="34" charset="0"/>
                <a:hlinkClick r:id="rId3"/>
              </a:rPr>
              <a:t>Innovation</a:t>
            </a:r>
            <a:r>
              <a:rPr lang="en-US" sz="1800" u="sng">
                <a:solidFill>
                  <a:srgbClr val="000000"/>
                </a:solidFill>
                <a:effectLst/>
                <a:latin typeface="Trebuchet MS" panose="020B0603020202020204" pitchFamily="34" charset="0"/>
                <a:ea typeface="MS Mincho" panose="02020609040205080304" pitchFamily="49" charset="-128"/>
                <a:cs typeface="Arial" panose="020B0604020202020204" pitchFamily="34" charset="0"/>
              </a:rPr>
              <a:t> (MI)</a:t>
            </a:r>
            <a:r>
              <a:rPr lang="en-US" sz="1800">
                <a:solidFill>
                  <a:srgbClr val="000000"/>
                </a:solidFill>
                <a:effectLst/>
                <a:latin typeface="Trebuchet MS" panose="020B0603020202020204" pitchFamily="34" charset="0"/>
                <a:ea typeface="MS Mincho" panose="02020609040205080304" pitchFamily="49" charset="-128"/>
                <a:cs typeface="Arial" panose="020B0604020202020204" pitchFamily="34" charset="0"/>
              </a:rPr>
              <a:t>. From 2016-2020, Canada co-led the </a:t>
            </a:r>
            <a:r>
              <a:rPr lang="en-US" sz="1800" u="sng">
                <a:solidFill>
                  <a:srgbClr val="000000"/>
                </a:solidFill>
                <a:effectLst/>
                <a:latin typeface="Trebuchet MS" panose="020B0603020202020204" pitchFamily="34" charset="0"/>
                <a:ea typeface="MS Mincho" panose="02020609040205080304" pitchFamily="49" charset="-128"/>
                <a:cs typeface="Arial" panose="020B0604020202020204" pitchFamily="34" charset="0"/>
                <a:hlinkClick r:id="rId4"/>
              </a:rPr>
              <a:t>Sustainable Biofuels Innovation Challenge</a:t>
            </a:r>
            <a:r>
              <a:rPr lang="en-US" sz="1800">
                <a:solidFill>
                  <a:srgbClr val="000000"/>
                </a:solidFill>
                <a:effectLst/>
                <a:latin typeface="Trebuchet MS" panose="020B0603020202020204" pitchFamily="34" charset="0"/>
                <a:ea typeface="MS Mincho" panose="02020609040205080304" pitchFamily="49" charset="-128"/>
                <a:cs typeface="Arial" panose="020B0604020202020204" pitchFamily="34" charset="0"/>
              </a:rPr>
              <a:t> (‘IC4’). In this phase, 16 countries made progress towards implementing affordable advanced biofuels for transportation and industrial applications. Currently, Canada is exploring opportunities to contribute to the next phase of Mission Innovation (‘</a:t>
            </a:r>
            <a:r>
              <a:rPr lang="en-US" sz="1800" u="sng">
                <a:solidFill>
                  <a:srgbClr val="000000"/>
                </a:solidFill>
                <a:effectLst/>
                <a:latin typeface="Trebuchet MS" panose="020B0603020202020204" pitchFamily="34" charset="0"/>
                <a:ea typeface="MS Mincho" panose="02020609040205080304" pitchFamily="49" charset="-128"/>
                <a:cs typeface="Arial" panose="020B0604020202020204" pitchFamily="34" charset="0"/>
                <a:hlinkClick r:id="rId5"/>
              </a:rPr>
              <a:t>MI 2.0’</a:t>
            </a:r>
            <a:r>
              <a:rPr lang="en-US" sz="1800">
                <a:solidFill>
                  <a:srgbClr val="000000"/>
                </a:solidFill>
                <a:effectLst/>
                <a:latin typeface="Trebuchet MS" panose="020B0603020202020204" pitchFamily="34" charset="0"/>
                <a:ea typeface="MS Mincho" panose="02020609040205080304" pitchFamily="49" charset="-128"/>
                <a:cs typeface="Arial" panose="020B0604020202020204" pitchFamily="34" charset="0"/>
              </a:rPr>
              <a:t>). </a:t>
            </a:r>
            <a:endParaRPr lang="en-US" sz="1800">
              <a:effectLst/>
              <a:latin typeface="Trebuchet MS" panose="020B0603020202020204" pitchFamily="34" charset="0"/>
              <a:ea typeface="MS Mincho" panose="02020609040205080304" pitchFamily="49" charset="-128"/>
              <a:cs typeface="Calibri" panose="020F0502020204030204" pitchFamily="34" charset="0"/>
            </a:endParaRPr>
          </a:p>
          <a:p>
            <a:pPr marL="342900" marR="0" lvl="0" indent="-342900" algn="just">
              <a:spcBef>
                <a:spcPts val="0"/>
              </a:spcBef>
              <a:spcAft>
                <a:spcPts val="0"/>
              </a:spcAft>
              <a:buFont typeface="Symbol" panose="05050102010706020507" pitchFamily="18" charset="2"/>
              <a:buChar char=""/>
            </a:pPr>
            <a:r>
              <a:rPr lang="en-US" sz="1800">
                <a:effectLst/>
                <a:latin typeface="Trebuchet MS" panose="020B0603020202020204" pitchFamily="34" charset="0"/>
                <a:ea typeface="MS Mincho" panose="02020609040205080304" pitchFamily="49" charset="-128"/>
                <a:cs typeface="Calibri" panose="020F0502020204030204" pitchFamily="34" charset="0"/>
              </a:rPr>
              <a:t>Replacing fossil fuel-based fuels, chemicals and materials with sustainable bio-based alternatives from residues and wastes could reduce GHG emissions, providing a renewable alternative for hard-to-abate sectors and support rural jobs. To realize this potential and to make sustainable bio-based alternatives from residues and wastes cost-competitive, Mission members are collaborating through the </a:t>
            </a:r>
            <a:r>
              <a:rPr lang="en-US" sz="1800" u="sng">
                <a:solidFill>
                  <a:srgbClr val="000000"/>
                </a:solidFill>
                <a:effectLst/>
                <a:latin typeface="Trebuchet MS" panose="020B0603020202020204" pitchFamily="34" charset="0"/>
                <a:ea typeface="MS Mincho" panose="02020609040205080304" pitchFamily="49" charset="-128"/>
                <a:cs typeface="Arial" panose="020B0604020202020204" pitchFamily="34" charset="0"/>
                <a:hlinkClick r:id="rId6"/>
              </a:rPr>
              <a:t>Integrated Biorefineries Mission</a:t>
            </a:r>
            <a:r>
              <a:rPr lang="en-US" sz="1800">
                <a:effectLst/>
                <a:latin typeface="Trebuchet MS" panose="020B0603020202020204" pitchFamily="34" charset="0"/>
                <a:ea typeface="MS Mincho" panose="02020609040205080304" pitchFamily="49" charset="-128"/>
                <a:cs typeface="Calibri" panose="020F0502020204030204" pitchFamily="34" charset="0"/>
              </a:rPr>
              <a:t>. In September 2022, the Integrated Biorefineries Mission launched an </a:t>
            </a:r>
            <a:r>
              <a:rPr lang="en-US" sz="1800" u="sng">
                <a:solidFill>
                  <a:srgbClr val="000000"/>
                </a:solidFill>
                <a:effectLst/>
                <a:latin typeface="Trebuchet MS" panose="020B0603020202020204" pitchFamily="34" charset="0"/>
                <a:ea typeface="MS Mincho" panose="02020609040205080304" pitchFamily="49" charset="-128"/>
                <a:cs typeface="Arial" panose="020B0604020202020204" pitchFamily="34" charset="0"/>
                <a:hlinkClick r:id="rId7"/>
              </a:rPr>
              <a:t>Integrated Biorefineries Mission Roadmap</a:t>
            </a:r>
            <a:r>
              <a:rPr lang="en-US" sz="1800">
                <a:effectLst/>
                <a:latin typeface="Trebuchet MS" panose="020B0603020202020204" pitchFamily="34" charset="0"/>
                <a:ea typeface="MS Mincho" panose="02020609040205080304" pitchFamily="49" charset="-128"/>
                <a:cs typeface="Calibri" panose="020F0502020204030204" pitchFamily="34" charset="0"/>
              </a:rPr>
              <a:t> in which the gaps and challenges in current biorefining value chains have been identified and key actions to support the Mission have been prioritized.</a:t>
            </a:r>
          </a:p>
          <a:p>
            <a:pPr marL="0" marR="0" algn="just">
              <a:spcBef>
                <a:spcPts val="0"/>
              </a:spcBef>
              <a:spcAft>
                <a:spcPts val="0"/>
              </a:spcAft>
            </a:pPr>
            <a:r>
              <a:rPr lang="en-US" sz="1800">
                <a:effectLst/>
                <a:latin typeface="Trebuchet MS" panose="020B0603020202020204" pitchFamily="34" charset="0"/>
                <a:ea typeface="MS Mincho" panose="02020609040205080304" pitchFamily="49" charset="-128"/>
                <a:cs typeface="Calibri" panose="020F0502020204030204" pitchFamily="34" charset="0"/>
              </a:rPr>
              <a:t> </a:t>
            </a:r>
          </a:p>
          <a:p>
            <a:pPr marL="0" marR="0" algn="just">
              <a:spcBef>
                <a:spcPts val="0"/>
              </a:spcBef>
              <a:spcAft>
                <a:spcPts val="0"/>
              </a:spcAft>
            </a:pPr>
            <a:r>
              <a:rPr lang="en-US" sz="1800" err="1">
                <a:effectLst/>
                <a:latin typeface="Trebuchet MS" panose="020B0603020202020204" pitchFamily="34" charset="0"/>
                <a:ea typeface="MS Mincho" panose="02020609040205080304" pitchFamily="49" charset="-128"/>
                <a:cs typeface="Calibri" panose="020F0502020204030204" pitchFamily="34" charset="0"/>
              </a:rPr>
              <a:t>Biofuture</a:t>
            </a:r>
            <a:r>
              <a:rPr lang="en-US" sz="1800">
                <a:effectLst/>
                <a:latin typeface="Trebuchet MS" panose="020B0603020202020204" pitchFamily="34" charset="0"/>
                <a:ea typeface="MS Mincho" panose="02020609040205080304" pitchFamily="49" charset="-128"/>
                <a:cs typeface="Calibri" panose="020F0502020204030204" pitchFamily="34" charset="0"/>
              </a:rPr>
              <a:t> Platform</a:t>
            </a:r>
          </a:p>
          <a:p>
            <a:pPr marL="342900" marR="0" lvl="0" indent="-342900" algn="just">
              <a:spcBef>
                <a:spcPts val="0"/>
              </a:spcBef>
              <a:spcAft>
                <a:spcPts val="0"/>
              </a:spcAft>
              <a:buFont typeface="Symbol" panose="05050102010706020507" pitchFamily="18" charset="2"/>
              <a:buChar char=""/>
            </a:pPr>
            <a:r>
              <a:rPr lang="en-US" sz="1800">
                <a:effectLst/>
                <a:latin typeface="Trebuchet MS" panose="020B0603020202020204" pitchFamily="34" charset="0"/>
                <a:ea typeface="MS Mincho" panose="02020609040205080304" pitchFamily="49" charset="-128"/>
                <a:cs typeface="Calibri" panose="020F0502020204030204" pitchFamily="34" charset="0"/>
              </a:rPr>
              <a:t>Canada is one of 20 countries participating in the </a:t>
            </a:r>
            <a:r>
              <a:rPr lang="en-US" sz="1800" u="sng" err="1">
                <a:solidFill>
                  <a:srgbClr val="000000"/>
                </a:solidFill>
                <a:effectLst/>
                <a:latin typeface="Trebuchet MS" panose="020B0603020202020204" pitchFamily="34" charset="0"/>
                <a:ea typeface="MS Mincho" panose="02020609040205080304" pitchFamily="49" charset="-128"/>
                <a:cs typeface="Arial" panose="020B0604020202020204" pitchFamily="34" charset="0"/>
                <a:hlinkClick r:id="rId8"/>
              </a:rPr>
              <a:t>Biofuture</a:t>
            </a:r>
            <a:r>
              <a:rPr lang="en-US" sz="1800" u="sng">
                <a:solidFill>
                  <a:srgbClr val="000000"/>
                </a:solidFill>
                <a:effectLst/>
                <a:latin typeface="Trebuchet MS" panose="020B0603020202020204" pitchFamily="34" charset="0"/>
                <a:ea typeface="MS Mincho" panose="02020609040205080304" pitchFamily="49" charset="-128"/>
                <a:cs typeface="Arial" panose="020B0604020202020204" pitchFamily="34" charset="0"/>
                <a:hlinkClick r:id="rId8"/>
              </a:rPr>
              <a:t> Platform</a:t>
            </a:r>
            <a:r>
              <a:rPr lang="en-US" sz="1800">
                <a:effectLst/>
                <a:latin typeface="Trebuchet MS" panose="020B0603020202020204" pitchFamily="34" charset="0"/>
                <a:ea typeface="MS Mincho" panose="02020609040205080304" pitchFamily="49" charset="-128"/>
                <a:cs typeface="Calibri" panose="020F0502020204030204" pitchFamily="34" charset="0"/>
              </a:rPr>
              <a:t>, a government-led international effort to promote accelerated development of advanced low carbon fuels, biochemicals and biomaterials. Canada co-leads the </a:t>
            </a:r>
            <a:r>
              <a:rPr lang="en-US" sz="1800" u="sng">
                <a:solidFill>
                  <a:srgbClr val="000000"/>
                </a:solidFill>
                <a:effectLst/>
                <a:latin typeface="Trebuchet MS" panose="020B0603020202020204" pitchFamily="34" charset="0"/>
                <a:ea typeface="MS Mincho" panose="02020609040205080304" pitchFamily="49" charset="-128"/>
                <a:cs typeface="Arial" panose="020B0604020202020204" pitchFamily="34" charset="0"/>
                <a:hlinkClick r:id="rId9"/>
              </a:rPr>
              <a:t>Clean Energy Ministerial </a:t>
            </a:r>
            <a:r>
              <a:rPr lang="en-US" sz="1800" u="sng" err="1">
                <a:solidFill>
                  <a:srgbClr val="000000"/>
                </a:solidFill>
                <a:effectLst/>
                <a:latin typeface="Trebuchet MS" panose="020B0603020202020204" pitchFamily="34" charset="0"/>
                <a:ea typeface="MS Mincho" panose="02020609040205080304" pitchFamily="49" charset="-128"/>
                <a:cs typeface="Arial" panose="020B0604020202020204" pitchFamily="34" charset="0"/>
                <a:hlinkClick r:id="rId9"/>
              </a:rPr>
              <a:t>Biofuture</a:t>
            </a:r>
            <a:r>
              <a:rPr lang="en-US" sz="1800" u="sng">
                <a:solidFill>
                  <a:srgbClr val="000000"/>
                </a:solidFill>
                <a:effectLst/>
                <a:latin typeface="Trebuchet MS" panose="020B0603020202020204" pitchFamily="34" charset="0"/>
                <a:ea typeface="MS Mincho" panose="02020609040205080304" pitchFamily="49" charset="-128"/>
                <a:cs typeface="Arial" panose="020B0604020202020204" pitchFamily="34" charset="0"/>
                <a:hlinkClick r:id="rId9"/>
              </a:rPr>
              <a:t> Campaign</a:t>
            </a:r>
            <a:r>
              <a:rPr lang="en-US" sz="1800">
                <a:effectLst/>
                <a:latin typeface="Trebuchet MS" panose="020B0603020202020204" pitchFamily="34" charset="0"/>
                <a:ea typeface="MS Mincho" panose="02020609040205080304" pitchFamily="49" charset="-128"/>
                <a:cs typeface="Calibri" panose="020F0502020204030204" pitchFamily="34" charset="0"/>
              </a:rPr>
              <a:t>, which formally launched the 11 Clean Energy Ministerial (CEM11). The intent of this platform is to accelerate the deployment of bio- and waste-based products and showcase how they can and will benefit society. </a:t>
            </a:r>
          </a:p>
          <a:p>
            <a:pPr marL="0" marR="0" algn="just">
              <a:spcBef>
                <a:spcPts val="0"/>
              </a:spcBef>
              <a:spcAft>
                <a:spcPts val="0"/>
              </a:spcAft>
            </a:pPr>
            <a:r>
              <a:rPr lang="en-US" sz="1800">
                <a:effectLst/>
                <a:latin typeface="Trebuchet MS" panose="020B0603020202020204" pitchFamily="34" charset="0"/>
                <a:ea typeface="MS Mincho" panose="02020609040205080304" pitchFamily="49" charset="-128"/>
                <a:cs typeface="Calibri" panose="020F0502020204030204" pitchFamily="34" charset="0"/>
              </a:rPr>
              <a:t> </a:t>
            </a:r>
          </a:p>
          <a:p>
            <a:pPr marL="0" marR="0" algn="just">
              <a:spcBef>
                <a:spcPts val="0"/>
              </a:spcBef>
              <a:spcAft>
                <a:spcPts val="0"/>
              </a:spcAft>
            </a:pPr>
            <a:r>
              <a:rPr lang="en-US" sz="1800">
                <a:effectLst/>
                <a:latin typeface="Trebuchet MS" panose="020B0603020202020204" pitchFamily="34" charset="0"/>
                <a:ea typeface="MS Mincho" panose="02020609040205080304" pitchFamily="49" charset="-128"/>
                <a:cs typeface="Calibri" panose="020F0502020204030204" pitchFamily="34" charset="0"/>
              </a:rPr>
              <a:t>Global Bioenergy Partnership</a:t>
            </a:r>
          </a:p>
          <a:p>
            <a:pPr marL="342900" marR="0" lvl="0" indent="-342900" algn="just">
              <a:spcBef>
                <a:spcPts val="0"/>
              </a:spcBef>
              <a:spcAft>
                <a:spcPts val="0"/>
              </a:spcAft>
              <a:buFont typeface="Symbol" panose="05050102010706020507" pitchFamily="18" charset="2"/>
              <a:buChar char=""/>
            </a:pPr>
            <a:r>
              <a:rPr lang="en-US" sz="1800">
                <a:effectLst/>
                <a:latin typeface="Trebuchet MS" panose="020B0603020202020204" pitchFamily="34" charset="0"/>
                <a:ea typeface="MS Mincho" panose="02020609040205080304" pitchFamily="49" charset="-128"/>
                <a:cs typeface="Calibri" panose="020F0502020204030204" pitchFamily="34" charset="0"/>
              </a:rPr>
              <a:t>Canada is one of 23 countries participating in the </a:t>
            </a:r>
            <a:r>
              <a:rPr lang="en-US" sz="1800" u="sng">
                <a:solidFill>
                  <a:srgbClr val="000000"/>
                </a:solidFill>
                <a:effectLst/>
                <a:latin typeface="Trebuchet MS" panose="020B0603020202020204" pitchFamily="34" charset="0"/>
                <a:ea typeface="MS Mincho" panose="02020609040205080304" pitchFamily="49" charset="-128"/>
                <a:cs typeface="Arial" panose="020B0604020202020204" pitchFamily="34" charset="0"/>
                <a:hlinkClick r:id="rId10"/>
              </a:rPr>
              <a:t>Global Bioenergy Partnership</a:t>
            </a:r>
            <a:r>
              <a:rPr lang="en-US" sz="1800">
                <a:effectLst/>
                <a:latin typeface="Trebuchet MS" panose="020B0603020202020204" pitchFamily="34" charset="0"/>
                <a:ea typeface="MS Mincho" panose="02020609040205080304" pitchFamily="49" charset="-128"/>
                <a:cs typeface="Calibri" panose="020F0502020204030204" pitchFamily="34" charset="0"/>
              </a:rPr>
              <a:t> (GBEP). GBEP brings together public, private and civil society stakeholders in a joint commitment to promote bioenergy for sustainable development. GBEP provides a mechanism for Partners to organize, coordinate and implement targeted international research, development, demonstration and commercial activities related to production, delivery, conversion and use of biomass for energy, with a focus on developing countries.</a:t>
            </a:r>
          </a:p>
          <a:p>
            <a:pPr marL="0" marR="0" algn="just">
              <a:spcBef>
                <a:spcPts val="0"/>
              </a:spcBef>
              <a:spcAft>
                <a:spcPts val="0"/>
              </a:spcAft>
            </a:pPr>
            <a:r>
              <a:rPr lang="en-US" sz="1800">
                <a:effectLst/>
                <a:latin typeface="Trebuchet MS" panose="020B0603020202020204" pitchFamily="34" charset="0"/>
                <a:ea typeface="MS Mincho" panose="02020609040205080304" pitchFamily="49" charset="-128"/>
                <a:cs typeface="Calibri" panose="020F0502020204030204" pitchFamily="34" charset="0"/>
              </a:rPr>
              <a:t> </a:t>
            </a:r>
          </a:p>
          <a:p>
            <a:pPr marL="0" marR="0" algn="just">
              <a:spcBef>
                <a:spcPts val="0"/>
              </a:spcBef>
              <a:spcAft>
                <a:spcPts val="0"/>
              </a:spcAft>
            </a:pPr>
            <a:r>
              <a:rPr lang="en-US" sz="1800">
                <a:effectLst/>
                <a:latin typeface="Trebuchet MS" panose="020B0603020202020204" pitchFamily="34" charset="0"/>
                <a:ea typeface="MS Mincho" panose="02020609040205080304" pitchFamily="49" charset="-128"/>
                <a:cs typeface="Calibri" panose="020F0502020204030204" pitchFamily="34" charset="0"/>
              </a:rPr>
              <a:t>International Renewable Energy</a:t>
            </a:r>
            <a:r>
              <a:rPr lang="en-US" sz="1800" kern="1200">
                <a:effectLst/>
                <a:latin typeface="Trebuchet MS" panose="020B0603020202020204" pitchFamily="34" charset="0"/>
                <a:ea typeface="MS Mincho" panose="02020609040205080304" pitchFamily="49" charset="-128"/>
                <a:cs typeface="Calibri" panose="020F0502020204030204" pitchFamily="34" charset="0"/>
              </a:rPr>
              <a:t> </a:t>
            </a:r>
            <a:r>
              <a:rPr lang="en-US" sz="1800">
                <a:effectLst/>
                <a:latin typeface="Trebuchet MS" panose="020B0603020202020204" pitchFamily="34" charset="0"/>
                <a:ea typeface="MS Mincho" panose="02020609040205080304" pitchFamily="49" charset="-128"/>
                <a:cs typeface="Calibri" panose="020F0502020204030204" pitchFamily="34" charset="0"/>
              </a:rPr>
              <a:t>Agency</a:t>
            </a:r>
          </a:p>
          <a:p>
            <a:pPr marL="342900" marR="0" lvl="0" indent="-342900" algn="just">
              <a:spcBef>
                <a:spcPts val="0"/>
              </a:spcBef>
              <a:spcAft>
                <a:spcPts val="0"/>
              </a:spcAft>
              <a:buFont typeface="Symbol" panose="05050102010706020507" pitchFamily="18" charset="2"/>
              <a:buChar char=""/>
            </a:pPr>
            <a:r>
              <a:rPr lang="en-US" sz="1800">
                <a:effectLst/>
                <a:latin typeface="Trebuchet MS" panose="020B0603020202020204" pitchFamily="34" charset="0"/>
                <a:ea typeface="MS Mincho" panose="02020609040205080304" pitchFamily="49" charset="-128"/>
                <a:cs typeface="Calibri" panose="020F0502020204030204" pitchFamily="34" charset="0"/>
              </a:rPr>
              <a:t>In 2019, Canada officially joined the </a:t>
            </a:r>
            <a:r>
              <a:rPr lang="en-US" sz="1800" u="sng">
                <a:solidFill>
                  <a:srgbClr val="000000"/>
                </a:solidFill>
                <a:effectLst/>
                <a:latin typeface="Trebuchet MS" panose="020B0603020202020204" pitchFamily="34" charset="0"/>
                <a:ea typeface="MS Mincho" panose="02020609040205080304" pitchFamily="49" charset="-128"/>
                <a:cs typeface="Arial" panose="020B0604020202020204" pitchFamily="34" charset="0"/>
                <a:hlinkClick r:id="rId11"/>
              </a:rPr>
              <a:t>International Renewable Energy</a:t>
            </a:r>
            <a:r>
              <a:rPr lang="en-US" sz="1800" u="sng" kern="1200">
                <a:solidFill>
                  <a:srgbClr val="000000"/>
                </a:solidFill>
                <a:effectLst/>
                <a:latin typeface="Trebuchet MS" panose="020B0603020202020204" pitchFamily="34" charset="0"/>
                <a:ea typeface="MS Mincho" panose="02020609040205080304" pitchFamily="49" charset="-128"/>
                <a:cs typeface="Arial" panose="020B0604020202020204" pitchFamily="34" charset="0"/>
                <a:hlinkClick r:id="rId11"/>
              </a:rPr>
              <a:t> </a:t>
            </a:r>
            <a:r>
              <a:rPr lang="en-US" sz="1800" u="sng">
                <a:solidFill>
                  <a:srgbClr val="000000"/>
                </a:solidFill>
                <a:effectLst/>
                <a:latin typeface="Trebuchet MS" panose="020B0603020202020204" pitchFamily="34" charset="0"/>
                <a:ea typeface="MS Mincho" panose="02020609040205080304" pitchFamily="49" charset="-128"/>
                <a:cs typeface="Arial" panose="020B0604020202020204" pitchFamily="34" charset="0"/>
                <a:hlinkClick r:id="rId11"/>
              </a:rPr>
              <a:t>Agency</a:t>
            </a:r>
            <a:r>
              <a:rPr lang="en-US" sz="1800">
                <a:effectLst/>
                <a:latin typeface="Trebuchet MS" panose="020B0603020202020204" pitchFamily="34" charset="0"/>
                <a:ea typeface="MS Mincho" panose="02020609040205080304" pitchFamily="49" charset="-128"/>
                <a:cs typeface="Calibri" panose="020F0502020204030204" pitchFamily="34" charset="0"/>
              </a:rPr>
              <a:t> (IRENA). IRENA is an intergovernmental organization that supports countries in their transition to a sustainable energy future, and serves as the principal platform for international cooperation, a center of excellence, and a repository of policy, technology, resource and financial knowledge on renewable energy.</a:t>
            </a:r>
          </a:p>
          <a:p>
            <a:endParaRPr lang="en-US"/>
          </a:p>
        </p:txBody>
      </p:sp>
      <p:sp>
        <p:nvSpPr>
          <p:cNvPr id="4" name="Slide Number Placeholder 3"/>
          <p:cNvSpPr>
            <a:spLocks noGrp="1"/>
          </p:cNvSpPr>
          <p:nvPr>
            <p:ph type="sldNum" sz="quarter" idx="5"/>
          </p:nvPr>
        </p:nvSpPr>
        <p:spPr/>
        <p:txBody>
          <a:bodyPr/>
          <a:lstStyle/>
          <a:p>
            <a:pPr>
              <a:defRPr/>
            </a:pPr>
            <a:fld id="{553E644C-1236-4115-99CB-B5088EC051D5}" type="slidenum">
              <a:rPr lang="it-IT" smtClean="0"/>
              <a:pPr>
                <a:defRPr/>
              </a:pPr>
              <a:t>13</a:t>
            </a:fld>
            <a:endParaRPr lang="it-IT"/>
          </a:p>
        </p:txBody>
      </p:sp>
    </p:spTree>
    <p:extLst>
      <p:ext uri="{BB962C8B-B14F-4D97-AF65-F5344CB8AC3E}">
        <p14:creationId xmlns:p14="http://schemas.microsoft.com/office/powerpoint/2010/main" val="28422945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sz="1800" dirty="0">
              <a:latin typeface="Segoe UI"/>
              <a:cs typeface="Segoe UI"/>
            </a:endParaRPr>
          </a:p>
        </p:txBody>
      </p:sp>
      <p:sp>
        <p:nvSpPr>
          <p:cNvPr id="4" name="Slide Number Placeholder 3"/>
          <p:cNvSpPr>
            <a:spLocks noGrp="1"/>
          </p:cNvSpPr>
          <p:nvPr>
            <p:ph type="sldNum" sz="quarter" idx="5"/>
          </p:nvPr>
        </p:nvSpPr>
        <p:spPr/>
        <p:txBody>
          <a:bodyPr/>
          <a:lstStyle/>
          <a:p>
            <a:pPr>
              <a:defRPr/>
            </a:pPr>
            <a:fld id="{553E644C-1236-4115-99CB-B5088EC051D5}" type="slidenum">
              <a:rPr lang="it-IT" smtClean="0"/>
              <a:pPr>
                <a:defRPr/>
              </a:pPr>
              <a:t>14</a:t>
            </a:fld>
            <a:endParaRPr lang="it-IT"/>
          </a:p>
        </p:txBody>
      </p:sp>
    </p:spTree>
    <p:extLst>
      <p:ext uri="{BB962C8B-B14F-4D97-AF65-F5344CB8AC3E}">
        <p14:creationId xmlns:p14="http://schemas.microsoft.com/office/powerpoint/2010/main" val="27216430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just">
              <a:spcBef>
                <a:spcPts val="0"/>
              </a:spcBef>
              <a:spcAft>
                <a:spcPts val="0"/>
              </a:spcAft>
              <a:buFont typeface="Symbol" panose="05050102010706020507" pitchFamily="18" charset="2"/>
              <a:buChar char=""/>
            </a:pPr>
            <a:r>
              <a:rPr lang="en-CA" sz="1200">
                <a:solidFill>
                  <a:srgbClr val="000000"/>
                </a:solidFill>
                <a:effectLst/>
                <a:latin typeface="Times New Roman" panose="02020603050405020304" pitchFamily="18" charset="0"/>
                <a:ea typeface="Times New Roman" panose="02020603050405020304" pitchFamily="18" charset="0"/>
              </a:rPr>
              <a:t>Phasing out coal by 2030: the </a:t>
            </a:r>
            <a:r>
              <a:rPr lang="en-CA" sz="1200" u="sng">
                <a:solidFill>
                  <a:srgbClr val="0563C1"/>
                </a:solidFill>
                <a:effectLst/>
                <a:latin typeface="Times New Roman" panose="02020603050405020304" pitchFamily="18" charset="0"/>
                <a:ea typeface="Times New Roman" panose="02020603050405020304" pitchFamily="18" charset="0"/>
                <a:hlinkClick r:id="rId3"/>
              </a:rPr>
              <a:t>Pan Canadian Framework on Clean Growth and Climate Change</a:t>
            </a:r>
            <a:r>
              <a:rPr lang="en-CA" sz="1200">
                <a:solidFill>
                  <a:srgbClr val="000000"/>
                </a:solidFill>
                <a:effectLst/>
                <a:latin typeface="Times New Roman" panose="02020603050405020304" pitchFamily="18" charset="0"/>
                <a:ea typeface="Times New Roman" panose="02020603050405020304" pitchFamily="18" charset="0"/>
              </a:rPr>
              <a:t> was amended in 2018 to phase out conventional coal-fired electricity by 2030.</a:t>
            </a:r>
            <a:endParaRPr lang="en-US" sz="1100">
              <a:effectLst/>
              <a:latin typeface="Calibri" panose="020F0502020204030204" pitchFamily="34" charset="0"/>
              <a:ea typeface="Calibri" panose="020F0502020204030204" pitchFamily="34" charset="0"/>
            </a:endParaRPr>
          </a:p>
          <a:p>
            <a:pPr marL="342900" marR="0" lvl="0" indent="-342900" algn="just">
              <a:spcBef>
                <a:spcPts val="0"/>
              </a:spcBef>
              <a:spcAft>
                <a:spcPts val="0"/>
              </a:spcAft>
              <a:buFont typeface="Symbol" panose="05050102010706020507" pitchFamily="18" charset="2"/>
              <a:buChar char=""/>
            </a:pPr>
            <a:r>
              <a:rPr lang="en-CA" sz="1200">
                <a:solidFill>
                  <a:srgbClr val="000000"/>
                </a:solidFill>
                <a:effectLst/>
                <a:latin typeface="Times New Roman" panose="02020603050405020304" pitchFamily="18" charset="0"/>
                <a:ea typeface="Times New Roman" panose="02020603050405020304" pitchFamily="18" charset="0"/>
              </a:rPr>
              <a:t>Net-zero emissions by 2050: </a:t>
            </a:r>
            <a:r>
              <a:rPr lang="en-CA" sz="1200" u="sng">
                <a:solidFill>
                  <a:srgbClr val="0563C1"/>
                </a:solidFill>
                <a:effectLst/>
                <a:latin typeface="Times New Roman" panose="02020603050405020304" pitchFamily="18" charset="0"/>
                <a:ea typeface="Times New Roman" panose="02020603050405020304" pitchFamily="18" charset="0"/>
                <a:hlinkClick r:id="rId4"/>
              </a:rPr>
              <a:t>Canada’s Net-Zero Emissions Accountability Act</a:t>
            </a:r>
            <a:r>
              <a:rPr lang="en-CA" sz="1200">
                <a:solidFill>
                  <a:srgbClr val="000000"/>
                </a:solidFill>
                <a:effectLst/>
                <a:latin typeface="Times New Roman" panose="02020603050405020304" pitchFamily="18" charset="0"/>
                <a:ea typeface="Times New Roman" panose="02020603050405020304" pitchFamily="18" charset="0"/>
              </a:rPr>
              <a:t>, which became law on June 29, 2021, formalizes Canada’s target to achieve net-zero emissions by the year 2050.</a:t>
            </a:r>
            <a:endParaRPr lang="en-US" sz="1100">
              <a:effectLst/>
              <a:latin typeface="Calibri" panose="020F0502020204030204" pitchFamily="34" charset="0"/>
              <a:ea typeface="Calibri" panose="020F0502020204030204" pitchFamily="34" charset="0"/>
            </a:endParaRPr>
          </a:p>
          <a:p>
            <a:pPr marL="342900" marR="0" lvl="0" indent="-342900" algn="just">
              <a:spcBef>
                <a:spcPts val="0"/>
              </a:spcBef>
              <a:spcAft>
                <a:spcPts val="0"/>
              </a:spcAft>
              <a:buFont typeface="Symbol" panose="05050102010706020507" pitchFamily="18" charset="2"/>
              <a:buChar char=""/>
            </a:pPr>
            <a:r>
              <a:rPr lang="en-CA" sz="1200">
                <a:solidFill>
                  <a:srgbClr val="000000"/>
                </a:solidFill>
                <a:effectLst/>
                <a:latin typeface="Times New Roman" panose="02020603050405020304" pitchFamily="18" charset="0"/>
                <a:ea typeface="Times New Roman" panose="02020603050405020304" pitchFamily="18" charset="0"/>
              </a:rPr>
              <a:t>40-45% emissions reduction by 2030: </a:t>
            </a:r>
            <a:r>
              <a:rPr lang="en-CA" sz="1200" u="sng">
                <a:solidFill>
                  <a:srgbClr val="0563C1"/>
                </a:solidFill>
                <a:effectLst/>
                <a:latin typeface="Times New Roman" panose="02020603050405020304" pitchFamily="18" charset="0"/>
                <a:ea typeface="Times New Roman" panose="02020603050405020304" pitchFamily="18" charset="0"/>
                <a:hlinkClick r:id="rId5"/>
              </a:rPr>
              <a:t>Canada’s 2030 Emissions Reductions Plan</a:t>
            </a:r>
            <a:r>
              <a:rPr lang="en-CA" sz="1200">
                <a:solidFill>
                  <a:srgbClr val="000000"/>
                </a:solidFill>
                <a:effectLst/>
                <a:latin typeface="Times New Roman" panose="02020603050405020304" pitchFamily="18" charset="0"/>
                <a:ea typeface="Times New Roman" panose="02020603050405020304" pitchFamily="18" charset="0"/>
              </a:rPr>
              <a:t>, published in 2022, builds on the actions in </a:t>
            </a:r>
            <a:r>
              <a:rPr lang="en-CA" sz="1200" u="sng">
                <a:solidFill>
                  <a:srgbClr val="0563C1"/>
                </a:solidFill>
                <a:effectLst/>
                <a:latin typeface="Times New Roman" panose="02020603050405020304" pitchFamily="18" charset="0"/>
                <a:ea typeface="Times New Roman" panose="02020603050405020304" pitchFamily="18" charset="0"/>
                <a:hlinkClick r:id="rId6"/>
              </a:rPr>
              <a:t>Canada’s Strengthened Climate Plan</a:t>
            </a:r>
            <a:r>
              <a:rPr lang="en-CA" sz="1200">
                <a:solidFill>
                  <a:srgbClr val="000000"/>
                </a:solidFill>
                <a:effectLst/>
                <a:latin typeface="Times New Roman" panose="02020603050405020304" pitchFamily="18" charset="0"/>
                <a:ea typeface="Times New Roman" panose="02020603050405020304" pitchFamily="18" charset="0"/>
              </a:rPr>
              <a:t> and the </a:t>
            </a:r>
            <a:r>
              <a:rPr lang="en-CA" sz="1200" u="sng">
                <a:solidFill>
                  <a:srgbClr val="0563C1"/>
                </a:solidFill>
                <a:effectLst/>
                <a:latin typeface="Times New Roman" panose="02020603050405020304" pitchFamily="18" charset="0"/>
                <a:ea typeface="Times New Roman" panose="02020603050405020304" pitchFamily="18" charset="0"/>
                <a:hlinkClick r:id="rId3"/>
              </a:rPr>
              <a:t>Pan-Canadian Framework</a:t>
            </a:r>
            <a:r>
              <a:rPr lang="en-CA" sz="1200">
                <a:solidFill>
                  <a:srgbClr val="000000"/>
                </a:solidFill>
                <a:effectLst/>
                <a:latin typeface="Times New Roman" panose="02020603050405020304" pitchFamily="18" charset="0"/>
                <a:ea typeface="Times New Roman" panose="02020603050405020304" pitchFamily="18" charset="0"/>
              </a:rPr>
              <a:t> and provides a roadmap for how Canada will meet its enhanced </a:t>
            </a:r>
            <a:r>
              <a:rPr lang="en-CA" sz="1200" u="sng">
                <a:solidFill>
                  <a:srgbClr val="0563C1"/>
                </a:solidFill>
                <a:effectLst/>
                <a:latin typeface="Times New Roman" panose="02020603050405020304" pitchFamily="18" charset="0"/>
                <a:ea typeface="Times New Roman" panose="02020603050405020304" pitchFamily="18" charset="0"/>
                <a:hlinkClick r:id="rId7"/>
              </a:rPr>
              <a:t>Paris Agreement</a:t>
            </a:r>
            <a:r>
              <a:rPr lang="en-CA" sz="1200">
                <a:solidFill>
                  <a:srgbClr val="000000"/>
                </a:solidFill>
                <a:effectLst/>
                <a:latin typeface="Times New Roman" panose="02020603050405020304" pitchFamily="18" charset="0"/>
                <a:ea typeface="Times New Roman" panose="02020603050405020304" pitchFamily="18" charset="0"/>
              </a:rPr>
              <a:t> target.</a:t>
            </a:r>
            <a:endParaRPr lang="en-US" sz="1100">
              <a:effectLst/>
              <a:latin typeface="Calibri" panose="020F0502020204030204" pitchFamily="34" charset="0"/>
              <a:ea typeface="Calibri" panose="020F0502020204030204" pitchFamily="34" charset="0"/>
            </a:endParaRPr>
          </a:p>
          <a:p>
            <a:pPr marL="342900" marR="0" lvl="0" indent="-342900" algn="just">
              <a:spcBef>
                <a:spcPts val="0"/>
              </a:spcBef>
              <a:spcAft>
                <a:spcPts val="0"/>
              </a:spcAft>
              <a:buFont typeface="Symbol" panose="05050102010706020507" pitchFamily="18" charset="2"/>
              <a:buChar char=""/>
            </a:pPr>
            <a:r>
              <a:rPr lang="en-CA" sz="1200">
                <a:solidFill>
                  <a:srgbClr val="000000"/>
                </a:solidFill>
                <a:effectLst/>
                <a:latin typeface="Times New Roman" panose="02020603050405020304" pitchFamily="18" charset="0"/>
                <a:ea typeface="Times New Roman" panose="02020603050405020304" pitchFamily="18" charset="0"/>
              </a:rPr>
              <a:t>Publication and enforcement of Canada’s </a:t>
            </a:r>
            <a:r>
              <a:rPr lang="en-CA" sz="1200" u="sng">
                <a:solidFill>
                  <a:srgbClr val="0563C1"/>
                </a:solidFill>
                <a:effectLst/>
                <a:latin typeface="Times New Roman" panose="02020603050405020304" pitchFamily="18" charset="0"/>
                <a:ea typeface="Times New Roman" panose="02020603050405020304" pitchFamily="18" charset="0"/>
                <a:hlinkClick r:id="rId8"/>
              </a:rPr>
              <a:t>Clean Fuels Regulations</a:t>
            </a:r>
            <a:r>
              <a:rPr lang="en-CA" sz="1200">
                <a:solidFill>
                  <a:srgbClr val="000000"/>
                </a:solidFill>
                <a:effectLst/>
                <a:latin typeface="Times New Roman" panose="02020603050405020304" pitchFamily="18" charset="0"/>
                <a:ea typeface="Times New Roman" panose="02020603050405020304" pitchFamily="18" charset="0"/>
              </a:rPr>
              <a:t> (CFR). The CFR will require liquid fuel (gasoline and diesel) suppliers to gradually reduce the carbon intensity (CI) of the fuels they produce and sell for use in Canada over time, leading to a decrease of approximately 14% (below 2016 levels) in the CI of liquid fuels used in Canada by 2030. </a:t>
            </a:r>
            <a:endParaRPr lang="en-US" sz="1100">
              <a:effectLst/>
              <a:latin typeface="Calibri" panose="020F0502020204030204" pitchFamily="34" charset="0"/>
              <a:ea typeface="Calibri" panose="020F0502020204030204" pitchFamily="34" charset="0"/>
            </a:endParaRPr>
          </a:p>
          <a:p>
            <a:pPr marL="342900" marR="0" lvl="0" indent="-342900" algn="just">
              <a:spcBef>
                <a:spcPts val="0"/>
              </a:spcBef>
              <a:spcAft>
                <a:spcPts val="0"/>
              </a:spcAft>
              <a:buFont typeface="Symbol" panose="05050102010706020507" pitchFamily="18" charset="2"/>
              <a:buChar char=""/>
            </a:pPr>
            <a:r>
              <a:rPr lang="en-CA" sz="1200">
                <a:solidFill>
                  <a:srgbClr val="000000"/>
                </a:solidFill>
                <a:effectLst/>
                <a:latin typeface="Times New Roman" panose="02020603050405020304" pitchFamily="18" charset="0"/>
                <a:ea typeface="Times New Roman" panose="02020603050405020304" pitchFamily="18" charset="0"/>
              </a:rPr>
              <a:t>Canada is also expected to be subject to regulations and policies in place for international aviation and marine transport fuels. </a:t>
            </a:r>
            <a:endParaRPr lang="en-US" sz="1100">
              <a:effectLst/>
              <a:latin typeface="Calibri" panose="020F0502020204030204" pitchFamily="34" charset="0"/>
              <a:ea typeface="Calibri" panose="020F0502020204030204" pitchFamily="34" charset="0"/>
            </a:endParaRPr>
          </a:p>
          <a:p>
            <a:pPr marL="742950" marR="0" lvl="1" indent="-285750" algn="just">
              <a:spcBef>
                <a:spcPts val="0"/>
              </a:spcBef>
              <a:spcAft>
                <a:spcPts val="0"/>
              </a:spcAft>
              <a:buFont typeface="Courier New" panose="02070309020205020404" pitchFamily="49" charset="0"/>
              <a:buChar char="o"/>
            </a:pPr>
            <a:r>
              <a:rPr lang="en-CA" sz="1200">
                <a:solidFill>
                  <a:srgbClr val="000000"/>
                </a:solidFill>
                <a:effectLst/>
                <a:latin typeface="Times New Roman" panose="02020603050405020304" pitchFamily="18" charset="0"/>
                <a:ea typeface="Times New Roman" panose="02020603050405020304" pitchFamily="18" charset="0"/>
              </a:rPr>
              <a:t>The </a:t>
            </a:r>
            <a:r>
              <a:rPr lang="en-CA" sz="1200" u="sng">
                <a:solidFill>
                  <a:srgbClr val="000000"/>
                </a:solidFill>
                <a:effectLst/>
                <a:latin typeface="Times New Roman" panose="02020603050405020304" pitchFamily="18" charset="0"/>
                <a:ea typeface="Times New Roman" panose="02020603050405020304" pitchFamily="18" charset="0"/>
                <a:hlinkClick r:id="rId9"/>
              </a:rPr>
              <a:t>Carbon Offsetting and Reduction Scheme for International Aviation</a:t>
            </a:r>
            <a:r>
              <a:rPr lang="en-CA" sz="1200">
                <a:solidFill>
                  <a:srgbClr val="000000"/>
                </a:solidFill>
                <a:effectLst/>
                <a:latin typeface="Times New Roman" panose="02020603050405020304" pitchFamily="18" charset="0"/>
                <a:ea typeface="Times New Roman" panose="02020603050405020304" pitchFamily="18" charset="0"/>
              </a:rPr>
              <a:t> (CORSIA) aims to stabilize international civil aviation net-carbon dioxide (CO</a:t>
            </a:r>
            <a:r>
              <a:rPr lang="en-CA" sz="1200" baseline="-25000">
                <a:solidFill>
                  <a:srgbClr val="000000"/>
                </a:solidFill>
                <a:effectLst/>
                <a:latin typeface="Times New Roman" panose="02020603050405020304" pitchFamily="18" charset="0"/>
                <a:ea typeface="Times New Roman" panose="02020603050405020304" pitchFamily="18" charset="0"/>
              </a:rPr>
              <a:t>2</a:t>
            </a:r>
            <a:r>
              <a:rPr lang="en-CA" sz="1200">
                <a:solidFill>
                  <a:srgbClr val="000000"/>
                </a:solidFill>
                <a:effectLst/>
                <a:latin typeface="Times New Roman" panose="02020603050405020304" pitchFamily="18" charset="0"/>
                <a:ea typeface="Times New Roman" panose="02020603050405020304" pitchFamily="18" charset="0"/>
              </a:rPr>
              <a:t>) emissions at 2019 levels but is voluntary for </a:t>
            </a:r>
            <a:r>
              <a:rPr lang="en-CA" sz="1200" u="sng">
                <a:solidFill>
                  <a:srgbClr val="000000"/>
                </a:solidFill>
                <a:effectLst/>
                <a:latin typeface="Times New Roman" panose="02020603050405020304" pitchFamily="18" charset="0"/>
                <a:ea typeface="Times New Roman" panose="02020603050405020304" pitchFamily="18" charset="0"/>
                <a:hlinkClick r:id="rId10"/>
              </a:rPr>
              <a:t>International </a:t>
            </a:r>
            <a:r>
              <a:rPr lang="en-US" sz="1200" u="sng">
                <a:solidFill>
                  <a:srgbClr val="000000"/>
                </a:solidFill>
                <a:effectLst/>
                <a:latin typeface="Times New Roman" panose="02020603050405020304" pitchFamily="18" charset="0"/>
                <a:ea typeface="Times New Roman" panose="02020603050405020304" pitchFamily="18" charset="0"/>
                <a:hlinkClick r:id="rId10"/>
              </a:rPr>
              <a:t>Civil Aviation Organization</a:t>
            </a:r>
            <a:r>
              <a:rPr lang="en-US" sz="1200">
                <a:solidFill>
                  <a:srgbClr val="000000"/>
                </a:solidFill>
                <a:effectLst/>
                <a:latin typeface="Times New Roman" panose="02020603050405020304" pitchFamily="18" charset="0"/>
                <a:ea typeface="Times New Roman" panose="02020603050405020304" pitchFamily="18" charset="0"/>
              </a:rPr>
              <a:t> (ICAO) member states, which includes Canada, until 2027, when it becomes binding. </a:t>
            </a:r>
            <a:endParaRPr lang="en-US" sz="1100">
              <a:effectLst/>
              <a:latin typeface="Calibri" panose="020F0502020204030204" pitchFamily="34" charset="0"/>
              <a:ea typeface="Calibri" panose="020F0502020204030204" pitchFamily="34" charset="0"/>
            </a:endParaRPr>
          </a:p>
          <a:p>
            <a:pPr marL="742950" marR="0" lvl="1" indent="-285750" algn="just">
              <a:spcBef>
                <a:spcPts val="0"/>
              </a:spcBef>
              <a:spcAft>
                <a:spcPts val="0"/>
              </a:spcAft>
              <a:buFont typeface="Courier New" panose="02070309020205020404" pitchFamily="49" charset="0"/>
              <a:buChar char="o"/>
            </a:pPr>
            <a:r>
              <a:rPr lang="en-US" sz="1200">
                <a:solidFill>
                  <a:srgbClr val="000000"/>
                </a:solidFill>
                <a:effectLst/>
                <a:latin typeface="Times New Roman" panose="02020603050405020304" pitchFamily="18" charset="0"/>
                <a:ea typeface="Times New Roman" panose="02020603050405020304" pitchFamily="18" charset="0"/>
              </a:rPr>
              <a:t>Development of legislation to regulate emissions from marine shipping fuels has been moving at an even slower pace than in the aviation sector; the </a:t>
            </a:r>
            <a:r>
              <a:rPr lang="en-US" sz="1200" u="sng">
                <a:solidFill>
                  <a:srgbClr val="000000"/>
                </a:solidFill>
                <a:effectLst/>
                <a:latin typeface="Times New Roman" panose="02020603050405020304" pitchFamily="18" charset="0"/>
                <a:ea typeface="Times New Roman" panose="02020603050405020304" pitchFamily="18" charset="0"/>
                <a:hlinkClick r:id="rId11"/>
              </a:rPr>
              <a:t>International Maritime Organization</a:t>
            </a:r>
            <a:r>
              <a:rPr lang="en-US" sz="1200">
                <a:solidFill>
                  <a:srgbClr val="000000"/>
                </a:solidFill>
                <a:effectLst/>
                <a:latin typeface="Times New Roman" panose="02020603050405020304" pitchFamily="18" charset="0"/>
                <a:ea typeface="Times New Roman" panose="02020603050405020304" pitchFamily="18" charset="0"/>
              </a:rPr>
              <a:t> (IMO) has a goal of reducing CO</a:t>
            </a:r>
            <a:r>
              <a:rPr lang="en-US" sz="1200" baseline="-25000">
                <a:solidFill>
                  <a:srgbClr val="000000"/>
                </a:solidFill>
                <a:effectLst/>
                <a:latin typeface="Times New Roman" panose="02020603050405020304" pitchFamily="18" charset="0"/>
                <a:ea typeface="Times New Roman" panose="02020603050405020304" pitchFamily="18" charset="0"/>
              </a:rPr>
              <a:t>2</a:t>
            </a:r>
            <a:r>
              <a:rPr lang="en-US" sz="1200">
                <a:solidFill>
                  <a:srgbClr val="000000"/>
                </a:solidFill>
                <a:effectLst/>
                <a:latin typeface="Times New Roman" panose="02020603050405020304" pitchFamily="18" charset="0"/>
                <a:ea typeface="Times New Roman" panose="02020603050405020304" pitchFamily="18" charset="0"/>
              </a:rPr>
              <a:t> emissions from international shipping by 40% by 2030, but the only binding emissions regulation thus far is a limit on marine fuel sulfur content. </a:t>
            </a:r>
          </a:p>
          <a:p>
            <a:pPr marL="457200" marR="0" lvl="1" indent="0" algn="just">
              <a:spcBef>
                <a:spcPts val="0"/>
              </a:spcBef>
              <a:spcAft>
                <a:spcPts val="0"/>
              </a:spcAft>
              <a:buFont typeface="Courier New" panose="02070309020205020404" pitchFamily="49" charset="0"/>
              <a:buNone/>
            </a:pPr>
            <a:endParaRPr lang="en-US" sz="1100">
              <a:effectLst/>
              <a:latin typeface="Calibri" panose="020F0502020204030204" pitchFamily="34" charset="0"/>
              <a:ea typeface="Calibri" panose="020F0502020204030204" pitchFamily="34" charset="0"/>
            </a:endParaRPr>
          </a:p>
          <a:p>
            <a:pPr marL="0" marR="0">
              <a:spcBef>
                <a:spcPts val="0"/>
              </a:spcBef>
              <a:spcAft>
                <a:spcPts val="0"/>
              </a:spcAft>
            </a:pPr>
            <a:r>
              <a:rPr lang="en-US" sz="800" u="sng">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12"/>
              </a:rPr>
              <a:t>https://gazette.gc.ca/rp-pr/p1/2020/2020-12-19/html/reg2-eng.html</a:t>
            </a:r>
            <a:r>
              <a:rPr lang="en-US" sz="8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800" u="sng">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13"/>
              </a:rPr>
              <a:t>https://www.imo.org/en/MediaCentre/HotTopics/Pages/Cutting-GHG-emissions.aspx</a:t>
            </a:r>
            <a:r>
              <a:rPr lang="en-US" sz="8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pPr>
              <a:defRPr/>
            </a:pPr>
            <a:fld id="{553E644C-1236-4115-99CB-B5088EC051D5}" type="slidenum">
              <a:rPr lang="it-IT" smtClean="0"/>
              <a:pPr>
                <a:defRPr/>
              </a:pPr>
              <a:t>18</a:t>
            </a:fld>
            <a:endParaRPr lang="it-IT"/>
          </a:p>
        </p:txBody>
      </p:sp>
    </p:spTree>
    <p:extLst>
      <p:ext uri="{BB962C8B-B14F-4D97-AF65-F5344CB8AC3E}">
        <p14:creationId xmlns:p14="http://schemas.microsoft.com/office/powerpoint/2010/main" val="36940372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Franklin Gothic Book" panose="020B0503020102020204" pitchFamily="34" charset="0"/>
              </a:rPr>
              <a:t>To comply, primary liquid fuel suppliers can generate credits by improving their processes or purchasing credits from other regulated entities that have a surplus of credits as well as from the following non-mandatory market participants:</a:t>
            </a:r>
          </a:p>
          <a:p>
            <a:pPr marL="285750" indent="-285750">
              <a:buFont typeface="Arial" panose="020B0604020202020204" pitchFamily="34" charset="0"/>
              <a:buChar char="•"/>
            </a:pPr>
            <a:r>
              <a:rPr lang="en-US" sz="1800" b="0" i="0" u="none" strike="noStrike" baseline="0" dirty="0">
                <a:solidFill>
                  <a:srgbClr val="000000"/>
                </a:solidFill>
                <a:latin typeface="Franklin Gothic Book" panose="020B0503020102020204" pitchFamily="34" charset="0"/>
              </a:rPr>
              <a:t>Fossil fuel firms upstream or downstream from primary fuel suppliers. Upstream firms can generate credits by reducing emissions from fossil fuel production (e.g., methane leak control). Downstream firms generate credits by reducing emissions from fossil fuel distribution (e.g., using more efficient diesel tube trailers for liquid fuel transport).</a:t>
            </a:r>
          </a:p>
          <a:p>
            <a:pPr marL="285750" indent="-285750">
              <a:buFont typeface="Arial" panose="020B0604020202020204" pitchFamily="34" charset="0"/>
              <a:buChar char="•"/>
            </a:pPr>
            <a:r>
              <a:rPr lang="en-US" sz="1800" b="0" i="0" u="none" strike="noStrike" baseline="0" dirty="0">
                <a:solidFill>
                  <a:srgbClr val="000000"/>
                </a:solidFill>
                <a:latin typeface="Franklin Gothic Book" panose="020B0503020102020204" pitchFamily="34" charset="0"/>
              </a:rPr>
              <a:t>Low-carbon fuel supply. Producers or importers can generate credits by supplying liquid low-carbon fuels, which include biomass-based or synthetic fuels.</a:t>
            </a:r>
          </a:p>
          <a:p>
            <a:pPr marL="285750" indent="-285750">
              <a:buFont typeface="Arial" panose="020B0604020202020204" pitchFamily="34" charset="0"/>
              <a:buChar char="•"/>
            </a:pPr>
            <a:r>
              <a:rPr lang="en-US" sz="1800" b="0" i="0" u="none" strike="noStrike" baseline="0" dirty="0">
                <a:solidFill>
                  <a:srgbClr val="000000"/>
                </a:solidFill>
                <a:latin typeface="Franklin Gothic Book" panose="020B0503020102020204" pitchFamily="34" charset="0"/>
              </a:rPr>
              <a:t>End-use fuel switching in transportation. Firms can generate credits by selling fuels consumed by alternative fuel vehicles like electric, fuel cell, and natural gas vehicles (both fossil-based and renewable natural gas are eligible for credits).</a:t>
            </a:r>
          </a:p>
          <a:p>
            <a:pPr marL="285750" indent="-285750">
              <a:buFont typeface="Arial" panose="020B0604020202020204" pitchFamily="34" charset="0"/>
              <a:buChar char="•"/>
            </a:pPr>
            <a:r>
              <a:rPr lang="en-US" sz="1800" b="0" i="0" u="none" strike="noStrike" baseline="0" dirty="0">
                <a:solidFill>
                  <a:srgbClr val="000000"/>
                </a:solidFill>
                <a:latin typeface="Franklin Gothic Book" panose="020B0503020102020204" pitchFamily="34" charset="0"/>
              </a:rPr>
              <a:t>Emission reductions in gaseous and solid fuel classes. Firms that reduce the carbon intensity of gaseous and solid fuels used in Canada can generate credits that can meet up to 10% of a regulated entities’ compliance obligation.</a:t>
            </a:r>
          </a:p>
          <a:p>
            <a:endParaRPr lang="en-US" dirty="0"/>
          </a:p>
        </p:txBody>
      </p:sp>
      <p:sp>
        <p:nvSpPr>
          <p:cNvPr id="4" name="Slide Number Placeholder 3"/>
          <p:cNvSpPr>
            <a:spLocks noGrp="1"/>
          </p:cNvSpPr>
          <p:nvPr>
            <p:ph type="sldNum" sz="quarter" idx="5"/>
          </p:nvPr>
        </p:nvSpPr>
        <p:spPr/>
        <p:txBody>
          <a:bodyPr/>
          <a:lstStyle/>
          <a:p>
            <a:pPr>
              <a:defRPr/>
            </a:pPr>
            <a:fld id="{553E644C-1236-4115-99CB-B5088EC051D5}" type="slidenum">
              <a:rPr lang="it-IT" smtClean="0"/>
              <a:pPr>
                <a:defRPr/>
              </a:pPr>
              <a:t>19</a:t>
            </a:fld>
            <a:endParaRPr lang="it-IT"/>
          </a:p>
        </p:txBody>
      </p:sp>
    </p:spTree>
    <p:extLst>
      <p:ext uri="{BB962C8B-B14F-4D97-AF65-F5344CB8AC3E}">
        <p14:creationId xmlns:p14="http://schemas.microsoft.com/office/powerpoint/2010/main" val="40603053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553E644C-1236-4115-99CB-B5088EC051D5}" type="slidenum">
              <a:rPr lang="it-IT" smtClean="0"/>
              <a:pPr>
                <a:defRPr/>
              </a:pPr>
              <a:t>3</a:t>
            </a:fld>
            <a:endParaRPr lang="it-IT"/>
          </a:p>
        </p:txBody>
      </p:sp>
    </p:spTree>
    <p:extLst>
      <p:ext uri="{BB962C8B-B14F-4D97-AF65-F5344CB8AC3E}">
        <p14:creationId xmlns:p14="http://schemas.microsoft.com/office/powerpoint/2010/main" val="2235334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Tidewater: 3000 bpd</a:t>
            </a:r>
          </a:p>
          <a:p>
            <a:r>
              <a:rPr lang="en-US" dirty="0">
                <a:cs typeface="Calibri"/>
              </a:rPr>
              <a:t>Imperial Oil: 20,000 bpd or 3M L/d</a:t>
            </a:r>
          </a:p>
          <a:p>
            <a:r>
              <a:rPr lang="en-US" dirty="0">
                <a:cs typeface="Calibri"/>
              </a:rPr>
              <a:t>Co-op: 15,000 bpd</a:t>
            </a:r>
          </a:p>
          <a:p>
            <a:r>
              <a:rPr lang="en-US" dirty="0">
                <a:cs typeface="Calibri"/>
              </a:rPr>
              <a:t>Covenant: 430 ML/year</a:t>
            </a:r>
          </a:p>
          <a:p>
            <a:r>
              <a:rPr lang="en-US" dirty="0">
                <a:cs typeface="Calibri"/>
              </a:rPr>
              <a:t>Varennes: 125 ML/year</a:t>
            </a:r>
          </a:p>
          <a:p>
            <a:r>
              <a:rPr lang="en-US" dirty="0" err="1">
                <a:cs typeface="Calibri"/>
              </a:rPr>
              <a:t>Braya</a:t>
            </a:r>
            <a:r>
              <a:rPr lang="en-US" dirty="0">
                <a:cs typeface="Calibri"/>
              </a:rPr>
              <a:t>: 24,000 bpd</a:t>
            </a:r>
          </a:p>
          <a:p>
            <a:endParaRPr lang="en-US" dirty="0">
              <a:cs typeface="Calibri"/>
            </a:endParaRPr>
          </a:p>
        </p:txBody>
      </p:sp>
      <p:sp>
        <p:nvSpPr>
          <p:cNvPr id="4" name="Slide Number Placeholder 3"/>
          <p:cNvSpPr>
            <a:spLocks noGrp="1"/>
          </p:cNvSpPr>
          <p:nvPr>
            <p:ph type="sldNum" sz="quarter" idx="5"/>
          </p:nvPr>
        </p:nvSpPr>
        <p:spPr/>
        <p:txBody>
          <a:bodyPr/>
          <a:lstStyle/>
          <a:p>
            <a:pPr>
              <a:defRPr/>
            </a:pPr>
            <a:fld id="{553E644C-1236-4115-99CB-B5088EC051D5}" type="slidenum">
              <a:rPr lang="it-IT"/>
              <a:pPr>
                <a:defRPr/>
              </a:pPr>
              <a:t>5</a:t>
            </a:fld>
            <a:endParaRPr lang="it-IT"/>
          </a:p>
        </p:txBody>
      </p:sp>
    </p:spTree>
    <p:extLst>
      <p:ext uri="{BB962C8B-B14F-4D97-AF65-F5344CB8AC3E}">
        <p14:creationId xmlns:p14="http://schemas.microsoft.com/office/powerpoint/2010/main" val="41523378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latin typeface="Segoe UI"/>
                <a:cs typeface="Segoe UI"/>
              </a:rPr>
              <a:t>-PCF: first climate plan, Clean Fuels Standard announced (now CFR)</a:t>
            </a:r>
          </a:p>
          <a:p>
            <a:r>
              <a:rPr lang="en-US" sz="1800" dirty="0">
                <a:latin typeface="Segoe UI"/>
                <a:cs typeface="Segoe UI"/>
              </a:rPr>
              <a:t>-SCP: a more ambitious version of the PCF with 64 measures (policies, programs and investments), including the $1.5B CFF</a:t>
            </a:r>
          </a:p>
          <a:p>
            <a:r>
              <a:rPr lang="en-US" sz="1800" dirty="0">
                <a:latin typeface="Segoe UI"/>
                <a:cs typeface="Segoe UI"/>
              </a:rPr>
              <a:t>-2022: CFR came into effect</a:t>
            </a:r>
          </a:p>
          <a:p>
            <a:r>
              <a:rPr lang="en-US" sz="1800" dirty="0">
                <a:latin typeface="Segoe UI"/>
                <a:cs typeface="Segoe UI"/>
              </a:rPr>
              <a:t>-Ambitious targets: to exceed the Paris Agreement reduction targets by 2030 (40-45% below 2005 levels), net zero by 2050</a:t>
            </a:r>
          </a:p>
          <a:p>
            <a:r>
              <a:rPr lang="en-US" sz="1800" dirty="0">
                <a:latin typeface="Segoe UI"/>
                <a:cs typeface="Segoe UI"/>
              </a:rPr>
              <a:t>-Legally binding "Net-Zero Emissions Accountability Act" with interim reduction targets</a:t>
            </a:r>
          </a:p>
          <a:p>
            <a:endParaRPr lang="en-US" sz="1800" dirty="0">
              <a:latin typeface="Segoe UI"/>
              <a:cs typeface="Segoe UI"/>
            </a:endParaRPr>
          </a:p>
          <a:p>
            <a:r>
              <a:rPr lang="en-US" sz="1800" dirty="0">
                <a:effectLst/>
                <a:latin typeface="Segoe UI"/>
                <a:cs typeface="Segoe UI"/>
              </a:rPr>
              <a:t>Editable version is in this presentation: https://gcdocs.gc.ca/nrcan-rncan/llisapi.dll?func=ll&amp;objaction=overview&amp;objid=81179282</a:t>
            </a:r>
            <a:endParaRPr lang="en-US" dirty="0">
              <a:latin typeface="Calibri"/>
              <a:cs typeface="Calibri"/>
            </a:endParaRPr>
          </a:p>
        </p:txBody>
      </p:sp>
      <p:sp>
        <p:nvSpPr>
          <p:cNvPr id="4" name="Slide Number Placeholder 3"/>
          <p:cNvSpPr>
            <a:spLocks noGrp="1"/>
          </p:cNvSpPr>
          <p:nvPr>
            <p:ph type="sldNum" sz="quarter" idx="5"/>
          </p:nvPr>
        </p:nvSpPr>
        <p:spPr/>
        <p:txBody>
          <a:bodyPr/>
          <a:lstStyle/>
          <a:p>
            <a:pPr>
              <a:defRPr/>
            </a:pPr>
            <a:fld id="{553E644C-1236-4115-99CB-B5088EC051D5}" type="slidenum">
              <a:rPr lang="it-IT" smtClean="0"/>
              <a:pPr>
                <a:defRPr/>
              </a:pPr>
              <a:t>6</a:t>
            </a:fld>
            <a:endParaRPr lang="it-IT"/>
          </a:p>
        </p:txBody>
      </p:sp>
    </p:spTree>
    <p:extLst>
      <p:ext uri="{BB962C8B-B14F-4D97-AF65-F5344CB8AC3E}">
        <p14:creationId xmlns:p14="http://schemas.microsoft.com/office/powerpoint/2010/main" val="159366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553E644C-1236-4115-99CB-B5088EC051D5}" type="slidenum">
              <a:rPr lang="it-IT" smtClean="0"/>
              <a:pPr>
                <a:defRPr/>
              </a:pPr>
              <a:t>7</a:t>
            </a:fld>
            <a:endParaRPr lang="it-IT"/>
          </a:p>
        </p:txBody>
      </p:sp>
    </p:spTree>
    <p:extLst>
      <p:ext uri="{BB962C8B-B14F-4D97-AF65-F5344CB8AC3E}">
        <p14:creationId xmlns:p14="http://schemas.microsoft.com/office/powerpoint/2010/main" val="12443032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CC1: CCUS, low-CI power integration</a:t>
            </a:r>
          </a:p>
          <a:p>
            <a:r>
              <a:rPr lang="en-CA" dirty="0"/>
              <a:t>CC2: Production and import of clean fuels, e.g., RD, ethanol, SAF</a:t>
            </a:r>
          </a:p>
          <a:p>
            <a:r>
              <a:rPr lang="en-CA" dirty="0"/>
              <a:t>CC3: Delivering transportation fuel using advanced vehicle technologies, including hydrogen and power for EVs</a:t>
            </a:r>
          </a:p>
        </p:txBody>
      </p:sp>
      <p:sp>
        <p:nvSpPr>
          <p:cNvPr id="4" name="Slide Number Placeholder 3"/>
          <p:cNvSpPr>
            <a:spLocks noGrp="1"/>
          </p:cNvSpPr>
          <p:nvPr>
            <p:ph type="sldNum" sz="quarter" idx="5"/>
          </p:nvPr>
        </p:nvSpPr>
        <p:spPr/>
        <p:txBody>
          <a:bodyPr/>
          <a:lstStyle/>
          <a:p>
            <a:pPr>
              <a:defRPr/>
            </a:pPr>
            <a:fld id="{553E644C-1236-4115-99CB-B5088EC051D5}" type="slidenum">
              <a:rPr lang="it-IT" smtClean="0"/>
              <a:pPr>
                <a:defRPr/>
              </a:pPr>
              <a:t>9</a:t>
            </a:fld>
            <a:endParaRPr lang="it-IT"/>
          </a:p>
        </p:txBody>
      </p:sp>
    </p:spTree>
    <p:extLst>
      <p:ext uri="{BB962C8B-B14F-4D97-AF65-F5344CB8AC3E}">
        <p14:creationId xmlns:p14="http://schemas.microsoft.com/office/powerpoint/2010/main" val="7557810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spcBef>
                <a:spcPts val="0"/>
              </a:spcBef>
              <a:spcAft>
                <a:spcPts val="0"/>
              </a:spcAft>
            </a:pPr>
            <a:r>
              <a:rPr lang="en-US" sz="1800">
                <a:effectLst/>
                <a:latin typeface="Trebuchet MS" panose="020B0603020202020204" pitchFamily="34" charset="0"/>
                <a:ea typeface="MS Mincho" panose="02020609040205080304" pitchFamily="49" charset="-128"/>
                <a:cs typeface="Calibri" panose="020F0502020204030204" pitchFamily="34" charset="0"/>
              </a:rPr>
              <a:t>Summarized below are some examples of Canadian jurisdictions that have low carbon fuel policies (such as renewable fuel mandates or a fuel standard). </a:t>
            </a:r>
          </a:p>
          <a:p>
            <a:pPr marL="0" marR="0" algn="just">
              <a:spcBef>
                <a:spcPts val="0"/>
              </a:spcBef>
              <a:spcAft>
                <a:spcPts val="0"/>
              </a:spcAft>
            </a:pPr>
            <a:r>
              <a:rPr lang="en-US" sz="1800">
                <a:effectLst/>
                <a:latin typeface="Trebuchet MS" panose="020B0603020202020204" pitchFamily="34" charset="0"/>
                <a:ea typeface="MS Mincho" panose="02020609040205080304" pitchFamily="49" charset="-128"/>
                <a:cs typeface="Calibri" panose="020F0502020204030204" pitchFamily="34" charset="0"/>
              </a:rPr>
              <a:t> </a:t>
            </a:r>
          </a:p>
          <a:p>
            <a:pPr marL="0" marR="0" algn="just">
              <a:spcBef>
                <a:spcPts val="0"/>
              </a:spcBef>
              <a:spcAft>
                <a:spcPts val="0"/>
              </a:spcAft>
            </a:pPr>
            <a:r>
              <a:rPr lang="en-US" sz="1800" b="1">
                <a:effectLst/>
                <a:latin typeface="Trebuchet MS" panose="020B0603020202020204" pitchFamily="34" charset="0"/>
                <a:ea typeface="MS Mincho" panose="02020609040205080304" pitchFamily="49" charset="-128"/>
                <a:cs typeface="Calibri" panose="020F0502020204030204" pitchFamily="34" charset="0"/>
              </a:rPr>
              <a:t>British Columbia’s Low Carbon Fuel Standard (BC-LCFS): </a:t>
            </a:r>
            <a:r>
              <a:rPr lang="en-US" sz="1800">
                <a:effectLst/>
                <a:latin typeface="Trebuchet MS" panose="020B0603020202020204" pitchFamily="34" charset="0"/>
                <a:ea typeface="MS Mincho" panose="02020609040205080304" pitchFamily="49" charset="-128"/>
                <a:cs typeface="Calibri" panose="020F0502020204030204" pitchFamily="34" charset="0"/>
              </a:rPr>
              <a:t>Bruce Ralston, Minister of Energy, Mines and Low Carbon Innovation for British Columbia highlighted that the BC-LCFS is an incredibly successful program and is the single largest contributor to reducing GHG emissions in the province (BC Gov News, 2022a). The BC-LCFS mandates a minimum 5% annual average renewable fuel content in gasoline and 4% renewable fuel content in diesel (Government of British Columbia, 2022). Further, the BC-LCFS aims to achieve a 30% CI reduction target for the diesel and gasoline fuel pools by 2030, following a reductions schedule that came into effect January 1, 2023 (Government of British Columbia, 2022). A fuel supplier can generate credits for fuels supplied in British Columbia with a CI below the target, and accrue debits for fuels having a CI over the target. Each credit or debit is equivalent to 1 </a:t>
            </a:r>
            <a:r>
              <a:rPr lang="en-US" sz="1800" err="1">
                <a:effectLst/>
                <a:latin typeface="Trebuchet MS" panose="020B0603020202020204" pitchFamily="34" charset="0"/>
                <a:ea typeface="MS Mincho" panose="02020609040205080304" pitchFamily="49" charset="-128"/>
                <a:cs typeface="Calibri" panose="020F0502020204030204" pitchFamily="34" charset="0"/>
              </a:rPr>
              <a:t>tonne</a:t>
            </a:r>
            <a:r>
              <a:rPr lang="en-US" sz="1800">
                <a:effectLst/>
                <a:latin typeface="Trebuchet MS" panose="020B0603020202020204" pitchFamily="34" charset="0"/>
                <a:ea typeface="MS Mincho" panose="02020609040205080304" pitchFamily="49" charset="-128"/>
                <a:cs typeface="Calibri" panose="020F0502020204030204" pitchFamily="34" charset="0"/>
              </a:rPr>
              <a:t> of CO2eq and a supplier’s balance must either be zero or carry a credit to avoid non-compliance penalties of $600/debit (Government of British Columbia, 2022). British Columbia’s fuel suppliers can comply with the LCFS by either supplying low-CI fuels, buying credits from other fuel suppliers, or earning credits through Part 3 agreements, i.e., agreements between a fuel supplier and the Ministry of Energy, Mines and Low Carbon Innovation, (Government of British Columbia, 2022). From 2010 to 2021, actions taken to comply with the LCFS have resulted in a reduction of more than 15.7 Mt of GHG emissions (BC Gov News, 2022b). The BC-LCFS has proven to be an effective “market-based mechanism”. The LCFS is important as it targets the transportation sector, which contributed 36% of British Columbia’s GHG emissions in 2020 (BC Gov news, 2022b).The BC-LCFS is the largest contributor to </a:t>
            </a:r>
            <a:r>
              <a:rPr lang="en-US" sz="1800" err="1">
                <a:effectLst/>
                <a:latin typeface="Trebuchet MS" panose="020B0603020202020204" pitchFamily="34" charset="0"/>
                <a:ea typeface="MS Mincho" panose="02020609040205080304" pitchFamily="49" charset="-128"/>
                <a:cs typeface="Calibri" panose="020F0502020204030204" pitchFamily="34" charset="0"/>
              </a:rPr>
              <a:t>CleanBC</a:t>
            </a:r>
            <a:r>
              <a:rPr lang="en-US" sz="1800">
                <a:effectLst/>
                <a:latin typeface="Trebuchet MS" panose="020B0603020202020204" pitchFamily="34" charset="0"/>
                <a:ea typeface="MS Mincho" panose="02020609040205080304" pitchFamily="49" charset="-128"/>
                <a:cs typeface="Calibri" panose="020F0502020204030204" pitchFamily="34" charset="0"/>
              </a:rPr>
              <a:t> goals and is expected to lead to a reduction of 5 Mt of GHG emissions by 2030, 31% of the amount required to meet </a:t>
            </a:r>
            <a:r>
              <a:rPr lang="en-US" sz="1800" err="1">
                <a:effectLst/>
                <a:latin typeface="Trebuchet MS" panose="020B0603020202020204" pitchFamily="34" charset="0"/>
                <a:ea typeface="MS Mincho" panose="02020609040205080304" pitchFamily="49" charset="-128"/>
                <a:cs typeface="Calibri" panose="020F0502020204030204" pitchFamily="34" charset="0"/>
              </a:rPr>
              <a:t>CleanBC</a:t>
            </a:r>
            <a:r>
              <a:rPr lang="en-US" sz="1800">
                <a:effectLst/>
                <a:latin typeface="Trebuchet MS" panose="020B0603020202020204" pitchFamily="34" charset="0"/>
                <a:ea typeface="MS Mincho" panose="02020609040205080304" pitchFamily="49" charset="-128"/>
                <a:cs typeface="Calibri" panose="020F0502020204030204" pitchFamily="34" charset="0"/>
              </a:rPr>
              <a:t> Roadmap climate targets (BC Gov News, 2022a). The modified BC LCFS, termed the </a:t>
            </a:r>
            <a:r>
              <a:rPr lang="en-US" sz="1800" i="1">
                <a:effectLst/>
                <a:latin typeface="Trebuchet MS" panose="020B0603020202020204" pitchFamily="34" charset="0"/>
                <a:ea typeface="MS Mincho" panose="02020609040205080304" pitchFamily="49" charset="-128"/>
                <a:cs typeface="Calibri" panose="020F0502020204030204" pitchFamily="34" charset="0"/>
              </a:rPr>
              <a:t>Low Carbon Fuels Act</a:t>
            </a:r>
            <a:r>
              <a:rPr lang="en-US" sz="1800">
                <a:effectLst/>
                <a:latin typeface="Trebuchet MS" panose="020B0603020202020204" pitchFamily="34" charset="0"/>
                <a:ea typeface="MS Mincho" panose="02020609040205080304" pitchFamily="49" charset="-128"/>
                <a:cs typeface="Calibri" panose="020F0502020204030204" pitchFamily="34" charset="0"/>
              </a:rPr>
              <a:t> and which came into effect Spring 2022, defines a jet fuel category and introduces “fossil-derived jet fuel” as a base fuel. The </a:t>
            </a:r>
            <a:r>
              <a:rPr lang="en-US" sz="1800" i="1">
                <a:effectLst/>
                <a:latin typeface="Trebuchet MS" panose="020B0603020202020204" pitchFamily="34" charset="0"/>
                <a:ea typeface="MS Mincho" panose="02020609040205080304" pitchFamily="49" charset="-128"/>
                <a:cs typeface="Calibri" panose="020F0502020204030204" pitchFamily="34" charset="0"/>
              </a:rPr>
              <a:t>Low Carbon Fuels Act</a:t>
            </a:r>
            <a:r>
              <a:rPr lang="en-US" sz="1800">
                <a:effectLst/>
                <a:latin typeface="Trebuchet MS" panose="020B0603020202020204" pitchFamily="34" charset="0"/>
                <a:ea typeface="MS Mincho" panose="02020609040205080304" pitchFamily="49" charset="-128"/>
                <a:cs typeface="Calibri" panose="020F0502020204030204" pitchFamily="34" charset="0"/>
              </a:rPr>
              <a:t> also enables the creation of regulations regarding the use of jet fuel and its characteristics. The Ministry of Energy, Mines and Low Carbon Innovation is developing regulations that are intended to bring the Act into force on January 1, 2024.</a:t>
            </a:r>
          </a:p>
          <a:p>
            <a:pPr marL="0" marR="0" algn="just">
              <a:spcBef>
                <a:spcPts val="0"/>
              </a:spcBef>
              <a:spcAft>
                <a:spcPts val="0"/>
              </a:spcAft>
            </a:pPr>
            <a:r>
              <a:rPr lang="en-US" sz="1800">
                <a:effectLst/>
                <a:latin typeface="Trebuchet MS" panose="020B0603020202020204" pitchFamily="34" charset="0"/>
                <a:ea typeface="MS Mincho" panose="02020609040205080304" pitchFamily="49" charset="-128"/>
                <a:cs typeface="Calibri" panose="020F0502020204030204" pitchFamily="34" charset="0"/>
              </a:rPr>
              <a:t> </a:t>
            </a:r>
          </a:p>
          <a:p>
            <a:pPr marL="0" marR="0" algn="just">
              <a:spcBef>
                <a:spcPts val="0"/>
              </a:spcBef>
              <a:spcAft>
                <a:spcPts val="0"/>
              </a:spcAft>
            </a:pPr>
            <a:r>
              <a:rPr lang="en-US" sz="1800" b="1">
                <a:effectLst/>
                <a:latin typeface="Trebuchet MS" panose="020B0603020202020204" pitchFamily="34" charset="0"/>
                <a:ea typeface="MS Mincho" panose="02020609040205080304" pitchFamily="49" charset="-128"/>
                <a:cs typeface="Calibri" panose="020F0502020204030204" pitchFamily="34" charset="0"/>
              </a:rPr>
              <a:t>Alberta</a:t>
            </a:r>
            <a:r>
              <a:rPr lang="en-US" sz="1800">
                <a:effectLst/>
                <a:latin typeface="Trebuchet MS" panose="020B0603020202020204" pitchFamily="34" charset="0"/>
                <a:ea typeface="MS Mincho" panose="02020609040205080304" pitchFamily="49" charset="-128"/>
                <a:cs typeface="Calibri" panose="020F0502020204030204" pitchFamily="34" charset="0"/>
              </a:rPr>
              <a:t>: The Renewable Fuels Standard requires a minimum annual average of 5% renewable alcohol in gasoline and 2% renewable content in diesel fuel sold in Alberta by fuel suppliers. To meet the Renewable Fuels Standard, renewable fuels must demonstrate at least 25% fewer GHG emissions than the equivalent petroleum fuel (Government of Alberta, 2023).</a:t>
            </a:r>
          </a:p>
          <a:p>
            <a:pPr marL="0" marR="0" algn="just">
              <a:spcBef>
                <a:spcPts val="0"/>
              </a:spcBef>
              <a:spcAft>
                <a:spcPts val="0"/>
              </a:spcAft>
            </a:pPr>
            <a:r>
              <a:rPr lang="en-US" sz="1800">
                <a:effectLst/>
                <a:latin typeface="Trebuchet MS" panose="020B0603020202020204" pitchFamily="34" charset="0"/>
                <a:ea typeface="MS Mincho" panose="02020609040205080304" pitchFamily="49" charset="-128"/>
                <a:cs typeface="Calibri" panose="020F0502020204030204" pitchFamily="34" charset="0"/>
              </a:rPr>
              <a:t> </a:t>
            </a:r>
          </a:p>
          <a:p>
            <a:pPr marL="0" marR="0" algn="just">
              <a:spcBef>
                <a:spcPts val="0"/>
              </a:spcBef>
              <a:spcAft>
                <a:spcPts val="0"/>
              </a:spcAft>
            </a:pPr>
            <a:r>
              <a:rPr lang="en-US" sz="1800" b="1">
                <a:effectLst/>
                <a:latin typeface="Trebuchet MS" panose="020B0603020202020204" pitchFamily="34" charset="0"/>
                <a:ea typeface="MS Mincho" panose="02020609040205080304" pitchFamily="49" charset="-128"/>
                <a:cs typeface="Calibri" panose="020F0502020204030204" pitchFamily="34" charset="0"/>
              </a:rPr>
              <a:t>Manitoba</a:t>
            </a:r>
            <a:r>
              <a:rPr lang="en-US" sz="1800">
                <a:effectLst/>
                <a:latin typeface="Trebuchet MS" panose="020B0603020202020204" pitchFamily="34" charset="0"/>
                <a:ea typeface="MS Mincho" panose="02020609040205080304" pitchFamily="49" charset="-128"/>
                <a:cs typeface="Calibri" panose="020F0502020204030204" pitchFamily="34" charset="0"/>
              </a:rPr>
              <a:t>: Since their introduction, the Manitoba Ethanol Mandate and the Biodiesel Mandate have ensured that renewable energy is used in transportation fuels sold for use within the province. The annual compliance with these mandates has required fuel suppliers to replace at least on average 9.3% of gasoline blended with ethanol, and 2.4% renewable content in both on- and off-road diesel fuel, although there is flexibility in both blending season and renewable fuel types to meet the Biodiesel Mandate. (Government of Manitoba, 2020). Effective January 1, 2021, the province required 9.25% ethanol content in gasoline. The requirement grew to 10% on January 1, 2022. The biodiesel requirement increased to 3.5% on January. 1, 2021 and 5% on January 1, 2022 (Biodiesel Magazine, 2020).</a:t>
            </a:r>
          </a:p>
          <a:p>
            <a:pPr marL="0" marR="0" algn="just">
              <a:spcBef>
                <a:spcPts val="0"/>
              </a:spcBef>
              <a:spcAft>
                <a:spcPts val="0"/>
              </a:spcAft>
            </a:pPr>
            <a:r>
              <a:rPr lang="en-US" sz="1800">
                <a:effectLst/>
                <a:latin typeface="Trebuchet MS" panose="020B0603020202020204" pitchFamily="34" charset="0"/>
                <a:ea typeface="MS Mincho" panose="02020609040205080304" pitchFamily="49" charset="-128"/>
                <a:cs typeface="Calibri" panose="020F0502020204030204" pitchFamily="34" charset="0"/>
              </a:rPr>
              <a:t> </a:t>
            </a:r>
          </a:p>
          <a:p>
            <a:pPr marL="0" marR="0" algn="just">
              <a:spcBef>
                <a:spcPts val="0"/>
              </a:spcBef>
              <a:spcAft>
                <a:spcPts val="0"/>
              </a:spcAft>
            </a:pPr>
            <a:r>
              <a:rPr lang="en-US" sz="1800" b="1">
                <a:effectLst/>
                <a:latin typeface="Trebuchet MS" panose="020B0603020202020204" pitchFamily="34" charset="0"/>
                <a:ea typeface="MS Mincho" panose="02020609040205080304" pitchFamily="49" charset="-128"/>
                <a:cs typeface="Calibri" panose="020F0502020204030204" pitchFamily="34" charset="0"/>
              </a:rPr>
              <a:t>Ontario</a:t>
            </a:r>
            <a:r>
              <a:rPr lang="en-US" sz="1800">
                <a:effectLst/>
                <a:latin typeface="Trebuchet MS" panose="020B0603020202020204" pitchFamily="34" charset="0"/>
                <a:ea typeface="MS Mincho" panose="02020609040205080304" pitchFamily="49" charset="-128"/>
                <a:cs typeface="Calibri" panose="020F0502020204030204" pitchFamily="34" charset="0"/>
              </a:rPr>
              <a:t>: The Cleaner Transportation Fuels regulation requires that fuel suppliers blend 10% of renewable content in gasoline from 2020 to 2024. The renewable content requirement will increase to 11% in 2025, 13% in 2028, and 15% in 2030 and onwards. The renewable content must emit fewer GHG emissions than fossil gasoline on a lifecycle basis by 45% before 2030 and 50% from 2030 onward. The regulation also requires fuel suppliers to continue to blend 4% renewable content in diesel. This renewable content must emit 70% fewer GHG emissions than fossil diesel on a lifecycle basis (Government of Ontario, 2021).</a:t>
            </a:r>
          </a:p>
          <a:p>
            <a:pPr marL="0" marR="0" algn="just">
              <a:spcBef>
                <a:spcPts val="0"/>
              </a:spcBef>
              <a:spcAft>
                <a:spcPts val="0"/>
              </a:spcAft>
            </a:pPr>
            <a:r>
              <a:rPr lang="en-US" sz="1800">
                <a:effectLst/>
                <a:latin typeface="Trebuchet MS" panose="020B0603020202020204" pitchFamily="34" charset="0"/>
                <a:ea typeface="MS Mincho" panose="02020609040205080304" pitchFamily="49" charset="-128"/>
                <a:cs typeface="Calibri" panose="020F0502020204030204" pitchFamily="34" charset="0"/>
              </a:rPr>
              <a:t> </a:t>
            </a:r>
          </a:p>
          <a:p>
            <a:pPr marL="0" marR="0" algn="just">
              <a:spcBef>
                <a:spcPts val="0"/>
              </a:spcBef>
              <a:spcAft>
                <a:spcPts val="0"/>
              </a:spcAft>
            </a:pPr>
            <a:r>
              <a:rPr lang="en-US" sz="1800" b="1">
                <a:effectLst/>
                <a:latin typeface="Trebuchet MS" panose="020B0603020202020204" pitchFamily="34" charset="0"/>
                <a:ea typeface="MS Mincho" panose="02020609040205080304" pitchFamily="49" charset="-128"/>
                <a:cs typeface="Calibri" panose="020F0502020204030204" pitchFamily="34" charset="0"/>
              </a:rPr>
              <a:t>Saskatchewan</a:t>
            </a:r>
            <a:r>
              <a:rPr lang="en-US" sz="1800">
                <a:effectLst/>
                <a:latin typeface="Trebuchet MS" panose="020B0603020202020204" pitchFamily="34" charset="0"/>
                <a:ea typeface="MS Mincho" panose="02020609040205080304" pitchFamily="49" charset="-128"/>
                <a:cs typeface="Calibri" panose="020F0502020204030204" pitchFamily="34" charset="0"/>
              </a:rPr>
              <a:t>: The Renewable Diesel Act requires fuel distributors to include 2% renewable content in diesel fuel sold in Saskatchewan on an annual average basis (Government of Saskatchewan, 2012). </a:t>
            </a:r>
            <a:r>
              <a:rPr lang="en-US" sz="1800" u="sng">
                <a:solidFill>
                  <a:srgbClr val="0000FF"/>
                </a:solidFill>
                <a:effectLst/>
                <a:latin typeface="Trebuchet MS" panose="020B0603020202020204" pitchFamily="34" charset="0"/>
                <a:ea typeface="MS Mincho" panose="02020609040205080304" pitchFamily="49" charset="-128"/>
                <a:cs typeface="Calibri" panose="020F0502020204030204" pitchFamily="34" charset="0"/>
              </a:rPr>
              <a:t>The province also has an Ethanol Fuel Regulation that requires distributors in the province to blend ethanol with unleaded gasoline fuel at 7.5% annually as of January 1, 2008</a:t>
            </a:r>
            <a:r>
              <a:rPr lang="en-US" sz="1800">
                <a:effectLst/>
                <a:latin typeface="Trebuchet MS" panose="020B0603020202020204" pitchFamily="34" charset="0"/>
                <a:ea typeface="MS Mincho" panose="02020609040205080304" pitchFamily="49" charset="-128"/>
                <a:cs typeface="Times New Roman" panose="02020603050405020304" pitchFamily="18" charset="0"/>
              </a:rPr>
              <a:t>  </a:t>
            </a:r>
            <a:r>
              <a:rPr lang="en-US" sz="1800">
                <a:effectLst/>
                <a:latin typeface="Trebuchet MS" panose="020B0603020202020204" pitchFamily="34" charset="0"/>
                <a:ea typeface="MS Mincho" panose="02020609040205080304" pitchFamily="49" charset="-128"/>
                <a:cs typeface="Calibri" panose="020F0502020204030204" pitchFamily="34" charset="0"/>
              </a:rPr>
              <a:t> (Government of Saskatchewan, 2002).</a:t>
            </a:r>
          </a:p>
          <a:p>
            <a:pPr marL="0" marR="0" algn="just">
              <a:spcBef>
                <a:spcPts val="0"/>
              </a:spcBef>
              <a:spcAft>
                <a:spcPts val="0"/>
              </a:spcAft>
            </a:pPr>
            <a:r>
              <a:rPr lang="en-US" sz="1800">
                <a:effectLst/>
                <a:latin typeface="Trebuchet MS" panose="020B0603020202020204" pitchFamily="34" charset="0"/>
                <a:ea typeface="MS Mincho" panose="02020609040205080304" pitchFamily="49" charset="-128"/>
                <a:cs typeface="Calibri" panose="020F0502020204030204" pitchFamily="34" charset="0"/>
              </a:rPr>
              <a:t> </a:t>
            </a:r>
          </a:p>
          <a:p>
            <a:pPr marL="0" marR="0" algn="just">
              <a:spcBef>
                <a:spcPts val="0"/>
              </a:spcBef>
              <a:spcAft>
                <a:spcPts val="0"/>
              </a:spcAft>
            </a:pPr>
            <a:r>
              <a:rPr lang="en-US" sz="1800" b="1">
                <a:effectLst/>
                <a:latin typeface="Trebuchet MS" panose="020B0603020202020204" pitchFamily="34" charset="0"/>
                <a:ea typeface="MS Mincho" panose="02020609040205080304" pitchFamily="49" charset="-128"/>
                <a:cs typeface="Calibri" panose="020F0502020204030204" pitchFamily="34" charset="0"/>
              </a:rPr>
              <a:t>Quebec:</a:t>
            </a:r>
            <a:r>
              <a:rPr lang="en-US" sz="1800">
                <a:effectLst/>
                <a:latin typeface="Trebuchet MS" panose="020B0603020202020204" pitchFamily="34" charset="0"/>
                <a:ea typeface="MS Mincho" panose="02020609040205080304" pitchFamily="49" charset="-128"/>
                <a:cs typeface="Calibri" panose="020F0502020204030204" pitchFamily="34" charset="0"/>
              </a:rPr>
              <a:t> Effective January 1, 2023, Quebec requires 10% low-CI fuel content in gasoline and 3% in diesel. These requirements will increase to 15% for gasoline and 10% for diesel by 2030. In both fuel pools, the percentages by volume of low-CI fuel content are established on the basis of the reduction in CI over the period of one calendar year (</a:t>
            </a:r>
            <a:r>
              <a:rPr lang="en-US" sz="1800" err="1">
                <a:effectLst/>
                <a:latin typeface="Trebuchet MS" panose="020B0603020202020204" pitchFamily="34" charset="0"/>
                <a:ea typeface="MS Mincho" panose="02020609040205080304" pitchFamily="49" charset="-128"/>
                <a:cs typeface="Calibri" panose="020F0502020204030204" pitchFamily="34" charset="0"/>
              </a:rPr>
              <a:t>Légis</a:t>
            </a:r>
            <a:r>
              <a:rPr lang="en-US" sz="1800">
                <a:effectLst/>
                <a:latin typeface="Trebuchet MS" panose="020B0603020202020204" pitchFamily="34" charset="0"/>
                <a:ea typeface="MS Mincho" panose="02020609040205080304" pitchFamily="49" charset="-128"/>
                <a:cs typeface="Calibri" panose="020F0502020204030204" pitchFamily="34" charset="0"/>
              </a:rPr>
              <a:t> Québec, 2022).</a:t>
            </a:r>
          </a:p>
          <a:p>
            <a:pPr marL="0" marR="0" algn="just">
              <a:spcBef>
                <a:spcPts val="0"/>
              </a:spcBef>
              <a:spcAft>
                <a:spcPts val="0"/>
              </a:spcAft>
            </a:pPr>
            <a:r>
              <a:rPr lang="en-US" sz="1800">
                <a:effectLst/>
                <a:latin typeface="Trebuchet MS" panose="020B0603020202020204" pitchFamily="34" charset="0"/>
                <a:ea typeface="MS Mincho" panose="02020609040205080304" pitchFamily="49" charset="-128"/>
                <a:cs typeface="Calibri" panose="020F0502020204030204" pitchFamily="34" charset="0"/>
              </a:rPr>
              <a:t> </a:t>
            </a:r>
          </a:p>
          <a:p>
            <a:pPr marL="0" marR="0" algn="just">
              <a:spcBef>
                <a:spcPts val="0"/>
              </a:spcBef>
              <a:spcAft>
                <a:spcPts val="0"/>
              </a:spcAft>
            </a:pPr>
            <a:r>
              <a:rPr lang="en-US" sz="1800" b="1">
                <a:effectLst/>
                <a:latin typeface="Trebuchet MS" panose="020B0603020202020204" pitchFamily="34" charset="0"/>
                <a:ea typeface="MS Mincho" panose="02020609040205080304" pitchFamily="49" charset="-128"/>
                <a:cs typeface="Calibri" panose="020F0502020204030204" pitchFamily="34" charset="0"/>
              </a:rPr>
              <a:t>Nova Scotia</a:t>
            </a:r>
            <a:r>
              <a:rPr lang="en-US" sz="1800">
                <a:effectLst/>
                <a:latin typeface="Trebuchet MS" panose="020B0603020202020204" pitchFamily="34" charset="0"/>
                <a:ea typeface="MS Mincho" panose="02020609040205080304" pitchFamily="49" charset="-128"/>
                <a:cs typeface="Calibri" panose="020F0502020204030204" pitchFamily="34" charset="0"/>
              </a:rPr>
              <a:t>: The Environmental Goals and Climate Change Reduction Act highlights the Government's targets in relation to GHG emissions reductions and that GHG emissions in the province must be, by 2030, at least 53% below the levels that were emitted in 2005; and by 2050, at net-zero, accomplished by balancing GHG emissions with GHG removals and other offsetting measures (Nova Scotia Legislature, 2021).</a:t>
            </a:r>
          </a:p>
          <a:p>
            <a:pPr marL="0" marR="0" algn="just">
              <a:spcBef>
                <a:spcPts val="0"/>
              </a:spcBef>
              <a:spcAft>
                <a:spcPts val="0"/>
              </a:spcAft>
            </a:pPr>
            <a:r>
              <a:rPr lang="en-US" sz="1800">
                <a:effectLst/>
                <a:latin typeface="Trebuchet MS" panose="020B0603020202020204" pitchFamily="34" charset="0"/>
                <a:ea typeface="MS Mincho" panose="02020609040205080304" pitchFamily="49" charset="-128"/>
                <a:cs typeface="Calibri" panose="020F0502020204030204" pitchFamily="34" charset="0"/>
              </a:rPr>
              <a:t> </a:t>
            </a:r>
          </a:p>
          <a:p>
            <a:pPr marL="0" marR="0" algn="just">
              <a:spcBef>
                <a:spcPts val="0"/>
              </a:spcBef>
              <a:spcAft>
                <a:spcPts val="0"/>
              </a:spcAft>
            </a:pPr>
            <a:r>
              <a:rPr lang="en-US" sz="1800" b="1">
                <a:effectLst/>
                <a:latin typeface="Trebuchet MS" panose="020B0603020202020204" pitchFamily="34" charset="0"/>
                <a:ea typeface="MS Mincho" panose="02020609040205080304" pitchFamily="49" charset="-128"/>
                <a:cs typeface="Calibri" panose="020F0502020204030204" pitchFamily="34" charset="0"/>
              </a:rPr>
              <a:t>Prince Edward Island (PEI)</a:t>
            </a:r>
            <a:r>
              <a:rPr lang="en-US" sz="1800">
                <a:effectLst/>
                <a:latin typeface="Trebuchet MS" panose="020B0603020202020204" pitchFamily="34" charset="0"/>
                <a:ea typeface="MS Mincho" panose="02020609040205080304" pitchFamily="49" charset="-128"/>
                <a:cs typeface="Calibri" panose="020F0502020204030204" pitchFamily="34" charset="0"/>
              </a:rPr>
              <a:t>: The PEI government is encouraging business and community organizations across the province to install electric vehicle (EV) charging stations targeted for business and public use through its PEI EV Charging Funding Program (Government of PEI, 2023a). The PEI government has phased out fossil fuel rebates as of December 31, 2022 (Government of PEI, 2023b). The province </a:t>
            </a:r>
            <a:r>
              <a:rPr lang="en-US" sz="1800">
                <a:effectLst/>
                <a:latin typeface="Trebuchet MS" panose="020B0603020202020204" pitchFamily="34" charset="0"/>
                <a:ea typeface="Arial" panose="020B0604020202020204" pitchFamily="34" charset="0"/>
                <a:cs typeface="Calibri" panose="020F0502020204030204" pitchFamily="34" charset="0"/>
              </a:rPr>
              <a:t>offers a wide variety of rebates and financial incentives to help reduce energy use through its </a:t>
            </a:r>
            <a:r>
              <a:rPr lang="en-US" sz="1800" u="sng">
                <a:solidFill>
                  <a:srgbClr val="000000"/>
                </a:solidFill>
                <a:effectLst/>
                <a:latin typeface="Trebuchet MS" panose="020B0603020202020204" pitchFamily="34" charset="0"/>
                <a:ea typeface="Arial" panose="020B0604020202020204" pitchFamily="34" charset="0"/>
                <a:cs typeface="Arial" panose="020B0604020202020204" pitchFamily="34" charset="0"/>
                <a:hlinkClick r:id="rId3"/>
              </a:rPr>
              <a:t>Net-Zero Navigator</a:t>
            </a:r>
            <a:r>
              <a:rPr lang="en-US" sz="1800">
                <a:effectLst/>
                <a:latin typeface="Trebuchet MS" panose="020B0603020202020204" pitchFamily="34" charset="0"/>
                <a:ea typeface="Arial" panose="020B0604020202020204" pitchFamily="34" charset="0"/>
                <a:cs typeface="Calibri" panose="020F0502020204030204" pitchFamily="34" charset="0"/>
              </a:rPr>
              <a:t>. The </a:t>
            </a:r>
            <a:r>
              <a:rPr lang="en-US" sz="1800" u="sng">
                <a:solidFill>
                  <a:srgbClr val="000000"/>
                </a:solidFill>
                <a:effectLst/>
                <a:latin typeface="Trebuchet MS" panose="020B0603020202020204" pitchFamily="34" charset="0"/>
                <a:ea typeface="Arial" panose="020B0604020202020204" pitchFamily="34" charset="0"/>
                <a:cs typeface="Arial" panose="020B0604020202020204" pitchFamily="34" charset="0"/>
                <a:hlinkClick r:id="rId4"/>
              </a:rPr>
              <a:t>Path to Net-Zero</a:t>
            </a:r>
            <a:r>
              <a:rPr lang="en-US" sz="1800">
                <a:effectLst/>
                <a:latin typeface="Trebuchet MS" panose="020B0603020202020204" pitchFamily="34" charset="0"/>
                <a:ea typeface="Arial" panose="020B0604020202020204" pitchFamily="34" charset="0"/>
                <a:cs typeface="Calibri" panose="020F0502020204030204" pitchFamily="34" charset="0"/>
              </a:rPr>
              <a:t> serves to highlight PEI’s goals of achieving net-zero emissions by 2040.</a:t>
            </a:r>
            <a:endParaRPr lang="en-US" sz="1800">
              <a:effectLst/>
              <a:latin typeface="Trebuchet MS" panose="020B0603020202020204" pitchFamily="34" charset="0"/>
              <a:ea typeface="MS Mincho" panose="02020609040205080304" pitchFamily="49" charset="-128"/>
              <a:cs typeface="Calibri" panose="020F0502020204030204" pitchFamily="34" charset="0"/>
            </a:endParaRPr>
          </a:p>
          <a:p>
            <a:pPr marL="0" marR="0" algn="just">
              <a:spcBef>
                <a:spcPts val="0"/>
              </a:spcBef>
              <a:spcAft>
                <a:spcPts val="0"/>
              </a:spcAft>
            </a:pPr>
            <a:r>
              <a:rPr lang="en-US" sz="1800">
                <a:effectLst/>
                <a:latin typeface="Trebuchet MS" panose="020B0603020202020204" pitchFamily="34" charset="0"/>
                <a:ea typeface="MS Mincho" panose="02020609040205080304" pitchFamily="49" charset="-128"/>
                <a:cs typeface="Calibri" panose="020F0502020204030204" pitchFamily="34" charset="0"/>
              </a:rPr>
              <a:t> </a:t>
            </a:r>
          </a:p>
          <a:p>
            <a:pPr marL="0" marR="0" algn="just">
              <a:spcBef>
                <a:spcPts val="0"/>
              </a:spcBef>
              <a:spcAft>
                <a:spcPts val="0"/>
              </a:spcAft>
            </a:pPr>
            <a:r>
              <a:rPr lang="en-US" sz="1800" b="1">
                <a:effectLst/>
                <a:latin typeface="Trebuchet MS" panose="020B0603020202020204" pitchFamily="34" charset="0"/>
                <a:ea typeface="MS Mincho" panose="02020609040205080304" pitchFamily="49" charset="-128"/>
                <a:cs typeface="Calibri" panose="020F0502020204030204" pitchFamily="34" charset="0"/>
              </a:rPr>
              <a:t>Yukon</a:t>
            </a:r>
            <a:r>
              <a:rPr lang="en-US" sz="1800">
                <a:effectLst/>
                <a:latin typeface="Trebuchet MS" panose="020B0603020202020204" pitchFamily="34" charset="0"/>
                <a:ea typeface="MS Mincho" panose="02020609040205080304" pitchFamily="49" charset="-128"/>
                <a:cs typeface="Calibri" panose="020F0502020204030204" pitchFamily="34" charset="0"/>
              </a:rPr>
              <a:t>: Although not officially established, the territory of Yukon has had extensive consultations to the creation of a Clean Energy Act by 2023 to legislate GHG commitments, provide the Government of Yukon with the regulatory tools needed to meet those GHG commitments, and ensure long-term climate change accountability through public reporting. The Government of Yukon is committed to reducing the Yukon’s GHG emissions, with the exception of mining emissions, by 45% by 2030, reaching net-zero emissions across the Yukon’s entire economy by 2050 as part of its </a:t>
            </a:r>
            <a:r>
              <a:rPr lang="en-US" sz="1800" u="sng">
                <a:solidFill>
                  <a:srgbClr val="000000"/>
                </a:solidFill>
                <a:effectLst/>
                <a:latin typeface="Trebuchet MS" panose="020B0603020202020204" pitchFamily="34" charset="0"/>
                <a:ea typeface="MS Mincho" panose="02020609040205080304" pitchFamily="49" charset="-128"/>
                <a:cs typeface="Arial" panose="020B0604020202020204" pitchFamily="34" charset="0"/>
                <a:hlinkClick r:id="rId5"/>
              </a:rPr>
              <a:t>Clean Future</a:t>
            </a:r>
            <a:r>
              <a:rPr lang="en-US" sz="1800">
                <a:effectLst/>
                <a:latin typeface="Trebuchet MS" panose="020B0603020202020204" pitchFamily="34" charset="0"/>
                <a:ea typeface="MS Mincho" panose="02020609040205080304" pitchFamily="49" charset="-128"/>
                <a:cs typeface="Calibri" panose="020F0502020204030204" pitchFamily="34" charset="0"/>
              </a:rPr>
              <a:t>.</a:t>
            </a:r>
          </a:p>
        </p:txBody>
      </p:sp>
      <p:sp>
        <p:nvSpPr>
          <p:cNvPr id="4" name="Slide Number Placeholder 3"/>
          <p:cNvSpPr>
            <a:spLocks noGrp="1"/>
          </p:cNvSpPr>
          <p:nvPr>
            <p:ph type="sldNum" sz="quarter" idx="5"/>
          </p:nvPr>
        </p:nvSpPr>
        <p:spPr/>
        <p:txBody>
          <a:bodyPr/>
          <a:lstStyle/>
          <a:p>
            <a:pPr>
              <a:defRPr/>
            </a:pPr>
            <a:fld id="{553E644C-1236-4115-99CB-B5088EC051D5}" type="slidenum">
              <a:rPr lang="it-IT" smtClean="0"/>
              <a:pPr>
                <a:defRPr/>
              </a:pPr>
              <a:t>10</a:t>
            </a:fld>
            <a:endParaRPr lang="it-IT"/>
          </a:p>
        </p:txBody>
      </p:sp>
    </p:spTree>
    <p:extLst>
      <p:ext uri="{BB962C8B-B14F-4D97-AF65-F5344CB8AC3E}">
        <p14:creationId xmlns:p14="http://schemas.microsoft.com/office/powerpoint/2010/main" val="27480827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a:spcBef>
                <a:spcPts val="0"/>
              </a:spcBef>
              <a:spcAft>
                <a:spcPts val="0"/>
              </a:spcAft>
            </a:pPr>
            <a:r>
              <a:rPr lang="en-US" sz="1800" u="sng" dirty="0">
                <a:solidFill>
                  <a:srgbClr val="0000FF"/>
                </a:solidFill>
                <a:effectLst/>
                <a:latin typeface="Trebuchet MS" panose="020B0603020202020204" pitchFamily="34" charset="0"/>
                <a:ea typeface="MS Mincho" panose="02020609040205080304" pitchFamily="49" charset="-128"/>
                <a:cs typeface="Calibri" panose="020F0502020204030204" pitchFamily="34" charset="0"/>
              </a:rPr>
              <a:t>The Canadian federal government has introduced CI benchmarks that require all provinces and territories to have a carbon pricing plan. </a:t>
            </a:r>
            <a:r>
              <a:rPr lang="en-US" sz="1800" dirty="0">
                <a:effectLst/>
                <a:latin typeface="Trebuchet MS" panose="020B0603020202020204" pitchFamily="34" charset="0"/>
                <a:ea typeface="MS Mincho" panose="02020609040205080304" pitchFamily="49" charset="-128"/>
                <a:cs typeface="Calibri" panose="020F0502020204030204" pitchFamily="34" charset="0"/>
              </a:rPr>
              <a:t>Putting a price on carbon pollution is recognized as an efficient way to reduce GHG emissions while also driving innovation. Since 2019, every jurisdiction in Canada has had a price on carbon pollution. Canada’s approach is flexible: any province or territory can design its own pricing system tailored to local needs, or can choose the federal pricing system. The federal government sets minimum national stringency standards (the federal ‘benchmark’), that all systems must meet to ensure they are comparable and effective in reducing GHG emissions. If a province or territory decides not to price pollution, or proposes a system that does not meet these standards, the federal system is put in place (Government of Canada, 2021b).</a:t>
            </a:r>
          </a:p>
          <a:p>
            <a:pPr marL="0" marR="0" algn="l">
              <a:spcBef>
                <a:spcPts val="0"/>
              </a:spcBef>
              <a:spcAft>
                <a:spcPts val="0"/>
              </a:spcAft>
            </a:pPr>
            <a:r>
              <a:rPr lang="en-US" sz="1800" dirty="0">
                <a:effectLst/>
                <a:latin typeface="Trebuchet MS" panose="020B0603020202020204" pitchFamily="34" charset="0"/>
                <a:ea typeface="MS Mincho" panose="02020609040205080304" pitchFamily="49" charset="-128"/>
                <a:cs typeface="Calibri" panose="020F0502020204030204" pitchFamily="34" charset="0"/>
              </a:rPr>
              <a:t> </a:t>
            </a:r>
          </a:p>
          <a:p>
            <a:pPr marL="0" marR="0" algn="l">
              <a:spcBef>
                <a:spcPts val="0"/>
              </a:spcBef>
              <a:spcAft>
                <a:spcPts val="0"/>
              </a:spcAft>
            </a:pPr>
            <a:r>
              <a:rPr lang="en-US" sz="1800" u="sng" dirty="0">
                <a:solidFill>
                  <a:srgbClr val="0000FF"/>
                </a:solidFill>
                <a:effectLst/>
                <a:latin typeface="Trebuchet MS" panose="020B0603020202020204" pitchFamily="34" charset="0"/>
                <a:ea typeface="MS Mincho" panose="02020609040205080304" pitchFamily="49" charset="-128"/>
                <a:cs typeface="Calibri" panose="020F0502020204030204" pitchFamily="34" charset="0"/>
              </a:rPr>
              <a:t>In order to accelerate the market adoption of the technologies and practices needed to reduce emissions and to build a prosperous low carbon economy, Canada proposed in </a:t>
            </a:r>
            <a:r>
              <a:rPr lang="en-US" sz="1800" u="sng" dirty="0">
                <a:solidFill>
                  <a:srgbClr val="000000"/>
                </a:solidFill>
                <a:effectLst/>
                <a:latin typeface="Trebuchet MS" panose="020B0603020202020204" pitchFamily="34" charset="0"/>
                <a:ea typeface="MS Mincho" panose="02020609040205080304" pitchFamily="49" charset="-128"/>
                <a:cs typeface="Arial" panose="020B0604020202020204" pitchFamily="34" charset="0"/>
                <a:hlinkClick r:id="rId3"/>
              </a:rPr>
              <a:t>a Healthy Environment and a Healthy Economy</a:t>
            </a:r>
            <a:r>
              <a:rPr lang="en-US" sz="1800" dirty="0">
                <a:effectLst/>
                <a:latin typeface="Trebuchet MS" panose="020B0603020202020204" pitchFamily="34" charset="0"/>
                <a:ea typeface="MS Mincho" panose="02020609040205080304" pitchFamily="49" charset="-128"/>
                <a:cs typeface="Calibri" panose="020F0502020204030204" pitchFamily="34" charset="0"/>
              </a:rPr>
              <a:t> to increase the price on carbon pollution. Following engagement with provinces, territories and Indigenous leaders, the minimum price on carbon pollution (for direct pricing systems) will increase by $15 per </a:t>
            </a:r>
            <a:r>
              <a:rPr lang="en-US" sz="1800" dirty="0" err="1">
                <a:effectLst/>
                <a:latin typeface="Trebuchet MS" panose="020B0603020202020204" pitchFamily="34" charset="0"/>
                <a:ea typeface="MS Mincho" panose="02020609040205080304" pitchFamily="49" charset="-128"/>
                <a:cs typeface="Calibri" panose="020F0502020204030204" pitchFamily="34" charset="0"/>
              </a:rPr>
              <a:t>tonne</a:t>
            </a:r>
            <a:r>
              <a:rPr lang="en-US" sz="1800" dirty="0">
                <a:effectLst/>
                <a:latin typeface="Trebuchet MS" panose="020B0603020202020204" pitchFamily="34" charset="0"/>
                <a:ea typeface="MS Mincho" panose="02020609040205080304" pitchFamily="49" charset="-128"/>
                <a:cs typeface="Calibri" panose="020F0502020204030204" pitchFamily="34" charset="0"/>
              </a:rPr>
              <a:t> per year starting in 2023 through to 2030. </a:t>
            </a:r>
            <a:r>
              <a:rPr lang="en-US" sz="1800" dirty="0">
                <a:effectLst/>
                <a:latin typeface="Trebuchet MS" panose="020B0603020202020204" pitchFamily="34" charset="0"/>
                <a:ea typeface="MS Mincho" panose="02020609040205080304" pitchFamily="49" charset="-128"/>
                <a:cs typeface="Times New Roman" panose="02020603050405020304" pitchFamily="18" charset="0"/>
              </a:rPr>
              <a:t>  </a:t>
            </a:r>
            <a:endParaRPr lang="en-US" sz="1800" dirty="0">
              <a:effectLst/>
              <a:latin typeface="Trebuchet MS" panose="020B0603020202020204" pitchFamily="34" charset="0"/>
              <a:ea typeface="MS Mincho" panose="02020609040205080304" pitchFamily="49" charset="-128"/>
              <a:cs typeface="Calibri" panose="020F0502020204030204" pitchFamily="34" charset="0"/>
            </a:endParaRPr>
          </a:p>
          <a:p>
            <a:pPr marL="0" marR="0" algn="l">
              <a:spcBef>
                <a:spcPts val="0"/>
              </a:spcBef>
              <a:spcAft>
                <a:spcPts val="0"/>
              </a:spcAft>
            </a:pPr>
            <a:r>
              <a:rPr lang="en-US" sz="1800" dirty="0">
                <a:effectLst/>
                <a:latin typeface="Trebuchet MS" panose="020B0603020202020204" pitchFamily="34" charset="0"/>
                <a:ea typeface="MS Mincho" panose="02020609040205080304" pitchFamily="49" charset="-128"/>
                <a:cs typeface="Calibri" panose="020F0502020204030204" pitchFamily="34" charset="0"/>
              </a:rPr>
              <a:t> </a:t>
            </a:r>
          </a:p>
          <a:p>
            <a:pPr marL="0" marR="0" algn="l">
              <a:spcBef>
                <a:spcPts val="0"/>
              </a:spcBef>
              <a:spcAft>
                <a:spcPts val="0"/>
              </a:spcAft>
            </a:pPr>
            <a:r>
              <a:rPr lang="en-US" sz="1800" dirty="0">
                <a:solidFill>
                  <a:srgbClr val="000000"/>
                </a:solidFill>
                <a:effectLst/>
                <a:latin typeface="Trebuchet MS" panose="020B0603020202020204" pitchFamily="34" charset="0"/>
                <a:ea typeface="MS Mincho" panose="02020609040205080304" pitchFamily="49" charset="-128"/>
                <a:cs typeface="Arial" panose="020B0604020202020204" pitchFamily="34" charset="0"/>
              </a:rPr>
              <a:t>Drawing on engagement and review process of the carbon pricing system, in August 2021 the Government published </a:t>
            </a:r>
            <a:r>
              <a:rPr lang="en-US" sz="1800" u="sng" dirty="0">
                <a:solidFill>
                  <a:srgbClr val="000000"/>
                </a:solidFill>
                <a:effectLst/>
                <a:latin typeface="Trebuchet MS" panose="020B0603020202020204" pitchFamily="34" charset="0"/>
                <a:ea typeface="MS Mincho" panose="02020609040205080304" pitchFamily="49" charset="-128"/>
                <a:cs typeface="Arial" panose="020B0604020202020204" pitchFamily="34" charset="0"/>
                <a:hlinkClick r:id="rId4"/>
              </a:rPr>
              <a:t>strengthened minimum national standards</a:t>
            </a:r>
            <a:r>
              <a:rPr lang="en-US" sz="1800" dirty="0">
                <a:solidFill>
                  <a:srgbClr val="000000"/>
                </a:solidFill>
                <a:effectLst/>
                <a:latin typeface="Trebuchet MS" panose="020B0603020202020204" pitchFamily="34" charset="0"/>
                <a:ea typeface="MS Mincho" panose="02020609040205080304" pitchFamily="49" charset="-128"/>
                <a:cs typeface="Arial" panose="020B0604020202020204" pitchFamily="34" charset="0"/>
              </a:rPr>
              <a:t> (federal benchmark) for the 2023 to 2030 period to make sure they are fair, consistent and effective. The standards contain two components: (1) A regulatory charge on fossil fuels like gasoline and natural gas, known as </a:t>
            </a:r>
            <a:r>
              <a:rPr lang="en-US" sz="1800" u="none" strike="noStrike" dirty="0">
                <a:solidFill>
                  <a:srgbClr val="000000"/>
                </a:solidFill>
                <a:effectLst/>
                <a:latin typeface="Trebuchet MS" panose="020B0603020202020204" pitchFamily="34" charset="0"/>
                <a:ea typeface="MS Mincho" panose="02020609040205080304" pitchFamily="49" charset="-128"/>
                <a:cs typeface="Arial" panose="020B0604020202020204" pitchFamily="34" charset="0"/>
                <a:hlinkClick r:id="rId5"/>
              </a:rPr>
              <a:t>the fuel charge</a:t>
            </a:r>
            <a:r>
              <a:rPr lang="en-US" sz="1800" dirty="0">
                <a:solidFill>
                  <a:srgbClr val="000000"/>
                </a:solidFill>
                <a:effectLst/>
                <a:latin typeface="Trebuchet MS" panose="020B0603020202020204" pitchFamily="34" charset="0"/>
                <a:ea typeface="MS Mincho" panose="02020609040205080304" pitchFamily="49" charset="-128"/>
                <a:cs typeface="Arial" panose="020B0604020202020204" pitchFamily="34" charset="0"/>
              </a:rPr>
              <a:t>, which as of fall 2022 applies in Ontario, Manitoba, Yukon, Alberta, Saskatchewan and Nunavut, and (2) A performance-based system for industries, known as the federal </a:t>
            </a:r>
            <a:r>
              <a:rPr lang="en-US" sz="1800" u="sng" dirty="0">
                <a:solidFill>
                  <a:srgbClr val="000000"/>
                </a:solidFill>
                <a:effectLst/>
                <a:latin typeface="Trebuchet MS" panose="020B0603020202020204" pitchFamily="34" charset="0"/>
                <a:ea typeface="MS Mincho" panose="02020609040205080304" pitchFamily="49" charset="-128"/>
                <a:cs typeface="Arial" panose="020B0604020202020204" pitchFamily="34" charset="0"/>
                <a:hlinkClick r:id="rId6"/>
              </a:rPr>
              <a:t>Output-Based Pricing System</a:t>
            </a:r>
            <a:r>
              <a:rPr lang="en-US" sz="1800" dirty="0">
                <a:solidFill>
                  <a:srgbClr val="000000"/>
                </a:solidFill>
                <a:effectLst/>
                <a:latin typeface="Trebuchet MS" panose="020B0603020202020204" pitchFamily="34" charset="0"/>
                <a:ea typeface="MS Mincho" panose="02020609040205080304" pitchFamily="49" charset="-128"/>
                <a:cs typeface="Arial" panose="020B0604020202020204" pitchFamily="34" charset="0"/>
              </a:rPr>
              <a:t> (OBPS) which as of fall 2022 applies in Manitoba, Prince Edward Island, Yukon, Nunavut, and partially in Saskatchewan. </a:t>
            </a:r>
          </a:p>
          <a:p>
            <a:pPr marL="0" marR="0" algn="l">
              <a:spcBef>
                <a:spcPts val="0"/>
              </a:spcBef>
              <a:spcAft>
                <a:spcPts val="0"/>
              </a:spcAft>
            </a:pPr>
            <a:endParaRPr lang="en-US" sz="1800" dirty="0">
              <a:solidFill>
                <a:srgbClr val="000000"/>
              </a:solidFill>
              <a:effectLst/>
              <a:latin typeface="Trebuchet MS" panose="020B0603020202020204" pitchFamily="34" charset="0"/>
              <a:ea typeface="MS Mincho" panose="02020609040205080304" pitchFamily="49" charset="-128"/>
              <a:cs typeface="Arial" panose="020B0604020202020204" pitchFamily="34" charset="0"/>
            </a:endParaRPr>
          </a:p>
          <a:p>
            <a:pPr marL="0" marR="0" algn="l">
              <a:spcBef>
                <a:spcPts val="0"/>
              </a:spcBef>
              <a:spcAft>
                <a:spcPts val="0"/>
              </a:spcAft>
            </a:pPr>
            <a:r>
              <a:rPr lang="en-US" sz="1800" dirty="0">
                <a:effectLst/>
                <a:latin typeface="Trebuchet MS" panose="020B0603020202020204" pitchFamily="34" charset="0"/>
                <a:ea typeface="MS Mincho" panose="02020609040205080304" pitchFamily="49" charset="-128"/>
                <a:cs typeface="Calibri" panose="020F0502020204030204" pitchFamily="34" charset="0"/>
              </a:rPr>
              <a:t>Carbon pollution pricing systems in Quebec, Nova Scotia, Newfoundland and Labrador, the Northwest Territories, British Columbia and New Brunswick continue to meet the federal benchmark stringency requirements. Provincial systems in place in Prince Edward Island, Alberta, Saskatchewan and Ontario meet the federal benchmark stringency requirements for the emission sources they cover. The federal backstop applies in these provinces to emission sources not covered by the provincial systems. In Prince Edward Island, the federal OBPS applies alongside the provincial fuel charge. In Alberta, Saskatchewan and Ontario, as of January 1, 2022, provincial output-based performance standards systems apply alongside the federal fuel charge (Government of Canada, 2021b, Government of Canada, 2022d).</a:t>
            </a:r>
          </a:p>
          <a:p>
            <a:pPr marL="0" marR="0" algn="l">
              <a:spcBef>
                <a:spcPts val="0"/>
              </a:spcBef>
              <a:spcAft>
                <a:spcPts val="0"/>
              </a:spcAft>
            </a:pPr>
            <a:r>
              <a:rPr lang="en-US" sz="1800" dirty="0">
                <a:effectLst/>
                <a:latin typeface="Trebuchet MS" panose="020B0603020202020204" pitchFamily="34" charset="0"/>
                <a:ea typeface="MS Mincho" panose="02020609040205080304" pitchFamily="49" charset="-128"/>
                <a:cs typeface="Calibri" panose="020F0502020204030204" pitchFamily="34" charset="0"/>
              </a:rPr>
              <a:t> </a:t>
            </a:r>
          </a:p>
          <a:p>
            <a:pPr marL="0" marR="0" algn="l">
              <a:spcBef>
                <a:spcPts val="0"/>
              </a:spcBef>
              <a:spcAft>
                <a:spcPts val="0"/>
              </a:spcAft>
            </a:pPr>
            <a:r>
              <a:rPr lang="en-US" sz="1800" dirty="0">
                <a:effectLst/>
                <a:latin typeface="Trebuchet MS" panose="020B0603020202020204" pitchFamily="34" charset="0"/>
                <a:ea typeface="MS Mincho" panose="02020609040205080304" pitchFamily="49" charset="-128"/>
                <a:cs typeface="Calibri" panose="020F0502020204030204" pitchFamily="34" charset="0"/>
              </a:rPr>
              <a:t>Figure </a:t>
            </a:r>
            <a:r>
              <a:rPr lang="ar-SA" sz="1800" dirty="0">
                <a:effectLst/>
                <a:latin typeface="Trebuchet MS" panose="020B0603020202020204" pitchFamily="34" charset="0"/>
                <a:ea typeface="MS Mincho" panose="02020609040205080304" pitchFamily="49" charset="-128"/>
                <a:cs typeface="Calibri" panose="020F0502020204030204" pitchFamily="34" charset="0"/>
              </a:rPr>
              <a:t>‎</a:t>
            </a:r>
            <a:r>
              <a:rPr lang="en-US" sz="1800" dirty="0">
                <a:effectLst/>
                <a:latin typeface="Trebuchet MS" panose="020B0603020202020204" pitchFamily="34" charset="0"/>
                <a:ea typeface="MS Mincho" panose="02020609040205080304" pitchFamily="49" charset="-128"/>
                <a:cs typeface="Calibri" panose="020F0502020204030204" pitchFamily="34" charset="0"/>
              </a:rPr>
              <a:t>10.7 shows a snapshot of the various carbon pricing regimes across Canada. The provinces and territories are highlighted in three colors depending on whether the federal backstop applies in full, in part or not at all.</a:t>
            </a:r>
          </a:p>
          <a:p>
            <a:pPr algn="l"/>
            <a:endParaRPr 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800" dirty="0">
                <a:effectLst/>
                <a:latin typeface="Trebuchet MS" panose="020B0603020202020204" pitchFamily="34" charset="0"/>
                <a:ea typeface="MS Mincho" panose="02020609040205080304" pitchFamily="49" charset="-128"/>
                <a:cs typeface="Calibri" panose="020F0502020204030204" pitchFamily="34" charset="0"/>
              </a:rPr>
              <a:t>Canada’s minimum national price on carbon pollution for explicit price-based systems (i.e., systems that directly set a price on emissions) is $65 per </a:t>
            </a:r>
            <a:r>
              <a:rPr lang="en-US" sz="1800" dirty="0" err="1">
                <a:effectLst/>
                <a:latin typeface="Trebuchet MS" panose="020B0603020202020204" pitchFamily="34" charset="0"/>
                <a:ea typeface="MS Mincho" panose="02020609040205080304" pitchFamily="49" charset="-128"/>
                <a:cs typeface="Calibri" panose="020F0502020204030204" pitchFamily="34" charset="0"/>
              </a:rPr>
              <a:t>tonne</a:t>
            </a:r>
            <a:r>
              <a:rPr lang="en-US" sz="1800" dirty="0">
                <a:effectLst/>
                <a:latin typeface="Trebuchet MS" panose="020B0603020202020204" pitchFamily="34" charset="0"/>
                <a:ea typeface="MS Mincho" panose="02020609040205080304" pitchFamily="49" charset="-128"/>
                <a:cs typeface="Calibri" panose="020F0502020204030204" pitchFamily="34" charset="0"/>
              </a:rPr>
              <a:t> of GHG emissions (CO2eq) in 2023, and this is expected to increase by $15 per year to $170 per </a:t>
            </a:r>
            <a:r>
              <a:rPr lang="en-US" sz="1800" dirty="0" err="1">
                <a:effectLst/>
                <a:latin typeface="Trebuchet MS" panose="020B0603020202020204" pitchFamily="34" charset="0"/>
                <a:ea typeface="MS Mincho" panose="02020609040205080304" pitchFamily="49" charset="-128"/>
                <a:cs typeface="Calibri" panose="020F0502020204030204" pitchFamily="34" charset="0"/>
              </a:rPr>
              <a:t>tonne</a:t>
            </a:r>
            <a:r>
              <a:rPr lang="en-US" sz="1800" dirty="0">
                <a:effectLst/>
                <a:latin typeface="Trebuchet MS" panose="020B0603020202020204" pitchFamily="34" charset="0"/>
                <a:ea typeface="MS Mincho" panose="02020609040205080304" pitchFamily="49" charset="-128"/>
                <a:cs typeface="Calibri" panose="020F0502020204030204" pitchFamily="34" charset="0"/>
              </a:rPr>
              <a:t> CO2eq in 2030 (</a:t>
            </a:r>
            <a:r>
              <a:rPr lang="en-GB" sz="1800" dirty="0">
                <a:effectLst/>
                <a:latin typeface="Trebuchet MS" panose="020B0603020202020204" pitchFamily="34" charset="0"/>
                <a:ea typeface="MS Mincho" panose="02020609040205080304" pitchFamily="49" charset="-128"/>
                <a:cs typeface="Calibri" panose="020F0502020204030204" pitchFamily="34" charset="0"/>
              </a:rPr>
              <a:t>Table </a:t>
            </a:r>
            <a:r>
              <a:rPr lang="ar-SA" sz="1800" dirty="0">
                <a:effectLst/>
                <a:latin typeface="Trebuchet MS" panose="020B0603020202020204" pitchFamily="34" charset="0"/>
                <a:ea typeface="MS Mincho" panose="02020609040205080304" pitchFamily="49" charset="-128"/>
                <a:cs typeface="Calibri" panose="020F0502020204030204" pitchFamily="34" charset="0"/>
              </a:rPr>
              <a:t>‎</a:t>
            </a:r>
            <a:r>
              <a:rPr lang="en-GB" sz="1800" dirty="0">
                <a:effectLst/>
                <a:latin typeface="Trebuchet MS" panose="020B0603020202020204" pitchFamily="34" charset="0"/>
                <a:ea typeface="MS Mincho" panose="02020609040205080304" pitchFamily="49" charset="-128"/>
                <a:cs typeface="Calibri" panose="020F0502020204030204" pitchFamily="34" charset="0"/>
              </a:rPr>
              <a:t>10.2</a:t>
            </a:r>
            <a:r>
              <a:rPr lang="en-US" sz="1800" dirty="0">
                <a:effectLst/>
                <a:latin typeface="Trebuchet MS" panose="020B0603020202020204" pitchFamily="34" charset="0"/>
                <a:ea typeface="MS Mincho" panose="02020609040205080304" pitchFamily="49" charset="-128"/>
                <a:cs typeface="Calibri" panose="020F0502020204030204" pitchFamily="34" charset="0"/>
              </a:rPr>
              <a:t>; Government of Canada, 2022d). Carbon prices on specific fuel or emission sources must be calculated based on recognized global warming potential factors, such as those used for reporting requirements under the </a:t>
            </a:r>
            <a:r>
              <a:rPr lang="en-US" sz="1800" u="sng" dirty="0">
                <a:solidFill>
                  <a:srgbClr val="000000"/>
                </a:solidFill>
                <a:effectLst/>
                <a:latin typeface="Trebuchet MS" panose="020B0603020202020204" pitchFamily="34" charset="0"/>
                <a:ea typeface="MS Mincho" panose="02020609040205080304" pitchFamily="49" charset="-128"/>
                <a:cs typeface="Arial" panose="020B0604020202020204" pitchFamily="34" charset="0"/>
                <a:hlinkClick r:id="rId7"/>
              </a:rPr>
              <a:t>United Nations Framework Convention on Climate Change</a:t>
            </a:r>
            <a:r>
              <a:rPr lang="en-US" sz="1800" dirty="0">
                <a:effectLst/>
                <a:latin typeface="Trebuchet MS" panose="020B0603020202020204" pitchFamily="34" charset="0"/>
                <a:ea typeface="MS Mincho" panose="02020609040205080304" pitchFamily="49" charset="-128"/>
                <a:cs typeface="Calibri" panose="020F0502020204030204" pitchFamily="34" charset="0"/>
              </a:rPr>
              <a:t>. As cap-and-trade systems set maximum emission levels rather than minimum carbon prices, the minimum carbon pollution price is translated into an equivalent cap on emissions (Government of Canada, 2022d).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sz="1800" dirty="0">
              <a:effectLst/>
              <a:latin typeface="Trebuchet MS" panose="020B0603020202020204" pitchFamily="34" charset="0"/>
              <a:ea typeface="MS Mincho" panose="02020609040205080304" pitchFamily="49" charset="-128"/>
              <a:cs typeface="Calibri" panose="020F0502020204030204"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b="1" dirty="0">
                <a:solidFill>
                  <a:srgbClr val="000000"/>
                </a:solidFill>
                <a:effectLst/>
                <a:latin typeface="Trebuchet MS" panose="020B0603020202020204" pitchFamily="34" charset="0"/>
                <a:ea typeface="MS Mincho" panose="02020609040205080304" pitchFamily="49" charset="-128"/>
                <a:cs typeface="Arial" panose="020B0604020202020204" pitchFamily="34" charset="0"/>
              </a:rPr>
              <a:t>Fuel charge: </a:t>
            </a:r>
            <a:r>
              <a:rPr lang="en-US" sz="1200" dirty="0">
                <a:effectLst/>
                <a:latin typeface="Segoe UI" panose="020B0502040204020203" pitchFamily="34" charset="0"/>
              </a:rPr>
              <a:t>https://www.canada.ca/en/revenue-agency/services/tax/excise-taxes-duties-levies/fuel-charge.html </a:t>
            </a:r>
            <a:br>
              <a:rPr lang="en-US" sz="1200" dirty="0">
                <a:effectLst/>
                <a:latin typeface="Segoe UI" panose="020B0502040204020203" pitchFamily="34" charset="0"/>
              </a:rPr>
            </a:br>
            <a:r>
              <a:rPr lang="en-US" sz="1200" dirty="0">
                <a:effectLst/>
                <a:latin typeface="Segoe UI" panose="020B0502040204020203" pitchFamily="34" charset="0"/>
              </a:rPr>
              <a:t>The fuel charge varies depending on the carbon content of the fuel in question. Under the federal system in 2021-22, for example, gasoline is charged at 8.8 cents per </a:t>
            </a:r>
            <a:r>
              <a:rPr lang="en-US" sz="1200" dirty="0" err="1">
                <a:effectLst/>
                <a:latin typeface="Segoe UI" panose="020B0502040204020203" pitchFamily="34" charset="0"/>
              </a:rPr>
              <a:t>litre</a:t>
            </a:r>
            <a:r>
              <a:rPr lang="en-US" sz="1200" dirty="0">
                <a:effectLst/>
                <a:latin typeface="Segoe UI" panose="020B0502040204020203" pitchFamily="34" charset="0"/>
              </a:rPr>
              <a:t>, and natural gas at 7.8 cents per cubic </a:t>
            </a:r>
            <a:r>
              <a:rPr lang="en-US" sz="1200" dirty="0" err="1">
                <a:effectLst/>
                <a:latin typeface="Segoe UI" panose="020B0502040204020203" pitchFamily="34" charset="0"/>
              </a:rPr>
              <a:t>metre</a:t>
            </a:r>
            <a:r>
              <a:rPr lang="en-US" sz="1200" dirty="0">
                <a:effectLst/>
                <a:latin typeface="Segoe UI" panose="020B0502040204020203" pitchFamily="34" charset="0"/>
              </a:rPr>
              <a:t>.</a:t>
            </a:r>
            <a:endParaRPr lang="en-US" sz="1200" dirty="0">
              <a:effectLst/>
              <a:latin typeface="Arial" panose="020B0604020202020204"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sz="1800" dirty="0">
              <a:effectLst/>
              <a:latin typeface="Trebuchet MS" panose="020B0603020202020204" pitchFamily="34" charset="0"/>
              <a:ea typeface="MS Mincho" panose="02020609040205080304" pitchFamily="49" charset="-128"/>
              <a:cs typeface="Calibri" panose="020F0502020204030204"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800" b="1" dirty="0">
                <a:effectLst/>
                <a:latin typeface="Trebuchet MS" panose="020B0603020202020204" pitchFamily="34" charset="0"/>
                <a:ea typeface="MS Mincho" panose="02020609040205080304" pitchFamily="49" charset="-128"/>
                <a:cs typeface="Calibri" panose="020F0502020204030204" pitchFamily="34" charset="0"/>
              </a:rPr>
              <a:t>Output-Based Pricing System</a:t>
            </a:r>
            <a:r>
              <a:rPr lang="en-US" sz="1800" b="0" dirty="0">
                <a:effectLst/>
                <a:latin typeface="Trebuchet MS" panose="020B0603020202020204" pitchFamily="34" charset="0"/>
                <a:ea typeface="MS Mincho" panose="02020609040205080304" pitchFamily="49" charset="-128"/>
                <a:cs typeface="Calibri" panose="020F0502020204030204" pitchFamily="34" charset="0"/>
              </a:rPr>
              <a:t>: https://www.canada.ca/en/environment-climate-change/services/climate-change/pricing-pollution-how-it-will-work/output-based-pricing-system.html</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2800" b="0" i="0" dirty="0">
                <a:solidFill>
                  <a:srgbClr val="333333"/>
                </a:solidFill>
                <a:effectLst/>
                <a:latin typeface="Noto Sans" panose="020B0502040504020204" pitchFamily="34" charset="0"/>
              </a:rPr>
              <a:t>The federal OBPS is designed to ensure there is a price incentive for industrial emitters to reduce their greenhouse gas emissions and spur innovation while maintaining competitiveness and protecting against “carbon leakage” (i.e. the risk of industrial facilities moving from one region to another to avoid paying a price on carbon pollution).</a:t>
            </a:r>
            <a:endParaRPr lang="en-US" sz="1800" b="0" dirty="0">
              <a:effectLst/>
              <a:latin typeface="Trebuchet MS" panose="020B0603020202020204" pitchFamily="34" charset="0"/>
              <a:ea typeface="MS Mincho" panose="02020609040205080304" pitchFamily="49" charset="-128"/>
              <a:cs typeface="Calibri" panose="020F0502020204030204" pitchFamily="34" charset="0"/>
            </a:endParaRPr>
          </a:p>
        </p:txBody>
      </p:sp>
      <p:sp>
        <p:nvSpPr>
          <p:cNvPr id="4" name="Slide Number Placeholder 3"/>
          <p:cNvSpPr>
            <a:spLocks noGrp="1"/>
          </p:cNvSpPr>
          <p:nvPr>
            <p:ph type="sldNum" sz="quarter" idx="5"/>
          </p:nvPr>
        </p:nvSpPr>
        <p:spPr/>
        <p:txBody>
          <a:bodyPr/>
          <a:lstStyle/>
          <a:p>
            <a:pPr>
              <a:defRPr/>
            </a:pPr>
            <a:fld id="{553E644C-1236-4115-99CB-B5088EC051D5}" type="slidenum">
              <a:rPr lang="it-IT" smtClean="0"/>
              <a:pPr>
                <a:defRPr/>
              </a:pPr>
              <a:t>11</a:t>
            </a:fld>
            <a:endParaRPr lang="it-IT"/>
          </a:p>
        </p:txBody>
      </p:sp>
    </p:spTree>
    <p:extLst>
      <p:ext uri="{BB962C8B-B14F-4D97-AF65-F5344CB8AC3E}">
        <p14:creationId xmlns:p14="http://schemas.microsoft.com/office/powerpoint/2010/main" val="28041035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spcBef>
                <a:spcPts val="0"/>
              </a:spcBef>
              <a:spcAft>
                <a:spcPts val="0"/>
              </a:spcAft>
            </a:pPr>
            <a:r>
              <a:rPr lang="en-US" sz="1800">
                <a:effectLst/>
                <a:latin typeface="Trebuchet MS" panose="020B0603020202020204" pitchFamily="34" charset="0"/>
                <a:ea typeface="MS Mincho" panose="02020609040205080304" pitchFamily="49" charset="-128"/>
                <a:cs typeface="Calibri" panose="020F0502020204030204" pitchFamily="34" charset="0"/>
              </a:rPr>
              <a:t>Bioenergy related research is being conducted across Canada, at universities/colleges, within federal and provincial laboratories as well as in industry. Research, Development and Demonstration (RD&amp;D) has been supported at both the federal and provincial/territorial levels. There are various types of government supports, spanning all stages of the biorefining process. The types of support available include: </a:t>
            </a:r>
            <a:r>
              <a:rPr lang="en-US" sz="1800" u="sng">
                <a:solidFill>
                  <a:srgbClr val="0000FF"/>
                </a:solidFill>
                <a:effectLst/>
                <a:latin typeface="Trebuchet MS" panose="020B0603020202020204" pitchFamily="34" charset="0"/>
                <a:ea typeface="MS Mincho" panose="02020609040205080304" pitchFamily="49" charset="-128"/>
                <a:cs typeface="Calibri" panose="020F0502020204030204" pitchFamily="34" charset="0"/>
              </a:rPr>
              <a:t>RD&amp;D</a:t>
            </a:r>
            <a:r>
              <a:rPr lang="en-US" sz="1800">
                <a:effectLst/>
                <a:latin typeface="Trebuchet MS" panose="020B0603020202020204" pitchFamily="34" charset="0"/>
                <a:ea typeface="MS Mincho" panose="02020609040205080304" pitchFamily="49" charset="-128"/>
                <a:cs typeface="Times New Roman" panose="02020603050405020304" pitchFamily="18" charset="0"/>
              </a:rPr>
              <a:t> </a:t>
            </a:r>
            <a:r>
              <a:rPr lang="en-US" sz="1800">
                <a:effectLst/>
                <a:latin typeface="Trebuchet MS" panose="020B0603020202020204" pitchFamily="34" charset="0"/>
                <a:ea typeface="MS Mincho" panose="02020609040205080304" pitchFamily="49" charset="-128"/>
                <a:cs typeface="Calibri" panose="020F0502020204030204" pitchFamily="34" charset="0"/>
              </a:rPr>
              <a:t>, business planning, plant construction, production, price support (e.g., tariffs), distribution and consumption </a:t>
            </a:r>
            <a:r>
              <a:rPr lang="en-US" sz="1800" u="sng">
                <a:solidFill>
                  <a:srgbClr val="0000FF"/>
                </a:solidFill>
                <a:effectLst/>
                <a:latin typeface="Trebuchet MS" panose="020B0603020202020204" pitchFamily="34" charset="0"/>
                <a:ea typeface="MS Mincho" panose="02020609040205080304" pitchFamily="49" charset="-128"/>
                <a:cs typeface="Calibri" panose="020F0502020204030204" pitchFamily="34" charset="0"/>
              </a:rPr>
              <a:t>(e.g., tax-breaks for the purchase of biofuel-consuming vehicles</a:t>
            </a:r>
            <a:r>
              <a:rPr lang="en-US" sz="1800">
                <a:effectLst/>
                <a:latin typeface="Trebuchet MS" panose="020B0603020202020204" pitchFamily="34" charset="0"/>
                <a:ea typeface="MS Mincho" panose="02020609040205080304" pitchFamily="49" charset="-128"/>
                <a:cs typeface="Calibri" panose="020F0502020204030204" pitchFamily="34" charset="0"/>
              </a:rPr>
              <a:t>).</a:t>
            </a:r>
          </a:p>
          <a:p>
            <a:pPr marL="0" marR="0" algn="just">
              <a:spcBef>
                <a:spcPts val="0"/>
              </a:spcBef>
              <a:spcAft>
                <a:spcPts val="0"/>
              </a:spcAft>
            </a:pPr>
            <a:r>
              <a:rPr lang="en-US" sz="1800">
                <a:effectLst/>
                <a:latin typeface="Trebuchet MS" panose="020B0603020202020204" pitchFamily="34" charset="0"/>
                <a:ea typeface="MS Mincho" panose="02020609040205080304" pitchFamily="49" charset="-128"/>
                <a:cs typeface="Calibri" panose="020F0502020204030204" pitchFamily="34" charset="0"/>
              </a:rPr>
              <a:t> </a:t>
            </a:r>
          </a:p>
          <a:p>
            <a:pPr marL="0" marR="0" algn="just">
              <a:spcBef>
                <a:spcPts val="0"/>
              </a:spcBef>
              <a:spcAft>
                <a:spcPts val="0"/>
              </a:spcAft>
            </a:pPr>
            <a:r>
              <a:rPr lang="en-US" sz="1800">
                <a:effectLst/>
                <a:latin typeface="Trebuchet MS" panose="020B0603020202020204" pitchFamily="34" charset="0"/>
                <a:ea typeface="MS Mincho" panose="02020609040205080304" pitchFamily="49" charset="-128"/>
                <a:cs typeface="Calibri" panose="020F0502020204030204" pitchFamily="34" charset="0"/>
              </a:rPr>
              <a:t>In 2018, Canada launched </a:t>
            </a:r>
            <a:r>
              <a:rPr lang="en-US" sz="1800" u="sng">
                <a:solidFill>
                  <a:srgbClr val="000000"/>
                </a:solidFill>
                <a:effectLst/>
                <a:latin typeface="Trebuchet MS" panose="020B0603020202020204" pitchFamily="34" charset="0"/>
                <a:ea typeface="MS Mincho" panose="02020609040205080304" pitchFamily="49" charset="-128"/>
                <a:cs typeface="Arial" panose="020B0604020202020204" pitchFamily="34" charset="0"/>
                <a:hlinkClick r:id="rId3"/>
              </a:rPr>
              <a:t>The Sky's the Limit Challenge</a:t>
            </a:r>
            <a:r>
              <a:rPr lang="en-US" sz="1800">
                <a:effectLst/>
                <a:latin typeface="Trebuchet MS" panose="020B0603020202020204" pitchFamily="34" charset="0"/>
                <a:ea typeface="MS Mincho" panose="02020609040205080304" pitchFamily="49" charset="-128"/>
                <a:cs typeface="Calibri" panose="020F0502020204030204" pitchFamily="34" charset="0"/>
              </a:rPr>
              <a:t>. This program expanded the SAF network in Canada and contributed to cross-sectoral consortia building. It also helped identify existing expertise and capacities to help further scale-up SAF production in Canada. In March 2022, it was announced that </a:t>
            </a:r>
            <a:r>
              <a:rPr lang="en-US" sz="1800" u="sng">
                <a:solidFill>
                  <a:srgbClr val="000000"/>
                </a:solidFill>
                <a:effectLst/>
                <a:latin typeface="Trebuchet MS" panose="020B0603020202020204" pitchFamily="34" charset="0"/>
                <a:ea typeface="MS Mincho" panose="02020609040205080304" pitchFamily="49" charset="-128"/>
                <a:cs typeface="Arial" panose="020B0604020202020204" pitchFamily="34" charset="0"/>
                <a:hlinkClick r:id="rId4"/>
              </a:rPr>
              <a:t>Enerkem</a:t>
            </a:r>
            <a:r>
              <a:rPr lang="en-US" sz="1800">
                <a:effectLst/>
                <a:latin typeface="Trebuchet MS" panose="020B0603020202020204" pitchFamily="34" charset="0"/>
                <a:ea typeface="MS Mincho" panose="02020609040205080304" pitchFamily="49" charset="-128"/>
                <a:cs typeface="Calibri" panose="020F0502020204030204" pitchFamily="34" charset="0"/>
              </a:rPr>
              <a:t>, based in Montreal, was awarded the $5 million grand prize. Enerkem develops and uses advanced thermochemical processes to convert municipal solid waste (MSW), as well as forestry and agricultural biomass, into sustainable chemicals and advanced biofuels, including</a:t>
            </a:r>
            <a:r>
              <a:rPr lang="en-US" sz="1800" u="sng">
                <a:solidFill>
                  <a:srgbClr val="0000FF"/>
                </a:solidFill>
                <a:effectLst/>
                <a:latin typeface="Trebuchet MS" panose="020B0603020202020204" pitchFamily="34" charset="0"/>
                <a:ea typeface="MS Mincho" panose="02020609040205080304" pitchFamily="49" charset="-128"/>
                <a:cs typeface="Calibri" panose="020F0502020204030204" pitchFamily="34" charset="0"/>
              </a:rPr>
              <a:t> SAF</a:t>
            </a:r>
            <a:r>
              <a:rPr lang="en-US" sz="1800">
                <a:effectLst/>
                <a:latin typeface="Trebuchet MS" panose="020B0603020202020204" pitchFamily="34" charset="0"/>
                <a:ea typeface="MS Mincho" panose="02020609040205080304" pitchFamily="49" charset="-128"/>
                <a:cs typeface="Times New Roman" panose="02020603050405020304" pitchFamily="18" charset="0"/>
              </a:rPr>
              <a:t> </a:t>
            </a:r>
            <a:r>
              <a:rPr lang="en-US" sz="1800">
                <a:effectLst/>
                <a:latin typeface="Trebuchet MS" panose="020B0603020202020204" pitchFamily="34" charset="0"/>
                <a:ea typeface="MS Mincho" panose="02020609040205080304" pitchFamily="49" charset="-128"/>
                <a:cs typeface="Calibri" panose="020F0502020204030204" pitchFamily="34" charset="0"/>
              </a:rPr>
              <a:t>.</a:t>
            </a:r>
          </a:p>
          <a:p>
            <a:pPr marL="0" marR="0" algn="just">
              <a:spcBef>
                <a:spcPts val="0"/>
              </a:spcBef>
              <a:spcAft>
                <a:spcPts val="0"/>
              </a:spcAft>
            </a:pPr>
            <a:r>
              <a:rPr lang="en-US" sz="1800">
                <a:effectLst/>
                <a:latin typeface="Trebuchet MS" panose="020B0603020202020204" pitchFamily="34" charset="0"/>
                <a:ea typeface="MS Mincho" panose="02020609040205080304" pitchFamily="49" charset="-128"/>
                <a:cs typeface="Calibri" panose="020F0502020204030204" pitchFamily="34" charset="0"/>
              </a:rPr>
              <a:t> </a:t>
            </a:r>
          </a:p>
          <a:p>
            <a:pPr marL="0" marR="0" algn="just">
              <a:spcBef>
                <a:spcPts val="0"/>
              </a:spcBef>
              <a:spcAft>
                <a:spcPts val="0"/>
              </a:spcAft>
            </a:pPr>
            <a:r>
              <a:rPr lang="en-US" sz="1800">
                <a:effectLst/>
                <a:latin typeface="Trebuchet MS" panose="020B0603020202020204" pitchFamily="34" charset="0"/>
                <a:ea typeface="MS Mincho" panose="02020609040205080304" pitchFamily="49" charset="-128"/>
                <a:cs typeface="Calibri" panose="020F0502020204030204" pitchFamily="34" charset="0"/>
              </a:rPr>
              <a:t>Various other types of federal and provincial government initiatives have been developed to encourage the production and use of biofuels. These span all stages of the biorefining process including low-interest loans, grants for feasibility studies and market development, grants for storage and distribution infrastructure and tax-breaks and rebates for the purchase of biofuel-consuming vehicles. Government support aimed at growing the clean fuel market across Canada includes: the $1.5 billion </a:t>
            </a:r>
            <a:r>
              <a:rPr lang="en-US" sz="1800" u="sng">
                <a:solidFill>
                  <a:srgbClr val="000000"/>
                </a:solidFill>
                <a:effectLst/>
                <a:latin typeface="Trebuchet MS" panose="020B0603020202020204" pitchFamily="34" charset="0"/>
                <a:ea typeface="MS Mincho" panose="02020609040205080304" pitchFamily="49" charset="-128"/>
                <a:cs typeface="Arial" panose="020B0604020202020204" pitchFamily="34" charset="0"/>
                <a:hlinkClick r:id="rId5"/>
              </a:rPr>
              <a:t>Clean Fuels Fund</a:t>
            </a:r>
            <a:r>
              <a:rPr lang="en-US" sz="1800">
                <a:effectLst/>
                <a:latin typeface="Trebuchet MS" panose="020B0603020202020204" pitchFamily="34" charset="0"/>
                <a:ea typeface="MS Mincho" panose="02020609040205080304" pitchFamily="49" charset="-128"/>
                <a:cs typeface="Calibri" panose="020F0502020204030204" pitchFamily="34" charset="0"/>
              </a:rPr>
              <a:t> over five years, $8 billion in funding for the </a:t>
            </a:r>
            <a:r>
              <a:rPr lang="en-US" sz="1800" u="sng">
                <a:solidFill>
                  <a:srgbClr val="000000"/>
                </a:solidFill>
                <a:effectLst/>
                <a:latin typeface="Trebuchet MS" panose="020B0603020202020204" pitchFamily="34" charset="0"/>
                <a:ea typeface="MS Mincho" panose="02020609040205080304" pitchFamily="49" charset="-128"/>
                <a:cs typeface="Arial" panose="020B0604020202020204" pitchFamily="34" charset="0"/>
                <a:hlinkClick r:id="rId6"/>
              </a:rPr>
              <a:t>Net-Zero Accelerator Initiative</a:t>
            </a:r>
            <a:r>
              <a:rPr lang="en-US" sz="1800">
                <a:effectLst/>
                <a:latin typeface="Trebuchet MS" panose="020B0603020202020204" pitchFamily="34" charset="0"/>
                <a:ea typeface="MS Mincho" panose="02020609040205080304" pitchFamily="49" charset="-128"/>
                <a:cs typeface="Calibri" panose="020F0502020204030204" pitchFamily="34" charset="0"/>
              </a:rPr>
              <a:t> (under the </a:t>
            </a:r>
            <a:r>
              <a:rPr lang="en-US" sz="1800" u="sng">
                <a:solidFill>
                  <a:srgbClr val="000000"/>
                </a:solidFill>
                <a:effectLst/>
                <a:latin typeface="Trebuchet MS" panose="020B0603020202020204" pitchFamily="34" charset="0"/>
                <a:ea typeface="MS Mincho" panose="02020609040205080304" pitchFamily="49" charset="-128"/>
                <a:cs typeface="Arial" panose="020B0604020202020204" pitchFamily="34" charset="0"/>
                <a:hlinkClick r:id="rId7"/>
              </a:rPr>
              <a:t>Strategic Innovation Fund</a:t>
            </a:r>
            <a:r>
              <a:rPr lang="en-US" sz="1800">
                <a:effectLst/>
                <a:latin typeface="Trebuchet MS" panose="020B0603020202020204" pitchFamily="34" charset="0"/>
                <a:ea typeface="MS Mincho" panose="02020609040205080304" pitchFamily="49" charset="-128"/>
                <a:cs typeface="Calibri" panose="020F0502020204030204" pitchFamily="34" charset="0"/>
              </a:rPr>
              <a:t>), $67.2 million to support the implementation of the CFR, </a:t>
            </a:r>
            <a:r>
              <a:rPr lang="en-US" sz="1800" u="sng">
                <a:solidFill>
                  <a:srgbClr val="0000FF"/>
                </a:solidFill>
                <a:effectLst/>
                <a:latin typeface="Trebuchet MS" panose="020B0603020202020204" pitchFamily="34" charset="0"/>
                <a:ea typeface="MS Mincho" panose="02020609040205080304" pitchFamily="49" charset="-128"/>
                <a:cs typeface="Calibri" panose="020F0502020204030204" pitchFamily="34" charset="0"/>
              </a:rPr>
              <a:t>government procurement of SAF and sustainable marine fuel</a:t>
            </a:r>
            <a:r>
              <a:rPr lang="en-US" sz="1800">
                <a:effectLst/>
                <a:latin typeface="Trebuchet MS" panose="020B0603020202020204" pitchFamily="34" charset="0"/>
                <a:ea typeface="MS Mincho" panose="02020609040205080304" pitchFamily="49" charset="-128"/>
                <a:cs typeface="Times New Roman" panose="02020603050405020304" pitchFamily="18" charset="0"/>
              </a:rPr>
              <a:t>  </a:t>
            </a:r>
            <a:r>
              <a:rPr lang="en-US" sz="1800">
                <a:effectLst/>
                <a:latin typeface="Trebuchet MS" panose="020B0603020202020204" pitchFamily="34" charset="0"/>
                <a:ea typeface="MS Mincho" panose="02020609040205080304" pitchFamily="49" charset="-128"/>
                <a:cs typeface="Calibri" panose="020F0502020204030204" pitchFamily="34" charset="0"/>
              </a:rPr>
              <a:t> (such as through initiatives like the </a:t>
            </a:r>
            <a:r>
              <a:rPr lang="en-US" sz="1800" u="sng">
                <a:solidFill>
                  <a:srgbClr val="0000FF"/>
                </a:solidFill>
                <a:effectLst/>
                <a:latin typeface="Trebuchet MS" panose="020B0603020202020204" pitchFamily="34" charset="0"/>
                <a:ea typeface="MS Mincho" panose="02020609040205080304" pitchFamily="49" charset="-128"/>
                <a:cs typeface="Calibri" panose="020F0502020204030204" pitchFamily="34" charset="0"/>
                <a:hlinkClick r:id="rId8"/>
              </a:rPr>
              <a:t>Greening Government Initiative</a:t>
            </a:r>
            <a:r>
              <a:rPr lang="en-US" sz="1800">
                <a:effectLst/>
                <a:latin typeface="Trebuchet MS" panose="020B0603020202020204" pitchFamily="34" charset="0"/>
                <a:ea typeface="MS Mincho" panose="02020609040205080304" pitchFamily="49" charset="-128"/>
                <a:cs typeface="Calibri" panose="020F0502020204030204" pitchFamily="34" charset="0"/>
              </a:rPr>
              <a:t>), and preferential tax treatment (</a:t>
            </a:r>
            <a:r>
              <a:rPr lang="en-US" sz="1800" u="sng">
                <a:solidFill>
                  <a:srgbClr val="0000FF"/>
                </a:solidFill>
                <a:effectLst/>
                <a:latin typeface="Trebuchet MS" panose="020B0603020202020204" pitchFamily="34" charset="0"/>
                <a:ea typeface="MS Mincho" panose="02020609040205080304" pitchFamily="49" charset="-128"/>
                <a:cs typeface="Arial" panose="020B0604020202020204" pitchFamily="34" charset="0"/>
                <a:hlinkClick r:id="rId9"/>
              </a:rPr>
              <a:t>Accelerated Investment Incentive</a:t>
            </a:r>
            <a:r>
              <a:rPr lang="en-US" sz="1800">
                <a:effectLst/>
                <a:latin typeface="Trebuchet MS" panose="020B0603020202020204" pitchFamily="34" charset="0"/>
                <a:ea typeface="MS Mincho" panose="02020609040205080304" pitchFamily="49" charset="-128"/>
                <a:cs typeface="Calibri" panose="020F0502020204030204" pitchFamily="34" charset="0"/>
              </a:rPr>
              <a:t>) for low-carbon fuels used in energy generation applications.</a:t>
            </a:r>
          </a:p>
          <a:p>
            <a:pPr marL="0" marR="0" algn="just">
              <a:spcBef>
                <a:spcPts val="0"/>
              </a:spcBef>
              <a:spcAft>
                <a:spcPts val="0"/>
              </a:spcAft>
            </a:pPr>
            <a:r>
              <a:rPr lang="en-US" sz="1800">
                <a:effectLst/>
                <a:latin typeface="Trebuchet MS" panose="020B0603020202020204" pitchFamily="34" charset="0"/>
                <a:ea typeface="MS Mincho" panose="02020609040205080304" pitchFamily="49" charset="-128"/>
                <a:cs typeface="Calibri" panose="020F0502020204030204" pitchFamily="34" charset="0"/>
              </a:rPr>
              <a:t> </a:t>
            </a:r>
          </a:p>
          <a:p>
            <a:pPr marL="0" marR="0" algn="just">
              <a:spcBef>
                <a:spcPts val="0"/>
              </a:spcBef>
              <a:spcAft>
                <a:spcPts val="0"/>
              </a:spcAft>
            </a:pPr>
            <a:r>
              <a:rPr lang="en-US" sz="1800">
                <a:solidFill>
                  <a:srgbClr val="000000"/>
                </a:solidFill>
                <a:effectLst/>
                <a:latin typeface="Trebuchet MS" panose="020B0603020202020204" pitchFamily="34" charset="0"/>
                <a:ea typeface="MS Mincho" panose="02020609040205080304" pitchFamily="49" charset="-128"/>
                <a:cs typeface="Arial" panose="020B0604020202020204" pitchFamily="34" charset="0"/>
              </a:rPr>
              <a:t>Natural Resources Canada’s Office of Energy Research and Development (OERD) administers the </a:t>
            </a:r>
            <a:r>
              <a:rPr lang="en-US" sz="1800" u="sng">
                <a:solidFill>
                  <a:srgbClr val="000000"/>
                </a:solidFill>
                <a:effectLst/>
                <a:latin typeface="Trebuchet MS" panose="020B0603020202020204" pitchFamily="34" charset="0"/>
                <a:ea typeface="MS Mincho" panose="02020609040205080304" pitchFamily="49" charset="-128"/>
                <a:cs typeface="Arial" panose="020B0604020202020204" pitchFamily="34" charset="0"/>
                <a:hlinkClick r:id="rId10"/>
              </a:rPr>
              <a:t>Energy Innovation Program</a:t>
            </a:r>
            <a:r>
              <a:rPr lang="en-US" sz="1800">
                <a:solidFill>
                  <a:srgbClr val="000000"/>
                </a:solidFill>
                <a:effectLst/>
                <a:latin typeface="Trebuchet MS" panose="020B0603020202020204" pitchFamily="34" charset="0"/>
                <a:ea typeface="MS Mincho" panose="02020609040205080304" pitchFamily="49" charset="-128"/>
                <a:cs typeface="Arial" panose="020B0604020202020204" pitchFamily="34" charset="0"/>
              </a:rPr>
              <a:t> (EIP), advancing clean energy technologies that will help Canada meet its climate change targets and supporting the transition to a low-carbon economy. OERD funds research, development and demonstration projects, and other related scientific activities. The $53 million </a:t>
            </a:r>
            <a:r>
              <a:rPr lang="en-US" sz="1800" u="sng">
                <a:solidFill>
                  <a:srgbClr val="000000"/>
                </a:solidFill>
                <a:effectLst/>
                <a:latin typeface="Trebuchet MS" panose="020B0603020202020204" pitchFamily="34" charset="0"/>
                <a:ea typeface="MS Mincho" panose="02020609040205080304" pitchFamily="49" charset="-128"/>
                <a:cs typeface="Arial" panose="020B0604020202020204" pitchFamily="34" charset="0"/>
                <a:hlinkClick r:id="rId11"/>
              </a:rPr>
              <a:t>Clean Fuels and Industrial Fuel Switching</a:t>
            </a:r>
            <a:r>
              <a:rPr lang="en-US" sz="1800">
                <a:solidFill>
                  <a:srgbClr val="000000"/>
                </a:solidFill>
                <a:effectLst/>
                <a:latin typeface="Trebuchet MS" panose="020B0603020202020204" pitchFamily="34" charset="0"/>
                <a:ea typeface="MS Mincho" panose="02020609040205080304" pitchFamily="49" charset="-128"/>
                <a:cs typeface="Arial" panose="020B0604020202020204" pitchFamily="34" charset="0"/>
              </a:rPr>
              <a:t> (CFIFS) call for proposals was announced in 2021 under the EIP, and targets industrial fuel switching and production of clean fuels for use in hard-to-abate sectors. Selected projects are expected to be announced in the near future.</a:t>
            </a:r>
            <a:endParaRPr lang="en-US" sz="1800">
              <a:effectLst/>
              <a:latin typeface="Trebuchet MS" panose="020B0603020202020204" pitchFamily="34" charset="0"/>
              <a:ea typeface="MS Mincho" panose="02020609040205080304" pitchFamily="49" charset="-128"/>
              <a:cs typeface="Calibri" panose="020F0502020204030204" pitchFamily="34" charset="0"/>
            </a:endParaRPr>
          </a:p>
          <a:p>
            <a:pPr marL="0" marR="0" algn="just">
              <a:spcBef>
                <a:spcPts val="0"/>
              </a:spcBef>
              <a:spcAft>
                <a:spcPts val="0"/>
              </a:spcAft>
            </a:pPr>
            <a:r>
              <a:rPr lang="en-US" sz="1800">
                <a:effectLst/>
                <a:latin typeface="Trebuchet MS" panose="020B0603020202020204" pitchFamily="34" charset="0"/>
                <a:ea typeface="MS Mincho" panose="02020609040205080304" pitchFamily="49" charset="-128"/>
                <a:cs typeface="Calibri" panose="020F0502020204030204" pitchFamily="34" charset="0"/>
              </a:rPr>
              <a:t> </a:t>
            </a:r>
          </a:p>
          <a:p>
            <a:pPr marL="0" marR="0" algn="just">
              <a:spcBef>
                <a:spcPts val="0"/>
              </a:spcBef>
              <a:spcAft>
                <a:spcPts val="0"/>
              </a:spcAft>
            </a:pPr>
            <a:r>
              <a:rPr lang="en-US" sz="1800" u="sng">
                <a:solidFill>
                  <a:srgbClr val="000000"/>
                </a:solidFill>
                <a:effectLst/>
                <a:latin typeface="Trebuchet MS" panose="020B0603020202020204" pitchFamily="34" charset="0"/>
                <a:ea typeface="Trebuchet MS" panose="020B0603020202020204" pitchFamily="34" charset="0"/>
                <a:cs typeface="Arial" panose="020B0604020202020204" pitchFamily="34" charset="0"/>
                <a:hlinkClick r:id="rId12"/>
              </a:rPr>
              <a:t>Budget 2022</a:t>
            </a:r>
            <a:r>
              <a:rPr lang="en-US" sz="1800">
                <a:effectLst/>
                <a:latin typeface="Trebuchet MS" panose="020B0603020202020204" pitchFamily="34" charset="0"/>
                <a:ea typeface="MS Mincho" panose="02020609040205080304" pitchFamily="49" charset="-128"/>
                <a:cs typeface="Calibri" panose="020F0502020204030204" pitchFamily="34" charset="0"/>
              </a:rPr>
              <a:t> recognized Canada will need between $125 billion and $140 billion of investment every year from now until 2050 to achieve net-zero emissions, and that today’s annual investment in the climate transition is only between $15 billion and $25 billion, through a multitude of initiatives. </a:t>
            </a:r>
            <a:r>
              <a:rPr lang="en-US" sz="1800">
                <a:effectLst/>
                <a:latin typeface="Trebuchet MS" panose="020B0603020202020204" pitchFamily="34" charset="0"/>
                <a:ea typeface="Times New Roman" panose="02020603050405020304" pitchFamily="18" charset="0"/>
                <a:cs typeface="Calibri" panose="020F0502020204030204" pitchFamily="34" charset="0"/>
              </a:rPr>
              <a:t>Budget 2022 proposed establishing the $15 billion </a:t>
            </a:r>
            <a:r>
              <a:rPr lang="en-US" sz="1800" u="sng">
                <a:solidFill>
                  <a:srgbClr val="000000"/>
                </a:solidFill>
                <a:effectLst/>
                <a:latin typeface="Trebuchet MS" panose="020B0603020202020204" pitchFamily="34" charset="0"/>
                <a:ea typeface="Times New Roman" panose="02020603050405020304" pitchFamily="18" charset="0"/>
                <a:cs typeface="Arial" panose="020B0604020202020204" pitchFamily="34" charset="0"/>
                <a:hlinkClick r:id="rId13"/>
              </a:rPr>
              <a:t>Canada Growth Fund</a:t>
            </a:r>
            <a:r>
              <a:rPr lang="en-US" sz="1800">
                <a:effectLst/>
                <a:latin typeface="Trebuchet MS" panose="020B0603020202020204" pitchFamily="34" charset="0"/>
                <a:ea typeface="Times New Roman" panose="02020603050405020304" pitchFamily="18" charset="0"/>
                <a:cs typeface="Calibri" panose="020F0502020204030204" pitchFamily="34" charset="0"/>
              </a:rPr>
              <a:t> to attract substantial private sector investment to help meet important national economic and climate policy goals. The </a:t>
            </a:r>
            <a:r>
              <a:rPr lang="en-US" sz="1800" u="sng">
                <a:solidFill>
                  <a:srgbClr val="000000"/>
                </a:solidFill>
                <a:effectLst/>
                <a:latin typeface="Trebuchet MS" panose="020B0603020202020204" pitchFamily="34" charset="0"/>
                <a:ea typeface="Times New Roman" panose="02020603050405020304" pitchFamily="18" charset="0"/>
                <a:cs typeface="Arial" panose="020B0604020202020204" pitchFamily="34" charset="0"/>
                <a:hlinkClick r:id="rId14"/>
              </a:rPr>
              <a:t>2022 Fall Economic Statement</a:t>
            </a:r>
            <a:r>
              <a:rPr lang="en-US" sz="1800">
                <a:effectLst/>
                <a:latin typeface="Trebuchet MS" panose="020B0603020202020204" pitchFamily="34" charset="0"/>
                <a:ea typeface="Times New Roman" panose="02020603050405020304" pitchFamily="18" charset="0"/>
                <a:cs typeface="Calibri" panose="020F0502020204030204" pitchFamily="34" charset="0"/>
              </a:rPr>
              <a:t> clarified that the Canada Growth Fund would utilize a broad suite of project financing tools, including contracts for difference.</a:t>
            </a:r>
            <a:endParaRPr lang="en-US" sz="1800">
              <a:effectLst/>
              <a:latin typeface="Trebuchet MS" panose="020B0603020202020204" pitchFamily="34" charset="0"/>
              <a:ea typeface="MS Mincho" panose="02020609040205080304" pitchFamily="49" charset="-128"/>
              <a:cs typeface="Calibri" panose="020F0502020204030204" pitchFamily="34" charset="0"/>
            </a:endParaRPr>
          </a:p>
          <a:p>
            <a:pPr marL="0" marR="0" algn="just">
              <a:spcBef>
                <a:spcPts val="0"/>
              </a:spcBef>
              <a:spcAft>
                <a:spcPts val="0"/>
              </a:spcAft>
            </a:pPr>
            <a:r>
              <a:rPr lang="en-US" sz="1800">
                <a:effectLst/>
                <a:latin typeface="Trebuchet MS" panose="020B0603020202020204" pitchFamily="34" charset="0"/>
                <a:ea typeface="MS Mincho" panose="02020609040205080304" pitchFamily="49" charset="-128"/>
                <a:cs typeface="Calibri" panose="020F0502020204030204" pitchFamily="34" charset="0"/>
              </a:rPr>
              <a:t> </a:t>
            </a:r>
          </a:p>
          <a:p>
            <a:pPr marL="0" marR="0" algn="just">
              <a:spcBef>
                <a:spcPts val="0"/>
              </a:spcBef>
              <a:spcAft>
                <a:spcPts val="0"/>
              </a:spcAft>
            </a:pPr>
            <a:r>
              <a:rPr lang="en-US" sz="1800" u="sng">
                <a:solidFill>
                  <a:srgbClr val="000000"/>
                </a:solidFill>
                <a:effectLst/>
                <a:latin typeface="Trebuchet MS" panose="020B0603020202020204" pitchFamily="34" charset="0"/>
                <a:ea typeface="MS Mincho" panose="02020609040205080304" pitchFamily="49" charset="-128"/>
                <a:cs typeface="Arial" panose="020B0604020202020204" pitchFamily="34" charset="0"/>
                <a:hlinkClick r:id="rId15"/>
              </a:rPr>
              <a:t>Budget 2023</a:t>
            </a:r>
            <a:r>
              <a:rPr lang="en-US" sz="1800">
                <a:effectLst/>
                <a:latin typeface="Trebuchet MS" panose="020B0603020202020204" pitchFamily="34" charset="0"/>
                <a:ea typeface="MS Mincho" panose="02020609040205080304" pitchFamily="49" charset="-128"/>
                <a:cs typeface="Calibri" panose="020F0502020204030204" pitchFamily="34" charset="0"/>
              </a:rPr>
              <a:t> proposes to provide $500 million over ten years to the Strategic Innovation Fund to support the development and application of clean technologies in Canada. The Strategic Innovation Fund will also direct up to $1.5 billion of its existing resources towards projects in sectors including clean technologies, critical minerals, and industrial transformation (Government of Canada, 2023b).</a:t>
            </a:r>
          </a:p>
          <a:p>
            <a:pPr marL="171450" marR="0" algn="just">
              <a:spcBef>
                <a:spcPts val="0"/>
              </a:spcBef>
              <a:spcAft>
                <a:spcPts val="0"/>
              </a:spcAft>
            </a:pPr>
            <a:r>
              <a:rPr lang="en-US" sz="1800">
                <a:effectLst/>
                <a:latin typeface="Trebuchet MS" panose="020B0603020202020204" pitchFamily="34" charset="0"/>
                <a:ea typeface="MS Mincho" panose="02020609040205080304" pitchFamily="49" charset="-128"/>
                <a:cs typeface="Calibri" panose="020F0502020204030204" pitchFamily="34" charset="0"/>
              </a:rPr>
              <a:t> </a:t>
            </a:r>
          </a:p>
          <a:p>
            <a:pPr marL="0" marR="0" algn="just">
              <a:spcBef>
                <a:spcPts val="0"/>
              </a:spcBef>
              <a:spcAft>
                <a:spcPts val="0"/>
              </a:spcAft>
            </a:pPr>
            <a:r>
              <a:rPr lang="en-US" sz="1800">
                <a:effectLst/>
                <a:latin typeface="Trebuchet MS" panose="020B0603020202020204" pitchFamily="34" charset="0"/>
                <a:ea typeface="MS Mincho" panose="02020609040205080304" pitchFamily="49" charset="-128"/>
                <a:cs typeface="Calibri" panose="020F0502020204030204" pitchFamily="34" charset="0"/>
              </a:rPr>
              <a:t>In addition to Federal programs, Canadian provinces have been providing financial supports to develop biofuels technologies and markets such as </a:t>
            </a:r>
            <a:r>
              <a:rPr lang="en-US" sz="1800" u="sng">
                <a:solidFill>
                  <a:srgbClr val="000000"/>
                </a:solidFill>
                <a:effectLst/>
                <a:latin typeface="Trebuchet MS" panose="020B0603020202020204" pitchFamily="34" charset="0"/>
                <a:ea typeface="MS Mincho" panose="02020609040205080304" pitchFamily="49" charset="-128"/>
                <a:cs typeface="Arial" panose="020B0604020202020204" pitchFamily="34" charset="0"/>
                <a:hlinkClick r:id="rId16"/>
              </a:rPr>
              <a:t>British Columbia’s Innovative Clean Energy Fund</a:t>
            </a:r>
            <a:r>
              <a:rPr lang="en-US" sz="1800">
                <a:effectLst/>
                <a:latin typeface="Trebuchet MS" panose="020B0603020202020204" pitchFamily="34" charset="0"/>
                <a:ea typeface="MS Mincho" panose="02020609040205080304" pitchFamily="49" charset="-128"/>
                <a:cs typeface="Calibri" panose="020F0502020204030204" pitchFamily="34" charset="0"/>
              </a:rPr>
              <a:t>, </a:t>
            </a:r>
            <a:r>
              <a:rPr lang="en-US" sz="1800" u="sng">
                <a:solidFill>
                  <a:srgbClr val="000000"/>
                </a:solidFill>
                <a:effectLst/>
                <a:latin typeface="Trebuchet MS" panose="020B0603020202020204" pitchFamily="34" charset="0"/>
                <a:ea typeface="MS Mincho" panose="02020609040205080304" pitchFamily="49" charset="-128"/>
                <a:cs typeface="Arial" panose="020B0604020202020204" pitchFamily="34" charset="0"/>
                <a:hlinkClick r:id="rId17"/>
              </a:rPr>
              <a:t>Alberta Bioenergy Producer Program</a:t>
            </a:r>
            <a:r>
              <a:rPr lang="en-US" sz="1800">
                <a:effectLst/>
                <a:latin typeface="Trebuchet MS" panose="020B0603020202020204" pitchFamily="34" charset="0"/>
                <a:ea typeface="MS Mincho" panose="02020609040205080304" pitchFamily="49" charset="-128"/>
                <a:cs typeface="Calibri" panose="020F0502020204030204" pitchFamily="34" charset="0"/>
              </a:rPr>
              <a:t> and </a:t>
            </a:r>
            <a:r>
              <a:rPr lang="en-US" sz="1800" u="sng">
                <a:solidFill>
                  <a:srgbClr val="000000"/>
                </a:solidFill>
                <a:effectLst/>
                <a:latin typeface="Trebuchet MS" panose="020B0603020202020204" pitchFamily="34" charset="0"/>
                <a:ea typeface="MS Mincho" panose="02020609040205080304" pitchFamily="49" charset="-128"/>
                <a:cs typeface="Arial" panose="020B0604020202020204" pitchFamily="34" charset="0"/>
                <a:hlinkClick r:id="rId18"/>
              </a:rPr>
              <a:t>Emissions Reduction Alberta</a:t>
            </a:r>
            <a:r>
              <a:rPr lang="en-US" sz="1800">
                <a:effectLst/>
                <a:latin typeface="Trebuchet MS" panose="020B0603020202020204" pitchFamily="34" charset="0"/>
                <a:ea typeface="MS Mincho" panose="02020609040205080304" pitchFamily="49" charset="-128"/>
                <a:cs typeface="Calibri" panose="020F0502020204030204" pitchFamily="34" charset="0"/>
              </a:rPr>
              <a:t>.</a:t>
            </a:r>
          </a:p>
          <a:p>
            <a:pPr marL="457200" marR="0" algn="just">
              <a:spcBef>
                <a:spcPts val="0"/>
              </a:spcBef>
              <a:spcAft>
                <a:spcPts val="0"/>
              </a:spcAft>
            </a:pPr>
            <a:r>
              <a:rPr lang="en-US" sz="1800">
                <a:effectLst/>
                <a:latin typeface="Trebuchet MS" panose="020B0603020202020204" pitchFamily="34" charset="0"/>
                <a:ea typeface="MS Mincho" panose="02020609040205080304" pitchFamily="49" charset="-128"/>
                <a:cs typeface="Calibri" panose="020F0502020204030204" pitchFamily="34" charset="0"/>
              </a:rPr>
              <a:t> </a:t>
            </a:r>
          </a:p>
          <a:p>
            <a:pPr marL="0" marR="0" algn="just">
              <a:spcBef>
                <a:spcPts val="0"/>
              </a:spcBef>
              <a:spcAft>
                <a:spcPts val="0"/>
              </a:spcAft>
            </a:pPr>
            <a:r>
              <a:rPr lang="en-US" sz="1800">
                <a:solidFill>
                  <a:srgbClr val="000000"/>
                </a:solidFill>
                <a:effectLst/>
                <a:latin typeface="Trebuchet MS" panose="020B0603020202020204" pitchFamily="34" charset="0"/>
                <a:ea typeface="MS Mincho" panose="02020609040205080304" pitchFamily="49" charset="-128"/>
                <a:cs typeface="Calibri" panose="020F0502020204030204" pitchFamily="34" charset="0"/>
              </a:rPr>
              <a:t>Canada is also incentivizing Canadians to switch to EVs through additional funding of $400 million for zero-emission vehicles (ZEVs) charging stations, announced in Budget 2022. Complemented by $500 million that Canada’s Infrastructure Bank will invest in large-scale ZEV charging and refueling infrastructure that is revenue generating and in the public interest, the funding will support the Government’s targets of deploying 84,500 chargers and 25 hydrogen stations by 2029. Budget 2022 also provided $1.7 billion to extend the incentives for the ZEV program to March 2025. To accelerate the manufacturing and adoption of cleaner cars, the federal government, as announced in Budget 2022, will put in place a sales mandate to ensure at least 20% of new light-duty vehicle sales will be ZEVs by 2026, at least 60% by 2030 and 100% by 2035. To reduce emissions from medium- and heavy-duty vehicles (MHDVs), the federal government will aim to achieve 35% of total MHDV sales being ZEVs by 2030.</a:t>
            </a:r>
            <a:endParaRPr lang="en-US" sz="1800">
              <a:effectLst/>
              <a:latin typeface="Trebuchet MS" panose="020B0603020202020204" pitchFamily="34" charset="0"/>
              <a:ea typeface="MS Mincho" panose="02020609040205080304" pitchFamily="49" charset="-128"/>
              <a:cs typeface="Calibri" panose="020F0502020204030204" pitchFamily="34" charset="0"/>
            </a:endParaRPr>
          </a:p>
          <a:p>
            <a:pPr marL="0" marR="0" algn="just">
              <a:spcBef>
                <a:spcPts val="0"/>
              </a:spcBef>
              <a:spcAft>
                <a:spcPts val="0"/>
              </a:spcAft>
            </a:pPr>
            <a:r>
              <a:rPr lang="en-US" sz="1800">
                <a:effectLst/>
                <a:latin typeface="Trebuchet MS" panose="020B0603020202020204" pitchFamily="34" charset="0"/>
                <a:ea typeface="MS Mincho" panose="02020609040205080304" pitchFamily="49" charset="-128"/>
                <a:cs typeface="Calibri" panose="020F0502020204030204" pitchFamily="34" charset="0"/>
              </a:rPr>
              <a:t> </a:t>
            </a:r>
          </a:p>
          <a:p>
            <a:pPr marL="0" marR="0" algn="just">
              <a:spcBef>
                <a:spcPts val="0"/>
              </a:spcBef>
              <a:spcAft>
                <a:spcPts val="0"/>
              </a:spcAft>
            </a:pPr>
            <a:r>
              <a:rPr lang="en-US" sz="1800">
                <a:effectLst/>
                <a:latin typeface="Trebuchet MS" panose="020B0603020202020204" pitchFamily="34" charset="0"/>
                <a:ea typeface="MS Mincho" panose="02020609040205080304" pitchFamily="49" charset="-128"/>
                <a:cs typeface="Calibri" panose="020F0502020204030204" pitchFamily="34" charset="0"/>
              </a:rPr>
              <a:t>Although Canada’s production of advanced biofuels is currently limited, federal and provincial policy incentives that </a:t>
            </a:r>
            <a:r>
              <a:rPr lang="en-US" sz="1800" err="1">
                <a:effectLst/>
                <a:latin typeface="Trebuchet MS" panose="020B0603020202020204" pitchFamily="34" charset="0"/>
                <a:ea typeface="MS Mincho" panose="02020609040205080304" pitchFamily="49" charset="-128"/>
                <a:cs typeface="Calibri" panose="020F0502020204030204" pitchFamily="34" charset="0"/>
              </a:rPr>
              <a:t>favour</a:t>
            </a:r>
            <a:r>
              <a:rPr lang="en-US" sz="1800">
                <a:effectLst/>
                <a:latin typeface="Trebuchet MS" panose="020B0603020202020204" pitchFamily="34" charset="0"/>
                <a:ea typeface="MS Mincho" panose="02020609040205080304" pitchFamily="49" charset="-128"/>
                <a:cs typeface="Calibri" panose="020F0502020204030204" pitchFamily="34" charset="0"/>
              </a:rPr>
              <a:t> low-CI biofuels will increase feedstock demand, requiring biofuel producers to turn to more abundant feedstocks, such as lignocellulosic biomass, ultimately increasing the production of advanced biofuels in Canada.</a:t>
            </a:r>
            <a:r>
              <a:rPr lang="en-US" sz="1800">
                <a:effectLst/>
                <a:latin typeface="Trebuchet MS" panose="020B0603020202020204" pitchFamily="34" charset="0"/>
                <a:ea typeface="MS Mincho" panose="02020609040205080304" pitchFamily="49" charset="-128"/>
                <a:cs typeface="Times New Roman" panose="02020603050405020304" pitchFamily="18" charset="0"/>
              </a:rPr>
              <a:t> </a:t>
            </a:r>
            <a:endParaRPr lang="en-US" sz="1800">
              <a:effectLst/>
              <a:latin typeface="Trebuchet MS" panose="020B0603020202020204" pitchFamily="34" charset="0"/>
              <a:ea typeface="MS Mincho" panose="02020609040205080304" pitchFamily="49" charset="-128"/>
              <a:cs typeface="Calibri" panose="020F0502020204030204" pitchFamily="34" charset="0"/>
            </a:endParaRPr>
          </a:p>
          <a:p>
            <a:endParaRPr lang="en-US"/>
          </a:p>
        </p:txBody>
      </p:sp>
      <p:sp>
        <p:nvSpPr>
          <p:cNvPr id="4" name="Slide Number Placeholder 3"/>
          <p:cNvSpPr>
            <a:spLocks noGrp="1"/>
          </p:cNvSpPr>
          <p:nvPr>
            <p:ph type="sldNum" sz="quarter" idx="5"/>
          </p:nvPr>
        </p:nvSpPr>
        <p:spPr/>
        <p:txBody>
          <a:bodyPr/>
          <a:lstStyle/>
          <a:p>
            <a:pPr>
              <a:defRPr/>
            </a:pPr>
            <a:fld id="{553E644C-1236-4115-99CB-B5088EC051D5}" type="slidenum">
              <a:rPr lang="it-IT" smtClean="0"/>
              <a:pPr>
                <a:defRPr/>
              </a:pPr>
              <a:t>12</a:t>
            </a:fld>
            <a:endParaRPr lang="it-IT"/>
          </a:p>
        </p:txBody>
      </p:sp>
    </p:spTree>
    <p:extLst>
      <p:ext uri="{BB962C8B-B14F-4D97-AF65-F5344CB8AC3E}">
        <p14:creationId xmlns:p14="http://schemas.microsoft.com/office/powerpoint/2010/main" val="23616159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Cover">
    <p:spTree>
      <p:nvGrpSpPr>
        <p:cNvPr id="1" name=""/>
        <p:cNvGrpSpPr/>
        <p:nvPr/>
      </p:nvGrpSpPr>
      <p:grpSpPr>
        <a:xfrm>
          <a:off x="0" y="0"/>
          <a:ext cx="0" cy="0"/>
          <a:chOff x="0" y="0"/>
          <a:chExt cx="0" cy="0"/>
        </a:xfrm>
      </p:grpSpPr>
      <p:sp>
        <p:nvSpPr>
          <p:cNvPr id="2" name="CasellaDiTesto 13">
            <a:extLst>
              <a:ext uri="{FF2B5EF4-FFF2-40B4-BE49-F238E27FC236}">
                <a16:creationId xmlns:a16="http://schemas.microsoft.com/office/drawing/2014/main" id="{1ED995EB-FA68-25F6-9886-25BDDAEC95EE}"/>
              </a:ext>
            </a:extLst>
          </p:cNvPr>
          <p:cNvSpPr txBox="1">
            <a:spLocks noChangeArrowheads="1"/>
          </p:cNvSpPr>
          <p:nvPr userDrawn="1"/>
        </p:nvSpPr>
        <p:spPr bwMode="auto">
          <a:xfrm>
            <a:off x="139700" y="5597525"/>
            <a:ext cx="95011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r>
              <a:rPr lang="it-IT" altLang="en-US" sz="900" i="1">
                <a:latin typeface="Trebuchet MS" panose="020B0603020202020204" pitchFamily="34" charset="0"/>
              </a:rPr>
              <a:t>The IEA Bioenergy Technology Collaboration Programme (TCP) is organised under the auspices of the International Energy Agency (IEA) but is functionally and legally autonomous. Views, findings and publications of the IEA Bioenergy TCP do not necessarily represent the views or policies of the IEA Secretariat or its individual member countries.</a:t>
            </a:r>
            <a:endParaRPr lang="it-IT" altLang="en-US" sz="900">
              <a:latin typeface="Trebuchet MS" panose="020B0603020202020204" pitchFamily="34" charset="0"/>
            </a:endParaRPr>
          </a:p>
        </p:txBody>
      </p:sp>
      <p:grpSp>
        <p:nvGrpSpPr>
          <p:cNvPr id="4" name="Gruppo 4">
            <a:extLst>
              <a:ext uri="{FF2B5EF4-FFF2-40B4-BE49-F238E27FC236}">
                <a16:creationId xmlns:a16="http://schemas.microsoft.com/office/drawing/2014/main" id="{09F7E752-0DDA-AB20-2C2B-1BE8DF873728}"/>
              </a:ext>
            </a:extLst>
          </p:cNvPr>
          <p:cNvGrpSpPr>
            <a:grpSpLocks/>
          </p:cNvGrpSpPr>
          <p:nvPr userDrawn="1"/>
        </p:nvGrpSpPr>
        <p:grpSpPr bwMode="auto">
          <a:xfrm>
            <a:off x="0" y="6096000"/>
            <a:ext cx="12192000" cy="769938"/>
            <a:chOff x="0" y="6095956"/>
            <a:chExt cx="12192000" cy="769197"/>
          </a:xfrm>
        </p:grpSpPr>
        <p:grpSp>
          <p:nvGrpSpPr>
            <p:cNvPr id="5" name="Group 7">
              <a:extLst>
                <a:ext uri="{FF2B5EF4-FFF2-40B4-BE49-F238E27FC236}">
                  <a16:creationId xmlns:a16="http://schemas.microsoft.com/office/drawing/2014/main" id="{8D2168E3-2808-B54C-814E-D02D112E1664}"/>
                </a:ext>
              </a:extLst>
            </p:cNvPr>
            <p:cNvGrpSpPr>
              <a:grpSpLocks/>
            </p:cNvGrpSpPr>
            <p:nvPr userDrawn="1"/>
          </p:nvGrpSpPr>
          <p:grpSpPr bwMode="auto">
            <a:xfrm>
              <a:off x="0" y="6095956"/>
              <a:ext cx="9144000" cy="769197"/>
              <a:chOff x="0" y="0"/>
              <a:chExt cx="6858000" cy="576898"/>
            </a:xfrm>
          </p:grpSpPr>
          <p:pic>
            <p:nvPicPr>
              <p:cNvPr id="7" name="Picture 8">
                <a:extLst>
                  <a:ext uri="{FF2B5EF4-FFF2-40B4-BE49-F238E27FC236}">
                    <a16:creationId xmlns:a16="http://schemas.microsoft.com/office/drawing/2014/main" id="{E8B4247D-5D35-4A4F-CD6B-23FF58EA3C7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3509963" cy="576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9">
                <a:extLst>
                  <a:ext uri="{FF2B5EF4-FFF2-40B4-BE49-F238E27FC236}">
                    <a16:creationId xmlns:a16="http://schemas.microsoft.com/office/drawing/2014/main" id="{DBF82ED6-8497-24CA-B27A-5B44AC9AF167}"/>
                  </a:ext>
                </a:extLst>
              </p:cNvPr>
              <p:cNvSpPr/>
              <p:nvPr userDrawn="1"/>
            </p:nvSpPr>
            <p:spPr>
              <a:xfrm>
                <a:off x="3362325" y="0"/>
                <a:ext cx="3495675" cy="576898"/>
              </a:xfrm>
              <a:prstGeom prst="rect">
                <a:avLst/>
              </a:prstGeom>
              <a:solidFill>
                <a:srgbClr val="0044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sz="1200">
                  <a:latin typeface="Segoe UI" panose="020B0502040204020203" pitchFamily="34" charset="0"/>
                  <a:cs typeface="Segoe UI" panose="020B0502040204020203" pitchFamily="34" charset="0"/>
                </a:endParaRPr>
              </a:p>
            </p:txBody>
          </p:sp>
        </p:grpSp>
        <p:sp>
          <p:nvSpPr>
            <p:cNvPr id="6" name="Rettangolo 1">
              <a:extLst>
                <a:ext uri="{FF2B5EF4-FFF2-40B4-BE49-F238E27FC236}">
                  <a16:creationId xmlns:a16="http://schemas.microsoft.com/office/drawing/2014/main" id="{9DB859F4-8483-4720-0020-1BD18FEB8B58}"/>
                </a:ext>
              </a:extLst>
            </p:cNvPr>
            <p:cNvSpPr/>
            <p:nvPr userDrawn="1"/>
          </p:nvSpPr>
          <p:spPr>
            <a:xfrm>
              <a:off x="9131300" y="6095956"/>
              <a:ext cx="3060700" cy="761267"/>
            </a:xfrm>
            <a:prstGeom prst="rect">
              <a:avLst/>
            </a:prstGeom>
            <a:solidFill>
              <a:srgbClr val="0044FF"/>
            </a:solidFill>
            <a:ln>
              <a:solidFill>
                <a:srgbClr val="0044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t-IT"/>
            </a:p>
          </p:txBody>
        </p:sp>
      </p:grpSp>
      <p:pic>
        <p:nvPicPr>
          <p:cNvPr id="9" name="Immagine 17">
            <a:extLst>
              <a:ext uri="{FF2B5EF4-FFF2-40B4-BE49-F238E27FC236}">
                <a16:creationId xmlns:a16="http://schemas.microsoft.com/office/drawing/2014/main" id="{9D80B6F7-D777-A7D8-5ECC-8835641F5696}"/>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l="14917" t="7057" r="15192" b="13643"/>
          <a:stretch>
            <a:fillRect/>
          </a:stretch>
        </p:blipFill>
        <p:spPr bwMode="auto">
          <a:xfrm>
            <a:off x="309563" y="327025"/>
            <a:ext cx="1936750" cy="160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Segnaposto testo 18"/>
          <p:cNvSpPr>
            <a:spLocks noGrp="1"/>
          </p:cNvSpPr>
          <p:nvPr>
            <p:ph type="body" sz="quarter" idx="11"/>
          </p:nvPr>
        </p:nvSpPr>
        <p:spPr>
          <a:xfrm>
            <a:off x="5203900" y="2260593"/>
            <a:ext cx="6764867" cy="810702"/>
          </a:xfrm>
          <a:prstGeom prst="rect">
            <a:avLst/>
          </a:prstGeom>
        </p:spPr>
        <p:txBody>
          <a:bodyPr/>
          <a:lstStyle>
            <a:lvl1pPr marL="0" indent="0">
              <a:buNone/>
              <a:defRPr sz="2800" b="1">
                <a:solidFill>
                  <a:srgbClr val="0A4F9D"/>
                </a:solidFill>
                <a:latin typeface="Trebuchet MS" panose="020B0603020202020204" pitchFamily="34" charset="0"/>
              </a:defRPr>
            </a:lvl1pPr>
          </a:lstStyle>
          <a:p>
            <a:pPr lvl="0"/>
            <a:r>
              <a:rPr lang="en-US"/>
              <a:t>Click to edit Master text styles</a:t>
            </a:r>
          </a:p>
        </p:txBody>
      </p:sp>
      <p:sp>
        <p:nvSpPr>
          <p:cNvPr id="21" name="Segnaposto testo 20"/>
          <p:cNvSpPr>
            <a:spLocks noGrp="1"/>
          </p:cNvSpPr>
          <p:nvPr>
            <p:ph type="body" sz="quarter" idx="12"/>
          </p:nvPr>
        </p:nvSpPr>
        <p:spPr>
          <a:xfrm>
            <a:off x="5203900" y="3155037"/>
            <a:ext cx="6764867" cy="633327"/>
          </a:xfrm>
          <a:prstGeom prst="rect">
            <a:avLst/>
          </a:prstGeom>
        </p:spPr>
        <p:txBody>
          <a:bodyPr/>
          <a:lstStyle>
            <a:lvl1pPr marL="0" indent="0">
              <a:buNone/>
              <a:defRPr sz="2000">
                <a:solidFill>
                  <a:srgbClr val="0A4F9D"/>
                </a:solidFill>
                <a:latin typeface="Trebuchet MS" panose="020B0603020202020204" pitchFamily="34" charset="0"/>
              </a:defRPr>
            </a:lvl1pPr>
          </a:lstStyle>
          <a:p>
            <a:pPr lvl="0"/>
            <a:r>
              <a:rPr lang="en-US"/>
              <a:t>Click to edit Master text styles</a:t>
            </a:r>
          </a:p>
        </p:txBody>
      </p:sp>
      <p:sp>
        <p:nvSpPr>
          <p:cNvPr id="22" name="Segnaposto testo 20"/>
          <p:cNvSpPr>
            <a:spLocks noGrp="1"/>
          </p:cNvSpPr>
          <p:nvPr>
            <p:ph type="body" sz="quarter" idx="13"/>
          </p:nvPr>
        </p:nvSpPr>
        <p:spPr>
          <a:xfrm>
            <a:off x="5203900" y="3874294"/>
            <a:ext cx="6764867" cy="656820"/>
          </a:xfrm>
          <a:prstGeom prst="rect">
            <a:avLst/>
          </a:prstGeom>
        </p:spPr>
        <p:txBody>
          <a:bodyPr>
            <a:normAutofit/>
          </a:bodyPr>
          <a:lstStyle>
            <a:lvl1pPr marL="0" indent="0">
              <a:buNone/>
              <a:defRPr sz="1800" baseline="0">
                <a:solidFill>
                  <a:schemeClr val="bg1">
                    <a:lumMod val="50000"/>
                  </a:schemeClr>
                </a:solidFill>
                <a:latin typeface="Trebuchet MS" panose="020B0603020202020204" pitchFamily="34" charset="0"/>
              </a:defRPr>
            </a:lvl1pPr>
          </a:lstStyle>
          <a:p>
            <a:pPr lvl="0"/>
            <a:r>
              <a:rPr lang="en-US"/>
              <a:t>Click to edit Master text styles</a:t>
            </a:r>
          </a:p>
        </p:txBody>
      </p:sp>
      <p:sp>
        <p:nvSpPr>
          <p:cNvPr id="23" name="Segnaposto testo 20"/>
          <p:cNvSpPr>
            <a:spLocks noGrp="1"/>
          </p:cNvSpPr>
          <p:nvPr>
            <p:ph type="body" sz="quarter" idx="14"/>
          </p:nvPr>
        </p:nvSpPr>
        <p:spPr>
          <a:xfrm>
            <a:off x="5203900" y="4634148"/>
            <a:ext cx="6764867" cy="357485"/>
          </a:xfrm>
          <a:prstGeom prst="rect">
            <a:avLst/>
          </a:prstGeom>
        </p:spPr>
        <p:txBody>
          <a:bodyPr>
            <a:normAutofit/>
          </a:bodyPr>
          <a:lstStyle>
            <a:lvl1pPr marL="0" indent="0">
              <a:buNone/>
              <a:defRPr sz="1800" baseline="0">
                <a:solidFill>
                  <a:schemeClr val="bg1">
                    <a:lumMod val="50000"/>
                  </a:schemeClr>
                </a:solidFill>
                <a:latin typeface="Trebuchet MS" panose="020B0603020202020204" pitchFamily="34" charset="0"/>
              </a:defRPr>
            </a:lvl1pPr>
          </a:lstStyle>
          <a:p>
            <a:pPr lvl="0"/>
            <a:r>
              <a:rPr lang="en-US"/>
              <a:t>Click to edit Master text styles</a:t>
            </a:r>
          </a:p>
        </p:txBody>
      </p:sp>
      <p:sp>
        <p:nvSpPr>
          <p:cNvPr id="3" name="Segnaposto immagine 2"/>
          <p:cNvSpPr>
            <a:spLocks noGrp="1"/>
          </p:cNvSpPr>
          <p:nvPr>
            <p:ph type="pic" sz="quarter" idx="15"/>
          </p:nvPr>
        </p:nvSpPr>
        <p:spPr>
          <a:xfrm>
            <a:off x="308973" y="2247672"/>
            <a:ext cx="4692084" cy="2760343"/>
          </a:xfrm>
          <a:prstGeom prst="rect">
            <a:avLst/>
          </a:prstGeom>
        </p:spPr>
        <p:txBody>
          <a:bodyPr rtlCol="0">
            <a:normAutofit/>
          </a:bodyPr>
          <a:lstStyle/>
          <a:p>
            <a:pPr lvl="0"/>
            <a:endParaRPr lang="it-IT" noProof="0"/>
          </a:p>
        </p:txBody>
      </p:sp>
      <p:sp>
        <p:nvSpPr>
          <p:cNvPr id="10" name="Date Placeholder 3">
            <a:extLst>
              <a:ext uri="{FF2B5EF4-FFF2-40B4-BE49-F238E27FC236}">
                <a16:creationId xmlns:a16="http://schemas.microsoft.com/office/drawing/2014/main" id="{3782A9E0-E959-9C96-42C3-8692A98A37F6}"/>
              </a:ext>
            </a:extLst>
          </p:cNvPr>
          <p:cNvSpPr>
            <a:spLocks noGrp="1"/>
          </p:cNvSpPr>
          <p:nvPr>
            <p:ph type="dt" sz="half" idx="16"/>
          </p:nvPr>
        </p:nvSpPr>
        <p:spPr/>
        <p:txBody>
          <a:bodyPr/>
          <a:lstStyle>
            <a:lvl1pPr>
              <a:defRPr/>
            </a:lvl1pPr>
          </a:lstStyle>
          <a:p>
            <a:pPr>
              <a:defRPr/>
            </a:pPr>
            <a:endParaRPr lang="it-IT"/>
          </a:p>
        </p:txBody>
      </p:sp>
    </p:spTree>
    <p:extLst>
      <p:ext uri="{BB962C8B-B14F-4D97-AF65-F5344CB8AC3E}">
        <p14:creationId xmlns:p14="http://schemas.microsoft.com/office/powerpoint/2010/main" val="1783554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 Subtit, img &amp; txt">
    <p:spTree>
      <p:nvGrpSpPr>
        <p:cNvPr id="1" name=""/>
        <p:cNvGrpSpPr/>
        <p:nvPr/>
      </p:nvGrpSpPr>
      <p:grpSpPr>
        <a:xfrm>
          <a:off x="0" y="0"/>
          <a:ext cx="0" cy="0"/>
          <a:chOff x="0" y="0"/>
          <a:chExt cx="0" cy="0"/>
        </a:xfrm>
      </p:grpSpPr>
      <p:pic>
        <p:nvPicPr>
          <p:cNvPr id="2" name="Immagine 9">
            <a:extLst>
              <a:ext uri="{FF2B5EF4-FFF2-40B4-BE49-F238E27FC236}">
                <a16:creationId xmlns:a16="http://schemas.microsoft.com/office/drawing/2014/main" id="{C492F1AE-A159-2FFC-E591-F124CE9D5E5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9863" y="6059488"/>
            <a:ext cx="1747837" cy="7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asellaDiTesto 11">
            <a:extLst>
              <a:ext uri="{FF2B5EF4-FFF2-40B4-BE49-F238E27FC236}">
                <a16:creationId xmlns:a16="http://schemas.microsoft.com/office/drawing/2014/main" id="{72E4A534-64D4-4C03-246D-926D30C1A1D3}"/>
              </a:ext>
            </a:extLst>
          </p:cNvPr>
          <p:cNvSpPr txBox="1">
            <a:spLocks noChangeArrowheads="1"/>
          </p:cNvSpPr>
          <p:nvPr userDrawn="1"/>
        </p:nvSpPr>
        <p:spPr bwMode="auto">
          <a:xfrm>
            <a:off x="9871075" y="6423025"/>
            <a:ext cx="2154238"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r>
              <a:rPr lang="it-IT" altLang="en-US" sz="1400">
                <a:solidFill>
                  <a:srgbClr val="7F7F7F"/>
                </a:solidFill>
                <a:latin typeface="Trebuchet MS" panose="020B0603020202020204" pitchFamily="34" charset="0"/>
              </a:rPr>
              <a:t>www.ieabioenergy.com</a:t>
            </a:r>
          </a:p>
        </p:txBody>
      </p:sp>
      <p:sp>
        <p:nvSpPr>
          <p:cNvPr id="4" name="Segnaposto numero diapositiva 2">
            <a:extLst>
              <a:ext uri="{FF2B5EF4-FFF2-40B4-BE49-F238E27FC236}">
                <a16:creationId xmlns:a16="http://schemas.microsoft.com/office/drawing/2014/main" id="{47043A2B-7798-0EC4-05EE-0E387D370361}"/>
              </a:ext>
            </a:extLst>
          </p:cNvPr>
          <p:cNvSpPr txBox="1">
            <a:spLocks/>
          </p:cNvSpPr>
          <p:nvPr userDrawn="1"/>
        </p:nvSpPr>
        <p:spPr>
          <a:xfrm>
            <a:off x="5067300" y="6346825"/>
            <a:ext cx="2057400" cy="365125"/>
          </a:xfrm>
          <a:prstGeom prst="rect">
            <a:avLst/>
          </a:prstGeom>
        </p:spPr>
        <p:txBody>
          <a:bodyPr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5D4ACE5D-155F-4416-97D3-CBCEFD7B1EBD}" type="slidenum">
              <a:rPr lang="it-IT" sz="1400" smtClean="0"/>
              <a:pPr algn="ctr" fontAlgn="auto">
                <a:spcBef>
                  <a:spcPts val="0"/>
                </a:spcBef>
                <a:spcAft>
                  <a:spcPts val="0"/>
                </a:spcAft>
                <a:defRPr/>
              </a:pPr>
              <a:t>‹#›</a:t>
            </a:fld>
            <a:endParaRPr lang="it-IT" sz="1400"/>
          </a:p>
        </p:txBody>
      </p:sp>
      <p:sp>
        <p:nvSpPr>
          <p:cNvPr id="6" name="Segnaposto testo 16"/>
          <p:cNvSpPr>
            <a:spLocks noGrp="1"/>
          </p:cNvSpPr>
          <p:nvPr>
            <p:ph type="body" sz="quarter" idx="14"/>
          </p:nvPr>
        </p:nvSpPr>
        <p:spPr>
          <a:xfrm>
            <a:off x="847728" y="1405681"/>
            <a:ext cx="10506073" cy="545102"/>
          </a:xfrm>
          <a:prstGeom prst="rect">
            <a:avLst/>
          </a:prstGeom>
        </p:spPr>
        <p:txBody>
          <a:bodyPr>
            <a:normAutofit/>
          </a:bodyPr>
          <a:lstStyle>
            <a:lvl1pPr marL="0" indent="0">
              <a:buNone/>
              <a:defRPr sz="2600" b="0" i="0">
                <a:solidFill>
                  <a:srgbClr val="0A4F9D"/>
                </a:solidFill>
                <a:latin typeface="Trebuchet MS" panose="020B0603020202020204" pitchFamily="34" charset="0"/>
              </a:defRPr>
            </a:lvl1pPr>
          </a:lstStyle>
          <a:p>
            <a:pPr lvl="0"/>
            <a:r>
              <a:rPr lang="en-US"/>
              <a:t>Click to edit Master text styles</a:t>
            </a:r>
          </a:p>
        </p:txBody>
      </p:sp>
      <p:sp>
        <p:nvSpPr>
          <p:cNvPr id="8" name="Segnaposto immagine 7"/>
          <p:cNvSpPr>
            <a:spLocks noGrp="1"/>
          </p:cNvSpPr>
          <p:nvPr>
            <p:ph type="pic" sz="quarter" idx="15"/>
          </p:nvPr>
        </p:nvSpPr>
        <p:spPr>
          <a:xfrm>
            <a:off x="847727" y="2324100"/>
            <a:ext cx="5000625" cy="3660775"/>
          </a:xfrm>
        </p:spPr>
        <p:txBody>
          <a:bodyPr rtlCol="0">
            <a:normAutofit/>
          </a:bodyPr>
          <a:lstStyle/>
          <a:p>
            <a:pPr lvl="0"/>
            <a:endParaRPr lang="it-IT" noProof="0"/>
          </a:p>
        </p:txBody>
      </p:sp>
      <p:sp>
        <p:nvSpPr>
          <p:cNvPr id="10" name="Segnaposto testo 9"/>
          <p:cNvSpPr>
            <a:spLocks noGrp="1"/>
          </p:cNvSpPr>
          <p:nvPr>
            <p:ph type="body" sz="quarter" idx="16"/>
          </p:nvPr>
        </p:nvSpPr>
        <p:spPr>
          <a:xfrm>
            <a:off x="6343652" y="2324100"/>
            <a:ext cx="5010149" cy="3660775"/>
          </a:xfrm>
        </p:spPr>
        <p:txBody>
          <a:bodyPr/>
          <a:lstStyle>
            <a:lvl1pPr>
              <a:defRPr sz="2400">
                <a:latin typeface="Trebuchet MS" panose="020B0603020202020204" pitchFamily="34" charset="0"/>
              </a:defRPr>
            </a:lvl1pPr>
            <a:lvl2pPr>
              <a:defRPr sz="2000">
                <a:latin typeface="Trebuchet MS" panose="020B0603020202020204" pitchFamily="34" charset="0"/>
              </a:defRPr>
            </a:lvl2pPr>
            <a:lvl3pPr>
              <a:defRPr sz="1800">
                <a:latin typeface="Trebuchet MS" panose="020B0603020202020204" pitchFamily="34" charset="0"/>
              </a:defRPr>
            </a:lvl3pPr>
            <a:lvl4pPr>
              <a:defRPr sz="1600">
                <a:latin typeface="Trebuchet MS" panose="020B0603020202020204" pitchFamily="34" charset="0"/>
              </a:defRPr>
            </a:lvl4pPr>
            <a:lvl5pPr>
              <a:defRPr sz="1600">
                <a:latin typeface="Trebuchet MS" panose="020B06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9" name="Segnaposto testo 14"/>
          <p:cNvSpPr>
            <a:spLocks noGrp="1"/>
          </p:cNvSpPr>
          <p:nvPr>
            <p:ph type="body" sz="quarter" idx="78"/>
          </p:nvPr>
        </p:nvSpPr>
        <p:spPr>
          <a:xfrm>
            <a:off x="847725" y="365624"/>
            <a:ext cx="10506074" cy="890419"/>
          </a:xfrm>
          <a:prstGeom prst="rect">
            <a:avLst/>
          </a:prstGeom>
        </p:spPr>
        <p:txBody>
          <a:bodyPr>
            <a:noAutofit/>
          </a:bodyPr>
          <a:lstStyle>
            <a:lvl1pPr marL="0" indent="0">
              <a:lnSpc>
                <a:spcPts val="3250"/>
              </a:lnSpc>
              <a:buNone/>
              <a:defRPr sz="3000" b="1">
                <a:solidFill>
                  <a:srgbClr val="0A4F9D"/>
                </a:solidFill>
                <a:latin typeface="Trebuchet MS" panose="020B0603020202020204" pitchFamily="34" charset="0"/>
              </a:defRPr>
            </a:lvl1pPr>
            <a:lvl2pPr>
              <a:defRPr sz="2400">
                <a:solidFill>
                  <a:srgbClr val="FFC000"/>
                </a:solidFill>
              </a:defRPr>
            </a:lvl2pPr>
            <a:lvl3pPr>
              <a:defRPr sz="2000">
                <a:solidFill>
                  <a:srgbClr val="FFC000"/>
                </a:solidFill>
              </a:defRPr>
            </a:lvl3pPr>
            <a:lvl4pPr>
              <a:defRPr sz="1800">
                <a:solidFill>
                  <a:srgbClr val="FFC000"/>
                </a:solidFill>
              </a:defRPr>
            </a:lvl4pPr>
            <a:lvl5pPr>
              <a:defRPr sz="1800">
                <a:solidFill>
                  <a:srgbClr val="FFC000"/>
                </a:solidFill>
              </a:defRPr>
            </a:lvl5pPr>
          </a:lstStyle>
          <a:p>
            <a:pPr lvl="0"/>
            <a:r>
              <a:rPr lang="en-US"/>
              <a:t>Click to edit Master text styles</a:t>
            </a:r>
          </a:p>
        </p:txBody>
      </p:sp>
    </p:spTree>
    <p:extLst>
      <p:ext uri="{BB962C8B-B14F-4D97-AF65-F5344CB8AC3E}">
        <p14:creationId xmlns:p14="http://schemas.microsoft.com/office/powerpoint/2010/main" val="2748790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ultiple Speakers_topic">
    <p:spTree>
      <p:nvGrpSpPr>
        <p:cNvPr id="1" name=""/>
        <p:cNvGrpSpPr/>
        <p:nvPr/>
      </p:nvGrpSpPr>
      <p:grpSpPr>
        <a:xfrm>
          <a:off x="0" y="0"/>
          <a:ext cx="0" cy="0"/>
          <a:chOff x="0" y="0"/>
          <a:chExt cx="0" cy="0"/>
        </a:xfrm>
      </p:grpSpPr>
      <p:pic>
        <p:nvPicPr>
          <p:cNvPr id="2" name="Immagine 9">
            <a:extLst>
              <a:ext uri="{FF2B5EF4-FFF2-40B4-BE49-F238E27FC236}">
                <a16:creationId xmlns:a16="http://schemas.microsoft.com/office/drawing/2014/main" id="{711B3AEE-2F80-1A77-9447-281F1C4F522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9863" y="6059488"/>
            <a:ext cx="1747837" cy="7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asellaDiTesto 11">
            <a:extLst>
              <a:ext uri="{FF2B5EF4-FFF2-40B4-BE49-F238E27FC236}">
                <a16:creationId xmlns:a16="http://schemas.microsoft.com/office/drawing/2014/main" id="{1BAB77C5-D8AD-9F3D-6BD6-F0EE9B754001}"/>
              </a:ext>
            </a:extLst>
          </p:cNvPr>
          <p:cNvSpPr txBox="1">
            <a:spLocks noChangeArrowheads="1"/>
          </p:cNvSpPr>
          <p:nvPr userDrawn="1"/>
        </p:nvSpPr>
        <p:spPr bwMode="auto">
          <a:xfrm>
            <a:off x="9871075" y="6423025"/>
            <a:ext cx="2154238"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r>
              <a:rPr lang="it-IT" altLang="en-US" sz="1400">
                <a:solidFill>
                  <a:srgbClr val="7F7F7F"/>
                </a:solidFill>
                <a:latin typeface="Trebuchet MS" panose="020B0603020202020204" pitchFamily="34" charset="0"/>
              </a:rPr>
              <a:t>www.ieabioenergy.com</a:t>
            </a:r>
          </a:p>
        </p:txBody>
      </p:sp>
      <p:sp>
        <p:nvSpPr>
          <p:cNvPr id="4" name="Segnaposto numero diapositiva 2">
            <a:extLst>
              <a:ext uri="{FF2B5EF4-FFF2-40B4-BE49-F238E27FC236}">
                <a16:creationId xmlns:a16="http://schemas.microsoft.com/office/drawing/2014/main" id="{6A01E3F9-7B41-A056-5919-7152735DB70C}"/>
              </a:ext>
            </a:extLst>
          </p:cNvPr>
          <p:cNvSpPr txBox="1">
            <a:spLocks/>
          </p:cNvSpPr>
          <p:nvPr userDrawn="1"/>
        </p:nvSpPr>
        <p:spPr>
          <a:xfrm>
            <a:off x="5067300" y="6346825"/>
            <a:ext cx="2057400" cy="365125"/>
          </a:xfrm>
          <a:prstGeom prst="rect">
            <a:avLst/>
          </a:prstGeom>
        </p:spPr>
        <p:txBody>
          <a:bodyPr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B72C32DA-994F-4E1B-B728-4C40B70D30BB}" type="slidenum">
              <a:rPr lang="it-IT" sz="1400" smtClean="0"/>
              <a:pPr algn="ctr" fontAlgn="auto">
                <a:spcBef>
                  <a:spcPts val="0"/>
                </a:spcBef>
                <a:spcAft>
                  <a:spcPts val="0"/>
                </a:spcAft>
                <a:defRPr/>
              </a:pPr>
              <a:t>‹#›</a:t>
            </a:fld>
            <a:endParaRPr lang="it-IT" sz="1400"/>
          </a:p>
        </p:txBody>
      </p:sp>
      <p:sp>
        <p:nvSpPr>
          <p:cNvPr id="8" name="Segnaposto testo 4"/>
          <p:cNvSpPr>
            <a:spLocks noGrp="1"/>
          </p:cNvSpPr>
          <p:nvPr>
            <p:ph type="body" sz="half" idx="2"/>
          </p:nvPr>
        </p:nvSpPr>
        <p:spPr>
          <a:xfrm>
            <a:off x="1204753" y="3690928"/>
            <a:ext cx="1531937" cy="724249"/>
          </a:xfrm>
        </p:spPr>
        <p:txBody>
          <a:bodyPr>
            <a:normAutofit/>
          </a:bodyPr>
          <a:lstStyle>
            <a:lvl1pPr marL="0" indent="0">
              <a:lnSpc>
                <a:spcPts val="2000"/>
              </a:lnSpc>
              <a:buNone/>
              <a:defRPr sz="1800">
                <a:latin typeface="Trebuchet MS" panose="020B0603020202020204" pitchFamily="34" charset="0"/>
              </a:defRPr>
            </a:lvl1pPr>
          </a:lstStyle>
          <a:p>
            <a:pPr lvl="0"/>
            <a:r>
              <a:rPr lang="en-US"/>
              <a:t>Click to edit Master text styles</a:t>
            </a:r>
          </a:p>
        </p:txBody>
      </p:sp>
      <p:sp>
        <p:nvSpPr>
          <p:cNvPr id="9" name="Segnaposto testo 5"/>
          <p:cNvSpPr>
            <a:spLocks noGrp="1"/>
          </p:cNvSpPr>
          <p:nvPr>
            <p:ph type="body" sz="quarter" idx="13"/>
          </p:nvPr>
        </p:nvSpPr>
        <p:spPr>
          <a:xfrm>
            <a:off x="1204753" y="4547018"/>
            <a:ext cx="1531937" cy="72425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Trebuchet MS" panose="020B0603020202020204" pitchFamily="34" charset="0"/>
              </a:defRPr>
            </a:lvl1pPr>
          </a:lstStyle>
          <a:p>
            <a:pPr lvl="0"/>
            <a:r>
              <a:rPr lang="en-US"/>
              <a:t>Click to edit Master text styles</a:t>
            </a:r>
          </a:p>
        </p:txBody>
      </p:sp>
      <p:sp>
        <p:nvSpPr>
          <p:cNvPr id="10" name="Segnaposto testo 6"/>
          <p:cNvSpPr>
            <a:spLocks noGrp="1"/>
          </p:cNvSpPr>
          <p:nvPr>
            <p:ph type="body" sz="quarter" idx="15"/>
          </p:nvPr>
        </p:nvSpPr>
        <p:spPr>
          <a:xfrm>
            <a:off x="1204753" y="5388771"/>
            <a:ext cx="1531937" cy="484952"/>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atin typeface="Trebuchet MS" panose="020B0603020202020204" pitchFamily="34" charset="0"/>
              </a:defRPr>
            </a:lvl1pPr>
          </a:lstStyle>
          <a:p>
            <a:pPr lvl="0"/>
            <a:r>
              <a:rPr lang="en-US"/>
              <a:t>Click to edit Master text styles</a:t>
            </a:r>
          </a:p>
          <a:p>
            <a:pPr lvl="1"/>
            <a:r>
              <a:rPr lang="en-US"/>
              <a:t>Second level</a:t>
            </a:r>
          </a:p>
        </p:txBody>
      </p:sp>
      <p:sp>
        <p:nvSpPr>
          <p:cNvPr id="13" name="Segnaposto testo 9"/>
          <p:cNvSpPr>
            <a:spLocks noGrp="1"/>
          </p:cNvSpPr>
          <p:nvPr>
            <p:ph type="body" sz="half" idx="49"/>
          </p:nvPr>
        </p:nvSpPr>
        <p:spPr>
          <a:xfrm>
            <a:off x="2817963" y="3690928"/>
            <a:ext cx="1531937" cy="724249"/>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latin typeface="Trebuchet MS" panose="020B0603020202020204" pitchFamily="34" charset="0"/>
              </a:defRPr>
            </a:lvl1pPr>
          </a:lstStyle>
          <a:p>
            <a:pPr lvl="0"/>
            <a:r>
              <a:rPr lang="en-US"/>
              <a:t>Click to edit Master text styles</a:t>
            </a:r>
          </a:p>
        </p:txBody>
      </p:sp>
      <p:sp>
        <p:nvSpPr>
          <p:cNvPr id="14" name="Segnaposto testo 10"/>
          <p:cNvSpPr>
            <a:spLocks noGrp="1"/>
          </p:cNvSpPr>
          <p:nvPr>
            <p:ph type="body" sz="quarter" idx="50"/>
          </p:nvPr>
        </p:nvSpPr>
        <p:spPr>
          <a:xfrm>
            <a:off x="2817963" y="4547018"/>
            <a:ext cx="1531937" cy="72425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Trebuchet MS" panose="020B0603020202020204" pitchFamily="34" charset="0"/>
              </a:defRPr>
            </a:lvl1pPr>
          </a:lstStyle>
          <a:p>
            <a:pPr lvl="0"/>
            <a:r>
              <a:rPr lang="en-US"/>
              <a:t>Click to edit Master text styles</a:t>
            </a:r>
          </a:p>
        </p:txBody>
      </p:sp>
      <p:sp>
        <p:nvSpPr>
          <p:cNvPr id="15" name="Segnaposto testo 11"/>
          <p:cNvSpPr>
            <a:spLocks noGrp="1"/>
          </p:cNvSpPr>
          <p:nvPr>
            <p:ph type="body" sz="quarter" idx="52"/>
          </p:nvPr>
        </p:nvSpPr>
        <p:spPr>
          <a:xfrm>
            <a:off x="2817963" y="5388771"/>
            <a:ext cx="1531937" cy="484952"/>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atin typeface="Trebuchet MS" panose="020B0603020202020204" pitchFamily="34" charset="0"/>
              </a:defRPr>
            </a:lvl1pPr>
          </a:lstStyle>
          <a:p>
            <a:pPr lvl="0"/>
            <a:r>
              <a:rPr lang="en-US"/>
              <a:t>Click to edit Master text styles</a:t>
            </a:r>
          </a:p>
          <a:p>
            <a:pPr lvl="1"/>
            <a:r>
              <a:rPr lang="en-US"/>
              <a:t>Second level</a:t>
            </a:r>
          </a:p>
        </p:txBody>
      </p:sp>
      <p:sp>
        <p:nvSpPr>
          <p:cNvPr id="17" name="Segnaposto testo 13"/>
          <p:cNvSpPr>
            <a:spLocks noGrp="1"/>
          </p:cNvSpPr>
          <p:nvPr>
            <p:ph type="body" sz="half" idx="54"/>
          </p:nvPr>
        </p:nvSpPr>
        <p:spPr>
          <a:xfrm>
            <a:off x="4423738" y="3690928"/>
            <a:ext cx="1531937" cy="724249"/>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latin typeface="Trebuchet MS" panose="020B0603020202020204" pitchFamily="34" charset="0"/>
              </a:defRPr>
            </a:lvl1pPr>
          </a:lstStyle>
          <a:p>
            <a:pPr lvl="0"/>
            <a:r>
              <a:rPr lang="en-US"/>
              <a:t>Click to edit Master text styles</a:t>
            </a:r>
          </a:p>
        </p:txBody>
      </p:sp>
      <p:sp>
        <p:nvSpPr>
          <p:cNvPr id="18" name="Segnaposto testo 14"/>
          <p:cNvSpPr>
            <a:spLocks noGrp="1"/>
          </p:cNvSpPr>
          <p:nvPr>
            <p:ph type="body" sz="quarter" idx="55"/>
          </p:nvPr>
        </p:nvSpPr>
        <p:spPr>
          <a:xfrm>
            <a:off x="4423738" y="4547018"/>
            <a:ext cx="1531937" cy="72425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Trebuchet MS" panose="020B0603020202020204" pitchFamily="34" charset="0"/>
              </a:defRPr>
            </a:lvl1pPr>
          </a:lstStyle>
          <a:p>
            <a:pPr lvl="0"/>
            <a:r>
              <a:rPr lang="en-US"/>
              <a:t>Click to edit Master text styles</a:t>
            </a:r>
          </a:p>
        </p:txBody>
      </p:sp>
      <p:sp>
        <p:nvSpPr>
          <p:cNvPr id="19" name="Segnaposto testo 15"/>
          <p:cNvSpPr>
            <a:spLocks noGrp="1"/>
          </p:cNvSpPr>
          <p:nvPr>
            <p:ph type="body" sz="quarter" idx="57"/>
          </p:nvPr>
        </p:nvSpPr>
        <p:spPr>
          <a:xfrm>
            <a:off x="4423738" y="5388771"/>
            <a:ext cx="1531937" cy="484952"/>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atin typeface="Trebuchet MS" panose="020B0603020202020204" pitchFamily="34" charset="0"/>
              </a:defRPr>
            </a:lvl1pPr>
          </a:lstStyle>
          <a:p>
            <a:pPr lvl="0"/>
            <a:r>
              <a:rPr lang="en-US"/>
              <a:t>Click to edit Master text styles</a:t>
            </a:r>
          </a:p>
          <a:p>
            <a:pPr lvl="1"/>
            <a:r>
              <a:rPr lang="en-US"/>
              <a:t>Second level</a:t>
            </a:r>
          </a:p>
        </p:txBody>
      </p:sp>
      <p:sp>
        <p:nvSpPr>
          <p:cNvPr id="21" name="Segnaposto testo 17"/>
          <p:cNvSpPr>
            <a:spLocks noGrp="1"/>
          </p:cNvSpPr>
          <p:nvPr>
            <p:ph type="body" sz="half" idx="59"/>
          </p:nvPr>
        </p:nvSpPr>
        <p:spPr>
          <a:xfrm>
            <a:off x="6031396" y="3690928"/>
            <a:ext cx="1531937" cy="724249"/>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latin typeface="Trebuchet MS" panose="020B0603020202020204" pitchFamily="34" charset="0"/>
              </a:defRPr>
            </a:lvl1pPr>
          </a:lstStyle>
          <a:p>
            <a:pPr lvl="0"/>
            <a:r>
              <a:rPr lang="en-US"/>
              <a:t>Click to edit Master text styles</a:t>
            </a:r>
          </a:p>
        </p:txBody>
      </p:sp>
      <p:sp>
        <p:nvSpPr>
          <p:cNvPr id="22" name="Segnaposto testo 18"/>
          <p:cNvSpPr>
            <a:spLocks noGrp="1"/>
          </p:cNvSpPr>
          <p:nvPr>
            <p:ph type="body" sz="quarter" idx="60"/>
          </p:nvPr>
        </p:nvSpPr>
        <p:spPr>
          <a:xfrm>
            <a:off x="6031396" y="4547018"/>
            <a:ext cx="1531937" cy="72425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Trebuchet MS" panose="020B0603020202020204" pitchFamily="34" charset="0"/>
              </a:defRPr>
            </a:lvl1pPr>
          </a:lstStyle>
          <a:p>
            <a:pPr lvl="0"/>
            <a:r>
              <a:rPr lang="en-US"/>
              <a:t>Click to edit Master text styles</a:t>
            </a:r>
          </a:p>
        </p:txBody>
      </p:sp>
      <p:sp>
        <p:nvSpPr>
          <p:cNvPr id="23" name="Segnaposto testo 19"/>
          <p:cNvSpPr>
            <a:spLocks noGrp="1"/>
          </p:cNvSpPr>
          <p:nvPr>
            <p:ph type="body" sz="quarter" idx="62"/>
          </p:nvPr>
        </p:nvSpPr>
        <p:spPr>
          <a:xfrm>
            <a:off x="6031396" y="5388771"/>
            <a:ext cx="1531937" cy="484952"/>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atin typeface="Trebuchet MS" panose="020B0603020202020204" pitchFamily="34" charset="0"/>
              </a:defRPr>
            </a:lvl1pPr>
          </a:lstStyle>
          <a:p>
            <a:pPr lvl="0"/>
            <a:r>
              <a:rPr lang="en-US"/>
              <a:t>Click to edit Master text styles</a:t>
            </a:r>
          </a:p>
          <a:p>
            <a:pPr lvl="1"/>
            <a:r>
              <a:rPr lang="en-US"/>
              <a:t>Second level</a:t>
            </a:r>
          </a:p>
        </p:txBody>
      </p:sp>
      <p:sp>
        <p:nvSpPr>
          <p:cNvPr id="25" name="Segnaposto testo 21"/>
          <p:cNvSpPr>
            <a:spLocks noGrp="1"/>
          </p:cNvSpPr>
          <p:nvPr>
            <p:ph type="body" sz="half" idx="64"/>
          </p:nvPr>
        </p:nvSpPr>
        <p:spPr>
          <a:xfrm>
            <a:off x="7644606" y="3690928"/>
            <a:ext cx="1531937" cy="724249"/>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latin typeface="Trebuchet MS" panose="020B0603020202020204" pitchFamily="34" charset="0"/>
              </a:defRPr>
            </a:lvl1pPr>
          </a:lstStyle>
          <a:p>
            <a:pPr lvl="0"/>
            <a:r>
              <a:rPr lang="en-US"/>
              <a:t>Click to edit Master text styles</a:t>
            </a:r>
          </a:p>
        </p:txBody>
      </p:sp>
      <p:sp>
        <p:nvSpPr>
          <p:cNvPr id="26" name="Segnaposto testo 22"/>
          <p:cNvSpPr>
            <a:spLocks noGrp="1"/>
          </p:cNvSpPr>
          <p:nvPr>
            <p:ph type="body" sz="quarter" idx="65"/>
          </p:nvPr>
        </p:nvSpPr>
        <p:spPr>
          <a:xfrm>
            <a:off x="7644606" y="4547018"/>
            <a:ext cx="1531937" cy="72425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Trebuchet MS" panose="020B0603020202020204" pitchFamily="34" charset="0"/>
              </a:defRPr>
            </a:lvl1pPr>
          </a:lstStyle>
          <a:p>
            <a:pPr lvl="0"/>
            <a:r>
              <a:rPr lang="en-US"/>
              <a:t>Click to edit Master text styles</a:t>
            </a:r>
          </a:p>
        </p:txBody>
      </p:sp>
      <p:sp>
        <p:nvSpPr>
          <p:cNvPr id="27" name="Segnaposto testo 23"/>
          <p:cNvSpPr>
            <a:spLocks noGrp="1"/>
          </p:cNvSpPr>
          <p:nvPr>
            <p:ph type="body" sz="quarter" idx="67"/>
          </p:nvPr>
        </p:nvSpPr>
        <p:spPr>
          <a:xfrm>
            <a:off x="7644606" y="5388771"/>
            <a:ext cx="1531937" cy="484952"/>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atin typeface="Trebuchet MS" panose="020B0603020202020204" pitchFamily="34" charset="0"/>
              </a:defRPr>
            </a:lvl1pPr>
          </a:lstStyle>
          <a:p>
            <a:pPr lvl="0"/>
            <a:r>
              <a:rPr lang="en-US"/>
              <a:t>Click to edit Master text styles</a:t>
            </a:r>
          </a:p>
          <a:p>
            <a:pPr lvl="1"/>
            <a:r>
              <a:rPr lang="en-US"/>
              <a:t>Second level</a:t>
            </a:r>
          </a:p>
        </p:txBody>
      </p:sp>
      <p:sp>
        <p:nvSpPr>
          <p:cNvPr id="29" name="Segnaposto testo 25"/>
          <p:cNvSpPr>
            <a:spLocks noGrp="1"/>
          </p:cNvSpPr>
          <p:nvPr>
            <p:ph type="body" sz="half" idx="69"/>
          </p:nvPr>
        </p:nvSpPr>
        <p:spPr>
          <a:xfrm>
            <a:off x="9250381" y="3690928"/>
            <a:ext cx="1531937" cy="724249"/>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latin typeface="Trebuchet MS" panose="020B0603020202020204" pitchFamily="34" charset="0"/>
              </a:defRPr>
            </a:lvl1pPr>
          </a:lstStyle>
          <a:p>
            <a:pPr lvl="0"/>
            <a:r>
              <a:rPr lang="en-US"/>
              <a:t>Click to edit Master text styles</a:t>
            </a:r>
          </a:p>
        </p:txBody>
      </p:sp>
      <p:sp>
        <p:nvSpPr>
          <p:cNvPr id="30" name="Segnaposto testo 26"/>
          <p:cNvSpPr>
            <a:spLocks noGrp="1"/>
          </p:cNvSpPr>
          <p:nvPr>
            <p:ph type="body" sz="quarter" idx="70"/>
          </p:nvPr>
        </p:nvSpPr>
        <p:spPr>
          <a:xfrm>
            <a:off x="9250381" y="4547018"/>
            <a:ext cx="1531937" cy="72425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Trebuchet MS" panose="020B0603020202020204" pitchFamily="34" charset="0"/>
              </a:defRPr>
            </a:lvl1pPr>
          </a:lstStyle>
          <a:p>
            <a:pPr lvl="0"/>
            <a:r>
              <a:rPr lang="en-US"/>
              <a:t>Click to edit Master text styles</a:t>
            </a:r>
          </a:p>
        </p:txBody>
      </p:sp>
      <p:sp>
        <p:nvSpPr>
          <p:cNvPr id="31" name="Segnaposto testo 27"/>
          <p:cNvSpPr>
            <a:spLocks noGrp="1"/>
          </p:cNvSpPr>
          <p:nvPr>
            <p:ph type="body" sz="quarter" idx="72"/>
          </p:nvPr>
        </p:nvSpPr>
        <p:spPr>
          <a:xfrm>
            <a:off x="9250381" y="5388771"/>
            <a:ext cx="1531937" cy="484952"/>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atin typeface="Trebuchet MS" panose="020B0603020202020204" pitchFamily="34" charset="0"/>
              </a:defRPr>
            </a:lvl1pPr>
          </a:lstStyle>
          <a:p>
            <a:pPr lvl="0"/>
            <a:r>
              <a:rPr lang="en-US"/>
              <a:t>Click to edit Master text styles</a:t>
            </a:r>
          </a:p>
          <a:p>
            <a:pPr lvl="1"/>
            <a:r>
              <a:rPr lang="en-US"/>
              <a:t>Second level</a:t>
            </a:r>
          </a:p>
        </p:txBody>
      </p:sp>
      <p:sp>
        <p:nvSpPr>
          <p:cNvPr id="6" name="Segnaposto immagine 5"/>
          <p:cNvSpPr>
            <a:spLocks noGrp="1"/>
          </p:cNvSpPr>
          <p:nvPr>
            <p:ph type="pic" sz="quarter" idx="79"/>
          </p:nvPr>
        </p:nvSpPr>
        <p:spPr>
          <a:xfrm>
            <a:off x="1297621" y="2288548"/>
            <a:ext cx="1346200" cy="1212850"/>
          </a:xfrm>
        </p:spPr>
        <p:txBody>
          <a:bodyPr rtlCol="0">
            <a:normAutofit/>
          </a:bodyPr>
          <a:lstStyle>
            <a:lvl1pPr marL="0" indent="0">
              <a:buNone/>
              <a:defRPr sz="2000"/>
            </a:lvl1pPr>
          </a:lstStyle>
          <a:p>
            <a:pPr lvl="0"/>
            <a:endParaRPr lang="it-IT" noProof="0"/>
          </a:p>
        </p:txBody>
      </p:sp>
      <p:sp>
        <p:nvSpPr>
          <p:cNvPr id="33" name="Segnaposto immagine 5"/>
          <p:cNvSpPr>
            <a:spLocks noGrp="1"/>
          </p:cNvSpPr>
          <p:nvPr>
            <p:ph type="pic" sz="quarter" idx="80"/>
          </p:nvPr>
        </p:nvSpPr>
        <p:spPr>
          <a:xfrm>
            <a:off x="2908300" y="2288548"/>
            <a:ext cx="1346200" cy="1212850"/>
          </a:xfrm>
        </p:spPr>
        <p:txBody>
          <a:bodyPr rtlCol="0">
            <a:normAutofit/>
          </a:bodyPr>
          <a:lstStyle>
            <a:lvl1pPr marL="0" indent="0">
              <a:buNone/>
              <a:defRPr sz="2000"/>
            </a:lvl1pPr>
          </a:lstStyle>
          <a:p>
            <a:pPr lvl="0"/>
            <a:endParaRPr lang="it-IT" noProof="0"/>
          </a:p>
        </p:txBody>
      </p:sp>
      <p:sp>
        <p:nvSpPr>
          <p:cNvPr id="34" name="Segnaposto immagine 5"/>
          <p:cNvSpPr>
            <a:spLocks noGrp="1"/>
          </p:cNvSpPr>
          <p:nvPr>
            <p:ph type="pic" sz="quarter" idx="81"/>
          </p:nvPr>
        </p:nvSpPr>
        <p:spPr>
          <a:xfrm>
            <a:off x="4516606" y="2245976"/>
            <a:ext cx="1346200" cy="1212850"/>
          </a:xfrm>
        </p:spPr>
        <p:txBody>
          <a:bodyPr rtlCol="0">
            <a:normAutofit/>
          </a:bodyPr>
          <a:lstStyle>
            <a:lvl1pPr marL="0" indent="0">
              <a:buNone/>
              <a:defRPr sz="2000"/>
            </a:lvl1pPr>
          </a:lstStyle>
          <a:p>
            <a:pPr lvl="0"/>
            <a:endParaRPr lang="it-IT" noProof="0"/>
          </a:p>
        </p:txBody>
      </p:sp>
      <p:sp>
        <p:nvSpPr>
          <p:cNvPr id="35" name="Segnaposto immagine 5"/>
          <p:cNvSpPr>
            <a:spLocks noGrp="1"/>
          </p:cNvSpPr>
          <p:nvPr>
            <p:ph type="pic" sz="quarter" idx="82"/>
          </p:nvPr>
        </p:nvSpPr>
        <p:spPr>
          <a:xfrm>
            <a:off x="6124912" y="2250818"/>
            <a:ext cx="1346200" cy="1212850"/>
          </a:xfrm>
        </p:spPr>
        <p:txBody>
          <a:bodyPr rtlCol="0">
            <a:normAutofit/>
          </a:bodyPr>
          <a:lstStyle>
            <a:lvl1pPr marL="0" indent="0">
              <a:buNone/>
              <a:defRPr sz="2000"/>
            </a:lvl1pPr>
          </a:lstStyle>
          <a:p>
            <a:pPr lvl="0"/>
            <a:endParaRPr lang="it-IT" noProof="0"/>
          </a:p>
        </p:txBody>
      </p:sp>
      <p:sp>
        <p:nvSpPr>
          <p:cNvPr id="37" name="Segnaposto immagine 5"/>
          <p:cNvSpPr>
            <a:spLocks noGrp="1"/>
          </p:cNvSpPr>
          <p:nvPr>
            <p:ph type="pic" sz="quarter" idx="83"/>
          </p:nvPr>
        </p:nvSpPr>
        <p:spPr>
          <a:xfrm>
            <a:off x="7733218" y="2245976"/>
            <a:ext cx="1346200" cy="1212850"/>
          </a:xfrm>
        </p:spPr>
        <p:txBody>
          <a:bodyPr rtlCol="0">
            <a:normAutofit/>
          </a:bodyPr>
          <a:lstStyle>
            <a:lvl1pPr marL="0" indent="0">
              <a:buNone/>
              <a:defRPr sz="2000"/>
            </a:lvl1pPr>
          </a:lstStyle>
          <a:p>
            <a:pPr lvl="0"/>
            <a:endParaRPr lang="it-IT" noProof="0"/>
          </a:p>
        </p:txBody>
      </p:sp>
      <p:sp>
        <p:nvSpPr>
          <p:cNvPr id="38" name="Segnaposto immagine 5"/>
          <p:cNvSpPr>
            <a:spLocks noGrp="1"/>
          </p:cNvSpPr>
          <p:nvPr>
            <p:ph type="pic" sz="quarter" idx="84"/>
          </p:nvPr>
        </p:nvSpPr>
        <p:spPr>
          <a:xfrm>
            <a:off x="9341524" y="2245976"/>
            <a:ext cx="1346200" cy="1212850"/>
          </a:xfrm>
        </p:spPr>
        <p:txBody>
          <a:bodyPr rtlCol="0">
            <a:normAutofit/>
          </a:bodyPr>
          <a:lstStyle>
            <a:lvl1pPr marL="0" indent="0">
              <a:buNone/>
              <a:defRPr sz="2000"/>
            </a:lvl1pPr>
          </a:lstStyle>
          <a:p>
            <a:pPr lvl="0"/>
            <a:endParaRPr lang="it-IT" noProof="0"/>
          </a:p>
        </p:txBody>
      </p:sp>
      <p:sp>
        <p:nvSpPr>
          <p:cNvPr id="32" name="Segnaposto testo 14"/>
          <p:cNvSpPr>
            <a:spLocks noGrp="1"/>
          </p:cNvSpPr>
          <p:nvPr>
            <p:ph type="body" sz="quarter" idx="78"/>
          </p:nvPr>
        </p:nvSpPr>
        <p:spPr>
          <a:xfrm>
            <a:off x="847725" y="365624"/>
            <a:ext cx="10506074" cy="890419"/>
          </a:xfrm>
          <a:prstGeom prst="rect">
            <a:avLst/>
          </a:prstGeom>
        </p:spPr>
        <p:txBody>
          <a:bodyPr>
            <a:noAutofit/>
          </a:bodyPr>
          <a:lstStyle>
            <a:lvl1pPr marL="0" indent="0">
              <a:lnSpc>
                <a:spcPts val="3250"/>
              </a:lnSpc>
              <a:buNone/>
              <a:defRPr sz="3000" b="1">
                <a:solidFill>
                  <a:srgbClr val="0A4F9D"/>
                </a:solidFill>
                <a:latin typeface="Trebuchet MS" panose="020B0603020202020204" pitchFamily="34" charset="0"/>
              </a:defRPr>
            </a:lvl1pPr>
            <a:lvl2pPr>
              <a:defRPr sz="2400">
                <a:solidFill>
                  <a:srgbClr val="FFC000"/>
                </a:solidFill>
              </a:defRPr>
            </a:lvl2pPr>
            <a:lvl3pPr>
              <a:defRPr sz="2000">
                <a:solidFill>
                  <a:srgbClr val="FFC000"/>
                </a:solidFill>
              </a:defRPr>
            </a:lvl3pPr>
            <a:lvl4pPr>
              <a:defRPr sz="1800">
                <a:solidFill>
                  <a:srgbClr val="FFC000"/>
                </a:solidFill>
              </a:defRPr>
            </a:lvl4pPr>
            <a:lvl5pPr>
              <a:defRPr sz="1800">
                <a:solidFill>
                  <a:srgbClr val="FFC000"/>
                </a:solidFill>
              </a:defRPr>
            </a:lvl5pPr>
          </a:lstStyle>
          <a:p>
            <a:pPr lvl="0"/>
            <a:r>
              <a:rPr lang="en-US"/>
              <a:t>Click to edit Master text styles</a:t>
            </a:r>
          </a:p>
        </p:txBody>
      </p:sp>
      <p:sp>
        <p:nvSpPr>
          <p:cNvPr id="40" name="Segnaposto testo 16"/>
          <p:cNvSpPr>
            <a:spLocks noGrp="1"/>
          </p:cNvSpPr>
          <p:nvPr>
            <p:ph type="body" sz="quarter" idx="14"/>
          </p:nvPr>
        </p:nvSpPr>
        <p:spPr>
          <a:xfrm>
            <a:off x="847728" y="1405681"/>
            <a:ext cx="10506073" cy="545102"/>
          </a:xfrm>
          <a:prstGeom prst="rect">
            <a:avLst/>
          </a:prstGeom>
        </p:spPr>
        <p:txBody>
          <a:bodyPr>
            <a:normAutofit/>
          </a:bodyPr>
          <a:lstStyle>
            <a:lvl1pPr marL="0" indent="0">
              <a:buNone/>
              <a:defRPr sz="2600" b="0" i="0">
                <a:solidFill>
                  <a:srgbClr val="0A4F9D"/>
                </a:solidFill>
                <a:latin typeface="Trebuchet MS" panose="020B0603020202020204" pitchFamily="34" charset="0"/>
              </a:defRPr>
            </a:lvl1pPr>
          </a:lstStyle>
          <a:p>
            <a:pPr lvl="0"/>
            <a:r>
              <a:rPr lang="en-US"/>
              <a:t>Click to edit Master text styles</a:t>
            </a:r>
          </a:p>
        </p:txBody>
      </p:sp>
    </p:spTree>
    <p:extLst>
      <p:ext uri="{BB962C8B-B14F-4D97-AF65-F5344CB8AC3E}">
        <p14:creationId xmlns:p14="http://schemas.microsoft.com/office/powerpoint/2010/main" val="41915563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pic>
        <p:nvPicPr>
          <p:cNvPr id="2" name="Immagine 9">
            <a:extLst>
              <a:ext uri="{FF2B5EF4-FFF2-40B4-BE49-F238E27FC236}">
                <a16:creationId xmlns:a16="http://schemas.microsoft.com/office/drawing/2014/main" id="{4A92EB00-6D6B-083B-2A5D-BBBB8500BF7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9863" y="6059488"/>
            <a:ext cx="1747837" cy="7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asellaDiTesto 11">
            <a:extLst>
              <a:ext uri="{FF2B5EF4-FFF2-40B4-BE49-F238E27FC236}">
                <a16:creationId xmlns:a16="http://schemas.microsoft.com/office/drawing/2014/main" id="{3B8862A0-DDD7-0679-109D-117B3B5ABD54}"/>
              </a:ext>
            </a:extLst>
          </p:cNvPr>
          <p:cNvSpPr txBox="1">
            <a:spLocks noChangeArrowheads="1"/>
          </p:cNvSpPr>
          <p:nvPr userDrawn="1"/>
        </p:nvSpPr>
        <p:spPr bwMode="auto">
          <a:xfrm>
            <a:off x="9871075" y="6423025"/>
            <a:ext cx="2154238"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r>
              <a:rPr lang="it-IT" altLang="en-US" sz="1400">
                <a:solidFill>
                  <a:srgbClr val="7F7F7F"/>
                </a:solidFill>
                <a:latin typeface="Trebuchet MS" panose="020B0603020202020204" pitchFamily="34" charset="0"/>
              </a:rPr>
              <a:t>www.ieabioenergy.com</a:t>
            </a:r>
          </a:p>
        </p:txBody>
      </p:sp>
      <p:sp>
        <p:nvSpPr>
          <p:cNvPr id="4" name="Segnaposto numero diapositiva 2">
            <a:extLst>
              <a:ext uri="{FF2B5EF4-FFF2-40B4-BE49-F238E27FC236}">
                <a16:creationId xmlns:a16="http://schemas.microsoft.com/office/drawing/2014/main" id="{BDEFE942-BD1B-F63A-4BA7-E2DB96D3AD5B}"/>
              </a:ext>
            </a:extLst>
          </p:cNvPr>
          <p:cNvSpPr txBox="1">
            <a:spLocks/>
          </p:cNvSpPr>
          <p:nvPr userDrawn="1"/>
        </p:nvSpPr>
        <p:spPr>
          <a:xfrm>
            <a:off x="5067300" y="6346825"/>
            <a:ext cx="2057400" cy="365125"/>
          </a:xfrm>
          <a:prstGeom prst="rect">
            <a:avLst/>
          </a:prstGeom>
        </p:spPr>
        <p:txBody>
          <a:bodyPr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61FDF719-4ACD-4D68-B172-DDBCED10D4AA}" type="slidenum">
              <a:rPr lang="it-IT" sz="1400" smtClean="0"/>
              <a:pPr algn="ctr" fontAlgn="auto">
                <a:spcBef>
                  <a:spcPts val="0"/>
                </a:spcBef>
                <a:spcAft>
                  <a:spcPts val="0"/>
                </a:spcAft>
                <a:defRPr/>
              </a:pPr>
              <a:t>‹#›</a:t>
            </a:fld>
            <a:endParaRPr lang="it-IT" sz="1400"/>
          </a:p>
        </p:txBody>
      </p:sp>
      <p:sp>
        <p:nvSpPr>
          <p:cNvPr id="8" name="Titolo 3"/>
          <p:cNvSpPr>
            <a:spLocks noGrp="1"/>
          </p:cNvSpPr>
          <p:nvPr>
            <p:ph type="title"/>
          </p:nvPr>
        </p:nvSpPr>
        <p:spPr>
          <a:xfrm>
            <a:off x="838200" y="1539986"/>
            <a:ext cx="9103499" cy="2470487"/>
          </a:xfrm>
          <a:prstGeom prst="rect">
            <a:avLst/>
          </a:prstGeom>
        </p:spPr>
        <p:txBody>
          <a:bodyPr/>
          <a:lstStyle>
            <a:lvl1pPr>
              <a:defRPr i="1"/>
            </a:lvl1pPr>
          </a:lstStyle>
          <a:p>
            <a:r>
              <a:rPr lang="en-US"/>
              <a:t>Click to edit Master title style</a:t>
            </a:r>
            <a:endParaRPr lang="it-IT"/>
          </a:p>
        </p:txBody>
      </p:sp>
      <p:sp>
        <p:nvSpPr>
          <p:cNvPr id="9" name="Segnaposto testo 4"/>
          <p:cNvSpPr>
            <a:spLocks noGrp="1"/>
          </p:cNvSpPr>
          <p:nvPr>
            <p:ph type="body" sz="quarter" idx="13"/>
          </p:nvPr>
        </p:nvSpPr>
        <p:spPr>
          <a:xfrm>
            <a:off x="838200" y="4332287"/>
            <a:ext cx="5545137" cy="365125"/>
          </a:xfrm>
        </p:spPr>
        <p:txBody>
          <a:bodyPr>
            <a:noAutofit/>
          </a:bodyPr>
          <a:lstStyle>
            <a:lvl1pPr marL="0" indent="0">
              <a:buNone/>
              <a:defRPr sz="2400">
                <a:solidFill>
                  <a:schemeClr val="bg1">
                    <a:lumMod val="50000"/>
                  </a:schemeClr>
                </a:solidFill>
                <a:latin typeface="Trebuchet MS" panose="020B0603020202020204" pitchFamily="34" charset="0"/>
              </a:defRPr>
            </a:lvl1pPr>
          </a:lstStyle>
          <a:p>
            <a:pPr lvl="0"/>
            <a:r>
              <a:rPr lang="en-US"/>
              <a:t>Click to edit Master text styles</a:t>
            </a:r>
          </a:p>
        </p:txBody>
      </p:sp>
    </p:spTree>
    <p:extLst>
      <p:ext uri="{BB962C8B-B14F-4D97-AF65-F5344CB8AC3E}">
        <p14:creationId xmlns:p14="http://schemas.microsoft.com/office/powerpoint/2010/main" val="822419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mp; Body I row">
    <p:spTree>
      <p:nvGrpSpPr>
        <p:cNvPr id="1" name=""/>
        <p:cNvGrpSpPr/>
        <p:nvPr/>
      </p:nvGrpSpPr>
      <p:grpSpPr>
        <a:xfrm>
          <a:off x="0" y="0"/>
          <a:ext cx="0" cy="0"/>
          <a:chOff x="0" y="0"/>
          <a:chExt cx="0" cy="0"/>
        </a:xfrm>
      </p:grpSpPr>
      <p:pic>
        <p:nvPicPr>
          <p:cNvPr id="2" name="Immagine 9">
            <a:extLst>
              <a:ext uri="{FF2B5EF4-FFF2-40B4-BE49-F238E27FC236}">
                <a16:creationId xmlns:a16="http://schemas.microsoft.com/office/drawing/2014/main" id="{E48F9424-5DF5-7A37-EA89-D352B1B61A7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9863" y="6059488"/>
            <a:ext cx="1747837" cy="7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asellaDiTesto 11">
            <a:extLst>
              <a:ext uri="{FF2B5EF4-FFF2-40B4-BE49-F238E27FC236}">
                <a16:creationId xmlns:a16="http://schemas.microsoft.com/office/drawing/2014/main" id="{6D20E700-4424-B8A1-33D9-55F02EE71A91}"/>
              </a:ext>
            </a:extLst>
          </p:cNvPr>
          <p:cNvSpPr txBox="1">
            <a:spLocks noChangeArrowheads="1"/>
          </p:cNvSpPr>
          <p:nvPr userDrawn="1"/>
        </p:nvSpPr>
        <p:spPr bwMode="auto">
          <a:xfrm>
            <a:off x="9871075" y="6423025"/>
            <a:ext cx="2154238"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r>
              <a:rPr lang="it-IT" altLang="en-US" sz="1400">
                <a:solidFill>
                  <a:srgbClr val="7F7F7F"/>
                </a:solidFill>
                <a:latin typeface="Trebuchet MS" panose="020B0603020202020204" pitchFamily="34" charset="0"/>
              </a:rPr>
              <a:t>www.ieabioenergy.com</a:t>
            </a:r>
          </a:p>
        </p:txBody>
      </p:sp>
      <p:sp>
        <p:nvSpPr>
          <p:cNvPr id="4" name="Segnaposto numero diapositiva 2">
            <a:extLst>
              <a:ext uri="{FF2B5EF4-FFF2-40B4-BE49-F238E27FC236}">
                <a16:creationId xmlns:a16="http://schemas.microsoft.com/office/drawing/2014/main" id="{836BDF77-3AA7-7309-2A51-FCBCF7268D0A}"/>
              </a:ext>
            </a:extLst>
          </p:cNvPr>
          <p:cNvSpPr txBox="1">
            <a:spLocks/>
          </p:cNvSpPr>
          <p:nvPr userDrawn="1"/>
        </p:nvSpPr>
        <p:spPr>
          <a:xfrm>
            <a:off x="5067300" y="6346825"/>
            <a:ext cx="2057400" cy="365125"/>
          </a:xfrm>
          <a:prstGeom prst="rect">
            <a:avLst/>
          </a:prstGeom>
        </p:spPr>
        <p:txBody>
          <a:bodyPr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F689137A-6DCC-4039-A1F1-F6983195BD75}" type="slidenum">
              <a:rPr lang="it-IT" sz="1400" smtClean="0"/>
              <a:pPr algn="ctr" fontAlgn="auto">
                <a:spcBef>
                  <a:spcPts val="0"/>
                </a:spcBef>
                <a:spcAft>
                  <a:spcPts val="0"/>
                </a:spcAft>
                <a:defRPr/>
              </a:pPr>
              <a:t>‹#›</a:t>
            </a:fld>
            <a:endParaRPr lang="it-IT" sz="1400"/>
          </a:p>
        </p:txBody>
      </p:sp>
      <p:sp>
        <p:nvSpPr>
          <p:cNvPr id="17" name="Segnaposto testo 16"/>
          <p:cNvSpPr>
            <a:spLocks noGrp="1"/>
          </p:cNvSpPr>
          <p:nvPr>
            <p:ph type="body" sz="quarter" idx="11"/>
          </p:nvPr>
        </p:nvSpPr>
        <p:spPr>
          <a:xfrm>
            <a:off x="847725" y="1798048"/>
            <a:ext cx="10506073" cy="4023360"/>
          </a:xfrm>
          <a:prstGeom prst="rect">
            <a:avLst/>
          </a:prstGeom>
        </p:spPr>
        <p:txBody>
          <a:bodyPr>
            <a:normAutofit/>
          </a:bodyPr>
          <a:lstStyle>
            <a:lvl1pPr marL="342900" indent="-342900">
              <a:buFont typeface="Arial" panose="020B0604020202020204" pitchFamily="34" charset="0"/>
              <a:buChar char="•"/>
              <a:defRPr sz="2400">
                <a:solidFill>
                  <a:srgbClr val="0A4F9D"/>
                </a:solidFill>
                <a:latin typeface="Trebuchet MS" panose="020B0603020202020204" pitchFamily="34" charset="0"/>
              </a:defRPr>
            </a:lvl1p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Segnaposto testo 14"/>
          <p:cNvSpPr>
            <a:spLocks noGrp="1"/>
          </p:cNvSpPr>
          <p:nvPr>
            <p:ph type="body" sz="quarter" idx="78"/>
          </p:nvPr>
        </p:nvSpPr>
        <p:spPr>
          <a:xfrm>
            <a:off x="847725" y="365624"/>
            <a:ext cx="10506074" cy="890419"/>
          </a:xfrm>
          <a:prstGeom prst="rect">
            <a:avLst/>
          </a:prstGeom>
        </p:spPr>
        <p:txBody>
          <a:bodyPr>
            <a:noAutofit/>
          </a:bodyPr>
          <a:lstStyle>
            <a:lvl1pPr marL="0" indent="0">
              <a:lnSpc>
                <a:spcPts val="3250"/>
              </a:lnSpc>
              <a:buNone/>
              <a:defRPr sz="3000" b="1">
                <a:solidFill>
                  <a:srgbClr val="0A4F9D"/>
                </a:solidFill>
                <a:latin typeface="Trebuchet MS" panose="020B0603020202020204" pitchFamily="34" charset="0"/>
              </a:defRPr>
            </a:lvl1pPr>
            <a:lvl2pPr>
              <a:defRPr sz="2400">
                <a:solidFill>
                  <a:srgbClr val="FFC000"/>
                </a:solidFill>
              </a:defRPr>
            </a:lvl2pPr>
            <a:lvl3pPr>
              <a:defRPr sz="2000">
                <a:solidFill>
                  <a:srgbClr val="FFC000"/>
                </a:solidFill>
              </a:defRPr>
            </a:lvl3pPr>
            <a:lvl4pPr>
              <a:defRPr sz="1800">
                <a:solidFill>
                  <a:srgbClr val="FFC000"/>
                </a:solidFill>
              </a:defRPr>
            </a:lvl4pPr>
            <a:lvl5pPr>
              <a:defRPr sz="1800">
                <a:solidFill>
                  <a:srgbClr val="FFC000"/>
                </a:solidFill>
              </a:defRPr>
            </a:lvl5pPr>
          </a:lstStyle>
          <a:p>
            <a:pPr lvl="0"/>
            <a:r>
              <a:rPr lang="en-US"/>
              <a:t>Click to edit Master text styles</a:t>
            </a:r>
          </a:p>
        </p:txBody>
      </p:sp>
    </p:spTree>
    <p:extLst>
      <p:ext uri="{BB962C8B-B14F-4D97-AF65-F5344CB8AC3E}">
        <p14:creationId xmlns:p14="http://schemas.microsoft.com/office/powerpoint/2010/main" val="458121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ignificant achievements / results ">
    <p:spTree>
      <p:nvGrpSpPr>
        <p:cNvPr id="1" name=""/>
        <p:cNvGrpSpPr/>
        <p:nvPr/>
      </p:nvGrpSpPr>
      <p:grpSpPr>
        <a:xfrm>
          <a:off x="0" y="0"/>
          <a:ext cx="0" cy="0"/>
          <a:chOff x="0" y="0"/>
          <a:chExt cx="0" cy="0"/>
        </a:xfrm>
      </p:grpSpPr>
      <p:pic>
        <p:nvPicPr>
          <p:cNvPr id="2" name="Immagine 9">
            <a:extLst>
              <a:ext uri="{FF2B5EF4-FFF2-40B4-BE49-F238E27FC236}">
                <a16:creationId xmlns:a16="http://schemas.microsoft.com/office/drawing/2014/main" id="{651A4C58-792B-03F8-C895-618B269016A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9863" y="6059488"/>
            <a:ext cx="1747837" cy="7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asellaDiTesto 11">
            <a:extLst>
              <a:ext uri="{FF2B5EF4-FFF2-40B4-BE49-F238E27FC236}">
                <a16:creationId xmlns:a16="http://schemas.microsoft.com/office/drawing/2014/main" id="{594D32D2-E61E-1991-ABA2-C7177E6ADE3F}"/>
              </a:ext>
            </a:extLst>
          </p:cNvPr>
          <p:cNvSpPr txBox="1">
            <a:spLocks noChangeArrowheads="1"/>
          </p:cNvSpPr>
          <p:nvPr userDrawn="1"/>
        </p:nvSpPr>
        <p:spPr bwMode="auto">
          <a:xfrm>
            <a:off x="9871075" y="6423025"/>
            <a:ext cx="2154238"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r>
              <a:rPr lang="it-IT" altLang="en-US" sz="1400">
                <a:solidFill>
                  <a:srgbClr val="7F7F7F"/>
                </a:solidFill>
                <a:latin typeface="Trebuchet MS" panose="020B0603020202020204" pitchFamily="34" charset="0"/>
              </a:rPr>
              <a:t>www.ieabioenergy.com</a:t>
            </a:r>
          </a:p>
        </p:txBody>
      </p:sp>
      <p:sp>
        <p:nvSpPr>
          <p:cNvPr id="4" name="Segnaposto numero diapositiva 2">
            <a:extLst>
              <a:ext uri="{FF2B5EF4-FFF2-40B4-BE49-F238E27FC236}">
                <a16:creationId xmlns:a16="http://schemas.microsoft.com/office/drawing/2014/main" id="{1096D588-7AD7-D256-7A5C-89042C82E4FB}"/>
              </a:ext>
            </a:extLst>
          </p:cNvPr>
          <p:cNvSpPr txBox="1">
            <a:spLocks/>
          </p:cNvSpPr>
          <p:nvPr userDrawn="1"/>
        </p:nvSpPr>
        <p:spPr>
          <a:xfrm>
            <a:off x="5067300" y="6346825"/>
            <a:ext cx="2057400" cy="365125"/>
          </a:xfrm>
          <a:prstGeom prst="rect">
            <a:avLst/>
          </a:prstGeom>
        </p:spPr>
        <p:txBody>
          <a:bodyPr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D27F10E2-A409-4FBA-9699-FCBEE45A9ED8}" type="slidenum">
              <a:rPr lang="it-IT" sz="1400" smtClean="0"/>
              <a:pPr algn="ctr" fontAlgn="auto">
                <a:spcBef>
                  <a:spcPts val="0"/>
                </a:spcBef>
                <a:spcAft>
                  <a:spcPts val="0"/>
                </a:spcAft>
                <a:defRPr/>
              </a:pPr>
              <a:t>‹#›</a:t>
            </a:fld>
            <a:endParaRPr lang="it-IT" sz="1400"/>
          </a:p>
        </p:txBody>
      </p:sp>
      <p:pic>
        <p:nvPicPr>
          <p:cNvPr id="5" name="Immagine 2" descr="Immagine che contiene disegnando&#10;&#10;Descrizione generata automaticamente">
            <a:extLst>
              <a:ext uri="{FF2B5EF4-FFF2-40B4-BE49-F238E27FC236}">
                <a16:creationId xmlns:a16="http://schemas.microsoft.com/office/drawing/2014/main" id="{752FB191-A9B0-1C50-8986-33360B52A5C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77863" y="236538"/>
            <a:ext cx="10644187"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Segnaposto testo 16"/>
          <p:cNvSpPr>
            <a:spLocks noGrp="1"/>
          </p:cNvSpPr>
          <p:nvPr>
            <p:ph type="body" sz="quarter" idx="11"/>
          </p:nvPr>
        </p:nvSpPr>
        <p:spPr>
          <a:xfrm>
            <a:off x="847725" y="1798048"/>
            <a:ext cx="10506073" cy="4023360"/>
          </a:xfrm>
          <a:prstGeom prst="rect">
            <a:avLst/>
          </a:prstGeom>
        </p:spPr>
        <p:txBody>
          <a:bodyPr>
            <a:normAutofit/>
          </a:bodyPr>
          <a:lstStyle>
            <a:lvl1pPr marL="342900" indent="-342900">
              <a:buFont typeface="Arial" panose="020B0604020202020204" pitchFamily="34" charset="0"/>
              <a:buChar char="•"/>
              <a:defRPr sz="2400">
                <a:solidFill>
                  <a:srgbClr val="0A4F9D"/>
                </a:solidFill>
                <a:latin typeface="Trebuchet MS" panose="020B0603020202020204" pitchFamily="34" charset="0"/>
              </a:defRPr>
            </a:lvl1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488005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Fortcoming activities">
    <p:spTree>
      <p:nvGrpSpPr>
        <p:cNvPr id="1" name=""/>
        <p:cNvGrpSpPr/>
        <p:nvPr/>
      </p:nvGrpSpPr>
      <p:grpSpPr>
        <a:xfrm>
          <a:off x="0" y="0"/>
          <a:ext cx="0" cy="0"/>
          <a:chOff x="0" y="0"/>
          <a:chExt cx="0" cy="0"/>
        </a:xfrm>
      </p:grpSpPr>
      <p:pic>
        <p:nvPicPr>
          <p:cNvPr id="2" name="Immagine 9">
            <a:extLst>
              <a:ext uri="{FF2B5EF4-FFF2-40B4-BE49-F238E27FC236}">
                <a16:creationId xmlns:a16="http://schemas.microsoft.com/office/drawing/2014/main" id="{0C948666-CDA6-0ADC-94E0-CBA3C84E524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9863" y="6059488"/>
            <a:ext cx="1747837" cy="7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asellaDiTesto 11">
            <a:extLst>
              <a:ext uri="{FF2B5EF4-FFF2-40B4-BE49-F238E27FC236}">
                <a16:creationId xmlns:a16="http://schemas.microsoft.com/office/drawing/2014/main" id="{D1DCEF1F-02D9-78B8-E090-502F3976C63D}"/>
              </a:ext>
            </a:extLst>
          </p:cNvPr>
          <p:cNvSpPr txBox="1">
            <a:spLocks noChangeArrowheads="1"/>
          </p:cNvSpPr>
          <p:nvPr userDrawn="1"/>
        </p:nvSpPr>
        <p:spPr bwMode="auto">
          <a:xfrm>
            <a:off x="9871075" y="6423025"/>
            <a:ext cx="2154238"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r>
              <a:rPr lang="it-IT" altLang="en-US" sz="1400">
                <a:solidFill>
                  <a:srgbClr val="7F7F7F"/>
                </a:solidFill>
                <a:latin typeface="Trebuchet MS" panose="020B0603020202020204" pitchFamily="34" charset="0"/>
              </a:rPr>
              <a:t>www.ieabioenergy.com</a:t>
            </a:r>
          </a:p>
        </p:txBody>
      </p:sp>
      <p:sp>
        <p:nvSpPr>
          <p:cNvPr id="4" name="Segnaposto numero diapositiva 2">
            <a:extLst>
              <a:ext uri="{FF2B5EF4-FFF2-40B4-BE49-F238E27FC236}">
                <a16:creationId xmlns:a16="http://schemas.microsoft.com/office/drawing/2014/main" id="{4044E7A4-3F15-8D15-6D0B-ED6705D8D5BE}"/>
              </a:ext>
            </a:extLst>
          </p:cNvPr>
          <p:cNvSpPr txBox="1">
            <a:spLocks/>
          </p:cNvSpPr>
          <p:nvPr userDrawn="1"/>
        </p:nvSpPr>
        <p:spPr>
          <a:xfrm>
            <a:off x="5067300" y="6346825"/>
            <a:ext cx="2057400" cy="365125"/>
          </a:xfrm>
          <a:prstGeom prst="rect">
            <a:avLst/>
          </a:prstGeom>
        </p:spPr>
        <p:txBody>
          <a:bodyPr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89A6EE0D-AF2B-41A1-8AFB-08473F3D5623}" type="slidenum">
              <a:rPr lang="it-IT" sz="1400" smtClean="0"/>
              <a:pPr algn="ctr" fontAlgn="auto">
                <a:spcBef>
                  <a:spcPts val="0"/>
                </a:spcBef>
                <a:spcAft>
                  <a:spcPts val="0"/>
                </a:spcAft>
                <a:defRPr/>
              </a:pPr>
              <a:t>‹#›</a:t>
            </a:fld>
            <a:endParaRPr lang="it-IT" sz="1400"/>
          </a:p>
        </p:txBody>
      </p:sp>
      <p:pic>
        <p:nvPicPr>
          <p:cNvPr id="5" name="Immagine 3" descr="Immagine che contiene disegnando&#10;&#10;Descrizione generata automaticamente">
            <a:extLst>
              <a:ext uri="{FF2B5EF4-FFF2-40B4-BE49-F238E27FC236}">
                <a16:creationId xmlns:a16="http://schemas.microsoft.com/office/drawing/2014/main" id="{6E62C12A-A8E3-1589-BC25-0A3DDC9C239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65163" y="234950"/>
            <a:ext cx="10644187"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Segnaposto testo 16"/>
          <p:cNvSpPr>
            <a:spLocks noGrp="1"/>
          </p:cNvSpPr>
          <p:nvPr>
            <p:ph type="body" sz="quarter" idx="11"/>
          </p:nvPr>
        </p:nvSpPr>
        <p:spPr>
          <a:xfrm>
            <a:off x="847725" y="1798048"/>
            <a:ext cx="10506073" cy="4023360"/>
          </a:xfrm>
          <a:prstGeom prst="rect">
            <a:avLst/>
          </a:prstGeom>
        </p:spPr>
        <p:txBody>
          <a:bodyPr>
            <a:normAutofit/>
          </a:bodyPr>
          <a:lstStyle>
            <a:lvl1pPr marL="342900" indent="-342900">
              <a:buFont typeface="Arial" panose="020B0604020202020204" pitchFamily="34" charset="0"/>
              <a:buChar char="•"/>
              <a:defRPr sz="2400">
                <a:solidFill>
                  <a:srgbClr val="0A4F9D"/>
                </a:solidFill>
                <a:latin typeface="Trebuchet MS" panose="020B0603020202020204" pitchFamily="34" charset="0"/>
              </a:defRPr>
            </a:lvl1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7980094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mp; Body II Columns">
    <p:spTree>
      <p:nvGrpSpPr>
        <p:cNvPr id="1" name=""/>
        <p:cNvGrpSpPr/>
        <p:nvPr/>
      </p:nvGrpSpPr>
      <p:grpSpPr>
        <a:xfrm>
          <a:off x="0" y="0"/>
          <a:ext cx="0" cy="0"/>
          <a:chOff x="0" y="0"/>
          <a:chExt cx="0" cy="0"/>
        </a:xfrm>
      </p:grpSpPr>
      <p:pic>
        <p:nvPicPr>
          <p:cNvPr id="2" name="Immagine 9">
            <a:extLst>
              <a:ext uri="{FF2B5EF4-FFF2-40B4-BE49-F238E27FC236}">
                <a16:creationId xmlns:a16="http://schemas.microsoft.com/office/drawing/2014/main" id="{89706677-14C3-E8BB-D4E6-62BCF63B02B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9863" y="6059488"/>
            <a:ext cx="1747837" cy="7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asellaDiTesto 11">
            <a:extLst>
              <a:ext uri="{FF2B5EF4-FFF2-40B4-BE49-F238E27FC236}">
                <a16:creationId xmlns:a16="http://schemas.microsoft.com/office/drawing/2014/main" id="{32E24309-7EA4-BB4C-DE35-49E15C6EEBDE}"/>
              </a:ext>
            </a:extLst>
          </p:cNvPr>
          <p:cNvSpPr txBox="1">
            <a:spLocks noChangeArrowheads="1"/>
          </p:cNvSpPr>
          <p:nvPr userDrawn="1"/>
        </p:nvSpPr>
        <p:spPr bwMode="auto">
          <a:xfrm>
            <a:off x="9871075" y="6423025"/>
            <a:ext cx="2154238"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r>
              <a:rPr lang="it-IT" altLang="en-US" sz="1400">
                <a:solidFill>
                  <a:srgbClr val="7F7F7F"/>
                </a:solidFill>
                <a:latin typeface="Trebuchet MS" panose="020B0603020202020204" pitchFamily="34" charset="0"/>
              </a:rPr>
              <a:t>www.ieabioenergy.com</a:t>
            </a:r>
          </a:p>
        </p:txBody>
      </p:sp>
      <p:sp>
        <p:nvSpPr>
          <p:cNvPr id="4" name="Segnaposto numero diapositiva 2">
            <a:extLst>
              <a:ext uri="{FF2B5EF4-FFF2-40B4-BE49-F238E27FC236}">
                <a16:creationId xmlns:a16="http://schemas.microsoft.com/office/drawing/2014/main" id="{C17E0882-E363-98AF-763F-26DAD069B42D}"/>
              </a:ext>
            </a:extLst>
          </p:cNvPr>
          <p:cNvSpPr txBox="1">
            <a:spLocks/>
          </p:cNvSpPr>
          <p:nvPr userDrawn="1"/>
        </p:nvSpPr>
        <p:spPr>
          <a:xfrm>
            <a:off x="5067300" y="6346825"/>
            <a:ext cx="2057400" cy="365125"/>
          </a:xfrm>
          <a:prstGeom prst="rect">
            <a:avLst/>
          </a:prstGeom>
        </p:spPr>
        <p:txBody>
          <a:bodyPr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DF42D845-6AD7-48F1-9A64-DE500DFD21CC}" type="slidenum">
              <a:rPr lang="it-IT" sz="1400" smtClean="0"/>
              <a:pPr algn="ctr" fontAlgn="auto">
                <a:spcBef>
                  <a:spcPts val="0"/>
                </a:spcBef>
                <a:spcAft>
                  <a:spcPts val="0"/>
                </a:spcAft>
                <a:defRPr/>
              </a:pPr>
              <a:t>‹#›</a:t>
            </a:fld>
            <a:endParaRPr lang="it-IT" sz="1400"/>
          </a:p>
        </p:txBody>
      </p:sp>
      <p:sp>
        <p:nvSpPr>
          <p:cNvPr id="8" name="Segnaposto testo 14"/>
          <p:cNvSpPr>
            <a:spLocks noGrp="1"/>
          </p:cNvSpPr>
          <p:nvPr>
            <p:ph type="body" sz="quarter" idx="78"/>
          </p:nvPr>
        </p:nvSpPr>
        <p:spPr>
          <a:xfrm>
            <a:off x="847725" y="365624"/>
            <a:ext cx="10506074" cy="890419"/>
          </a:xfrm>
          <a:prstGeom prst="rect">
            <a:avLst/>
          </a:prstGeom>
        </p:spPr>
        <p:txBody>
          <a:bodyPr>
            <a:noAutofit/>
          </a:bodyPr>
          <a:lstStyle>
            <a:lvl1pPr marL="0" indent="0">
              <a:lnSpc>
                <a:spcPts val="3250"/>
              </a:lnSpc>
              <a:buNone/>
              <a:defRPr sz="3000" b="1">
                <a:solidFill>
                  <a:srgbClr val="0A4F9D"/>
                </a:solidFill>
                <a:latin typeface="Trebuchet MS" panose="020B0603020202020204" pitchFamily="34" charset="0"/>
              </a:defRPr>
            </a:lvl1pPr>
            <a:lvl2pPr>
              <a:defRPr sz="2400">
                <a:solidFill>
                  <a:srgbClr val="FFC000"/>
                </a:solidFill>
              </a:defRPr>
            </a:lvl2pPr>
            <a:lvl3pPr>
              <a:defRPr sz="2000">
                <a:solidFill>
                  <a:srgbClr val="FFC000"/>
                </a:solidFill>
              </a:defRPr>
            </a:lvl3pPr>
            <a:lvl4pPr>
              <a:defRPr sz="1800">
                <a:solidFill>
                  <a:srgbClr val="FFC000"/>
                </a:solidFill>
              </a:defRPr>
            </a:lvl4pPr>
            <a:lvl5pPr>
              <a:defRPr sz="1800">
                <a:solidFill>
                  <a:srgbClr val="FFC000"/>
                </a:solidFill>
              </a:defRPr>
            </a:lvl5pPr>
          </a:lstStyle>
          <a:p>
            <a:pPr lvl="0"/>
            <a:r>
              <a:rPr lang="en-US"/>
              <a:t>Click to edit Master text styles</a:t>
            </a:r>
          </a:p>
        </p:txBody>
      </p:sp>
      <p:sp>
        <p:nvSpPr>
          <p:cNvPr id="11" name="Segnaposto testo 1"/>
          <p:cNvSpPr>
            <a:spLocks noGrp="1"/>
          </p:cNvSpPr>
          <p:nvPr>
            <p:ph type="body" sz="quarter" idx="11"/>
          </p:nvPr>
        </p:nvSpPr>
        <p:spPr>
          <a:xfrm>
            <a:off x="847725" y="1789981"/>
            <a:ext cx="4808581" cy="4023360"/>
          </a:xfrm>
        </p:spPr>
        <p:txBody>
          <a:bodyPr>
            <a:normAutofit/>
          </a:bodyPr>
          <a:lstStyle>
            <a:lvl1pPr marL="0" indent="0">
              <a:buNone/>
              <a:defRPr sz="2400"/>
            </a:lvl1pPr>
          </a:lstStyle>
          <a:p>
            <a:pPr lvl="0"/>
            <a:r>
              <a:rPr lang="en-US"/>
              <a:t>Click to edit Master text styles</a:t>
            </a:r>
          </a:p>
        </p:txBody>
      </p:sp>
      <p:sp>
        <p:nvSpPr>
          <p:cNvPr id="12" name="Segnaposto testo 2"/>
          <p:cNvSpPr>
            <a:spLocks noGrp="1"/>
          </p:cNvSpPr>
          <p:nvPr>
            <p:ph type="body" sz="quarter" idx="13"/>
          </p:nvPr>
        </p:nvSpPr>
        <p:spPr>
          <a:xfrm>
            <a:off x="6535694" y="1789981"/>
            <a:ext cx="4808581" cy="4023360"/>
          </a:xfrm>
        </p:spPr>
        <p:txBody>
          <a:bodyPr>
            <a:normAutofit/>
          </a:bodyPr>
          <a:lstStyle>
            <a:lvl1pPr marL="0" indent="0">
              <a:buNone/>
              <a:defRPr sz="2400"/>
            </a:lvl1pPr>
          </a:lstStyle>
          <a:p>
            <a:pPr lvl="0"/>
            <a:r>
              <a:rPr lang="en-US"/>
              <a:t>Click to edit Master text styles</a:t>
            </a:r>
          </a:p>
        </p:txBody>
      </p:sp>
    </p:spTree>
    <p:extLst>
      <p:ext uri="{BB962C8B-B14F-4D97-AF65-F5344CB8AC3E}">
        <p14:creationId xmlns:p14="http://schemas.microsoft.com/office/powerpoint/2010/main" val="39756578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 img &amp; txt">
    <p:spTree>
      <p:nvGrpSpPr>
        <p:cNvPr id="1" name=""/>
        <p:cNvGrpSpPr/>
        <p:nvPr/>
      </p:nvGrpSpPr>
      <p:grpSpPr>
        <a:xfrm>
          <a:off x="0" y="0"/>
          <a:ext cx="0" cy="0"/>
          <a:chOff x="0" y="0"/>
          <a:chExt cx="0" cy="0"/>
        </a:xfrm>
      </p:grpSpPr>
      <p:pic>
        <p:nvPicPr>
          <p:cNvPr id="2" name="Immagine 9">
            <a:extLst>
              <a:ext uri="{FF2B5EF4-FFF2-40B4-BE49-F238E27FC236}">
                <a16:creationId xmlns:a16="http://schemas.microsoft.com/office/drawing/2014/main" id="{39086918-190A-405B-CB8F-73843C6F5A0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9863" y="6059488"/>
            <a:ext cx="1747837" cy="7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asellaDiTesto 11">
            <a:extLst>
              <a:ext uri="{FF2B5EF4-FFF2-40B4-BE49-F238E27FC236}">
                <a16:creationId xmlns:a16="http://schemas.microsoft.com/office/drawing/2014/main" id="{7B3D3C5A-484D-469A-9E80-065D8D871DD3}"/>
              </a:ext>
            </a:extLst>
          </p:cNvPr>
          <p:cNvSpPr txBox="1">
            <a:spLocks noChangeArrowheads="1"/>
          </p:cNvSpPr>
          <p:nvPr userDrawn="1"/>
        </p:nvSpPr>
        <p:spPr bwMode="auto">
          <a:xfrm>
            <a:off x="9871075" y="6423025"/>
            <a:ext cx="2154238"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r>
              <a:rPr lang="it-IT" altLang="en-US" sz="1400">
                <a:solidFill>
                  <a:srgbClr val="7F7F7F"/>
                </a:solidFill>
                <a:latin typeface="Trebuchet MS" panose="020B0603020202020204" pitchFamily="34" charset="0"/>
              </a:rPr>
              <a:t>www.ieabioenergy.com</a:t>
            </a:r>
          </a:p>
        </p:txBody>
      </p:sp>
      <p:sp>
        <p:nvSpPr>
          <p:cNvPr id="4" name="Segnaposto numero diapositiva 2">
            <a:extLst>
              <a:ext uri="{FF2B5EF4-FFF2-40B4-BE49-F238E27FC236}">
                <a16:creationId xmlns:a16="http://schemas.microsoft.com/office/drawing/2014/main" id="{6EAA2C4C-B02E-E46E-5821-6CCE00975931}"/>
              </a:ext>
            </a:extLst>
          </p:cNvPr>
          <p:cNvSpPr txBox="1">
            <a:spLocks/>
          </p:cNvSpPr>
          <p:nvPr userDrawn="1"/>
        </p:nvSpPr>
        <p:spPr>
          <a:xfrm>
            <a:off x="5067300" y="6346825"/>
            <a:ext cx="2057400" cy="365125"/>
          </a:xfrm>
          <a:prstGeom prst="rect">
            <a:avLst/>
          </a:prstGeom>
        </p:spPr>
        <p:txBody>
          <a:bodyPr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864AEA3E-31BA-4535-B1F3-BB6539080833}" type="slidenum">
              <a:rPr lang="it-IT" sz="1400" smtClean="0"/>
              <a:pPr algn="ctr" fontAlgn="auto">
                <a:spcBef>
                  <a:spcPts val="0"/>
                </a:spcBef>
                <a:spcAft>
                  <a:spcPts val="0"/>
                </a:spcAft>
                <a:defRPr/>
              </a:pPr>
              <a:t>‹#›</a:t>
            </a:fld>
            <a:endParaRPr lang="it-IT" sz="1400"/>
          </a:p>
        </p:txBody>
      </p:sp>
      <p:sp>
        <p:nvSpPr>
          <p:cNvPr id="14" name="Segnaposto immagine 7"/>
          <p:cNvSpPr>
            <a:spLocks noGrp="1"/>
          </p:cNvSpPr>
          <p:nvPr>
            <p:ph type="pic" sz="quarter" idx="15"/>
          </p:nvPr>
        </p:nvSpPr>
        <p:spPr>
          <a:xfrm>
            <a:off x="847725" y="1779640"/>
            <a:ext cx="5000625" cy="4205236"/>
          </a:xfrm>
        </p:spPr>
        <p:txBody>
          <a:bodyPr rtlCol="0">
            <a:normAutofit/>
          </a:bodyPr>
          <a:lstStyle/>
          <a:p>
            <a:pPr lvl="0"/>
            <a:endParaRPr lang="it-IT" noProof="0"/>
          </a:p>
        </p:txBody>
      </p:sp>
      <p:sp>
        <p:nvSpPr>
          <p:cNvPr id="8" name="Segnaposto testo 14"/>
          <p:cNvSpPr>
            <a:spLocks noGrp="1"/>
          </p:cNvSpPr>
          <p:nvPr>
            <p:ph type="body" sz="quarter" idx="78"/>
          </p:nvPr>
        </p:nvSpPr>
        <p:spPr>
          <a:xfrm>
            <a:off x="847725" y="365624"/>
            <a:ext cx="10506074" cy="890419"/>
          </a:xfrm>
          <a:prstGeom prst="rect">
            <a:avLst/>
          </a:prstGeom>
        </p:spPr>
        <p:txBody>
          <a:bodyPr>
            <a:noAutofit/>
          </a:bodyPr>
          <a:lstStyle>
            <a:lvl1pPr marL="0" indent="0">
              <a:lnSpc>
                <a:spcPts val="3250"/>
              </a:lnSpc>
              <a:buNone/>
              <a:defRPr sz="3000" b="1">
                <a:solidFill>
                  <a:srgbClr val="0A4F9D"/>
                </a:solidFill>
                <a:latin typeface="Trebuchet MS" panose="020B0603020202020204" pitchFamily="34" charset="0"/>
              </a:defRPr>
            </a:lvl1pPr>
            <a:lvl2pPr>
              <a:defRPr sz="2400">
                <a:solidFill>
                  <a:srgbClr val="FFC000"/>
                </a:solidFill>
              </a:defRPr>
            </a:lvl2pPr>
            <a:lvl3pPr>
              <a:defRPr sz="2000">
                <a:solidFill>
                  <a:srgbClr val="FFC000"/>
                </a:solidFill>
              </a:defRPr>
            </a:lvl3pPr>
            <a:lvl4pPr>
              <a:defRPr sz="1800">
                <a:solidFill>
                  <a:srgbClr val="FFC000"/>
                </a:solidFill>
              </a:defRPr>
            </a:lvl4pPr>
            <a:lvl5pPr>
              <a:defRPr sz="1800">
                <a:solidFill>
                  <a:srgbClr val="FFC000"/>
                </a:solidFill>
              </a:defRPr>
            </a:lvl5pPr>
          </a:lstStyle>
          <a:p>
            <a:pPr lvl="0"/>
            <a:r>
              <a:rPr lang="en-US"/>
              <a:t>Click to edit Master text styles</a:t>
            </a:r>
          </a:p>
        </p:txBody>
      </p:sp>
      <p:sp>
        <p:nvSpPr>
          <p:cNvPr id="9" name="Segnaposto testo 9"/>
          <p:cNvSpPr>
            <a:spLocks noGrp="1"/>
          </p:cNvSpPr>
          <p:nvPr>
            <p:ph type="body" sz="quarter" idx="16"/>
          </p:nvPr>
        </p:nvSpPr>
        <p:spPr>
          <a:xfrm>
            <a:off x="6343652" y="1779640"/>
            <a:ext cx="5010149" cy="4205235"/>
          </a:xfrm>
        </p:spPr>
        <p:txBody>
          <a:bodyPr/>
          <a:lstStyle>
            <a:lvl1pPr marL="342900" indent="-342900">
              <a:buFont typeface="Arial" panose="020B0604020202020204" pitchFamily="34" charset="0"/>
              <a:buChar char="•"/>
              <a:defRPr sz="2400">
                <a:latin typeface="Trebuchet MS" panose="020B0603020202020204" pitchFamily="34" charset="0"/>
              </a:defRPr>
            </a:lvl1pPr>
            <a:lvl2pPr>
              <a:defRPr sz="2000">
                <a:latin typeface="Trebuchet MS" panose="020B0603020202020204" pitchFamily="34" charset="0"/>
              </a:defRPr>
            </a:lvl2pPr>
            <a:lvl3pPr>
              <a:defRPr sz="1800">
                <a:latin typeface="Trebuchet MS" panose="020B0603020202020204" pitchFamily="34" charset="0"/>
              </a:defRPr>
            </a:lvl3pPr>
            <a:lvl4pPr>
              <a:defRPr sz="1600">
                <a:latin typeface="Trebuchet MS" panose="020B0603020202020204" pitchFamily="34" charset="0"/>
              </a:defRPr>
            </a:lvl4pPr>
            <a:lvl5pPr>
              <a:defRPr sz="1600">
                <a:latin typeface="Trebuchet MS" panose="020B06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Tree>
    <p:extLst>
      <p:ext uri="{BB962C8B-B14F-4D97-AF65-F5344CB8AC3E}">
        <p14:creationId xmlns:p14="http://schemas.microsoft.com/office/powerpoint/2010/main" val="88425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 img &amp; txt">
    <p:spTree>
      <p:nvGrpSpPr>
        <p:cNvPr id="1" name=""/>
        <p:cNvGrpSpPr/>
        <p:nvPr/>
      </p:nvGrpSpPr>
      <p:grpSpPr>
        <a:xfrm>
          <a:off x="0" y="0"/>
          <a:ext cx="0" cy="0"/>
          <a:chOff x="0" y="0"/>
          <a:chExt cx="0" cy="0"/>
        </a:xfrm>
      </p:grpSpPr>
      <p:pic>
        <p:nvPicPr>
          <p:cNvPr id="2" name="Immagine 9">
            <a:extLst>
              <a:ext uri="{FF2B5EF4-FFF2-40B4-BE49-F238E27FC236}">
                <a16:creationId xmlns:a16="http://schemas.microsoft.com/office/drawing/2014/main" id="{4084252E-0A4A-AE60-3F70-54463EEB53B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9863" y="6059488"/>
            <a:ext cx="1747837" cy="7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asellaDiTesto 11">
            <a:extLst>
              <a:ext uri="{FF2B5EF4-FFF2-40B4-BE49-F238E27FC236}">
                <a16:creationId xmlns:a16="http://schemas.microsoft.com/office/drawing/2014/main" id="{6281D410-912A-BC6B-BF3A-E16B556FF847}"/>
              </a:ext>
            </a:extLst>
          </p:cNvPr>
          <p:cNvSpPr txBox="1">
            <a:spLocks noChangeArrowheads="1"/>
          </p:cNvSpPr>
          <p:nvPr userDrawn="1"/>
        </p:nvSpPr>
        <p:spPr bwMode="auto">
          <a:xfrm>
            <a:off x="9871075" y="6423025"/>
            <a:ext cx="2154238"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r>
              <a:rPr lang="it-IT" altLang="en-US" sz="1400">
                <a:solidFill>
                  <a:srgbClr val="7F7F7F"/>
                </a:solidFill>
                <a:latin typeface="Trebuchet MS" panose="020B0603020202020204" pitchFamily="34" charset="0"/>
              </a:rPr>
              <a:t>www.ieabioenergy.com</a:t>
            </a:r>
          </a:p>
        </p:txBody>
      </p:sp>
      <p:sp>
        <p:nvSpPr>
          <p:cNvPr id="4" name="Segnaposto numero diapositiva 2">
            <a:extLst>
              <a:ext uri="{FF2B5EF4-FFF2-40B4-BE49-F238E27FC236}">
                <a16:creationId xmlns:a16="http://schemas.microsoft.com/office/drawing/2014/main" id="{D392D758-04F5-446D-67AC-1D517A702CE8}"/>
              </a:ext>
            </a:extLst>
          </p:cNvPr>
          <p:cNvSpPr txBox="1">
            <a:spLocks/>
          </p:cNvSpPr>
          <p:nvPr userDrawn="1"/>
        </p:nvSpPr>
        <p:spPr>
          <a:xfrm>
            <a:off x="5067300" y="6346825"/>
            <a:ext cx="2057400" cy="365125"/>
          </a:xfrm>
          <a:prstGeom prst="rect">
            <a:avLst/>
          </a:prstGeom>
        </p:spPr>
        <p:txBody>
          <a:bodyPr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7B2E5840-539E-4CA7-BC7C-CD7732424DEC}" type="slidenum">
              <a:rPr lang="it-IT" sz="1400" smtClean="0"/>
              <a:pPr algn="ctr" fontAlgn="auto">
                <a:spcBef>
                  <a:spcPts val="0"/>
                </a:spcBef>
                <a:spcAft>
                  <a:spcPts val="0"/>
                </a:spcAft>
                <a:defRPr/>
              </a:pPr>
              <a:t>‹#›</a:t>
            </a:fld>
            <a:endParaRPr lang="it-IT" sz="1400"/>
          </a:p>
        </p:txBody>
      </p:sp>
      <p:sp>
        <p:nvSpPr>
          <p:cNvPr id="14" name="Segnaposto immagine 7"/>
          <p:cNvSpPr>
            <a:spLocks noGrp="1"/>
          </p:cNvSpPr>
          <p:nvPr>
            <p:ph type="pic" sz="quarter" idx="15"/>
          </p:nvPr>
        </p:nvSpPr>
        <p:spPr>
          <a:xfrm>
            <a:off x="847726" y="1779640"/>
            <a:ext cx="10506074" cy="4205236"/>
          </a:xfrm>
        </p:spPr>
        <p:txBody>
          <a:bodyPr rtlCol="0">
            <a:normAutofit/>
          </a:bodyPr>
          <a:lstStyle/>
          <a:p>
            <a:pPr lvl="0"/>
            <a:endParaRPr lang="it-IT" noProof="0"/>
          </a:p>
        </p:txBody>
      </p:sp>
      <p:sp>
        <p:nvSpPr>
          <p:cNvPr id="8" name="Segnaposto testo 14"/>
          <p:cNvSpPr>
            <a:spLocks noGrp="1"/>
          </p:cNvSpPr>
          <p:nvPr>
            <p:ph type="body" sz="quarter" idx="78"/>
          </p:nvPr>
        </p:nvSpPr>
        <p:spPr>
          <a:xfrm>
            <a:off x="847725" y="365624"/>
            <a:ext cx="10506074" cy="890419"/>
          </a:xfrm>
          <a:prstGeom prst="rect">
            <a:avLst/>
          </a:prstGeom>
        </p:spPr>
        <p:txBody>
          <a:bodyPr>
            <a:noAutofit/>
          </a:bodyPr>
          <a:lstStyle>
            <a:lvl1pPr marL="0" indent="0">
              <a:lnSpc>
                <a:spcPts val="3250"/>
              </a:lnSpc>
              <a:buNone/>
              <a:defRPr sz="3000" b="1">
                <a:solidFill>
                  <a:srgbClr val="0A4F9D"/>
                </a:solidFill>
                <a:latin typeface="Trebuchet MS" panose="020B0603020202020204" pitchFamily="34" charset="0"/>
              </a:defRPr>
            </a:lvl1pPr>
            <a:lvl2pPr>
              <a:defRPr sz="2400">
                <a:solidFill>
                  <a:srgbClr val="FFC000"/>
                </a:solidFill>
              </a:defRPr>
            </a:lvl2pPr>
            <a:lvl3pPr>
              <a:defRPr sz="2000">
                <a:solidFill>
                  <a:srgbClr val="FFC000"/>
                </a:solidFill>
              </a:defRPr>
            </a:lvl3pPr>
            <a:lvl4pPr>
              <a:defRPr sz="1800">
                <a:solidFill>
                  <a:srgbClr val="FFC000"/>
                </a:solidFill>
              </a:defRPr>
            </a:lvl4pPr>
            <a:lvl5pPr>
              <a:defRPr sz="1800">
                <a:solidFill>
                  <a:srgbClr val="FFC000"/>
                </a:solidFill>
              </a:defRPr>
            </a:lvl5pPr>
          </a:lstStyle>
          <a:p>
            <a:pPr lvl="0"/>
            <a:r>
              <a:rPr lang="en-US"/>
              <a:t>Click to edit Master text styles</a:t>
            </a:r>
          </a:p>
        </p:txBody>
      </p:sp>
    </p:spTree>
    <p:extLst>
      <p:ext uri="{BB962C8B-B14F-4D97-AF65-F5344CB8AC3E}">
        <p14:creationId xmlns:p14="http://schemas.microsoft.com/office/powerpoint/2010/main" val="4266935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G Comparison">
    <p:spTree>
      <p:nvGrpSpPr>
        <p:cNvPr id="1" name=""/>
        <p:cNvGrpSpPr/>
        <p:nvPr/>
      </p:nvGrpSpPr>
      <p:grpSpPr>
        <a:xfrm>
          <a:off x="0" y="0"/>
          <a:ext cx="0" cy="0"/>
          <a:chOff x="0" y="0"/>
          <a:chExt cx="0" cy="0"/>
        </a:xfrm>
      </p:grpSpPr>
      <p:pic>
        <p:nvPicPr>
          <p:cNvPr id="2" name="Immagine 9">
            <a:extLst>
              <a:ext uri="{FF2B5EF4-FFF2-40B4-BE49-F238E27FC236}">
                <a16:creationId xmlns:a16="http://schemas.microsoft.com/office/drawing/2014/main" id="{77B95479-7A13-5E3C-064F-95114354340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9863" y="6059488"/>
            <a:ext cx="1747837" cy="7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asellaDiTesto 11">
            <a:extLst>
              <a:ext uri="{FF2B5EF4-FFF2-40B4-BE49-F238E27FC236}">
                <a16:creationId xmlns:a16="http://schemas.microsoft.com/office/drawing/2014/main" id="{F7BC46C5-EAC5-7013-F691-2A3EDFAED666}"/>
              </a:ext>
            </a:extLst>
          </p:cNvPr>
          <p:cNvSpPr txBox="1">
            <a:spLocks noChangeArrowheads="1"/>
          </p:cNvSpPr>
          <p:nvPr userDrawn="1"/>
        </p:nvSpPr>
        <p:spPr bwMode="auto">
          <a:xfrm>
            <a:off x="9871075" y="6423025"/>
            <a:ext cx="2154238"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r>
              <a:rPr lang="it-IT" altLang="en-US" sz="1400">
                <a:solidFill>
                  <a:srgbClr val="7F7F7F"/>
                </a:solidFill>
                <a:latin typeface="Trebuchet MS" panose="020B0603020202020204" pitchFamily="34" charset="0"/>
              </a:rPr>
              <a:t>www.ieabioenergy.com</a:t>
            </a:r>
          </a:p>
        </p:txBody>
      </p:sp>
      <p:sp>
        <p:nvSpPr>
          <p:cNvPr id="5" name="Segnaposto numero diapositiva 2">
            <a:extLst>
              <a:ext uri="{FF2B5EF4-FFF2-40B4-BE49-F238E27FC236}">
                <a16:creationId xmlns:a16="http://schemas.microsoft.com/office/drawing/2014/main" id="{00A667A1-A83C-055F-D0CD-494BAF93E2AE}"/>
              </a:ext>
            </a:extLst>
          </p:cNvPr>
          <p:cNvSpPr txBox="1">
            <a:spLocks/>
          </p:cNvSpPr>
          <p:nvPr userDrawn="1"/>
        </p:nvSpPr>
        <p:spPr>
          <a:xfrm>
            <a:off x="5067300" y="6346825"/>
            <a:ext cx="2057400" cy="365125"/>
          </a:xfrm>
          <a:prstGeom prst="rect">
            <a:avLst/>
          </a:prstGeom>
        </p:spPr>
        <p:txBody>
          <a:bodyPr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BC7FBEEF-6132-4864-8B3A-B0674ED43CDD}" type="slidenum">
              <a:rPr lang="it-IT" sz="1400" smtClean="0"/>
              <a:pPr algn="ctr" fontAlgn="auto">
                <a:spcBef>
                  <a:spcPts val="0"/>
                </a:spcBef>
                <a:spcAft>
                  <a:spcPts val="0"/>
                </a:spcAft>
                <a:defRPr/>
              </a:pPr>
              <a:t>‹#›</a:t>
            </a:fld>
            <a:endParaRPr lang="it-IT" sz="1400"/>
          </a:p>
        </p:txBody>
      </p:sp>
      <p:sp>
        <p:nvSpPr>
          <p:cNvPr id="3" name="Segnaposto immagine 2"/>
          <p:cNvSpPr>
            <a:spLocks noGrp="1"/>
          </p:cNvSpPr>
          <p:nvPr>
            <p:ph type="pic" sz="quarter" idx="16"/>
          </p:nvPr>
        </p:nvSpPr>
        <p:spPr>
          <a:xfrm>
            <a:off x="6535736" y="1798048"/>
            <a:ext cx="4808538" cy="4022725"/>
          </a:xfrm>
        </p:spPr>
        <p:txBody>
          <a:bodyPr rtlCol="0">
            <a:normAutofit/>
          </a:bodyPr>
          <a:lstStyle/>
          <a:p>
            <a:pPr lvl="0"/>
            <a:endParaRPr lang="it-IT" noProof="0"/>
          </a:p>
        </p:txBody>
      </p:sp>
      <p:sp>
        <p:nvSpPr>
          <p:cNvPr id="11" name="Segnaposto immagine 2"/>
          <p:cNvSpPr>
            <a:spLocks noGrp="1"/>
          </p:cNvSpPr>
          <p:nvPr>
            <p:ph type="pic" sz="quarter" idx="17"/>
          </p:nvPr>
        </p:nvSpPr>
        <p:spPr>
          <a:xfrm>
            <a:off x="847725" y="1780061"/>
            <a:ext cx="4808539" cy="4022725"/>
          </a:xfrm>
        </p:spPr>
        <p:txBody>
          <a:bodyPr rtlCol="0">
            <a:normAutofit/>
          </a:bodyPr>
          <a:lstStyle/>
          <a:p>
            <a:pPr lvl="0"/>
            <a:endParaRPr lang="it-IT" noProof="0"/>
          </a:p>
        </p:txBody>
      </p:sp>
      <p:sp>
        <p:nvSpPr>
          <p:cNvPr id="8" name="Segnaposto testo 14"/>
          <p:cNvSpPr>
            <a:spLocks noGrp="1"/>
          </p:cNvSpPr>
          <p:nvPr>
            <p:ph type="body" sz="quarter" idx="78"/>
          </p:nvPr>
        </p:nvSpPr>
        <p:spPr>
          <a:xfrm>
            <a:off x="847725" y="365624"/>
            <a:ext cx="10506074" cy="890419"/>
          </a:xfrm>
          <a:prstGeom prst="rect">
            <a:avLst/>
          </a:prstGeom>
        </p:spPr>
        <p:txBody>
          <a:bodyPr>
            <a:noAutofit/>
          </a:bodyPr>
          <a:lstStyle>
            <a:lvl1pPr marL="0" indent="0">
              <a:lnSpc>
                <a:spcPts val="3250"/>
              </a:lnSpc>
              <a:buNone/>
              <a:defRPr sz="3000" b="1">
                <a:solidFill>
                  <a:srgbClr val="0A4F9D"/>
                </a:solidFill>
                <a:latin typeface="Trebuchet MS" panose="020B0603020202020204" pitchFamily="34" charset="0"/>
              </a:defRPr>
            </a:lvl1pPr>
            <a:lvl2pPr>
              <a:defRPr sz="2400">
                <a:solidFill>
                  <a:srgbClr val="FFC000"/>
                </a:solidFill>
              </a:defRPr>
            </a:lvl2pPr>
            <a:lvl3pPr>
              <a:defRPr sz="2000">
                <a:solidFill>
                  <a:srgbClr val="FFC000"/>
                </a:solidFill>
              </a:defRPr>
            </a:lvl3pPr>
            <a:lvl4pPr>
              <a:defRPr sz="1800">
                <a:solidFill>
                  <a:srgbClr val="FFC000"/>
                </a:solidFill>
              </a:defRPr>
            </a:lvl4pPr>
            <a:lvl5pPr>
              <a:defRPr sz="1800">
                <a:solidFill>
                  <a:srgbClr val="FFC000"/>
                </a:solidFill>
              </a:defRPr>
            </a:lvl5pPr>
          </a:lstStyle>
          <a:p>
            <a:pPr lvl="0"/>
            <a:r>
              <a:rPr lang="en-US"/>
              <a:t>Click to edit Master text styles</a:t>
            </a:r>
          </a:p>
        </p:txBody>
      </p:sp>
    </p:spTree>
    <p:extLst>
      <p:ext uri="{BB962C8B-B14F-4D97-AF65-F5344CB8AC3E}">
        <p14:creationId xmlns:p14="http://schemas.microsoft.com/office/powerpoint/2010/main" val="35678381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End_thankyou">
    <p:spTree>
      <p:nvGrpSpPr>
        <p:cNvPr id="1" name=""/>
        <p:cNvGrpSpPr/>
        <p:nvPr/>
      </p:nvGrpSpPr>
      <p:grpSpPr>
        <a:xfrm>
          <a:off x="0" y="0"/>
          <a:ext cx="0" cy="0"/>
          <a:chOff x="0" y="0"/>
          <a:chExt cx="0" cy="0"/>
        </a:xfrm>
      </p:grpSpPr>
      <p:pic>
        <p:nvPicPr>
          <p:cNvPr id="2" name="Immagine 21">
            <a:extLst>
              <a:ext uri="{FF2B5EF4-FFF2-40B4-BE49-F238E27FC236}">
                <a16:creationId xmlns:a16="http://schemas.microsoft.com/office/drawing/2014/main" id="{F8AFAF80-9FDC-8630-A849-3F4B49762A9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4917" t="7057" r="15192" b="13643"/>
          <a:stretch>
            <a:fillRect/>
          </a:stretch>
        </p:blipFill>
        <p:spPr bwMode="auto">
          <a:xfrm>
            <a:off x="8345488" y="2473325"/>
            <a:ext cx="2301875" cy="191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asellaDiTesto 1">
            <a:extLst>
              <a:ext uri="{FF2B5EF4-FFF2-40B4-BE49-F238E27FC236}">
                <a16:creationId xmlns:a16="http://schemas.microsoft.com/office/drawing/2014/main" id="{FDE8FDD3-07DC-8490-34FA-01E49C1B04AE}"/>
              </a:ext>
            </a:extLst>
          </p:cNvPr>
          <p:cNvSpPr txBox="1">
            <a:spLocks noChangeArrowheads="1"/>
          </p:cNvSpPr>
          <p:nvPr userDrawn="1"/>
        </p:nvSpPr>
        <p:spPr bwMode="auto">
          <a:xfrm>
            <a:off x="6800850" y="4814888"/>
            <a:ext cx="5391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ctr" eaLnBrk="1" hangingPunct="1"/>
            <a:r>
              <a:rPr lang="it-IT" altLang="en-US" sz="2400">
                <a:solidFill>
                  <a:schemeClr val="accent2"/>
                </a:solidFill>
                <a:latin typeface="Trebuchet MS" panose="020B0603020202020204" pitchFamily="34" charset="0"/>
              </a:rPr>
              <a:t>www.ieabioenergy.com</a:t>
            </a:r>
          </a:p>
        </p:txBody>
      </p:sp>
      <p:grpSp>
        <p:nvGrpSpPr>
          <p:cNvPr id="5" name="Gruppo 12">
            <a:extLst>
              <a:ext uri="{FF2B5EF4-FFF2-40B4-BE49-F238E27FC236}">
                <a16:creationId xmlns:a16="http://schemas.microsoft.com/office/drawing/2014/main" id="{4CB6CF83-1A99-5A7C-C0A7-4A90FDDCA973}"/>
              </a:ext>
            </a:extLst>
          </p:cNvPr>
          <p:cNvGrpSpPr>
            <a:grpSpLocks/>
          </p:cNvGrpSpPr>
          <p:nvPr userDrawn="1"/>
        </p:nvGrpSpPr>
        <p:grpSpPr bwMode="auto">
          <a:xfrm>
            <a:off x="0" y="6096000"/>
            <a:ext cx="12192000" cy="769938"/>
            <a:chOff x="0" y="6095956"/>
            <a:chExt cx="12192000" cy="769197"/>
          </a:xfrm>
        </p:grpSpPr>
        <p:grpSp>
          <p:nvGrpSpPr>
            <p:cNvPr id="6" name="Group 7">
              <a:extLst>
                <a:ext uri="{FF2B5EF4-FFF2-40B4-BE49-F238E27FC236}">
                  <a16:creationId xmlns:a16="http://schemas.microsoft.com/office/drawing/2014/main" id="{0A004A67-7E8E-EF6C-FF58-F28D997A116D}"/>
                </a:ext>
              </a:extLst>
            </p:cNvPr>
            <p:cNvGrpSpPr>
              <a:grpSpLocks/>
            </p:cNvGrpSpPr>
            <p:nvPr userDrawn="1"/>
          </p:nvGrpSpPr>
          <p:grpSpPr bwMode="auto">
            <a:xfrm>
              <a:off x="0" y="6095956"/>
              <a:ext cx="9144000" cy="769197"/>
              <a:chOff x="0" y="0"/>
              <a:chExt cx="6858000" cy="576898"/>
            </a:xfrm>
          </p:grpSpPr>
          <p:pic>
            <p:nvPicPr>
              <p:cNvPr id="8" name="Picture 8">
                <a:extLst>
                  <a:ext uri="{FF2B5EF4-FFF2-40B4-BE49-F238E27FC236}">
                    <a16:creationId xmlns:a16="http://schemas.microsoft.com/office/drawing/2014/main" id="{8A0E9143-4C19-B15D-B039-68E8A9DA433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3509963" cy="576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9">
                <a:extLst>
                  <a:ext uri="{FF2B5EF4-FFF2-40B4-BE49-F238E27FC236}">
                    <a16:creationId xmlns:a16="http://schemas.microsoft.com/office/drawing/2014/main" id="{049DFC06-E880-3F13-A4FD-B67360E30A8C}"/>
                  </a:ext>
                </a:extLst>
              </p:cNvPr>
              <p:cNvSpPr/>
              <p:nvPr userDrawn="1"/>
            </p:nvSpPr>
            <p:spPr>
              <a:xfrm>
                <a:off x="3362325" y="0"/>
                <a:ext cx="3495675" cy="576898"/>
              </a:xfrm>
              <a:prstGeom prst="rect">
                <a:avLst/>
              </a:prstGeom>
              <a:solidFill>
                <a:srgbClr val="0044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sz="1200">
                  <a:latin typeface="Segoe UI" panose="020B0502040204020203" pitchFamily="34" charset="0"/>
                  <a:cs typeface="Segoe UI" panose="020B0502040204020203" pitchFamily="34" charset="0"/>
                </a:endParaRPr>
              </a:p>
            </p:txBody>
          </p:sp>
        </p:grpSp>
        <p:sp>
          <p:nvSpPr>
            <p:cNvPr id="7" name="Rettangolo 14">
              <a:extLst>
                <a:ext uri="{FF2B5EF4-FFF2-40B4-BE49-F238E27FC236}">
                  <a16:creationId xmlns:a16="http://schemas.microsoft.com/office/drawing/2014/main" id="{5831C739-BEE1-21B4-3F04-8A03DB52580C}"/>
                </a:ext>
              </a:extLst>
            </p:cNvPr>
            <p:cNvSpPr/>
            <p:nvPr userDrawn="1"/>
          </p:nvSpPr>
          <p:spPr>
            <a:xfrm>
              <a:off x="9131300" y="6095956"/>
              <a:ext cx="3060700" cy="761267"/>
            </a:xfrm>
            <a:prstGeom prst="rect">
              <a:avLst/>
            </a:prstGeom>
            <a:solidFill>
              <a:srgbClr val="0044FF"/>
            </a:solidFill>
            <a:ln>
              <a:solidFill>
                <a:srgbClr val="0044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t-IT"/>
            </a:p>
          </p:txBody>
        </p:sp>
      </p:grpSp>
      <p:sp>
        <p:nvSpPr>
          <p:cNvPr id="3" name="Segnaposto testo 2"/>
          <p:cNvSpPr>
            <a:spLocks noGrp="1"/>
          </p:cNvSpPr>
          <p:nvPr>
            <p:ph type="body" sz="quarter" idx="11"/>
          </p:nvPr>
        </p:nvSpPr>
        <p:spPr>
          <a:xfrm>
            <a:off x="935568" y="2342850"/>
            <a:ext cx="5770033" cy="901410"/>
          </a:xfrm>
          <a:prstGeom prst="rect">
            <a:avLst/>
          </a:prstGeom>
        </p:spPr>
        <p:txBody>
          <a:bodyPr/>
          <a:lstStyle>
            <a:lvl1pPr marL="0" indent="0">
              <a:buNone/>
              <a:defRPr>
                <a:solidFill>
                  <a:srgbClr val="0A4F9D"/>
                </a:solidFill>
                <a:latin typeface="Trebuchet MS" panose="020B0603020202020204" pitchFamily="34" charset="0"/>
              </a:defRPr>
            </a:lvl1pPr>
          </a:lstStyle>
          <a:p>
            <a:pPr lvl="0"/>
            <a:r>
              <a:rPr lang="en-US"/>
              <a:t>Click to edit Master text styles</a:t>
            </a:r>
          </a:p>
        </p:txBody>
      </p:sp>
      <p:sp>
        <p:nvSpPr>
          <p:cNvPr id="19" name="Segnaposto testo 2"/>
          <p:cNvSpPr>
            <a:spLocks noGrp="1"/>
          </p:cNvSpPr>
          <p:nvPr>
            <p:ph type="body" sz="quarter" idx="12"/>
          </p:nvPr>
        </p:nvSpPr>
        <p:spPr>
          <a:xfrm>
            <a:off x="935568" y="3436560"/>
            <a:ext cx="5770033" cy="1416565"/>
          </a:xfrm>
          <a:prstGeom prst="rect">
            <a:avLst/>
          </a:prstGeom>
        </p:spPr>
        <p:txBody>
          <a:bodyPr/>
          <a:lstStyle>
            <a:lvl1pPr marL="0" indent="0">
              <a:buNone/>
              <a:defRPr sz="2400">
                <a:solidFill>
                  <a:schemeClr val="bg1">
                    <a:lumMod val="50000"/>
                  </a:schemeClr>
                </a:solidFill>
                <a:latin typeface="Trebuchet MS" panose="020B0603020202020204" pitchFamily="34" charset="0"/>
              </a:defRPr>
            </a:lvl1pPr>
          </a:lstStyle>
          <a:p>
            <a:pPr lvl="0"/>
            <a:r>
              <a:rPr lang="en-US"/>
              <a:t>Click to edit Master text styles</a:t>
            </a:r>
          </a:p>
          <a:p>
            <a:pPr lvl="1"/>
            <a:r>
              <a:rPr lang="en-US"/>
              <a:t>Second level</a:t>
            </a:r>
          </a:p>
          <a:p>
            <a:pPr lvl="2"/>
            <a:r>
              <a:rPr lang="en-US"/>
              <a:t>Third level</a:t>
            </a:r>
          </a:p>
        </p:txBody>
      </p:sp>
      <p:sp>
        <p:nvSpPr>
          <p:cNvPr id="10" name="Date Placeholder 3">
            <a:extLst>
              <a:ext uri="{FF2B5EF4-FFF2-40B4-BE49-F238E27FC236}">
                <a16:creationId xmlns:a16="http://schemas.microsoft.com/office/drawing/2014/main" id="{D1EB1E04-3348-EF98-5479-C7438FD220D9}"/>
              </a:ext>
            </a:extLst>
          </p:cNvPr>
          <p:cNvSpPr>
            <a:spLocks noGrp="1"/>
          </p:cNvSpPr>
          <p:nvPr>
            <p:ph type="dt" sz="half" idx="13"/>
          </p:nvPr>
        </p:nvSpPr>
        <p:spPr/>
        <p:txBody>
          <a:bodyPr/>
          <a:lstStyle>
            <a:lvl1pPr>
              <a:defRPr/>
            </a:lvl1pPr>
          </a:lstStyle>
          <a:p>
            <a:pPr>
              <a:defRPr/>
            </a:pPr>
            <a:endParaRPr lang="it-IT"/>
          </a:p>
        </p:txBody>
      </p:sp>
    </p:spTree>
    <p:extLst>
      <p:ext uri="{BB962C8B-B14F-4D97-AF65-F5344CB8AC3E}">
        <p14:creationId xmlns:p14="http://schemas.microsoft.com/office/powerpoint/2010/main" val="35759137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Immagine 7">
            <a:extLst>
              <a:ext uri="{FF2B5EF4-FFF2-40B4-BE49-F238E27FC236}">
                <a16:creationId xmlns:a16="http://schemas.microsoft.com/office/drawing/2014/main" id="{3903533A-667C-2C21-F238-8F48E73A0A12}"/>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0"/>
            <a:ext cx="12192000"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a:extLst>
              <a:ext uri="{FF2B5EF4-FFF2-40B4-BE49-F238E27FC236}">
                <a16:creationId xmlns:a16="http://schemas.microsoft.com/office/drawing/2014/main" id="{CA02532C-A542-86C7-BF4D-EF15958248A5}"/>
              </a:ext>
            </a:extLst>
          </p:cNvPr>
          <p:cNvSpPr>
            <a:spLocks noGrp="1" noChangeArrowheads="1"/>
          </p:cNvSpPr>
          <p:nvPr>
            <p:ph type="title"/>
          </p:nvPr>
        </p:nvSpPr>
        <p:spPr bwMode="auto">
          <a:xfrm>
            <a:off x="838200" y="32067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en-US"/>
              <a:t>Click to edit </a:t>
            </a:r>
            <a:br>
              <a:rPr lang="it-IT" altLang="en-US"/>
            </a:br>
            <a:r>
              <a:rPr lang="en-US" altLang="en-US"/>
              <a:t>second line</a:t>
            </a:r>
            <a:endParaRPr lang="it-IT" altLang="en-US"/>
          </a:p>
        </p:txBody>
      </p:sp>
      <p:sp>
        <p:nvSpPr>
          <p:cNvPr id="1028" name="Text Placeholder 2">
            <a:extLst>
              <a:ext uri="{FF2B5EF4-FFF2-40B4-BE49-F238E27FC236}">
                <a16:creationId xmlns:a16="http://schemas.microsoft.com/office/drawing/2014/main" id="{498F9638-35BC-ADE2-277C-F4A0CADD177C}"/>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en-US"/>
              <a:t>Fare clic per modificare gli stili del testo dello schema</a:t>
            </a:r>
          </a:p>
          <a:p>
            <a:pPr lvl="1"/>
            <a:r>
              <a:rPr lang="it-IT" altLang="en-US"/>
              <a:t>Secondo livello</a:t>
            </a:r>
          </a:p>
          <a:p>
            <a:pPr lvl="2"/>
            <a:r>
              <a:rPr lang="it-IT" altLang="en-US"/>
              <a:t>Terzo livello</a:t>
            </a:r>
          </a:p>
          <a:p>
            <a:pPr lvl="3"/>
            <a:r>
              <a:rPr lang="it-IT" altLang="en-US"/>
              <a:t>Quarto livello</a:t>
            </a:r>
          </a:p>
        </p:txBody>
      </p:sp>
      <p:sp>
        <p:nvSpPr>
          <p:cNvPr id="4" name="Date Placeholder 3">
            <a:extLst>
              <a:ext uri="{FF2B5EF4-FFF2-40B4-BE49-F238E27FC236}">
                <a16:creationId xmlns:a16="http://schemas.microsoft.com/office/drawing/2014/main" id="{B69B3B6F-EC13-587D-762F-9BF026DD718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dirty="0">
                <a:solidFill>
                  <a:schemeClr val="tx1">
                    <a:tint val="75000"/>
                  </a:schemeClr>
                </a:solidFill>
                <a:latin typeface="+mn-lt"/>
              </a:defRPr>
            </a:lvl1pPr>
          </a:lstStyle>
          <a:p>
            <a:pPr>
              <a:defRPr/>
            </a:pPr>
            <a:endParaRPr lang="en-US"/>
          </a:p>
        </p:txBody>
      </p:sp>
      <p:sp>
        <p:nvSpPr>
          <p:cNvPr id="5" name="Footer Placeholder 4">
            <a:extLst>
              <a:ext uri="{FF2B5EF4-FFF2-40B4-BE49-F238E27FC236}">
                <a16:creationId xmlns:a16="http://schemas.microsoft.com/office/drawing/2014/main" id="{0E78DFBF-131A-D5BF-2830-BEB1F4395F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dirty="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4BAF81F2-E37D-F2DC-7956-E5EA480A33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dirty="0">
                <a:solidFill>
                  <a:schemeClr val="tx1">
                    <a:tint val="75000"/>
                  </a:schemeClr>
                </a:solidFill>
                <a:latin typeface="+mn-lt"/>
              </a:defRPr>
            </a:lvl1pPr>
          </a:lstStyle>
          <a:p>
            <a:pPr>
              <a:defRPr/>
            </a:pPr>
            <a:fld id="{5D541691-C0E1-452A-8618-487ABE834822}" type="slidenum">
              <a:rPr lang="en-US"/>
              <a:pPr>
                <a:defRPr/>
              </a:pPr>
              <a:t>‹#›</a:t>
            </a:fld>
            <a:endParaRPr lang="en-US"/>
          </a:p>
        </p:txBody>
      </p:sp>
      <p:sp>
        <p:nvSpPr>
          <p:cNvPr id="3" name="TextBox 2">
            <a:extLst>
              <a:ext uri="{FF2B5EF4-FFF2-40B4-BE49-F238E27FC236}">
                <a16:creationId xmlns:a16="http://schemas.microsoft.com/office/drawing/2014/main" id="{EC937506-125D-CB77-1CFA-6FD4E226C42F}"/>
              </a:ext>
            </a:extLst>
          </p:cNvPr>
          <p:cNvSpPr txBox="1"/>
          <p:nvPr userDrawn="1">
            <p:extLst>
              <p:ext uri="{1162E1C5-73C7-4A58-AE30-91384D911F3F}">
                <p184:classification xmlns:p184="http://schemas.microsoft.com/office/powerpoint/2018/4/main" xmlns="" val="hdr"/>
              </p:ext>
            </p:extLst>
          </p:nvPr>
        </p:nvSpPr>
        <p:spPr>
          <a:xfrm>
            <a:off x="10201275" y="63500"/>
            <a:ext cx="1962150" cy="182880"/>
          </a:xfrm>
          <a:prstGeom prst="rect">
            <a:avLst/>
          </a:prstGeom>
        </p:spPr>
        <p:txBody>
          <a:bodyPr horzOverflow="overflow" lIns="0" tIns="0" rIns="0" bIns="0">
            <a:spAutoFit/>
          </a:bodyPr>
          <a:lstStyle/>
          <a:p>
            <a:pPr algn="l"/>
            <a:r>
              <a:rPr lang="en-US" sz="1200">
                <a:solidFill>
                  <a:srgbClr val="000000"/>
                </a:solidFill>
                <a:latin typeface="Calibri" panose="020F0502020204030204" pitchFamily="34" charset="0"/>
                <a:cs typeface="Calibri" panose="020F0502020204030204" pitchFamily="34" charset="0"/>
              </a:rPr>
              <a:t>UNCLASSIFIED - NON CLASSIFIÉ</a:t>
            </a:r>
          </a:p>
        </p:txBody>
      </p:sp>
    </p:spTree>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Lst>
  <p:hf hdr="0" ftr="0" dt="0"/>
  <p:txStyles>
    <p:titleStyle>
      <a:lvl1pPr algn="l" rtl="0" fontAlgn="base">
        <a:lnSpc>
          <a:spcPts val="4400"/>
        </a:lnSpc>
        <a:spcBef>
          <a:spcPct val="0"/>
        </a:spcBef>
        <a:spcAft>
          <a:spcPct val="0"/>
        </a:spcAft>
        <a:defRPr sz="4400" kern="1200">
          <a:solidFill>
            <a:srgbClr val="0A4F9D"/>
          </a:solidFill>
          <a:latin typeface="Trebuchet MS" panose="020B0603020202020204" pitchFamily="34" charset="0"/>
          <a:ea typeface="+mj-ea"/>
          <a:cs typeface="+mj-cs"/>
        </a:defRPr>
      </a:lvl1pPr>
      <a:lvl2pPr algn="l" rtl="0" fontAlgn="base">
        <a:lnSpc>
          <a:spcPts val="4400"/>
        </a:lnSpc>
        <a:spcBef>
          <a:spcPct val="0"/>
        </a:spcBef>
        <a:spcAft>
          <a:spcPct val="0"/>
        </a:spcAft>
        <a:defRPr sz="4400">
          <a:solidFill>
            <a:srgbClr val="0A4F9D"/>
          </a:solidFill>
          <a:latin typeface="Trebuchet MS" panose="020B0603020202020204" pitchFamily="34" charset="0"/>
        </a:defRPr>
      </a:lvl2pPr>
      <a:lvl3pPr algn="l" rtl="0" fontAlgn="base">
        <a:lnSpc>
          <a:spcPts val="4400"/>
        </a:lnSpc>
        <a:spcBef>
          <a:spcPct val="0"/>
        </a:spcBef>
        <a:spcAft>
          <a:spcPct val="0"/>
        </a:spcAft>
        <a:defRPr sz="4400">
          <a:solidFill>
            <a:srgbClr val="0A4F9D"/>
          </a:solidFill>
          <a:latin typeface="Trebuchet MS" panose="020B0603020202020204" pitchFamily="34" charset="0"/>
        </a:defRPr>
      </a:lvl3pPr>
      <a:lvl4pPr algn="l" rtl="0" fontAlgn="base">
        <a:lnSpc>
          <a:spcPts val="4400"/>
        </a:lnSpc>
        <a:spcBef>
          <a:spcPct val="0"/>
        </a:spcBef>
        <a:spcAft>
          <a:spcPct val="0"/>
        </a:spcAft>
        <a:defRPr sz="4400">
          <a:solidFill>
            <a:srgbClr val="0A4F9D"/>
          </a:solidFill>
          <a:latin typeface="Trebuchet MS" panose="020B0603020202020204" pitchFamily="34" charset="0"/>
        </a:defRPr>
      </a:lvl4pPr>
      <a:lvl5pPr algn="l" rtl="0" fontAlgn="base">
        <a:lnSpc>
          <a:spcPts val="4400"/>
        </a:lnSpc>
        <a:spcBef>
          <a:spcPct val="0"/>
        </a:spcBef>
        <a:spcAft>
          <a:spcPct val="0"/>
        </a:spcAft>
        <a:defRPr sz="4400">
          <a:solidFill>
            <a:srgbClr val="0A4F9D"/>
          </a:solidFill>
          <a:latin typeface="Trebuchet MS" panose="020B0603020202020204" pitchFamily="34" charset="0"/>
        </a:defRPr>
      </a:lvl5pPr>
      <a:lvl6pPr marL="457200" algn="l" rtl="0" fontAlgn="base">
        <a:lnSpc>
          <a:spcPts val="4400"/>
        </a:lnSpc>
        <a:spcBef>
          <a:spcPct val="0"/>
        </a:spcBef>
        <a:spcAft>
          <a:spcPct val="0"/>
        </a:spcAft>
        <a:defRPr sz="4400">
          <a:solidFill>
            <a:srgbClr val="0A4F9D"/>
          </a:solidFill>
          <a:latin typeface="Trebuchet MS" panose="020B0603020202020204" pitchFamily="34" charset="0"/>
        </a:defRPr>
      </a:lvl6pPr>
      <a:lvl7pPr marL="914400" algn="l" rtl="0" fontAlgn="base">
        <a:lnSpc>
          <a:spcPts val="4400"/>
        </a:lnSpc>
        <a:spcBef>
          <a:spcPct val="0"/>
        </a:spcBef>
        <a:spcAft>
          <a:spcPct val="0"/>
        </a:spcAft>
        <a:defRPr sz="4400">
          <a:solidFill>
            <a:srgbClr val="0A4F9D"/>
          </a:solidFill>
          <a:latin typeface="Trebuchet MS" panose="020B0603020202020204" pitchFamily="34" charset="0"/>
        </a:defRPr>
      </a:lvl7pPr>
      <a:lvl8pPr marL="1371600" algn="l" rtl="0" fontAlgn="base">
        <a:lnSpc>
          <a:spcPts val="4400"/>
        </a:lnSpc>
        <a:spcBef>
          <a:spcPct val="0"/>
        </a:spcBef>
        <a:spcAft>
          <a:spcPct val="0"/>
        </a:spcAft>
        <a:defRPr sz="4400">
          <a:solidFill>
            <a:srgbClr val="0A4F9D"/>
          </a:solidFill>
          <a:latin typeface="Trebuchet MS" panose="020B0603020202020204" pitchFamily="34" charset="0"/>
        </a:defRPr>
      </a:lvl8pPr>
      <a:lvl9pPr marL="1828800" algn="l" rtl="0" fontAlgn="base">
        <a:lnSpc>
          <a:spcPts val="4400"/>
        </a:lnSpc>
        <a:spcBef>
          <a:spcPct val="0"/>
        </a:spcBef>
        <a:spcAft>
          <a:spcPct val="0"/>
        </a:spcAft>
        <a:defRPr sz="4400">
          <a:solidFill>
            <a:srgbClr val="0A4F9D"/>
          </a:solidFill>
          <a:latin typeface="Trebuchet MS" panose="020B060302020202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400" kern="1200">
          <a:solidFill>
            <a:srgbClr val="0A4F9D"/>
          </a:solidFill>
          <a:latin typeface="Trebuchet MS" panose="020B0603020202020204" pitchFamily="34" charset="0"/>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000" kern="1200">
          <a:solidFill>
            <a:srgbClr val="0A4F9D"/>
          </a:solidFill>
          <a:latin typeface="Trebuchet MS" panose="020B0603020202020204" pitchFamily="34" charset="0"/>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kern="1200">
          <a:solidFill>
            <a:srgbClr val="0A4F9D"/>
          </a:solidFill>
          <a:latin typeface="Trebuchet MS" panose="020B0603020202020204" pitchFamily="34" charset="0"/>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sz="1600" kern="1200">
          <a:solidFill>
            <a:srgbClr val="0A4F9D"/>
          </a:solidFill>
          <a:latin typeface="Trebuchet MS" panose="020B0603020202020204" pitchFamily="34" charset="0"/>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sz="1600" kern="1200">
          <a:solidFill>
            <a:srgbClr val="0A4F9D"/>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hyperlink" Target="https://www.canada.ca/en/environment-climate-change/services/climate-change/pricing-pollution-how-it-will-work.html"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33.sv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3.jpeg"/><Relationship Id="rId5" Type="http://schemas.openxmlformats.org/officeDocument/2006/relationships/image" Target="../media/image32.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hyperlink" Target="mailto:Allison.simmonds@nrcan-rncan.gc.ca" TargetMode="Externa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hyperlink" Target="mailto:Allison.simmonds@nrcan-rncan.gc.ca" TargetMode="Externa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hyperlink" Target="https://www.naviusresearch.com/publications/cfr-gazette-part-one/" TargetMode="Externa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hyperlink" Target="http://www.canada.ca/en/environment-climate-change/services/environmental-indicators/greenhouse-gas-emissions.html"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notesSlide" Target="../notesSlides/notesSlide6.xml"/><Relationship Id="rId3" Type="http://schemas.openxmlformats.org/officeDocument/2006/relationships/tags" Target="../tags/tag4.xml"/><Relationship Id="rId7" Type="http://schemas.openxmlformats.org/officeDocument/2006/relationships/slideLayout" Target="../slideLayouts/slideLayout7.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5" Type="http://schemas.openxmlformats.org/officeDocument/2006/relationships/tags" Target="../tags/tag6.xml"/><Relationship Id="rId4" Type="http://schemas.openxmlformats.org/officeDocument/2006/relationships/tags" Target="../tags/tag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egnaposto testo 12">
            <a:extLst>
              <a:ext uri="{FF2B5EF4-FFF2-40B4-BE49-F238E27FC236}">
                <a16:creationId xmlns:a16="http://schemas.microsoft.com/office/drawing/2014/main" id="{5AB8C494-8968-633C-0585-B1FBCE160C0D}"/>
              </a:ext>
            </a:extLst>
          </p:cNvPr>
          <p:cNvSpPr>
            <a:spLocks noGrp="1" noChangeArrowheads="1"/>
          </p:cNvSpPr>
          <p:nvPr>
            <p:ph type="body" sz="quarter" idx="11"/>
          </p:nvPr>
        </p:nvSpPr>
        <p:spPr>
          <a:xfrm>
            <a:off x="5203825" y="2260600"/>
            <a:ext cx="6764338" cy="811213"/>
          </a:xfrm>
        </p:spPr>
        <p:txBody>
          <a:bodyPr/>
          <a:lstStyle/>
          <a:p>
            <a:r>
              <a:rPr lang="it-IT" altLang="en-US">
                <a:solidFill>
                  <a:schemeClr val="tx1"/>
                </a:solidFill>
              </a:rPr>
              <a:t>CANADA - TASK 39 IMPLEMENTATION AGENDA</a:t>
            </a:r>
          </a:p>
        </p:txBody>
      </p:sp>
      <p:sp>
        <p:nvSpPr>
          <p:cNvPr id="16387" name="Segnaposto testo 13">
            <a:extLst>
              <a:ext uri="{FF2B5EF4-FFF2-40B4-BE49-F238E27FC236}">
                <a16:creationId xmlns:a16="http://schemas.microsoft.com/office/drawing/2014/main" id="{C9D63E39-1BB0-AAFA-20CC-B7198BA8EE04}"/>
              </a:ext>
            </a:extLst>
          </p:cNvPr>
          <p:cNvSpPr>
            <a:spLocks noGrp="1" noChangeArrowheads="1"/>
          </p:cNvSpPr>
          <p:nvPr>
            <p:ph type="body" sz="quarter" idx="12"/>
          </p:nvPr>
        </p:nvSpPr>
        <p:spPr>
          <a:xfrm>
            <a:off x="5203825" y="3154363"/>
            <a:ext cx="6764338" cy="633412"/>
          </a:xfrm>
        </p:spPr>
        <p:txBody>
          <a:bodyPr/>
          <a:lstStyle/>
          <a:p>
            <a:r>
              <a:rPr lang="en-US" sz="1800">
                <a:solidFill>
                  <a:schemeClr val="tx1"/>
                </a:solidFill>
                <a:effectLst/>
                <a:latin typeface="Trebuchet MS"/>
                <a:ea typeface="MS Mincho"/>
                <a:cs typeface="Calibri"/>
              </a:rPr>
              <a:t>Hana Mohammadi &amp; Jack Saddler (University of British Columbia)</a:t>
            </a:r>
            <a:endParaRPr lang="en-US">
              <a:solidFill>
                <a:schemeClr val="tx1"/>
              </a:solidFill>
              <a:latin typeface="Trebuchet MS"/>
              <a:ea typeface="MS Mincho"/>
              <a:cs typeface="Calibri"/>
            </a:endParaRPr>
          </a:p>
          <a:p>
            <a:endParaRPr lang="it-IT" altLang="en-US">
              <a:solidFill>
                <a:schemeClr val="tx1"/>
              </a:solidFill>
            </a:endParaRPr>
          </a:p>
        </p:txBody>
      </p:sp>
      <p:sp>
        <p:nvSpPr>
          <p:cNvPr id="15" name="Segnaposto testo 14">
            <a:extLst>
              <a:ext uri="{FF2B5EF4-FFF2-40B4-BE49-F238E27FC236}">
                <a16:creationId xmlns:a16="http://schemas.microsoft.com/office/drawing/2014/main" id="{E01120F2-AA8A-F74E-BEDA-8EB2696D0886}"/>
              </a:ext>
            </a:extLst>
          </p:cNvPr>
          <p:cNvSpPr>
            <a:spLocks noGrp="1"/>
          </p:cNvSpPr>
          <p:nvPr>
            <p:ph type="body" sz="quarter" idx="13"/>
          </p:nvPr>
        </p:nvSpPr>
        <p:spPr>
          <a:xfrm>
            <a:off x="5203825" y="3787775"/>
            <a:ext cx="6764338" cy="846138"/>
          </a:xfrm>
        </p:spPr>
        <p:txBody>
          <a:bodyPr rtlCol="0">
            <a:normAutofit/>
          </a:bodyPr>
          <a:lstStyle/>
          <a:p>
            <a:pPr fontAlgn="auto">
              <a:spcAft>
                <a:spcPts val="0"/>
              </a:spcAft>
              <a:defRPr/>
            </a:pPr>
            <a:r>
              <a:rPr lang="en-US">
                <a:solidFill>
                  <a:schemeClr val="tx1"/>
                </a:solidFill>
                <a:effectLst/>
                <a:ea typeface="MS Mincho" panose="02020609040205080304" pitchFamily="49" charset="-128"/>
                <a:cs typeface="Calibri" panose="020F0502020204030204" pitchFamily="34" charset="0"/>
              </a:rPr>
              <a:t>Naheda Sahtout, Oriana Vanderfleet, Sara Eskandarifar, Ellen Handyside, </a:t>
            </a:r>
            <a:r>
              <a:rPr lang="en-US" b="1" u="sng">
                <a:solidFill>
                  <a:schemeClr val="tx1"/>
                </a:solidFill>
                <a:effectLst/>
                <a:ea typeface="MS Mincho" panose="02020609040205080304" pitchFamily="49" charset="-128"/>
                <a:cs typeface="Calibri" panose="020F0502020204030204" pitchFamily="34" charset="0"/>
              </a:rPr>
              <a:t>Allison Simmonds</a:t>
            </a:r>
            <a:r>
              <a:rPr lang="en-US">
                <a:solidFill>
                  <a:schemeClr val="tx1"/>
                </a:solidFill>
                <a:effectLst/>
                <a:ea typeface="MS Mincho" panose="02020609040205080304" pitchFamily="49" charset="-128"/>
                <a:cs typeface="Calibri" panose="020F0502020204030204" pitchFamily="34" charset="0"/>
              </a:rPr>
              <a:t> &amp; Oshada Mendis (Natural Resources Canada)</a:t>
            </a:r>
            <a:endParaRPr lang="it-IT">
              <a:solidFill>
                <a:schemeClr val="tx1"/>
              </a:solidFill>
            </a:endParaRPr>
          </a:p>
        </p:txBody>
      </p:sp>
      <p:sp>
        <p:nvSpPr>
          <p:cNvPr id="16" name="Segnaposto testo 15">
            <a:extLst>
              <a:ext uri="{FF2B5EF4-FFF2-40B4-BE49-F238E27FC236}">
                <a16:creationId xmlns:a16="http://schemas.microsoft.com/office/drawing/2014/main" id="{760A0E52-7A1F-A107-F86E-5499953F1B33}"/>
              </a:ext>
            </a:extLst>
          </p:cNvPr>
          <p:cNvSpPr>
            <a:spLocks noGrp="1"/>
          </p:cNvSpPr>
          <p:nvPr>
            <p:ph type="body" sz="quarter" idx="14"/>
          </p:nvPr>
        </p:nvSpPr>
        <p:spPr>
          <a:xfrm>
            <a:off x="5203825" y="4633913"/>
            <a:ext cx="6764338" cy="357187"/>
          </a:xfrm>
        </p:spPr>
        <p:txBody>
          <a:bodyPr rtlCol="0"/>
          <a:lstStyle/>
          <a:p>
            <a:pPr fontAlgn="auto">
              <a:spcAft>
                <a:spcPts val="0"/>
              </a:spcAft>
              <a:defRPr/>
            </a:pPr>
            <a:r>
              <a:rPr lang="en-US" sz="1800">
                <a:solidFill>
                  <a:schemeClr val="tx1"/>
                </a:solidFill>
                <a:effectLst/>
                <a:ea typeface="MS Mincho" panose="02020609040205080304" pitchFamily="49" charset="-128"/>
                <a:cs typeface="Calibri" panose="020F0502020204030204" pitchFamily="34" charset="0"/>
              </a:rPr>
              <a:t>Xiong Mai (Environment and Climate Change Canada)</a:t>
            </a:r>
            <a:endParaRPr lang="it-IT">
              <a:solidFill>
                <a:schemeClr val="tx1"/>
              </a:solidFill>
            </a:endParaRPr>
          </a:p>
        </p:txBody>
      </p:sp>
      <p:pic>
        <p:nvPicPr>
          <p:cNvPr id="16390" name="Segnaposto immagine 7" descr="Immagine che contiene erba, natura, esterni, campo&#10;&#10;Descrizione generata automaticamente">
            <a:extLst>
              <a:ext uri="{FF2B5EF4-FFF2-40B4-BE49-F238E27FC236}">
                <a16:creationId xmlns:a16="http://schemas.microsoft.com/office/drawing/2014/main" id="{C8175E9B-7DB8-F4D7-D600-B7C862D0B30F}"/>
              </a:ext>
            </a:extLst>
          </p:cNvPr>
          <p:cNvPicPr>
            <a:picLocks noGrp="1" noChangeAspect="1" noChangeArrowheads="1"/>
          </p:cNvPicPr>
          <p:nvPr>
            <p:ph type="pic" sz="quarter" idx="15"/>
          </p:nvPr>
        </p:nvPicPr>
        <p:blipFill>
          <a:blip r:embed="rId2">
            <a:extLst>
              <a:ext uri="{28A0092B-C50C-407E-A947-70E740481C1C}">
                <a14:useLocalDpi xmlns:a14="http://schemas.microsoft.com/office/drawing/2010/main" val="0"/>
              </a:ext>
            </a:extLst>
          </a:blip>
          <a:srcRect l="15347" r="15347"/>
          <a:stretch>
            <a:fillRect/>
          </a:stretch>
        </p:blipFill>
        <p:spPr>
          <a:xfrm>
            <a:off x="309563" y="2247900"/>
            <a:ext cx="4691062" cy="2760663"/>
          </a:xfrm>
        </p:spPr>
      </p:pic>
      <p:sp>
        <p:nvSpPr>
          <p:cNvPr id="4" name="TextBox 3">
            <a:extLst>
              <a:ext uri="{FF2B5EF4-FFF2-40B4-BE49-F238E27FC236}">
                <a16:creationId xmlns:a16="http://schemas.microsoft.com/office/drawing/2014/main" id="{AF93DD8F-DF4D-7B64-BF10-FCF4441D3A46}"/>
              </a:ext>
            </a:extLst>
          </p:cNvPr>
          <p:cNvSpPr txBox="1"/>
          <p:nvPr/>
        </p:nvSpPr>
        <p:spPr>
          <a:xfrm>
            <a:off x="5201198" y="5070288"/>
            <a:ext cx="30480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latin typeface="Calibri"/>
                <a:cs typeface="Calibri"/>
              </a:rPr>
              <a:t>October 25, 2023</a:t>
            </a:r>
            <a:endParaRPr lang="en-US" sz="2000">
              <a:cs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al user interface, application&#10;&#10;Description automatically generated">
            <a:extLst>
              <a:ext uri="{FF2B5EF4-FFF2-40B4-BE49-F238E27FC236}">
                <a16:creationId xmlns:a16="http://schemas.microsoft.com/office/drawing/2014/main" id="{899F9EBD-4AE7-5E91-6FBF-D315C9BCB225}"/>
              </a:ext>
            </a:extLst>
          </p:cNvPr>
          <p:cNvPicPr>
            <a:picLocks noChangeAspect="1"/>
          </p:cNvPicPr>
          <p:nvPr/>
        </p:nvPicPr>
        <p:blipFill rotWithShape="1">
          <a:blip r:embed="rId3"/>
          <a:srcRect l="20979" t="31208" r="13150" b="20332"/>
          <a:stretch/>
        </p:blipFill>
        <p:spPr bwMode="auto">
          <a:xfrm>
            <a:off x="3822891" y="1941671"/>
            <a:ext cx="8126732" cy="3736657"/>
          </a:xfrm>
          <a:prstGeom prst="rect">
            <a:avLst/>
          </a:prstGeom>
          <a:ln>
            <a:noFill/>
          </a:ln>
          <a:extLst>
            <a:ext uri="{53640926-AAD7-44D8-BBD7-CCE9431645EC}">
              <a14:shadowObscured xmlns:a14="http://schemas.microsoft.com/office/drawing/2010/main"/>
            </a:ext>
          </a:extLst>
        </p:spPr>
      </p:pic>
      <p:sp>
        <p:nvSpPr>
          <p:cNvPr id="3" name="Text Placeholder 2">
            <a:extLst>
              <a:ext uri="{FF2B5EF4-FFF2-40B4-BE49-F238E27FC236}">
                <a16:creationId xmlns:a16="http://schemas.microsoft.com/office/drawing/2014/main" id="{7FE19112-3D41-D150-9AEA-1ACEE1320BC6}"/>
              </a:ext>
            </a:extLst>
          </p:cNvPr>
          <p:cNvSpPr>
            <a:spLocks noGrp="1"/>
          </p:cNvSpPr>
          <p:nvPr>
            <p:ph type="body" sz="quarter" idx="78"/>
          </p:nvPr>
        </p:nvSpPr>
        <p:spPr/>
        <p:txBody>
          <a:bodyPr/>
          <a:lstStyle/>
          <a:p>
            <a:endParaRPr lang="en-US" sz="3600">
              <a:solidFill>
                <a:schemeClr val="tx1"/>
              </a:solidFill>
            </a:endParaRPr>
          </a:p>
          <a:p>
            <a:r>
              <a:rPr lang="en-US" sz="3600">
                <a:solidFill>
                  <a:schemeClr val="tx1"/>
                </a:solidFill>
              </a:rPr>
              <a:t>Provincial Level Policies</a:t>
            </a:r>
          </a:p>
        </p:txBody>
      </p:sp>
      <p:sp>
        <p:nvSpPr>
          <p:cNvPr id="4" name="Segnaposto testo 1">
            <a:extLst>
              <a:ext uri="{FF2B5EF4-FFF2-40B4-BE49-F238E27FC236}">
                <a16:creationId xmlns:a16="http://schemas.microsoft.com/office/drawing/2014/main" id="{EB37293E-68FA-EF0A-94F2-ECDC5B1819D4}"/>
              </a:ext>
            </a:extLst>
          </p:cNvPr>
          <p:cNvSpPr txBox="1">
            <a:spLocks/>
          </p:cNvSpPr>
          <p:nvPr/>
        </p:nvSpPr>
        <p:spPr>
          <a:xfrm>
            <a:off x="463464" y="1798638"/>
            <a:ext cx="3101127" cy="4022725"/>
          </a:xfrm>
          <a:prstGeom prst="rect">
            <a:avLst/>
          </a:prstGeom>
        </p:spPr>
        <p:txBody>
          <a:bodyPr lIns="91440" tIns="45720" rIns="91440" bIns="45720" rtlCol="0" anchor="t"/>
          <a:lstStyle>
            <a:lvl1pPr marL="228600" indent="-228600" algn="l" rtl="0" fontAlgn="base">
              <a:lnSpc>
                <a:spcPct val="90000"/>
              </a:lnSpc>
              <a:spcBef>
                <a:spcPts val="1000"/>
              </a:spcBef>
              <a:spcAft>
                <a:spcPct val="0"/>
              </a:spcAft>
              <a:buFont typeface="Arial" panose="020B0604020202020204" pitchFamily="34" charset="0"/>
              <a:buChar char="•"/>
              <a:defRPr sz="2400" kern="1200">
                <a:solidFill>
                  <a:srgbClr val="0A4F9D"/>
                </a:solidFill>
                <a:latin typeface="Trebuchet MS" panose="020B0603020202020204" pitchFamily="34" charset="0"/>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000" kern="1200">
                <a:solidFill>
                  <a:srgbClr val="0A4F9D"/>
                </a:solidFill>
                <a:latin typeface="Trebuchet MS" panose="020B0603020202020204" pitchFamily="34" charset="0"/>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kern="1200">
                <a:solidFill>
                  <a:srgbClr val="0A4F9D"/>
                </a:solidFill>
                <a:latin typeface="Trebuchet MS" panose="020B0603020202020204" pitchFamily="34" charset="0"/>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sz="1600" kern="1200">
                <a:solidFill>
                  <a:srgbClr val="0A4F9D"/>
                </a:solidFill>
                <a:latin typeface="Trebuchet MS" panose="020B0603020202020204" pitchFamily="34" charset="0"/>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sz="1600" kern="1200">
                <a:solidFill>
                  <a:srgbClr val="0A4F9D"/>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14400" eaLnBrk="1" fontAlgn="auto" hangingPunct="1">
              <a:spcAft>
                <a:spcPts val="0"/>
              </a:spcAft>
              <a:buNone/>
              <a:defRPr/>
            </a:pPr>
            <a:r>
              <a:rPr lang="en-CA" sz="2200" dirty="0">
                <a:solidFill>
                  <a:schemeClr val="tx1"/>
                </a:solidFill>
                <a:latin typeface="Trebuchet MS"/>
              </a:rPr>
              <a:t>Some provinces have low carbon fuel policies that complement the CFR. </a:t>
            </a:r>
            <a:endParaRPr lang="en-CA" sz="2200" dirty="0">
              <a:solidFill>
                <a:schemeClr val="tx1"/>
              </a:solidFill>
            </a:endParaRPr>
          </a:p>
          <a:p>
            <a:pPr defTabSz="914400" eaLnBrk="1" fontAlgn="auto" hangingPunct="1">
              <a:spcAft>
                <a:spcPts val="0"/>
              </a:spcAft>
              <a:defRPr/>
            </a:pPr>
            <a:r>
              <a:rPr lang="en-CA" sz="2000" dirty="0">
                <a:solidFill>
                  <a:schemeClr val="tx1"/>
                </a:solidFill>
                <a:latin typeface="Trebuchet MS"/>
              </a:rPr>
              <a:t>British Columbia has the Low Carbon Fuel Standard. </a:t>
            </a:r>
            <a:endParaRPr lang="en-CA" sz="2000" dirty="0">
              <a:solidFill>
                <a:schemeClr val="tx1"/>
              </a:solidFill>
            </a:endParaRPr>
          </a:p>
          <a:p>
            <a:pPr defTabSz="914400" eaLnBrk="1" fontAlgn="auto" hangingPunct="1">
              <a:spcAft>
                <a:spcPts val="0"/>
              </a:spcAft>
              <a:defRPr/>
            </a:pPr>
            <a:r>
              <a:rPr lang="en-CA" sz="2000" dirty="0">
                <a:solidFill>
                  <a:schemeClr val="tx1"/>
                </a:solidFill>
                <a:latin typeface="Trebuchet MS"/>
              </a:rPr>
              <a:t>Alberta has the Renewable Fuel Standard. </a:t>
            </a:r>
            <a:endParaRPr lang="en-CA" sz="2000" dirty="0">
              <a:solidFill>
                <a:schemeClr val="tx1"/>
              </a:solidFill>
            </a:endParaRPr>
          </a:p>
          <a:p>
            <a:pPr defTabSz="914400" eaLnBrk="1" fontAlgn="auto" hangingPunct="1">
              <a:spcAft>
                <a:spcPts val="0"/>
              </a:spcAft>
              <a:defRPr/>
            </a:pPr>
            <a:r>
              <a:rPr lang="en-CA" sz="2000" dirty="0">
                <a:solidFill>
                  <a:schemeClr val="tx1"/>
                </a:solidFill>
                <a:latin typeface="Trebuchet MS"/>
              </a:rPr>
              <a:t>Ontario has the Cleaner Transportation Fuels Regulation. </a:t>
            </a:r>
            <a:endParaRPr lang="en-CA" sz="2000" dirty="0">
              <a:solidFill>
                <a:schemeClr val="tx1"/>
              </a:solidFill>
            </a:endParaRPr>
          </a:p>
        </p:txBody>
      </p:sp>
    </p:spTree>
    <p:extLst>
      <p:ext uri="{BB962C8B-B14F-4D97-AF65-F5344CB8AC3E}">
        <p14:creationId xmlns:p14="http://schemas.microsoft.com/office/powerpoint/2010/main" val="32876198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155098B-A838-3BD4-AB78-8D71859A890B}"/>
              </a:ext>
            </a:extLst>
          </p:cNvPr>
          <p:cNvPicPr>
            <a:picLocks noChangeAspect="1"/>
          </p:cNvPicPr>
          <p:nvPr/>
        </p:nvPicPr>
        <p:blipFill rotWithShape="1">
          <a:blip r:embed="rId3">
            <a:extLst>
              <a:ext uri="{28A0092B-C50C-407E-A947-70E740481C1C}">
                <a14:useLocalDpi xmlns:a14="http://schemas.microsoft.com/office/drawing/2010/main" val="0"/>
              </a:ext>
            </a:extLst>
          </a:blip>
          <a:srcRect t="4719" r="3559" b="4919"/>
          <a:stretch/>
        </p:blipFill>
        <p:spPr bwMode="auto">
          <a:xfrm>
            <a:off x="3489742" y="831615"/>
            <a:ext cx="8564666" cy="5194769"/>
          </a:xfrm>
          <a:prstGeom prst="rect">
            <a:avLst/>
          </a:prstGeom>
          <a:noFill/>
          <a:ln>
            <a:noFill/>
          </a:ln>
          <a:extLst>
            <a:ext uri="{53640926-AAD7-44D8-BBD7-CCE9431645EC}">
              <a14:shadowObscured xmlns:a14="http://schemas.microsoft.com/office/drawing/2010/main"/>
            </a:ext>
          </a:extLst>
        </p:spPr>
      </p:pic>
      <p:sp>
        <p:nvSpPr>
          <p:cNvPr id="3" name="Text Placeholder 2">
            <a:extLst>
              <a:ext uri="{FF2B5EF4-FFF2-40B4-BE49-F238E27FC236}">
                <a16:creationId xmlns:a16="http://schemas.microsoft.com/office/drawing/2014/main" id="{7FE19112-3D41-D150-9AEA-1ACEE1320BC6}"/>
              </a:ext>
            </a:extLst>
          </p:cNvPr>
          <p:cNvSpPr>
            <a:spLocks noGrp="1"/>
          </p:cNvSpPr>
          <p:nvPr>
            <p:ph type="body" sz="quarter" idx="78"/>
          </p:nvPr>
        </p:nvSpPr>
        <p:spPr>
          <a:xfrm>
            <a:off x="847725" y="379735"/>
            <a:ext cx="6144627" cy="980655"/>
          </a:xfrm>
          <a:solidFill>
            <a:schemeClr val="bg1"/>
          </a:solidFill>
        </p:spPr>
        <p:txBody>
          <a:bodyPr/>
          <a:lstStyle/>
          <a:p>
            <a:endParaRPr lang="en-US" sz="3600">
              <a:solidFill>
                <a:schemeClr val="tx1"/>
              </a:solidFill>
            </a:endParaRPr>
          </a:p>
          <a:p>
            <a:r>
              <a:rPr lang="en-US" sz="3600">
                <a:solidFill>
                  <a:schemeClr val="tx1"/>
                </a:solidFill>
              </a:rPr>
              <a:t>Carbon Pricing Regulations </a:t>
            </a:r>
          </a:p>
        </p:txBody>
      </p:sp>
      <p:sp>
        <p:nvSpPr>
          <p:cNvPr id="5" name="Segnaposto testo 1">
            <a:extLst>
              <a:ext uri="{FF2B5EF4-FFF2-40B4-BE49-F238E27FC236}">
                <a16:creationId xmlns:a16="http://schemas.microsoft.com/office/drawing/2014/main" id="{7786D53D-1130-BD05-9381-158512B1F4EC}"/>
              </a:ext>
            </a:extLst>
          </p:cNvPr>
          <p:cNvSpPr txBox="1">
            <a:spLocks/>
          </p:cNvSpPr>
          <p:nvPr/>
        </p:nvSpPr>
        <p:spPr>
          <a:xfrm>
            <a:off x="634365" y="1615756"/>
            <a:ext cx="3120317" cy="4521365"/>
          </a:xfrm>
          <a:prstGeom prst="rect">
            <a:avLst/>
          </a:prstGeom>
        </p:spPr>
        <p:txBody>
          <a:bodyPr lIns="91440" tIns="45720" rIns="91440" bIns="45720" rtlCol="0" anchor="t"/>
          <a:lstStyle>
            <a:lvl1pPr marL="228600" indent="-228600" algn="l" rtl="0" fontAlgn="base">
              <a:lnSpc>
                <a:spcPct val="90000"/>
              </a:lnSpc>
              <a:spcBef>
                <a:spcPts val="1000"/>
              </a:spcBef>
              <a:spcAft>
                <a:spcPct val="0"/>
              </a:spcAft>
              <a:buFont typeface="Arial" panose="020B0604020202020204" pitchFamily="34" charset="0"/>
              <a:buChar char="•"/>
              <a:defRPr sz="2400" kern="1200">
                <a:solidFill>
                  <a:srgbClr val="0A4F9D"/>
                </a:solidFill>
                <a:latin typeface="Trebuchet MS" panose="020B0603020202020204" pitchFamily="34" charset="0"/>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000" kern="1200">
                <a:solidFill>
                  <a:srgbClr val="0A4F9D"/>
                </a:solidFill>
                <a:latin typeface="Trebuchet MS" panose="020B0603020202020204" pitchFamily="34" charset="0"/>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kern="1200">
                <a:solidFill>
                  <a:srgbClr val="0A4F9D"/>
                </a:solidFill>
                <a:latin typeface="Trebuchet MS" panose="020B0603020202020204" pitchFamily="34" charset="0"/>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sz="1600" kern="1200">
                <a:solidFill>
                  <a:srgbClr val="0A4F9D"/>
                </a:solidFill>
                <a:latin typeface="Trebuchet MS" panose="020B0603020202020204" pitchFamily="34" charset="0"/>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sz="1600" kern="1200">
                <a:solidFill>
                  <a:srgbClr val="0A4F9D"/>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14400" eaLnBrk="1" fontAlgn="auto" hangingPunct="1">
              <a:spcAft>
                <a:spcPts val="0"/>
              </a:spcAft>
              <a:buFont typeface="Arial" panose="020B0604020202020204" pitchFamily="34" charset="0"/>
              <a:buNone/>
              <a:defRPr/>
            </a:pPr>
            <a:r>
              <a:rPr lang="en-US" sz="1800" dirty="0">
                <a:solidFill>
                  <a:schemeClr val="tx1"/>
                </a:solidFill>
                <a:latin typeface="Trebuchet MS"/>
              </a:rPr>
              <a:t>Carbon Intensity benchmarks require all provinces and territories to have a carbon pricing plan.</a:t>
            </a:r>
          </a:p>
          <a:p>
            <a:pPr defTabSz="914400" eaLnBrk="1" fontAlgn="auto" hangingPunct="1">
              <a:spcAft>
                <a:spcPts val="0"/>
              </a:spcAft>
              <a:defRPr/>
            </a:pPr>
            <a:r>
              <a:rPr lang="en-US" sz="1600" dirty="0">
                <a:solidFill>
                  <a:schemeClr val="tx1"/>
                </a:solidFill>
              </a:rPr>
              <a:t>Each jurisdiction must at a minimum follow the Federal Benchmark, which</a:t>
            </a:r>
            <a:r>
              <a:rPr lang="en-US" sz="1600" dirty="0">
                <a:solidFill>
                  <a:schemeClr val="tx1"/>
                </a:solidFill>
                <a:cs typeface="Arial"/>
              </a:rPr>
              <a:t> currently enforces a carbon price of $65/</a:t>
            </a:r>
            <a:r>
              <a:rPr lang="en-US" sz="1600" dirty="0" err="1">
                <a:solidFill>
                  <a:schemeClr val="tx1"/>
                </a:solidFill>
                <a:cs typeface="Arial"/>
              </a:rPr>
              <a:t>tonne</a:t>
            </a:r>
            <a:r>
              <a:rPr lang="en-US" sz="1600" dirty="0">
                <a:solidFill>
                  <a:schemeClr val="tx1"/>
                </a:solidFill>
                <a:cs typeface="Arial"/>
              </a:rPr>
              <a:t> CO</a:t>
            </a:r>
            <a:r>
              <a:rPr lang="en-US" sz="1600" baseline="-25000" dirty="0">
                <a:solidFill>
                  <a:schemeClr val="tx1"/>
                </a:solidFill>
                <a:cs typeface="Arial"/>
              </a:rPr>
              <a:t>2</a:t>
            </a:r>
            <a:r>
              <a:rPr lang="en-US" sz="1600" dirty="0">
                <a:solidFill>
                  <a:schemeClr val="tx1"/>
                </a:solidFill>
                <a:cs typeface="Arial"/>
              </a:rPr>
              <a:t>eq, set to increase to $170/</a:t>
            </a:r>
            <a:r>
              <a:rPr lang="en-US" sz="1600" dirty="0" err="1">
                <a:solidFill>
                  <a:schemeClr val="tx1"/>
                </a:solidFill>
                <a:cs typeface="Arial"/>
              </a:rPr>
              <a:t>tonne</a:t>
            </a:r>
            <a:r>
              <a:rPr lang="en-US" sz="1600" dirty="0">
                <a:solidFill>
                  <a:schemeClr val="tx1"/>
                </a:solidFill>
                <a:cs typeface="Arial"/>
              </a:rPr>
              <a:t> CO</a:t>
            </a:r>
            <a:r>
              <a:rPr lang="en-US" sz="1600" baseline="-25000" dirty="0">
                <a:solidFill>
                  <a:schemeClr val="tx1"/>
                </a:solidFill>
                <a:cs typeface="Arial"/>
              </a:rPr>
              <a:t>2</a:t>
            </a:r>
            <a:r>
              <a:rPr lang="en-US" sz="1600" dirty="0">
                <a:solidFill>
                  <a:schemeClr val="tx1"/>
                </a:solidFill>
                <a:cs typeface="Arial"/>
              </a:rPr>
              <a:t>eq by 2030. </a:t>
            </a:r>
          </a:p>
          <a:p>
            <a:pPr defTabSz="914400">
              <a:spcAft>
                <a:spcPts val="0"/>
              </a:spcAft>
              <a:defRPr/>
            </a:pPr>
            <a:r>
              <a:rPr lang="en-US" sz="1600" dirty="0">
                <a:solidFill>
                  <a:schemeClr val="tx1"/>
                </a:solidFill>
                <a:latin typeface="Trebuchet MS"/>
                <a:cs typeface="Arial"/>
              </a:rPr>
              <a:t>National</a:t>
            </a:r>
            <a:r>
              <a:rPr lang="en-US" sz="1600" dirty="0">
                <a:solidFill>
                  <a:schemeClr val="tx1"/>
                </a:solidFill>
                <a:latin typeface="Trebuchet MS"/>
              </a:rPr>
              <a:t> standards include: </a:t>
            </a:r>
            <a:endParaRPr lang="en-US" sz="1600" dirty="0">
              <a:solidFill>
                <a:schemeClr val="tx1"/>
              </a:solidFill>
            </a:endParaRPr>
          </a:p>
          <a:p>
            <a:pPr lvl="1" defTabSz="914400" eaLnBrk="1" fontAlgn="auto" hangingPunct="1">
              <a:spcAft>
                <a:spcPts val="0"/>
              </a:spcAft>
              <a:defRPr/>
            </a:pPr>
            <a:r>
              <a:rPr lang="en-US" sz="1400" dirty="0">
                <a:solidFill>
                  <a:schemeClr val="tx1"/>
                </a:solidFill>
                <a:latin typeface="Trebuchet MS"/>
              </a:rPr>
              <a:t>A regulatory charge on fossil fuels (Fuel Charge). </a:t>
            </a:r>
          </a:p>
          <a:p>
            <a:pPr lvl="1" defTabSz="914400" eaLnBrk="1" fontAlgn="auto" hangingPunct="1">
              <a:spcAft>
                <a:spcPts val="0"/>
              </a:spcAft>
              <a:defRPr/>
            </a:pPr>
            <a:r>
              <a:rPr lang="en-US" sz="1400" dirty="0">
                <a:solidFill>
                  <a:schemeClr val="tx1"/>
                </a:solidFill>
                <a:latin typeface="Trebuchet MS"/>
              </a:rPr>
              <a:t>A performance-based system for industries (Output-Based Pricing System). </a:t>
            </a:r>
            <a:endParaRPr lang="en-US" sz="1400" dirty="0">
              <a:solidFill>
                <a:schemeClr val="tx1"/>
              </a:solidFill>
            </a:endParaRPr>
          </a:p>
        </p:txBody>
      </p:sp>
      <p:sp>
        <p:nvSpPr>
          <p:cNvPr id="6" name="TextBox 5">
            <a:extLst>
              <a:ext uri="{FF2B5EF4-FFF2-40B4-BE49-F238E27FC236}">
                <a16:creationId xmlns:a16="http://schemas.microsoft.com/office/drawing/2014/main" id="{68674181-D53D-C28A-E425-E404CE61B20D}"/>
              </a:ext>
            </a:extLst>
          </p:cNvPr>
          <p:cNvSpPr txBox="1"/>
          <p:nvPr/>
        </p:nvSpPr>
        <p:spPr>
          <a:xfrm>
            <a:off x="5877823" y="6026384"/>
            <a:ext cx="6314177" cy="338554"/>
          </a:xfrm>
          <a:prstGeom prst="rect">
            <a:avLst/>
          </a:prstGeom>
          <a:noFill/>
        </p:spPr>
        <p:txBody>
          <a:bodyPr wrap="square">
            <a:spAutoFit/>
          </a:bodyPr>
          <a:lstStyle/>
          <a:p>
            <a:pPr algn="r"/>
            <a:r>
              <a:rPr lang="en-US" sz="800" dirty="0">
                <a:latin typeface="Trebuchet MS" panose="020B0603020202020204" pitchFamily="34" charset="0"/>
              </a:rPr>
              <a:t>Government of Canada. Carbon pollution pricing systems across Canada. 2023. Available at: </a:t>
            </a:r>
            <a:r>
              <a:rPr lang="en-US" sz="800" i="1" dirty="0">
                <a:latin typeface="Trebuchet MS" panose="020B0603020202020204" pitchFamily="34" charset="0"/>
                <a:hlinkClick r:id="rId4"/>
              </a:rPr>
              <a:t>https://www.canada.ca/en/environment-climate-change/services/climate-change/pricing-pollution-how-it-will-work.html</a:t>
            </a:r>
            <a:r>
              <a:rPr lang="en-US" sz="800" i="1" dirty="0">
                <a:latin typeface="Trebuchet MS" panose="020B0603020202020204" pitchFamily="34" charset="0"/>
              </a:rPr>
              <a:t> </a:t>
            </a:r>
          </a:p>
        </p:txBody>
      </p:sp>
    </p:spTree>
    <p:extLst>
      <p:ext uri="{BB962C8B-B14F-4D97-AF65-F5344CB8AC3E}">
        <p14:creationId xmlns:p14="http://schemas.microsoft.com/office/powerpoint/2010/main" val="9661951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FE19112-3D41-D150-9AEA-1ACEE1320BC6}"/>
              </a:ext>
            </a:extLst>
          </p:cNvPr>
          <p:cNvSpPr>
            <a:spLocks noGrp="1"/>
          </p:cNvSpPr>
          <p:nvPr>
            <p:ph type="body" sz="quarter" idx="78"/>
          </p:nvPr>
        </p:nvSpPr>
        <p:spPr/>
        <p:txBody>
          <a:bodyPr/>
          <a:lstStyle/>
          <a:p>
            <a:endParaRPr lang="en-US" sz="3600">
              <a:solidFill>
                <a:schemeClr val="tx1"/>
              </a:solidFill>
            </a:endParaRPr>
          </a:p>
          <a:p>
            <a:r>
              <a:rPr lang="en-US" sz="3600">
                <a:solidFill>
                  <a:schemeClr val="tx1"/>
                </a:solidFill>
              </a:rPr>
              <a:t>Incentives &amp; Investment Opportunities</a:t>
            </a:r>
          </a:p>
        </p:txBody>
      </p:sp>
      <p:graphicFrame>
        <p:nvGraphicFramePr>
          <p:cNvPr id="8" name="Segnaposto testo 1">
            <a:extLst>
              <a:ext uri="{FF2B5EF4-FFF2-40B4-BE49-F238E27FC236}">
                <a16:creationId xmlns:a16="http://schemas.microsoft.com/office/drawing/2014/main" id="{DF647FAD-7F65-0611-7B11-4F9D48BE0B1C}"/>
              </a:ext>
            </a:extLst>
          </p:cNvPr>
          <p:cNvGraphicFramePr/>
          <p:nvPr>
            <p:extLst>
              <p:ext uri="{D42A27DB-BD31-4B8C-83A1-F6EECF244321}">
                <p14:modId xmlns:p14="http://schemas.microsoft.com/office/powerpoint/2010/main" val="1730451298"/>
              </p:ext>
            </p:extLst>
          </p:nvPr>
        </p:nvGraphicFramePr>
        <p:xfrm>
          <a:off x="104826" y="1196433"/>
          <a:ext cx="11982348" cy="40147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9" name="Segnaposto testo 1">
            <a:extLst>
              <a:ext uri="{FF2B5EF4-FFF2-40B4-BE49-F238E27FC236}">
                <a16:creationId xmlns:a16="http://schemas.microsoft.com/office/drawing/2014/main" id="{1DA78629-AF47-405A-3442-85955569EF03}"/>
              </a:ext>
            </a:extLst>
          </p:cNvPr>
          <p:cNvSpPr txBox="1">
            <a:spLocks/>
          </p:cNvSpPr>
          <p:nvPr/>
        </p:nvSpPr>
        <p:spPr>
          <a:xfrm>
            <a:off x="1887656" y="5359618"/>
            <a:ext cx="9126079" cy="691313"/>
          </a:xfrm>
          <a:prstGeom prst="rect">
            <a:avLst/>
          </a:prstGeom>
        </p:spPr>
        <p:txBody>
          <a:bodyPr lIns="91440" tIns="45720" rIns="91440" bIns="45720" rtlCol="0" anchor="t"/>
          <a:lstStyle>
            <a:lvl1pPr marL="228600" indent="-228600" algn="l" rtl="0" fontAlgn="base">
              <a:lnSpc>
                <a:spcPct val="90000"/>
              </a:lnSpc>
              <a:spcBef>
                <a:spcPts val="1000"/>
              </a:spcBef>
              <a:spcAft>
                <a:spcPct val="0"/>
              </a:spcAft>
              <a:buFont typeface="Arial" panose="020B0604020202020204" pitchFamily="34" charset="0"/>
              <a:buChar char="•"/>
              <a:defRPr sz="2400" kern="1200">
                <a:solidFill>
                  <a:srgbClr val="0A4F9D"/>
                </a:solidFill>
                <a:latin typeface="Trebuchet MS" panose="020B0603020202020204" pitchFamily="34" charset="0"/>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000" kern="1200">
                <a:solidFill>
                  <a:srgbClr val="0A4F9D"/>
                </a:solidFill>
                <a:latin typeface="Trebuchet MS" panose="020B0603020202020204" pitchFamily="34" charset="0"/>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kern="1200">
                <a:solidFill>
                  <a:srgbClr val="0A4F9D"/>
                </a:solidFill>
                <a:latin typeface="Trebuchet MS" panose="020B0603020202020204" pitchFamily="34" charset="0"/>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sz="1600" kern="1200">
                <a:solidFill>
                  <a:srgbClr val="0A4F9D"/>
                </a:solidFill>
                <a:latin typeface="Trebuchet MS" panose="020B0603020202020204" pitchFamily="34" charset="0"/>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sz="1600" kern="1200">
                <a:solidFill>
                  <a:srgbClr val="0A4F9D"/>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14400">
              <a:spcAft>
                <a:spcPts val="0"/>
              </a:spcAft>
              <a:buNone/>
              <a:defRPr/>
            </a:pPr>
            <a:r>
              <a:rPr lang="en-US" sz="1800">
                <a:solidFill>
                  <a:schemeClr val="tx1"/>
                </a:solidFill>
                <a:latin typeface="Trebuchet MS"/>
              </a:rPr>
              <a:t>Canada's Budget 2023 included a commitment to engage with the biofuels industry in Canada to explore opportunities to promote its growth in Canada.</a:t>
            </a:r>
            <a:endParaRPr lang="en-US">
              <a:solidFill>
                <a:schemeClr val="tx1"/>
              </a:solidFill>
            </a:endParaRPr>
          </a:p>
        </p:txBody>
      </p:sp>
      <p:pic>
        <p:nvPicPr>
          <p:cNvPr id="160" name="Graphic 159" descr="Boardroom outline">
            <a:extLst>
              <a:ext uri="{FF2B5EF4-FFF2-40B4-BE49-F238E27FC236}">
                <a16:creationId xmlns:a16="http://schemas.microsoft.com/office/drawing/2014/main" id="{360C791E-558A-0415-3BBB-167BBBC8B252}"/>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1036721" y="5151556"/>
            <a:ext cx="844216" cy="834190"/>
          </a:xfrm>
          <a:prstGeom prst="rect">
            <a:avLst/>
          </a:prstGeom>
        </p:spPr>
      </p:pic>
    </p:spTree>
    <p:extLst>
      <p:ext uri="{BB962C8B-B14F-4D97-AF65-F5344CB8AC3E}">
        <p14:creationId xmlns:p14="http://schemas.microsoft.com/office/powerpoint/2010/main" val="1795953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FE19112-3D41-D150-9AEA-1ACEE1320BC6}"/>
              </a:ext>
            </a:extLst>
          </p:cNvPr>
          <p:cNvSpPr>
            <a:spLocks noGrp="1"/>
          </p:cNvSpPr>
          <p:nvPr>
            <p:ph type="body" sz="quarter" idx="78"/>
          </p:nvPr>
        </p:nvSpPr>
        <p:spPr/>
        <p:txBody>
          <a:bodyPr/>
          <a:lstStyle/>
          <a:p>
            <a:endParaRPr lang="en-US" sz="3600">
              <a:solidFill>
                <a:schemeClr val="tx1"/>
              </a:solidFill>
            </a:endParaRPr>
          </a:p>
          <a:p>
            <a:r>
              <a:rPr lang="en-US" sz="3600">
                <a:solidFill>
                  <a:schemeClr val="tx1"/>
                </a:solidFill>
              </a:rPr>
              <a:t>International Collaboration &amp; Coordination</a:t>
            </a:r>
          </a:p>
        </p:txBody>
      </p:sp>
      <p:pic>
        <p:nvPicPr>
          <p:cNvPr id="57" name="Picture 56" descr="Blue text on a black background&#10;&#10;Description automatically generated">
            <a:extLst>
              <a:ext uri="{FF2B5EF4-FFF2-40B4-BE49-F238E27FC236}">
                <a16:creationId xmlns:a16="http://schemas.microsoft.com/office/drawing/2014/main" id="{82B60145-DE18-E1C3-8440-0D0D22EF8579}"/>
              </a:ext>
            </a:extLst>
          </p:cNvPr>
          <p:cNvPicPr>
            <a:picLocks noChangeAspect="1"/>
          </p:cNvPicPr>
          <p:nvPr/>
        </p:nvPicPr>
        <p:blipFill>
          <a:blip r:embed="rId3"/>
          <a:stretch>
            <a:fillRect/>
          </a:stretch>
        </p:blipFill>
        <p:spPr>
          <a:xfrm>
            <a:off x="4791235" y="1733712"/>
            <a:ext cx="2743200" cy="717350"/>
          </a:xfrm>
          <a:prstGeom prst="rect">
            <a:avLst/>
          </a:prstGeom>
        </p:spPr>
      </p:pic>
      <p:pic>
        <p:nvPicPr>
          <p:cNvPr id="58" name="Picture 57" descr="A logo with text on it&#10;&#10;Description automatically generated">
            <a:extLst>
              <a:ext uri="{FF2B5EF4-FFF2-40B4-BE49-F238E27FC236}">
                <a16:creationId xmlns:a16="http://schemas.microsoft.com/office/drawing/2014/main" id="{F280D496-1B50-AAC0-7D81-FD504185C2C6}"/>
              </a:ext>
            </a:extLst>
          </p:cNvPr>
          <p:cNvPicPr>
            <a:picLocks noChangeAspect="1"/>
          </p:cNvPicPr>
          <p:nvPr/>
        </p:nvPicPr>
        <p:blipFill>
          <a:blip r:embed="rId4"/>
          <a:stretch>
            <a:fillRect/>
          </a:stretch>
        </p:blipFill>
        <p:spPr>
          <a:xfrm>
            <a:off x="2136711" y="4595831"/>
            <a:ext cx="1948308" cy="792099"/>
          </a:xfrm>
          <a:prstGeom prst="rect">
            <a:avLst/>
          </a:prstGeom>
        </p:spPr>
      </p:pic>
      <p:pic>
        <p:nvPicPr>
          <p:cNvPr id="60" name="Picture 59" descr="A close-up of a logo&#10;&#10;Description automatically generated">
            <a:extLst>
              <a:ext uri="{FF2B5EF4-FFF2-40B4-BE49-F238E27FC236}">
                <a16:creationId xmlns:a16="http://schemas.microsoft.com/office/drawing/2014/main" id="{B0B21512-CEA3-A85C-C617-943A82B0BD3A}"/>
              </a:ext>
            </a:extLst>
          </p:cNvPr>
          <p:cNvPicPr>
            <a:picLocks noChangeAspect="1"/>
          </p:cNvPicPr>
          <p:nvPr/>
        </p:nvPicPr>
        <p:blipFill>
          <a:blip r:embed="rId5"/>
          <a:stretch>
            <a:fillRect/>
          </a:stretch>
        </p:blipFill>
        <p:spPr>
          <a:xfrm>
            <a:off x="8742544" y="1674828"/>
            <a:ext cx="2743200" cy="835117"/>
          </a:xfrm>
          <a:prstGeom prst="rect">
            <a:avLst/>
          </a:prstGeom>
        </p:spPr>
      </p:pic>
      <p:pic>
        <p:nvPicPr>
          <p:cNvPr id="61" name="Picture 60" descr="A logo with a globe and text&#10;&#10;Description automatically generated">
            <a:extLst>
              <a:ext uri="{FF2B5EF4-FFF2-40B4-BE49-F238E27FC236}">
                <a16:creationId xmlns:a16="http://schemas.microsoft.com/office/drawing/2014/main" id="{2921F4B4-AAFD-AF73-3DA5-FCAA43BACF81}"/>
              </a:ext>
            </a:extLst>
          </p:cNvPr>
          <p:cNvPicPr>
            <a:picLocks noChangeAspect="1"/>
          </p:cNvPicPr>
          <p:nvPr/>
        </p:nvPicPr>
        <p:blipFill>
          <a:blip r:embed="rId6"/>
          <a:stretch>
            <a:fillRect/>
          </a:stretch>
        </p:blipFill>
        <p:spPr>
          <a:xfrm>
            <a:off x="7573471" y="4477070"/>
            <a:ext cx="2743200" cy="1029619"/>
          </a:xfrm>
          <a:prstGeom prst="rect">
            <a:avLst/>
          </a:prstGeom>
        </p:spPr>
      </p:pic>
      <p:sp>
        <p:nvSpPr>
          <p:cNvPr id="6" name="TextBox 5">
            <a:extLst>
              <a:ext uri="{FF2B5EF4-FFF2-40B4-BE49-F238E27FC236}">
                <a16:creationId xmlns:a16="http://schemas.microsoft.com/office/drawing/2014/main" id="{A151FB0D-E5AC-37D2-9A47-9797EEDB1B16}"/>
              </a:ext>
            </a:extLst>
          </p:cNvPr>
          <p:cNvSpPr txBox="1"/>
          <p:nvPr/>
        </p:nvSpPr>
        <p:spPr>
          <a:xfrm>
            <a:off x="335176" y="2451062"/>
            <a:ext cx="3589020" cy="2092881"/>
          </a:xfrm>
          <a:prstGeom prst="rect">
            <a:avLst/>
          </a:prstGeom>
          <a:noFill/>
        </p:spPr>
        <p:txBody>
          <a:bodyPr wrap="square" lIns="91440" tIns="45720" rIns="91440" bIns="45720" anchor="t">
            <a:spAutoFit/>
          </a:bodyPr>
          <a:lstStyle/>
          <a:p>
            <a:pPr lvl="0" algn="ctr">
              <a:lnSpc>
                <a:spcPct val="100000"/>
              </a:lnSpc>
            </a:pPr>
            <a:r>
              <a:rPr lang="en-US" b="1" dirty="0">
                <a:latin typeface="Trebuchet MS"/>
              </a:rPr>
              <a:t>International Energy Agency</a:t>
            </a:r>
            <a:endParaRPr lang="en-US" b="0">
              <a:latin typeface="Trebuchet MS"/>
            </a:endParaRPr>
          </a:p>
          <a:p>
            <a:pPr algn="just"/>
            <a:r>
              <a:rPr lang="en-US" sz="1400" b="0" dirty="0">
                <a:latin typeface="Trebuchet MS"/>
              </a:rPr>
              <a:t>Canada participates in several </a:t>
            </a:r>
            <a:r>
              <a:rPr lang="en-US" sz="1400" dirty="0">
                <a:latin typeface="Trebuchet MS"/>
              </a:rPr>
              <a:t>IEA TCPs, including Bioenergy</a:t>
            </a:r>
            <a:r>
              <a:rPr lang="en-US" sz="1400" b="0" dirty="0">
                <a:latin typeface="Trebuchet MS"/>
              </a:rPr>
              <a:t> </a:t>
            </a:r>
            <a:r>
              <a:rPr lang="en-US" sz="1400" dirty="0">
                <a:latin typeface="Trebuchet MS"/>
              </a:rPr>
              <a:t>TCP Tasks</a:t>
            </a:r>
            <a:r>
              <a:rPr lang="en-US" sz="1400" b="0" dirty="0">
                <a:latin typeface="Trebuchet MS"/>
              </a:rPr>
              <a:t> 32 </a:t>
            </a:r>
            <a:r>
              <a:rPr lang="en-US" sz="1400" dirty="0">
                <a:latin typeface="Trebuchet MS"/>
              </a:rPr>
              <a:t>(</a:t>
            </a:r>
            <a:r>
              <a:rPr lang="en-US" sz="1400" b="0" dirty="0">
                <a:latin typeface="Trebuchet MS"/>
              </a:rPr>
              <a:t>Biomass Combustion), 33 (Biomass Gasification), 34 (Direct Thermochemical Liquefaction, 37 (Energy from Biogas), 39 (Advanced Transport Biofuels), and 43 (Sustainable Biomass Supply Integration</a:t>
            </a:r>
            <a:r>
              <a:rPr lang="en-US" sz="1400" dirty="0">
                <a:latin typeface="Trebuchet MS"/>
              </a:rPr>
              <a:t>), and the Advanced Motor Fuels TCP.</a:t>
            </a:r>
            <a:endParaRPr lang="en-US" sz="1400" b="0" dirty="0">
              <a:latin typeface="Trebuchet MS"/>
            </a:endParaRPr>
          </a:p>
        </p:txBody>
      </p:sp>
      <p:pic>
        <p:nvPicPr>
          <p:cNvPr id="1026" name="Picture 2" descr="International Energy Agency (IEA) Logo Vector">
            <a:extLst>
              <a:ext uri="{FF2B5EF4-FFF2-40B4-BE49-F238E27FC236}">
                <a16:creationId xmlns:a16="http://schemas.microsoft.com/office/drawing/2014/main" id="{D5D688D3-EEED-64E0-7E4A-1FB3FCE7B2F7}"/>
              </a:ext>
            </a:extLst>
          </p:cNvPr>
          <p:cNvPicPr>
            <a:picLocks noChangeAspect="1" noChangeArrowheads="1"/>
          </p:cNvPicPr>
          <p:nvPr/>
        </p:nvPicPr>
        <p:blipFill rotWithShape="1">
          <a:blip r:embed="rId7" cstate="hqprint">
            <a:extLst>
              <a:ext uri="{28A0092B-C50C-407E-A947-70E740481C1C}">
                <a14:useLocalDpi xmlns:a14="http://schemas.microsoft.com/office/drawing/2010/main" val="0"/>
              </a:ext>
            </a:extLst>
          </a:blip>
          <a:srcRect l="14622" r="14741" b="44240"/>
          <a:stretch/>
        </p:blipFill>
        <p:spPr bwMode="auto">
          <a:xfrm>
            <a:off x="1323871" y="1744276"/>
            <a:ext cx="1611630" cy="70678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31405D3B-144F-7DD0-F817-D15BC65036DB}"/>
              </a:ext>
            </a:extLst>
          </p:cNvPr>
          <p:cNvSpPr txBox="1"/>
          <p:nvPr/>
        </p:nvSpPr>
        <p:spPr>
          <a:xfrm>
            <a:off x="4292728" y="2435315"/>
            <a:ext cx="3740214" cy="1877437"/>
          </a:xfrm>
          <a:prstGeom prst="rect">
            <a:avLst/>
          </a:prstGeom>
          <a:noFill/>
        </p:spPr>
        <p:txBody>
          <a:bodyPr wrap="square">
            <a:spAutoFit/>
          </a:bodyPr>
          <a:lstStyle/>
          <a:p>
            <a:pPr lvl="0" algn="ctr">
              <a:lnSpc>
                <a:spcPct val="100000"/>
              </a:lnSpc>
            </a:pPr>
            <a:r>
              <a:rPr lang="en-CA" b="1">
                <a:latin typeface="Trebuchet MS" panose="020B0603020202020204" pitchFamily="34" charset="0"/>
              </a:rPr>
              <a:t>Mission Innovation</a:t>
            </a:r>
          </a:p>
          <a:p>
            <a:pPr lvl="0" algn="just">
              <a:lnSpc>
                <a:spcPct val="100000"/>
              </a:lnSpc>
            </a:pPr>
            <a:r>
              <a:rPr lang="en-CA" sz="1400" b="0">
                <a:latin typeface="Trebuchet MS" panose="020B0603020202020204" pitchFamily="34" charset="0"/>
              </a:rPr>
              <a:t>Canada played a leadership role in the first phase of Mission Innovation and</a:t>
            </a:r>
            <a:r>
              <a:rPr lang="en-US" sz="1400" b="0">
                <a:latin typeface="Trebuchet MS" panose="020B0603020202020204" pitchFamily="34" charset="0"/>
              </a:rPr>
              <a:t> co-led the Sustainable Biofuels Innovation Challenge. Mission members are collaborating through the Integrated Biorefineries Mission., which launched an Integrated Biorefineries Mission Roadmap in September 2022. </a:t>
            </a:r>
          </a:p>
        </p:txBody>
      </p:sp>
      <p:sp>
        <p:nvSpPr>
          <p:cNvPr id="11" name="TextBox 10">
            <a:extLst>
              <a:ext uri="{FF2B5EF4-FFF2-40B4-BE49-F238E27FC236}">
                <a16:creationId xmlns:a16="http://schemas.microsoft.com/office/drawing/2014/main" id="{B03B2DCC-F4FC-2EF6-0E30-8A8813BB04FE}"/>
              </a:ext>
            </a:extLst>
          </p:cNvPr>
          <p:cNvSpPr txBox="1"/>
          <p:nvPr/>
        </p:nvSpPr>
        <p:spPr>
          <a:xfrm>
            <a:off x="8433934" y="2451062"/>
            <a:ext cx="3360420" cy="1231106"/>
          </a:xfrm>
          <a:prstGeom prst="rect">
            <a:avLst/>
          </a:prstGeom>
          <a:noFill/>
        </p:spPr>
        <p:txBody>
          <a:bodyPr wrap="square">
            <a:spAutoFit/>
          </a:bodyPr>
          <a:lstStyle/>
          <a:p>
            <a:pPr lvl="0" algn="ctr">
              <a:lnSpc>
                <a:spcPct val="100000"/>
              </a:lnSpc>
            </a:pPr>
            <a:r>
              <a:rPr lang="en-CA" b="1" dirty="0" err="1">
                <a:latin typeface="Trebuchet MS" panose="020B0603020202020204" pitchFamily="34" charset="0"/>
              </a:rPr>
              <a:t>Biofuture</a:t>
            </a:r>
            <a:r>
              <a:rPr lang="en-CA" b="1" dirty="0">
                <a:latin typeface="Trebuchet MS" panose="020B0603020202020204" pitchFamily="34" charset="0"/>
              </a:rPr>
              <a:t> Platform</a:t>
            </a:r>
          </a:p>
          <a:p>
            <a:pPr lvl="0" algn="just">
              <a:lnSpc>
                <a:spcPct val="100000"/>
              </a:lnSpc>
            </a:pPr>
            <a:r>
              <a:rPr lang="en-US" sz="1400" dirty="0">
                <a:latin typeface="Trebuchet MS" panose="020B0603020202020204" pitchFamily="34" charset="0"/>
              </a:rPr>
              <a:t>Canada is one of 20 countries participating in this platform. Canada co-leads the Clean Energy Ministerial </a:t>
            </a:r>
            <a:r>
              <a:rPr lang="en-US" sz="1400" dirty="0" err="1">
                <a:latin typeface="Trebuchet MS" panose="020B0603020202020204" pitchFamily="34" charset="0"/>
              </a:rPr>
              <a:t>Biofuture</a:t>
            </a:r>
            <a:r>
              <a:rPr lang="en-US" sz="1400" dirty="0">
                <a:latin typeface="Trebuchet MS" panose="020B0603020202020204" pitchFamily="34" charset="0"/>
              </a:rPr>
              <a:t> Campaign. </a:t>
            </a:r>
          </a:p>
        </p:txBody>
      </p:sp>
      <p:sp>
        <p:nvSpPr>
          <p:cNvPr id="13" name="TextBox 12">
            <a:extLst>
              <a:ext uri="{FF2B5EF4-FFF2-40B4-BE49-F238E27FC236}">
                <a16:creationId xmlns:a16="http://schemas.microsoft.com/office/drawing/2014/main" id="{85A1FD11-4527-45C9-4D3B-E93E84C7D442}"/>
              </a:ext>
            </a:extLst>
          </p:cNvPr>
          <p:cNvSpPr txBox="1"/>
          <p:nvPr/>
        </p:nvSpPr>
        <p:spPr>
          <a:xfrm>
            <a:off x="945181" y="5355258"/>
            <a:ext cx="4331367" cy="584775"/>
          </a:xfrm>
          <a:prstGeom prst="rect">
            <a:avLst/>
          </a:prstGeom>
          <a:noFill/>
        </p:spPr>
        <p:txBody>
          <a:bodyPr wrap="square">
            <a:spAutoFit/>
          </a:bodyPr>
          <a:lstStyle/>
          <a:p>
            <a:pPr lvl="0" algn="ctr">
              <a:lnSpc>
                <a:spcPct val="100000"/>
              </a:lnSpc>
            </a:pPr>
            <a:r>
              <a:rPr lang="en-CA" b="1">
                <a:latin typeface="Trebuchet MS" panose="020B0603020202020204" pitchFamily="34" charset="0"/>
              </a:rPr>
              <a:t>Global Bioenergy Partnership </a:t>
            </a:r>
          </a:p>
          <a:p>
            <a:pPr lvl="0" algn="ctr">
              <a:lnSpc>
                <a:spcPct val="100000"/>
              </a:lnSpc>
            </a:pPr>
            <a:r>
              <a:rPr lang="en-US" sz="1400">
                <a:latin typeface="Trebuchet MS" panose="020B0603020202020204" pitchFamily="34" charset="0"/>
              </a:rPr>
              <a:t>Canada is one of 23 countries participating in GBEP.</a:t>
            </a:r>
          </a:p>
        </p:txBody>
      </p:sp>
      <p:sp>
        <p:nvSpPr>
          <p:cNvPr id="15" name="TextBox 14">
            <a:extLst>
              <a:ext uri="{FF2B5EF4-FFF2-40B4-BE49-F238E27FC236}">
                <a16:creationId xmlns:a16="http://schemas.microsoft.com/office/drawing/2014/main" id="{AFD50A7A-A151-E4CE-D2AF-50195A330F3F}"/>
              </a:ext>
            </a:extLst>
          </p:cNvPr>
          <p:cNvSpPr txBox="1"/>
          <p:nvPr/>
        </p:nvSpPr>
        <p:spPr>
          <a:xfrm>
            <a:off x="6708252" y="5350812"/>
            <a:ext cx="4473639" cy="584775"/>
          </a:xfrm>
          <a:prstGeom prst="rect">
            <a:avLst/>
          </a:prstGeom>
          <a:noFill/>
        </p:spPr>
        <p:txBody>
          <a:bodyPr wrap="square">
            <a:spAutoFit/>
          </a:bodyPr>
          <a:lstStyle/>
          <a:p>
            <a:pPr lvl="0">
              <a:lnSpc>
                <a:spcPct val="100000"/>
              </a:lnSpc>
            </a:pPr>
            <a:r>
              <a:rPr lang="en-CA" b="1">
                <a:latin typeface="Trebuchet MS" panose="020B0603020202020204" pitchFamily="34" charset="0"/>
              </a:rPr>
              <a:t>International Renewable Energy Agency</a:t>
            </a:r>
          </a:p>
          <a:p>
            <a:pPr lvl="0" algn="ctr">
              <a:lnSpc>
                <a:spcPct val="100000"/>
              </a:lnSpc>
            </a:pPr>
            <a:r>
              <a:rPr lang="en-CA" sz="1400">
                <a:latin typeface="Trebuchet MS" panose="020B0603020202020204" pitchFamily="34" charset="0"/>
              </a:rPr>
              <a:t>Canada officially joined IRENA in 2019. </a:t>
            </a:r>
            <a:endParaRPr lang="en-US" sz="1400">
              <a:latin typeface="Trebuchet MS" panose="020B0603020202020204" pitchFamily="34" charset="0"/>
            </a:endParaRPr>
          </a:p>
        </p:txBody>
      </p:sp>
    </p:spTree>
    <p:extLst>
      <p:ext uri="{BB962C8B-B14F-4D97-AF65-F5344CB8AC3E}">
        <p14:creationId xmlns:p14="http://schemas.microsoft.com/office/powerpoint/2010/main" val="40970084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2F895DD5-2106-69E8-0E2E-81F87F7B5F8F}"/>
              </a:ext>
            </a:extLst>
          </p:cNvPr>
          <p:cNvSpPr>
            <a:spLocks noGrp="1"/>
          </p:cNvSpPr>
          <p:nvPr>
            <p:ph type="body" sz="quarter" idx="78"/>
          </p:nvPr>
        </p:nvSpPr>
        <p:spPr>
          <a:xfrm>
            <a:off x="847725" y="365624"/>
            <a:ext cx="10506074" cy="890419"/>
          </a:xfrm>
        </p:spPr>
        <p:txBody>
          <a:bodyPr/>
          <a:lstStyle/>
          <a:p>
            <a:endParaRPr lang="en-US" sz="3600">
              <a:solidFill>
                <a:schemeClr val="tx1"/>
              </a:solidFill>
            </a:endParaRPr>
          </a:p>
          <a:p>
            <a:r>
              <a:rPr lang="en-US" sz="3600">
                <a:solidFill>
                  <a:schemeClr val="tx1"/>
                </a:solidFill>
              </a:rPr>
              <a:t>Highlighting Canadian Innovation</a:t>
            </a:r>
          </a:p>
        </p:txBody>
      </p:sp>
      <p:pic>
        <p:nvPicPr>
          <p:cNvPr id="1026" name="Picture 2" descr="Hydrogen Naturally – Bright Green™ Hydrogen">
            <a:extLst>
              <a:ext uri="{FF2B5EF4-FFF2-40B4-BE49-F238E27FC236}">
                <a16:creationId xmlns:a16="http://schemas.microsoft.com/office/drawing/2014/main" id="{26F4F9B0-F09D-5127-49E9-A5798F2BD318}"/>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699811" y="1739901"/>
            <a:ext cx="1099984" cy="66439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F7C2E72-2FB9-491E-BF97-1E545D3F0F1D}"/>
              </a:ext>
            </a:extLst>
          </p:cNvPr>
          <p:cNvSpPr txBox="1"/>
          <p:nvPr/>
        </p:nvSpPr>
        <p:spPr>
          <a:xfrm>
            <a:off x="2437170" y="1766689"/>
            <a:ext cx="9140313" cy="523220"/>
          </a:xfrm>
          <a:prstGeom prst="rect">
            <a:avLst/>
          </a:prstGeom>
          <a:noFill/>
        </p:spPr>
        <p:txBody>
          <a:bodyPr wrap="square">
            <a:spAutoFit/>
          </a:bodyPr>
          <a:lstStyle/>
          <a:p>
            <a:r>
              <a:rPr lang="en-US" sz="1400">
                <a:latin typeface="Trebuchet MS" panose="020B0603020202020204" pitchFamily="34" charset="0"/>
              </a:rPr>
              <a:t>Technology and project developer planning to produce “bright green” carbon-negative biohydrogen from gasification of forestry residues with carbon capture.</a:t>
            </a:r>
          </a:p>
        </p:txBody>
      </p:sp>
      <p:sp>
        <p:nvSpPr>
          <p:cNvPr id="6" name="TextBox 5">
            <a:extLst>
              <a:ext uri="{FF2B5EF4-FFF2-40B4-BE49-F238E27FC236}">
                <a16:creationId xmlns:a16="http://schemas.microsoft.com/office/drawing/2014/main" id="{5A3BD4DA-50CF-12F6-1D84-47C460E62BC4}"/>
              </a:ext>
            </a:extLst>
          </p:cNvPr>
          <p:cNvSpPr txBox="1"/>
          <p:nvPr/>
        </p:nvSpPr>
        <p:spPr>
          <a:xfrm>
            <a:off x="2437169" y="2900462"/>
            <a:ext cx="9140313" cy="738664"/>
          </a:xfrm>
          <a:prstGeom prst="rect">
            <a:avLst/>
          </a:prstGeom>
          <a:noFill/>
        </p:spPr>
        <p:txBody>
          <a:bodyPr wrap="square" lIns="91440" tIns="45720" rIns="91440" bIns="45720" anchor="t">
            <a:spAutoFit/>
          </a:bodyPr>
          <a:lstStyle/>
          <a:p>
            <a:r>
              <a:rPr lang="en-US" sz="1400">
                <a:effectLst/>
                <a:latin typeface="Trebuchet MS"/>
              </a:rPr>
              <a:t>Canada’s largest ethanol producer with four facilities located in Ontario and Quebec</a:t>
            </a:r>
            <a:r>
              <a:rPr lang="en-US" sz="1400">
                <a:latin typeface="Trebuchet MS"/>
              </a:rPr>
              <a:t>, producing </a:t>
            </a:r>
            <a:r>
              <a:rPr lang="en-US" sz="1400">
                <a:effectLst/>
                <a:latin typeface="Trebuchet MS"/>
              </a:rPr>
              <a:t>ethanol, animal feed, corn oil, and specialty chemicals.</a:t>
            </a:r>
            <a:r>
              <a:rPr lang="en-US" sz="1400">
                <a:latin typeface="Trebuchet MS"/>
              </a:rPr>
              <a:t> Greenfield is investing in novel technologies in ethanol, RNG, and renewable diesel production.</a:t>
            </a:r>
          </a:p>
        </p:txBody>
      </p:sp>
      <p:sp>
        <p:nvSpPr>
          <p:cNvPr id="8" name="TextBox 7">
            <a:extLst>
              <a:ext uri="{FF2B5EF4-FFF2-40B4-BE49-F238E27FC236}">
                <a16:creationId xmlns:a16="http://schemas.microsoft.com/office/drawing/2014/main" id="{1FF64D43-DE7A-48C6-ABC7-C422D4E08903}"/>
              </a:ext>
            </a:extLst>
          </p:cNvPr>
          <p:cNvSpPr txBox="1"/>
          <p:nvPr/>
        </p:nvSpPr>
        <p:spPr>
          <a:xfrm>
            <a:off x="2437168" y="4104447"/>
            <a:ext cx="9144145" cy="954107"/>
          </a:xfrm>
          <a:prstGeom prst="rect">
            <a:avLst/>
          </a:prstGeom>
          <a:noFill/>
        </p:spPr>
        <p:txBody>
          <a:bodyPr wrap="square" lIns="91440" tIns="45720" rIns="91440" bIns="45720" anchor="t">
            <a:spAutoFit/>
          </a:bodyPr>
          <a:lstStyle/>
          <a:p>
            <a:pPr defTabSz="914400" eaLnBrk="1" hangingPunct="1">
              <a:spcBef>
                <a:spcPct val="30000"/>
              </a:spcBef>
              <a:defRPr/>
            </a:pPr>
            <a:r>
              <a:rPr lang="en-US" sz="1400" dirty="0" err="1">
                <a:effectLst/>
                <a:latin typeface="Trebuchet MS"/>
              </a:rPr>
              <a:t>Vyterra</a:t>
            </a:r>
            <a:r>
              <a:rPr lang="en-US" sz="1400" dirty="0">
                <a:effectLst/>
                <a:latin typeface="Trebuchet MS"/>
              </a:rPr>
              <a:t> </a:t>
            </a:r>
            <a:r>
              <a:rPr lang="en-US" sz="1400" dirty="0">
                <a:latin typeface="Trebuchet MS"/>
              </a:rPr>
              <a:t>employs</a:t>
            </a:r>
            <a:r>
              <a:rPr lang="en-US" sz="1400" dirty="0">
                <a:effectLst/>
                <a:latin typeface="Trebuchet MS"/>
              </a:rPr>
              <a:t> </a:t>
            </a:r>
            <a:r>
              <a:rPr lang="en-US" sz="1400" dirty="0">
                <a:latin typeface="Trebuchet MS"/>
              </a:rPr>
              <a:t>a proprietary fast pyrolysis technology </a:t>
            </a:r>
            <a:r>
              <a:rPr lang="en-US" sz="1400" dirty="0">
                <a:effectLst/>
                <a:latin typeface="Trebuchet MS"/>
              </a:rPr>
              <a:t>to produce biochemicals and low carbon fuel products</a:t>
            </a:r>
            <a:r>
              <a:rPr lang="en-US" sz="1400" dirty="0">
                <a:latin typeface="Trebuchet MS"/>
              </a:rPr>
              <a:t> from forestry residues</a:t>
            </a:r>
            <a:r>
              <a:rPr lang="en-US" sz="1400" dirty="0">
                <a:effectLst/>
                <a:latin typeface="Trebuchet MS"/>
              </a:rPr>
              <a:t>. Energy projects focus initially on the production of Low Carbon Fuel Oil for institutional heating and industrial processes, to be followed by production of biocrude for refinery co-processing and marine fuels.</a:t>
            </a:r>
            <a:r>
              <a:rPr lang="en-US" sz="1400" dirty="0">
                <a:latin typeface="Trebuchet MS"/>
              </a:rPr>
              <a:t> </a:t>
            </a:r>
            <a:endParaRPr lang="en-US" dirty="0"/>
          </a:p>
        </p:txBody>
      </p:sp>
      <p:sp>
        <p:nvSpPr>
          <p:cNvPr id="10" name="TextBox 9">
            <a:extLst>
              <a:ext uri="{FF2B5EF4-FFF2-40B4-BE49-F238E27FC236}">
                <a16:creationId xmlns:a16="http://schemas.microsoft.com/office/drawing/2014/main" id="{371C2B64-54E7-851C-8189-61873E58F318}"/>
              </a:ext>
            </a:extLst>
          </p:cNvPr>
          <p:cNvSpPr txBox="1"/>
          <p:nvPr/>
        </p:nvSpPr>
        <p:spPr>
          <a:xfrm>
            <a:off x="2437168" y="5409663"/>
            <a:ext cx="9140313" cy="738664"/>
          </a:xfrm>
          <a:prstGeom prst="rect">
            <a:avLst/>
          </a:prstGeom>
          <a:noFill/>
        </p:spPr>
        <p:txBody>
          <a:bodyPr wrap="square" lIns="91440" tIns="45720" rIns="91440" bIns="45720" anchor="t">
            <a:spAutoFit/>
          </a:bodyPr>
          <a:lstStyle/>
          <a:p>
            <a:pPr defTabSz="914400" eaLnBrk="1" hangingPunct="1">
              <a:spcBef>
                <a:spcPct val="30000"/>
              </a:spcBef>
              <a:defRPr/>
            </a:pPr>
            <a:r>
              <a:rPr lang="en-US" sz="1400">
                <a:effectLst/>
                <a:latin typeface="Trebuchet MS"/>
              </a:rPr>
              <a:t>Varennes Carbon Recycling, a biofuels facility under construction in Varennes, Quebec</a:t>
            </a:r>
            <a:r>
              <a:rPr lang="en-US" sz="1400">
                <a:latin typeface="Trebuchet MS"/>
              </a:rPr>
              <a:t>,</a:t>
            </a:r>
            <a:r>
              <a:rPr lang="en-US" sz="1400">
                <a:effectLst/>
                <a:latin typeface="Trebuchet MS"/>
              </a:rPr>
              <a:t> will </a:t>
            </a:r>
            <a:r>
              <a:rPr lang="en-US" sz="1400">
                <a:latin typeface="Trebuchet MS"/>
              </a:rPr>
              <a:t>use Enerkem's gasification technology </a:t>
            </a:r>
            <a:r>
              <a:rPr lang="en-US" sz="1400">
                <a:effectLst/>
                <a:latin typeface="Trebuchet MS"/>
              </a:rPr>
              <a:t>to produce biofuels and renewable chemicals out of landfill waste and wood waste. The plant will also incorporate one of the world’s largest </a:t>
            </a:r>
            <a:r>
              <a:rPr lang="en-US" sz="1400" err="1">
                <a:effectLst/>
                <a:latin typeface="Trebuchet MS"/>
              </a:rPr>
              <a:t>electrolyzers</a:t>
            </a:r>
            <a:r>
              <a:rPr lang="en-US" sz="1400">
                <a:latin typeface="Trebuchet MS"/>
              </a:rPr>
              <a:t> to produce</a:t>
            </a:r>
            <a:r>
              <a:rPr lang="en-US" sz="1400">
                <a:effectLst/>
                <a:latin typeface="Trebuchet MS"/>
              </a:rPr>
              <a:t> green hydrogen for use </a:t>
            </a:r>
            <a:r>
              <a:rPr lang="en-US" sz="1400">
                <a:latin typeface="Trebuchet MS"/>
              </a:rPr>
              <a:t>onsite.</a:t>
            </a:r>
            <a:endParaRPr lang="en-US"/>
          </a:p>
        </p:txBody>
      </p:sp>
      <p:pic>
        <p:nvPicPr>
          <p:cNvPr id="1032" name="Picture 8" descr="Varennes Carbon Recycling: A biofuel plant for a green economy">
            <a:extLst>
              <a:ext uri="{FF2B5EF4-FFF2-40B4-BE49-F238E27FC236}">
                <a16:creationId xmlns:a16="http://schemas.microsoft.com/office/drawing/2014/main" id="{B06D633F-E97C-B43C-E5EB-5D55CEAC4A6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38658"/>
          <a:stretch/>
        </p:blipFill>
        <p:spPr bwMode="auto">
          <a:xfrm>
            <a:off x="699811" y="5409663"/>
            <a:ext cx="1280400" cy="587209"/>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Vyterra Renewables - Ensyn - Renewable Fuels and Chemicals from Non-Food  Biomass.">
            <a:extLst>
              <a:ext uri="{FF2B5EF4-FFF2-40B4-BE49-F238E27FC236}">
                <a16:creationId xmlns:a16="http://schemas.microsoft.com/office/drawing/2014/main" id="{18548A6F-C1B8-6A41-EB47-BAB41A5D603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4762" y="4324401"/>
            <a:ext cx="1919377" cy="51419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Greenfield Global Logo – Ontario Water Consortium">
            <a:extLst>
              <a:ext uri="{FF2B5EF4-FFF2-40B4-BE49-F238E27FC236}">
                <a16:creationId xmlns:a16="http://schemas.microsoft.com/office/drawing/2014/main" id="{AC0C80D5-D2FB-06F2-51BF-D27D47E1163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4761" y="2900462"/>
            <a:ext cx="1919377" cy="741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174509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FE19112-3D41-D150-9AEA-1ACEE1320BC6}"/>
              </a:ext>
            </a:extLst>
          </p:cNvPr>
          <p:cNvSpPr>
            <a:spLocks noGrp="1"/>
          </p:cNvSpPr>
          <p:nvPr>
            <p:ph type="body" sz="quarter" idx="78"/>
          </p:nvPr>
        </p:nvSpPr>
        <p:spPr/>
        <p:txBody>
          <a:bodyPr/>
          <a:lstStyle/>
          <a:p>
            <a:endParaRPr lang="en-US" sz="3600" dirty="0">
              <a:solidFill>
                <a:schemeClr val="tx1"/>
              </a:solidFill>
            </a:endParaRPr>
          </a:p>
          <a:p>
            <a:r>
              <a:rPr lang="en-US" sz="3600" dirty="0">
                <a:solidFill>
                  <a:schemeClr val="tx1"/>
                </a:solidFill>
                <a:latin typeface="Trebuchet MS"/>
              </a:rPr>
              <a:t>Conclusions</a:t>
            </a:r>
            <a:endParaRPr lang="en-US" sz="3600" dirty="0">
              <a:solidFill>
                <a:schemeClr val="tx1"/>
              </a:solidFill>
            </a:endParaRPr>
          </a:p>
        </p:txBody>
      </p:sp>
      <p:sp>
        <p:nvSpPr>
          <p:cNvPr id="5" name="Segnaposto testo 1">
            <a:extLst>
              <a:ext uri="{FF2B5EF4-FFF2-40B4-BE49-F238E27FC236}">
                <a16:creationId xmlns:a16="http://schemas.microsoft.com/office/drawing/2014/main" id="{7786D53D-1130-BD05-9381-158512B1F4EC}"/>
              </a:ext>
            </a:extLst>
          </p:cNvPr>
          <p:cNvSpPr txBox="1">
            <a:spLocks/>
          </p:cNvSpPr>
          <p:nvPr/>
        </p:nvSpPr>
        <p:spPr>
          <a:xfrm>
            <a:off x="847726" y="1798638"/>
            <a:ext cx="10125074" cy="4022725"/>
          </a:xfrm>
          <a:prstGeom prst="rect">
            <a:avLst/>
          </a:prstGeom>
        </p:spPr>
        <p:txBody>
          <a:bodyPr rtlCol="0"/>
          <a:lstStyle>
            <a:lvl1pPr marL="228600" indent="-228600" algn="l" rtl="0" fontAlgn="base">
              <a:lnSpc>
                <a:spcPct val="90000"/>
              </a:lnSpc>
              <a:spcBef>
                <a:spcPts val="1000"/>
              </a:spcBef>
              <a:spcAft>
                <a:spcPct val="0"/>
              </a:spcAft>
              <a:buFont typeface="Arial" panose="020B0604020202020204" pitchFamily="34" charset="0"/>
              <a:buChar char="•"/>
              <a:defRPr sz="2400" kern="1200">
                <a:solidFill>
                  <a:srgbClr val="0A4F9D"/>
                </a:solidFill>
                <a:latin typeface="Trebuchet MS" panose="020B0603020202020204" pitchFamily="34" charset="0"/>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000" kern="1200">
                <a:solidFill>
                  <a:srgbClr val="0A4F9D"/>
                </a:solidFill>
                <a:latin typeface="Trebuchet MS" panose="020B0603020202020204" pitchFamily="34" charset="0"/>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kern="1200">
                <a:solidFill>
                  <a:srgbClr val="0A4F9D"/>
                </a:solidFill>
                <a:latin typeface="Trebuchet MS" panose="020B0603020202020204" pitchFamily="34" charset="0"/>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sz="1600" kern="1200">
                <a:solidFill>
                  <a:srgbClr val="0A4F9D"/>
                </a:solidFill>
                <a:latin typeface="Trebuchet MS" panose="020B0603020202020204" pitchFamily="34" charset="0"/>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sz="1600" kern="1200">
                <a:solidFill>
                  <a:srgbClr val="0A4F9D"/>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400" eaLnBrk="1" fontAlgn="auto" hangingPunct="1">
              <a:spcAft>
                <a:spcPts val="0"/>
              </a:spcAft>
              <a:defRPr/>
            </a:pPr>
            <a:r>
              <a:rPr lang="en-US">
                <a:solidFill>
                  <a:schemeClr val="tx1"/>
                </a:solidFill>
              </a:rPr>
              <a:t>Biofuels are expected to play an integral role in reducing transportation sector emissions and helping Canada achieve its goal of net-zero emissions by 2050. </a:t>
            </a:r>
          </a:p>
          <a:p>
            <a:pPr defTabSz="914400" eaLnBrk="1" fontAlgn="auto" hangingPunct="1">
              <a:spcAft>
                <a:spcPts val="0"/>
              </a:spcAft>
              <a:defRPr/>
            </a:pPr>
            <a:r>
              <a:rPr lang="en-US">
                <a:solidFill>
                  <a:schemeClr val="tx1"/>
                </a:solidFill>
              </a:rPr>
              <a:t>Legislation, funding and informed policy changes have supported the development and deployment of transportation biofuels to date. </a:t>
            </a:r>
          </a:p>
          <a:p>
            <a:pPr defTabSz="914400" eaLnBrk="1" fontAlgn="auto" hangingPunct="1">
              <a:spcAft>
                <a:spcPts val="0"/>
              </a:spcAft>
              <a:defRPr/>
            </a:pPr>
            <a:r>
              <a:rPr lang="en-US">
                <a:solidFill>
                  <a:schemeClr val="tx1"/>
                </a:solidFill>
              </a:rPr>
              <a:t>Funding, through programs like the Energy Innovation Program,  support research, development and demonstration and encourage investments in the Canadian biofuels industry. </a:t>
            </a:r>
          </a:p>
          <a:p>
            <a:pPr defTabSz="914400" eaLnBrk="1" fontAlgn="auto" hangingPunct="1">
              <a:spcAft>
                <a:spcPts val="0"/>
              </a:spcAft>
              <a:defRPr/>
            </a:pPr>
            <a:r>
              <a:rPr lang="en-US">
                <a:solidFill>
                  <a:schemeClr val="tx1"/>
                </a:solidFill>
              </a:rPr>
              <a:t>Canada is well positioned to achieve improved production capacity, commercial scale facilities, and regulatory compliance in the coming decades.</a:t>
            </a:r>
            <a:endParaRPr lang="en-CA">
              <a:solidFill>
                <a:schemeClr val="tx1"/>
              </a:solidFill>
            </a:endParaRPr>
          </a:p>
        </p:txBody>
      </p:sp>
    </p:spTree>
    <p:extLst>
      <p:ext uri="{BB962C8B-B14F-4D97-AF65-F5344CB8AC3E}">
        <p14:creationId xmlns:p14="http://schemas.microsoft.com/office/powerpoint/2010/main" val="38331157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egnaposto testo 1">
            <a:extLst>
              <a:ext uri="{FF2B5EF4-FFF2-40B4-BE49-F238E27FC236}">
                <a16:creationId xmlns:a16="http://schemas.microsoft.com/office/drawing/2014/main" id="{4C9B3AD1-4C6C-E309-AF8C-8657A6FE6B85}"/>
              </a:ext>
            </a:extLst>
          </p:cNvPr>
          <p:cNvSpPr>
            <a:spLocks noGrp="1" noChangeArrowheads="1"/>
          </p:cNvSpPr>
          <p:nvPr>
            <p:ph type="body" sz="quarter" idx="11"/>
          </p:nvPr>
        </p:nvSpPr>
        <p:spPr>
          <a:xfrm>
            <a:off x="935038" y="2343150"/>
            <a:ext cx="5770562" cy="901700"/>
          </a:xfrm>
        </p:spPr>
        <p:txBody>
          <a:bodyPr/>
          <a:lstStyle/>
          <a:p>
            <a:r>
              <a:rPr lang="it-IT" altLang="en-US" b="1" dirty="0">
                <a:solidFill>
                  <a:schemeClr val="tx1"/>
                </a:solidFill>
                <a:latin typeface="Trebuchet MS"/>
              </a:rPr>
              <a:t>Thank </a:t>
            </a:r>
            <a:r>
              <a:rPr lang="it-IT" altLang="en-US" b="1" dirty="0" err="1">
                <a:solidFill>
                  <a:schemeClr val="tx1"/>
                </a:solidFill>
                <a:latin typeface="Trebuchet MS"/>
              </a:rPr>
              <a:t>you</a:t>
            </a:r>
            <a:r>
              <a:rPr lang="it-IT" altLang="en-US" b="1" dirty="0">
                <a:solidFill>
                  <a:schemeClr val="tx1"/>
                </a:solidFill>
                <a:latin typeface="Trebuchet MS"/>
              </a:rPr>
              <a:t>!</a:t>
            </a:r>
            <a:endParaRPr lang="it-IT" altLang="en-US" b="1" dirty="0">
              <a:solidFill>
                <a:schemeClr val="tx1"/>
              </a:solidFill>
            </a:endParaRPr>
          </a:p>
        </p:txBody>
      </p:sp>
      <p:sp>
        <p:nvSpPr>
          <p:cNvPr id="3" name="Segnaposto testo 2">
            <a:extLst>
              <a:ext uri="{FF2B5EF4-FFF2-40B4-BE49-F238E27FC236}">
                <a16:creationId xmlns:a16="http://schemas.microsoft.com/office/drawing/2014/main" id="{AE20AD1B-F9C5-A0D9-D22C-12955F92B46F}"/>
              </a:ext>
            </a:extLst>
          </p:cNvPr>
          <p:cNvSpPr>
            <a:spLocks noGrp="1"/>
          </p:cNvSpPr>
          <p:nvPr>
            <p:ph type="body" sz="quarter" idx="12"/>
          </p:nvPr>
        </p:nvSpPr>
        <p:spPr>
          <a:xfrm>
            <a:off x="935038" y="3436938"/>
            <a:ext cx="5770562" cy="1523945"/>
          </a:xfrm>
        </p:spPr>
        <p:txBody>
          <a:bodyPr rtlCol="0">
            <a:noAutofit/>
          </a:bodyPr>
          <a:lstStyle/>
          <a:p>
            <a:pPr>
              <a:defRPr/>
            </a:pPr>
            <a:endParaRPr lang="en-US" sz="1600" dirty="0">
              <a:solidFill>
                <a:srgbClr val="0A4F9D"/>
              </a:solidFill>
              <a:ea typeface="MS Mincho" panose="02020609040205080304" pitchFamily="49" charset="-128"/>
              <a:cs typeface="Calibri" panose="020F0502020204030204" pitchFamily="34" charset="0"/>
            </a:endParaRPr>
          </a:p>
          <a:p>
            <a:pPr>
              <a:defRPr/>
            </a:pPr>
            <a:r>
              <a:rPr lang="en-US" sz="1600" b="1" dirty="0">
                <a:solidFill>
                  <a:srgbClr val="0A4F9D"/>
                </a:solidFill>
                <a:latin typeface="Trebuchet MS"/>
                <a:ea typeface="MS Mincho"/>
                <a:cs typeface="Calibri"/>
              </a:rPr>
              <a:t>Allison Simmonds</a:t>
            </a:r>
            <a:r>
              <a:rPr lang="en-US" sz="1600" dirty="0">
                <a:solidFill>
                  <a:srgbClr val="0A4F9D"/>
                </a:solidFill>
                <a:latin typeface="Trebuchet MS"/>
                <a:ea typeface="MS Mincho"/>
                <a:cs typeface="Calibri"/>
              </a:rPr>
              <a:t>, P.Eng.</a:t>
            </a:r>
          </a:p>
          <a:p>
            <a:pPr>
              <a:defRPr/>
            </a:pPr>
            <a:r>
              <a:rPr lang="en-US" sz="1600" dirty="0">
                <a:solidFill>
                  <a:srgbClr val="0A4F9D"/>
                </a:solidFill>
                <a:latin typeface="Trebuchet MS"/>
                <a:ea typeface="MS Mincho"/>
                <a:cs typeface="Calibri"/>
              </a:rPr>
              <a:t>Office of Energy R&amp;D, </a:t>
            </a:r>
            <a:r>
              <a:rPr lang="en-US" sz="1600" dirty="0" err="1">
                <a:solidFill>
                  <a:srgbClr val="0A4F9D"/>
                </a:solidFill>
                <a:latin typeface="Trebuchet MS"/>
                <a:ea typeface="MS Mincho"/>
                <a:cs typeface="Calibri"/>
              </a:rPr>
              <a:t>NRCan</a:t>
            </a:r>
            <a:endParaRPr lang="en-US" sz="1600" dirty="0" err="1">
              <a:solidFill>
                <a:srgbClr val="0A4F9D"/>
              </a:solidFill>
              <a:ea typeface="MS Mincho"/>
              <a:cs typeface="Calibri"/>
            </a:endParaRPr>
          </a:p>
          <a:p>
            <a:pPr>
              <a:defRPr/>
            </a:pPr>
            <a:r>
              <a:rPr lang="en-US" sz="1600" dirty="0">
                <a:solidFill>
                  <a:srgbClr val="0A4F9D"/>
                </a:solidFill>
                <a:latin typeface="Trebuchet MS"/>
                <a:ea typeface="MS Mincho" panose="02020609040205080304" pitchFamily="49" charset="-128"/>
                <a:cs typeface="Calibri" panose="020F0502020204030204" pitchFamily="34" charset="0"/>
                <a:hlinkClick r:id="rId2"/>
              </a:rPr>
              <a:t>Allison.simmonds@nrcan-rncan.gc.ca</a:t>
            </a:r>
            <a:endParaRPr lang="it-IT"/>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egnaposto testo 1">
            <a:extLst>
              <a:ext uri="{FF2B5EF4-FFF2-40B4-BE49-F238E27FC236}">
                <a16:creationId xmlns:a16="http://schemas.microsoft.com/office/drawing/2014/main" id="{4C9B3AD1-4C6C-E309-AF8C-8657A6FE6B85}"/>
              </a:ext>
            </a:extLst>
          </p:cNvPr>
          <p:cNvSpPr>
            <a:spLocks noGrp="1" noChangeArrowheads="1"/>
          </p:cNvSpPr>
          <p:nvPr>
            <p:ph type="body" sz="quarter" idx="11"/>
          </p:nvPr>
        </p:nvSpPr>
        <p:spPr>
          <a:xfrm>
            <a:off x="935038" y="2343150"/>
            <a:ext cx="5770562" cy="901700"/>
          </a:xfrm>
        </p:spPr>
        <p:txBody>
          <a:bodyPr/>
          <a:lstStyle/>
          <a:p>
            <a:r>
              <a:rPr lang="it-IT" altLang="en-US" b="1" dirty="0">
                <a:solidFill>
                  <a:schemeClr val="tx1"/>
                </a:solidFill>
                <a:latin typeface="Trebuchet MS"/>
              </a:rPr>
              <a:t>Thank </a:t>
            </a:r>
            <a:r>
              <a:rPr lang="it-IT" altLang="en-US" b="1" dirty="0" err="1">
                <a:solidFill>
                  <a:schemeClr val="tx1"/>
                </a:solidFill>
                <a:latin typeface="Trebuchet MS"/>
              </a:rPr>
              <a:t>you</a:t>
            </a:r>
            <a:r>
              <a:rPr lang="it-IT" altLang="en-US" b="1" dirty="0">
                <a:solidFill>
                  <a:schemeClr val="tx1"/>
                </a:solidFill>
                <a:latin typeface="Trebuchet MS"/>
              </a:rPr>
              <a:t>!</a:t>
            </a:r>
            <a:endParaRPr lang="it-IT" altLang="en-US" b="1" dirty="0">
              <a:solidFill>
                <a:schemeClr val="tx1"/>
              </a:solidFill>
            </a:endParaRPr>
          </a:p>
        </p:txBody>
      </p:sp>
      <p:sp>
        <p:nvSpPr>
          <p:cNvPr id="3" name="Segnaposto testo 2">
            <a:extLst>
              <a:ext uri="{FF2B5EF4-FFF2-40B4-BE49-F238E27FC236}">
                <a16:creationId xmlns:a16="http://schemas.microsoft.com/office/drawing/2014/main" id="{AE20AD1B-F9C5-A0D9-D22C-12955F92B46F}"/>
              </a:ext>
            </a:extLst>
          </p:cNvPr>
          <p:cNvSpPr>
            <a:spLocks noGrp="1"/>
          </p:cNvSpPr>
          <p:nvPr>
            <p:ph type="body" sz="quarter" idx="12"/>
          </p:nvPr>
        </p:nvSpPr>
        <p:spPr>
          <a:xfrm>
            <a:off x="935038" y="3436938"/>
            <a:ext cx="5770562" cy="1523945"/>
          </a:xfrm>
        </p:spPr>
        <p:txBody>
          <a:bodyPr rtlCol="0">
            <a:noAutofit/>
          </a:bodyPr>
          <a:lstStyle/>
          <a:p>
            <a:pPr>
              <a:defRPr/>
            </a:pPr>
            <a:endParaRPr lang="en-US" sz="1600" dirty="0">
              <a:solidFill>
                <a:srgbClr val="0A4F9D"/>
              </a:solidFill>
              <a:ea typeface="MS Mincho" panose="02020609040205080304" pitchFamily="49" charset="-128"/>
              <a:cs typeface="Calibri" panose="020F0502020204030204" pitchFamily="34" charset="0"/>
            </a:endParaRPr>
          </a:p>
          <a:p>
            <a:pPr>
              <a:defRPr/>
            </a:pPr>
            <a:r>
              <a:rPr lang="en-US" sz="1600" b="1" dirty="0">
                <a:solidFill>
                  <a:srgbClr val="0A4F9D"/>
                </a:solidFill>
                <a:latin typeface="Trebuchet MS"/>
                <a:ea typeface="MS Mincho"/>
                <a:cs typeface="Calibri"/>
              </a:rPr>
              <a:t>Allison Simmonds</a:t>
            </a:r>
            <a:r>
              <a:rPr lang="en-US" sz="1600" dirty="0">
                <a:solidFill>
                  <a:srgbClr val="0A4F9D"/>
                </a:solidFill>
                <a:latin typeface="Trebuchet MS"/>
                <a:ea typeface="MS Mincho"/>
                <a:cs typeface="Calibri"/>
              </a:rPr>
              <a:t>, P.Eng.</a:t>
            </a:r>
          </a:p>
          <a:p>
            <a:pPr>
              <a:defRPr/>
            </a:pPr>
            <a:r>
              <a:rPr lang="en-US" sz="1600" dirty="0">
                <a:solidFill>
                  <a:srgbClr val="0A4F9D"/>
                </a:solidFill>
                <a:latin typeface="Trebuchet MS"/>
                <a:ea typeface="MS Mincho"/>
                <a:cs typeface="Calibri"/>
              </a:rPr>
              <a:t>Office of Energy R&amp;D, </a:t>
            </a:r>
            <a:r>
              <a:rPr lang="en-US" sz="1600" dirty="0" err="1">
                <a:solidFill>
                  <a:srgbClr val="0A4F9D"/>
                </a:solidFill>
                <a:latin typeface="Trebuchet MS"/>
                <a:ea typeface="MS Mincho"/>
                <a:cs typeface="Calibri"/>
              </a:rPr>
              <a:t>NRCan</a:t>
            </a:r>
            <a:endParaRPr lang="en-US" sz="1600" dirty="0" err="1">
              <a:solidFill>
                <a:srgbClr val="0A4F9D"/>
              </a:solidFill>
              <a:ea typeface="MS Mincho"/>
              <a:cs typeface="Calibri"/>
            </a:endParaRPr>
          </a:p>
          <a:p>
            <a:pPr>
              <a:defRPr/>
            </a:pPr>
            <a:r>
              <a:rPr lang="en-US" sz="1600" dirty="0">
                <a:solidFill>
                  <a:srgbClr val="0A4F9D"/>
                </a:solidFill>
                <a:latin typeface="Trebuchet MS"/>
                <a:ea typeface="MS Mincho" panose="02020609040205080304" pitchFamily="49" charset="-128"/>
                <a:cs typeface="Calibri" panose="020F0502020204030204" pitchFamily="34" charset="0"/>
                <a:hlinkClick r:id="rId2"/>
              </a:rPr>
              <a:t>Allison.simmonds@nrcan-rncan.gc.ca</a:t>
            </a:r>
            <a:endParaRPr lang="it-IT"/>
          </a:p>
        </p:txBody>
      </p:sp>
      <p:pic>
        <p:nvPicPr>
          <p:cNvPr id="2" name="Picture 1" descr="r/HelloInternet - Canadian Measurement flowchart">
            <a:extLst>
              <a:ext uri="{FF2B5EF4-FFF2-40B4-BE49-F238E27FC236}">
                <a16:creationId xmlns:a16="http://schemas.microsoft.com/office/drawing/2014/main" id="{43B575AE-7A93-6C75-03EB-6003B0F061BE}"/>
              </a:ext>
            </a:extLst>
          </p:cNvPr>
          <p:cNvPicPr>
            <a:picLocks noChangeAspect="1"/>
          </p:cNvPicPr>
          <p:nvPr/>
        </p:nvPicPr>
        <p:blipFill>
          <a:blip r:embed="rId3"/>
          <a:stretch>
            <a:fillRect/>
          </a:stretch>
        </p:blipFill>
        <p:spPr>
          <a:xfrm>
            <a:off x="5845834" y="9371"/>
            <a:ext cx="5762446" cy="6106013"/>
          </a:xfrm>
          <a:prstGeom prst="rect">
            <a:avLst/>
          </a:prstGeom>
        </p:spPr>
      </p:pic>
      <p:sp>
        <p:nvSpPr>
          <p:cNvPr id="5" name="TextBox 1">
            <a:extLst>
              <a:ext uri="{FF2B5EF4-FFF2-40B4-BE49-F238E27FC236}">
                <a16:creationId xmlns:a16="http://schemas.microsoft.com/office/drawing/2014/main" id="{22A7A3A2-81B3-674D-B685-BF3FC8CED43E}"/>
              </a:ext>
            </a:extLst>
          </p:cNvPr>
          <p:cNvSpPr txBox="1"/>
          <p:nvPr/>
        </p:nvSpPr>
        <p:spPr>
          <a:xfrm>
            <a:off x="5313872" y="6176512"/>
            <a:ext cx="7530861" cy="47604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r>
              <a:rPr lang="en-US" sz="1200" dirty="0">
                <a:latin typeface="Calibri"/>
                <a:cs typeface="Calibri"/>
              </a:rPr>
              <a:t>https://www.reddit.com/r/HelloInternet/comments/czcf7u/canadian_measurement_flowchart/?utm_source=share&amp;utm_medium=web3x&amp;utm_name=web3xcss&amp;utm_term=1&amp;utm_content=share_button</a:t>
            </a:r>
          </a:p>
        </p:txBody>
      </p:sp>
    </p:spTree>
    <p:extLst>
      <p:ext uri="{BB962C8B-B14F-4D97-AF65-F5344CB8AC3E}">
        <p14:creationId xmlns:p14="http://schemas.microsoft.com/office/powerpoint/2010/main" val="17921381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8436991E-D9FF-5687-559F-CE21267E8E54}"/>
              </a:ext>
            </a:extLst>
          </p:cNvPr>
          <p:cNvSpPr txBox="1">
            <a:spLocks/>
          </p:cNvSpPr>
          <p:nvPr/>
        </p:nvSpPr>
        <p:spPr bwMode="auto">
          <a:xfrm>
            <a:off x="887024" y="1310174"/>
            <a:ext cx="3274318" cy="4237653"/>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numCol="1" rtlCol="0" anchor="ctr" anchorCtr="0" compatLnSpc="1">
            <a:prstTxWarp prst="textNoShape">
              <a:avLst/>
            </a:prstTxWarp>
            <a:normAutofit/>
          </a:bodyPr>
          <a:lstStyle>
            <a:lvl1pPr marL="0" indent="0" algn="l" rtl="0" fontAlgn="base">
              <a:lnSpc>
                <a:spcPts val="3250"/>
              </a:lnSpc>
              <a:spcBef>
                <a:spcPts val="1000"/>
              </a:spcBef>
              <a:spcAft>
                <a:spcPct val="0"/>
              </a:spcAft>
              <a:buFont typeface="Arial" panose="020B0604020202020204" pitchFamily="34" charset="0"/>
              <a:buNone/>
              <a:defRPr sz="3000" b="1" kern="1200">
                <a:solidFill>
                  <a:srgbClr val="0A4F9D"/>
                </a:solidFill>
                <a:latin typeface="Trebuchet MS" panose="020B0603020202020204" pitchFamily="34" charset="0"/>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rgbClr val="FFC000"/>
                </a:solidFill>
                <a:latin typeface="Trebuchet MS" panose="020B0603020202020204" pitchFamily="34" charset="0"/>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rgbClr val="FFC000"/>
                </a:solidFill>
                <a:latin typeface="Trebuchet MS" panose="020B0603020202020204" pitchFamily="34" charset="0"/>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sz="1800" kern="1200">
                <a:solidFill>
                  <a:srgbClr val="FFC000"/>
                </a:solidFill>
                <a:latin typeface="Trebuchet MS" panose="020B0603020202020204" pitchFamily="34" charset="0"/>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sz="1800" kern="1200">
                <a:solidFill>
                  <a:srgbClr val="FFC000"/>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400" eaLnBrk="1" hangingPunct="1">
              <a:lnSpc>
                <a:spcPct val="90000"/>
              </a:lnSpc>
              <a:spcBef>
                <a:spcPct val="0"/>
              </a:spcBef>
              <a:spcAft>
                <a:spcPts val="600"/>
              </a:spcAft>
            </a:pPr>
            <a:endParaRPr lang="en-US" sz="3200" kern="1200" dirty="0">
              <a:solidFill>
                <a:schemeClr val="tx1"/>
              </a:solidFill>
              <a:latin typeface="+mj-lt"/>
              <a:ea typeface="+mj-ea"/>
              <a:cs typeface="+mj-cs"/>
            </a:endParaRPr>
          </a:p>
          <a:p>
            <a:pPr defTabSz="914400" eaLnBrk="1" hangingPunct="1">
              <a:lnSpc>
                <a:spcPct val="90000"/>
              </a:lnSpc>
              <a:spcBef>
                <a:spcPct val="0"/>
              </a:spcBef>
              <a:spcAft>
                <a:spcPts val="600"/>
              </a:spcAft>
            </a:pPr>
            <a:r>
              <a:rPr lang="en-US" sz="3600" kern="1200" dirty="0">
                <a:solidFill>
                  <a:schemeClr val="tx1"/>
                </a:solidFill>
                <a:ea typeface="+mj-ea"/>
                <a:cs typeface="+mj-cs"/>
              </a:rPr>
              <a:t>Canada’s Greenhouse Gas Emissions Targets </a:t>
            </a:r>
          </a:p>
        </p:txBody>
      </p:sp>
      <p:graphicFrame>
        <p:nvGraphicFramePr>
          <p:cNvPr id="10" name="TextBox 7">
            <a:extLst>
              <a:ext uri="{FF2B5EF4-FFF2-40B4-BE49-F238E27FC236}">
                <a16:creationId xmlns:a16="http://schemas.microsoft.com/office/drawing/2014/main" id="{6EDE353E-C5E6-258A-978E-F71D07677A56}"/>
              </a:ext>
            </a:extLst>
          </p:cNvPr>
          <p:cNvGraphicFramePr/>
          <p:nvPr>
            <p:extLst>
              <p:ext uri="{D42A27DB-BD31-4B8C-83A1-F6EECF244321}">
                <p14:modId xmlns:p14="http://schemas.microsoft.com/office/powerpoint/2010/main" val="1685497168"/>
              </p:ext>
            </p:extLst>
          </p:nvPr>
        </p:nvGraphicFramePr>
        <p:xfrm>
          <a:off x="5338564" y="593452"/>
          <a:ext cx="6136348" cy="56649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8767380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5BA8E1FF-DA25-BDF8-8515-F3A81231DAF5}"/>
              </a:ext>
            </a:extLst>
          </p:cNvPr>
          <p:cNvSpPr txBox="1">
            <a:spLocks/>
          </p:cNvSpPr>
          <p:nvPr/>
        </p:nvSpPr>
        <p:spPr bwMode="auto">
          <a:xfrm>
            <a:off x="887024" y="1310174"/>
            <a:ext cx="3274318" cy="4237653"/>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numCol="1" rtlCol="0" anchor="ctr" anchorCtr="0" compatLnSpc="1">
            <a:prstTxWarp prst="textNoShape">
              <a:avLst/>
            </a:prstTxWarp>
            <a:normAutofit/>
          </a:bodyPr>
          <a:lstStyle>
            <a:lvl1pPr marL="0" indent="0" algn="l" rtl="0" fontAlgn="base">
              <a:lnSpc>
                <a:spcPts val="3250"/>
              </a:lnSpc>
              <a:spcBef>
                <a:spcPts val="1000"/>
              </a:spcBef>
              <a:spcAft>
                <a:spcPct val="0"/>
              </a:spcAft>
              <a:buFont typeface="Arial" panose="020B0604020202020204" pitchFamily="34" charset="0"/>
              <a:buNone/>
              <a:defRPr sz="3000" b="1" kern="1200">
                <a:solidFill>
                  <a:srgbClr val="0A4F9D"/>
                </a:solidFill>
                <a:latin typeface="Trebuchet MS" panose="020B0603020202020204" pitchFamily="34" charset="0"/>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rgbClr val="FFC000"/>
                </a:solidFill>
                <a:latin typeface="Trebuchet MS" panose="020B0603020202020204" pitchFamily="34" charset="0"/>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rgbClr val="FFC000"/>
                </a:solidFill>
                <a:latin typeface="Trebuchet MS" panose="020B0603020202020204" pitchFamily="34" charset="0"/>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sz="1800" kern="1200">
                <a:solidFill>
                  <a:srgbClr val="FFC000"/>
                </a:solidFill>
                <a:latin typeface="Trebuchet MS" panose="020B0603020202020204" pitchFamily="34" charset="0"/>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sz="1800" kern="1200">
                <a:solidFill>
                  <a:srgbClr val="FFC000"/>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400" eaLnBrk="1" hangingPunct="1">
              <a:lnSpc>
                <a:spcPct val="90000"/>
              </a:lnSpc>
              <a:spcBef>
                <a:spcPct val="0"/>
              </a:spcBef>
              <a:spcAft>
                <a:spcPts val="600"/>
              </a:spcAft>
            </a:pPr>
            <a:r>
              <a:rPr lang="en-US" sz="3600" kern="1200" dirty="0">
                <a:solidFill>
                  <a:schemeClr val="tx1"/>
                </a:solidFill>
                <a:ea typeface="+mj-ea"/>
                <a:cs typeface="+mj-cs"/>
              </a:rPr>
              <a:t>Credit Creation Categories </a:t>
            </a:r>
          </a:p>
        </p:txBody>
      </p:sp>
      <p:pic>
        <p:nvPicPr>
          <p:cNvPr id="6" name="Picture 5">
            <a:extLst>
              <a:ext uri="{FF2B5EF4-FFF2-40B4-BE49-F238E27FC236}">
                <a16:creationId xmlns:a16="http://schemas.microsoft.com/office/drawing/2014/main" id="{EAF8E86A-EFAC-0332-715A-7E58B8B7C0D0}"/>
              </a:ext>
            </a:extLst>
          </p:cNvPr>
          <p:cNvPicPr>
            <a:picLocks noChangeAspect="1"/>
          </p:cNvPicPr>
          <p:nvPr/>
        </p:nvPicPr>
        <p:blipFill rotWithShape="1">
          <a:blip r:embed="rId3"/>
          <a:srcRect l="52069" t="32873" r="7275" b="16475"/>
          <a:stretch/>
        </p:blipFill>
        <p:spPr>
          <a:xfrm>
            <a:off x="3901414" y="610841"/>
            <a:ext cx="7649455" cy="5360730"/>
          </a:xfrm>
          <a:prstGeom prst="rect">
            <a:avLst/>
          </a:prstGeom>
        </p:spPr>
      </p:pic>
      <p:sp>
        <p:nvSpPr>
          <p:cNvPr id="8" name="TextBox 7">
            <a:extLst>
              <a:ext uri="{FF2B5EF4-FFF2-40B4-BE49-F238E27FC236}">
                <a16:creationId xmlns:a16="http://schemas.microsoft.com/office/drawing/2014/main" id="{8783FA75-8ACC-9BAC-0AC6-3565CA1AC919}"/>
              </a:ext>
            </a:extLst>
          </p:cNvPr>
          <p:cNvSpPr txBox="1"/>
          <p:nvPr/>
        </p:nvSpPr>
        <p:spPr>
          <a:xfrm>
            <a:off x="7725103" y="5908605"/>
            <a:ext cx="4162096" cy="338554"/>
          </a:xfrm>
          <a:prstGeom prst="rect">
            <a:avLst/>
          </a:prstGeom>
          <a:noFill/>
        </p:spPr>
        <p:txBody>
          <a:bodyPr wrap="square">
            <a:spAutoFit/>
          </a:bodyPr>
          <a:lstStyle/>
          <a:p>
            <a:r>
              <a:rPr lang="en-US" sz="800" dirty="0" err="1">
                <a:latin typeface="Trebuchet MS" panose="020B0603020202020204" pitchFamily="34" charset="0"/>
              </a:rPr>
              <a:t>Navius</a:t>
            </a:r>
            <a:r>
              <a:rPr lang="en-US" sz="800" dirty="0">
                <a:latin typeface="Trebuchet MS" panose="020B0603020202020204" pitchFamily="34" charset="0"/>
              </a:rPr>
              <a:t> Research, 2021. Canada’s Clean Fuel Regulations: Summary of Policy Designs and Insights. </a:t>
            </a:r>
            <a:r>
              <a:rPr lang="en-US" sz="800" dirty="0">
                <a:latin typeface="Trebuchet MS" panose="020B0603020202020204" pitchFamily="34" charset="0"/>
                <a:hlinkClick r:id="rId4"/>
              </a:rPr>
              <a:t>https://www.naviusresearch.com/publications/cfr-gazette-part-one/</a:t>
            </a:r>
            <a:r>
              <a:rPr lang="en-US" sz="800" dirty="0">
                <a:latin typeface="Trebuchet MS" panose="020B0603020202020204" pitchFamily="34" charset="0"/>
              </a:rPr>
              <a:t> </a:t>
            </a:r>
          </a:p>
        </p:txBody>
      </p:sp>
    </p:spTree>
    <p:extLst>
      <p:ext uri="{BB962C8B-B14F-4D97-AF65-F5344CB8AC3E}">
        <p14:creationId xmlns:p14="http://schemas.microsoft.com/office/powerpoint/2010/main" val="246592708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FE19112-3D41-D150-9AEA-1ACEE1320BC6}"/>
              </a:ext>
            </a:extLst>
          </p:cNvPr>
          <p:cNvSpPr>
            <a:spLocks noGrp="1"/>
          </p:cNvSpPr>
          <p:nvPr>
            <p:ph type="body" sz="quarter" idx="78"/>
          </p:nvPr>
        </p:nvSpPr>
        <p:spPr/>
        <p:txBody>
          <a:bodyPr/>
          <a:lstStyle/>
          <a:p>
            <a:endParaRPr lang="en-US" sz="3600" dirty="0">
              <a:solidFill>
                <a:schemeClr val="tx1"/>
              </a:solidFill>
            </a:endParaRPr>
          </a:p>
          <a:p>
            <a:r>
              <a:rPr lang="en-US" sz="3600" dirty="0">
                <a:solidFill>
                  <a:schemeClr val="tx1"/>
                </a:solidFill>
              </a:rPr>
              <a:t>Canada’s Greenhouse Gas Emissions </a:t>
            </a:r>
          </a:p>
        </p:txBody>
      </p:sp>
      <p:sp>
        <p:nvSpPr>
          <p:cNvPr id="5" name="Segnaposto testo 1">
            <a:extLst>
              <a:ext uri="{FF2B5EF4-FFF2-40B4-BE49-F238E27FC236}">
                <a16:creationId xmlns:a16="http://schemas.microsoft.com/office/drawing/2014/main" id="{7786D53D-1130-BD05-9381-158512B1F4EC}"/>
              </a:ext>
            </a:extLst>
          </p:cNvPr>
          <p:cNvSpPr txBox="1">
            <a:spLocks/>
          </p:cNvSpPr>
          <p:nvPr/>
        </p:nvSpPr>
        <p:spPr>
          <a:xfrm>
            <a:off x="847725" y="1798638"/>
            <a:ext cx="4757666" cy="4022725"/>
          </a:xfrm>
          <a:prstGeom prst="rect">
            <a:avLst/>
          </a:prstGeom>
        </p:spPr>
        <p:txBody>
          <a:bodyPr lIns="91440" tIns="45720" rIns="91440" bIns="45720" rtlCol="0" anchor="t"/>
          <a:lstStyle>
            <a:lvl1pPr marL="228600" indent="-228600" algn="l" rtl="0" fontAlgn="base">
              <a:lnSpc>
                <a:spcPct val="90000"/>
              </a:lnSpc>
              <a:spcBef>
                <a:spcPts val="1000"/>
              </a:spcBef>
              <a:spcAft>
                <a:spcPct val="0"/>
              </a:spcAft>
              <a:buFont typeface="Arial" panose="020B0604020202020204" pitchFamily="34" charset="0"/>
              <a:buChar char="•"/>
              <a:defRPr sz="2400" kern="1200">
                <a:solidFill>
                  <a:srgbClr val="0A4F9D"/>
                </a:solidFill>
                <a:latin typeface="Trebuchet MS" panose="020B0603020202020204" pitchFamily="34" charset="0"/>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000" kern="1200">
                <a:solidFill>
                  <a:srgbClr val="0A4F9D"/>
                </a:solidFill>
                <a:latin typeface="Trebuchet MS" panose="020B0603020202020204" pitchFamily="34" charset="0"/>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kern="1200">
                <a:solidFill>
                  <a:srgbClr val="0A4F9D"/>
                </a:solidFill>
                <a:latin typeface="Trebuchet MS" panose="020B0603020202020204" pitchFamily="34" charset="0"/>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sz="1600" kern="1200">
                <a:solidFill>
                  <a:srgbClr val="0A4F9D"/>
                </a:solidFill>
                <a:latin typeface="Trebuchet MS" panose="020B0603020202020204" pitchFamily="34" charset="0"/>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sz="1600" kern="1200">
                <a:solidFill>
                  <a:srgbClr val="0A4F9D"/>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14400" eaLnBrk="1" fontAlgn="auto" hangingPunct="1">
              <a:spcAft>
                <a:spcPts val="0"/>
              </a:spcAft>
              <a:buNone/>
              <a:defRPr/>
            </a:pPr>
            <a:r>
              <a:rPr lang="en-CA" dirty="0">
                <a:solidFill>
                  <a:schemeClr val="tx1"/>
                </a:solidFill>
                <a:latin typeface="Trebuchet MS"/>
              </a:rPr>
              <a:t>In 2021, domestic GHG emissions totalled 670 Mt CO</a:t>
            </a:r>
            <a:r>
              <a:rPr lang="en-CA" baseline="-25000" dirty="0">
                <a:solidFill>
                  <a:schemeClr val="tx1"/>
                </a:solidFill>
                <a:latin typeface="Trebuchet MS"/>
              </a:rPr>
              <a:t>2</a:t>
            </a:r>
            <a:r>
              <a:rPr lang="en-CA" dirty="0">
                <a:solidFill>
                  <a:schemeClr val="tx1"/>
                </a:solidFill>
                <a:latin typeface="Trebuchet MS"/>
              </a:rPr>
              <a:t> eq.   </a:t>
            </a:r>
            <a:endParaRPr lang="en-CA" dirty="0">
              <a:solidFill>
                <a:schemeClr val="tx1"/>
              </a:solidFill>
            </a:endParaRPr>
          </a:p>
          <a:p>
            <a:pPr defTabSz="914400" eaLnBrk="1" fontAlgn="auto" hangingPunct="1">
              <a:spcAft>
                <a:spcPts val="0"/>
              </a:spcAft>
              <a:defRPr/>
            </a:pPr>
            <a:r>
              <a:rPr lang="en-CA" sz="2200" dirty="0">
                <a:solidFill>
                  <a:schemeClr val="tx1"/>
                </a:solidFill>
                <a:latin typeface="Trebuchet MS"/>
              </a:rPr>
              <a:t>This is a decrease from 2005 levels (732 Mt CO</a:t>
            </a:r>
            <a:r>
              <a:rPr lang="en-CA" sz="2200" baseline="-25000" dirty="0">
                <a:solidFill>
                  <a:schemeClr val="tx1"/>
                </a:solidFill>
                <a:latin typeface="Trebuchet MS"/>
              </a:rPr>
              <a:t>2</a:t>
            </a:r>
            <a:r>
              <a:rPr lang="en-CA" sz="2200" dirty="0">
                <a:solidFill>
                  <a:schemeClr val="tx1"/>
                </a:solidFill>
                <a:latin typeface="Trebuchet MS"/>
              </a:rPr>
              <a:t> eq). </a:t>
            </a:r>
            <a:endParaRPr lang="en-CA" sz="2200" dirty="0">
              <a:solidFill>
                <a:schemeClr val="tx1"/>
              </a:solidFill>
            </a:endParaRPr>
          </a:p>
          <a:p>
            <a:pPr defTabSz="914400" eaLnBrk="1" fontAlgn="auto" hangingPunct="1">
              <a:spcAft>
                <a:spcPts val="0"/>
              </a:spcAft>
              <a:defRPr/>
            </a:pPr>
            <a:r>
              <a:rPr lang="en-CA" sz="2200" dirty="0">
                <a:solidFill>
                  <a:schemeClr val="tx1"/>
                </a:solidFill>
                <a:latin typeface="Trebuchet MS"/>
              </a:rPr>
              <a:t>The transportation sector GHG emissions have generally been consistent from 2005-2021, fluctuating between a high of 170 Mt CO</a:t>
            </a:r>
            <a:r>
              <a:rPr lang="en-CA" sz="2200" baseline="-25000" dirty="0">
                <a:solidFill>
                  <a:schemeClr val="tx1"/>
                </a:solidFill>
                <a:latin typeface="Trebuchet MS"/>
              </a:rPr>
              <a:t>2</a:t>
            </a:r>
            <a:r>
              <a:rPr lang="en-CA" sz="2200" dirty="0">
                <a:solidFill>
                  <a:schemeClr val="tx1"/>
                </a:solidFill>
                <a:latin typeface="Trebuchet MS"/>
              </a:rPr>
              <a:t> eq (2019) and a low of 143 Mt CO</a:t>
            </a:r>
            <a:r>
              <a:rPr lang="en-CA" sz="2200" baseline="-25000" dirty="0">
                <a:solidFill>
                  <a:schemeClr val="tx1"/>
                </a:solidFill>
                <a:latin typeface="Trebuchet MS"/>
              </a:rPr>
              <a:t>2</a:t>
            </a:r>
            <a:r>
              <a:rPr lang="en-CA" sz="2200" dirty="0">
                <a:solidFill>
                  <a:schemeClr val="tx1"/>
                </a:solidFill>
                <a:latin typeface="Trebuchet MS"/>
              </a:rPr>
              <a:t> eq (2020). </a:t>
            </a:r>
          </a:p>
          <a:p>
            <a:pPr lvl="1" defTabSz="914400" eaLnBrk="1" fontAlgn="auto" hangingPunct="1">
              <a:spcAft>
                <a:spcPts val="0"/>
              </a:spcAft>
              <a:defRPr/>
            </a:pPr>
            <a:r>
              <a:rPr lang="en-CA" dirty="0">
                <a:solidFill>
                  <a:schemeClr val="tx1"/>
                </a:solidFill>
                <a:latin typeface="Trebuchet MS"/>
              </a:rPr>
              <a:t>Transportation sector was the second largest source of GHG emissions. </a:t>
            </a:r>
            <a:endParaRPr lang="en-CA" dirty="0">
              <a:solidFill>
                <a:schemeClr val="tx1"/>
              </a:solidFill>
            </a:endParaRPr>
          </a:p>
        </p:txBody>
      </p:sp>
      <p:graphicFrame>
        <p:nvGraphicFramePr>
          <p:cNvPr id="6" name="Chart 5">
            <a:extLst>
              <a:ext uri="{FF2B5EF4-FFF2-40B4-BE49-F238E27FC236}">
                <a16:creationId xmlns:a16="http://schemas.microsoft.com/office/drawing/2014/main" id="{EC3949FC-51C3-138A-3F27-2825F9D7A230}"/>
              </a:ext>
            </a:extLst>
          </p:cNvPr>
          <p:cNvGraphicFramePr>
            <a:graphicFrameLocks/>
          </p:cNvGraphicFramePr>
          <p:nvPr>
            <p:extLst>
              <p:ext uri="{D42A27DB-BD31-4B8C-83A1-F6EECF244321}">
                <p14:modId xmlns:p14="http://schemas.microsoft.com/office/powerpoint/2010/main" val="2524253147"/>
              </p:ext>
            </p:extLst>
          </p:nvPr>
        </p:nvGraphicFramePr>
        <p:xfrm>
          <a:off x="5489758" y="1861044"/>
          <a:ext cx="6392269" cy="3906399"/>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1E981D1E-D5C5-98F2-2961-26E7F99A1EEB}"/>
              </a:ext>
            </a:extLst>
          </p:cNvPr>
          <p:cNvSpPr txBox="1"/>
          <p:nvPr/>
        </p:nvSpPr>
        <p:spPr>
          <a:xfrm>
            <a:off x="5906531" y="5784490"/>
            <a:ext cx="6285470" cy="338554"/>
          </a:xfrm>
          <a:prstGeom prst="rect">
            <a:avLst/>
          </a:prstGeom>
          <a:noFill/>
        </p:spPr>
        <p:txBody>
          <a:bodyPr wrap="square">
            <a:spAutoFit/>
          </a:bodyPr>
          <a:lstStyle/>
          <a:p>
            <a:pPr algn="r"/>
            <a:r>
              <a:rPr lang="en-US" sz="800" b="0" i="0" u="none" strike="noStrike" baseline="0" dirty="0">
                <a:solidFill>
                  <a:srgbClr val="000000"/>
                </a:solidFill>
                <a:latin typeface="Trebuchet MS" panose="020B0603020202020204" pitchFamily="34" charset="0"/>
              </a:rPr>
              <a:t>Environment and Climate Change Canada (2023) Canadian Environmental Sustainability Indicators: Greenhouse gas emissions. Available at: </a:t>
            </a:r>
            <a:r>
              <a:rPr lang="en-US" sz="800" b="0" i="0" u="none" strike="noStrike" baseline="0" dirty="0">
                <a:solidFill>
                  <a:srgbClr val="000000"/>
                </a:solidFill>
                <a:latin typeface="Trebuchet MS" panose="020B0603020202020204" pitchFamily="34" charset="0"/>
                <a:hlinkClick r:id="rId4"/>
              </a:rPr>
              <a:t>www.canada.ca/en/environment-climate-change/services/environmental-indicators/greenhouse-gas-emissions.html</a:t>
            </a:r>
            <a:r>
              <a:rPr lang="en-US" sz="800" b="0" i="0" u="none" strike="noStrike" baseline="0" dirty="0">
                <a:solidFill>
                  <a:srgbClr val="000000"/>
                </a:solidFill>
                <a:latin typeface="Trebuchet MS" panose="020B0603020202020204" pitchFamily="34" charset="0"/>
              </a:rPr>
              <a:t>.</a:t>
            </a:r>
            <a:endParaRPr lang="en-US" sz="800" dirty="0">
              <a:latin typeface="Trebuchet MS" panose="020B0603020202020204" pitchFamily="34" charset="0"/>
            </a:endParaRPr>
          </a:p>
        </p:txBody>
      </p:sp>
    </p:spTree>
    <p:extLst>
      <p:ext uri="{BB962C8B-B14F-4D97-AF65-F5344CB8AC3E}">
        <p14:creationId xmlns:p14="http://schemas.microsoft.com/office/powerpoint/2010/main" val="11973956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FE19112-3D41-D150-9AEA-1ACEE1320BC6}"/>
              </a:ext>
            </a:extLst>
          </p:cNvPr>
          <p:cNvSpPr>
            <a:spLocks noGrp="1"/>
          </p:cNvSpPr>
          <p:nvPr>
            <p:ph type="body" sz="quarter" idx="78"/>
          </p:nvPr>
        </p:nvSpPr>
        <p:spPr/>
        <p:txBody>
          <a:bodyPr/>
          <a:lstStyle/>
          <a:p>
            <a:endParaRPr lang="en-US" sz="3600" dirty="0">
              <a:solidFill>
                <a:schemeClr val="tx1"/>
              </a:solidFill>
            </a:endParaRPr>
          </a:p>
          <a:p>
            <a:r>
              <a:rPr lang="en-US" sz="3600" dirty="0">
                <a:solidFill>
                  <a:schemeClr val="tx1"/>
                </a:solidFill>
                <a:latin typeface="Trebuchet MS"/>
              </a:rPr>
              <a:t>Biofuels Consumption</a:t>
            </a:r>
          </a:p>
        </p:txBody>
      </p:sp>
      <p:sp>
        <p:nvSpPr>
          <p:cNvPr id="4" name="Segnaposto testo 1">
            <a:extLst>
              <a:ext uri="{FF2B5EF4-FFF2-40B4-BE49-F238E27FC236}">
                <a16:creationId xmlns:a16="http://schemas.microsoft.com/office/drawing/2014/main" id="{B7439AB3-C507-A76B-0ADD-EB32EEBD23C1}"/>
              </a:ext>
            </a:extLst>
          </p:cNvPr>
          <p:cNvSpPr txBox="1">
            <a:spLocks/>
          </p:cNvSpPr>
          <p:nvPr/>
        </p:nvSpPr>
        <p:spPr>
          <a:xfrm>
            <a:off x="6796748" y="1579549"/>
            <a:ext cx="5006368" cy="4521365"/>
          </a:xfrm>
          <a:prstGeom prst="rect">
            <a:avLst/>
          </a:prstGeom>
        </p:spPr>
        <p:txBody>
          <a:bodyPr lIns="91440" tIns="45720" rIns="91440" bIns="45720" rtlCol="0" anchor="t"/>
          <a:lstStyle>
            <a:lvl1pPr marL="228600" indent="-228600" algn="l" rtl="0" fontAlgn="base">
              <a:lnSpc>
                <a:spcPct val="90000"/>
              </a:lnSpc>
              <a:spcBef>
                <a:spcPts val="1000"/>
              </a:spcBef>
              <a:spcAft>
                <a:spcPct val="0"/>
              </a:spcAft>
              <a:buFont typeface="Arial" panose="020B0604020202020204" pitchFamily="34" charset="0"/>
              <a:buChar char="•"/>
              <a:defRPr sz="2400" kern="1200">
                <a:solidFill>
                  <a:srgbClr val="0A4F9D"/>
                </a:solidFill>
                <a:latin typeface="Trebuchet MS" panose="020B0603020202020204" pitchFamily="34" charset="0"/>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000" kern="1200">
                <a:solidFill>
                  <a:srgbClr val="0A4F9D"/>
                </a:solidFill>
                <a:latin typeface="Trebuchet MS" panose="020B0603020202020204" pitchFamily="34" charset="0"/>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kern="1200">
                <a:solidFill>
                  <a:srgbClr val="0A4F9D"/>
                </a:solidFill>
                <a:latin typeface="Trebuchet MS" panose="020B0603020202020204" pitchFamily="34" charset="0"/>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sz="1600" kern="1200">
                <a:solidFill>
                  <a:srgbClr val="0A4F9D"/>
                </a:solidFill>
                <a:latin typeface="Trebuchet MS" panose="020B0603020202020204" pitchFamily="34" charset="0"/>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sz="1600" kern="1200">
                <a:solidFill>
                  <a:srgbClr val="0A4F9D"/>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14400" eaLnBrk="1" fontAlgn="auto" hangingPunct="1">
              <a:spcAft>
                <a:spcPts val="0"/>
              </a:spcAft>
              <a:buNone/>
              <a:defRPr/>
            </a:pPr>
            <a:r>
              <a:rPr lang="en-US" sz="2000" dirty="0">
                <a:solidFill>
                  <a:schemeClr val="tx1"/>
                </a:solidFill>
                <a:latin typeface="Trebuchet MS"/>
              </a:rPr>
              <a:t>Biofuel consumption declined in 2020 due to overall lower fuel demand during the pandemic but rebounded in 2021. </a:t>
            </a:r>
          </a:p>
          <a:p>
            <a:pPr defTabSz="914400">
              <a:spcAft>
                <a:spcPts val="0"/>
              </a:spcAft>
              <a:defRPr/>
            </a:pPr>
            <a:r>
              <a:rPr lang="en-US" sz="2000" dirty="0">
                <a:solidFill>
                  <a:schemeClr val="tx1"/>
                </a:solidFill>
                <a:latin typeface="Trebuchet MS"/>
              </a:rPr>
              <a:t>Ethanol consumption increased from roughly 1,700 Million L/</a:t>
            </a:r>
            <a:r>
              <a:rPr lang="en-US" sz="2000" dirty="0" err="1">
                <a:solidFill>
                  <a:schemeClr val="tx1"/>
                </a:solidFill>
                <a:latin typeface="Trebuchet MS"/>
              </a:rPr>
              <a:t>yr</a:t>
            </a:r>
            <a:r>
              <a:rPr lang="en-US" sz="2000" dirty="0">
                <a:solidFill>
                  <a:schemeClr val="tx1"/>
                </a:solidFill>
                <a:latin typeface="Trebuchet MS"/>
              </a:rPr>
              <a:t> in 2010 to ~3,000 Million L/</a:t>
            </a:r>
            <a:r>
              <a:rPr lang="en-US" sz="2000" dirty="0" err="1">
                <a:solidFill>
                  <a:schemeClr val="tx1"/>
                </a:solidFill>
                <a:latin typeface="Trebuchet MS"/>
              </a:rPr>
              <a:t>yr</a:t>
            </a:r>
            <a:r>
              <a:rPr lang="en-US" sz="2000" dirty="0">
                <a:solidFill>
                  <a:schemeClr val="tx1"/>
                </a:solidFill>
                <a:latin typeface="Trebuchet MS"/>
              </a:rPr>
              <a:t> in 2014-2021.</a:t>
            </a:r>
            <a:endParaRPr lang="en-US" dirty="0">
              <a:solidFill>
                <a:schemeClr val="tx1"/>
              </a:solidFill>
            </a:endParaRPr>
          </a:p>
          <a:p>
            <a:pPr defTabSz="914400">
              <a:spcAft>
                <a:spcPts val="0"/>
              </a:spcAft>
              <a:defRPr/>
            </a:pPr>
            <a:r>
              <a:rPr lang="en-US" sz="2000" dirty="0">
                <a:solidFill>
                  <a:schemeClr val="tx1"/>
                </a:solidFill>
                <a:latin typeface="Trebuchet MS"/>
              </a:rPr>
              <a:t>Biomass-based diesel consumption reached almost 900 Million L/</a:t>
            </a:r>
            <a:r>
              <a:rPr lang="en-US" sz="2000" dirty="0" err="1">
                <a:solidFill>
                  <a:schemeClr val="tx1"/>
                </a:solidFill>
                <a:latin typeface="Trebuchet MS"/>
              </a:rPr>
              <a:t>yr</a:t>
            </a:r>
            <a:r>
              <a:rPr lang="en-US" sz="2000" dirty="0">
                <a:solidFill>
                  <a:schemeClr val="tx1"/>
                </a:solidFill>
                <a:latin typeface="Trebuchet MS"/>
              </a:rPr>
              <a:t> in 2020, driven by increased HDRD consumption.</a:t>
            </a:r>
          </a:p>
          <a:p>
            <a:pPr defTabSz="914400">
              <a:spcAft>
                <a:spcPts val="0"/>
              </a:spcAft>
              <a:defRPr/>
            </a:pPr>
            <a:r>
              <a:rPr lang="en-US" sz="2000" dirty="0">
                <a:solidFill>
                  <a:schemeClr val="tx1"/>
                </a:solidFill>
                <a:latin typeface="Trebuchet MS"/>
              </a:rPr>
              <a:t>Consumption of co-processed fuels grew to 20 Million L/</a:t>
            </a:r>
            <a:r>
              <a:rPr lang="en-US" sz="2000" dirty="0" err="1">
                <a:solidFill>
                  <a:schemeClr val="tx1"/>
                </a:solidFill>
                <a:latin typeface="Trebuchet MS"/>
              </a:rPr>
              <a:t>yr</a:t>
            </a:r>
            <a:r>
              <a:rPr lang="en-US" sz="2000" dirty="0">
                <a:solidFill>
                  <a:schemeClr val="tx1"/>
                </a:solidFill>
                <a:latin typeface="Trebuchet MS"/>
              </a:rPr>
              <a:t> in 2020 (and estimated 44 Million L/</a:t>
            </a:r>
            <a:r>
              <a:rPr lang="en-US" sz="2000" dirty="0" err="1">
                <a:solidFill>
                  <a:schemeClr val="tx1"/>
                </a:solidFill>
                <a:latin typeface="Trebuchet MS"/>
              </a:rPr>
              <a:t>yr</a:t>
            </a:r>
            <a:r>
              <a:rPr lang="en-US" sz="2000" dirty="0">
                <a:solidFill>
                  <a:schemeClr val="tx1"/>
                </a:solidFill>
                <a:latin typeface="Trebuchet MS"/>
              </a:rPr>
              <a:t> in 2021), all occurring in the province of British Columbia.</a:t>
            </a:r>
            <a:endParaRPr lang="en-US" sz="2000" dirty="0">
              <a:solidFill>
                <a:schemeClr val="tx1"/>
              </a:solidFill>
            </a:endParaRPr>
          </a:p>
        </p:txBody>
      </p:sp>
      <p:sp>
        <p:nvSpPr>
          <p:cNvPr id="6" name="TextBox 5">
            <a:extLst>
              <a:ext uri="{FF2B5EF4-FFF2-40B4-BE49-F238E27FC236}">
                <a16:creationId xmlns:a16="http://schemas.microsoft.com/office/drawing/2014/main" id="{F6E05738-3BB2-39A0-10D1-D97553B9B571}"/>
              </a:ext>
            </a:extLst>
          </p:cNvPr>
          <p:cNvSpPr txBox="1"/>
          <p:nvPr/>
        </p:nvSpPr>
        <p:spPr>
          <a:xfrm>
            <a:off x="329915" y="5373580"/>
            <a:ext cx="6112700" cy="215444"/>
          </a:xfrm>
          <a:prstGeom prst="rect">
            <a:avLst/>
          </a:prstGeom>
          <a:noFill/>
        </p:spPr>
        <p:txBody>
          <a:bodyPr wrap="square" lIns="91440" tIns="45720" rIns="91440" bIns="45720" anchor="t">
            <a:spAutoFit/>
          </a:bodyPr>
          <a:lstStyle/>
          <a:p>
            <a:r>
              <a:rPr lang="en-US" sz="800" dirty="0" err="1">
                <a:solidFill>
                  <a:srgbClr val="000000"/>
                </a:solidFill>
                <a:latin typeface="Trebuchet MS"/>
                <a:ea typeface="MS Mincho"/>
                <a:cs typeface="Arial"/>
              </a:rPr>
              <a:t>Navius</a:t>
            </a:r>
            <a:r>
              <a:rPr lang="en-US" sz="800" dirty="0">
                <a:solidFill>
                  <a:srgbClr val="000000"/>
                </a:solidFill>
                <a:effectLst/>
                <a:latin typeface="Trebuchet MS"/>
                <a:ea typeface="MS Mincho"/>
                <a:cs typeface="Arial"/>
              </a:rPr>
              <a:t>, 2022. Biofuels in Canada 2022: Tracking biofuel consumption, feedstocks and avoided greenhouse gas emissions.</a:t>
            </a:r>
            <a:r>
              <a:rPr lang="en-US" sz="800" dirty="0">
                <a:solidFill>
                  <a:srgbClr val="000000"/>
                </a:solidFill>
                <a:latin typeface="Trebuchet MS"/>
                <a:ea typeface="MS Mincho"/>
                <a:cs typeface="Arial"/>
              </a:rPr>
              <a:t> </a:t>
            </a:r>
            <a:endParaRPr lang="en-US" sz="800" dirty="0"/>
          </a:p>
        </p:txBody>
      </p:sp>
      <p:pic>
        <p:nvPicPr>
          <p:cNvPr id="5" name="Picture 4">
            <a:extLst>
              <a:ext uri="{FF2B5EF4-FFF2-40B4-BE49-F238E27FC236}">
                <a16:creationId xmlns:a16="http://schemas.microsoft.com/office/drawing/2014/main" id="{5E7F321B-F446-7BA6-F30E-C77E485C1546}"/>
              </a:ext>
            </a:extLst>
          </p:cNvPr>
          <p:cNvPicPr>
            <a:picLocks noChangeAspect="1"/>
          </p:cNvPicPr>
          <p:nvPr/>
        </p:nvPicPr>
        <p:blipFill>
          <a:blip r:embed="rId3"/>
          <a:stretch>
            <a:fillRect/>
          </a:stretch>
        </p:blipFill>
        <p:spPr>
          <a:xfrm>
            <a:off x="104912" y="1412834"/>
            <a:ext cx="6572492" cy="3443491"/>
          </a:xfrm>
          <a:prstGeom prst="rect">
            <a:avLst/>
          </a:prstGeom>
        </p:spPr>
      </p:pic>
      <p:sp>
        <p:nvSpPr>
          <p:cNvPr id="7" name="Rectangle 6">
            <a:extLst>
              <a:ext uri="{FF2B5EF4-FFF2-40B4-BE49-F238E27FC236}">
                <a16:creationId xmlns:a16="http://schemas.microsoft.com/office/drawing/2014/main" id="{41B9E25F-EECE-E854-99AF-F1CFB221F99F}"/>
              </a:ext>
            </a:extLst>
          </p:cNvPr>
          <p:cNvSpPr/>
          <p:nvPr/>
        </p:nvSpPr>
        <p:spPr>
          <a:xfrm>
            <a:off x="408683" y="4701373"/>
            <a:ext cx="5850211" cy="585302"/>
          </a:xfrm>
          <a:prstGeom prst="rect">
            <a:avLst/>
          </a:prstGeom>
          <a:noFill/>
          <a:ln w="28575">
            <a:solidFill>
              <a:srgbClr val="0A4F9D"/>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b="1" dirty="0">
                <a:solidFill>
                  <a:schemeClr val="tx1"/>
                </a:solidFill>
                <a:latin typeface="Trebuchet MS"/>
                <a:ea typeface="Calibri"/>
                <a:cs typeface="Calibri"/>
              </a:rPr>
              <a:t>NOTE: Canadian fossil fuel consumption (2020) includes 35,432 Million L/</a:t>
            </a:r>
            <a:r>
              <a:rPr lang="en-US" sz="1400" b="1" dirty="0" err="1">
                <a:solidFill>
                  <a:schemeClr val="tx1"/>
                </a:solidFill>
                <a:latin typeface="Trebuchet MS"/>
                <a:ea typeface="Calibri"/>
                <a:cs typeface="Calibri"/>
              </a:rPr>
              <a:t>yr</a:t>
            </a:r>
            <a:r>
              <a:rPr lang="en-US" sz="1400" b="1" dirty="0">
                <a:solidFill>
                  <a:schemeClr val="tx1"/>
                </a:solidFill>
                <a:latin typeface="Trebuchet MS"/>
                <a:ea typeface="Calibri"/>
                <a:cs typeface="Calibri"/>
              </a:rPr>
              <a:t> of gasoline and 24,106 Million L/</a:t>
            </a:r>
            <a:r>
              <a:rPr lang="en-US" sz="1400" b="1" dirty="0" err="1">
                <a:solidFill>
                  <a:schemeClr val="tx1"/>
                </a:solidFill>
                <a:latin typeface="Trebuchet MS"/>
                <a:ea typeface="Calibri"/>
                <a:cs typeface="Calibri"/>
              </a:rPr>
              <a:t>yr</a:t>
            </a:r>
            <a:r>
              <a:rPr lang="en-US" sz="1400" b="1" dirty="0">
                <a:solidFill>
                  <a:schemeClr val="tx1"/>
                </a:solidFill>
                <a:latin typeface="Trebuchet MS"/>
                <a:ea typeface="Calibri"/>
                <a:cs typeface="Calibri"/>
              </a:rPr>
              <a:t> of diesel.</a:t>
            </a:r>
            <a:endParaRPr lang="en-US" sz="1400" b="1" dirty="0">
              <a:solidFill>
                <a:schemeClr val="tx1"/>
              </a:solidFill>
              <a:latin typeface="Trebuchet MS"/>
              <a:cs typeface="Calibri"/>
            </a:endParaRPr>
          </a:p>
        </p:txBody>
      </p:sp>
    </p:spTree>
    <p:extLst>
      <p:ext uri="{BB962C8B-B14F-4D97-AF65-F5344CB8AC3E}">
        <p14:creationId xmlns:p14="http://schemas.microsoft.com/office/powerpoint/2010/main" val="1997595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3978DA7F-7D2C-BAE6-0AB5-8E6533F6A653}"/>
              </a:ext>
            </a:extLst>
          </p:cNvPr>
          <p:cNvSpPr txBox="1">
            <a:spLocks/>
          </p:cNvSpPr>
          <p:nvPr/>
        </p:nvSpPr>
        <p:spPr bwMode="auto">
          <a:xfrm>
            <a:off x="1000125" y="518024"/>
            <a:ext cx="10506074" cy="890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l" rtl="0" fontAlgn="base">
              <a:lnSpc>
                <a:spcPts val="3250"/>
              </a:lnSpc>
              <a:spcBef>
                <a:spcPts val="1000"/>
              </a:spcBef>
              <a:spcAft>
                <a:spcPct val="0"/>
              </a:spcAft>
              <a:buFont typeface="Arial" panose="020B0604020202020204" pitchFamily="34" charset="0"/>
              <a:buNone/>
              <a:defRPr sz="3000" b="1" kern="1200">
                <a:solidFill>
                  <a:srgbClr val="0A4F9D"/>
                </a:solidFill>
                <a:latin typeface="Trebuchet MS" panose="020B0603020202020204" pitchFamily="34" charset="0"/>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rgbClr val="FFC000"/>
                </a:solidFill>
                <a:latin typeface="Trebuchet MS" panose="020B0603020202020204" pitchFamily="34" charset="0"/>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rgbClr val="FFC000"/>
                </a:solidFill>
                <a:latin typeface="Trebuchet MS" panose="020B0603020202020204" pitchFamily="34" charset="0"/>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sz="1800" kern="1200">
                <a:solidFill>
                  <a:srgbClr val="FFC000"/>
                </a:solidFill>
                <a:latin typeface="Trebuchet MS" panose="020B0603020202020204" pitchFamily="34" charset="0"/>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sz="1800" kern="1200">
                <a:solidFill>
                  <a:srgbClr val="FFC000"/>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400" eaLnBrk="1" hangingPunct="1"/>
            <a:endParaRPr lang="en-US" sz="3600">
              <a:solidFill>
                <a:schemeClr val="tx1"/>
              </a:solidFill>
            </a:endParaRPr>
          </a:p>
          <a:p>
            <a:pPr defTabSz="914400" eaLnBrk="1" hangingPunct="1"/>
            <a:r>
              <a:rPr lang="en-US" sz="3600">
                <a:solidFill>
                  <a:schemeClr val="tx1"/>
                </a:solidFill>
                <a:latin typeface="Trebuchet MS"/>
              </a:rPr>
              <a:t>Biofuels Production &amp; Import</a:t>
            </a:r>
            <a:endParaRPr lang="en-US" sz="3600">
              <a:solidFill>
                <a:schemeClr val="tx1"/>
              </a:solidFill>
            </a:endParaRPr>
          </a:p>
        </p:txBody>
      </p:sp>
      <p:sp>
        <p:nvSpPr>
          <p:cNvPr id="14" name="Segnaposto testo 1">
            <a:extLst>
              <a:ext uri="{FF2B5EF4-FFF2-40B4-BE49-F238E27FC236}">
                <a16:creationId xmlns:a16="http://schemas.microsoft.com/office/drawing/2014/main" id="{B95FFA52-8B4F-CED7-C26E-84B08F10C1CA}"/>
              </a:ext>
            </a:extLst>
          </p:cNvPr>
          <p:cNvSpPr txBox="1">
            <a:spLocks/>
          </p:cNvSpPr>
          <p:nvPr/>
        </p:nvSpPr>
        <p:spPr>
          <a:xfrm>
            <a:off x="6862173" y="1658028"/>
            <a:ext cx="4962718" cy="4521365"/>
          </a:xfrm>
          <a:prstGeom prst="rect">
            <a:avLst/>
          </a:prstGeom>
        </p:spPr>
        <p:txBody>
          <a:bodyPr lIns="91440" tIns="45720" rIns="91440" bIns="45720" rtlCol="0" anchor="t"/>
          <a:lstStyle>
            <a:lvl1pPr marL="228600" indent="-228600" algn="l" rtl="0" fontAlgn="base">
              <a:lnSpc>
                <a:spcPct val="90000"/>
              </a:lnSpc>
              <a:spcBef>
                <a:spcPts val="1000"/>
              </a:spcBef>
              <a:spcAft>
                <a:spcPct val="0"/>
              </a:spcAft>
              <a:buFont typeface="Arial" panose="020B0604020202020204" pitchFamily="34" charset="0"/>
              <a:buChar char="•"/>
              <a:defRPr sz="2400" kern="1200">
                <a:solidFill>
                  <a:srgbClr val="0A4F9D"/>
                </a:solidFill>
                <a:latin typeface="Trebuchet MS" panose="020B0603020202020204" pitchFamily="34" charset="0"/>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000" kern="1200">
                <a:solidFill>
                  <a:srgbClr val="0A4F9D"/>
                </a:solidFill>
                <a:latin typeface="Trebuchet MS" panose="020B0603020202020204" pitchFamily="34" charset="0"/>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kern="1200">
                <a:solidFill>
                  <a:srgbClr val="0A4F9D"/>
                </a:solidFill>
                <a:latin typeface="Trebuchet MS" panose="020B0603020202020204" pitchFamily="34" charset="0"/>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sz="1600" kern="1200">
                <a:solidFill>
                  <a:srgbClr val="0A4F9D"/>
                </a:solidFill>
                <a:latin typeface="Trebuchet MS" panose="020B0603020202020204" pitchFamily="34" charset="0"/>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sz="1600" kern="1200">
                <a:solidFill>
                  <a:srgbClr val="0A4F9D"/>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14400">
              <a:spcAft>
                <a:spcPts val="0"/>
              </a:spcAft>
              <a:buNone/>
              <a:defRPr/>
            </a:pPr>
            <a:r>
              <a:rPr lang="en-US" sz="2000" dirty="0">
                <a:solidFill>
                  <a:schemeClr val="tx1"/>
                </a:solidFill>
                <a:latin typeface="Trebuchet MS"/>
              </a:rPr>
              <a:t>Canada currently imports a significant fraction of biofuels used domestically, but this may change with new policies.</a:t>
            </a:r>
          </a:p>
          <a:p>
            <a:pPr defTabSz="914400">
              <a:spcAft>
                <a:spcPts val="0"/>
              </a:spcAft>
              <a:defRPr/>
            </a:pPr>
            <a:r>
              <a:rPr lang="en-US" sz="2000" dirty="0">
                <a:solidFill>
                  <a:schemeClr val="tx1"/>
                </a:solidFill>
                <a:latin typeface="Trebuchet MS"/>
              </a:rPr>
              <a:t>Biodiesel imports/exports are nearly equal; Canada could theoretically sustain its biodiesel market with domestic production.</a:t>
            </a:r>
          </a:p>
          <a:p>
            <a:pPr defTabSz="914400">
              <a:spcAft>
                <a:spcPts val="0"/>
              </a:spcAft>
              <a:defRPr/>
            </a:pPr>
            <a:r>
              <a:rPr lang="en-US" sz="2000" dirty="0">
                <a:solidFill>
                  <a:schemeClr val="tx1"/>
                </a:solidFill>
                <a:latin typeface="Trebuchet MS"/>
              </a:rPr>
              <a:t>All HDRD is imported as Canada currently has no domestic production capacity. </a:t>
            </a:r>
            <a:endParaRPr lang="en-US" sz="2000" dirty="0">
              <a:solidFill>
                <a:schemeClr val="tx1"/>
              </a:solidFill>
            </a:endParaRPr>
          </a:p>
          <a:p>
            <a:pPr defTabSz="914400">
              <a:spcAft>
                <a:spcPts val="0"/>
              </a:spcAft>
              <a:defRPr/>
            </a:pPr>
            <a:r>
              <a:rPr lang="en-US" sz="2000" dirty="0">
                <a:solidFill>
                  <a:schemeClr val="tx1"/>
                </a:solidFill>
                <a:latin typeface="Trebuchet MS"/>
              </a:rPr>
              <a:t>Canada began co-processing in 2019; this is a potential growth opportunity for domestic biofuels production.</a:t>
            </a:r>
            <a:endParaRPr lang="en-US" sz="2000" dirty="0">
              <a:solidFill>
                <a:schemeClr val="tx1"/>
              </a:solidFill>
            </a:endParaRPr>
          </a:p>
        </p:txBody>
      </p:sp>
      <p:pic>
        <p:nvPicPr>
          <p:cNvPr id="2" name="Picture 1" descr="A graph of a number of different colored bars&#10;&#10;Description automatically generated">
            <a:extLst>
              <a:ext uri="{FF2B5EF4-FFF2-40B4-BE49-F238E27FC236}">
                <a16:creationId xmlns:a16="http://schemas.microsoft.com/office/drawing/2014/main" id="{DAEA8735-B5F3-9B39-3F30-117C8FE8D3FF}"/>
              </a:ext>
            </a:extLst>
          </p:cNvPr>
          <p:cNvPicPr>
            <a:picLocks noChangeAspect="1"/>
          </p:cNvPicPr>
          <p:nvPr/>
        </p:nvPicPr>
        <p:blipFill>
          <a:blip r:embed="rId2"/>
          <a:stretch>
            <a:fillRect/>
          </a:stretch>
        </p:blipFill>
        <p:spPr>
          <a:xfrm>
            <a:off x="142504" y="1604748"/>
            <a:ext cx="6612575" cy="4252165"/>
          </a:xfrm>
          <a:prstGeom prst="rect">
            <a:avLst/>
          </a:prstGeom>
        </p:spPr>
      </p:pic>
      <p:sp>
        <p:nvSpPr>
          <p:cNvPr id="4" name="TextBox 3">
            <a:extLst>
              <a:ext uri="{FF2B5EF4-FFF2-40B4-BE49-F238E27FC236}">
                <a16:creationId xmlns:a16="http://schemas.microsoft.com/office/drawing/2014/main" id="{8BFEBBEE-E24A-1A74-ECD1-6614761C8BF4}"/>
              </a:ext>
            </a:extLst>
          </p:cNvPr>
          <p:cNvSpPr txBox="1"/>
          <p:nvPr/>
        </p:nvSpPr>
        <p:spPr>
          <a:xfrm>
            <a:off x="367109" y="5764092"/>
            <a:ext cx="5904882" cy="338554"/>
          </a:xfrm>
          <a:prstGeom prst="rect">
            <a:avLst/>
          </a:prstGeom>
          <a:noFill/>
        </p:spPr>
        <p:txBody>
          <a:bodyPr wrap="square" lIns="91440" tIns="45720" rIns="91440" bIns="45720" anchor="t">
            <a:spAutoFit/>
          </a:bodyPr>
          <a:lstStyle/>
          <a:p>
            <a:r>
              <a:rPr lang="en-US" sz="800" u="sng" dirty="0">
                <a:solidFill>
                  <a:srgbClr val="000000"/>
                </a:solidFill>
                <a:latin typeface="Trebuchet MS" panose="020B0603020202020204" pitchFamily="34" charset="0"/>
                <a:ea typeface="MS Mincho"/>
                <a:cs typeface="Arial"/>
              </a:rPr>
              <a:t>Production &amp; import data from:</a:t>
            </a:r>
            <a:r>
              <a:rPr lang="en-US" sz="800" dirty="0">
                <a:solidFill>
                  <a:srgbClr val="000000"/>
                </a:solidFill>
                <a:latin typeface="Trebuchet MS" panose="020B0603020202020204" pitchFamily="34" charset="0"/>
                <a:ea typeface="MS Mincho"/>
                <a:cs typeface="Arial"/>
              </a:rPr>
              <a:t> ECCC, 2022. Data collected under the Renewable Fuels Regulations.</a:t>
            </a:r>
            <a:endParaRPr lang="en-US" sz="800" dirty="0">
              <a:solidFill>
                <a:srgbClr val="000000"/>
              </a:solidFill>
              <a:latin typeface="Trebuchet MS" panose="020B0603020202020204" pitchFamily="34" charset="0"/>
              <a:ea typeface="MS Mincho"/>
              <a:cs typeface="Calibri" panose="020F0502020204030204" pitchFamily="34" charset="0"/>
            </a:endParaRPr>
          </a:p>
          <a:p>
            <a:r>
              <a:rPr lang="en-US" sz="800" u="sng" dirty="0">
                <a:solidFill>
                  <a:srgbClr val="000000"/>
                </a:solidFill>
                <a:latin typeface="Trebuchet MS" panose="020B0603020202020204" pitchFamily="34" charset="0"/>
                <a:ea typeface="MS Mincho"/>
                <a:cs typeface="Arial"/>
              </a:rPr>
              <a:t>Export data from:</a:t>
            </a:r>
            <a:r>
              <a:rPr lang="en-US" sz="800" dirty="0">
                <a:solidFill>
                  <a:srgbClr val="000000"/>
                </a:solidFill>
                <a:latin typeface="Trebuchet MS" panose="020B0603020202020204" pitchFamily="34" charset="0"/>
                <a:ea typeface="MS Mincho"/>
                <a:cs typeface="Arial"/>
              </a:rPr>
              <a:t> USDA Foreign Agriculture Service, 2022. Biofuels Annual Canada.</a:t>
            </a:r>
            <a:endParaRPr lang="en-US" sz="800" dirty="0">
              <a:latin typeface="Trebuchet MS" panose="020B0603020202020204" pitchFamily="34" charset="0"/>
              <a:ea typeface="MS Mincho"/>
              <a:cs typeface="Arial"/>
            </a:endParaRPr>
          </a:p>
        </p:txBody>
      </p:sp>
    </p:spTree>
    <p:extLst>
      <p:ext uri="{BB962C8B-B14F-4D97-AF65-F5344CB8AC3E}">
        <p14:creationId xmlns:p14="http://schemas.microsoft.com/office/powerpoint/2010/main" val="3928821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map of the world&#10;&#10;Description automatically generated">
            <a:extLst>
              <a:ext uri="{FF2B5EF4-FFF2-40B4-BE49-F238E27FC236}">
                <a16:creationId xmlns:a16="http://schemas.microsoft.com/office/drawing/2014/main" id="{3231B28C-D269-ECCA-8099-8A4EC13D2818}"/>
              </a:ext>
            </a:extLst>
          </p:cNvPr>
          <p:cNvPicPr>
            <a:picLocks noChangeAspect="1"/>
          </p:cNvPicPr>
          <p:nvPr/>
        </p:nvPicPr>
        <p:blipFill rotWithShape="1">
          <a:blip r:embed="rId3"/>
          <a:srcRect t="80" r="14101" b="260"/>
          <a:stretch/>
        </p:blipFill>
        <p:spPr>
          <a:xfrm>
            <a:off x="237067" y="1714500"/>
            <a:ext cx="6564050" cy="3778205"/>
          </a:xfrm>
          <a:prstGeom prst="rect">
            <a:avLst/>
          </a:prstGeom>
        </p:spPr>
      </p:pic>
      <p:sp>
        <p:nvSpPr>
          <p:cNvPr id="8" name="Text Placeholder 2">
            <a:extLst>
              <a:ext uri="{FF2B5EF4-FFF2-40B4-BE49-F238E27FC236}">
                <a16:creationId xmlns:a16="http://schemas.microsoft.com/office/drawing/2014/main" id="{87E61370-7B17-3B5B-2F1F-775745FD2C1D}"/>
              </a:ext>
            </a:extLst>
          </p:cNvPr>
          <p:cNvSpPr txBox="1">
            <a:spLocks/>
          </p:cNvSpPr>
          <p:nvPr/>
        </p:nvSpPr>
        <p:spPr bwMode="auto">
          <a:xfrm>
            <a:off x="1000125" y="518024"/>
            <a:ext cx="10506074" cy="890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l" rtl="0" fontAlgn="base">
              <a:lnSpc>
                <a:spcPts val="3250"/>
              </a:lnSpc>
              <a:spcBef>
                <a:spcPts val="1000"/>
              </a:spcBef>
              <a:spcAft>
                <a:spcPct val="0"/>
              </a:spcAft>
              <a:buFont typeface="Arial" panose="020B0604020202020204" pitchFamily="34" charset="0"/>
              <a:buNone/>
              <a:defRPr sz="3000" b="1" kern="1200">
                <a:solidFill>
                  <a:srgbClr val="0A4F9D"/>
                </a:solidFill>
                <a:latin typeface="Trebuchet MS" panose="020B0603020202020204" pitchFamily="34" charset="0"/>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rgbClr val="FFC000"/>
                </a:solidFill>
                <a:latin typeface="Trebuchet MS" panose="020B0603020202020204" pitchFamily="34" charset="0"/>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rgbClr val="FFC000"/>
                </a:solidFill>
                <a:latin typeface="Trebuchet MS" panose="020B0603020202020204" pitchFamily="34" charset="0"/>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sz="1800" kern="1200">
                <a:solidFill>
                  <a:srgbClr val="FFC000"/>
                </a:solidFill>
                <a:latin typeface="Trebuchet MS" panose="020B0603020202020204" pitchFamily="34" charset="0"/>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sz="1800" kern="1200">
                <a:solidFill>
                  <a:srgbClr val="FFC000"/>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400" eaLnBrk="1" hangingPunct="1"/>
            <a:endParaRPr lang="en-US" sz="3600">
              <a:solidFill>
                <a:schemeClr val="tx1"/>
              </a:solidFill>
            </a:endParaRPr>
          </a:p>
          <a:p>
            <a:pPr defTabSz="914400" eaLnBrk="1" hangingPunct="1"/>
            <a:r>
              <a:rPr lang="en-US" sz="3600">
                <a:solidFill>
                  <a:schemeClr val="tx1"/>
                </a:solidFill>
                <a:latin typeface="Trebuchet MS"/>
              </a:rPr>
              <a:t>Domestic Renewable Diesel Production</a:t>
            </a:r>
            <a:endParaRPr lang="en-US" sz="3600">
              <a:solidFill>
                <a:schemeClr val="tx1"/>
              </a:solidFill>
            </a:endParaRPr>
          </a:p>
        </p:txBody>
      </p:sp>
      <p:sp>
        <p:nvSpPr>
          <p:cNvPr id="2" name="Rectangle 1">
            <a:extLst>
              <a:ext uri="{FF2B5EF4-FFF2-40B4-BE49-F238E27FC236}">
                <a16:creationId xmlns:a16="http://schemas.microsoft.com/office/drawing/2014/main" id="{5B0DD8A5-5ECC-4AB3-8BEF-B3A1DB06DF87}"/>
              </a:ext>
            </a:extLst>
          </p:cNvPr>
          <p:cNvSpPr/>
          <p:nvPr/>
        </p:nvSpPr>
        <p:spPr>
          <a:xfrm>
            <a:off x="94992" y="2902887"/>
            <a:ext cx="1017504" cy="615107"/>
          </a:xfrm>
          <a:prstGeom prst="rect">
            <a:avLst/>
          </a:prstGeom>
          <a:solidFill>
            <a:srgbClr val="5078A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a:ea typeface="Calibri"/>
                <a:cs typeface="Calibri"/>
              </a:rPr>
              <a:t>Production to begin late 2023</a:t>
            </a:r>
            <a:endParaRPr lang="en-US" sz="1400"/>
          </a:p>
        </p:txBody>
      </p:sp>
      <p:sp>
        <p:nvSpPr>
          <p:cNvPr id="5" name="Rectangle 4">
            <a:extLst>
              <a:ext uri="{FF2B5EF4-FFF2-40B4-BE49-F238E27FC236}">
                <a16:creationId xmlns:a16="http://schemas.microsoft.com/office/drawing/2014/main" id="{B9F661B9-7F08-3877-4A1A-8DCAD7C3B5BD}"/>
              </a:ext>
            </a:extLst>
          </p:cNvPr>
          <p:cNvSpPr/>
          <p:nvPr/>
        </p:nvSpPr>
        <p:spPr>
          <a:xfrm>
            <a:off x="96292" y="4446045"/>
            <a:ext cx="1090885" cy="615107"/>
          </a:xfrm>
          <a:prstGeom prst="rect">
            <a:avLst/>
          </a:prstGeom>
          <a:solidFill>
            <a:srgbClr val="5078A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a:ea typeface="Calibri"/>
                <a:cs typeface="Calibri"/>
              </a:rPr>
              <a:t>Cancelled early 2023</a:t>
            </a:r>
          </a:p>
        </p:txBody>
      </p:sp>
      <p:sp>
        <p:nvSpPr>
          <p:cNvPr id="6" name="Rectangle 5">
            <a:extLst>
              <a:ext uri="{FF2B5EF4-FFF2-40B4-BE49-F238E27FC236}">
                <a16:creationId xmlns:a16="http://schemas.microsoft.com/office/drawing/2014/main" id="{710336C6-6EAE-2612-B4E7-99091AF0791A}"/>
              </a:ext>
            </a:extLst>
          </p:cNvPr>
          <p:cNvSpPr/>
          <p:nvPr/>
        </p:nvSpPr>
        <p:spPr>
          <a:xfrm>
            <a:off x="1259748" y="2623191"/>
            <a:ext cx="1288108" cy="901977"/>
          </a:xfrm>
          <a:prstGeom prst="rect">
            <a:avLst/>
          </a:prstGeom>
          <a:solidFill>
            <a:srgbClr val="5078A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a:ea typeface="Calibri"/>
                <a:cs typeface="Calibri"/>
              </a:rPr>
              <a:t>Construction underway; production to begin in 2025</a:t>
            </a:r>
            <a:endParaRPr lang="en-US"/>
          </a:p>
        </p:txBody>
      </p:sp>
      <p:sp>
        <p:nvSpPr>
          <p:cNvPr id="7" name="Rectangle 6">
            <a:extLst>
              <a:ext uri="{FF2B5EF4-FFF2-40B4-BE49-F238E27FC236}">
                <a16:creationId xmlns:a16="http://schemas.microsoft.com/office/drawing/2014/main" id="{1A4DA573-208C-A663-FD00-6050F73E0A5E}"/>
              </a:ext>
            </a:extLst>
          </p:cNvPr>
          <p:cNvSpPr/>
          <p:nvPr/>
        </p:nvSpPr>
        <p:spPr>
          <a:xfrm>
            <a:off x="2865875" y="3080142"/>
            <a:ext cx="1117779" cy="704754"/>
          </a:xfrm>
          <a:prstGeom prst="rect">
            <a:avLst/>
          </a:prstGeom>
          <a:solidFill>
            <a:srgbClr val="5078A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a:ea typeface="Calibri"/>
                <a:cs typeface="Calibri"/>
              </a:rPr>
              <a:t>Planned operation by 2027</a:t>
            </a:r>
          </a:p>
        </p:txBody>
      </p:sp>
      <p:sp>
        <p:nvSpPr>
          <p:cNvPr id="9" name="Rectangle 8">
            <a:extLst>
              <a:ext uri="{FF2B5EF4-FFF2-40B4-BE49-F238E27FC236}">
                <a16:creationId xmlns:a16="http://schemas.microsoft.com/office/drawing/2014/main" id="{DDA4134F-C07A-81B3-F6B2-9E78679CBAC8}"/>
              </a:ext>
            </a:extLst>
          </p:cNvPr>
          <p:cNvSpPr/>
          <p:nvPr/>
        </p:nvSpPr>
        <p:spPr>
          <a:xfrm>
            <a:off x="1566504" y="4446334"/>
            <a:ext cx="1521190" cy="731648"/>
          </a:xfrm>
          <a:prstGeom prst="rect">
            <a:avLst/>
          </a:prstGeom>
          <a:solidFill>
            <a:srgbClr val="5078A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a:ea typeface="Calibri"/>
                <a:cs typeface="Calibri"/>
              </a:rPr>
              <a:t>Construction planned in 2024; operation by 2026</a:t>
            </a:r>
          </a:p>
        </p:txBody>
      </p:sp>
      <p:sp>
        <p:nvSpPr>
          <p:cNvPr id="10" name="Rectangle 9">
            <a:extLst>
              <a:ext uri="{FF2B5EF4-FFF2-40B4-BE49-F238E27FC236}">
                <a16:creationId xmlns:a16="http://schemas.microsoft.com/office/drawing/2014/main" id="{4CD7D752-DCC0-4BE2-314B-2A53A04F9210}"/>
              </a:ext>
            </a:extLst>
          </p:cNvPr>
          <p:cNvSpPr/>
          <p:nvPr/>
        </p:nvSpPr>
        <p:spPr>
          <a:xfrm>
            <a:off x="3682464" y="4856107"/>
            <a:ext cx="2032178" cy="543390"/>
          </a:xfrm>
          <a:prstGeom prst="rect">
            <a:avLst/>
          </a:prstGeom>
          <a:solidFill>
            <a:srgbClr val="5078A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a:ea typeface="Calibri"/>
                <a:cs typeface="Calibri"/>
              </a:rPr>
              <a:t>Construction underway; commissioning in 2025</a:t>
            </a:r>
          </a:p>
        </p:txBody>
      </p:sp>
      <p:sp>
        <p:nvSpPr>
          <p:cNvPr id="11" name="Rectangle 10">
            <a:extLst>
              <a:ext uri="{FF2B5EF4-FFF2-40B4-BE49-F238E27FC236}">
                <a16:creationId xmlns:a16="http://schemas.microsoft.com/office/drawing/2014/main" id="{46A3242F-3021-2FA3-5A71-BC1E4146719A}"/>
              </a:ext>
            </a:extLst>
          </p:cNvPr>
          <p:cNvSpPr/>
          <p:nvPr/>
        </p:nvSpPr>
        <p:spPr>
          <a:xfrm>
            <a:off x="5502272" y="3520013"/>
            <a:ext cx="992274" cy="704754"/>
          </a:xfrm>
          <a:prstGeom prst="rect">
            <a:avLst/>
          </a:prstGeom>
          <a:solidFill>
            <a:srgbClr val="5078A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a:ea typeface="Calibri"/>
                <a:cs typeface="Calibri"/>
              </a:rPr>
              <a:t>Planned operation late 2023</a:t>
            </a:r>
          </a:p>
        </p:txBody>
      </p:sp>
      <p:sp>
        <p:nvSpPr>
          <p:cNvPr id="15" name="Segnaposto testo 1">
            <a:extLst>
              <a:ext uri="{FF2B5EF4-FFF2-40B4-BE49-F238E27FC236}">
                <a16:creationId xmlns:a16="http://schemas.microsoft.com/office/drawing/2014/main" id="{4FFA3D11-3C4C-A9EF-FD80-AF308DFAA23E}"/>
              </a:ext>
            </a:extLst>
          </p:cNvPr>
          <p:cNvSpPr txBox="1">
            <a:spLocks/>
          </p:cNvSpPr>
          <p:nvPr/>
        </p:nvSpPr>
        <p:spPr>
          <a:xfrm>
            <a:off x="6906881" y="1666993"/>
            <a:ext cx="4927324" cy="4521365"/>
          </a:xfrm>
          <a:prstGeom prst="rect">
            <a:avLst/>
          </a:prstGeom>
        </p:spPr>
        <p:txBody>
          <a:bodyPr lIns="91440" tIns="45720" rIns="91440" bIns="45720" rtlCol="0" anchor="t"/>
          <a:lstStyle>
            <a:lvl1pPr marL="228600" indent="-228600" algn="l" rtl="0" fontAlgn="base">
              <a:lnSpc>
                <a:spcPct val="90000"/>
              </a:lnSpc>
              <a:spcBef>
                <a:spcPts val="1000"/>
              </a:spcBef>
              <a:spcAft>
                <a:spcPct val="0"/>
              </a:spcAft>
              <a:buFont typeface="Arial" panose="020B0604020202020204" pitchFamily="34" charset="0"/>
              <a:buChar char="•"/>
              <a:defRPr sz="2400" kern="1200">
                <a:solidFill>
                  <a:srgbClr val="0A4F9D"/>
                </a:solidFill>
                <a:latin typeface="Trebuchet MS" panose="020B0603020202020204" pitchFamily="34" charset="0"/>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000" kern="1200">
                <a:solidFill>
                  <a:srgbClr val="0A4F9D"/>
                </a:solidFill>
                <a:latin typeface="Trebuchet MS" panose="020B0603020202020204" pitchFamily="34" charset="0"/>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kern="1200">
                <a:solidFill>
                  <a:srgbClr val="0A4F9D"/>
                </a:solidFill>
                <a:latin typeface="Trebuchet MS" panose="020B0603020202020204" pitchFamily="34" charset="0"/>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sz="1600" kern="1200">
                <a:solidFill>
                  <a:srgbClr val="0A4F9D"/>
                </a:solidFill>
                <a:latin typeface="Trebuchet MS" panose="020B0603020202020204" pitchFamily="34" charset="0"/>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sz="1600" kern="1200">
                <a:solidFill>
                  <a:srgbClr val="0A4F9D"/>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400">
              <a:spcAft>
                <a:spcPts val="0"/>
              </a:spcAft>
              <a:defRPr/>
            </a:pPr>
            <a:r>
              <a:rPr lang="en-US" sz="2000" dirty="0">
                <a:solidFill>
                  <a:schemeClr val="tx1"/>
                </a:solidFill>
                <a:latin typeface="Trebuchet MS"/>
              </a:rPr>
              <a:t>Renewable diesel capacity is being established in Canada, with approx. 5,000 Million L/</a:t>
            </a:r>
            <a:r>
              <a:rPr lang="en-US" sz="2000" dirty="0" err="1">
                <a:solidFill>
                  <a:schemeClr val="tx1"/>
                </a:solidFill>
                <a:latin typeface="Trebuchet MS"/>
              </a:rPr>
              <a:t>yr</a:t>
            </a:r>
            <a:r>
              <a:rPr lang="en-US" sz="2000" dirty="0">
                <a:solidFill>
                  <a:schemeClr val="tx1"/>
                </a:solidFill>
                <a:latin typeface="Trebuchet MS"/>
              </a:rPr>
              <a:t> expected to come online between 2023 and 2027.</a:t>
            </a:r>
          </a:p>
          <a:p>
            <a:pPr lvl="1" defTabSz="914400">
              <a:spcAft>
                <a:spcPts val="0"/>
              </a:spcAft>
              <a:defRPr/>
            </a:pPr>
            <a:r>
              <a:rPr lang="en-US" sz="1600" dirty="0">
                <a:solidFill>
                  <a:schemeClr val="tx1"/>
                </a:solidFill>
                <a:latin typeface="Trebuchet MS"/>
              </a:rPr>
              <a:t>Note current diesel consumption (2020) in Canada is 24,106 Million L/yr.</a:t>
            </a:r>
          </a:p>
          <a:p>
            <a:pPr defTabSz="914400">
              <a:spcAft>
                <a:spcPts val="0"/>
              </a:spcAft>
              <a:defRPr/>
            </a:pPr>
            <a:r>
              <a:rPr lang="en-US" sz="2000" dirty="0">
                <a:solidFill>
                  <a:schemeClr val="tx1"/>
                </a:solidFill>
                <a:latin typeface="Trebuchet MS"/>
              </a:rPr>
              <a:t>New production facilities require significant capital investments and are reliant on policy signals.</a:t>
            </a:r>
          </a:p>
          <a:p>
            <a:pPr defTabSz="914400">
              <a:spcAft>
                <a:spcPts val="0"/>
              </a:spcAft>
              <a:defRPr/>
            </a:pPr>
            <a:r>
              <a:rPr lang="en-US" sz="2000" dirty="0">
                <a:solidFill>
                  <a:schemeClr val="tx1"/>
                </a:solidFill>
                <a:latin typeface="Trebuchet MS"/>
              </a:rPr>
              <a:t>Co-processing is an alternative route that leverages existing infrastructure.</a:t>
            </a:r>
            <a:endParaRPr lang="en-US" sz="2000" dirty="0">
              <a:solidFill>
                <a:schemeClr val="tx1"/>
              </a:solidFill>
            </a:endParaRPr>
          </a:p>
          <a:p>
            <a:pPr lvl="1" defTabSz="914400">
              <a:spcAft>
                <a:spcPts val="0"/>
              </a:spcAft>
              <a:defRPr/>
            </a:pPr>
            <a:r>
              <a:rPr lang="en-US" sz="1600" dirty="0">
                <a:solidFill>
                  <a:schemeClr val="tx1"/>
                </a:solidFill>
                <a:latin typeface="Trebuchet MS"/>
              </a:rPr>
              <a:t>Favored by some producers, e.g., Parkland.</a:t>
            </a:r>
          </a:p>
          <a:p>
            <a:pPr lvl="1" defTabSz="914400">
              <a:spcAft>
                <a:spcPts val="0"/>
              </a:spcAft>
              <a:defRPr/>
            </a:pPr>
            <a:r>
              <a:rPr lang="en-US" sz="1600" dirty="0">
                <a:solidFill>
                  <a:schemeClr val="tx1"/>
                </a:solidFill>
                <a:latin typeface="Trebuchet MS"/>
              </a:rPr>
              <a:t>Significant potential in Canada: 17 refineries with a total capacity of 120,000 Million L/</a:t>
            </a:r>
            <a:r>
              <a:rPr lang="en-US" sz="1600" dirty="0" err="1">
                <a:solidFill>
                  <a:schemeClr val="tx1"/>
                </a:solidFill>
                <a:latin typeface="Trebuchet MS"/>
              </a:rPr>
              <a:t>yr</a:t>
            </a:r>
            <a:r>
              <a:rPr lang="en-US" sz="1600" dirty="0">
                <a:solidFill>
                  <a:schemeClr val="tx1"/>
                </a:solidFill>
                <a:latin typeface="Trebuchet MS"/>
              </a:rPr>
              <a:t> as of 2020.</a:t>
            </a:r>
            <a:endParaRPr lang="en-US" sz="1600" dirty="0">
              <a:solidFill>
                <a:schemeClr val="tx1"/>
              </a:solidFill>
            </a:endParaRPr>
          </a:p>
        </p:txBody>
      </p:sp>
      <p:sp>
        <p:nvSpPr>
          <p:cNvPr id="16" name="TextBox 15">
            <a:extLst>
              <a:ext uri="{FF2B5EF4-FFF2-40B4-BE49-F238E27FC236}">
                <a16:creationId xmlns:a16="http://schemas.microsoft.com/office/drawing/2014/main" id="{CE4FE701-F0F6-2E39-650E-369CD75F5356}"/>
              </a:ext>
            </a:extLst>
          </p:cNvPr>
          <p:cNvSpPr txBox="1"/>
          <p:nvPr/>
        </p:nvSpPr>
        <p:spPr>
          <a:xfrm>
            <a:off x="182089" y="5565569"/>
            <a:ext cx="6474031"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solidFill>
                  <a:srgbClr val="333333"/>
                </a:solidFill>
                <a:latin typeface="Trebuchet MS"/>
                <a:ea typeface="Lato"/>
                <a:cs typeface="Lato"/>
              </a:rPr>
              <a:t>Canada Energy Regulator, 2023. Market Snapshot: New Renewable Diesel Facilities Will Help Reduce Carbon Intensity of Fuels in Canada</a:t>
            </a:r>
          </a:p>
        </p:txBody>
      </p:sp>
      <p:pic>
        <p:nvPicPr>
          <p:cNvPr id="17" name="Picture 16" descr="A screenshot of a test&#10;&#10;Description automatically generated">
            <a:extLst>
              <a:ext uri="{FF2B5EF4-FFF2-40B4-BE49-F238E27FC236}">
                <a16:creationId xmlns:a16="http://schemas.microsoft.com/office/drawing/2014/main" id="{4D1FF749-7FAD-4C88-737F-48AA9AEFA3F5}"/>
              </a:ext>
            </a:extLst>
          </p:cNvPr>
          <p:cNvPicPr>
            <a:picLocks noChangeAspect="1"/>
          </p:cNvPicPr>
          <p:nvPr/>
        </p:nvPicPr>
        <p:blipFill>
          <a:blip r:embed="rId4"/>
          <a:stretch>
            <a:fillRect/>
          </a:stretch>
        </p:blipFill>
        <p:spPr>
          <a:xfrm>
            <a:off x="5629521" y="1782720"/>
            <a:ext cx="1120982" cy="1204480"/>
          </a:xfrm>
          <a:prstGeom prst="rect">
            <a:avLst/>
          </a:prstGeom>
        </p:spPr>
      </p:pic>
    </p:spTree>
    <p:extLst>
      <p:ext uri="{BB962C8B-B14F-4D97-AF65-F5344CB8AC3E}">
        <p14:creationId xmlns:p14="http://schemas.microsoft.com/office/powerpoint/2010/main" val="2071511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D3E3562-A2FE-DE6B-98F8-E11D549661C9}"/>
              </a:ext>
            </a:extLst>
          </p:cNvPr>
          <p:cNvSpPr txBox="1"/>
          <p:nvPr/>
        </p:nvSpPr>
        <p:spPr>
          <a:xfrm>
            <a:off x="847725" y="1465358"/>
            <a:ext cx="10388123" cy="954107"/>
          </a:xfrm>
          <a:prstGeom prst="rect">
            <a:avLst/>
          </a:prstGeom>
          <a:noFill/>
        </p:spPr>
        <p:txBody>
          <a:bodyPr wrap="square">
            <a:spAutoFit/>
          </a:bodyPr>
          <a:lstStyle/>
          <a:p>
            <a:pPr marL="228600" indent="-228600">
              <a:buChar char="•"/>
            </a:pPr>
            <a:r>
              <a:rPr lang="en-US" sz="2000" dirty="0">
                <a:latin typeface="Trebuchet MS"/>
                <a:cs typeface="Arial"/>
              </a:rPr>
              <a:t>To achieve targets, Canada is making use of:</a:t>
            </a:r>
          </a:p>
          <a:p>
            <a:pPr marL="914400" indent="-342900">
              <a:buFont typeface="+mj-lt"/>
              <a:buAutoNum type="arabicPeriod"/>
            </a:pPr>
            <a:r>
              <a:rPr lang="en-US" b="1" u="sng" dirty="0">
                <a:latin typeface="Trebuchet MS"/>
                <a:cs typeface="Arial"/>
              </a:rPr>
              <a:t>Policy</a:t>
            </a:r>
            <a:r>
              <a:rPr lang="en-US" dirty="0">
                <a:latin typeface="Trebuchet MS"/>
                <a:cs typeface="Arial"/>
              </a:rPr>
              <a:t> design and implementation to create </a:t>
            </a:r>
            <a:r>
              <a:rPr lang="en-US" b="1" u="sng" dirty="0">
                <a:latin typeface="Trebuchet MS"/>
                <a:cs typeface="Arial"/>
              </a:rPr>
              <a:t>market-pull.</a:t>
            </a:r>
            <a:endParaRPr lang="en-US" u="sng" dirty="0">
              <a:latin typeface="Trebuchet MS"/>
              <a:cs typeface="Arial"/>
            </a:endParaRPr>
          </a:p>
          <a:p>
            <a:pPr marL="914400" indent="-342900">
              <a:buFont typeface="+mj-lt"/>
              <a:buAutoNum type="arabicPeriod"/>
            </a:pPr>
            <a:r>
              <a:rPr lang="en-US" b="1" u="sng" dirty="0">
                <a:latin typeface="Trebuchet MS"/>
                <a:cs typeface="Arial"/>
              </a:rPr>
              <a:t>Fiscal investments</a:t>
            </a:r>
            <a:r>
              <a:rPr lang="en-US" dirty="0">
                <a:latin typeface="Trebuchet MS"/>
                <a:cs typeface="Arial"/>
              </a:rPr>
              <a:t> to create </a:t>
            </a:r>
            <a:r>
              <a:rPr lang="en-US" b="1" u="sng" dirty="0">
                <a:latin typeface="Trebuchet MS"/>
                <a:cs typeface="Arial"/>
              </a:rPr>
              <a:t>technology-push</a:t>
            </a:r>
            <a:r>
              <a:rPr lang="en-US" dirty="0">
                <a:latin typeface="Trebuchet MS"/>
                <a:cs typeface="Arial"/>
              </a:rPr>
              <a:t>.</a:t>
            </a:r>
          </a:p>
        </p:txBody>
      </p:sp>
      <p:sp>
        <p:nvSpPr>
          <p:cNvPr id="6" name="Text Placeholder 2">
            <a:extLst>
              <a:ext uri="{FF2B5EF4-FFF2-40B4-BE49-F238E27FC236}">
                <a16:creationId xmlns:a16="http://schemas.microsoft.com/office/drawing/2014/main" id="{1F66A7FE-29B4-D54C-B72A-5F3A00CA0311}"/>
              </a:ext>
            </a:extLst>
          </p:cNvPr>
          <p:cNvSpPr>
            <a:spLocks noGrp="1"/>
          </p:cNvSpPr>
          <p:nvPr>
            <p:ph type="body" sz="quarter" idx="78"/>
          </p:nvPr>
        </p:nvSpPr>
        <p:spPr>
          <a:xfrm>
            <a:off x="847725" y="365624"/>
            <a:ext cx="10506074" cy="890419"/>
          </a:xfrm>
        </p:spPr>
        <p:txBody>
          <a:bodyPr/>
          <a:lstStyle/>
          <a:p>
            <a:endParaRPr lang="en-US" sz="3600">
              <a:solidFill>
                <a:schemeClr val="tx1"/>
              </a:solidFill>
            </a:endParaRPr>
          </a:p>
          <a:p>
            <a:r>
              <a:rPr lang="en-US" sz="3600">
                <a:solidFill>
                  <a:schemeClr val="tx1"/>
                </a:solidFill>
                <a:latin typeface="Trebuchet MS"/>
              </a:rPr>
              <a:t>Moving Forward: A Snapshot to Net-Zero</a:t>
            </a:r>
            <a:endParaRPr lang="en-US" sz="3600">
              <a:solidFill>
                <a:schemeClr val="tx1"/>
              </a:solidFill>
            </a:endParaRPr>
          </a:p>
        </p:txBody>
      </p:sp>
      <p:pic>
        <p:nvPicPr>
          <p:cNvPr id="19" name="Picture 18">
            <a:extLst>
              <a:ext uri="{FF2B5EF4-FFF2-40B4-BE49-F238E27FC236}">
                <a16:creationId xmlns:a16="http://schemas.microsoft.com/office/drawing/2014/main" id="{B5AED295-A2E1-CE8A-ED47-E5C0F19478D5}"/>
              </a:ext>
            </a:extLst>
          </p:cNvPr>
          <p:cNvPicPr>
            <a:picLocks noChangeAspect="1"/>
          </p:cNvPicPr>
          <p:nvPr/>
        </p:nvPicPr>
        <p:blipFill>
          <a:blip r:embed="rId3"/>
          <a:stretch>
            <a:fillRect/>
          </a:stretch>
        </p:blipFill>
        <p:spPr>
          <a:xfrm>
            <a:off x="1652514" y="2573886"/>
            <a:ext cx="8778543" cy="3729299"/>
          </a:xfrm>
          <a:prstGeom prst="rect">
            <a:avLst/>
          </a:prstGeom>
        </p:spPr>
      </p:pic>
    </p:spTree>
    <p:extLst>
      <p:ext uri="{BB962C8B-B14F-4D97-AF65-F5344CB8AC3E}">
        <p14:creationId xmlns:p14="http://schemas.microsoft.com/office/powerpoint/2010/main" val="3568683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FE19112-3D41-D150-9AEA-1ACEE1320BC6}"/>
              </a:ext>
            </a:extLst>
          </p:cNvPr>
          <p:cNvSpPr>
            <a:spLocks noGrp="1"/>
          </p:cNvSpPr>
          <p:nvPr>
            <p:ph type="body" sz="quarter" idx="78"/>
          </p:nvPr>
        </p:nvSpPr>
        <p:spPr/>
        <p:txBody>
          <a:bodyPr/>
          <a:lstStyle/>
          <a:p>
            <a:endParaRPr lang="en-US" sz="3600">
              <a:solidFill>
                <a:schemeClr val="tx1"/>
              </a:solidFill>
            </a:endParaRPr>
          </a:p>
          <a:p>
            <a:r>
              <a:rPr lang="en-US" sz="3600">
                <a:solidFill>
                  <a:schemeClr val="tx1"/>
                </a:solidFill>
                <a:latin typeface="Trebuchet MS"/>
              </a:rPr>
              <a:t>Clean Fuel Regulations (CFR)</a:t>
            </a:r>
            <a:endParaRPr lang="en-US" sz="3600">
              <a:solidFill>
                <a:schemeClr val="tx1"/>
              </a:solidFill>
            </a:endParaRPr>
          </a:p>
        </p:txBody>
      </p:sp>
      <p:sp>
        <p:nvSpPr>
          <p:cNvPr id="5" name="Segnaposto testo 1">
            <a:extLst>
              <a:ext uri="{FF2B5EF4-FFF2-40B4-BE49-F238E27FC236}">
                <a16:creationId xmlns:a16="http://schemas.microsoft.com/office/drawing/2014/main" id="{7786D53D-1130-BD05-9381-158512B1F4EC}"/>
              </a:ext>
            </a:extLst>
          </p:cNvPr>
          <p:cNvSpPr txBox="1">
            <a:spLocks/>
          </p:cNvSpPr>
          <p:nvPr/>
        </p:nvSpPr>
        <p:spPr>
          <a:xfrm>
            <a:off x="845318" y="1613443"/>
            <a:ext cx="11135023" cy="4022725"/>
          </a:xfrm>
          <a:prstGeom prst="rect">
            <a:avLst/>
          </a:prstGeom>
        </p:spPr>
        <p:txBody>
          <a:bodyPr lIns="91440" tIns="45720" rIns="91440" bIns="45720" rtlCol="0" anchor="t"/>
          <a:lstStyle>
            <a:lvl1pPr marL="228600" indent="-228600" algn="l" rtl="0" fontAlgn="base">
              <a:lnSpc>
                <a:spcPct val="90000"/>
              </a:lnSpc>
              <a:spcBef>
                <a:spcPts val="1000"/>
              </a:spcBef>
              <a:spcAft>
                <a:spcPct val="0"/>
              </a:spcAft>
              <a:buFont typeface="Arial" panose="020B0604020202020204" pitchFamily="34" charset="0"/>
              <a:buChar char="•"/>
              <a:defRPr sz="2400" kern="1200">
                <a:solidFill>
                  <a:srgbClr val="0A4F9D"/>
                </a:solidFill>
                <a:latin typeface="Trebuchet MS" panose="020B0603020202020204" pitchFamily="34" charset="0"/>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000" kern="1200">
                <a:solidFill>
                  <a:srgbClr val="0A4F9D"/>
                </a:solidFill>
                <a:latin typeface="Trebuchet MS" panose="020B0603020202020204" pitchFamily="34" charset="0"/>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kern="1200">
                <a:solidFill>
                  <a:srgbClr val="0A4F9D"/>
                </a:solidFill>
                <a:latin typeface="Trebuchet MS" panose="020B0603020202020204" pitchFamily="34" charset="0"/>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sz="1600" kern="1200">
                <a:solidFill>
                  <a:srgbClr val="0A4F9D"/>
                </a:solidFill>
                <a:latin typeface="Trebuchet MS" panose="020B0603020202020204" pitchFamily="34" charset="0"/>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sz="1600" kern="1200">
                <a:solidFill>
                  <a:srgbClr val="0A4F9D"/>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400" eaLnBrk="1" fontAlgn="auto" hangingPunct="1">
              <a:spcAft>
                <a:spcPts val="0"/>
              </a:spcAft>
              <a:defRPr/>
            </a:pPr>
            <a:endParaRPr lang="en-US" sz="2000">
              <a:solidFill>
                <a:schemeClr val="tx1"/>
              </a:solidFill>
              <a:latin typeface="Trebuchet MS"/>
            </a:endParaRPr>
          </a:p>
          <a:p>
            <a:pPr defTabSz="914400" eaLnBrk="1" fontAlgn="auto" hangingPunct="1">
              <a:spcAft>
                <a:spcPts val="0"/>
              </a:spcAft>
              <a:defRPr/>
            </a:pPr>
            <a:endParaRPr lang="en-US" sz="2000">
              <a:solidFill>
                <a:schemeClr val="tx1"/>
              </a:solidFill>
              <a:latin typeface="Trebuchet MS"/>
            </a:endParaRPr>
          </a:p>
          <a:p>
            <a:pPr marL="0" indent="0" defTabSz="914400" eaLnBrk="1" fontAlgn="auto" hangingPunct="1">
              <a:spcAft>
                <a:spcPts val="0"/>
              </a:spcAft>
              <a:buNone/>
              <a:defRPr/>
            </a:pPr>
            <a:endParaRPr lang="en-US" sz="2000">
              <a:solidFill>
                <a:schemeClr val="tx1"/>
              </a:solidFill>
              <a:latin typeface="Trebuchet MS"/>
            </a:endParaRPr>
          </a:p>
          <a:p>
            <a:pPr marL="0" indent="0" defTabSz="914400" eaLnBrk="1" fontAlgn="auto" hangingPunct="1">
              <a:spcAft>
                <a:spcPts val="0"/>
              </a:spcAft>
              <a:buNone/>
              <a:defRPr/>
            </a:pPr>
            <a:endParaRPr lang="en-US" sz="2000">
              <a:solidFill>
                <a:schemeClr val="tx1"/>
              </a:solidFill>
              <a:latin typeface="Trebuchet MS"/>
            </a:endParaRPr>
          </a:p>
          <a:p>
            <a:pPr defTabSz="914400" eaLnBrk="1" fontAlgn="auto" hangingPunct="1">
              <a:spcAft>
                <a:spcPts val="0"/>
              </a:spcAft>
              <a:defRPr/>
            </a:pPr>
            <a:endParaRPr lang="en-US" sz="2000">
              <a:solidFill>
                <a:schemeClr val="tx1"/>
              </a:solidFill>
              <a:latin typeface="Trebuchet MS"/>
            </a:endParaRPr>
          </a:p>
          <a:p>
            <a:pPr defTabSz="914400" eaLnBrk="1" fontAlgn="auto" hangingPunct="1">
              <a:spcAft>
                <a:spcPts val="0"/>
              </a:spcAft>
              <a:defRPr/>
            </a:pPr>
            <a:endParaRPr lang="en-US" sz="2000">
              <a:solidFill>
                <a:schemeClr val="tx1"/>
              </a:solidFill>
              <a:latin typeface="Trebuchet MS"/>
            </a:endParaRPr>
          </a:p>
          <a:p>
            <a:pPr defTabSz="914400" eaLnBrk="1" fontAlgn="auto" hangingPunct="1">
              <a:spcAft>
                <a:spcPts val="0"/>
              </a:spcAft>
              <a:defRPr/>
            </a:pPr>
            <a:endParaRPr lang="en-US" sz="2000">
              <a:solidFill>
                <a:schemeClr val="tx1"/>
              </a:solidFill>
              <a:latin typeface="Trebuchet MS"/>
            </a:endParaRPr>
          </a:p>
          <a:p>
            <a:pPr defTabSz="914400" eaLnBrk="1" fontAlgn="auto" hangingPunct="1">
              <a:spcAft>
                <a:spcPts val="0"/>
              </a:spcAft>
              <a:defRPr/>
            </a:pPr>
            <a:r>
              <a:rPr lang="en-US" sz="2000">
                <a:solidFill>
                  <a:schemeClr val="tx1"/>
                </a:solidFill>
                <a:latin typeface="Trebuchet MS"/>
              </a:rPr>
              <a:t>Focuses on reducing the CI of liquid transportation fuels. </a:t>
            </a:r>
            <a:endParaRPr lang="en-US" sz="2000">
              <a:solidFill>
                <a:schemeClr val="tx1"/>
              </a:solidFill>
            </a:endParaRPr>
          </a:p>
          <a:p>
            <a:pPr defTabSz="914400" eaLnBrk="1" fontAlgn="auto" hangingPunct="1">
              <a:spcAft>
                <a:spcPts val="0"/>
              </a:spcAft>
              <a:defRPr/>
            </a:pPr>
            <a:r>
              <a:rPr lang="en-US" sz="2000">
                <a:solidFill>
                  <a:schemeClr val="tx1"/>
                </a:solidFill>
                <a:latin typeface="Trebuchet MS"/>
              </a:rPr>
              <a:t>Looks to deliver up to 26 Mt CO</a:t>
            </a:r>
            <a:r>
              <a:rPr lang="en-US" sz="2000" baseline="-25000">
                <a:solidFill>
                  <a:schemeClr val="tx1"/>
                </a:solidFill>
                <a:latin typeface="Trebuchet MS"/>
              </a:rPr>
              <a:t>2 </a:t>
            </a:r>
            <a:r>
              <a:rPr lang="en-US" sz="2000">
                <a:solidFill>
                  <a:schemeClr val="tx1"/>
                </a:solidFill>
                <a:latin typeface="Trebuchet MS"/>
              </a:rPr>
              <a:t>eq. of GHG emissions reductions in 2030 (decreasing the carbon intensity of gasoline and diesel used in Canada by approx. 15% by 2030). </a:t>
            </a:r>
            <a:endParaRPr lang="en-US" sz="2000">
              <a:solidFill>
                <a:schemeClr val="tx1"/>
              </a:solidFill>
            </a:endParaRPr>
          </a:p>
        </p:txBody>
      </p:sp>
      <p:pic>
        <p:nvPicPr>
          <p:cNvPr id="8" name="Picture 7">
            <a:extLst>
              <a:ext uri="{FF2B5EF4-FFF2-40B4-BE49-F238E27FC236}">
                <a16:creationId xmlns:a16="http://schemas.microsoft.com/office/drawing/2014/main" id="{10801B09-7C5B-4A2C-A6B5-292F901C4281}"/>
              </a:ext>
            </a:extLst>
          </p:cNvPr>
          <p:cNvPicPr>
            <a:picLocks noChangeAspect="1"/>
          </p:cNvPicPr>
          <p:nvPr/>
        </p:nvPicPr>
        <p:blipFill rotWithShape="1">
          <a:blip r:embed="rId3"/>
          <a:srcRect l="14595" t="34054" r="7770" b="33333"/>
          <a:stretch/>
        </p:blipFill>
        <p:spPr>
          <a:xfrm>
            <a:off x="358573" y="1613443"/>
            <a:ext cx="11474853" cy="2711422"/>
          </a:xfrm>
          <a:prstGeom prst="rect">
            <a:avLst/>
          </a:prstGeom>
        </p:spPr>
      </p:pic>
    </p:spTree>
    <p:extLst>
      <p:ext uri="{BB962C8B-B14F-4D97-AF65-F5344CB8AC3E}">
        <p14:creationId xmlns:p14="http://schemas.microsoft.com/office/powerpoint/2010/main" val="12579638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F562312-633E-3FA0-A33B-72B900220484}"/>
              </a:ext>
            </a:extLst>
          </p:cNvPr>
          <p:cNvSpPr>
            <a:spLocks noGrp="1"/>
          </p:cNvSpPr>
          <p:nvPr>
            <p:ph type="body" sz="quarter" idx="78"/>
          </p:nvPr>
        </p:nvSpPr>
        <p:spPr/>
        <p:txBody>
          <a:bodyPr/>
          <a:lstStyle/>
          <a:p>
            <a:r>
              <a:rPr lang="en-US" dirty="0">
                <a:latin typeface="Trebuchet MS"/>
              </a:rPr>
              <a:t>Clean Fuel Regulations (CFR) Emissions Reductions</a:t>
            </a:r>
            <a:endParaRPr lang="en-US" dirty="0"/>
          </a:p>
        </p:txBody>
      </p:sp>
      <p:graphicFrame>
        <p:nvGraphicFramePr>
          <p:cNvPr id="5" name="Table 4">
            <a:extLst>
              <a:ext uri="{FF2B5EF4-FFF2-40B4-BE49-F238E27FC236}">
                <a16:creationId xmlns:a16="http://schemas.microsoft.com/office/drawing/2014/main" id="{6589BD02-F8A3-2FC4-0C8C-283008921DF7}"/>
              </a:ext>
            </a:extLst>
          </p:cNvPr>
          <p:cNvGraphicFramePr>
            <a:graphicFrameLocks noGrp="1"/>
          </p:cNvGraphicFramePr>
          <p:nvPr>
            <p:extLst>
              <p:ext uri="{D42A27DB-BD31-4B8C-83A1-F6EECF244321}">
                <p14:modId xmlns:p14="http://schemas.microsoft.com/office/powerpoint/2010/main" val="865240820"/>
              </p:ext>
            </p:extLst>
          </p:nvPr>
        </p:nvGraphicFramePr>
        <p:xfrm>
          <a:off x="677333" y="2144888"/>
          <a:ext cx="10290530" cy="3749040"/>
        </p:xfrm>
        <a:graphic>
          <a:graphicData uri="http://schemas.openxmlformats.org/drawingml/2006/table">
            <a:tbl>
              <a:tblPr firstRow="1" bandRow="1">
                <a:tableStyleId>{5A111915-BE36-4E01-A7E5-04B1672EAD32}</a:tableStyleId>
              </a:tblPr>
              <a:tblGrid>
                <a:gridCol w="1029053">
                  <a:extLst>
                    <a:ext uri="{9D8B030D-6E8A-4147-A177-3AD203B41FA5}">
                      <a16:colId xmlns:a16="http://schemas.microsoft.com/office/drawing/2014/main" val="1083209732"/>
                    </a:ext>
                  </a:extLst>
                </a:gridCol>
                <a:gridCol w="1029053">
                  <a:extLst>
                    <a:ext uri="{9D8B030D-6E8A-4147-A177-3AD203B41FA5}">
                      <a16:colId xmlns:a16="http://schemas.microsoft.com/office/drawing/2014/main" val="925121820"/>
                    </a:ext>
                  </a:extLst>
                </a:gridCol>
                <a:gridCol w="1029053">
                  <a:extLst>
                    <a:ext uri="{9D8B030D-6E8A-4147-A177-3AD203B41FA5}">
                      <a16:colId xmlns:a16="http://schemas.microsoft.com/office/drawing/2014/main" val="682896099"/>
                    </a:ext>
                  </a:extLst>
                </a:gridCol>
                <a:gridCol w="1029053">
                  <a:extLst>
                    <a:ext uri="{9D8B030D-6E8A-4147-A177-3AD203B41FA5}">
                      <a16:colId xmlns:a16="http://schemas.microsoft.com/office/drawing/2014/main" val="1914199629"/>
                    </a:ext>
                  </a:extLst>
                </a:gridCol>
                <a:gridCol w="1029053">
                  <a:extLst>
                    <a:ext uri="{9D8B030D-6E8A-4147-A177-3AD203B41FA5}">
                      <a16:colId xmlns:a16="http://schemas.microsoft.com/office/drawing/2014/main" val="2161277961"/>
                    </a:ext>
                  </a:extLst>
                </a:gridCol>
                <a:gridCol w="1029053">
                  <a:extLst>
                    <a:ext uri="{9D8B030D-6E8A-4147-A177-3AD203B41FA5}">
                      <a16:colId xmlns:a16="http://schemas.microsoft.com/office/drawing/2014/main" val="4173100802"/>
                    </a:ext>
                  </a:extLst>
                </a:gridCol>
                <a:gridCol w="1029053">
                  <a:extLst>
                    <a:ext uri="{9D8B030D-6E8A-4147-A177-3AD203B41FA5}">
                      <a16:colId xmlns:a16="http://schemas.microsoft.com/office/drawing/2014/main" val="3052592246"/>
                    </a:ext>
                  </a:extLst>
                </a:gridCol>
                <a:gridCol w="1029053">
                  <a:extLst>
                    <a:ext uri="{9D8B030D-6E8A-4147-A177-3AD203B41FA5}">
                      <a16:colId xmlns:a16="http://schemas.microsoft.com/office/drawing/2014/main" val="3717754893"/>
                    </a:ext>
                  </a:extLst>
                </a:gridCol>
                <a:gridCol w="1029053">
                  <a:extLst>
                    <a:ext uri="{9D8B030D-6E8A-4147-A177-3AD203B41FA5}">
                      <a16:colId xmlns:a16="http://schemas.microsoft.com/office/drawing/2014/main" val="1154420973"/>
                    </a:ext>
                  </a:extLst>
                </a:gridCol>
                <a:gridCol w="1029053">
                  <a:extLst>
                    <a:ext uri="{9D8B030D-6E8A-4147-A177-3AD203B41FA5}">
                      <a16:colId xmlns:a16="http://schemas.microsoft.com/office/drawing/2014/main" val="2384645349"/>
                    </a:ext>
                  </a:extLst>
                </a:gridCol>
              </a:tblGrid>
              <a:tr h="1495777">
                <a:tc>
                  <a:txBody>
                    <a:bodyPr/>
                    <a:lstStyle/>
                    <a:p>
                      <a:pPr algn="ctr" fontAlgn="ctr"/>
                      <a:endParaRPr lang="en-US" sz="4000" dirty="0">
                        <a:effectLst/>
                      </a:endParaRPr>
                    </a:p>
                    <a:p>
                      <a:pPr algn="ctr" rtl="0" fontAlgn="base"/>
                      <a:r>
                        <a:rPr lang="en-US" sz="1800" dirty="0">
                          <a:solidFill>
                            <a:srgbClr val="000000"/>
                          </a:solidFill>
                          <a:effectLst/>
                        </a:rPr>
                        <a:t>Fuel </a:t>
                      </a:r>
                      <a:endParaRPr lang="en-US" sz="1800">
                        <a:effectLst/>
                      </a:endParaRPr>
                    </a:p>
                  </a:txBody>
                  <a:tcPr anchor="ctr"/>
                </a:tc>
                <a:tc>
                  <a:txBody>
                    <a:bodyPr/>
                    <a:lstStyle/>
                    <a:p>
                      <a:pPr marL="0" lvl="0" algn="ctr" rtl="0" eaLnBrk="1" fontAlgn="ctr" latinLnBrk="0" hangingPunct="1">
                        <a:buNone/>
                      </a:pPr>
                      <a:r>
                        <a:rPr lang="en-US" sz="1800" dirty="0">
                          <a:solidFill>
                            <a:srgbClr val="000000"/>
                          </a:solidFill>
                          <a:effectLst/>
                        </a:rPr>
                        <a:t>2016 Baseline</a:t>
                      </a:r>
                    </a:p>
                  </a:txBody>
                  <a:tcPr anchor="ctr">
                    <a:solidFill>
                      <a:schemeClr val="accent6">
                        <a:lumMod val="20000"/>
                        <a:lumOff val="80000"/>
                      </a:schemeClr>
                    </a:solidFill>
                  </a:tcPr>
                </a:tc>
                <a:tc>
                  <a:txBody>
                    <a:bodyPr/>
                    <a:lstStyle/>
                    <a:p>
                      <a:pPr algn="ctr" fontAlgn="ctr"/>
                      <a:endParaRPr lang="en-US" sz="4000" dirty="0">
                        <a:effectLst/>
                      </a:endParaRPr>
                    </a:p>
                    <a:p>
                      <a:pPr algn="ctr" rtl="0" fontAlgn="base"/>
                      <a:r>
                        <a:rPr lang="en-US" sz="1800" dirty="0">
                          <a:solidFill>
                            <a:srgbClr val="000000"/>
                          </a:solidFill>
                          <a:effectLst/>
                        </a:rPr>
                        <a:t>2023 </a:t>
                      </a:r>
                      <a:endParaRPr lang="en-US" sz="1800">
                        <a:effectLst/>
                      </a:endParaRPr>
                    </a:p>
                  </a:txBody>
                  <a:tcPr anchor="ctr"/>
                </a:tc>
                <a:tc>
                  <a:txBody>
                    <a:bodyPr/>
                    <a:lstStyle/>
                    <a:p>
                      <a:pPr algn="ctr" fontAlgn="ctr"/>
                      <a:endParaRPr lang="en-US" sz="4000" dirty="0">
                        <a:effectLst/>
                      </a:endParaRPr>
                    </a:p>
                    <a:p>
                      <a:pPr algn="ctr" rtl="0" fontAlgn="base"/>
                      <a:r>
                        <a:rPr lang="en-US" sz="1800" dirty="0">
                          <a:solidFill>
                            <a:srgbClr val="000000"/>
                          </a:solidFill>
                          <a:effectLst/>
                        </a:rPr>
                        <a:t>2024 </a:t>
                      </a:r>
                      <a:endParaRPr lang="en-US" sz="1800">
                        <a:effectLst/>
                      </a:endParaRPr>
                    </a:p>
                  </a:txBody>
                  <a:tcPr anchor="ctr"/>
                </a:tc>
                <a:tc>
                  <a:txBody>
                    <a:bodyPr/>
                    <a:lstStyle/>
                    <a:p>
                      <a:pPr algn="ctr" fontAlgn="ctr"/>
                      <a:endParaRPr lang="en-US" sz="4000" dirty="0">
                        <a:effectLst/>
                      </a:endParaRPr>
                    </a:p>
                    <a:p>
                      <a:pPr algn="ctr" rtl="0" fontAlgn="base"/>
                      <a:r>
                        <a:rPr lang="en-US" sz="1800" dirty="0">
                          <a:solidFill>
                            <a:srgbClr val="000000"/>
                          </a:solidFill>
                          <a:effectLst/>
                        </a:rPr>
                        <a:t>2025 </a:t>
                      </a:r>
                      <a:endParaRPr lang="en-US" sz="1800">
                        <a:effectLst/>
                      </a:endParaRPr>
                    </a:p>
                  </a:txBody>
                  <a:tcPr anchor="ctr"/>
                </a:tc>
                <a:tc>
                  <a:txBody>
                    <a:bodyPr/>
                    <a:lstStyle/>
                    <a:p>
                      <a:pPr algn="ctr" fontAlgn="ctr"/>
                      <a:endParaRPr lang="en-US" sz="4000" dirty="0">
                        <a:effectLst/>
                      </a:endParaRPr>
                    </a:p>
                    <a:p>
                      <a:pPr algn="ctr" rtl="0" fontAlgn="base"/>
                      <a:r>
                        <a:rPr lang="en-US" sz="1800" dirty="0">
                          <a:solidFill>
                            <a:srgbClr val="000000"/>
                          </a:solidFill>
                          <a:effectLst/>
                        </a:rPr>
                        <a:t>2026 </a:t>
                      </a:r>
                      <a:endParaRPr lang="en-US" sz="1800">
                        <a:effectLst/>
                      </a:endParaRPr>
                    </a:p>
                  </a:txBody>
                  <a:tcPr anchor="ctr"/>
                </a:tc>
                <a:tc>
                  <a:txBody>
                    <a:bodyPr/>
                    <a:lstStyle/>
                    <a:p>
                      <a:pPr algn="ctr" fontAlgn="ctr"/>
                      <a:endParaRPr lang="en-US" sz="4000" dirty="0">
                        <a:effectLst/>
                      </a:endParaRPr>
                    </a:p>
                    <a:p>
                      <a:pPr algn="ctr" rtl="0" fontAlgn="base"/>
                      <a:r>
                        <a:rPr lang="en-US" sz="1800" dirty="0">
                          <a:solidFill>
                            <a:srgbClr val="000000"/>
                          </a:solidFill>
                          <a:effectLst/>
                        </a:rPr>
                        <a:t>2027 </a:t>
                      </a:r>
                      <a:endParaRPr lang="en-US" sz="1800">
                        <a:effectLst/>
                      </a:endParaRPr>
                    </a:p>
                  </a:txBody>
                  <a:tcPr anchor="ctr"/>
                </a:tc>
                <a:tc>
                  <a:txBody>
                    <a:bodyPr/>
                    <a:lstStyle/>
                    <a:p>
                      <a:pPr algn="ctr" fontAlgn="ctr"/>
                      <a:endParaRPr lang="en-US" sz="4000" dirty="0">
                        <a:effectLst/>
                      </a:endParaRPr>
                    </a:p>
                    <a:p>
                      <a:pPr algn="ctr" rtl="0" fontAlgn="base"/>
                      <a:r>
                        <a:rPr lang="en-US" sz="1800" dirty="0">
                          <a:solidFill>
                            <a:srgbClr val="000000"/>
                          </a:solidFill>
                          <a:effectLst/>
                        </a:rPr>
                        <a:t>2028 </a:t>
                      </a:r>
                      <a:endParaRPr lang="en-US" sz="1800">
                        <a:effectLst/>
                      </a:endParaRPr>
                    </a:p>
                  </a:txBody>
                  <a:tcPr anchor="ctr"/>
                </a:tc>
                <a:tc>
                  <a:txBody>
                    <a:bodyPr/>
                    <a:lstStyle/>
                    <a:p>
                      <a:pPr algn="ctr" fontAlgn="ctr"/>
                      <a:endParaRPr lang="en-US" sz="4000" dirty="0">
                        <a:effectLst/>
                      </a:endParaRPr>
                    </a:p>
                    <a:p>
                      <a:pPr algn="ctr" rtl="0" fontAlgn="base"/>
                      <a:r>
                        <a:rPr lang="en-US" sz="1800" dirty="0">
                          <a:solidFill>
                            <a:srgbClr val="000000"/>
                          </a:solidFill>
                          <a:effectLst/>
                        </a:rPr>
                        <a:t>2029 </a:t>
                      </a:r>
                      <a:endParaRPr lang="en-US" sz="1800">
                        <a:effectLst/>
                      </a:endParaRPr>
                    </a:p>
                  </a:txBody>
                  <a:tcPr anchor="ctr"/>
                </a:tc>
                <a:tc>
                  <a:txBody>
                    <a:bodyPr/>
                    <a:lstStyle/>
                    <a:p>
                      <a:pPr algn="ctr" fontAlgn="ctr"/>
                      <a:endParaRPr lang="en-US" sz="4000" dirty="0">
                        <a:effectLst/>
                      </a:endParaRPr>
                    </a:p>
                    <a:p>
                      <a:pPr algn="ctr" rtl="0" fontAlgn="base"/>
                      <a:r>
                        <a:rPr lang="en-US" sz="1800" dirty="0">
                          <a:solidFill>
                            <a:srgbClr val="000000"/>
                          </a:solidFill>
                          <a:effectLst/>
                        </a:rPr>
                        <a:t>2030 and after </a:t>
                      </a:r>
                      <a:endParaRPr lang="en-US" sz="1800">
                        <a:effectLst/>
                      </a:endParaRPr>
                    </a:p>
                  </a:txBody>
                  <a:tcPr anchor="ctr"/>
                </a:tc>
                <a:extLst>
                  <a:ext uri="{0D108BD9-81ED-4DB2-BD59-A6C34878D82A}">
                    <a16:rowId xmlns:a16="http://schemas.microsoft.com/office/drawing/2014/main" val="2651041035"/>
                  </a:ext>
                </a:extLst>
              </a:tr>
              <a:tr h="776717">
                <a:tc>
                  <a:txBody>
                    <a:bodyPr/>
                    <a:lstStyle/>
                    <a:p>
                      <a:pPr algn="ctr" fontAlgn="ctr"/>
                      <a:endParaRPr lang="en-US" sz="4000" b="1" dirty="0">
                        <a:effectLst/>
                      </a:endParaRPr>
                    </a:p>
                    <a:p>
                      <a:pPr algn="ctr" rtl="0" fontAlgn="base"/>
                      <a:r>
                        <a:rPr lang="en-US" sz="1800" b="1" dirty="0">
                          <a:solidFill>
                            <a:srgbClr val="000000"/>
                          </a:solidFill>
                          <a:effectLst/>
                        </a:rPr>
                        <a:t>Diesel </a:t>
                      </a:r>
                      <a:endParaRPr lang="en-US" sz="1800" b="1">
                        <a:effectLst/>
                      </a:endParaRPr>
                    </a:p>
                  </a:txBody>
                  <a:tcPr anchor="ctr"/>
                </a:tc>
                <a:tc>
                  <a:txBody>
                    <a:bodyPr/>
                    <a:lstStyle/>
                    <a:p>
                      <a:pPr marL="0" lvl="0" algn="ctr" defTabSz="914400" rtl="0" eaLnBrk="1" fontAlgn="ctr" latinLnBrk="0" hangingPunct="1">
                        <a:buNone/>
                      </a:pPr>
                      <a:r>
                        <a:rPr lang="en-US" sz="1800" dirty="0">
                          <a:solidFill>
                            <a:srgbClr val="000000"/>
                          </a:solidFill>
                          <a:effectLst/>
                        </a:rPr>
                        <a:t>93</a:t>
                      </a:r>
                    </a:p>
                  </a:txBody>
                  <a:tcPr anchor="b">
                    <a:solidFill>
                      <a:schemeClr val="accent6">
                        <a:lumMod val="20000"/>
                        <a:lumOff val="80000"/>
                      </a:schemeClr>
                    </a:solidFill>
                  </a:tcPr>
                </a:tc>
                <a:tc>
                  <a:txBody>
                    <a:bodyPr/>
                    <a:lstStyle/>
                    <a:p>
                      <a:pPr algn="ctr" fontAlgn="ctr"/>
                      <a:endParaRPr lang="en-US" sz="4000" dirty="0">
                        <a:effectLst/>
                      </a:endParaRPr>
                    </a:p>
                    <a:p>
                      <a:pPr algn="ctr" rtl="0" fontAlgn="base"/>
                      <a:r>
                        <a:rPr lang="en-US" sz="1800" dirty="0">
                          <a:solidFill>
                            <a:srgbClr val="000000"/>
                          </a:solidFill>
                          <a:effectLst/>
                        </a:rPr>
                        <a:t>89.5 </a:t>
                      </a:r>
                      <a:endParaRPr lang="en-US" sz="1800">
                        <a:effectLst/>
                      </a:endParaRPr>
                    </a:p>
                  </a:txBody>
                  <a:tcPr anchor="ctr"/>
                </a:tc>
                <a:tc>
                  <a:txBody>
                    <a:bodyPr/>
                    <a:lstStyle/>
                    <a:p>
                      <a:pPr algn="ctr" fontAlgn="ctr"/>
                      <a:endParaRPr lang="en-US" sz="4000" dirty="0">
                        <a:effectLst/>
                      </a:endParaRPr>
                    </a:p>
                    <a:p>
                      <a:pPr algn="ctr" rtl="0" fontAlgn="base"/>
                      <a:r>
                        <a:rPr lang="en-US" sz="1800" dirty="0">
                          <a:solidFill>
                            <a:srgbClr val="000000"/>
                          </a:solidFill>
                          <a:effectLst/>
                        </a:rPr>
                        <a:t>88 </a:t>
                      </a:r>
                      <a:endParaRPr lang="en-US" sz="1800">
                        <a:effectLst/>
                      </a:endParaRPr>
                    </a:p>
                  </a:txBody>
                  <a:tcPr anchor="ctr"/>
                </a:tc>
                <a:tc>
                  <a:txBody>
                    <a:bodyPr/>
                    <a:lstStyle/>
                    <a:p>
                      <a:pPr algn="ctr" fontAlgn="ctr"/>
                      <a:endParaRPr lang="en-US" sz="4000" dirty="0">
                        <a:effectLst/>
                      </a:endParaRPr>
                    </a:p>
                    <a:p>
                      <a:pPr algn="ctr" rtl="0" fontAlgn="base"/>
                      <a:r>
                        <a:rPr lang="en-US" sz="1800" dirty="0">
                          <a:solidFill>
                            <a:srgbClr val="000000"/>
                          </a:solidFill>
                          <a:effectLst/>
                        </a:rPr>
                        <a:t>86.5 </a:t>
                      </a:r>
                      <a:endParaRPr lang="en-US" sz="1800">
                        <a:effectLst/>
                      </a:endParaRPr>
                    </a:p>
                  </a:txBody>
                  <a:tcPr anchor="ctr"/>
                </a:tc>
                <a:tc>
                  <a:txBody>
                    <a:bodyPr/>
                    <a:lstStyle/>
                    <a:p>
                      <a:pPr algn="ctr" fontAlgn="ctr"/>
                      <a:endParaRPr lang="en-US" sz="4000" dirty="0">
                        <a:effectLst/>
                      </a:endParaRPr>
                    </a:p>
                    <a:p>
                      <a:pPr algn="ctr" rtl="0" fontAlgn="base"/>
                      <a:r>
                        <a:rPr lang="en-US" sz="1800" dirty="0">
                          <a:solidFill>
                            <a:srgbClr val="000000"/>
                          </a:solidFill>
                          <a:effectLst/>
                        </a:rPr>
                        <a:t>85 </a:t>
                      </a:r>
                      <a:endParaRPr lang="en-US" sz="1800">
                        <a:effectLst/>
                      </a:endParaRPr>
                    </a:p>
                  </a:txBody>
                  <a:tcPr anchor="ctr"/>
                </a:tc>
                <a:tc>
                  <a:txBody>
                    <a:bodyPr/>
                    <a:lstStyle/>
                    <a:p>
                      <a:pPr algn="ctr" fontAlgn="ctr"/>
                      <a:endParaRPr lang="en-US" sz="4000" dirty="0">
                        <a:effectLst/>
                      </a:endParaRPr>
                    </a:p>
                    <a:p>
                      <a:pPr algn="ctr" rtl="0" fontAlgn="base"/>
                      <a:r>
                        <a:rPr lang="en-US" sz="1800" dirty="0">
                          <a:solidFill>
                            <a:srgbClr val="000000"/>
                          </a:solidFill>
                          <a:effectLst/>
                        </a:rPr>
                        <a:t>83.5 </a:t>
                      </a:r>
                      <a:endParaRPr lang="en-US" sz="1800">
                        <a:effectLst/>
                      </a:endParaRPr>
                    </a:p>
                  </a:txBody>
                  <a:tcPr anchor="ctr"/>
                </a:tc>
                <a:tc>
                  <a:txBody>
                    <a:bodyPr/>
                    <a:lstStyle/>
                    <a:p>
                      <a:pPr algn="ctr" fontAlgn="ctr"/>
                      <a:endParaRPr lang="en-US" sz="4000" dirty="0">
                        <a:effectLst/>
                      </a:endParaRPr>
                    </a:p>
                    <a:p>
                      <a:pPr algn="ctr" rtl="0" fontAlgn="base"/>
                      <a:r>
                        <a:rPr lang="en-US" sz="1800" dirty="0">
                          <a:solidFill>
                            <a:srgbClr val="000000"/>
                          </a:solidFill>
                          <a:effectLst/>
                        </a:rPr>
                        <a:t>82 </a:t>
                      </a:r>
                      <a:endParaRPr lang="en-US" sz="1800">
                        <a:effectLst/>
                      </a:endParaRPr>
                    </a:p>
                  </a:txBody>
                  <a:tcPr anchor="ctr"/>
                </a:tc>
                <a:tc>
                  <a:txBody>
                    <a:bodyPr/>
                    <a:lstStyle/>
                    <a:p>
                      <a:pPr algn="ctr" fontAlgn="ctr"/>
                      <a:endParaRPr lang="en-US" sz="4000" dirty="0">
                        <a:effectLst/>
                      </a:endParaRPr>
                    </a:p>
                    <a:p>
                      <a:pPr algn="ctr" rtl="0" fontAlgn="base"/>
                      <a:r>
                        <a:rPr lang="en-US" sz="1800" dirty="0">
                          <a:solidFill>
                            <a:srgbClr val="000000"/>
                          </a:solidFill>
                          <a:effectLst/>
                        </a:rPr>
                        <a:t>80.5 </a:t>
                      </a:r>
                      <a:endParaRPr lang="en-US" sz="1800">
                        <a:effectLst/>
                      </a:endParaRPr>
                    </a:p>
                  </a:txBody>
                  <a:tcPr anchor="ctr"/>
                </a:tc>
                <a:tc>
                  <a:txBody>
                    <a:bodyPr/>
                    <a:lstStyle/>
                    <a:p>
                      <a:pPr algn="ctr" fontAlgn="ctr"/>
                      <a:endParaRPr lang="en-US" sz="4000" dirty="0">
                        <a:effectLst/>
                      </a:endParaRPr>
                    </a:p>
                    <a:p>
                      <a:pPr algn="ctr" rtl="0" fontAlgn="base"/>
                      <a:r>
                        <a:rPr lang="en-US" sz="1800" dirty="0">
                          <a:solidFill>
                            <a:srgbClr val="000000"/>
                          </a:solidFill>
                          <a:effectLst/>
                        </a:rPr>
                        <a:t>79 </a:t>
                      </a:r>
                      <a:endParaRPr lang="en-US" sz="1800">
                        <a:effectLst/>
                      </a:endParaRPr>
                    </a:p>
                  </a:txBody>
                  <a:tcPr anchor="ctr"/>
                </a:tc>
                <a:extLst>
                  <a:ext uri="{0D108BD9-81ED-4DB2-BD59-A6C34878D82A}">
                    <a16:rowId xmlns:a16="http://schemas.microsoft.com/office/drawing/2014/main" val="3800688017"/>
                  </a:ext>
                </a:extLst>
              </a:tr>
              <a:tr h="993742">
                <a:tc>
                  <a:txBody>
                    <a:bodyPr/>
                    <a:lstStyle/>
                    <a:p>
                      <a:pPr algn="ctr" fontAlgn="ctr"/>
                      <a:endParaRPr lang="en-US" sz="4000" b="1" dirty="0">
                        <a:effectLst/>
                      </a:endParaRPr>
                    </a:p>
                    <a:p>
                      <a:pPr algn="ctr" rtl="0" fontAlgn="base"/>
                      <a:r>
                        <a:rPr lang="en-US" sz="1800" b="1" dirty="0">
                          <a:solidFill>
                            <a:srgbClr val="000000"/>
                          </a:solidFill>
                          <a:effectLst/>
                        </a:rPr>
                        <a:t>Gasoline </a:t>
                      </a:r>
                      <a:endParaRPr lang="en-US" sz="1800" b="1">
                        <a:effectLst/>
                      </a:endParaRPr>
                    </a:p>
                  </a:txBody>
                  <a:tcPr anchor="ctr"/>
                </a:tc>
                <a:tc>
                  <a:txBody>
                    <a:bodyPr/>
                    <a:lstStyle/>
                    <a:p>
                      <a:pPr marL="0" lvl="0" algn="ctr" defTabSz="914400" rtl="0" eaLnBrk="1" fontAlgn="ctr" latinLnBrk="0" hangingPunct="1">
                        <a:buNone/>
                      </a:pPr>
                      <a:r>
                        <a:rPr lang="en-US" sz="1800" dirty="0">
                          <a:solidFill>
                            <a:srgbClr val="000000"/>
                          </a:solidFill>
                          <a:effectLst/>
                        </a:rPr>
                        <a:t>95</a:t>
                      </a:r>
                    </a:p>
                  </a:txBody>
                  <a:tcPr anchor="b">
                    <a:solidFill>
                      <a:schemeClr val="accent6">
                        <a:lumMod val="20000"/>
                        <a:lumOff val="80000"/>
                      </a:schemeClr>
                    </a:solidFill>
                  </a:tcPr>
                </a:tc>
                <a:tc>
                  <a:txBody>
                    <a:bodyPr/>
                    <a:lstStyle/>
                    <a:p>
                      <a:pPr algn="ctr" fontAlgn="ctr"/>
                      <a:endParaRPr lang="en-US" sz="4000" dirty="0">
                        <a:effectLst/>
                      </a:endParaRPr>
                    </a:p>
                    <a:p>
                      <a:pPr algn="ctr" rtl="0" fontAlgn="base"/>
                      <a:r>
                        <a:rPr lang="en-US" sz="1800" dirty="0">
                          <a:solidFill>
                            <a:srgbClr val="000000"/>
                          </a:solidFill>
                          <a:effectLst/>
                        </a:rPr>
                        <a:t>91.5 </a:t>
                      </a:r>
                      <a:endParaRPr lang="en-US" sz="1800">
                        <a:effectLst/>
                      </a:endParaRPr>
                    </a:p>
                  </a:txBody>
                  <a:tcPr anchor="ctr"/>
                </a:tc>
                <a:tc>
                  <a:txBody>
                    <a:bodyPr/>
                    <a:lstStyle/>
                    <a:p>
                      <a:pPr algn="ctr" fontAlgn="ctr"/>
                      <a:endParaRPr lang="en-US" sz="4000" dirty="0">
                        <a:effectLst/>
                      </a:endParaRPr>
                    </a:p>
                    <a:p>
                      <a:pPr algn="ctr" rtl="0" fontAlgn="base"/>
                      <a:r>
                        <a:rPr lang="en-US" sz="1800" dirty="0">
                          <a:solidFill>
                            <a:srgbClr val="000000"/>
                          </a:solidFill>
                          <a:effectLst/>
                        </a:rPr>
                        <a:t>90 </a:t>
                      </a:r>
                      <a:endParaRPr lang="en-US" sz="1800">
                        <a:effectLst/>
                      </a:endParaRPr>
                    </a:p>
                  </a:txBody>
                  <a:tcPr anchor="ctr"/>
                </a:tc>
                <a:tc>
                  <a:txBody>
                    <a:bodyPr/>
                    <a:lstStyle/>
                    <a:p>
                      <a:pPr algn="ctr" fontAlgn="ctr"/>
                      <a:endParaRPr lang="en-US" sz="4000" dirty="0">
                        <a:effectLst/>
                      </a:endParaRPr>
                    </a:p>
                    <a:p>
                      <a:pPr algn="ctr" rtl="0" fontAlgn="base"/>
                      <a:r>
                        <a:rPr lang="en-US" sz="1800" dirty="0">
                          <a:solidFill>
                            <a:srgbClr val="000000"/>
                          </a:solidFill>
                          <a:effectLst/>
                        </a:rPr>
                        <a:t>88.5 </a:t>
                      </a:r>
                      <a:endParaRPr lang="en-US" sz="1800">
                        <a:effectLst/>
                      </a:endParaRPr>
                    </a:p>
                  </a:txBody>
                  <a:tcPr anchor="ctr"/>
                </a:tc>
                <a:tc>
                  <a:txBody>
                    <a:bodyPr/>
                    <a:lstStyle/>
                    <a:p>
                      <a:pPr algn="ctr" fontAlgn="ctr"/>
                      <a:endParaRPr lang="en-US" sz="4000" dirty="0">
                        <a:effectLst/>
                      </a:endParaRPr>
                    </a:p>
                    <a:p>
                      <a:pPr algn="ctr" rtl="0" fontAlgn="base"/>
                      <a:r>
                        <a:rPr lang="en-US" sz="1800" dirty="0">
                          <a:solidFill>
                            <a:srgbClr val="000000"/>
                          </a:solidFill>
                          <a:effectLst/>
                        </a:rPr>
                        <a:t>87 </a:t>
                      </a:r>
                      <a:endParaRPr lang="en-US" sz="1800">
                        <a:effectLst/>
                      </a:endParaRPr>
                    </a:p>
                  </a:txBody>
                  <a:tcPr anchor="ctr"/>
                </a:tc>
                <a:tc>
                  <a:txBody>
                    <a:bodyPr/>
                    <a:lstStyle/>
                    <a:p>
                      <a:pPr algn="ctr" fontAlgn="ctr"/>
                      <a:endParaRPr lang="en-US" sz="4000" dirty="0">
                        <a:effectLst/>
                      </a:endParaRPr>
                    </a:p>
                    <a:p>
                      <a:pPr algn="ctr" rtl="0" fontAlgn="base"/>
                      <a:r>
                        <a:rPr lang="en-US" sz="1800" dirty="0">
                          <a:solidFill>
                            <a:srgbClr val="000000"/>
                          </a:solidFill>
                          <a:effectLst/>
                        </a:rPr>
                        <a:t>85.5 </a:t>
                      </a:r>
                      <a:endParaRPr lang="en-US" sz="1800">
                        <a:effectLst/>
                      </a:endParaRPr>
                    </a:p>
                  </a:txBody>
                  <a:tcPr anchor="ctr"/>
                </a:tc>
                <a:tc>
                  <a:txBody>
                    <a:bodyPr/>
                    <a:lstStyle/>
                    <a:p>
                      <a:pPr algn="ctr" fontAlgn="ctr"/>
                      <a:endParaRPr lang="en-US" sz="4000" dirty="0">
                        <a:effectLst/>
                      </a:endParaRPr>
                    </a:p>
                    <a:p>
                      <a:pPr algn="ctr" rtl="0" fontAlgn="base"/>
                      <a:r>
                        <a:rPr lang="en-US" sz="1800" dirty="0">
                          <a:solidFill>
                            <a:srgbClr val="000000"/>
                          </a:solidFill>
                          <a:effectLst/>
                        </a:rPr>
                        <a:t>84 </a:t>
                      </a:r>
                      <a:endParaRPr lang="en-US" sz="1800">
                        <a:effectLst/>
                      </a:endParaRPr>
                    </a:p>
                  </a:txBody>
                  <a:tcPr anchor="ctr"/>
                </a:tc>
                <a:tc>
                  <a:txBody>
                    <a:bodyPr/>
                    <a:lstStyle/>
                    <a:p>
                      <a:pPr algn="ctr" fontAlgn="ctr"/>
                      <a:endParaRPr lang="en-US" sz="4000" dirty="0">
                        <a:effectLst/>
                      </a:endParaRPr>
                    </a:p>
                    <a:p>
                      <a:pPr algn="ctr" rtl="0" fontAlgn="base"/>
                      <a:r>
                        <a:rPr lang="en-US" sz="1800" dirty="0">
                          <a:solidFill>
                            <a:srgbClr val="000000"/>
                          </a:solidFill>
                          <a:effectLst/>
                        </a:rPr>
                        <a:t>82.5 </a:t>
                      </a:r>
                      <a:endParaRPr lang="en-US" sz="1800">
                        <a:effectLst/>
                      </a:endParaRPr>
                    </a:p>
                  </a:txBody>
                  <a:tcPr anchor="ctr"/>
                </a:tc>
                <a:tc>
                  <a:txBody>
                    <a:bodyPr/>
                    <a:lstStyle/>
                    <a:p>
                      <a:pPr algn="ctr" fontAlgn="ctr"/>
                      <a:endParaRPr lang="en-US" sz="4000" dirty="0">
                        <a:effectLst/>
                      </a:endParaRPr>
                    </a:p>
                    <a:p>
                      <a:pPr algn="ctr" rtl="0" fontAlgn="base"/>
                      <a:r>
                        <a:rPr lang="en-US" sz="1800" dirty="0">
                          <a:solidFill>
                            <a:srgbClr val="000000"/>
                          </a:solidFill>
                          <a:effectLst/>
                        </a:rPr>
                        <a:t>81 </a:t>
                      </a:r>
                      <a:endParaRPr lang="en-US" sz="1800">
                        <a:effectLst/>
                      </a:endParaRPr>
                    </a:p>
                  </a:txBody>
                  <a:tcPr anchor="ctr"/>
                </a:tc>
                <a:extLst>
                  <a:ext uri="{0D108BD9-81ED-4DB2-BD59-A6C34878D82A}">
                    <a16:rowId xmlns:a16="http://schemas.microsoft.com/office/drawing/2014/main" val="3770651253"/>
                  </a:ext>
                </a:extLst>
              </a:tr>
            </a:tbl>
          </a:graphicData>
        </a:graphic>
      </p:graphicFrame>
      <p:sp>
        <p:nvSpPr>
          <p:cNvPr id="6" name="TextBox 5">
            <a:extLst>
              <a:ext uri="{FF2B5EF4-FFF2-40B4-BE49-F238E27FC236}">
                <a16:creationId xmlns:a16="http://schemas.microsoft.com/office/drawing/2014/main" id="{A29F221B-F967-92C4-218F-AB7A8B65914D}"/>
              </a:ext>
            </a:extLst>
          </p:cNvPr>
          <p:cNvSpPr txBox="1"/>
          <p:nvPr/>
        </p:nvSpPr>
        <p:spPr>
          <a:xfrm>
            <a:off x="561623" y="970844"/>
            <a:ext cx="1051842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lgn="just">
              <a:buFont typeface="Arial"/>
              <a:buChar char="•"/>
            </a:pPr>
            <a:r>
              <a:rPr lang="en-CA" sz="1600" dirty="0">
                <a:latin typeface="Trebuchet MS"/>
              </a:rPr>
              <a:t>Primary liquid fossil fuel suppliers (i.e., producers and importers) required to gradually reduce the CI of the gasoline and diesel</a:t>
            </a:r>
            <a:endParaRPr lang="en-US" sz="1600" dirty="0">
              <a:latin typeface="Trebuchet MS"/>
            </a:endParaRPr>
          </a:p>
          <a:p>
            <a:pPr marL="171450" indent="-171450" algn="just">
              <a:buFont typeface="Arial"/>
              <a:buChar char="•"/>
            </a:pPr>
            <a:r>
              <a:rPr lang="en-CA" sz="1600" dirty="0">
                <a:latin typeface="Trebuchet MS"/>
              </a:rPr>
              <a:t>2016 "baseline" CI levels (95 gCO2e/MJ for gasoline and 93 gCO2e/MJ for diesel) used for reference</a:t>
            </a:r>
            <a:endParaRPr lang="en-US" sz="1600" dirty="0">
              <a:latin typeface="Trebuchet MS"/>
            </a:endParaRPr>
          </a:p>
        </p:txBody>
      </p:sp>
      <p:sp>
        <p:nvSpPr>
          <p:cNvPr id="7" name="TextBox 6">
            <a:extLst>
              <a:ext uri="{FF2B5EF4-FFF2-40B4-BE49-F238E27FC236}">
                <a16:creationId xmlns:a16="http://schemas.microsoft.com/office/drawing/2014/main" id="{1FB84D0B-B3B3-FA3D-EEA4-1B80BAF4859B}"/>
              </a:ext>
            </a:extLst>
          </p:cNvPr>
          <p:cNvSpPr txBox="1"/>
          <p:nvPr/>
        </p:nvSpPr>
        <p:spPr>
          <a:xfrm>
            <a:off x="776111" y="1834443"/>
            <a:ext cx="990599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1400" b="1" i="1" dirty="0">
                <a:latin typeface="Arial"/>
                <a:cs typeface="Arial"/>
              </a:rPr>
              <a:t>Clean Fuel Regulations Carbon Intensity Limits for Different Fuel Classes (gCO</a:t>
            </a:r>
            <a:r>
              <a:rPr lang="en-CA" sz="1000" b="1" i="1" baseline="-25000" dirty="0">
                <a:latin typeface="Arial"/>
                <a:cs typeface="Arial"/>
              </a:rPr>
              <a:t>2</a:t>
            </a:r>
            <a:r>
              <a:rPr lang="en-CA" sz="1400" b="1" i="1" dirty="0">
                <a:latin typeface="Arial"/>
                <a:cs typeface="Arial"/>
              </a:rPr>
              <a:t>e/MJ) (Canada Gazette, 2022).</a:t>
            </a:r>
            <a:r>
              <a:rPr lang="en-CA" sz="1400" b="1" i="1" dirty="0">
                <a:solidFill>
                  <a:srgbClr val="FFFFFF"/>
                </a:solidFill>
                <a:latin typeface="Arial"/>
                <a:cs typeface="Arial"/>
              </a:rPr>
              <a:t>1</a:t>
            </a:r>
            <a:r>
              <a:rPr lang="en-US" sz="1400" b="1" i="1" dirty="0">
                <a:latin typeface="Arial"/>
                <a:cs typeface="Arial"/>
              </a:rPr>
              <a:t> </a:t>
            </a:r>
            <a:endParaRPr lang="en-US" sz="1400" dirty="0"/>
          </a:p>
        </p:txBody>
      </p:sp>
    </p:spTree>
    <p:extLst>
      <p:ext uri="{BB962C8B-B14F-4D97-AF65-F5344CB8AC3E}">
        <p14:creationId xmlns:p14="http://schemas.microsoft.com/office/powerpoint/2010/main" val="4686405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C36B068-F6F9-E87C-B460-E208E4256180}"/>
              </a:ext>
            </a:extLst>
          </p:cNvPr>
          <p:cNvSpPr txBox="1"/>
          <p:nvPr/>
        </p:nvSpPr>
        <p:spPr>
          <a:xfrm>
            <a:off x="779991" y="1613054"/>
            <a:ext cx="10176599" cy="646331"/>
          </a:xfrm>
          <a:prstGeom prst="rect">
            <a:avLst/>
          </a:prstGeom>
          <a:noFill/>
        </p:spPr>
        <p:txBody>
          <a:bodyPr wrap="square" lIns="91440" tIns="45720" rIns="91440" bIns="45720" anchor="t">
            <a:spAutoFit/>
          </a:bodyPr>
          <a:lstStyle/>
          <a:p>
            <a:pPr marL="342900" indent="-342900" defTabSz="914400" eaLnBrk="1" fontAlgn="auto" hangingPunct="1">
              <a:spcAft>
                <a:spcPts val="0"/>
              </a:spcAft>
              <a:buFont typeface="Arial" panose="020B0604020202020204" pitchFamily="34" charset="0"/>
              <a:buChar char="•"/>
              <a:defRPr/>
            </a:pPr>
            <a:r>
              <a:rPr lang="en-US" dirty="0">
                <a:latin typeface="Trebuchet MS"/>
              </a:rPr>
              <a:t>Establishes a credit market - regulated parties (producers and importers of gasoline and diesel) must create or buy credits generated in one of three categories:  </a:t>
            </a:r>
          </a:p>
        </p:txBody>
      </p:sp>
      <p:sp>
        <p:nvSpPr>
          <p:cNvPr id="6" name="Text Placeholder 2">
            <a:extLst>
              <a:ext uri="{FF2B5EF4-FFF2-40B4-BE49-F238E27FC236}">
                <a16:creationId xmlns:a16="http://schemas.microsoft.com/office/drawing/2014/main" id="{763B935B-E0FF-F28D-5E9E-32C7E0F4F885}"/>
              </a:ext>
            </a:extLst>
          </p:cNvPr>
          <p:cNvSpPr>
            <a:spLocks noGrp="1"/>
          </p:cNvSpPr>
          <p:nvPr>
            <p:ph type="body" sz="quarter" idx="78"/>
          </p:nvPr>
        </p:nvSpPr>
        <p:spPr>
          <a:xfrm>
            <a:off x="847725" y="365624"/>
            <a:ext cx="10506074" cy="890419"/>
          </a:xfrm>
        </p:spPr>
        <p:txBody>
          <a:bodyPr/>
          <a:lstStyle/>
          <a:p>
            <a:endParaRPr lang="en-US" sz="3600">
              <a:solidFill>
                <a:schemeClr val="tx1"/>
              </a:solidFill>
            </a:endParaRPr>
          </a:p>
          <a:p>
            <a:r>
              <a:rPr lang="en-US" sz="3600">
                <a:solidFill>
                  <a:schemeClr val="tx1"/>
                </a:solidFill>
                <a:latin typeface="Trebuchet MS"/>
              </a:rPr>
              <a:t>Clean Fuel Regulations (CFR)</a:t>
            </a:r>
            <a:endParaRPr lang="en-US" sz="3600">
              <a:solidFill>
                <a:schemeClr val="tx1"/>
              </a:solidFill>
            </a:endParaRPr>
          </a:p>
        </p:txBody>
      </p:sp>
      <p:sp>
        <p:nvSpPr>
          <p:cNvPr id="102" name="TextBox 101">
            <a:extLst>
              <a:ext uri="{FF2B5EF4-FFF2-40B4-BE49-F238E27FC236}">
                <a16:creationId xmlns:a16="http://schemas.microsoft.com/office/drawing/2014/main" id="{09146BD5-268A-3DE9-2EC1-AEE99187F695}"/>
              </a:ext>
            </a:extLst>
          </p:cNvPr>
          <p:cNvSpPr txBox="1"/>
          <p:nvPr/>
        </p:nvSpPr>
        <p:spPr>
          <a:xfrm>
            <a:off x="847723" y="3619147"/>
            <a:ext cx="10096785" cy="2523768"/>
          </a:xfrm>
          <a:prstGeom prst="rect">
            <a:avLst/>
          </a:prstGeom>
          <a:noFill/>
        </p:spPr>
        <p:txBody>
          <a:bodyPr wrap="square">
            <a:spAutoFit/>
          </a:bodyPr>
          <a:lstStyle/>
          <a:p>
            <a:pPr marL="285750" indent="-285750" defTabSz="914400" eaLnBrk="1" fontAlgn="auto" hangingPunct="1">
              <a:spcAft>
                <a:spcPts val="0"/>
              </a:spcAft>
              <a:buFont typeface="Arial" panose="020B0604020202020204" pitchFamily="34" charset="0"/>
              <a:buChar char="•"/>
              <a:defRPr/>
            </a:pPr>
            <a:endParaRPr lang="en-US" dirty="0">
              <a:latin typeface="Trebuchet MS" panose="020B0603020202020204" pitchFamily="34" charset="0"/>
            </a:endParaRPr>
          </a:p>
          <a:p>
            <a:pPr marL="342900" indent="-342900" defTabSz="914400" eaLnBrk="1" fontAlgn="auto" hangingPunct="1">
              <a:spcAft>
                <a:spcPts val="0"/>
              </a:spcAft>
              <a:buFont typeface="Arial" panose="020B0604020202020204" pitchFamily="34" charset="0"/>
              <a:buChar char="•"/>
              <a:defRPr/>
            </a:pPr>
            <a:r>
              <a:rPr lang="en-US" dirty="0">
                <a:latin typeface="Trebuchet MS"/>
              </a:rPr>
              <a:t>The CFR will use the </a:t>
            </a:r>
            <a:r>
              <a:rPr lang="en-US" b="1" dirty="0">
                <a:latin typeface="Trebuchet MS"/>
              </a:rPr>
              <a:t>Fuel LCA Model</a:t>
            </a:r>
            <a:r>
              <a:rPr lang="en-US" dirty="0">
                <a:latin typeface="Trebuchet MS"/>
              </a:rPr>
              <a:t>, an </a:t>
            </a:r>
            <a:r>
              <a:rPr lang="en-US" dirty="0" err="1">
                <a:latin typeface="Trebuchet MS"/>
              </a:rPr>
              <a:t>OpenLCA</a:t>
            </a:r>
            <a:r>
              <a:rPr lang="en-US" dirty="0">
                <a:latin typeface="Trebuchet MS"/>
              </a:rPr>
              <a:t> software-based model developed by Environment and Climate Change Canada (ECCC), to calculate the CI of fuels and determine compliance and credit creation. </a:t>
            </a:r>
            <a:endParaRPr lang="en-US" dirty="0">
              <a:latin typeface="Trebuchet MS" panose="020B0603020202020204" pitchFamily="34" charset="0"/>
            </a:endParaRPr>
          </a:p>
          <a:p>
            <a:pPr marL="800100" lvl="1" indent="-342900" defTabSz="914400">
              <a:spcAft>
                <a:spcPts val="0"/>
              </a:spcAft>
              <a:buFont typeface="Arial" panose="020B0604020202020204" pitchFamily="34" charset="0"/>
              <a:buChar char="•"/>
              <a:defRPr/>
            </a:pPr>
            <a:r>
              <a:rPr lang="en-US" sz="1600" dirty="0">
                <a:latin typeface="Trebuchet MS"/>
              </a:rPr>
              <a:t>Distinct from </a:t>
            </a:r>
            <a:r>
              <a:rPr lang="en-US" sz="1600" dirty="0" err="1">
                <a:latin typeface="Trebuchet MS"/>
              </a:rPr>
              <a:t>GHGenius</a:t>
            </a:r>
            <a:r>
              <a:rPr lang="en-US" sz="1600" dirty="0">
                <a:latin typeface="Trebuchet MS"/>
              </a:rPr>
              <a:t> model used for British Columbia Low Carbon Fuel Standard (BC LCFS), which is privately owned.</a:t>
            </a:r>
            <a:endParaRPr lang="en-US" sz="1600" dirty="0">
              <a:latin typeface="Trebuchet MS" panose="020B0603020202020204" pitchFamily="34" charset="0"/>
            </a:endParaRPr>
          </a:p>
          <a:p>
            <a:pPr marL="342900" indent="-342900" defTabSz="914400" eaLnBrk="1" fontAlgn="auto" hangingPunct="1">
              <a:spcAft>
                <a:spcPts val="0"/>
              </a:spcAft>
              <a:buFont typeface="Arial" panose="020B0604020202020204" pitchFamily="34" charset="0"/>
              <a:buChar char="•"/>
              <a:defRPr/>
            </a:pPr>
            <a:r>
              <a:rPr lang="en-CA" dirty="0">
                <a:latin typeface="Trebuchet MS"/>
              </a:rPr>
              <a:t>While aviation and non-diesel marine fuels are </a:t>
            </a:r>
            <a:r>
              <a:rPr lang="en-CA" b="1" dirty="0">
                <a:latin typeface="Trebuchet MS"/>
              </a:rPr>
              <a:t>not</a:t>
            </a:r>
            <a:r>
              <a:rPr lang="en-CA" dirty="0">
                <a:latin typeface="Trebuchet MS"/>
              </a:rPr>
              <a:t> </a:t>
            </a:r>
            <a:r>
              <a:rPr lang="en-CA" b="1" dirty="0">
                <a:latin typeface="Trebuchet MS"/>
              </a:rPr>
              <a:t>obligated</a:t>
            </a:r>
            <a:r>
              <a:rPr lang="en-CA" dirty="0">
                <a:latin typeface="Trebuchet MS"/>
              </a:rPr>
              <a:t> under the CFR, supplying low-carbon liquid transportation fuels for aviation applications (e.g., sustainable aviation fuel), is eligible for credit </a:t>
            </a:r>
            <a:r>
              <a:rPr lang="en-CA" b="1" dirty="0">
                <a:latin typeface="Trebuchet MS"/>
              </a:rPr>
              <a:t>generation</a:t>
            </a:r>
            <a:r>
              <a:rPr lang="en-CA" dirty="0">
                <a:latin typeface="Trebuchet MS"/>
              </a:rPr>
              <a:t>.</a:t>
            </a:r>
          </a:p>
        </p:txBody>
      </p:sp>
      <p:grpSp>
        <p:nvGrpSpPr>
          <p:cNvPr id="120" name="Group 119">
            <a:extLst>
              <a:ext uri="{FF2B5EF4-FFF2-40B4-BE49-F238E27FC236}">
                <a16:creationId xmlns:a16="http://schemas.microsoft.com/office/drawing/2014/main" id="{88AFF901-5D56-4131-B085-828E64F70EAD}"/>
              </a:ext>
            </a:extLst>
          </p:cNvPr>
          <p:cNvGrpSpPr/>
          <p:nvPr/>
        </p:nvGrpSpPr>
        <p:grpSpPr>
          <a:xfrm>
            <a:off x="928881" y="2361670"/>
            <a:ext cx="10027709" cy="1447800"/>
            <a:chOff x="619125" y="1752600"/>
            <a:chExt cx="7905750" cy="2895600"/>
          </a:xfrm>
        </p:grpSpPr>
        <p:sp>
          <p:nvSpPr>
            <p:cNvPr id="121" name="Rectangle 120">
              <a:extLst>
                <a:ext uri="{FF2B5EF4-FFF2-40B4-BE49-F238E27FC236}">
                  <a16:creationId xmlns:a16="http://schemas.microsoft.com/office/drawing/2014/main" id="{0F959E58-5CB3-4138-8D26-09B81955757B}"/>
                </a:ext>
              </a:extLst>
            </p:cNvPr>
            <p:cNvSpPr/>
            <p:nvPr>
              <p:custDataLst>
                <p:tags r:id="rId1"/>
              </p:custDataLst>
            </p:nvPr>
          </p:nvSpPr>
          <p:spPr>
            <a:xfrm>
              <a:off x="619125" y="1752600"/>
              <a:ext cx="7905750" cy="838200"/>
            </a:xfrm>
            <a:prstGeom prst="rect">
              <a:avLst/>
            </a:prstGeom>
            <a:noFill/>
            <a:ln w="19050">
              <a:solidFill>
                <a:srgbClr val="006E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2800"/>
            </a:p>
          </p:txBody>
        </p:sp>
        <p:sp>
          <p:nvSpPr>
            <p:cNvPr id="122" name="Pentagon 12">
              <a:extLst>
                <a:ext uri="{FF2B5EF4-FFF2-40B4-BE49-F238E27FC236}">
                  <a16:creationId xmlns:a16="http://schemas.microsoft.com/office/drawing/2014/main" id="{A0811250-A874-49A9-8FFA-6456DEE70FCD}"/>
                </a:ext>
              </a:extLst>
            </p:cNvPr>
            <p:cNvSpPr/>
            <p:nvPr>
              <p:custDataLst>
                <p:tags r:id="rId2"/>
              </p:custDataLst>
            </p:nvPr>
          </p:nvSpPr>
          <p:spPr>
            <a:xfrm>
              <a:off x="619125" y="1752600"/>
              <a:ext cx="1905000" cy="838200"/>
            </a:xfrm>
            <a:prstGeom prst="homePlate">
              <a:avLst>
                <a:gd name="adj" fmla="val 29361"/>
              </a:avLst>
            </a:prstGeom>
            <a:solidFill>
              <a:srgbClr val="006EB7"/>
            </a:solidFill>
            <a:ln w="19050">
              <a:solidFill>
                <a:srgbClr val="006E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a:t>CC1</a:t>
              </a:r>
            </a:p>
          </p:txBody>
        </p:sp>
        <p:sp>
          <p:nvSpPr>
            <p:cNvPr id="123" name="Rectangle 122">
              <a:extLst>
                <a:ext uri="{FF2B5EF4-FFF2-40B4-BE49-F238E27FC236}">
                  <a16:creationId xmlns:a16="http://schemas.microsoft.com/office/drawing/2014/main" id="{A554866E-A552-41E8-A397-79CF13C0362F}"/>
                </a:ext>
              </a:extLst>
            </p:cNvPr>
            <p:cNvSpPr/>
            <p:nvPr/>
          </p:nvSpPr>
          <p:spPr>
            <a:xfrm>
              <a:off x="2514600" y="1752600"/>
              <a:ext cx="6000750" cy="838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2000">
                  <a:solidFill>
                    <a:srgbClr val="4E525A"/>
                  </a:solidFill>
                  <a:cs typeface="Arial" pitchFamily="34" charset="0"/>
                </a:rPr>
                <a:t>Actions that reduce the CI of the fossil fuel throughout its lifecycle.</a:t>
              </a:r>
            </a:p>
          </p:txBody>
        </p:sp>
        <p:sp>
          <p:nvSpPr>
            <p:cNvPr id="124" name="Rectangle 123">
              <a:extLst>
                <a:ext uri="{FF2B5EF4-FFF2-40B4-BE49-F238E27FC236}">
                  <a16:creationId xmlns:a16="http://schemas.microsoft.com/office/drawing/2014/main" id="{CF96452A-78BB-4F07-BC28-E5D955F8856E}"/>
                </a:ext>
              </a:extLst>
            </p:cNvPr>
            <p:cNvSpPr/>
            <p:nvPr>
              <p:custDataLst>
                <p:tags r:id="rId3"/>
              </p:custDataLst>
            </p:nvPr>
          </p:nvSpPr>
          <p:spPr>
            <a:xfrm>
              <a:off x="619125" y="2772032"/>
              <a:ext cx="7905750" cy="838200"/>
            </a:xfrm>
            <a:prstGeom prst="rect">
              <a:avLst/>
            </a:prstGeom>
            <a:noFill/>
            <a:ln w="19050">
              <a:solidFill>
                <a:srgbClr val="006E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2800"/>
            </a:p>
          </p:txBody>
        </p:sp>
        <p:sp>
          <p:nvSpPr>
            <p:cNvPr id="125" name="Pentagon 15">
              <a:extLst>
                <a:ext uri="{FF2B5EF4-FFF2-40B4-BE49-F238E27FC236}">
                  <a16:creationId xmlns:a16="http://schemas.microsoft.com/office/drawing/2014/main" id="{494F823B-14A4-4C13-B5FD-4396C476C089}"/>
                </a:ext>
              </a:extLst>
            </p:cNvPr>
            <p:cNvSpPr/>
            <p:nvPr>
              <p:custDataLst>
                <p:tags r:id="rId4"/>
              </p:custDataLst>
            </p:nvPr>
          </p:nvSpPr>
          <p:spPr>
            <a:xfrm>
              <a:off x="619125" y="2772032"/>
              <a:ext cx="1905000" cy="838200"/>
            </a:xfrm>
            <a:prstGeom prst="homePlate">
              <a:avLst>
                <a:gd name="adj" fmla="val 29361"/>
              </a:avLst>
            </a:prstGeom>
            <a:solidFill>
              <a:srgbClr val="006EB7"/>
            </a:solidFill>
            <a:ln w="19050">
              <a:solidFill>
                <a:srgbClr val="006E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a:t>CC2</a:t>
              </a:r>
            </a:p>
          </p:txBody>
        </p:sp>
        <p:sp>
          <p:nvSpPr>
            <p:cNvPr id="126" name="Rectangle 125">
              <a:extLst>
                <a:ext uri="{FF2B5EF4-FFF2-40B4-BE49-F238E27FC236}">
                  <a16:creationId xmlns:a16="http://schemas.microsoft.com/office/drawing/2014/main" id="{9DE90C2C-BC72-489B-A5C0-FF01764F1389}"/>
                </a:ext>
              </a:extLst>
            </p:cNvPr>
            <p:cNvSpPr/>
            <p:nvPr/>
          </p:nvSpPr>
          <p:spPr>
            <a:xfrm>
              <a:off x="2514600" y="2771775"/>
              <a:ext cx="6000750" cy="838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2000">
                  <a:solidFill>
                    <a:srgbClr val="4E525A"/>
                  </a:solidFill>
                  <a:cs typeface="Arial" pitchFamily="34" charset="0"/>
                </a:rPr>
                <a:t>Supplying low-carbon fuels.</a:t>
              </a:r>
            </a:p>
          </p:txBody>
        </p:sp>
        <p:sp>
          <p:nvSpPr>
            <p:cNvPr id="127" name="Rectangle 126">
              <a:extLst>
                <a:ext uri="{FF2B5EF4-FFF2-40B4-BE49-F238E27FC236}">
                  <a16:creationId xmlns:a16="http://schemas.microsoft.com/office/drawing/2014/main" id="{5D2CFE5F-2C30-4814-9DE1-624613111019}"/>
                </a:ext>
              </a:extLst>
            </p:cNvPr>
            <p:cNvSpPr/>
            <p:nvPr>
              <p:custDataLst>
                <p:tags r:id="rId5"/>
              </p:custDataLst>
            </p:nvPr>
          </p:nvSpPr>
          <p:spPr>
            <a:xfrm>
              <a:off x="619125" y="3810000"/>
              <a:ext cx="7905750" cy="838200"/>
            </a:xfrm>
            <a:prstGeom prst="rect">
              <a:avLst/>
            </a:prstGeom>
            <a:noFill/>
            <a:ln w="19050">
              <a:solidFill>
                <a:srgbClr val="006E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2800"/>
            </a:p>
          </p:txBody>
        </p:sp>
        <p:sp>
          <p:nvSpPr>
            <p:cNvPr id="128" name="Pentagon 17">
              <a:extLst>
                <a:ext uri="{FF2B5EF4-FFF2-40B4-BE49-F238E27FC236}">
                  <a16:creationId xmlns:a16="http://schemas.microsoft.com/office/drawing/2014/main" id="{A998B20E-39B5-4855-816D-9BF2742A7547}"/>
                </a:ext>
              </a:extLst>
            </p:cNvPr>
            <p:cNvSpPr/>
            <p:nvPr>
              <p:custDataLst>
                <p:tags r:id="rId6"/>
              </p:custDataLst>
            </p:nvPr>
          </p:nvSpPr>
          <p:spPr>
            <a:xfrm>
              <a:off x="619125" y="3810000"/>
              <a:ext cx="1905000" cy="838200"/>
            </a:xfrm>
            <a:prstGeom prst="homePlate">
              <a:avLst>
                <a:gd name="adj" fmla="val 29361"/>
              </a:avLst>
            </a:prstGeom>
            <a:solidFill>
              <a:srgbClr val="006EB7"/>
            </a:solidFill>
            <a:ln w="19050">
              <a:solidFill>
                <a:srgbClr val="006E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a:t>CC3</a:t>
              </a:r>
            </a:p>
          </p:txBody>
        </p:sp>
        <p:sp>
          <p:nvSpPr>
            <p:cNvPr id="129" name="Rectangle 128">
              <a:extLst>
                <a:ext uri="{FF2B5EF4-FFF2-40B4-BE49-F238E27FC236}">
                  <a16:creationId xmlns:a16="http://schemas.microsoft.com/office/drawing/2014/main" id="{880465FE-D0D4-48C0-8524-4061F1CE52F3}"/>
                </a:ext>
              </a:extLst>
            </p:cNvPr>
            <p:cNvSpPr/>
            <p:nvPr/>
          </p:nvSpPr>
          <p:spPr>
            <a:xfrm>
              <a:off x="2514600" y="3810000"/>
              <a:ext cx="6000750" cy="838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2000">
                  <a:solidFill>
                    <a:srgbClr val="4E525A"/>
                  </a:solidFill>
                  <a:cs typeface="Arial" pitchFamily="34" charset="0"/>
                </a:rPr>
                <a:t>End-use fuel switching.</a:t>
              </a:r>
            </a:p>
          </p:txBody>
        </p:sp>
      </p:grpSp>
    </p:spTree>
    <p:extLst>
      <p:ext uri="{BB962C8B-B14F-4D97-AF65-F5344CB8AC3E}">
        <p14:creationId xmlns:p14="http://schemas.microsoft.com/office/powerpoint/2010/main" val="77307722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NGAGE" val="{&quot;SavedSwatch&quot;:&quot;-16748873|-4715511|-15368417|-11851413|-11645362|Markido&quot;,&quot;Id&quot;:&quot;6536936f3842346b00fabec5&quot;,&quot;SmartGridHorizontal&quot;:0,&quot;LinkedExcelSources&quot;:{},&quot;LinkedProjectSources&quot;:{},&quot;FlowConfig&quot;:{&quot;Canvas&quot;:{&quot;Slide&quot;:-1,&quot;Width&quot;:0,&quot;Height&quot;:0},&quot;Timeline&quot;:{&quot;Actions&quot;:[]}},&quot;LinkedSlideMergeSources&quot;:{},&quot;LinkedSharePointSlideMergeSources&quot;:{}}"/>
</p:tagLst>
</file>

<file path=ppt/tags/tag2.xml><?xml version="1.0" encoding="utf-8"?>
<p:tagLst xmlns:a="http://schemas.openxmlformats.org/drawingml/2006/main" xmlns:r="http://schemas.openxmlformats.org/officeDocument/2006/relationships" xmlns:p="http://schemas.openxmlformats.org/presentationml/2006/main">
  <p:tag name="ENGAGECOLOR" val="{&quot;OutlineColor&quot;:{&quot;ColorIndex&quot;:1,&quot;ColorModifier&quot;:0,&quot;BrightnessModifier&quot;:0}}"/>
</p:tagLst>
</file>

<file path=ppt/tags/tag3.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quot;OutlineColor&quot;:{&quot;ColorIndex&quot;:1,&quot;ColorModifier&quot;:0,&quot;BrightnessModifier&quot;:0}}"/>
</p:tagLst>
</file>

<file path=ppt/tags/tag4.xml><?xml version="1.0" encoding="utf-8"?>
<p:tagLst xmlns:a="http://schemas.openxmlformats.org/drawingml/2006/main" xmlns:r="http://schemas.openxmlformats.org/officeDocument/2006/relationships" xmlns:p="http://schemas.openxmlformats.org/presentationml/2006/main">
  <p:tag name="ENGAGECOLOR" val="{&quot;OutlineColor&quot;:{&quot;ColorIndex&quot;:1,&quot;ColorModifier&quot;:0,&quot;BrightnessModifier&quot;:0}}"/>
</p:tagLst>
</file>

<file path=ppt/tags/tag5.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quot;OutlineColor&quot;:{&quot;ColorIndex&quot;:1,&quot;ColorModifier&quot;:0,&quot;BrightnessModifier&quot;:0}}"/>
</p:tagLst>
</file>

<file path=ppt/tags/tag6.xml><?xml version="1.0" encoding="utf-8"?>
<p:tagLst xmlns:a="http://schemas.openxmlformats.org/drawingml/2006/main" xmlns:r="http://schemas.openxmlformats.org/officeDocument/2006/relationships" xmlns:p="http://schemas.openxmlformats.org/presentationml/2006/main">
  <p:tag name="ENGAGECOLOR" val="{&quot;OutlineColor&quot;:{&quot;ColorIndex&quot;:1,&quot;ColorModifier&quot;:0,&quot;BrightnessModifier&quot;:0}}"/>
</p:tagLst>
</file>

<file path=ppt/tags/tag7.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quot;OutlineColor&quot;:{&quot;ColorIndex&quot;:1,&quot;ColorModifier&quot;:0,&quot;BrightnessModifier&quot;:0}}"/>
</p:tagLst>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219619fd-75dc-48cb-820d-8f683a95dd8b}" enabled="1" method="Privileged" siteId="{05c95b33-90ca-49d5-b644-288b930b912b}" removed="0"/>
</clbl:labelList>
</file>

<file path=docProps/app.xml><?xml version="1.0" encoding="utf-8"?>
<Properties xmlns="http://schemas.openxmlformats.org/officeDocument/2006/extended-properties" xmlns:vt="http://schemas.openxmlformats.org/officeDocument/2006/docPropsVTypes">
  <Template>Office Theme</Template>
  <TotalTime>90</TotalTime>
  <Words>5708</Words>
  <Application>Microsoft Office PowerPoint</Application>
  <PresentationFormat>Widescreen</PresentationFormat>
  <Paragraphs>311</Paragraphs>
  <Slides>19</Slides>
  <Notes>13</Notes>
  <HiddenSlides>2</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19</vt:i4>
      </vt:variant>
    </vt:vector>
  </HeadingPairs>
  <TitlesOfParts>
    <vt:vector size="32" baseType="lpstr">
      <vt:lpstr>MS Mincho</vt:lpstr>
      <vt:lpstr>Arial</vt:lpstr>
      <vt:lpstr>Calibri</vt:lpstr>
      <vt:lpstr>Calibri Light</vt:lpstr>
      <vt:lpstr>Courier New</vt:lpstr>
      <vt:lpstr>Franklin Gothic Book</vt:lpstr>
      <vt:lpstr>Lato</vt:lpstr>
      <vt:lpstr>Noto Sans</vt:lpstr>
      <vt:lpstr>Segoe UI</vt:lpstr>
      <vt:lpstr>Symbol</vt:lpstr>
      <vt:lpstr>Times New Roman</vt:lpstr>
      <vt:lpstr>Trebuchet MS</vt:lpstr>
      <vt:lpstr>Tema di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Eleonora Chelazzi</dc:creator>
  <cp:lastModifiedBy>Simmonds, Allison (she, her | elle, elle)</cp:lastModifiedBy>
  <cp:revision>207</cp:revision>
  <dcterms:created xsi:type="dcterms:W3CDTF">2020-03-02T15:29:39Z</dcterms:created>
  <dcterms:modified xsi:type="dcterms:W3CDTF">2023-10-24T23:00:40Z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assificationContentMarkingHeaderLocations">
    <vt:lpwstr>Tema di Office:3</vt:lpwstr>
  </property>
  <property fmtid="{D5CDD505-2E9C-101B-9397-08002B2CF9AE}" pid="3" name="ClassificationContentMarkingHeaderText">
    <vt:lpwstr>UNCLASSIFIED - NON CLASSIFIÉ</vt:lpwstr>
  </property>
</Properties>
</file>