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3" r:id="rId5"/>
  </p:sldMasterIdLst>
  <p:notesMasterIdLst>
    <p:notesMasterId r:id="rId14"/>
  </p:notesMasterIdLst>
  <p:handoutMasterIdLst>
    <p:handoutMasterId r:id="rId15"/>
  </p:handoutMasterIdLst>
  <p:sldIdLst>
    <p:sldId id="339" r:id="rId6"/>
    <p:sldId id="316" r:id="rId7"/>
    <p:sldId id="317" r:id="rId8"/>
    <p:sldId id="829" r:id="rId9"/>
    <p:sldId id="318" r:id="rId10"/>
    <p:sldId id="864" r:id="rId11"/>
    <p:sldId id="319" r:id="rId12"/>
    <p:sldId id="321" r:id="rId13"/>
  </p:sldIdLst>
  <p:sldSz cx="9144000" cy="5143500" type="screen16x9"/>
  <p:notesSz cx="9236075" cy="6950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6" userDrawn="1">
          <p15:clr>
            <a:srgbClr val="A4A3A4"/>
          </p15:clr>
        </p15:guide>
        <p15:guide id="2" orient="horz" pos="3108" userDrawn="1">
          <p15:clr>
            <a:srgbClr val="A4A3A4"/>
          </p15:clr>
        </p15:guide>
        <p15:guide id="3" orient="horz" pos="1212" userDrawn="1">
          <p15:clr>
            <a:srgbClr val="A4A3A4"/>
          </p15:clr>
        </p15:guide>
        <p15:guide id="4" orient="horz" pos="876" userDrawn="1">
          <p15:clr>
            <a:srgbClr val="A4A3A4"/>
          </p15:clr>
        </p15:guide>
        <p15:guide id="5" orient="horz" pos="2388" userDrawn="1">
          <p15:clr>
            <a:srgbClr val="A4A3A4"/>
          </p15:clr>
        </p15:guide>
        <p15:guide id="6" pos="5565">
          <p15:clr>
            <a:srgbClr val="A4A3A4"/>
          </p15:clr>
        </p15:guide>
        <p15:guide id="7" pos="288" userDrawn="1">
          <p15:clr>
            <a:srgbClr val="A4A3A4"/>
          </p15:clr>
        </p15:guide>
        <p15:guide id="8" pos="14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J" initials="M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202C"/>
    <a:srgbClr val="4D008C"/>
    <a:srgbClr val="7AB800"/>
    <a:srgbClr val="ECAA00"/>
    <a:srgbClr val="1F8A51"/>
    <a:srgbClr val="193F70"/>
    <a:srgbClr val="FF7A01"/>
    <a:srgbClr val="C75F01"/>
    <a:srgbClr val="0B1F8F"/>
    <a:srgbClr val="A12B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90" autoAdjust="0"/>
    <p:restoredTop sz="93598" autoAdjust="0"/>
  </p:normalViewPr>
  <p:slideViewPr>
    <p:cSldViewPr snapToGrid="0" showGuides="1">
      <p:cViewPr varScale="1">
        <p:scale>
          <a:sx n="143" d="100"/>
          <a:sy n="143" d="100"/>
        </p:scale>
        <p:origin x="918" y="120"/>
      </p:cViewPr>
      <p:guideLst>
        <p:guide orient="horz" pos="276"/>
        <p:guide orient="horz" pos="3108"/>
        <p:guide orient="horz" pos="1212"/>
        <p:guide orient="horz" pos="876"/>
        <p:guide orient="horz" pos="2388"/>
        <p:guide pos="5565"/>
        <p:guide pos="288"/>
        <p:guide pos="14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8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F76C881-23B9-E043-A0BE-929B2694F7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019" cy="3488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086127-A05A-5241-887E-F1E0525949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31947" y="0"/>
            <a:ext cx="4002019" cy="3488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FDD15-EF15-CE4C-ABA1-45BEE415AA24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16224D-6C1A-AA49-962A-D7EF4E2589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601257"/>
            <a:ext cx="4002019" cy="3488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BD5181-6F3C-644B-B075-22E571A136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31947" y="6601257"/>
            <a:ext cx="4002019" cy="3488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DE380-45A6-8A4F-9ECF-0D5F9FCCC31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997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02299" cy="3475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1640" y="0"/>
            <a:ext cx="4002299" cy="3475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8080A489-9093-C54A-B1C3-374F661A0010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00288" y="520700"/>
            <a:ext cx="4635500" cy="2606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608" y="3301286"/>
            <a:ext cx="7388860" cy="31275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01365"/>
            <a:ext cx="4002299" cy="3475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1640" y="6601365"/>
            <a:ext cx="4002299" cy="3475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3EAA7A1A-8011-3A42-91B8-EE1BD44E44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691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75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8F8190-141C-44EF-BB0B-DDDDBEDB0A0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75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757" y="5011736"/>
            <a:ext cx="5928794" cy="4748219"/>
          </a:xfrm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776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0633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0296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+mj-lt"/>
              <a:buAutoNum type="arabicPeriod"/>
            </a:pPr>
            <a:r>
              <a:rPr lang="en-US" sz="1100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New developments</a:t>
            </a: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the country </a:t>
            </a:r>
            <a:endParaRPr lang="sv-SE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en-US" sz="1100" u="sng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Förnyat</a:t>
            </a:r>
            <a:r>
              <a:rPr lang="en-US" sz="11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100" u="sng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intresse</a:t>
            </a:r>
            <a:r>
              <a:rPr lang="en-US" sz="11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 </a:t>
            </a:r>
            <a:r>
              <a:rPr lang="en-US" sz="1100" u="sng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kärnkraft</a:t>
            </a:r>
            <a:endParaRPr lang="sv-SE" sz="1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sv-SE" sz="1100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Landwärme</a:t>
            </a:r>
            <a:r>
              <a:rPr lang="sv-SE" sz="11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dom kopplat till biogas?</a:t>
            </a:r>
            <a:endParaRPr lang="sv-SE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143000" lvl="2" indent="-228600">
              <a:buFont typeface="Wingdings" panose="05000000000000000000" pitchFamily="2" charset="2"/>
              <a:buChar char=""/>
            </a:pPr>
            <a:r>
              <a:rPr lang="sv-SE" sz="1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Något om att Sverige inte längre går före EU? Eller är det för pessimistiskt….Men i alla fall nämna att det finns en stor problematik i att dyrare drivmedelspriser har gjort att politiker backar i sina klimatambitioner och att det kanske är en indikation på att ”säkerställa acceptans” måste få en större roll i omställningen. (man kan nog uttrycka det bättre men ni förstår kanske vad jag menar….)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332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E3DE492A-07E6-344C-81D5-C6D43B68CF5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8796" y="574696"/>
            <a:ext cx="4394929" cy="304654"/>
          </a:xfrm>
          <a:prstGeom prst="rect">
            <a:avLst/>
          </a:prstGeom>
        </p:spPr>
        <p:txBody>
          <a:bodyPr lIns="0" bIns="0" anchor="b">
            <a:normAutofit/>
          </a:bodyPr>
          <a:lstStyle>
            <a:lvl1pPr marL="0" indent="0">
              <a:buNone/>
              <a:defRPr sz="1400" b="1" cap="none" baseline="0">
                <a:solidFill>
                  <a:schemeClr val="bg1">
                    <a:lumMod val="50000"/>
                  </a:schemeClr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1800"/>
              </a:spcBef>
              <a:buNone/>
              <a:defRPr/>
            </a:lvl3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8DF60523-7FFA-244D-8FCA-E334719477C7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863726" y="1266825"/>
            <a:ext cx="4280275" cy="202996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B785BA64-2F8C-E841-9ECC-C5C9544D99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1266825"/>
            <a:ext cx="4863724" cy="2029968"/>
          </a:xfrm>
          <a:solidFill>
            <a:schemeClr val="tx2"/>
          </a:solidFill>
        </p:spPr>
        <p:txBody>
          <a:bodyPr lIns="457200" rIns="182880" anchor="ctr">
            <a:normAutofit/>
          </a:bodyPr>
          <a:lstStyle>
            <a:lvl1pPr>
              <a:lnSpc>
                <a:spcPct val="90000"/>
              </a:lnSpc>
              <a:defRPr sz="2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br>
              <a:rPr lang="en-US" dirty="0"/>
            </a:br>
            <a:r>
              <a:rPr lang="en-US" dirty="0"/>
              <a:t>One to Five Lines of Text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20FEB9EE-3E56-7442-B5F6-A05CAB27E64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9901" y="3437210"/>
            <a:ext cx="2692871" cy="295275"/>
          </a:xfrm>
          <a:prstGeom prst="rect">
            <a:avLst/>
          </a:prstGeom>
        </p:spPr>
        <p:txBody>
          <a:bodyPr lIns="0" bIns="0" anchor="b">
            <a:normAutofit/>
          </a:bodyPr>
          <a:lstStyle>
            <a:lvl1pPr marL="0" indent="0">
              <a:buNone/>
              <a:defRPr sz="1400" b="1" cap="none" baseline="0">
                <a:solidFill>
                  <a:schemeClr val="bg2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18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31" name="Text Placeholder 45">
            <a:extLst>
              <a:ext uri="{FF2B5EF4-FFF2-40B4-BE49-F238E27FC236}">
                <a16:creationId xmlns:a16="http://schemas.microsoft.com/office/drawing/2014/main" id="{D1A73E93-4BBE-1F42-8C0B-09596F26D7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9901" y="3720288"/>
            <a:ext cx="2692871" cy="685800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0" indent="0">
              <a:spcBef>
                <a:spcPts val="18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AB5102B1-F852-2B47-833C-A4C07586750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62784" y="3437210"/>
            <a:ext cx="2692871" cy="295275"/>
          </a:xfrm>
          <a:prstGeom prst="rect">
            <a:avLst/>
          </a:prstGeo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400" b="1" cap="none" baseline="0">
                <a:solidFill>
                  <a:schemeClr val="bg2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1800"/>
              </a:spcBef>
              <a:buNone/>
              <a:defRPr/>
            </a:lvl3pPr>
          </a:lstStyle>
          <a:p>
            <a:r>
              <a:rPr lang="en-US" dirty="0"/>
              <a:t>Presenter Name</a:t>
            </a:r>
          </a:p>
        </p:txBody>
      </p:sp>
      <p:sp>
        <p:nvSpPr>
          <p:cNvPr id="33" name="Text Placeholder 45">
            <a:extLst>
              <a:ext uri="{FF2B5EF4-FFF2-40B4-BE49-F238E27FC236}">
                <a16:creationId xmlns:a16="http://schemas.microsoft.com/office/drawing/2014/main" id="{6A9A269F-0DC1-6E4A-A5D7-8910106AFB1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62784" y="3720288"/>
            <a:ext cx="2692871" cy="685800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400">
                <a:solidFill>
                  <a:schemeClr val="tx1"/>
                </a:solidFill>
              </a:defRPr>
            </a:lvl1pPr>
            <a:lvl2pPr marL="0" indent="0">
              <a:spcBef>
                <a:spcPts val="1800"/>
              </a:spcBef>
              <a:buNone/>
              <a:defRPr/>
            </a:lvl2pPr>
          </a:lstStyle>
          <a:p>
            <a:pPr lvl="0"/>
            <a:r>
              <a:rPr lang="en-US" dirty="0"/>
              <a:t>Remove second presenter </a:t>
            </a:r>
            <a:br>
              <a:rPr lang="en-US" dirty="0"/>
            </a:br>
            <a:r>
              <a:rPr lang="en-US" dirty="0"/>
              <a:t>info if not needed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3CF26815-B6EC-D445-88A6-5FF7E2928D6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51021" y="3437210"/>
            <a:ext cx="2692871" cy="295275"/>
          </a:xfrm>
          <a:prstGeom prst="rect">
            <a:avLst/>
          </a:prstGeom>
        </p:spPr>
        <p:txBody>
          <a:bodyPr lIns="0" bIns="0" anchor="b">
            <a:normAutofit/>
          </a:bodyPr>
          <a:lstStyle>
            <a:lvl1pPr marL="0" indent="0">
              <a:buFont typeface="Arial" pitchFamily="34" charset="0"/>
              <a:buNone/>
              <a:defRPr sz="1400" b="1" cap="none" baseline="0">
                <a:solidFill>
                  <a:schemeClr val="bg2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1800"/>
              </a:spcBef>
              <a:buNone/>
              <a:defRPr/>
            </a:lvl3pPr>
          </a:lstStyle>
          <a:p>
            <a:r>
              <a:rPr lang="en-US" dirty="0"/>
              <a:t>Presenter Name</a:t>
            </a:r>
          </a:p>
        </p:txBody>
      </p:sp>
      <p:sp>
        <p:nvSpPr>
          <p:cNvPr id="35" name="Text Placeholder 45">
            <a:extLst>
              <a:ext uri="{FF2B5EF4-FFF2-40B4-BE49-F238E27FC236}">
                <a16:creationId xmlns:a16="http://schemas.microsoft.com/office/drawing/2014/main" id="{17C7D871-C3EC-7D4E-AD48-62C02A25384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51021" y="3720288"/>
            <a:ext cx="2692871" cy="685800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Font typeface="Arial" pitchFamily="34" charset="0"/>
              <a:buNone/>
              <a:defRPr sz="1400">
                <a:solidFill>
                  <a:schemeClr val="tx1"/>
                </a:solidFill>
              </a:defRPr>
            </a:lvl1pPr>
            <a:lvl2pPr marL="0" indent="0">
              <a:spcBef>
                <a:spcPts val="1800"/>
              </a:spcBef>
              <a:buNone/>
              <a:defRPr/>
            </a:lvl2pPr>
          </a:lstStyle>
          <a:p>
            <a:pPr lvl="0"/>
            <a:r>
              <a:rPr lang="en-US" dirty="0"/>
              <a:t>Remove third presenter </a:t>
            </a:r>
            <a:br>
              <a:rPr lang="en-US" dirty="0"/>
            </a:br>
            <a:r>
              <a:rPr lang="en-US" dirty="0"/>
              <a:t>info if not needed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B04163D-C8F5-454B-81DB-7F57A57222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702" y="184333"/>
            <a:ext cx="2920722" cy="827456"/>
          </a:xfrm>
          <a:prstGeom prst="rect">
            <a:avLst/>
          </a:prstGeom>
        </p:spPr>
      </p:pic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165CC143-C042-F845-90DF-23DBB1779F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572000"/>
            <a:ext cx="91440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26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, Graphs,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Graph, Chart or Table Slide 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1" y="1423989"/>
            <a:ext cx="8372901" cy="3015984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an icon below to add a chart, graph, or table.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4457863"/>
            <a:ext cx="3697411" cy="240746"/>
          </a:xfrm>
          <a:prstGeom prst="rect">
            <a:avLst/>
          </a:prstGeom>
        </p:spPr>
        <p:txBody>
          <a:bodyPr bIns="0" anchor="t" anchorCtr="0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en-US" dirty="0"/>
              <a:t>Source: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1D27F9D7-5CA1-7345-B3C0-70EA7548BD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2" y="1009912"/>
            <a:ext cx="6862526" cy="374786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350041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Title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4B13832-B34E-2D4F-815F-D43ADB0549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58378"/>
            <a:ext cx="5470787" cy="62171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Graph, Chart or Table Slide 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0087700-2CA9-0B4D-B8CA-99FB4FD80E9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2" y="1009912"/>
            <a:ext cx="6862526" cy="374786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18424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40C8B936-5F59-EE4B-96CC-1B32603E31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266823"/>
            <a:ext cx="9143999" cy="3305177"/>
          </a:xfrm>
          <a:prstGeom prst="rect">
            <a:avLst/>
          </a:prstGeom>
          <a:solidFill>
            <a:schemeClr val="tx2"/>
          </a:solidFill>
        </p:spPr>
        <p:txBody>
          <a:bodyPr vert="horz" lIns="457200" tIns="0" rIns="1828800" bIns="0" rtlCol="0" anchor="ctr">
            <a:noAutofit/>
          </a:bodyPr>
          <a:lstStyle>
            <a:lvl1pPr>
              <a:lnSpc>
                <a:spcPct val="9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Closing Statement</a:t>
            </a:r>
            <a:br>
              <a:rPr lang="en-US" dirty="0"/>
            </a:br>
            <a:r>
              <a:rPr lang="en-US" dirty="0"/>
              <a:t>One or Two Lines of Text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D215E88-A6B3-7B4B-A8FF-51CDFC75A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702" y="184333"/>
            <a:ext cx="2920722" cy="827456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C57520C0-137D-4945-99B1-890F473917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572000"/>
            <a:ext cx="91440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CA3E519-69D5-4DB1-B192-A517BDDD727E}" type="datetimeFigureOut">
              <a:rPr lang="de-DE" smtClean="0"/>
              <a:t>20.10.2023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15693-62E8-488B-9481-B78DF72A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6475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CA3E519-69D5-4DB1-B192-A517BDDD727E}" type="datetimeFigureOut">
              <a:rPr lang="de-DE" smtClean="0"/>
              <a:t>20.10.2023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15693-62E8-488B-9481-B78DF72A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579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vä, bild 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522000" y="951750"/>
            <a:ext cx="3780000" cy="675000"/>
          </a:xfrm>
          <a:prstGeom prst="rect">
            <a:avLst/>
          </a:prstGeom>
        </p:spPr>
        <p:txBody>
          <a:bodyPr anchor="ctr"/>
          <a:lstStyle>
            <a:lvl1pPr>
              <a:defRPr sz="3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3" hasCustomPrompt="1"/>
          </p:nvPr>
        </p:nvSpPr>
        <p:spPr>
          <a:xfrm>
            <a:off x="4842000" y="951750"/>
            <a:ext cx="3780000" cy="324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 dirty="0"/>
              <a:t>Bild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4"/>
          </p:nvPr>
        </p:nvSpPr>
        <p:spPr>
          <a:xfrm>
            <a:off x="7614000" y="151200"/>
            <a:ext cx="1325336" cy="273844"/>
          </a:xfrm>
        </p:spPr>
        <p:txBody>
          <a:bodyPr/>
          <a:lstStyle>
            <a:lvl1pPr>
              <a:defRPr sz="750"/>
            </a:lvl1pPr>
          </a:lstStyle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5"/>
          </p:nvPr>
        </p:nvSpPr>
        <p:spPr>
          <a:xfrm>
            <a:off x="522000" y="151200"/>
            <a:ext cx="2677886" cy="273844"/>
          </a:xfrm>
        </p:spPr>
        <p:txBody>
          <a:bodyPr/>
          <a:lstStyle>
            <a:lvl1pPr>
              <a:defRPr sz="750"/>
            </a:lvl1pPr>
          </a:lstStyle>
          <a:p>
            <a:r>
              <a:rPr lang="sv-SE"/>
              <a:t>Titel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>
          <a:xfrm>
            <a:off x="-1" y="151200"/>
            <a:ext cx="588600" cy="273844"/>
          </a:xfrm>
        </p:spPr>
        <p:txBody>
          <a:bodyPr/>
          <a:lstStyle>
            <a:lvl1pPr>
              <a:defRPr sz="750"/>
            </a:lvl1pPr>
          </a:lstStyle>
          <a:p>
            <a:fld id="{816FEC2C-AD63-44F4-896C-A2025F5FB260}" type="slidenum">
              <a:rPr lang="sv-SE" smtClean="0"/>
              <a:pPr/>
              <a:t>‹Nr.›</a:t>
            </a:fld>
            <a:endParaRPr lang="sv-SE" dirty="0"/>
          </a:p>
        </p:txBody>
      </p:sp>
      <p:sp>
        <p:nvSpPr>
          <p:cNvPr id="11" name="Platshållare för text 7"/>
          <p:cNvSpPr>
            <a:spLocks noGrp="1"/>
          </p:cNvSpPr>
          <p:nvPr>
            <p:ph type="body" sz="quarter" idx="12" hasCustomPrompt="1"/>
          </p:nvPr>
        </p:nvSpPr>
        <p:spPr>
          <a:xfrm>
            <a:off x="521100" y="1628100"/>
            <a:ext cx="3780000" cy="2565000"/>
          </a:xfrm>
          <a:prstGeom prst="rect">
            <a:avLst/>
          </a:prstGeom>
        </p:spPr>
        <p:txBody>
          <a:bodyPr/>
          <a:lstStyle>
            <a:lvl1pPr marL="270000" indent="-270000" defTabSz="270000">
              <a:lnSpc>
                <a:spcPct val="100000"/>
              </a:lnSpc>
              <a:buFont typeface="Arial" panose="020B0604020202020204" pitchFamily="34" charset="0"/>
              <a:buChar char="•"/>
              <a:defRPr sz="1500" spc="0"/>
            </a:lvl1pPr>
            <a:lvl2pPr marL="540000" marR="0" indent="-270000" algn="l" defTabSz="2700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‒"/>
              <a:tabLst>
                <a:tab pos="270000" algn="l"/>
              </a:tabLst>
              <a:defRPr lang="sv-SE" sz="135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0000" marR="0" indent="-270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‒"/>
              <a:tabLst/>
              <a:defRPr lang="sv-SE" sz="135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marR="0" indent="-270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‒"/>
              <a:tabLst/>
              <a:defRPr lang="sv-SE" sz="135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50000" indent="-270000" defTabSz="2430000">
              <a:buFont typeface="Arial" panose="020B0604020202020204" pitchFamily="34" charset="0"/>
              <a:buChar char="‒"/>
              <a:tabLst>
                <a:tab pos="270000" algn="l"/>
                <a:tab pos="540000" algn="l"/>
                <a:tab pos="810000" algn="l"/>
                <a:tab pos="1080000" algn="l"/>
                <a:tab pos="1350000" algn="l"/>
                <a:tab pos="1620000" algn="l"/>
                <a:tab pos="1890000" algn="l"/>
                <a:tab pos="2160000" algn="l"/>
                <a:tab pos="2430000" algn="l"/>
              </a:tabLst>
              <a:defRPr lang="sv-SE" sz="135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0000" indent="-270000">
              <a:buFont typeface="Arial" panose="020B0604020202020204" pitchFamily="34" charset="0"/>
              <a:buChar char="‒"/>
              <a:defRPr lang="sv-SE" sz="135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90000" indent="-270000">
              <a:buFont typeface="Arial" panose="020B0604020202020204" pitchFamily="34" charset="0"/>
              <a:buChar char="‒"/>
              <a:defRPr lang="sv-SE" sz="135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0000" indent="-270000">
              <a:buFont typeface="Arial" panose="020B0604020202020204" pitchFamily="34" charset="0"/>
              <a:buChar char="‒"/>
              <a:defRPr lang="sv-SE" sz="135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0000" indent="-243000">
              <a:buFont typeface="Arial" panose="020B0604020202020204" pitchFamily="34" charset="0"/>
              <a:buChar char="‒"/>
              <a:defRPr lang="sv-SE" sz="135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sv-SE" dirty="0"/>
              <a:t>Skriv text här</a:t>
            </a:r>
          </a:p>
        </p:txBody>
      </p:sp>
    </p:spTree>
    <p:extLst>
      <p:ext uri="{BB962C8B-B14F-4D97-AF65-F5344CB8AC3E}">
        <p14:creationId xmlns:p14="http://schemas.microsoft.com/office/powerpoint/2010/main" val="1728940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AC906-2EE4-2149-B3A0-B64F2B44AC6D}" type="datetime1">
              <a:rPr lang="sv-SE" smtClean="0"/>
              <a:pPr>
                <a:defRPr/>
              </a:pPr>
              <a:t>2023-10-20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7D4996-6EB7-AE42-836E-9F71465FB882}" type="slidenum">
              <a:rPr lang="sv-SE" smtClean="0"/>
              <a:pPr>
                <a:defRPr/>
              </a:pPr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2292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Placeholder 1">
            <a:extLst>
              <a:ext uri="{FF2B5EF4-FFF2-40B4-BE49-F238E27FC236}">
                <a16:creationId xmlns:a16="http://schemas.microsoft.com/office/drawing/2014/main" id="{EB8E330C-B62F-1646-ADBC-EB0C16D2B7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266824"/>
            <a:ext cx="9143999" cy="2029969"/>
          </a:xfrm>
          <a:prstGeom prst="rect">
            <a:avLst/>
          </a:prstGeom>
          <a:solidFill>
            <a:schemeClr val="tx2"/>
          </a:solidFill>
        </p:spPr>
        <p:txBody>
          <a:bodyPr vert="horz" lIns="457200" tIns="0" rIns="1828800" bIns="0" rtlCol="0" anchor="ctr">
            <a:noAutofit/>
          </a:bodyPr>
          <a:lstStyle>
            <a:lvl1pPr>
              <a:lnSpc>
                <a:spcPct val="9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Break</a:t>
            </a:r>
            <a:br>
              <a:rPr lang="en-US" dirty="0"/>
            </a:br>
            <a:r>
              <a:rPr lang="en-US" dirty="0"/>
              <a:t>One or Two Lines of Text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97184AA-EBEE-CD46-8770-B402C4D971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702" y="184333"/>
            <a:ext cx="2920722" cy="82745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4E7A234-9F48-9A4B-B52F-F9F13DA25C13}"/>
              </a:ext>
            </a:extLst>
          </p:cNvPr>
          <p:cNvSpPr/>
          <p:nvPr userDrawn="1"/>
        </p:nvSpPr>
        <p:spPr>
          <a:xfrm>
            <a:off x="0" y="3296793"/>
            <a:ext cx="9143999" cy="12752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5635CE8-0D00-3841-A084-53A8DA77DAD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572000"/>
            <a:ext cx="91440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1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2" y="1423988"/>
            <a:ext cx="8366124" cy="330144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  <a:lvl2pPr marL="457200" indent="-173038">
              <a:tabLst/>
              <a:defRPr/>
            </a:lvl2pPr>
            <a:lvl3pPr marL="742950" indent="-171450">
              <a:tabLst/>
              <a:defRPr/>
            </a:lvl3pPr>
          </a:lstStyle>
          <a:p>
            <a:pPr lvl="0"/>
            <a:r>
              <a:rPr lang="en-US" dirty="0"/>
              <a:t>Click to add 1st-level bullet. Click an icon below to add table, graph or image.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2" y="1009912"/>
            <a:ext cx="6862526" cy="374786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54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-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423988"/>
            <a:ext cx="4023360" cy="33050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457200" indent="-173038">
              <a:spcBef>
                <a:spcPts val="0"/>
              </a:spcBef>
              <a:defRPr sz="1800"/>
            </a:lvl2pPr>
            <a:lvl3pPr marL="627063" indent="-128588">
              <a:defRPr sz="1800"/>
            </a:lvl3pPr>
            <a:lvl4pPr marL="865188" indent="-171450">
              <a:defRPr sz="1800"/>
            </a:lvl4pPr>
            <a:lvl5pPr marL="1084263" indent="-171450">
              <a:defRPr sz="18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00588" y="1423988"/>
            <a:ext cx="4023360" cy="33050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457200" indent="-173038">
              <a:spcBef>
                <a:spcPts val="0"/>
              </a:spcBef>
              <a:defRPr sz="1800"/>
            </a:lvl2pPr>
            <a:lvl3pPr marL="627063" indent="-128588">
              <a:defRPr sz="1800"/>
            </a:lvl3pPr>
            <a:lvl4pPr marL="865188" indent="-171450">
              <a:defRPr sz="1800"/>
            </a:lvl4pPr>
            <a:lvl5pPr marL="1084263" indent="-171450">
              <a:defRPr sz="18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Two-Column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6FB090D-509D-1747-8832-988A179E08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2" y="1009912"/>
            <a:ext cx="6862526" cy="374786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3407572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-TWO blue box 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60895" y="1934990"/>
            <a:ext cx="4053101" cy="27826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182880" tIns="91440" rIns="91440"/>
          <a:lstStyle>
            <a:lvl1pPr>
              <a:defRPr sz="1800"/>
            </a:lvl1pPr>
            <a:lvl2pPr marL="457200" indent="-173038">
              <a:defRPr sz="1800"/>
            </a:lvl2pPr>
            <a:lvl3pPr marL="627063" indent="-128588">
              <a:defRPr sz="1800"/>
            </a:lvl3pPr>
            <a:lvl4pPr marL="865188" indent="-171450">
              <a:defRPr sz="1800"/>
            </a:lvl4pPr>
            <a:lvl5pPr marL="1084263" indent="-171450">
              <a:defRPr sz="18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76573" y="1934990"/>
            <a:ext cx="4053101" cy="27826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182880" tIns="91440" rIns="91440"/>
          <a:lstStyle>
            <a:lvl1pPr>
              <a:defRPr sz="1800"/>
            </a:lvl1pPr>
            <a:lvl2pPr marL="457200" indent="-173038">
              <a:defRPr sz="1800"/>
            </a:lvl2pPr>
            <a:lvl3pPr marL="627063" indent="-128588">
              <a:defRPr sz="1800"/>
            </a:lvl3pPr>
            <a:lvl4pPr marL="865188" indent="-171450">
              <a:defRPr sz="1800"/>
            </a:lvl4pPr>
            <a:lvl5pPr marL="1084263" indent="-171450">
              <a:defRPr sz="18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60895" y="1469241"/>
            <a:ext cx="4053101" cy="465749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</a:ln>
          <a:effectLst/>
        </p:spPr>
        <p:txBody>
          <a:bodyPr lIns="182880" bIns="0" anchor="ctr"/>
          <a:lstStyle>
            <a:lvl1pPr marL="0" indent="0" algn="l">
              <a:lnSpc>
                <a:spcPct val="100000"/>
              </a:lnSpc>
              <a:buNone/>
              <a:defRPr sz="1800" b="1" cap="none" baseline="0">
                <a:solidFill>
                  <a:schemeClr val="bg1"/>
                </a:solidFill>
              </a:defRPr>
            </a:lvl1pPr>
            <a:lvl2pPr marL="457200" indent="-173038">
              <a:defRPr sz="1600"/>
            </a:lvl2pPr>
            <a:lvl3pPr marL="627063" indent="-128588">
              <a:defRPr sz="1400"/>
            </a:lvl3pPr>
            <a:lvl4pPr marL="865188" indent="-171450">
              <a:defRPr sz="1200"/>
            </a:lvl4pPr>
            <a:lvl5pPr marL="1084263" indent="-171450">
              <a:defRPr sz="1200"/>
            </a:lvl5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0860CC3A-6A5B-754E-A469-FE5BFFF0BD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76574" y="1469241"/>
            <a:ext cx="4053101" cy="465749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</a:ln>
          <a:effectLst/>
        </p:spPr>
        <p:txBody>
          <a:bodyPr lIns="182880" bIns="0" anchor="ctr"/>
          <a:lstStyle>
            <a:lvl1pPr marL="0" indent="0" algn="l">
              <a:lnSpc>
                <a:spcPct val="100000"/>
              </a:lnSpc>
              <a:buNone/>
              <a:defRPr sz="1800" b="1" cap="none" baseline="0">
                <a:solidFill>
                  <a:schemeClr val="bg1"/>
                </a:solidFill>
              </a:defRPr>
            </a:lvl1pPr>
            <a:lvl2pPr marL="457200" indent="-173038">
              <a:defRPr sz="1600"/>
            </a:lvl2pPr>
            <a:lvl3pPr marL="627063" indent="-128588">
              <a:defRPr sz="1400"/>
            </a:lvl3pPr>
            <a:lvl4pPr marL="865188" indent="-171450">
              <a:defRPr sz="1200"/>
            </a:lvl4pPr>
            <a:lvl5pPr marL="1084263" indent="-171450">
              <a:defRPr sz="1200"/>
            </a:lvl5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B2CD9E8E-FD40-C34A-9D9B-DD49F57AA0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2" y="1009912"/>
            <a:ext cx="6862526" cy="374786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980067-CF7B-B743-A9BA-C627D3250B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Two-Column Content Slide</a:t>
            </a:r>
            <a:br>
              <a:rPr lang="en-US" dirty="0"/>
            </a:br>
            <a:r>
              <a:rPr lang="en-US" dirty="0"/>
              <a:t>With Box Treatment</a:t>
            </a:r>
          </a:p>
        </p:txBody>
      </p:sp>
    </p:spTree>
    <p:extLst>
      <p:ext uri="{BB962C8B-B14F-4D97-AF65-F5344CB8AC3E}">
        <p14:creationId xmlns:p14="http://schemas.microsoft.com/office/powerpoint/2010/main" val="342340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-TWO green box 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60895" y="1934990"/>
            <a:ext cx="4053101" cy="27826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182880" tIns="91440" rIns="91440"/>
          <a:lstStyle>
            <a:lvl1pPr>
              <a:defRPr sz="1800"/>
            </a:lvl1pPr>
            <a:lvl2pPr marL="457200" indent="-173038">
              <a:defRPr sz="1800"/>
            </a:lvl2pPr>
            <a:lvl3pPr marL="627063" indent="-128588">
              <a:defRPr sz="1800"/>
            </a:lvl3pPr>
            <a:lvl4pPr marL="865188" indent="-171450">
              <a:defRPr sz="1800"/>
            </a:lvl4pPr>
            <a:lvl5pPr marL="1084263" indent="-171450">
              <a:defRPr sz="18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76573" y="1934990"/>
            <a:ext cx="4053101" cy="27826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lIns="182880" tIns="91440" rIns="91440"/>
          <a:lstStyle>
            <a:lvl1pPr>
              <a:defRPr sz="1800"/>
            </a:lvl1pPr>
            <a:lvl2pPr marL="457200" indent="-173038">
              <a:defRPr sz="1800"/>
            </a:lvl2pPr>
            <a:lvl3pPr marL="627063" indent="-128588">
              <a:defRPr sz="1800"/>
            </a:lvl3pPr>
            <a:lvl4pPr marL="865188" indent="-171450">
              <a:defRPr sz="1800"/>
            </a:lvl4pPr>
            <a:lvl5pPr marL="1084263" indent="-171450">
              <a:defRPr sz="18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AAC5A-9C4F-4278-920D-DF2BAB595749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460895" y="1469241"/>
            <a:ext cx="4053101" cy="46574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  <a:effectLst/>
        </p:spPr>
        <p:txBody>
          <a:bodyPr lIns="182880" bIns="0" anchor="ctr"/>
          <a:lstStyle>
            <a:lvl1pPr marL="0" indent="0" algn="l">
              <a:lnSpc>
                <a:spcPct val="100000"/>
              </a:lnSpc>
              <a:buNone/>
              <a:defRPr sz="1800" b="1" cap="none" baseline="0">
                <a:solidFill>
                  <a:schemeClr val="bg1"/>
                </a:solidFill>
              </a:defRPr>
            </a:lvl1pPr>
            <a:lvl2pPr marL="457200" indent="-173038">
              <a:defRPr sz="1600"/>
            </a:lvl2pPr>
            <a:lvl3pPr marL="627063" indent="-128588">
              <a:defRPr sz="1400"/>
            </a:lvl3pPr>
            <a:lvl4pPr marL="865188" indent="-171450">
              <a:defRPr sz="1200"/>
            </a:lvl4pPr>
            <a:lvl5pPr marL="1084263" indent="-171450">
              <a:defRPr sz="1200"/>
            </a:lvl5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Two-Column Content Slide</a:t>
            </a:r>
            <a:br>
              <a:rPr lang="en-US" dirty="0"/>
            </a:br>
            <a:r>
              <a:rPr lang="en-US" dirty="0"/>
              <a:t>With Box Treatment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0860CC3A-6A5B-754E-A469-FE5BFFF0BD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76574" y="1469241"/>
            <a:ext cx="4053101" cy="46574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  <a:effectLst/>
        </p:spPr>
        <p:txBody>
          <a:bodyPr lIns="182880" bIns="0" anchor="ctr"/>
          <a:lstStyle>
            <a:lvl1pPr marL="0" indent="0" algn="l">
              <a:lnSpc>
                <a:spcPct val="100000"/>
              </a:lnSpc>
              <a:buNone/>
              <a:defRPr sz="1800" b="1" cap="none" baseline="0">
                <a:solidFill>
                  <a:schemeClr val="bg1"/>
                </a:solidFill>
              </a:defRPr>
            </a:lvl1pPr>
            <a:lvl2pPr marL="457200" indent="-173038">
              <a:defRPr sz="1600"/>
            </a:lvl2pPr>
            <a:lvl3pPr marL="627063" indent="-128588">
              <a:defRPr sz="1400"/>
            </a:lvl3pPr>
            <a:lvl4pPr marL="865188" indent="-171450">
              <a:defRPr sz="1200"/>
            </a:lvl4pPr>
            <a:lvl5pPr marL="1084263" indent="-171450">
              <a:defRPr sz="1200"/>
            </a:lvl5pPr>
          </a:lstStyle>
          <a:p>
            <a:pPr lvl="0"/>
            <a:r>
              <a:rPr lang="en-US" dirty="0"/>
              <a:t>Click To Add Headline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FA456C8-8942-D548-99BB-9107BD98B1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2" y="1009912"/>
            <a:ext cx="6862526" cy="374786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336734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 w/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EC96C-AFD1-4C49-9493-F5643E5E2E8F}" type="slidenum">
              <a:rPr lang="en-US" smtClean="0"/>
              <a:t>‹Nr.›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One Image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1AB7F82E-B3AB-C74E-B4AD-D51A370BD5F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079014" y="1469240"/>
            <a:ext cx="3744311" cy="325446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DC3939B-F799-964B-9D6F-4CA7D15CDF9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7200" y="1423988"/>
            <a:ext cx="4343400" cy="33050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457200" indent="-173038">
              <a:spcBef>
                <a:spcPts val="0"/>
              </a:spcBef>
              <a:defRPr sz="1800"/>
            </a:lvl2pPr>
            <a:lvl3pPr marL="627063" indent="-128588">
              <a:defRPr sz="1800"/>
            </a:lvl3pPr>
            <a:lvl4pPr marL="865188" indent="-171450">
              <a:defRPr sz="1800"/>
            </a:lvl4pPr>
            <a:lvl5pPr marL="1084263" indent="-171450">
              <a:defRPr sz="18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708FAC1-179A-B74D-AB8D-FBDF97968B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2" y="1009912"/>
            <a:ext cx="6862526" cy="374786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2360140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/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EC96C-AFD1-4C49-9493-F5643E5E2E8F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03575" y="1469241"/>
            <a:ext cx="4319750" cy="1540832"/>
          </a:xfrm>
          <a:prstGeom prst="rect">
            <a:avLst/>
          </a:prstGeom>
        </p:spPr>
        <p:txBody>
          <a:bodyPr tIns="0"/>
          <a:lstStyle>
            <a:lvl1pPr>
              <a:spcBef>
                <a:spcPts val="600"/>
              </a:spcBef>
              <a:defRPr sz="1800"/>
            </a:lvl1pPr>
            <a:lvl2pPr marL="457200" indent="-173038">
              <a:spcBef>
                <a:spcPts val="0"/>
              </a:spcBef>
              <a:defRPr sz="1800"/>
            </a:lvl2pPr>
            <a:lvl3pPr marL="627063" indent="-128588">
              <a:spcBef>
                <a:spcPts val="0"/>
              </a:spcBef>
              <a:defRPr sz="1800"/>
            </a:lvl3pPr>
            <a:lvl4pPr marL="865188" indent="-171450">
              <a:spcBef>
                <a:spcPts val="0"/>
              </a:spcBef>
              <a:defRPr sz="1800"/>
            </a:lvl4pPr>
            <a:lvl5pPr marL="1084263" indent="-171450">
              <a:spcBef>
                <a:spcPts val="0"/>
              </a:spcBef>
              <a:defRPr sz="18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495680" y="3193094"/>
            <a:ext cx="3729481" cy="15306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Two Images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4503575" y="3193094"/>
            <a:ext cx="4319750" cy="1540832"/>
          </a:xfrm>
          <a:prstGeom prst="rect">
            <a:avLst/>
          </a:prstGeom>
        </p:spPr>
        <p:txBody>
          <a:bodyPr tIns="0"/>
          <a:lstStyle>
            <a:lvl1pPr>
              <a:spcBef>
                <a:spcPts val="600"/>
              </a:spcBef>
              <a:defRPr sz="1800"/>
            </a:lvl1pPr>
            <a:lvl2pPr marL="457200" indent="-173038">
              <a:spcBef>
                <a:spcPts val="0"/>
              </a:spcBef>
              <a:defRPr sz="1800"/>
            </a:lvl2pPr>
            <a:lvl3pPr marL="627063" indent="-128588">
              <a:spcBef>
                <a:spcPts val="0"/>
              </a:spcBef>
              <a:defRPr sz="1800"/>
            </a:lvl3pPr>
            <a:lvl4pPr marL="865188" indent="-171450">
              <a:spcBef>
                <a:spcPts val="0"/>
              </a:spcBef>
              <a:defRPr sz="1800"/>
            </a:lvl4pPr>
            <a:lvl5pPr marL="1084263" indent="-171450">
              <a:spcBef>
                <a:spcPts val="0"/>
              </a:spcBef>
              <a:defRPr sz="18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1AB7F82E-B3AB-C74E-B4AD-D51A370BD5F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95680" y="1469241"/>
            <a:ext cx="3729481" cy="153061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insert an image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C9642CA-2B46-7741-A232-E173643B71E6}"/>
              </a:ext>
            </a:extLst>
          </p:cNvPr>
          <p:cNvCxnSpPr>
            <a:cxnSpLocks/>
          </p:cNvCxnSpPr>
          <p:nvPr userDrawn="1"/>
        </p:nvCxnSpPr>
        <p:spPr>
          <a:xfrm>
            <a:off x="489394" y="3096473"/>
            <a:ext cx="8340709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533DB63F-D81D-1447-BA68-A50407A13F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2" y="1009912"/>
            <a:ext cx="6862526" cy="374786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7779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w/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EC96C-AFD1-4C49-9493-F5643E5E2E8F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791555" y="1469241"/>
            <a:ext cx="6038548" cy="977534"/>
          </a:xfrm>
          <a:prstGeom prst="rect">
            <a:avLst/>
          </a:prstGeom>
        </p:spPr>
        <p:txBody>
          <a:bodyPr tIns="0"/>
          <a:lstStyle>
            <a:lvl1pPr>
              <a:spcBef>
                <a:spcPts val="600"/>
              </a:spcBef>
              <a:defRPr sz="1800"/>
            </a:lvl1pPr>
            <a:lvl2pPr marL="457200" indent="-173038">
              <a:spcBef>
                <a:spcPts val="0"/>
              </a:spcBef>
              <a:defRPr sz="1800"/>
            </a:lvl2pPr>
            <a:lvl3pPr marL="627063" indent="-128588">
              <a:spcBef>
                <a:spcPts val="0"/>
              </a:spcBef>
              <a:defRPr sz="1800"/>
            </a:lvl3pPr>
            <a:lvl4pPr marL="865188" indent="-171450">
              <a:spcBef>
                <a:spcPts val="0"/>
              </a:spcBef>
              <a:defRPr sz="1600"/>
            </a:lvl4pPr>
            <a:lvl5pPr marL="1084263" indent="-171450">
              <a:spcBef>
                <a:spcPts val="0"/>
              </a:spcBef>
              <a:defRPr sz="16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489394" y="1469241"/>
            <a:ext cx="2023746" cy="97753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sz="1400" baseline="0"/>
            </a:lvl1pPr>
          </a:lstStyle>
          <a:p>
            <a:r>
              <a:rPr lang="en-US" dirty="0"/>
              <a:t>Click icon to insert </a:t>
            </a:r>
            <a:br>
              <a:rPr lang="en-US" dirty="0"/>
            </a:br>
            <a:r>
              <a:rPr lang="en-US" dirty="0"/>
              <a:t>an image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2791554" y="2586596"/>
            <a:ext cx="6038549" cy="977534"/>
          </a:xfrm>
          <a:prstGeom prst="rect">
            <a:avLst/>
          </a:prstGeom>
        </p:spPr>
        <p:txBody>
          <a:bodyPr tIns="0"/>
          <a:lstStyle>
            <a:lvl1pPr>
              <a:spcBef>
                <a:spcPts val="600"/>
              </a:spcBef>
              <a:defRPr sz="1800"/>
            </a:lvl1pPr>
            <a:lvl2pPr marL="457200" indent="-173038">
              <a:spcBef>
                <a:spcPts val="0"/>
              </a:spcBef>
              <a:defRPr sz="1800"/>
            </a:lvl2pPr>
            <a:lvl3pPr marL="627063" indent="-128588">
              <a:spcBef>
                <a:spcPts val="0"/>
              </a:spcBef>
              <a:defRPr sz="1800"/>
            </a:lvl3pPr>
            <a:lvl4pPr marL="865188" indent="-171450">
              <a:spcBef>
                <a:spcPts val="0"/>
              </a:spcBef>
              <a:defRPr sz="1600"/>
            </a:lvl4pPr>
            <a:lvl5pPr marL="1084263" indent="-171450">
              <a:spcBef>
                <a:spcPts val="0"/>
              </a:spcBef>
              <a:defRPr sz="16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2791554" y="3703951"/>
            <a:ext cx="6038549" cy="977534"/>
          </a:xfrm>
          <a:prstGeom prst="rect">
            <a:avLst/>
          </a:prstGeom>
        </p:spPr>
        <p:txBody>
          <a:bodyPr tIns="0"/>
          <a:lstStyle>
            <a:lvl1pPr>
              <a:spcBef>
                <a:spcPts val="600"/>
              </a:spcBef>
              <a:defRPr sz="1800"/>
            </a:lvl1pPr>
            <a:lvl2pPr marL="457200" indent="-173038">
              <a:spcBef>
                <a:spcPts val="0"/>
              </a:spcBef>
              <a:defRPr sz="1800"/>
            </a:lvl2pPr>
            <a:lvl3pPr marL="627063" indent="-128588">
              <a:spcBef>
                <a:spcPts val="0"/>
              </a:spcBef>
              <a:defRPr sz="1800"/>
            </a:lvl3pPr>
            <a:lvl4pPr marL="865188" indent="-171450">
              <a:spcBef>
                <a:spcPts val="0"/>
              </a:spcBef>
              <a:defRPr sz="1600"/>
            </a:lvl4pPr>
            <a:lvl5pPr marL="1084263" indent="-171450">
              <a:spcBef>
                <a:spcPts val="0"/>
              </a:spcBef>
              <a:defRPr sz="16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5A19F43-FCB1-BC41-BA04-CCE069D9AD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58378"/>
            <a:ext cx="5470787" cy="62171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Three Images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E682FDC7-111F-4E49-81EA-8999259C101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89394" y="2586596"/>
            <a:ext cx="2023746" cy="97753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sz="1400" baseline="0"/>
            </a:lvl1pPr>
          </a:lstStyle>
          <a:p>
            <a:r>
              <a:rPr lang="en-US" dirty="0"/>
              <a:t>Click icon to insert </a:t>
            </a:r>
            <a:br>
              <a:rPr lang="en-US" dirty="0"/>
            </a:br>
            <a:r>
              <a:rPr lang="en-US" dirty="0"/>
              <a:t>an image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C08B2DDC-AF5C-3647-BAA3-8A23121EF7F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89394" y="3703951"/>
            <a:ext cx="2023746" cy="97753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None/>
              <a:defRPr sz="1400" baseline="0"/>
            </a:lvl1pPr>
          </a:lstStyle>
          <a:p>
            <a:r>
              <a:rPr lang="en-US" dirty="0"/>
              <a:t>Click icon to insert </a:t>
            </a:r>
            <a:br>
              <a:rPr lang="en-US" dirty="0"/>
            </a:br>
            <a:r>
              <a:rPr lang="en-US" dirty="0"/>
              <a:t>an image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942E30E-EF2D-654F-9CCB-BA807C4A3C51}"/>
              </a:ext>
            </a:extLst>
          </p:cNvPr>
          <p:cNvCxnSpPr>
            <a:cxnSpLocks/>
          </p:cNvCxnSpPr>
          <p:nvPr userDrawn="1"/>
        </p:nvCxnSpPr>
        <p:spPr>
          <a:xfrm>
            <a:off x="489394" y="2516686"/>
            <a:ext cx="8340709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4BF8108-8171-2B4B-ACBF-9B2301C16A60}"/>
              </a:ext>
            </a:extLst>
          </p:cNvPr>
          <p:cNvCxnSpPr>
            <a:cxnSpLocks/>
          </p:cNvCxnSpPr>
          <p:nvPr userDrawn="1"/>
        </p:nvCxnSpPr>
        <p:spPr>
          <a:xfrm>
            <a:off x="489394" y="3634041"/>
            <a:ext cx="8340709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88B8203C-BA46-2540-8DB9-7A9028FE17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202" y="1009912"/>
            <a:ext cx="6862526" cy="374786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Subtitle optional – 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596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58378"/>
            <a:ext cx="5470787" cy="62171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Headline</a:t>
            </a:r>
            <a:br>
              <a:rPr lang="en-US" dirty="0"/>
            </a:br>
            <a:r>
              <a:rPr lang="en-US" dirty="0"/>
              <a:t>One or Two Lines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423988"/>
            <a:ext cx="8366124" cy="3286919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en-US" dirty="0"/>
              <a:t>Click to add 1st-level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</p:spPr>
        <p:txBody>
          <a:bodyPr vert="horz" lIns="0" tIns="45720" rIns="0" bIns="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AEFAAC5A-9C4F-4278-920D-DF2BAB595749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3CDAD7D-9738-E243-9EE9-38D2DE685A5B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466" y="89789"/>
            <a:ext cx="2216863" cy="62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35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37" r:id="rId2"/>
    <p:sldLayoutId id="2147483686" r:id="rId3"/>
    <p:sldLayoutId id="2147483688" r:id="rId4"/>
    <p:sldLayoutId id="2147483690" r:id="rId5"/>
    <p:sldLayoutId id="2147483776" r:id="rId6"/>
    <p:sldLayoutId id="2147483775" r:id="rId7"/>
    <p:sldLayoutId id="2147483774" r:id="rId8"/>
    <p:sldLayoutId id="2147483711" r:id="rId9"/>
    <p:sldLayoutId id="2147483689" r:id="rId10"/>
    <p:sldLayoutId id="2147483777" r:id="rId11"/>
    <p:sldLayoutId id="2147483710" r:id="rId12"/>
    <p:sldLayoutId id="2147483778" r:id="rId13"/>
    <p:sldLayoutId id="2147483779" r:id="rId14"/>
    <p:sldLayoutId id="2147483780" r:id="rId15"/>
    <p:sldLayoutId id="2147483781" r:id="rId1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lvl1pPr algn="l" defTabSz="457200" rtl="0" eaLnBrk="1" latinLnBrk="0" hangingPunct="1">
        <a:lnSpc>
          <a:spcPct val="95000"/>
        </a:lnSpc>
        <a:spcBef>
          <a:spcPct val="0"/>
        </a:spcBef>
        <a:buNone/>
        <a:defRPr sz="2600" b="1" i="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3038" indent="-173038" algn="l" defTabSz="457200" rtl="0" eaLnBrk="1" latinLnBrk="0" hangingPunct="1"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60375" indent="-176213" algn="l" defTabSz="457200" rtl="0" eaLnBrk="1" latinLnBrk="0" hangingPunct="1">
        <a:spcBef>
          <a:spcPts val="0"/>
        </a:spcBef>
        <a:spcAft>
          <a:spcPts val="0"/>
        </a:spcAft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indent="-169863" algn="l" defTabSz="457200" rtl="0" eaLnBrk="1" latinLnBrk="0" hangingPunct="1">
        <a:spcBef>
          <a:spcPts val="0"/>
        </a:spcBef>
        <a:spcAft>
          <a:spcPts val="0"/>
        </a:spcAft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87438" indent="-171450" algn="l" defTabSz="457200" rtl="0" eaLnBrk="1" latinLnBrk="0" hangingPunct="1"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171450" algn="l" defTabSz="457200" rtl="0" eaLnBrk="1" latinLnBrk="0" hangingPunct="1"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de-AT" dirty="0"/>
              <a:t>25 </a:t>
            </a:r>
            <a:r>
              <a:rPr lang="de-AT" dirty="0" err="1"/>
              <a:t>October</a:t>
            </a:r>
            <a:r>
              <a:rPr lang="de-AT" dirty="0"/>
              <a:t> 2023</a:t>
            </a:r>
          </a:p>
        </p:txBody>
      </p:sp>
      <p:pic>
        <p:nvPicPr>
          <p:cNvPr id="5" name="Platshållare för bild 4">
            <a:extLst>
              <a:ext uri="{FF2B5EF4-FFF2-40B4-BE49-F238E27FC236}">
                <a16:creationId xmlns:a16="http://schemas.microsoft.com/office/drawing/2014/main" id="{E752DE28-1A0B-4C24-A927-FE501DF14D92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t="9668" b="9668"/>
          <a:stretch>
            <a:fillRect/>
          </a:stretch>
        </p:blipFill>
        <p:spPr/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de-DE" dirty="0"/>
              <a:t>Country Report Sweden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de-AT" dirty="0"/>
              <a:t>Magnus Lindgren</a:t>
            </a:r>
            <a:endParaRPr lang="de-DE" dirty="0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AT" dirty="0"/>
              <a:t>IEA AMF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AT" dirty="0"/>
              <a:t>Tomas Ekbom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AT" dirty="0"/>
              <a:t>IEA </a:t>
            </a:r>
            <a:r>
              <a:rPr lang="de-AT" dirty="0" err="1"/>
              <a:t>Bioenergy</a:t>
            </a:r>
            <a:r>
              <a:rPr lang="de-AT" dirty="0"/>
              <a:t> Task 39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D5D849B-C7DE-4129-AE9C-217F35CD1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694" y="3296793"/>
            <a:ext cx="1520971" cy="122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2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8737205-AED3-4095-B838-3ABF7E5F20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738 </a:t>
            </a:r>
            <a:r>
              <a:rPr lang="en-GB" dirty="0" err="1"/>
              <a:t>TWh</a:t>
            </a:r>
            <a:r>
              <a:rPr lang="en-GB" dirty="0"/>
              <a:t> total energy use</a:t>
            </a:r>
          </a:p>
          <a:p>
            <a:pPr lvl="1"/>
            <a:r>
              <a:rPr lang="en-GB" dirty="0"/>
              <a:t>Export</a:t>
            </a:r>
          </a:p>
          <a:p>
            <a:pPr lvl="2"/>
            <a:r>
              <a:rPr lang="en-GB" dirty="0"/>
              <a:t>37 </a:t>
            </a:r>
            <a:r>
              <a:rPr lang="en-GB" dirty="0" err="1"/>
              <a:t>TWh</a:t>
            </a:r>
            <a:r>
              <a:rPr lang="en-GB" dirty="0"/>
              <a:t> electricity</a:t>
            </a:r>
          </a:p>
          <a:p>
            <a:pPr lvl="2"/>
            <a:r>
              <a:rPr lang="en-GB" dirty="0"/>
              <a:t>159 </a:t>
            </a:r>
            <a:r>
              <a:rPr lang="en-GB" dirty="0" err="1"/>
              <a:t>TWh</a:t>
            </a:r>
            <a:r>
              <a:rPr lang="en-GB" dirty="0"/>
              <a:t> refined fossil fuels</a:t>
            </a:r>
          </a:p>
          <a:p>
            <a:pPr lvl="2"/>
            <a:r>
              <a:rPr lang="en-GB" dirty="0"/>
              <a:t>111 </a:t>
            </a:r>
            <a:r>
              <a:rPr lang="en-GB" dirty="0" err="1"/>
              <a:t>TWh</a:t>
            </a:r>
            <a:r>
              <a:rPr lang="en-GB" dirty="0"/>
              <a:t> losses (nuclear power)</a:t>
            </a:r>
          </a:p>
          <a:p>
            <a:r>
              <a:rPr lang="en-GB" dirty="0"/>
              <a:t>Bioenergy: 141 </a:t>
            </a:r>
            <a:r>
              <a:rPr lang="en-GB" dirty="0" err="1"/>
              <a:t>TWh</a:t>
            </a:r>
            <a:endParaRPr lang="en-GB" dirty="0"/>
          </a:p>
          <a:p>
            <a:pPr lvl="1"/>
            <a:r>
              <a:rPr lang="en-GB" dirty="0"/>
              <a:t>Industry</a:t>
            </a:r>
          </a:p>
          <a:p>
            <a:pPr lvl="1"/>
            <a:r>
              <a:rPr lang="en-GB" dirty="0"/>
              <a:t>Residential and services</a:t>
            </a:r>
          </a:p>
          <a:p>
            <a:pPr lvl="1"/>
            <a:r>
              <a:rPr lang="en-GB" dirty="0"/>
              <a:t>Transportation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FEC2C-AD63-44F4-896C-A2025F5FB260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D9C69BB4-57AA-44A5-8372-A1AB1211171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sv-SE" dirty="0"/>
              <a:t>Sweden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4DFE15A2-0EF8-473A-81D6-5234A4CEA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Energy use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5B281360-B429-4FDC-B052-0984F3AC4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987" y="52974"/>
            <a:ext cx="923653" cy="745823"/>
          </a:xfrm>
          <a:prstGeom prst="rect">
            <a:avLst/>
          </a:prstGeom>
        </p:spPr>
      </p:pic>
      <p:grpSp>
        <p:nvGrpSpPr>
          <p:cNvPr id="4" name="Grupp 3"/>
          <p:cNvGrpSpPr/>
          <p:nvPr/>
        </p:nvGrpSpPr>
        <p:grpSpPr>
          <a:xfrm>
            <a:off x="116006" y="1452751"/>
            <a:ext cx="4455994" cy="3471111"/>
            <a:chOff x="116006" y="1452751"/>
            <a:chExt cx="4455994" cy="3471111"/>
          </a:xfrm>
        </p:grpSpPr>
        <p:pic>
          <p:nvPicPr>
            <p:cNvPr id="11" name="Platshållare för innehåll 4">
              <a:extLst>
                <a:ext uri="{FF2B5EF4-FFF2-40B4-BE49-F238E27FC236}">
                  <a16:creationId xmlns:a16="http://schemas.microsoft.com/office/drawing/2014/main" id="{3C39D8C4-3FCE-4807-8859-B7B56052D2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6006" y="1452751"/>
              <a:ext cx="4455994" cy="3471111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2" name="textruta 1"/>
            <p:cNvSpPr txBox="1"/>
            <p:nvPr/>
          </p:nvSpPr>
          <p:spPr>
            <a:xfrm>
              <a:off x="329366" y="3183226"/>
              <a:ext cx="503754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36000" tIns="0" rIns="36000" bIns="0" rtlCol="0">
              <a:spAutoFit/>
            </a:bodyPr>
            <a:lstStyle/>
            <a:p>
              <a:pPr algn="r"/>
              <a:r>
                <a:rPr lang="sv-SE" sz="600" dirty="0"/>
                <a:t>Bioenergy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984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B1B787E-C5E9-4BEA-8BB6-720147CBD1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21% of total energy demand</a:t>
            </a:r>
          </a:p>
          <a:p>
            <a:pPr lvl="1"/>
            <a:r>
              <a:rPr lang="en-GB" dirty="0"/>
              <a:t>Increase from 5% in 2010</a:t>
            </a:r>
          </a:p>
          <a:p>
            <a:r>
              <a:rPr lang="en-GB" dirty="0"/>
              <a:t>Types of fuel</a:t>
            </a:r>
          </a:p>
          <a:p>
            <a:pPr lvl="1"/>
            <a:r>
              <a:rPr lang="en-GB" dirty="0"/>
              <a:t>84% Biodiesel (FAME and HVO)</a:t>
            </a:r>
          </a:p>
          <a:p>
            <a:pPr lvl="1"/>
            <a:r>
              <a:rPr lang="en-GB" dirty="0"/>
              <a:t>8% Biogas</a:t>
            </a:r>
          </a:p>
          <a:p>
            <a:pPr lvl="1"/>
            <a:r>
              <a:rPr lang="en-GB" dirty="0"/>
              <a:t>5% Bioethanol</a:t>
            </a:r>
          </a:p>
          <a:p>
            <a:pPr lvl="1"/>
            <a:r>
              <a:rPr lang="en-GB" dirty="0"/>
              <a:t>3% Other (e.g. green naphtha)</a:t>
            </a:r>
          </a:p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FEC2C-AD63-44F4-896C-A2025F5FB260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C6350A23-76FB-456F-9D22-61171D5407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4DFE15A2-0EF8-473A-81D6-5234A4CEA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Biofuels in transport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B8E98B33-5065-7507-8119-DB5032619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739" y="852939"/>
            <a:ext cx="4109301" cy="2771954"/>
          </a:xfrm>
          <a:prstGeom prst="rect">
            <a:avLst/>
          </a:prstGeom>
        </p:spPr>
      </p:pic>
      <p:pic>
        <p:nvPicPr>
          <p:cNvPr id="10" name="Platshållare för innehåll 9">
            <a:extLst>
              <a:ext uri="{FF2B5EF4-FFF2-40B4-BE49-F238E27FC236}">
                <a16:creationId xmlns:a16="http://schemas.microsoft.com/office/drawing/2014/main" id="{227820A1-82E2-4D78-A459-8F75DCF64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3211" y="3497743"/>
            <a:ext cx="2803457" cy="14945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3A6793CE-9D9C-47D7-9993-8525E52B4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7987" y="52974"/>
            <a:ext cx="923653" cy="745823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7686040" y="980089"/>
            <a:ext cx="85852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sv-SE" sz="1200" dirty="0"/>
              <a:t>Fossil and biogas</a:t>
            </a:r>
          </a:p>
        </p:txBody>
      </p:sp>
    </p:spTree>
    <p:extLst>
      <p:ext uri="{BB962C8B-B14F-4D97-AF65-F5344CB8AC3E}">
        <p14:creationId xmlns:p14="http://schemas.microsoft.com/office/powerpoint/2010/main" val="91006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7BD54FC3-60E1-417E-B988-BEF0BD585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23482" y="1423988"/>
            <a:ext cx="3422806" cy="3305088"/>
          </a:xfrm>
        </p:spPr>
        <p:txBody>
          <a:bodyPr>
            <a:normAutofit fontScale="55000" lnSpcReduction="20000"/>
          </a:bodyPr>
          <a:lstStyle/>
          <a:p>
            <a:pPr marL="0" indent="0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FF0000"/>
              </a:buClr>
              <a:buNone/>
            </a:pPr>
            <a:r>
              <a:rPr lang="en-US" sz="3200" b="1" u="sng" noProof="1">
                <a:solidFill>
                  <a:srgbClr val="0070C0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Plants in development</a:t>
            </a:r>
          </a:p>
          <a:p>
            <a:pPr marL="214313" indent="-214313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en-US" sz="24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St1 Refinery in Gothenburg</a:t>
            </a:r>
            <a:br>
              <a:rPr lang="en-US" sz="24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</a:br>
            <a:r>
              <a:rPr lang="en-US" sz="18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200 000 ton HVO + SAF biofuels Q4 2023</a:t>
            </a:r>
            <a:endParaRPr lang="en-US" sz="2400" b="1" noProof="1">
              <a:solidFill>
                <a:srgbClr val="00214D"/>
              </a:solidFill>
              <a:latin typeface="Arial" panose="020B0604020202020204" pitchFamily="34" charset="0"/>
              <a:ea typeface="ヒラギノ角ゴ Pro W3" pitchFamily="1" charset="-128"/>
              <a:cs typeface="Arial" panose="020B0604020202020204" pitchFamily="34" charset="0"/>
            </a:endParaRPr>
          </a:p>
          <a:p>
            <a:pPr marL="214313" indent="-214313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en-US" sz="24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Preemraff Lysekil</a:t>
            </a:r>
            <a:br>
              <a:rPr lang="en-US" sz="24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</a:br>
            <a:r>
              <a:rPr lang="en-US" sz="18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900 000 m</a:t>
            </a:r>
            <a:r>
              <a:rPr lang="en-US" sz="1800" b="1" baseline="30000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3</a:t>
            </a:r>
            <a:r>
              <a:rPr lang="en-US" sz="18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 HVO-products 2024</a:t>
            </a:r>
            <a:endParaRPr lang="en-US" sz="2400" b="1" noProof="1">
              <a:solidFill>
                <a:srgbClr val="1F497D">
                  <a:lumMod val="60000"/>
                  <a:lumOff val="40000"/>
                </a:srgbClr>
              </a:solidFill>
              <a:latin typeface="Arial" panose="020B0604020202020204" pitchFamily="34" charset="0"/>
              <a:ea typeface="ヒラギノ角ゴ Pro W3" pitchFamily="1" charset="-128"/>
              <a:cs typeface="Arial" panose="020B0604020202020204" pitchFamily="34" charset="0"/>
            </a:endParaRPr>
          </a:p>
          <a:p>
            <a:pPr marL="214313" indent="-214313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en-US" sz="24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Liquid Wind with Övik Energi</a:t>
            </a:r>
            <a:br>
              <a:rPr lang="en-US" sz="24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</a:br>
            <a:r>
              <a:rPr lang="en-US" sz="18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50 000 m</a:t>
            </a:r>
            <a:r>
              <a:rPr lang="en-US" sz="1800" b="1" baseline="30000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3</a:t>
            </a:r>
            <a:r>
              <a:rPr lang="en-US" sz="18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 biomethanol 2025</a:t>
            </a:r>
            <a:endParaRPr lang="en-US" sz="2400" b="1" noProof="1">
              <a:solidFill>
                <a:srgbClr val="1F497D">
                  <a:lumMod val="60000"/>
                  <a:lumOff val="40000"/>
                </a:srgbClr>
              </a:solidFill>
              <a:latin typeface="Arial" panose="020B0604020202020204" pitchFamily="34" charset="0"/>
              <a:ea typeface="ヒラギノ角ゴ Pro W3" pitchFamily="1" charset="-128"/>
              <a:cs typeface="Arial" panose="020B0604020202020204" pitchFamily="34" charset="0"/>
            </a:endParaRPr>
          </a:p>
          <a:p>
            <a:pPr marL="214313" indent="-214313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en-US" sz="24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Project AIR Perstorp at Stenungsund</a:t>
            </a:r>
            <a:br>
              <a:rPr lang="en-US" sz="24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</a:br>
            <a:r>
              <a:rPr lang="en-US" sz="18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200 000 m</a:t>
            </a:r>
            <a:r>
              <a:rPr lang="en-US" sz="1800" b="1" baseline="30000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3</a:t>
            </a:r>
            <a:r>
              <a:rPr lang="en-US" sz="18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 biomethanol 2025?</a:t>
            </a:r>
          </a:p>
          <a:p>
            <a:pPr marL="214313" indent="-214313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en-US" sz="24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SCA in Östrand w St1</a:t>
            </a:r>
            <a:br>
              <a:rPr lang="en-US" sz="24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</a:br>
            <a:r>
              <a:rPr lang="en-US" sz="18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300 000 ton HVO biofuels 2025?</a:t>
            </a:r>
          </a:p>
          <a:p>
            <a:pPr marL="214313" indent="-214313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en-US" sz="18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Vattenfall+Shell+LanzaTech</a:t>
            </a:r>
            <a:r>
              <a:rPr lang="sv-SE" sz="1800" b="1" dirty="0">
                <a:solidFill>
                  <a:prstClr val="black"/>
                </a:solidFill>
                <a:latin typeface="Times" charset="0"/>
              </a:rPr>
              <a:t> </a:t>
            </a:r>
            <a:r>
              <a:rPr lang="en-US" sz="18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in Forsmark</a:t>
            </a:r>
            <a:br>
              <a:rPr lang="en-US" sz="18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</a:br>
            <a:r>
              <a:rPr lang="en-US" sz="18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50 000 ton SAF for SAS 2026</a:t>
            </a:r>
            <a:endParaRPr lang="en-US" sz="2400" b="1" noProof="1">
              <a:solidFill>
                <a:srgbClr val="1F497D">
                  <a:lumMod val="60000"/>
                  <a:lumOff val="40000"/>
                </a:srgbClr>
              </a:solidFill>
              <a:latin typeface="Arial" panose="020B0604020202020204" pitchFamily="34" charset="0"/>
              <a:ea typeface="ヒラギノ角ゴ Pro W3" pitchFamily="1" charset="-128"/>
              <a:cs typeface="Arial" panose="020B0604020202020204" pitchFamily="34" charset="0"/>
            </a:endParaRPr>
          </a:p>
          <a:p>
            <a:pPr marL="214313" indent="-214313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en-US" sz="24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SkyFuelH2 Uniper+Sasol in Långsele</a:t>
            </a:r>
            <a:br>
              <a:rPr lang="en-US" sz="18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</a:br>
            <a:r>
              <a:rPr lang="en-US" sz="14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100 000 ton SAF 2028</a:t>
            </a:r>
          </a:p>
          <a:p>
            <a:pPr marL="214313" indent="-214313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en-US" sz="24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St1 Refinery in Gothenburg</a:t>
            </a:r>
            <a:br>
              <a:rPr lang="en-US" sz="24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</a:br>
            <a:r>
              <a:rPr lang="en-US" sz="1800" b="1" noProof="1">
                <a:solidFill>
                  <a:srgbClr val="1F497D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200 000 ton HVO + SAF biofuels 2028?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9408D06-DA53-4793-967E-FAF10BADD6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pPr marL="0" indent="0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B050"/>
              </a:buClr>
              <a:buNone/>
            </a:pPr>
            <a:r>
              <a:rPr lang="en-US" sz="2400" b="1" u="sng" noProof="1">
                <a:solidFill>
                  <a:srgbClr val="00B050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Larger plants in operation</a:t>
            </a:r>
          </a:p>
          <a:p>
            <a:pPr marL="214313" indent="-214313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8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SunPine in Piteå</a:t>
            </a:r>
            <a:br>
              <a:rPr lang="en-US" sz="18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</a:br>
            <a:r>
              <a:rPr lang="en-US" sz="14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150 000 m</a:t>
            </a:r>
            <a:r>
              <a:rPr lang="en-US" sz="1400" b="1" baseline="30000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3</a:t>
            </a:r>
            <a:r>
              <a:rPr lang="en-US" sz="14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 Raw Tall Diesel</a:t>
            </a:r>
            <a:endParaRPr lang="en-US" sz="1800" b="1" noProof="1">
              <a:solidFill>
                <a:srgbClr val="00214D"/>
              </a:solidFill>
              <a:latin typeface="Arial" panose="020B0604020202020204" pitchFamily="34" charset="0"/>
              <a:ea typeface="ヒラギノ角ゴ Pro W3" pitchFamily="1" charset="-128"/>
              <a:cs typeface="Arial" panose="020B0604020202020204" pitchFamily="34" charset="0"/>
            </a:endParaRPr>
          </a:p>
          <a:p>
            <a:pPr marL="214313" indent="-214313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8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Agroetanol in Norrköping</a:t>
            </a:r>
            <a:br>
              <a:rPr lang="en-US" sz="18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</a:br>
            <a:r>
              <a:rPr lang="en-US" sz="14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230 000 m</a:t>
            </a:r>
            <a:r>
              <a:rPr lang="en-US" sz="1400" b="1" baseline="30000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3</a:t>
            </a:r>
            <a:r>
              <a:rPr lang="en-US" sz="14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 ethanol</a:t>
            </a:r>
            <a:endParaRPr lang="en-US" sz="1800" b="1" noProof="1">
              <a:solidFill>
                <a:srgbClr val="00214D"/>
              </a:solidFill>
              <a:latin typeface="Arial" panose="020B0604020202020204" pitchFamily="34" charset="0"/>
              <a:ea typeface="ヒラギノ角ゴ Pro W3" pitchFamily="1" charset="-128"/>
              <a:cs typeface="Arial" panose="020B0604020202020204" pitchFamily="34" charset="0"/>
            </a:endParaRPr>
          </a:p>
          <a:p>
            <a:pPr marL="214313" indent="-214313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8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Adesso in Stenungsund</a:t>
            </a:r>
            <a:br>
              <a:rPr lang="en-US" sz="18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</a:br>
            <a:r>
              <a:rPr lang="en-US" sz="14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120 000 ton RME</a:t>
            </a:r>
            <a:endParaRPr lang="en-US" sz="1800" b="1" noProof="1">
              <a:solidFill>
                <a:srgbClr val="00214D"/>
              </a:solidFill>
              <a:latin typeface="Arial" panose="020B0604020202020204" pitchFamily="34" charset="0"/>
              <a:ea typeface="ヒラギノ角ゴ Pro W3" pitchFamily="1" charset="-128"/>
              <a:cs typeface="Arial" panose="020B0604020202020204" pitchFamily="34" charset="0"/>
            </a:endParaRPr>
          </a:p>
          <a:p>
            <a:pPr marL="214313" indent="-214313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800" b="1" noProof="1">
                <a:solidFill>
                  <a:prstClr val="black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Preemraff Lysekil</a:t>
            </a:r>
            <a:br>
              <a:rPr lang="en-US" sz="1800" b="1" noProof="1">
                <a:solidFill>
                  <a:prstClr val="black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</a:br>
            <a:r>
              <a:rPr lang="en-US" sz="1400" b="1" noProof="1">
                <a:solidFill>
                  <a:prstClr val="black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175 000 m</a:t>
            </a:r>
            <a:r>
              <a:rPr lang="en-US" sz="1400" b="1" baseline="30000" noProof="1">
                <a:solidFill>
                  <a:prstClr val="black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3</a:t>
            </a:r>
            <a:r>
              <a:rPr lang="en-US" sz="1400" b="1" noProof="1">
                <a:solidFill>
                  <a:prstClr val="black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 HVO-products</a:t>
            </a:r>
            <a:endParaRPr lang="en-US" sz="1800" b="1" noProof="1">
              <a:solidFill>
                <a:prstClr val="black"/>
              </a:solidFill>
              <a:latin typeface="Arial" panose="020B0604020202020204" pitchFamily="34" charset="0"/>
              <a:ea typeface="ヒラギノ角ゴ Pro W3" pitchFamily="1" charset="-128"/>
              <a:cs typeface="Arial" panose="020B0604020202020204" pitchFamily="34" charset="0"/>
            </a:endParaRPr>
          </a:p>
          <a:p>
            <a:pPr marL="214313" indent="-214313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800" b="1" noProof="1">
                <a:solidFill>
                  <a:prstClr val="black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Preemraff Gothenburg</a:t>
            </a:r>
            <a:br>
              <a:rPr lang="en-US" sz="1800" b="1" noProof="1">
                <a:solidFill>
                  <a:prstClr val="black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</a:br>
            <a:r>
              <a:rPr lang="en-US" sz="1400" b="1" noProof="1">
                <a:solidFill>
                  <a:prstClr val="black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370 000 m</a:t>
            </a:r>
            <a:r>
              <a:rPr lang="en-US" sz="1400" b="1" baseline="30000" noProof="1">
                <a:solidFill>
                  <a:prstClr val="black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3</a:t>
            </a:r>
            <a:r>
              <a:rPr lang="en-US" sz="1400" b="1" noProof="1">
                <a:solidFill>
                  <a:prstClr val="black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 HVO</a:t>
            </a:r>
            <a:endParaRPr lang="en-US" sz="1800" b="1" noProof="1">
              <a:solidFill>
                <a:prstClr val="black"/>
              </a:solidFill>
              <a:latin typeface="Arial" panose="020B0604020202020204" pitchFamily="34" charset="0"/>
              <a:ea typeface="ヒラギノ角ゴ Pro W3" pitchFamily="1" charset="-128"/>
              <a:cs typeface="Arial" panose="020B0604020202020204" pitchFamily="34" charset="0"/>
            </a:endParaRPr>
          </a:p>
          <a:p>
            <a:pPr marL="214313" indent="-214313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8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Energifabriken in Karlshamn</a:t>
            </a:r>
            <a:br>
              <a:rPr lang="en-US" sz="18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</a:br>
            <a:r>
              <a:rPr lang="en-US" sz="14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55 000 ton RME</a:t>
            </a:r>
            <a:endParaRPr lang="en-US" sz="1800" b="1" noProof="1">
              <a:solidFill>
                <a:srgbClr val="00214D"/>
              </a:solidFill>
              <a:latin typeface="Arial" panose="020B0604020202020204" pitchFamily="34" charset="0"/>
              <a:ea typeface="ヒラギノ角ゴ Pro W3" pitchFamily="1" charset="-128"/>
              <a:cs typeface="Arial" panose="020B0604020202020204" pitchFamily="34" charset="0"/>
            </a:endParaRPr>
          </a:p>
          <a:p>
            <a:pPr marL="214313" indent="-214313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8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Södra in Mönsterås</a:t>
            </a:r>
            <a:br>
              <a:rPr lang="en-US" sz="18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</a:br>
            <a:r>
              <a:rPr lang="en-US" sz="14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5000 ton biomethanol</a:t>
            </a:r>
            <a:endParaRPr lang="en-US" sz="1800" b="1" noProof="1">
              <a:solidFill>
                <a:srgbClr val="00214D"/>
              </a:solidFill>
              <a:latin typeface="Arial" panose="020B0604020202020204" pitchFamily="34" charset="0"/>
              <a:ea typeface="ヒラギノ角ゴ Pro W3" pitchFamily="1" charset="-128"/>
              <a:cs typeface="Arial" panose="020B0604020202020204" pitchFamily="34" charset="0"/>
            </a:endParaRPr>
          </a:p>
          <a:p>
            <a:pPr marL="214313" indent="-214313"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en-US" sz="18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Pyrocell in Gävle</a:t>
            </a:r>
            <a:br>
              <a:rPr lang="en-US" sz="18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</a:br>
            <a:r>
              <a:rPr lang="en-US" sz="14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25 000 ton biocrude for HVO</a:t>
            </a:r>
            <a:br>
              <a:rPr lang="en-US" sz="18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</a:br>
            <a:r>
              <a:rPr lang="en-US" sz="1400" b="1" noProof="1">
                <a:solidFill>
                  <a:srgbClr val="00214D"/>
                </a:solidFill>
                <a:latin typeface="Arial" panose="020B0604020202020204" pitchFamily="34" charset="0"/>
                <a:ea typeface="ヒラギノ角ゴ Pro W3" pitchFamily="1" charset="-128"/>
                <a:cs typeface="Arial" panose="020B0604020202020204" pitchFamily="34" charset="0"/>
              </a:rPr>
              <a:t>Started 7 Dec 2021</a:t>
            </a:r>
            <a:endParaRPr lang="sv-SE" dirty="0"/>
          </a:p>
        </p:txBody>
      </p:sp>
      <p:grpSp>
        <p:nvGrpSpPr>
          <p:cNvPr id="4" name="Grupp 3"/>
          <p:cNvGrpSpPr/>
          <p:nvPr/>
        </p:nvGrpSpPr>
        <p:grpSpPr>
          <a:xfrm>
            <a:off x="2631360" y="1172552"/>
            <a:ext cx="2588713" cy="3478118"/>
            <a:chOff x="1932758" y="1714861"/>
            <a:chExt cx="1807010" cy="1837247"/>
          </a:xfrm>
        </p:grpSpPr>
        <p:sp>
          <p:nvSpPr>
            <p:cNvPr id="16388" name="Freeform 5"/>
            <p:cNvSpPr>
              <a:spLocks/>
            </p:cNvSpPr>
            <p:nvPr/>
          </p:nvSpPr>
          <p:spPr bwMode="auto">
            <a:xfrm>
              <a:off x="3075997" y="1861725"/>
              <a:ext cx="663771" cy="1179236"/>
            </a:xfrm>
            <a:custGeom>
              <a:avLst/>
              <a:gdLst>
                <a:gd name="T0" fmla="*/ 2147483647 w 421"/>
                <a:gd name="T1" fmla="*/ 2147483647 h 751"/>
                <a:gd name="T2" fmla="*/ 2147483647 w 421"/>
                <a:gd name="T3" fmla="*/ 0 h 751"/>
                <a:gd name="T4" fmla="*/ 2147483647 w 421"/>
                <a:gd name="T5" fmla="*/ 2147483647 h 751"/>
                <a:gd name="T6" fmla="*/ 0 w 421"/>
                <a:gd name="T7" fmla="*/ 2147483647 h 751"/>
                <a:gd name="T8" fmla="*/ 2147483647 w 421"/>
                <a:gd name="T9" fmla="*/ 2147483647 h 751"/>
                <a:gd name="T10" fmla="*/ 2147483647 w 421"/>
                <a:gd name="T11" fmla="*/ 2147483647 h 751"/>
                <a:gd name="T12" fmla="*/ 2147483647 w 421"/>
                <a:gd name="T13" fmla="*/ 2147483647 h 751"/>
                <a:gd name="T14" fmla="*/ 2147483647 w 421"/>
                <a:gd name="T15" fmla="*/ 2147483647 h 751"/>
                <a:gd name="T16" fmla="*/ 2147483647 w 421"/>
                <a:gd name="T17" fmla="*/ 2147483647 h 751"/>
                <a:gd name="T18" fmla="*/ 2147483647 w 421"/>
                <a:gd name="T19" fmla="*/ 2147483647 h 751"/>
                <a:gd name="T20" fmla="*/ 2147483647 w 421"/>
                <a:gd name="T21" fmla="*/ 2147483647 h 751"/>
                <a:gd name="T22" fmla="*/ 2147483647 w 421"/>
                <a:gd name="T23" fmla="*/ 2147483647 h 751"/>
                <a:gd name="T24" fmla="*/ 2147483647 w 421"/>
                <a:gd name="T25" fmla="*/ 2147483647 h 751"/>
                <a:gd name="T26" fmla="*/ 2147483647 w 421"/>
                <a:gd name="T27" fmla="*/ 2147483647 h 751"/>
                <a:gd name="T28" fmla="*/ 2147483647 w 421"/>
                <a:gd name="T29" fmla="*/ 2147483647 h 751"/>
                <a:gd name="T30" fmla="*/ 2147483647 w 421"/>
                <a:gd name="T31" fmla="*/ 2147483647 h 751"/>
                <a:gd name="T32" fmla="*/ 2147483647 w 421"/>
                <a:gd name="T33" fmla="*/ 2147483647 h 751"/>
                <a:gd name="T34" fmla="*/ 2147483647 w 421"/>
                <a:gd name="T35" fmla="*/ 2147483647 h 751"/>
                <a:gd name="T36" fmla="*/ 2147483647 w 421"/>
                <a:gd name="T37" fmla="*/ 2147483647 h 751"/>
                <a:gd name="T38" fmla="*/ 2147483647 w 421"/>
                <a:gd name="T39" fmla="*/ 2147483647 h 751"/>
                <a:gd name="T40" fmla="*/ 2147483647 w 421"/>
                <a:gd name="T41" fmla="*/ 2147483647 h 75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21"/>
                <a:gd name="T64" fmla="*/ 0 h 751"/>
                <a:gd name="T65" fmla="*/ 421 w 421"/>
                <a:gd name="T66" fmla="*/ 751 h 75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21" h="751">
                  <a:moveTo>
                    <a:pt x="305" y="47"/>
                  </a:moveTo>
                  <a:lnTo>
                    <a:pt x="234" y="0"/>
                  </a:lnTo>
                  <a:lnTo>
                    <a:pt x="166" y="73"/>
                  </a:lnTo>
                  <a:lnTo>
                    <a:pt x="0" y="73"/>
                  </a:lnTo>
                  <a:lnTo>
                    <a:pt x="71" y="142"/>
                  </a:lnTo>
                  <a:lnTo>
                    <a:pt x="71" y="189"/>
                  </a:lnTo>
                  <a:lnTo>
                    <a:pt x="118" y="213"/>
                  </a:lnTo>
                  <a:lnTo>
                    <a:pt x="118" y="281"/>
                  </a:lnTo>
                  <a:lnTo>
                    <a:pt x="140" y="331"/>
                  </a:lnTo>
                  <a:lnTo>
                    <a:pt x="92" y="423"/>
                  </a:lnTo>
                  <a:lnTo>
                    <a:pt x="71" y="491"/>
                  </a:lnTo>
                  <a:lnTo>
                    <a:pt x="24" y="539"/>
                  </a:lnTo>
                  <a:lnTo>
                    <a:pt x="45" y="704"/>
                  </a:lnTo>
                  <a:lnTo>
                    <a:pt x="140" y="751"/>
                  </a:lnTo>
                  <a:lnTo>
                    <a:pt x="329" y="678"/>
                  </a:lnTo>
                  <a:lnTo>
                    <a:pt x="376" y="678"/>
                  </a:lnTo>
                  <a:lnTo>
                    <a:pt x="421" y="539"/>
                  </a:lnTo>
                  <a:lnTo>
                    <a:pt x="352" y="331"/>
                  </a:lnTo>
                  <a:lnTo>
                    <a:pt x="352" y="120"/>
                  </a:lnTo>
                  <a:lnTo>
                    <a:pt x="329" y="47"/>
                  </a:lnTo>
                  <a:lnTo>
                    <a:pt x="305" y="47"/>
                  </a:lnTo>
                  <a:close/>
                </a:path>
              </a:pathLst>
            </a:custGeom>
            <a:solidFill>
              <a:srgbClr val="E2EDFE">
                <a:alpha val="50195"/>
              </a:srgbClr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61" noProof="1">
                <a:solidFill>
                  <a:prstClr val="black"/>
                </a:solidFill>
                <a:latin typeface="Times" charset="0"/>
              </a:endParaRPr>
            </a:p>
          </p:txBody>
        </p:sp>
        <p:sp>
          <p:nvSpPr>
            <p:cNvPr id="16389" name="Freeform 6"/>
            <p:cNvSpPr>
              <a:spLocks/>
            </p:cNvSpPr>
            <p:nvPr/>
          </p:nvSpPr>
          <p:spPr bwMode="auto">
            <a:xfrm>
              <a:off x="1932758" y="1714861"/>
              <a:ext cx="1697582" cy="1622709"/>
            </a:xfrm>
            <a:custGeom>
              <a:avLst/>
              <a:gdLst>
                <a:gd name="T0" fmla="*/ 2147483647 w 1079"/>
                <a:gd name="T1" fmla="*/ 2147483647 h 1032"/>
                <a:gd name="T2" fmla="*/ 2147483647 w 1079"/>
                <a:gd name="T3" fmla="*/ 2147483647 h 1032"/>
                <a:gd name="T4" fmla="*/ 2147483647 w 1079"/>
                <a:gd name="T5" fmla="*/ 0 h 1032"/>
                <a:gd name="T6" fmla="*/ 2147483647 w 1079"/>
                <a:gd name="T7" fmla="*/ 0 h 1032"/>
                <a:gd name="T8" fmla="*/ 2147483647 w 1079"/>
                <a:gd name="T9" fmla="*/ 2147483647 h 1032"/>
                <a:gd name="T10" fmla="*/ 2147483647 w 1079"/>
                <a:gd name="T11" fmla="*/ 2147483647 h 1032"/>
                <a:gd name="T12" fmla="*/ 2147483647 w 1079"/>
                <a:gd name="T13" fmla="*/ 2147483647 h 1032"/>
                <a:gd name="T14" fmla="*/ 2147483647 w 1079"/>
                <a:gd name="T15" fmla="*/ 2147483647 h 1032"/>
                <a:gd name="T16" fmla="*/ 2147483647 w 1079"/>
                <a:gd name="T17" fmla="*/ 2147483647 h 1032"/>
                <a:gd name="T18" fmla="*/ 2147483647 w 1079"/>
                <a:gd name="T19" fmla="*/ 2147483647 h 1032"/>
                <a:gd name="T20" fmla="*/ 2147483647 w 1079"/>
                <a:gd name="T21" fmla="*/ 2147483647 h 1032"/>
                <a:gd name="T22" fmla="*/ 2147483647 w 1079"/>
                <a:gd name="T23" fmla="*/ 2147483647 h 1032"/>
                <a:gd name="T24" fmla="*/ 2147483647 w 1079"/>
                <a:gd name="T25" fmla="*/ 2147483647 h 1032"/>
                <a:gd name="T26" fmla="*/ 2147483647 w 1079"/>
                <a:gd name="T27" fmla="*/ 2147483647 h 1032"/>
                <a:gd name="T28" fmla="*/ 0 w 1079"/>
                <a:gd name="T29" fmla="*/ 2147483647 h 1032"/>
                <a:gd name="T30" fmla="*/ 2147483647 w 1079"/>
                <a:gd name="T31" fmla="*/ 2147483647 h 1032"/>
                <a:gd name="T32" fmla="*/ 2147483647 w 1079"/>
                <a:gd name="T33" fmla="*/ 2147483647 h 1032"/>
                <a:gd name="T34" fmla="*/ 2147483647 w 1079"/>
                <a:gd name="T35" fmla="*/ 2147483647 h 1032"/>
                <a:gd name="T36" fmla="*/ 2147483647 w 1079"/>
                <a:gd name="T37" fmla="*/ 2147483647 h 1032"/>
                <a:gd name="T38" fmla="*/ 2147483647 w 1079"/>
                <a:gd name="T39" fmla="*/ 2147483647 h 1032"/>
                <a:gd name="T40" fmla="*/ 2147483647 w 1079"/>
                <a:gd name="T41" fmla="*/ 2147483647 h 1032"/>
                <a:gd name="T42" fmla="*/ 2147483647 w 1079"/>
                <a:gd name="T43" fmla="*/ 2147483647 h 1032"/>
                <a:gd name="T44" fmla="*/ 2147483647 w 1079"/>
                <a:gd name="T45" fmla="*/ 2147483647 h 1032"/>
                <a:gd name="T46" fmla="*/ 2147483647 w 1079"/>
                <a:gd name="T47" fmla="*/ 2147483647 h 1032"/>
                <a:gd name="T48" fmla="*/ 2147483647 w 1079"/>
                <a:gd name="T49" fmla="*/ 2147483647 h 1032"/>
                <a:gd name="T50" fmla="*/ 2147483647 w 1079"/>
                <a:gd name="T51" fmla="*/ 2147483647 h 1032"/>
                <a:gd name="T52" fmla="*/ 2147483647 w 1079"/>
                <a:gd name="T53" fmla="*/ 2147483647 h 1032"/>
                <a:gd name="T54" fmla="*/ 2147483647 w 1079"/>
                <a:gd name="T55" fmla="*/ 2147483647 h 1032"/>
                <a:gd name="T56" fmla="*/ 2147483647 w 1079"/>
                <a:gd name="T57" fmla="*/ 2147483647 h 103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79"/>
                <a:gd name="T88" fmla="*/ 0 h 1032"/>
                <a:gd name="T89" fmla="*/ 1079 w 1079"/>
                <a:gd name="T90" fmla="*/ 1032 h 103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79" h="1032">
                  <a:moveTo>
                    <a:pt x="1079" y="71"/>
                  </a:moveTo>
                  <a:lnTo>
                    <a:pt x="1032" y="26"/>
                  </a:lnTo>
                  <a:lnTo>
                    <a:pt x="914" y="0"/>
                  </a:lnTo>
                  <a:lnTo>
                    <a:pt x="819" y="0"/>
                  </a:lnTo>
                  <a:lnTo>
                    <a:pt x="727" y="71"/>
                  </a:lnTo>
                  <a:lnTo>
                    <a:pt x="609" y="92"/>
                  </a:lnTo>
                  <a:lnTo>
                    <a:pt x="586" y="118"/>
                  </a:lnTo>
                  <a:lnTo>
                    <a:pt x="517" y="165"/>
                  </a:lnTo>
                  <a:lnTo>
                    <a:pt x="491" y="186"/>
                  </a:lnTo>
                  <a:lnTo>
                    <a:pt x="423" y="234"/>
                  </a:lnTo>
                  <a:lnTo>
                    <a:pt x="397" y="281"/>
                  </a:lnTo>
                  <a:lnTo>
                    <a:pt x="236" y="515"/>
                  </a:lnTo>
                  <a:lnTo>
                    <a:pt x="236" y="583"/>
                  </a:lnTo>
                  <a:lnTo>
                    <a:pt x="165" y="583"/>
                  </a:lnTo>
                  <a:lnTo>
                    <a:pt x="0" y="725"/>
                  </a:lnTo>
                  <a:lnTo>
                    <a:pt x="47" y="959"/>
                  </a:lnTo>
                  <a:lnTo>
                    <a:pt x="47" y="1006"/>
                  </a:lnTo>
                  <a:lnTo>
                    <a:pt x="141" y="1032"/>
                  </a:lnTo>
                  <a:lnTo>
                    <a:pt x="259" y="912"/>
                  </a:lnTo>
                  <a:lnTo>
                    <a:pt x="349" y="843"/>
                  </a:lnTo>
                  <a:lnTo>
                    <a:pt x="328" y="536"/>
                  </a:lnTo>
                  <a:lnTo>
                    <a:pt x="397" y="515"/>
                  </a:lnTo>
                  <a:lnTo>
                    <a:pt x="448" y="373"/>
                  </a:lnTo>
                  <a:lnTo>
                    <a:pt x="609" y="212"/>
                  </a:lnTo>
                  <a:lnTo>
                    <a:pt x="704" y="165"/>
                  </a:lnTo>
                  <a:lnTo>
                    <a:pt x="893" y="165"/>
                  </a:lnTo>
                  <a:lnTo>
                    <a:pt x="961" y="92"/>
                  </a:lnTo>
                  <a:lnTo>
                    <a:pt x="1032" y="139"/>
                  </a:lnTo>
                  <a:lnTo>
                    <a:pt x="1079" y="71"/>
                  </a:lnTo>
                  <a:close/>
                </a:path>
              </a:pathLst>
            </a:custGeom>
            <a:solidFill>
              <a:srgbClr val="E2EDFE">
                <a:alpha val="50195"/>
              </a:srgbClr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361" noProof="1">
                <a:solidFill>
                  <a:prstClr val="black"/>
                </a:solidFill>
                <a:latin typeface="Times" charset="0"/>
              </a:endParaRPr>
            </a:p>
          </p:txBody>
        </p:sp>
        <p:sp>
          <p:nvSpPr>
            <p:cNvPr id="618545" name="Freeform 7"/>
            <p:cNvSpPr>
              <a:spLocks/>
            </p:cNvSpPr>
            <p:nvPr/>
          </p:nvSpPr>
          <p:spPr bwMode="auto">
            <a:xfrm>
              <a:off x="2333036" y="1971154"/>
              <a:ext cx="924383" cy="1580954"/>
            </a:xfrm>
            <a:custGeom>
              <a:avLst/>
              <a:gdLst>
                <a:gd name="T0" fmla="*/ 2147483647 w 248"/>
                <a:gd name="T1" fmla="*/ 2147483647 h 426"/>
                <a:gd name="T2" fmla="*/ 2147483647 w 248"/>
                <a:gd name="T3" fmla="*/ 2147483647 h 426"/>
                <a:gd name="T4" fmla="*/ 2147483647 w 248"/>
                <a:gd name="T5" fmla="*/ 2147483647 h 426"/>
                <a:gd name="T6" fmla="*/ 2147483647 w 248"/>
                <a:gd name="T7" fmla="*/ 0 h 426"/>
                <a:gd name="T8" fmla="*/ 2147483647 w 248"/>
                <a:gd name="T9" fmla="*/ 0 h 426"/>
                <a:gd name="T10" fmla="*/ 2147483647 w 248"/>
                <a:gd name="T11" fmla="*/ 2147483647 h 426"/>
                <a:gd name="T12" fmla="*/ 2147483647 w 248"/>
                <a:gd name="T13" fmla="*/ 2147483647 h 426"/>
                <a:gd name="T14" fmla="*/ 2147483647 w 248"/>
                <a:gd name="T15" fmla="*/ 2147483647 h 426"/>
                <a:gd name="T16" fmla="*/ 2147483647 w 248"/>
                <a:gd name="T17" fmla="*/ 2147483647 h 426"/>
                <a:gd name="T18" fmla="*/ 2147483647 w 248"/>
                <a:gd name="T19" fmla="*/ 2147483647 h 426"/>
                <a:gd name="T20" fmla="*/ 0 w 248"/>
                <a:gd name="T21" fmla="*/ 2147483647 h 426"/>
                <a:gd name="T22" fmla="*/ 2147483647 w 248"/>
                <a:gd name="T23" fmla="*/ 2147483647 h 426"/>
                <a:gd name="T24" fmla="*/ 2147483647 w 248"/>
                <a:gd name="T25" fmla="*/ 2147483647 h 426"/>
                <a:gd name="T26" fmla="*/ 2147483647 w 248"/>
                <a:gd name="T27" fmla="*/ 2147483647 h 426"/>
                <a:gd name="T28" fmla="*/ 2147483647 w 248"/>
                <a:gd name="T29" fmla="*/ 2147483647 h 426"/>
                <a:gd name="T30" fmla="*/ 2147483647 w 248"/>
                <a:gd name="T31" fmla="*/ 2147483647 h 426"/>
                <a:gd name="T32" fmla="*/ 2147483647 w 248"/>
                <a:gd name="T33" fmla="*/ 2147483647 h 426"/>
                <a:gd name="T34" fmla="*/ 2147483647 w 248"/>
                <a:gd name="T35" fmla="*/ 2147483647 h 426"/>
                <a:gd name="T36" fmla="*/ 2147483647 w 248"/>
                <a:gd name="T37" fmla="*/ 2147483647 h 426"/>
                <a:gd name="T38" fmla="*/ 2147483647 w 248"/>
                <a:gd name="T39" fmla="*/ 2147483647 h 426"/>
                <a:gd name="T40" fmla="*/ 2147483647 w 248"/>
                <a:gd name="T41" fmla="*/ 2147483647 h 426"/>
                <a:gd name="T42" fmla="*/ 2147483647 w 248"/>
                <a:gd name="T43" fmla="*/ 2147483647 h 426"/>
                <a:gd name="T44" fmla="*/ 2147483647 w 248"/>
                <a:gd name="T45" fmla="*/ 2147483647 h 42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8"/>
                <a:gd name="T70" fmla="*/ 0 h 426"/>
                <a:gd name="T71" fmla="*/ 248 w 248"/>
                <a:gd name="T72" fmla="*/ 426 h 42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8" h="426">
                  <a:moveTo>
                    <a:pt x="229" y="50"/>
                  </a:moveTo>
                  <a:cubicBezTo>
                    <a:pt x="229" y="30"/>
                    <a:pt x="229" y="30"/>
                    <a:pt x="229" y="30"/>
                  </a:cubicBezTo>
                  <a:cubicBezTo>
                    <a:pt x="200" y="1"/>
                    <a:pt x="200" y="1"/>
                    <a:pt x="200" y="1"/>
                  </a:cubicBezTo>
                  <a:cubicBezTo>
                    <a:pt x="194" y="0"/>
                    <a:pt x="194" y="0"/>
                    <a:pt x="194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76" y="7"/>
                    <a:pt x="163" y="13"/>
                    <a:pt x="150" y="20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61" y="148"/>
                    <a:pt x="61" y="148"/>
                    <a:pt x="61" y="148"/>
                  </a:cubicBezTo>
                  <a:cubicBezTo>
                    <a:pt x="30" y="159"/>
                    <a:pt x="30" y="159"/>
                    <a:pt x="30" y="159"/>
                  </a:cubicBezTo>
                  <a:cubicBezTo>
                    <a:pt x="41" y="288"/>
                    <a:pt x="41" y="288"/>
                    <a:pt x="41" y="288"/>
                  </a:cubicBezTo>
                  <a:cubicBezTo>
                    <a:pt x="0" y="316"/>
                    <a:pt x="0" y="316"/>
                    <a:pt x="0" y="316"/>
                  </a:cubicBezTo>
                  <a:cubicBezTo>
                    <a:pt x="50" y="426"/>
                    <a:pt x="50" y="426"/>
                    <a:pt x="50" y="426"/>
                  </a:cubicBezTo>
                  <a:cubicBezTo>
                    <a:pt x="90" y="416"/>
                    <a:pt x="90" y="416"/>
                    <a:pt x="90" y="416"/>
                  </a:cubicBezTo>
                  <a:cubicBezTo>
                    <a:pt x="110" y="367"/>
                    <a:pt x="110" y="367"/>
                    <a:pt x="110" y="367"/>
                  </a:cubicBezTo>
                  <a:cubicBezTo>
                    <a:pt x="130" y="347"/>
                    <a:pt x="130" y="347"/>
                    <a:pt x="130" y="347"/>
                  </a:cubicBezTo>
                  <a:cubicBezTo>
                    <a:pt x="169" y="297"/>
                    <a:pt x="169" y="297"/>
                    <a:pt x="169" y="297"/>
                  </a:cubicBezTo>
                  <a:cubicBezTo>
                    <a:pt x="130" y="267"/>
                    <a:pt x="130" y="267"/>
                    <a:pt x="130" y="267"/>
                  </a:cubicBezTo>
                  <a:cubicBezTo>
                    <a:pt x="150" y="208"/>
                    <a:pt x="150" y="208"/>
                    <a:pt x="150" y="208"/>
                  </a:cubicBezTo>
                  <a:cubicBezTo>
                    <a:pt x="200" y="168"/>
                    <a:pt x="200" y="168"/>
                    <a:pt x="200" y="168"/>
                  </a:cubicBezTo>
                  <a:cubicBezTo>
                    <a:pt x="229" y="89"/>
                    <a:pt x="229" y="89"/>
                    <a:pt x="229" y="89"/>
                  </a:cubicBezTo>
                  <a:cubicBezTo>
                    <a:pt x="248" y="89"/>
                    <a:pt x="248" y="89"/>
                    <a:pt x="248" y="89"/>
                  </a:cubicBezTo>
                  <a:cubicBezTo>
                    <a:pt x="248" y="60"/>
                    <a:pt x="248" y="60"/>
                    <a:pt x="248" y="60"/>
                  </a:cubicBezTo>
                  <a:lnTo>
                    <a:pt x="229" y="50"/>
                  </a:lnTo>
                  <a:close/>
                </a:path>
              </a:pathLst>
            </a:custGeom>
            <a:solidFill>
              <a:srgbClr val="E2EDFE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rgbClr val="333333">
                  <a:alpha val="25998"/>
                </a:srgbClr>
              </a:outerShdw>
            </a:effec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361" noProof="1">
                <a:solidFill>
                  <a:prstClr val="black"/>
                </a:solidFill>
                <a:latin typeface="Times" charset="0"/>
              </a:endParaRPr>
            </a:p>
          </p:txBody>
        </p:sp>
      </p:grpSp>
      <p:sp>
        <p:nvSpPr>
          <p:cNvPr id="62" name="Rubrik 4"/>
          <p:cNvSpPr txBox="1">
            <a:spLocks/>
          </p:cNvSpPr>
          <p:nvPr/>
        </p:nvSpPr>
        <p:spPr>
          <a:xfrm>
            <a:off x="1403934" y="249492"/>
            <a:ext cx="6332053" cy="63758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2250" b="1" noProof="1">
              <a:solidFill>
                <a:srgbClr val="0A4F9D"/>
              </a:solidFill>
              <a:latin typeface="Trebuchet MS" panose="020B0603020202020204" pitchFamily="34" charset="0"/>
            </a:endParaRPr>
          </a:p>
        </p:txBody>
      </p:sp>
      <p:pic>
        <p:nvPicPr>
          <p:cNvPr id="64" name="Picture 33" descr="\\server1\home\Anders\Mina bilder\Microsoft Clip Organizer\j0311280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2879" y="4021320"/>
            <a:ext cx="257013" cy="22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Picture 33" descr="\\server1\home\Anders\Mina bilder\Microsoft Clip Organizer\j0311280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671170"/>
            <a:ext cx="257013" cy="22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33" descr="\\server1\home\Anders\Mina bilder\Microsoft Clip Organizer\j0311280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4867" y="4237344"/>
            <a:ext cx="257013" cy="22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" name="Picture 33" descr="\\server1\home\Anders\Mina bilder\Microsoft Clip Organizer\j0311280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6915" y="3535266"/>
            <a:ext cx="257013" cy="22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ruta 25"/>
          <p:cNvSpPr txBox="1"/>
          <p:nvPr/>
        </p:nvSpPr>
        <p:spPr>
          <a:xfrm>
            <a:off x="1331640" y="4731990"/>
            <a:ext cx="380712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sz="1050" b="1" i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Selected projects or plants, e.g. biogas plants not shown</a:t>
            </a:r>
            <a:br>
              <a:rPr lang="sv-SE" sz="1050" b="1" i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50" b="1" i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Biofor in Stockholm with 6 million Nm3 bio-CNG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1050" b="1" i="1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33" descr="\\server1\home\Anders\Mina bilder\Microsoft Clip Organizer\j0311280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9228" y="4399362"/>
            <a:ext cx="257013" cy="22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31" name="Rectangle 15"/>
          <p:cNvSpPr>
            <a:spLocks noChangeArrowheads="1"/>
          </p:cNvSpPr>
          <p:nvPr/>
        </p:nvSpPr>
        <p:spPr bwMode="auto">
          <a:xfrm>
            <a:off x="1358944" y="811674"/>
            <a:ext cx="3105044" cy="3725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615542" eaLnBrk="0" fontAlgn="base" hangingPunct="0">
              <a:spcBef>
                <a:spcPct val="0"/>
              </a:spcBef>
              <a:spcAft>
                <a:spcPts val="450"/>
              </a:spcAft>
              <a:buClr>
                <a:srgbClr val="00B050"/>
              </a:buClr>
            </a:pPr>
            <a:endParaRPr lang="en-US" sz="1200" b="1" noProof="1">
              <a:solidFill>
                <a:srgbClr val="00214D"/>
              </a:solidFill>
              <a:latin typeface="Arial" panose="020B0604020202020204" pitchFamily="34" charset="0"/>
              <a:ea typeface="ヒラギノ角ゴ Pro W3" pitchFamily="1" charset="-128"/>
              <a:cs typeface="Arial" panose="020B0604020202020204" pitchFamily="34" charset="0"/>
            </a:endParaRPr>
          </a:p>
        </p:txBody>
      </p:sp>
      <p:pic>
        <p:nvPicPr>
          <p:cNvPr id="27" name="Picture 33" descr="\\server1\home\Anders\Mina bilder\Microsoft Clip Organizer\j0311280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3958" y="2355727"/>
            <a:ext cx="257013" cy="22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3" descr="\\server1\home\Anders\Mina bilder\Microsoft Clip Organizer\j0311280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8736" y="3236000"/>
            <a:ext cx="257013" cy="22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ruta 17"/>
          <p:cNvSpPr txBox="1"/>
          <p:nvPr/>
        </p:nvSpPr>
        <p:spPr>
          <a:xfrm>
            <a:off x="5176675" y="4759790"/>
            <a:ext cx="35300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sz="1050" b="1" i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Colabit, Swedish Biofuels, RenFuel, OrganoFuels, Votion Biorefineries, Plagazi, TreePower…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7D5A205-2868-466D-84E0-22894BD11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Promising</a:t>
            </a:r>
            <a:r>
              <a:rPr lang="sv-SE" dirty="0"/>
              <a:t> Swedish </a:t>
            </a:r>
            <a:r>
              <a:rPr lang="sv-SE" dirty="0" err="1"/>
              <a:t>biorefineries</a:t>
            </a:r>
            <a:r>
              <a:rPr lang="sv-SE" dirty="0"/>
              <a:t> </a:t>
            </a:r>
            <a:r>
              <a:rPr lang="sv-SE" dirty="0" err="1"/>
              <a:t>development</a:t>
            </a:r>
            <a:endParaRPr lang="sv-SE" dirty="0"/>
          </a:p>
        </p:txBody>
      </p:sp>
      <p:pic>
        <p:nvPicPr>
          <p:cNvPr id="22" name="Bildobjekt 21">
            <a:extLst>
              <a:ext uri="{FF2B5EF4-FFF2-40B4-BE49-F238E27FC236}">
                <a16:creationId xmlns:a16="http://schemas.microsoft.com/office/drawing/2014/main" id="{B346C5DA-655B-42D7-A2AA-DD8ABCC45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7987" y="52974"/>
            <a:ext cx="923653" cy="74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6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F04DF790-C9AC-4039-AAE3-7BEF6C5B92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/>
              <a:t>Reduced reduction quota -&gt; 6% Jan 2024</a:t>
            </a:r>
          </a:p>
          <a:p>
            <a:r>
              <a:rPr lang="en-GB" dirty="0"/>
              <a:t>Reduced tax on petrol and diesel</a:t>
            </a:r>
          </a:p>
          <a:p>
            <a:r>
              <a:rPr lang="en-GB" dirty="0"/>
              <a:t>Incentives</a:t>
            </a:r>
          </a:p>
          <a:p>
            <a:pPr lvl="1"/>
            <a:r>
              <a:rPr lang="en-GB" dirty="0"/>
              <a:t>Charging and hydrogen refuelling stations</a:t>
            </a:r>
          </a:p>
          <a:p>
            <a:pPr lvl="1"/>
            <a:r>
              <a:rPr lang="en-GB" dirty="0"/>
              <a:t>Electric light-commercial vehicles, Environmental heavy-duty vehicles and non-road mobile machinery</a:t>
            </a:r>
          </a:p>
          <a:p>
            <a:r>
              <a:rPr lang="en-GB" dirty="0"/>
              <a:t>Fossil-free, not renewable, energy</a:t>
            </a:r>
          </a:p>
          <a:p>
            <a:r>
              <a:rPr lang="en-GB" dirty="0"/>
              <a:t>The 70% CO2 reduction target for transport by 2030 will likely not be met</a:t>
            </a:r>
          </a:p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FEC2C-AD63-44F4-896C-A2025F5FB260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C016758C-7C8B-41AE-B9A7-CCD490FAA5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4DFE15A2-0EF8-473A-81D6-5234A4CEA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Policy: Transport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D864B23-34EB-4B62-8114-21DECBC65062}"/>
              </a:ext>
            </a:extLst>
          </p:cNvPr>
          <p:cNvSpPr txBox="1"/>
          <p:nvPr/>
        </p:nvSpPr>
        <p:spPr>
          <a:xfrm>
            <a:off x="5285232" y="4564964"/>
            <a:ext cx="36541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/>
              <a:t>Elisabeth </a:t>
            </a:r>
            <a:r>
              <a:rPr lang="en-GB" sz="1350" dirty="0" err="1"/>
              <a:t>Svantesson</a:t>
            </a:r>
            <a:r>
              <a:rPr lang="en-GB" sz="1350" dirty="0"/>
              <a:t>, Minister of finance</a:t>
            </a:r>
          </a:p>
          <a:p>
            <a:r>
              <a:rPr lang="en-GB" sz="1350" dirty="0"/>
              <a:t>Budget bill 2024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F2C58C4-4E16-4433-B165-5200156FA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872" y="1660534"/>
            <a:ext cx="4248464" cy="283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3234DB98-AE83-40F1-ABC1-F5DEA6630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7987" y="52974"/>
            <a:ext cx="923653" cy="74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59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7B87B97E-3DFE-4104-98A1-45505E088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8378"/>
            <a:ext cx="6220047" cy="621711"/>
          </a:xfrm>
        </p:spPr>
        <p:txBody>
          <a:bodyPr/>
          <a:lstStyle/>
          <a:p>
            <a:r>
              <a:rPr lang="en-US" dirty="0"/>
              <a:t>Stability and sudden changes in policies,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350" dirty="0">
                <a:solidFill>
                  <a:srgbClr val="0A4F9D"/>
                </a:solidFill>
              </a:rPr>
              <a:t>Road transport emission reduction 70% until 2030, net zero emissions 2045. Electrification is underway.</a:t>
            </a:r>
            <a:endParaRPr lang="sv-SE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F33C635-9133-408A-BD13-C113617756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mixed signals for investors and actors</a:t>
            </a:r>
            <a:endParaRPr lang="sv-SE" dirty="0"/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14252"/>
              </p:ext>
            </p:extLst>
          </p:nvPr>
        </p:nvGraphicFramePr>
        <p:xfrm>
          <a:off x="746760" y="1718563"/>
          <a:ext cx="7477760" cy="3188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9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9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89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1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500" noProof="0" dirty="0">
                          <a:effectLst/>
                        </a:rPr>
                        <a:t>Fuel</a:t>
                      </a:r>
                      <a:endParaRPr lang="en-US" sz="15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000" marR="8100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noProof="0" dirty="0">
                          <a:effectLst/>
                        </a:rPr>
                        <a:t>Comment</a:t>
                      </a:r>
                      <a:endParaRPr lang="en-US" sz="15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000" marR="81000" marT="0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Taxes and policy</a:t>
                      </a:r>
                    </a:p>
                  </a:txBody>
                  <a:tcPr marL="81000" marR="8100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105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Petrol</a:t>
                      </a:r>
                    </a:p>
                  </a:txBody>
                  <a:tcPr marL="81000" marR="81000" marT="571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kern="1200" baseline="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E10, 10% </a:t>
                      </a:r>
                      <a:r>
                        <a:rPr lang="en-US" sz="1400" kern="1200" baseline="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</a:t>
                      </a:r>
                      <a:r>
                        <a:rPr lang="en-US" sz="1400" kern="1200" baseline="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ethanol</a:t>
                      </a:r>
                      <a:endParaRPr lang="en-US" sz="14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000" marR="81000" marT="571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Reduction quota mandate </a:t>
                      </a:r>
                    </a:p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7.8% until</a:t>
                      </a:r>
                      <a:r>
                        <a:rPr lang="en-US" sz="1400" kern="1200" baseline="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Jan 2024</a:t>
                      </a:r>
                      <a:endParaRPr lang="en-US" sz="14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000" marR="81000" marT="571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105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Diesel</a:t>
                      </a:r>
                    </a:p>
                  </a:txBody>
                  <a:tcPr marL="81000" marR="81000" marT="571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B7, 7% </a:t>
                      </a:r>
                      <a:r>
                        <a:rPr lang="en-US" sz="1400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</a:t>
                      </a: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FAME +</a:t>
                      </a:r>
                    </a:p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30-35% </a:t>
                      </a:r>
                      <a:r>
                        <a:rPr lang="en-US" sz="1400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</a:t>
                      </a: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HVO</a:t>
                      </a:r>
                    </a:p>
                  </a:txBody>
                  <a:tcPr marL="81000" marR="81000" marT="571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Reduction quota mandate</a:t>
                      </a:r>
                    </a:p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30.5% until 1 Jan 2024</a:t>
                      </a:r>
                    </a:p>
                  </a:txBody>
                  <a:tcPr marL="81000" marR="81000" marT="571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105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E85</a:t>
                      </a:r>
                    </a:p>
                  </a:txBody>
                  <a:tcPr marL="81000" marR="81000" marT="571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Summer: 85% </a:t>
                      </a:r>
                      <a:r>
                        <a:rPr lang="en-US" sz="1400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</a:t>
                      </a: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ethanol</a:t>
                      </a:r>
                    </a:p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Winter:</a:t>
                      </a:r>
                      <a:r>
                        <a:rPr lang="en-US" sz="1400" kern="1200" baseline="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75% </a:t>
                      </a:r>
                      <a:r>
                        <a:rPr lang="en-US" sz="1400" kern="1200" baseline="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</a:t>
                      </a:r>
                      <a:r>
                        <a:rPr lang="en-US" sz="1400" kern="1200" baseline="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ethanol</a:t>
                      </a:r>
                      <a:endParaRPr lang="en-US" sz="14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000" marR="81000" marT="571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</a:t>
                      </a:r>
                      <a:r>
                        <a:rPr lang="en-US" sz="1400" kern="1200" baseline="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tax exemption for biofuel share to 31 Dec 2026</a:t>
                      </a:r>
                      <a:endParaRPr lang="en-US" sz="14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000" marR="81000" marT="571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73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B100</a:t>
                      </a:r>
                    </a:p>
                  </a:txBody>
                  <a:tcPr marL="81000" marR="81000" marT="571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 RME</a:t>
                      </a:r>
                    </a:p>
                  </a:txBody>
                  <a:tcPr marL="81000" marR="81000" marT="571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</a:t>
                      </a:r>
                      <a:r>
                        <a:rPr lang="en-US" sz="1400" kern="1200" baseline="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tax exemption to 31 Dec 2026</a:t>
                      </a:r>
                      <a:endParaRPr lang="en-US" sz="14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000" marR="81000" marT="571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105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HVO100</a:t>
                      </a:r>
                    </a:p>
                  </a:txBody>
                  <a:tcPr marL="81000" marR="81000" marT="571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Approved for new cars </a:t>
                      </a:r>
                      <a:r>
                        <a:rPr lang="en-US" sz="1400" kern="1200" baseline="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most buses and trucks</a:t>
                      </a:r>
                      <a:endParaRPr lang="en-US" sz="14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000" marR="81000" marT="571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</a:t>
                      </a:r>
                      <a:r>
                        <a:rPr lang="en-US" sz="1400" kern="1200" baseline="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tax exemption to 31 Dec 2026</a:t>
                      </a:r>
                      <a:endParaRPr lang="en-US" sz="14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000" marR="81000" marT="571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9105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ED95</a:t>
                      </a:r>
                    </a:p>
                  </a:txBody>
                  <a:tcPr marL="81000" marR="81000" marT="571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  <a:r>
                        <a:rPr lang="en-US" sz="1400" kern="1200" baseline="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ethanol for buses and trucks</a:t>
                      </a:r>
                      <a:endParaRPr lang="en-US" sz="14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000" marR="81000" marT="571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</a:t>
                      </a:r>
                      <a:r>
                        <a:rPr lang="en-US" sz="1400" kern="1200" baseline="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tax exemption to 31 Dec 2026</a:t>
                      </a:r>
                      <a:endParaRPr lang="en-US" sz="14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000" marR="81000" marT="571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9105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Bio-CNG</a:t>
                      </a:r>
                    </a:p>
                  </a:txBody>
                  <a:tcPr marL="81000" marR="81000" marT="571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US" sz="1400" kern="1200" baseline="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&gt;90% o</a:t>
                      </a:r>
                      <a:r>
                        <a:rPr lang="en-US" sz="14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</a:t>
                      </a:r>
                      <a:r>
                        <a:rPr lang="en-US" sz="1400" kern="1200" baseline="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CNG is biogas-based</a:t>
                      </a:r>
                      <a:endParaRPr lang="en-US" sz="140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000" marR="81000" marT="571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trike="sngStrike" kern="1200" noProof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</a:t>
                      </a:r>
                      <a:r>
                        <a:rPr lang="en-US" sz="1400" strike="sngStrike" kern="1200" baseline="0" noProof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tax exemption to 31 Dec 2030</a:t>
                      </a:r>
                      <a:endParaRPr lang="en-US" sz="1400" strike="sngStrike" kern="1200" noProof="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1000" marR="81000" marT="571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8" name="Bildobjekt 7">
            <a:extLst>
              <a:ext uri="{FF2B5EF4-FFF2-40B4-BE49-F238E27FC236}">
                <a16:creationId xmlns:a16="http://schemas.microsoft.com/office/drawing/2014/main" id="{2B40E64B-2A8A-4B4A-9111-0AA212B40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987" y="52974"/>
            <a:ext cx="923653" cy="74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24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AB3F3ADA-B6F9-41A7-8F84-7D0660AA5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69240"/>
            <a:ext cx="4243906" cy="3248373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4393FA7-10B9-4432-A269-AAC41CDAD7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Accelerate</a:t>
            </a:r>
          </a:p>
          <a:p>
            <a:pPr lvl="1"/>
            <a:r>
              <a:rPr lang="en-GB" dirty="0"/>
              <a:t>System demonstration</a:t>
            </a:r>
          </a:p>
          <a:p>
            <a:pPr lvl="1"/>
            <a:r>
              <a:rPr lang="en-GB" dirty="0"/>
              <a:t>Demand driven</a:t>
            </a:r>
          </a:p>
          <a:p>
            <a:pPr lvl="1"/>
            <a:r>
              <a:rPr lang="en-GB" dirty="0"/>
              <a:t>Fossil free</a:t>
            </a:r>
          </a:p>
          <a:p>
            <a:r>
              <a:rPr lang="en-GB" dirty="0"/>
              <a:t>Zero emission</a:t>
            </a:r>
          </a:p>
          <a:p>
            <a:pPr lvl="1"/>
            <a:r>
              <a:rPr lang="en-US" dirty="0"/>
              <a:t>Vehicles and their associated infrastructure</a:t>
            </a:r>
          </a:p>
          <a:p>
            <a:pPr lvl="1"/>
            <a:r>
              <a:rPr lang="en-US" dirty="0"/>
              <a:t>Electrification including fuel cells</a:t>
            </a:r>
          </a:p>
          <a:p>
            <a:pPr lvl="2"/>
            <a:r>
              <a:rPr lang="en-US" dirty="0"/>
              <a:t>also smaller investments in other driveline alternatives for zero-emission vehicles</a:t>
            </a:r>
          </a:p>
          <a:p>
            <a:r>
              <a:rPr lang="en-US" dirty="0"/>
              <a:t>Advanced motor fuels</a:t>
            </a:r>
          </a:p>
          <a:p>
            <a:pPr lvl="1"/>
            <a:r>
              <a:rPr lang="en-US" dirty="0"/>
              <a:t>Aviation</a:t>
            </a:r>
          </a:p>
          <a:p>
            <a:pPr lvl="1"/>
            <a:r>
              <a:rPr lang="en-US" dirty="0"/>
              <a:t>Maritime</a:t>
            </a:r>
          </a:p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FEC2C-AD63-44F4-896C-A2025F5FB260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ED90A084-45BD-4526-A29C-3260BC69F0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4DFE15A2-0EF8-473A-81D6-5234A4CEA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 areas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FE9DBB1F-0B14-4AD6-9E18-05367438F1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7987" y="52974"/>
            <a:ext cx="923653" cy="74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3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A79E760-4018-4B92-938A-AE9F224BE9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Renewable </a:t>
            </a:r>
            <a:r>
              <a:rPr lang="en-GB" dirty="0">
                <a:sym typeface="Wingdings" panose="05000000000000000000" pitchFamily="2" charset="2"/>
              </a:rPr>
              <a:t> Fossil free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Nuclear power</a:t>
            </a:r>
          </a:p>
          <a:p>
            <a:r>
              <a:rPr lang="en-GB" dirty="0" err="1">
                <a:sym typeface="Wingdings" panose="05000000000000000000" pitchFamily="2" charset="2"/>
              </a:rPr>
              <a:t>Landwärme</a:t>
            </a:r>
            <a:endParaRPr lang="en-GB" dirty="0">
              <a:sym typeface="Wingdings" panose="05000000000000000000" pitchFamily="2" charset="2"/>
            </a:endParaRPr>
          </a:p>
          <a:p>
            <a:pPr lvl="1"/>
            <a:r>
              <a:rPr lang="en-GB" dirty="0">
                <a:sym typeface="Wingdings" panose="05000000000000000000" pitchFamily="2" charset="2"/>
              </a:rPr>
              <a:t>Tax exemption for biogas removed</a:t>
            </a:r>
          </a:p>
          <a:p>
            <a:r>
              <a:rPr lang="en-GB" dirty="0">
                <a:sym typeface="Wingdings" panose="05000000000000000000" pitchFamily="2" charset="2"/>
              </a:rPr>
              <a:t>European focus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Fit-for-55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Less focus on national goals for transport</a:t>
            </a:r>
          </a:p>
          <a:p>
            <a:r>
              <a:rPr lang="en-GB" dirty="0">
                <a:sym typeface="Wingdings" panose="05000000000000000000" pitchFamily="2" charset="2"/>
              </a:rPr>
              <a:t>Public acceptance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Fuel cost</a:t>
            </a:r>
            <a:endParaRPr lang="en-GB" dirty="0"/>
          </a:p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FEC2C-AD63-44F4-896C-A2025F5FB260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CD6ED7F8-146A-428D-84C1-ED75B892C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4DFE15A2-0EF8-473A-81D6-5234A4CEA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developments</a:t>
            </a:r>
          </a:p>
        </p:txBody>
      </p:sp>
      <p:pic>
        <p:nvPicPr>
          <p:cNvPr id="8" name="Platshållare för bild 7">
            <a:extLst>
              <a:ext uri="{FF2B5EF4-FFF2-40B4-BE49-F238E27FC236}">
                <a16:creationId xmlns:a16="http://schemas.microsoft.com/office/drawing/2014/main" id="{A6DA9CFD-FF3D-4E2B-86F8-556B62D36765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 t="7134" b="7134"/>
          <a:stretch>
            <a:fillRect/>
          </a:stretch>
        </p:blipFill>
        <p:spPr>
          <a:xfrm>
            <a:off x="5073540" y="1469241"/>
            <a:ext cx="3791360" cy="3248373"/>
          </a:xfr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C55DCAE7-C57F-4050-9A15-C3C3F4C12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7987" y="52974"/>
            <a:ext cx="923653" cy="74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2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presentation_16x9">
  <a:themeElements>
    <a:clrScheme name="0070C0">
      <a:dk1>
        <a:srgbClr val="47484A"/>
      </a:dk1>
      <a:lt1>
        <a:srgbClr val="FFFFFF"/>
      </a:lt1>
      <a:dk2>
        <a:srgbClr val="193F70"/>
      </a:dk2>
      <a:lt2>
        <a:srgbClr val="1F8A51"/>
      </a:lt2>
      <a:accent1>
        <a:srgbClr val="0070C0"/>
      </a:accent1>
      <a:accent2>
        <a:srgbClr val="FF7900"/>
      </a:accent2>
      <a:accent3>
        <a:srgbClr val="79B800"/>
      </a:accent3>
      <a:accent4>
        <a:srgbClr val="ECAA00"/>
      </a:accent4>
      <a:accent5>
        <a:srgbClr val="4D008C"/>
      </a:accent5>
      <a:accent6>
        <a:srgbClr val="CD202C"/>
      </a:accent6>
      <a:hlink>
        <a:srgbClr val="000000"/>
      </a:hlink>
      <a:folHlink>
        <a:srgbClr val="76777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nnex Progress Report NEW Template" id="{B08A55D4-A4A2-4D4D-8D12-184006480B8C}" vid="{931AC5A5-83AB-4CDD-AF79-2D10D503361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8f10349-adca-4f79-b3fd-3d2916af8921">
      <Value>154</Value>
      <Value>153</Value>
    </TaxCatchAll>
    <TrvUploadedDocumentTypeTaxHTField0 xmlns="48f10349-adca-4f79-b3fd-3d2916af8921">
      <Terms xmlns="http://schemas.microsoft.com/office/infopath/2007/PartnerControls">
        <TermInfo xmlns="http://schemas.microsoft.com/office/infopath/2007/PartnerControls">
          <TermName xmlns="http://schemas.microsoft.com/office/infopath/2007/PartnerControls">UPPLADDAT DOKUMENT</TermName>
          <TermId xmlns="http://schemas.microsoft.com/office/infopath/2007/PartnerControls">7c5b34d8-57da-44ed-9451-2f10a78af863</TermId>
        </TermInfo>
      </Terms>
    </TrvUploadedDocumentTypeTaxHTField0>
    <Dokumentdatum_x0020_NY xmlns="Trafikverket">2023-10-08T22:00:00+00:00</Dokumentdatum_x0020_NY>
    <Skapat_x0020_av_x0020_NY xmlns="Trafikverket">MAgnus Lindgren</Skapat_x0020_av_x0020_NY>
    <TrvConfidentialityLevelTaxHTField0 xmlns="48f10349-adca-4f79-b3fd-3d2916af8921">
      <Terms xmlns="http://schemas.microsoft.com/office/infopath/2007/PartnerControls">
        <TermInfo xmlns="http://schemas.microsoft.com/office/infopath/2007/PartnerControls">
          <TermName xmlns="http://schemas.microsoft.com/office/infopath/2007/PartnerControls">1 Ej känslig</TermName>
          <TermId xmlns="http://schemas.microsoft.com/office/infopath/2007/PartnerControls">d6b02225-a7b5-4820-9bf2-4651be70f844</TermId>
        </TermInfo>
      </Terms>
    </TrvConfidentialityLevelTaxHTField0>
    <TRVversionNY xmlns="Trafikverket">0.2</TRVversionNY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Uppladdat arbetsrumsdokument" ma:contentTypeID="0x0101002EE44F411E754ABAB6EB27FC7D8442BF00FBDC29B7F7B140FA848AB6ABEF7636D900027DC5A8F483CD44BB442E6E1FBA0D2A" ma:contentTypeVersion="7" ma:contentTypeDescription="Skapa ett nytt dokument." ma:contentTypeScope="" ma:versionID="275d7b606bbbd11e85d348516efc6226">
  <xsd:schema xmlns:xsd="http://www.w3.org/2001/XMLSchema" xmlns:xs="http://www.w3.org/2001/XMLSchema" xmlns:p="http://schemas.microsoft.com/office/2006/metadata/properties" xmlns:ns1="Trafikverket" xmlns:ns3="48f10349-adca-4f79-b3fd-3d2916af8921" xmlns:ns4="f57d26bd-af83-4bb1-a9ab-26c23aaf515e" targetNamespace="http://schemas.microsoft.com/office/2006/metadata/properties" ma:root="true" ma:fieldsID="2252d49eb7de7c407790c834375a2b17" ns1:_="" ns3:_="" ns4:_="">
    <xsd:import namespace="Trafikverket"/>
    <xsd:import namespace="48f10349-adca-4f79-b3fd-3d2916af8921"/>
    <xsd:import namespace="f57d26bd-af83-4bb1-a9ab-26c23aaf515e"/>
    <xsd:element name="properties">
      <xsd:complexType>
        <xsd:sequence>
          <xsd:element name="documentManagement">
            <xsd:complexType>
              <xsd:all>
                <xsd:element ref="ns1:Skapat_x0020_av_x0020_NY"/>
                <xsd:element ref="ns1:Dokumentdatum_x0020_NY"/>
                <xsd:element ref="ns1:TRVversionNY" minOccurs="0"/>
                <xsd:element ref="ns1:TrvDocumentTemplateId" minOccurs="0"/>
                <xsd:element ref="ns1:TrvDocumentTemplateVersion" minOccurs="0"/>
                <xsd:element ref="ns3:TrvUploadedDocumentTypeTaxHTField0" minOccurs="0"/>
                <xsd:element ref="ns3:TaxCatchAll" minOccurs="0"/>
                <xsd:element ref="ns3:TaxCatchAllLabel" minOccurs="0"/>
                <xsd:element ref="ns3:TrvConfidentialityLevelTaxHTField0" minOccurs="0"/>
                <xsd:element ref="ns4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Trafikverket" elementFormDefault="qualified">
    <xsd:import namespace="http://schemas.microsoft.com/office/2006/documentManagement/types"/>
    <xsd:import namespace="http://schemas.microsoft.com/office/infopath/2007/PartnerControls"/>
    <xsd:element name="Skapat_x0020_av_x0020_NY" ma:index="0" ma:displayName="Skapat av" ma:description="Namn och organisationsbeteckning för den person som skapat dokumentet." ma:internalName="TrvCreatedBy" ma:readOnly="false">
      <xsd:simpleType>
        <xsd:restriction base="dms:Text"/>
      </xsd:simpleType>
    </xsd:element>
    <xsd:element name="Dokumentdatum_x0020_NY" ma:index="2" ma:displayName="Dokumentdatum" ma:description="Datum för nuvarande version" ma:format="DateOnly" ma:internalName="TrvDocumentDate" ma:readOnly="false">
      <xsd:simpleType>
        <xsd:restriction base="dms:DateTime"/>
      </xsd:simpleType>
    </xsd:element>
    <xsd:element name="TRVversionNY" ma:index="8" nillable="true" ma:displayName="Version" ma:description="Dokumentets versionsnummer" ma:internalName="TrvVersion" ma:readOnly="true">
      <xsd:simpleType>
        <xsd:restriction base="dms:Text"/>
      </xsd:simpleType>
    </xsd:element>
    <xsd:element name="TrvDocumentTemplateId" ma:index="9" nillable="true" ma:displayName="TMALL-nummer" ma:description="Unik sträng eller nummer som identifierar dokumentmallen. Värdet sätts av respektive system." ma:internalName="TrvDocumentTemplateId" ma:readOnly="true">
      <xsd:simpleType>
        <xsd:restriction base="dms:Text"/>
      </xsd:simpleType>
    </xsd:element>
    <xsd:element name="TrvDocumentTemplateVersion" ma:index="10" nillable="true" ma:displayName="Mallversion" ma:description="Dokumentmallens versionsnummer" ma:internalName="TrvDocumentTemplateVers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f10349-adca-4f79-b3fd-3d2916af8921" elementFormDefault="qualified">
    <xsd:import namespace="http://schemas.microsoft.com/office/2006/documentManagement/types"/>
    <xsd:import namespace="http://schemas.microsoft.com/office/infopath/2007/PartnerControls"/>
    <xsd:element name="TrvUploadedDocumentTypeTaxHTField0" ma:index="13" ma:taxonomy="true" ma:internalName="TrvUploadedDocumentTypeTaxHTField0" ma:taxonomyFieldName="TrvUploadedDocumentType" ma:displayName="Dokumenttyp för uppladdade dokument" ma:readOnly="false" ma:default="153;#UPPLADDAT DOKUMENT|7c5b34d8-57da-44ed-9451-2f10a78af863" ma:fieldId="{eb96df49-af7b-4885-ae87-85b965eb0ad2}" ma:sspId="56b52474-2a4b-42ac-ac16-0a67cba4e670" ma:termSetId="152f56a5-fdb2-4180-8a6e-79ef00400bc3" ma:anchorId="238613c4-8162-47c5-b0c8-3db178651ae8" ma:open="false" ma:isKeyword="fals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description="" ma:hidden="true" ma:list="{f8f6e4b9-e9fc-49f2-bbd6-f51a8224d3dc}" ma:internalName="TaxCatchAll" ma:showField="CatchAllData" ma:web="48f10349-adca-4f79-b3fd-3d2916af89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5" nillable="true" ma:displayName="Taxonomy Catch All Column1" ma:description="" ma:hidden="true" ma:list="{f8f6e4b9-e9fc-49f2-bbd6-f51a8224d3dc}" ma:internalName="TaxCatchAllLabel" ma:readOnly="true" ma:showField="CatchAllDataLabel" ma:web="48f10349-adca-4f79-b3fd-3d2916af89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rvConfidentialityLevelTaxHTField0" ma:index="17" ma:taxonomy="true" ma:internalName="TrvConfidentialityLevelTaxHTField0" ma:taxonomyFieldName="TrvConfidentialityLevel" ma:displayName="Konfidentialitetsnivå" ma:readOnly="false" ma:default="" ma:fieldId="{a84a37ca-5c43-43e3-a37a-c23c41d1607d}" ma:sspId="56b52474-2a4b-42ac-ac16-0a67cba4e670" ma:termSetId="4d666f29-dc73-4030-952a-63de8896f39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d26bd-af83-4bb1-a9ab-26c23aaf515e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Innehållstyp"/>
        <xsd:element ref="dc:title" maxOccurs="1" ma:index="1" ma:displayName="Dokument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Props1.xml><?xml version="1.0" encoding="utf-8"?>
<ds:datastoreItem xmlns:ds="http://schemas.openxmlformats.org/officeDocument/2006/customXml" ds:itemID="{E82B93D1-E8C8-4E96-8571-6EAFD7029E0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68B16F-3459-4172-BC8B-3DC37945A2FA}">
  <ds:schemaRefs>
    <ds:schemaRef ds:uri="http://schemas.microsoft.com/office/2006/documentManagement/types"/>
    <ds:schemaRef ds:uri="http://purl.org/dc/terms/"/>
    <ds:schemaRef ds:uri="f57d26bd-af83-4bb1-a9ab-26c23aaf515e"/>
    <ds:schemaRef ds:uri="48f10349-adca-4f79-b3fd-3d2916af8921"/>
    <ds:schemaRef ds:uri="http://purl.org/dc/dcmitype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Trafikverket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1CBAEC8-52E4-4472-BF05-D3E875A15D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Trafikverket"/>
    <ds:schemaRef ds:uri="48f10349-adca-4f79-b3fd-3d2916af8921"/>
    <ds:schemaRef ds:uri="f57d26bd-af83-4bb1-a9ab-26c23aaf51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048F47C9-20C5-48C3-98B8-86EEFD67433A}">
  <ds:schemaRefs>
    <ds:schemaRef ds:uri="http://schemas.microsoft.com/office/2006/metadata/customXs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Task Progress Report NEW Template</Template>
  <TotalTime>0</TotalTime>
  <Words>694</Words>
  <Application>Microsoft Office PowerPoint</Application>
  <PresentationFormat>Bildschirmpräsentation (16:9)</PresentationFormat>
  <Paragraphs>124</Paragraphs>
  <Slides>8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6" baseType="lpstr">
      <vt:lpstr>Arial</vt:lpstr>
      <vt:lpstr>Calibri</vt:lpstr>
      <vt:lpstr>Times</vt:lpstr>
      <vt:lpstr>Times New Roman</vt:lpstr>
      <vt:lpstr>Trebuchet MS</vt:lpstr>
      <vt:lpstr>Wingdings</vt:lpstr>
      <vt:lpstr>ヒラギノ角ゴ Pro W3</vt:lpstr>
      <vt:lpstr>presentation_16x9</vt:lpstr>
      <vt:lpstr>Country Report Sweden</vt:lpstr>
      <vt:lpstr>Energy use</vt:lpstr>
      <vt:lpstr>Biofuels in transport</vt:lpstr>
      <vt:lpstr>Promising Swedish biorefineries development</vt:lpstr>
      <vt:lpstr>Policy: Transport</vt:lpstr>
      <vt:lpstr>Stability and sudden changes in policies, </vt:lpstr>
      <vt:lpstr>Research areas</vt:lpstr>
      <vt:lpstr>New developments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Conutry report</dc:title>
  <dc:creator>Lindgren Magnus, PLkvm</dc:creator>
  <cp:lastModifiedBy>Kerstin Brunbauer</cp:lastModifiedBy>
  <cp:revision>4</cp:revision>
  <cp:lastPrinted>2019-11-18T23:37:37Z</cp:lastPrinted>
  <dcterms:created xsi:type="dcterms:W3CDTF">2023-10-09T13:43:30Z</dcterms:created>
  <dcterms:modified xsi:type="dcterms:W3CDTF">2023-10-20T13:07:14Z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0x0101002EE44F411E754ABAB6EB27FC7D8442BF00FBDC29B7F7B140FA848AB6ABEF7636D900027DC5A8F483CD44BB442E6E1FBA0D2A</vt:lpwstr>
  </property>
  <property fmtid="{D5CDD505-2E9C-101B-9397-08002B2CF9AE}" pid="3" name="TrvUploadedDocumentType">
    <vt:lpwstr>153;#UPPLADDAT DOKUMENT|7c5b34d8-57da-44ed-9451-2f10a78af863</vt:lpwstr>
  </property>
  <property fmtid="{D5CDD505-2E9C-101B-9397-08002B2CF9AE}" pid="4" name="TrvConfidentialityLevel">
    <vt:lpwstr>154;#1 Ej känslig|d6b02225-a7b5-4820-9bf2-4651be70f844</vt:lpwstr>
  </property>
</Properties>
</file>