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50" r:id="rId5"/>
    <p:sldMasterId id="2147483672" r:id="rId6"/>
    <p:sldMasterId id="2147483696" r:id="rId7"/>
    <p:sldMasterId id="2147483698" r:id="rId8"/>
    <p:sldMasterId id="2147483660" r:id="rId9"/>
  </p:sldMasterIdLst>
  <p:notesMasterIdLst>
    <p:notesMasterId r:id="rId45"/>
  </p:notesMasterIdLst>
  <p:sldIdLst>
    <p:sldId id="355" r:id="rId10"/>
    <p:sldId id="363" r:id="rId11"/>
    <p:sldId id="364" r:id="rId12"/>
    <p:sldId id="302" r:id="rId13"/>
    <p:sldId id="303" r:id="rId14"/>
    <p:sldId id="305" r:id="rId15"/>
    <p:sldId id="335" r:id="rId16"/>
    <p:sldId id="307" r:id="rId17"/>
    <p:sldId id="359" r:id="rId18"/>
    <p:sldId id="360" r:id="rId19"/>
    <p:sldId id="361" r:id="rId20"/>
    <p:sldId id="362" r:id="rId21"/>
    <p:sldId id="365" r:id="rId22"/>
    <p:sldId id="341" r:id="rId23"/>
    <p:sldId id="347" r:id="rId24"/>
    <p:sldId id="348" r:id="rId25"/>
    <p:sldId id="349" r:id="rId26"/>
    <p:sldId id="256" r:id="rId27"/>
    <p:sldId id="357" r:id="rId28"/>
    <p:sldId id="356" r:id="rId29"/>
    <p:sldId id="350" r:id="rId30"/>
    <p:sldId id="351" r:id="rId31"/>
    <p:sldId id="352" r:id="rId32"/>
    <p:sldId id="353" r:id="rId33"/>
    <p:sldId id="306" r:id="rId34"/>
    <p:sldId id="338" r:id="rId35"/>
    <p:sldId id="339" r:id="rId36"/>
    <p:sldId id="336" r:id="rId37"/>
    <p:sldId id="337" r:id="rId38"/>
    <p:sldId id="340" r:id="rId39"/>
    <p:sldId id="342" r:id="rId40"/>
    <p:sldId id="343" r:id="rId41"/>
    <p:sldId id="344" r:id="rId42"/>
    <p:sldId id="345" r:id="rId43"/>
    <p:sldId id="346" r:id="rId44"/>
  </p:sldIdLst>
  <p:sldSz cx="9144000" cy="6858000" type="screen4x3"/>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00"/>
    <a:srgbClr val="F2F6F5"/>
    <a:srgbClr val="FFFFFF"/>
    <a:srgbClr val="FFCCCC"/>
    <a:srgbClr val="003366"/>
    <a:srgbClr val="009900"/>
    <a:srgbClr val="0000CC"/>
    <a:srgbClr val="C7D8F0"/>
    <a:srgbClr val="CDD5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35" autoAdjust="0"/>
    <p:restoredTop sz="70108" autoAdjust="0"/>
  </p:normalViewPr>
  <p:slideViewPr>
    <p:cSldViewPr snapToGrid="0">
      <p:cViewPr varScale="1">
        <p:scale>
          <a:sx n="64" d="100"/>
          <a:sy n="64" d="100"/>
        </p:scale>
        <p:origin x="2412" y="60"/>
      </p:cViewPr>
      <p:guideLst/>
    </p:cSldViewPr>
  </p:slideViewPr>
  <p:notesTextViewPr>
    <p:cViewPr>
      <p:scale>
        <a:sx n="1" d="1"/>
        <a:sy n="1" d="1"/>
      </p:scale>
      <p:origin x="0" y="0"/>
    </p:cViewPr>
  </p:notesTextViewPr>
  <p:sorterViewPr>
    <p:cViewPr varScale="1">
      <p:scale>
        <a:sx n="1" d="1"/>
        <a:sy n="1" d="1"/>
      </p:scale>
      <p:origin x="0" y="-2118"/>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1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188"/>
          </a:xfrm>
          <a:prstGeom prst="rect">
            <a:avLst/>
          </a:prstGeom>
        </p:spPr>
        <p:txBody>
          <a:bodyPr vert="horz" lIns="91440" tIns="45720" rIns="91440" bIns="45720" rtlCol="0"/>
          <a:lstStyle>
            <a:lvl1pPr algn="r">
              <a:defRPr sz="1200"/>
            </a:lvl1pPr>
          </a:lstStyle>
          <a:p>
            <a:fld id="{B30ADFD0-0AB6-4378-9061-BAE999E81037}" type="datetimeFigureOut">
              <a:rPr kumimoji="1" lang="ja-JP" altLang="en-US" smtClean="0"/>
              <a:t>2023/10/24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9691"/>
            <a:ext cx="5388610" cy="388611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301"/>
            <a:ext cx="2918831" cy="4951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4301"/>
            <a:ext cx="2918831" cy="495187"/>
          </a:xfrm>
          <a:prstGeom prst="rect">
            <a:avLst/>
          </a:prstGeom>
        </p:spPr>
        <p:txBody>
          <a:bodyPr vert="horz" lIns="91440" tIns="45720" rIns="91440" bIns="45720" rtlCol="0" anchor="b"/>
          <a:lstStyle>
            <a:lvl1pPr algn="r">
              <a:defRPr sz="1200"/>
            </a:lvl1pPr>
          </a:lstStyle>
          <a:p>
            <a:fld id="{4FBC4FDB-EF0E-41C3-B8E6-95F9DEC4DDEF}" type="slidenum">
              <a:rPr kumimoji="1" lang="ja-JP" altLang="en-US" smtClean="0"/>
              <a:t>‹Nr.›</a:t>
            </a:fld>
            <a:endParaRPr kumimoji="1" lang="ja-JP" altLang="en-US"/>
          </a:p>
        </p:txBody>
      </p:sp>
    </p:spTree>
    <p:extLst>
      <p:ext uri="{BB962C8B-B14F-4D97-AF65-F5344CB8AC3E}">
        <p14:creationId xmlns:p14="http://schemas.microsoft.com/office/powerpoint/2010/main" val="24126894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The contents of my presentation are as follows.</a:t>
            </a:r>
          </a:p>
          <a:p>
            <a:pPr marL="361986" indent="-361986">
              <a:defRPr/>
            </a:pPr>
            <a:r>
              <a:rPr lang="en-US" altLang="ja-JP" dirty="0">
                <a:solidFill>
                  <a:srgbClr val="000000"/>
                </a:solidFill>
                <a:latin typeface="Meiryo UI" panose="020B0604030504040204" pitchFamily="50" charset="-128"/>
                <a:ea typeface="Meiryo UI" panose="020B0604030504040204" pitchFamily="50" charset="-128"/>
              </a:rPr>
              <a:t>1. Japan's new policy, "carbon-neutral"</a:t>
            </a:r>
          </a:p>
          <a:p>
            <a:pPr marL="361950" indent="-361950" fontAlgn="auto">
              <a:spcBef>
                <a:spcPts val="0"/>
              </a:spcBef>
              <a:spcAft>
                <a:spcPts val="0"/>
              </a:spcAft>
              <a:defRPr/>
            </a:pPr>
            <a:r>
              <a:rPr lang="en-US" altLang="ja-JP" sz="1200" dirty="0">
                <a:solidFill>
                  <a:srgbClr val="000000"/>
                </a:solidFill>
                <a:latin typeface="Meiryo UI" panose="020B0604030504040204" pitchFamily="50" charset="-128"/>
                <a:ea typeface="Meiryo UI" panose="020B0604030504040204" pitchFamily="50" charset="-128"/>
              </a:rPr>
              <a:t>2. </a:t>
            </a:r>
            <a:r>
              <a:rPr lang="en-US" altLang="ja-JP" sz="1200" b="0" dirty="0">
                <a:solidFill>
                  <a:srgbClr val="000000"/>
                </a:solidFill>
                <a:latin typeface="Meiryo UI" panose="020B0604030504040204" pitchFamily="50" charset="-128"/>
                <a:ea typeface="Meiryo UI" panose="020B0604030504040204" pitchFamily="50" charset="-128"/>
              </a:rPr>
              <a:t>Key points as fuels/energy for mobility</a:t>
            </a:r>
          </a:p>
          <a:p>
            <a:pPr marL="361950" indent="-361950" fontAlgn="auto">
              <a:spcBef>
                <a:spcPts val="0"/>
              </a:spcBef>
              <a:spcAft>
                <a:spcPts val="0"/>
              </a:spcAft>
              <a:defRPr/>
            </a:pPr>
            <a:r>
              <a:rPr lang="en-US" altLang="ja-JP" sz="1200" dirty="0">
                <a:solidFill>
                  <a:srgbClr val="000000"/>
                </a:solidFill>
                <a:latin typeface="Meiryo UI" panose="020B0604030504040204" pitchFamily="50" charset="-128"/>
                <a:ea typeface="Meiryo UI" panose="020B0604030504040204" pitchFamily="50" charset="-128"/>
              </a:rPr>
              <a:t>3. Summary   - Sustainability of mobility energy -</a:t>
            </a:r>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2</a:t>
            </a:fld>
            <a:endParaRPr kumimoji="1" lang="ja-JP" altLang="en-US"/>
          </a:p>
        </p:txBody>
      </p:sp>
    </p:spTree>
    <p:extLst>
      <p:ext uri="{BB962C8B-B14F-4D97-AF65-F5344CB8AC3E}">
        <p14:creationId xmlns:p14="http://schemas.microsoft.com/office/powerpoint/2010/main" val="922981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The contents of the second topic as shown.</a:t>
            </a:r>
            <a:endParaRPr kumimoji="1" lang="ja-JP" altLang="en-US" dirty="0"/>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14</a:t>
            </a:fld>
            <a:endParaRPr kumimoji="1" lang="ja-JP" altLang="en-US"/>
          </a:p>
        </p:txBody>
      </p:sp>
    </p:spTree>
    <p:extLst>
      <p:ext uri="{BB962C8B-B14F-4D97-AF65-F5344CB8AC3E}">
        <p14:creationId xmlns:p14="http://schemas.microsoft.com/office/powerpoint/2010/main" val="1639665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15</a:t>
            </a:fld>
            <a:endParaRPr kumimoji="1" lang="ja-JP" altLang="en-US"/>
          </a:p>
        </p:txBody>
      </p:sp>
    </p:spTree>
    <p:extLst>
      <p:ext uri="{BB962C8B-B14F-4D97-AF65-F5344CB8AC3E}">
        <p14:creationId xmlns:p14="http://schemas.microsoft.com/office/powerpoint/2010/main" val="3220420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16</a:t>
            </a:fld>
            <a:endParaRPr kumimoji="1" lang="ja-JP" altLang="en-US"/>
          </a:p>
        </p:txBody>
      </p:sp>
    </p:spTree>
    <p:extLst>
      <p:ext uri="{BB962C8B-B14F-4D97-AF65-F5344CB8AC3E}">
        <p14:creationId xmlns:p14="http://schemas.microsoft.com/office/powerpoint/2010/main" val="3414438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17</a:t>
            </a:fld>
            <a:endParaRPr kumimoji="1" lang="ja-JP" altLang="en-US"/>
          </a:p>
        </p:txBody>
      </p:sp>
    </p:spTree>
    <p:extLst>
      <p:ext uri="{BB962C8B-B14F-4D97-AF65-F5344CB8AC3E}">
        <p14:creationId xmlns:p14="http://schemas.microsoft.com/office/powerpoint/2010/main" val="3238756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21</a:t>
            </a:fld>
            <a:endParaRPr kumimoji="1" lang="ja-JP" altLang="en-US"/>
          </a:p>
        </p:txBody>
      </p:sp>
    </p:spTree>
    <p:extLst>
      <p:ext uri="{BB962C8B-B14F-4D97-AF65-F5344CB8AC3E}">
        <p14:creationId xmlns:p14="http://schemas.microsoft.com/office/powerpoint/2010/main" val="3498582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22</a:t>
            </a:fld>
            <a:endParaRPr kumimoji="1" lang="ja-JP" altLang="en-US"/>
          </a:p>
        </p:txBody>
      </p:sp>
    </p:spTree>
    <p:extLst>
      <p:ext uri="{BB962C8B-B14F-4D97-AF65-F5344CB8AC3E}">
        <p14:creationId xmlns:p14="http://schemas.microsoft.com/office/powerpoint/2010/main" val="523086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23</a:t>
            </a:fld>
            <a:endParaRPr kumimoji="1" lang="ja-JP" altLang="en-US"/>
          </a:p>
        </p:txBody>
      </p:sp>
    </p:spTree>
    <p:extLst>
      <p:ext uri="{BB962C8B-B14F-4D97-AF65-F5344CB8AC3E}">
        <p14:creationId xmlns:p14="http://schemas.microsoft.com/office/powerpoint/2010/main" val="423669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24</a:t>
            </a:fld>
            <a:endParaRPr kumimoji="1" lang="ja-JP" altLang="en-US"/>
          </a:p>
        </p:txBody>
      </p:sp>
    </p:spTree>
    <p:extLst>
      <p:ext uri="{BB962C8B-B14F-4D97-AF65-F5344CB8AC3E}">
        <p14:creationId xmlns:p14="http://schemas.microsoft.com/office/powerpoint/2010/main" val="2296260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681038"/>
            <a:ext cx="4440237" cy="3328987"/>
          </a:xfrm>
        </p:spPr>
      </p:sp>
      <p:sp>
        <p:nvSpPr>
          <p:cNvPr id="3" name="ノート プレースホルダー 2"/>
          <p:cNvSpPr>
            <a:spLocks noGrp="1"/>
          </p:cNvSpPr>
          <p:nvPr>
            <p:ph type="body" idx="1"/>
          </p:nvPr>
        </p:nvSpPr>
        <p:spPr/>
        <p:txBody>
          <a:bodyPr/>
          <a:lstStyle/>
          <a:p>
            <a:r>
              <a:rPr kumimoji="1" lang="en-US" altLang="ja-JP" dirty="0"/>
              <a:t>This slide shows the "current status and issues" and "Future initiatives" of hydrogen.</a:t>
            </a:r>
          </a:p>
          <a:p>
            <a:pPr marL="0" indent="0">
              <a:lnSpc>
                <a:spcPts val="2200"/>
              </a:lnSpc>
              <a:buFont typeface="Wingdings" panose="05000000000000000000" pitchFamily="2" charset="2"/>
              <a:buNone/>
            </a:pP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Hydrogen is a key carbon-neutral technology that is widely used in power generation, industry, and transportation. Positioning it as a new resource, it involves a wide range of players, not just automotive applications.</a:t>
            </a:r>
            <a:endParaRPr kumimoji="1" lang="ja-JP" altLang="en-US" sz="1200" dirty="0">
              <a:latin typeface="Arial" panose="020B0604020202020204" pitchFamily="34" charset="0"/>
              <a:cs typeface="Arial" panose="020B0604020202020204" pitchFamily="34" charset="0"/>
            </a:endParaRPr>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25</a:t>
            </a:fld>
            <a:endParaRPr kumimoji="1" lang="ja-JP" altLang="en-US"/>
          </a:p>
        </p:txBody>
      </p:sp>
    </p:spTree>
    <p:extLst>
      <p:ext uri="{BB962C8B-B14F-4D97-AF65-F5344CB8AC3E}">
        <p14:creationId xmlns:p14="http://schemas.microsoft.com/office/powerpoint/2010/main" val="2876131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681038"/>
            <a:ext cx="4440237" cy="3328987"/>
          </a:xfrm>
        </p:spPr>
      </p:sp>
      <p:sp>
        <p:nvSpPr>
          <p:cNvPr id="3" name="ノート プレースホルダー 2"/>
          <p:cNvSpPr>
            <a:spLocks noGrp="1"/>
          </p:cNvSpPr>
          <p:nvPr>
            <p:ph type="body" idx="1"/>
          </p:nvPr>
        </p:nvSpPr>
        <p:spPr/>
        <p:txBody>
          <a:bodyPr/>
          <a:lstStyle/>
          <a:p>
            <a:r>
              <a:rPr kumimoji="1" lang="en-US" altLang="ja-JP" dirty="0"/>
              <a:t>This slide shows the "current status and issues" and "Future initiatives" of hydrogen.</a:t>
            </a:r>
          </a:p>
          <a:p>
            <a:pPr marL="0" indent="0">
              <a:lnSpc>
                <a:spcPts val="2200"/>
              </a:lnSpc>
              <a:buFont typeface="Wingdings" panose="05000000000000000000" pitchFamily="2" charset="2"/>
              <a:buNone/>
            </a:pP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Hydrogen is a key carbon-neutral technology that is widely used in power generation, industry, and transportation. Positioning it as a new resource, it involves a wide range of players, not just automotive applications.</a:t>
            </a:r>
            <a:endParaRPr kumimoji="1" lang="ja-JP" altLang="en-US" sz="1200" dirty="0">
              <a:latin typeface="Arial" panose="020B0604020202020204" pitchFamily="34" charset="0"/>
              <a:cs typeface="Arial" panose="020B0604020202020204" pitchFamily="34" charset="0"/>
            </a:endParaRPr>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26</a:t>
            </a:fld>
            <a:endParaRPr kumimoji="1" lang="ja-JP" altLang="en-US"/>
          </a:p>
        </p:txBody>
      </p:sp>
    </p:spTree>
    <p:extLst>
      <p:ext uri="{BB962C8B-B14F-4D97-AF65-F5344CB8AC3E}">
        <p14:creationId xmlns:p14="http://schemas.microsoft.com/office/powerpoint/2010/main" val="2322116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The contents of my presentation are as follows.</a:t>
            </a:r>
          </a:p>
          <a:p>
            <a:pPr marL="361986" indent="-361986">
              <a:defRPr/>
            </a:pPr>
            <a:r>
              <a:rPr lang="en-US" altLang="ja-JP" dirty="0">
                <a:solidFill>
                  <a:srgbClr val="000000"/>
                </a:solidFill>
                <a:latin typeface="Meiryo UI" panose="020B0604030504040204" pitchFamily="50" charset="-128"/>
                <a:ea typeface="Meiryo UI" panose="020B0604030504040204" pitchFamily="50" charset="-128"/>
              </a:rPr>
              <a:t>1. Japan's new policy, "carbon-neutral"</a:t>
            </a:r>
          </a:p>
          <a:p>
            <a:pPr marL="361950" indent="-361950" fontAlgn="auto">
              <a:spcBef>
                <a:spcPts val="0"/>
              </a:spcBef>
              <a:spcAft>
                <a:spcPts val="0"/>
              </a:spcAft>
              <a:defRPr/>
            </a:pPr>
            <a:r>
              <a:rPr lang="en-US" altLang="ja-JP" sz="1200" dirty="0">
                <a:solidFill>
                  <a:srgbClr val="000000"/>
                </a:solidFill>
                <a:latin typeface="Meiryo UI" panose="020B0604030504040204" pitchFamily="50" charset="-128"/>
                <a:ea typeface="Meiryo UI" panose="020B0604030504040204" pitchFamily="50" charset="-128"/>
              </a:rPr>
              <a:t>2. </a:t>
            </a:r>
            <a:r>
              <a:rPr lang="en-US" altLang="ja-JP" sz="1200" b="0" dirty="0">
                <a:solidFill>
                  <a:srgbClr val="000000"/>
                </a:solidFill>
                <a:latin typeface="Meiryo UI" panose="020B0604030504040204" pitchFamily="50" charset="-128"/>
                <a:ea typeface="Meiryo UI" panose="020B0604030504040204" pitchFamily="50" charset="-128"/>
              </a:rPr>
              <a:t>Key points as fuels/energy for mobility</a:t>
            </a:r>
          </a:p>
          <a:p>
            <a:pPr marL="361950" indent="-361950" fontAlgn="auto">
              <a:spcBef>
                <a:spcPts val="0"/>
              </a:spcBef>
              <a:spcAft>
                <a:spcPts val="0"/>
              </a:spcAft>
              <a:defRPr/>
            </a:pPr>
            <a:r>
              <a:rPr lang="en-US" altLang="ja-JP" sz="1200" dirty="0">
                <a:solidFill>
                  <a:srgbClr val="000000"/>
                </a:solidFill>
                <a:latin typeface="Meiryo UI" panose="020B0604030504040204" pitchFamily="50" charset="-128"/>
                <a:ea typeface="Meiryo UI" panose="020B0604030504040204" pitchFamily="50" charset="-128"/>
              </a:rPr>
              <a:t>3. Summary   - Sustainability of mobility energy -</a:t>
            </a:r>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3</a:t>
            </a:fld>
            <a:endParaRPr kumimoji="1" lang="ja-JP" altLang="en-US"/>
          </a:p>
        </p:txBody>
      </p:sp>
    </p:spTree>
    <p:extLst>
      <p:ext uri="{BB962C8B-B14F-4D97-AF65-F5344CB8AC3E}">
        <p14:creationId xmlns:p14="http://schemas.microsoft.com/office/powerpoint/2010/main" val="1642213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681038"/>
            <a:ext cx="4440237" cy="3328987"/>
          </a:xfrm>
        </p:spPr>
      </p:sp>
      <p:sp>
        <p:nvSpPr>
          <p:cNvPr id="3" name="ノート プレースホルダー 2"/>
          <p:cNvSpPr>
            <a:spLocks noGrp="1"/>
          </p:cNvSpPr>
          <p:nvPr>
            <p:ph type="body" idx="1"/>
          </p:nvPr>
        </p:nvSpPr>
        <p:spPr/>
        <p:txBody>
          <a:bodyPr/>
          <a:lstStyle/>
          <a:p>
            <a:r>
              <a:rPr kumimoji="1" lang="en-US" altLang="ja-JP" dirty="0"/>
              <a:t>This slide shows the "current status and issues" and "Future initiatives" of fuel ammonia.</a:t>
            </a:r>
          </a:p>
          <a:p>
            <a:pPr marL="0" indent="0">
              <a:lnSpc>
                <a:spcPts val="2000"/>
              </a:lnSpc>
              <a:buFont typeface="Wingdings" panose="05000000000000000000" pitchFamily="2" charset="2"/>
              <a:buNone/>
            </a:pP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Ammonia is an effective decarbonized fuel for co-firing in coal-fired power plants. Establish co-firing technology at an early stage and expand it to Southeast Asia, etc., build an international supply chain as soon as possible, and take the initiative in the world's ammonia supply and utilization industry.</a:t>
            </a:r>
            <a:endParaRPr kumimoji="1" lang="ja-JP" altLang="en-US" sz="1200" dirty="0">
              <a:latin typeface="Arial" panose="020B0604020202020204" pitchFamily="34" charset="0"/>
              <a:cs typeface="Arial" panose="020B0604020202020204" pitchFamily="34" charset="0"/>
            </a:endParaRPr>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27</a:t>
            </a:fld>
            <a:endParaRPr kumimoji="1" lang="ja-JP" altLang="en-US"/>
          </a:p>
        </p:txBody>
      </p:sp>
    </p:spTree>
    <p:extLst>
      <p:ext uri="{BB962C8B-B14F-4D97-AF65-F5344CB8AC3E}">
        <p14:creationId xmlns:p14="http://schemas.microsoft.com/office/powerpoint/2010/main" val="3421735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681038"/>
            <a:ext cx="4440237" cy="3328987"/>
          </a:xfrm>
        </p:spPr>
      </p:sp>
      <p:sp>
        <p:nvSpPr>
          <p:cNvPr id="3" name="ノート プレースホルダー 2"/>
          <p:cNvSpPr>
            <a:spLocks noGrp="1"/>
          </p:cNvSpPr>
          <p:nvPr>
            <p:ph type="body" idx="1"/>
          </p:nvPr>
        </p:nvSpPr>
        <p:spPr/>
        <p:txBody>
          <a:bodyPr/>
          <a:lstStyle/>
          <a:p>
            <a:r>
              <a:rPr kumimoji="1" lang="en-US" altLang="ja-JP" dirty="0"/>
              <a:t>This slide shows the "current status and issues" and "Future initiatives" of shipping.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Regarding the </a:t>
            </a:r>
            <a:r>
              <a:rPr kumimoji="1" lang="en-US" altLang="ja-JP" sz="1200" b="0" i="0" kern="1200" dirty="0">
                <a:solidFill>
                  <a:schemeClr val="tx1"/>
                </a:solidFill>
                <a:effectLst/>
                <a:latin typeface="Arial" panose="020B0604020202020204" pitchFamily="34" charset="0"/>
                <a:ea typeface="+mn-ea"/>
                <a:cs typeface="Arial" panose="020B0604020202020204" pitchFamily="34" charset="0"/>
              </a:rPr>
              <a:t>higher efficiency of LNG-fueled ships</a:t>
            </a:r>
            <a:r>
              <a:rPr kumimoji="1" lang="en-US" altLang="ja-JP" dirty="0"/>
              <a:t>, the current status and issues are shown such as </a:t>
            </a:r>
            <a:r>
              <a:rPr kumimoji="1" lang="en-US" altLang="ja-JP" sz="1200" b="0" i="0" kern="1200" dirty="0">
                <a:solidFill>
                  <a:schemeClr val="tx1"/>
                </a:solidFill>
                <a:effectLst/>
                <a:latin typeface="Arial" panose="020B0604020202020204" pitchFamily="34" charset="0"/>
                <a:ea typeface="+mn-ea"/>
                <a:cs typeface="Arial" panose="020B0604020202020204" pitchFamily="34" charset="0"/>
              </a:rPr>
              <a:t> necessity to improve the space efficiency of fuel tanks, etc.</a:t>
            </a:r>
            <a:r>
              <a:rPr kumimoji="1" lang="en-US" altLang="ja-JP" dirty="0"/>
              <a:t>.</a:t>
            </a:r>
          </a:p>
          <a:p>
            <a:pPr algn="l" fontAlgn="ctr"/>
            <a:r>
              <a:rPr kumimoji="1" lang="en-US" altLang="ja-JP" dirty="0"/>
              <a:t>Therefore, the future initiatives are </a:t>
            </a:r>
            <a:r>
              <a:rPr lang="en-US" altLang="ja-JP" sz="1200" b="0" i="0" u="none" strike="noStrike" dirty="0">
                <a:solidFill>
                  <a:srgbClr val="000000"/>
                </a:solidFill>
                <a:effectLst/>
                <a:latin typeface="Arial" panose="020B0604020202020204" pitchFamily="34" charset="0"/>
                <a:ea typeface="+mn-ea"/>
                <a:cs typeface="Arial" panose="020B0604020202020204" pitchFamily="34" charset="0"/>
              </a:rPr>
              <a:t>developing innovative space-efficient technology.</a:t>
            </a:r>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28</a:t>
            </a:fld>
            <a:endParaRPr kumimoji="1" lang="ja-JP" altLang="en-US"/>
          </a:p>
        </p:txBody>
      </p:sp>
    </p:spTree>
    <p:extLst>
      <p:ext uri="{BB962C8B-B14F-4D97-AF65-F5344CB8AC3E}">
        <p14:creationId xmlns:p14="http://schemas.microsoft.com/office/powerpoint/2010/main" val="1882961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681038"/>
            <a:ext cx="4440237" cy="3328987"/>
          </a:xfrm>
        </p:spPr>
      </p:sp>
      <p:sp>
        <p:nvSpPr>
          <p:cNvPr id="3" name="ノート プレースホルダー 2"/>
          <p:cNvSpPr>
            <a:spLocks noGrp="1"/>
          </p:cNvSpPr>
          <p:nvPr>
            <p:ph type="body" idx="1"/>
          </p:nvPr>
        </p:nvSpPr>
        <p:spPr/>
        <p:txBody>
          <a:bodyPr/>
          <a:lstStyle/>
          <a:p>
            <a:r>
              <a:rPr kumimoji="1" lang="en-US" altLang="ja-JP" dirty="0"/>
              <a:t>This slide shows the "current status and issues" and "Future initiatives" of aircraft.</a:t>
            </a:r>
          </a:p>
          <a:p>
            <a:r>
              <a:rPr kumimoji="1" lang="en-US" altLang="ja-JP" dirty="0"/>
              <a:t>You can see the current status and issues, and the future initiatives for electrification, hydrogen aircraft and jet fuel including SAF and liquid synthetic hydrocarbon fuels as follows.</a:t>
            </a:r>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29</a:t>
            </a:fld>
            <a:endParaRPr kumimoji="1" lang="ja-JP" altLang="en-US"/>
          </a:p>
        </p:txBody>
      </p:sp>
    </p:spTree>
    <p:extLst>
      <p:ext uri="{BB962C8B-B14F-4D97-AF65-F5344CB8AC3E}">
        <p14:creationId xmlns:p14="http://schemas.microsoft.com/office/powerpoint/2010/main" val="4234437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681038"/>
            <a:ext cx="4440237" cy="3328987"/>
          </a:xfrm>
        </p:spPr>
      </p:sp>
      <p:sp>
        <p:nvSpPr>
          <p:cNvPr id="3" name="ノート プレースホルダー 2"/>
          <p:cNvSpPr>
            <a:spLocks noGrp="1"/>
          </p:cNvSpPr>
          <p:nvPr>
            <p:ph type="body" idx="1"/>
          </p:nvPr>
        </p:nvSpPr>
        <p:spPr/>
        <p:txBody>
          <a:bodyPr/>
          <a:lstStyle/>
          <a:p>
            <a:r>
              <a:rPr kumimoji="1" lang="en-US" altLang="ja-JP" dirty="0"/>
              <a:t>This slide shows the "current status and issues" and "Future initiatives" of aircraft.</a:t>
            </a:r>
          </a:p>
          <a:p>
            <a:r>
              <a:rPr kumimoji="1" lang="en-US" altLang="ja-JP" dirty="0"/>
              <a:t>You can see the current status and issues, and the future initiatives for electrification, hydrogen aircraft and jet fuel including SAF and liquid synthetic hydrocarbon fuels as follows.</a:t>
            </a:r>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30</a:t>
            </a:fld>
            <a:endParaRPr kumimoji="1" lang="ja-JP" altLang="en-US"/>
          </a:p>
        </p:txBody>
      </p:sp>
    </p:spTree>
    <p:extLst>
      <p:ext uri="{BB962C8B-B14F-4D97-AF65-F5344CB8AC3E}">
        <p14:creationId xmlns:p14="http://schemas.microsoft.com/office/powerpoint/2010/main" val="3783815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31</a:t>
            </a:fld>
            <a:endParaRPr kumimoji="1" lang="ja-JP" altLang="en-US"/>
          </a:p>
        </p:txBody>
      </p:sp>
    </p:spTree>
    <p:extLst>
      <p:ext uri="{BB962C8B-B14F-4D97-AF65-F5344CB8AC3E}">
        <p14:creationId xmlns:p14="http://schemas.microsoft.com/office/powerpoint/2010/main" val="21467712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32</a:t>
            </a:fld>
            <a:endParaRPr kumimoji="1" lang="ja-JP" altLang="en-US"/>
          </a:p>
        </p:txBody>
      </p:sp>
    </p:spTree>
    <p:extLst>
      <p:ext uri="{BB962C8B-B14F-4D97-AF65-F5344CB8AC3E}">
        <p14:creationId xmlns:p14="http://schemas.microsoft.com/office/powerpoint/2010/main" val="583180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33</a:t>
            </a:fld>
            <a:endParaRPr kumimoji="1" lang="ja-JP" altLang="en-US"/>
          </a:p>
        </p:txBody>
      </p:sp>
    </p:spTree>
    <p:extLst>
      <p:ext uri="{BB962C8B-B14F-4D97-AF65-F5344CB8AC3E}">
        <p14:creationId xmlns:p14="http://schemas.microsoft.com/office/powerpoint/2010/main" val="4080782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34</a:t>
            </a:fld>
            <a:endParaRPr kumimoji="1" lang="ja-JP" altLang="en-US"/>
          </a:p>
        </p:txBody>
      </p:sp>
    </p:spTree>
    <p:extLst>
      <p:ext uri="{BB962C8B-B14F-4D97-AF65-F5344CB8AC3E}">
        <p14:creationId xmlns:p14="http://schemas.microsoft.com/office/powerpoint/2010/main" val="31812006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FBC4FDB-EF0E-41C3-B8E6-95F9DEC4DDEF}" type="slidenum">
              <a:rPr kumimoji="1" lang="ja-JP" altLang="en-US" smtClean="0"/>
              <a:t>35</a:t>
            </a:fld>
            <a:endParaRPr kumimoji="1" lang="ja-JP" altLang="en-US"/>
          </a:p>
        </p:txBody>
      </p:sp>
    </p:spTree>
    <p:extLst>
      <p:ext uri="{BB962C8B-B14F-4D97-AF65-F5344CB8AC3E}">
        <p14:creationId xmlns:p14="http://schemas.microsoft.com/office/powerpoint/2010/main" val="2770438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2600"/>
              </a:lnSpc>
            </a:pPr>
            <a:r>
              <a:rPr lang="en-US" altLang="ja-JP" dirty="0"/>
              <a:t>In October 2020, Prime Minister Suga, at that time, declared the goal of realizing a carbon-neutral, decarbonized society by 2050.</a:t>
            </a:r>
          </a:p>
          <a:p>
            <a:pPr>
              <a:lnSpc>
                <a:spcPts val="2600"/>
              </a:lnSpc>
              <a:spcBef>
                <a:spcPts val="600"/>
              </a:spcBef>
            </a:pPr>
            <a:r>
              <a:rPr lang="en-US" altLang="ja-JP" dirty="0"/>
              <a:t>In light of this, The Ministry of Economy, Trade and Industry (METI)  executed leadership and formulated a “Green Growth Strategy towards 2050 Carbon Neutrality” in collaboration with related ministries and agencies, and, on December 25, 2020, made a briefing on the strategy at a meeting of the Committee on the Growth Strategy.</a:t>
            </a:r>
          </a:p>
          <a:p>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4</a:t>
            </a:fld>
            <a:endParaRPr kumimoji="1" lang="ja-JP" altLang="en-US"/>
          </a:p>
        </p:txBody>
      </p:sp>
    </p:spTree>
    <p:extLst>
      <p:ext uri="{BB962C8B-B14F-4D97-AF65-F5344CB8AC3E}">
        <p14:creationId xmlns:p14="http://schemas.microsoft.com/office/powerpoint/2010/main" val="2704708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491">
              <a:defRPr/>
            </a:pPr>
            <a:r>
              <a:rPr lang="en-US" altLang="ja-JP" dirty="0"/>
              <a:t>This strategy is an industrial policy to lead the challenging goal of achieving carbon neutrality by 2050, a vision that is upheld by the Suga administration and aims toward a positive cycle of economic growth and the environmental protection.</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5</a:t>
            </a:fld>
            <a:endParaRPr kumimoji="1" lang="ja-JP" altLang="en-US"/>
          </a:p>
        </p:txBody>
      </p:sp>
    </p:spTree>
    <p:extLst>
      <p:ext uri="{BB962C8B-B14F-4D97-AF65-F5344CB8AC3E}">
        <p14:creationId xmlns:p14="http://schemas.microsoft.com/office/powerpoint/2010/main" val="2611589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slide shows the 14 priority fields for Green Growth Strategy.</a:t>
            </a:r>
          </a:p>
          <a:p>
            <a:r>
              <a:rPr kumimoji="1" lang="en-US" altLang="ja-JP" dirty="0"/>
              <a:t>For energy related industry, there are four priority fields such as "Offshore wind/solar/geothermal power", "Hydrogen/fuel ammonia", "Next-generation heat energy" and "Nuclear".</a:t>
            </a:r>
          </a:p>
          <a:p>
            <a:r>
              <a:rPr kumimoji="1" lang="en-US" altLang="ja-JP" dirty="0"/>
              <a:t>For transportation-manufacturing related industry, "Automobile/Battery", "Semiconductor/Information communication", "Shipping", "Logistics, people flow, civil engineering infrastructure", "Food, agriculture, forestry and fisheries", "Aircraft" and "Carbon recycling/material".</a:t>
            </a:r>
          </a:p>
          <a:p>
            <a:r>
              <a:rPr kumimoji="1" lang="en-US" altLang="ja-JP" dirty="0"/>
              <a:t>For Home-office related industry, "Housing and building/next-generation power management", "Resource circulation-related" and "Lifestyle-related".</a:t>
            </a:r>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6</a:t>
            </a:fld>
            <a:endParaRPr kumimoji="1" lang="ja-JP" altLang="en-US"/>
          </a:p>
        </p:txBody>
      </p:sp>
    </p:spTree>
    <p:extLst>
      <p:ext uri="{BB962C8B-B14F-4D97-AF65-F5344CB8AC3E}">
        <p14:creationId xmlns:p14="http://schemas.microsoft.com/office/powerpoint/2010/main" val="2687719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681038"/>
            <a:ext cx="4440237" cy="3328987"/>
          </a:xfrm>
        </p:spPr>
      </p:sp>
      <p:sp>
        <p:nvSpPr>
          <p:cNvPr id="3" name="ノート プレースホルダー 2"/>
          <p:cNvSpPr>
            <a:spLocks noGrp="1"/>
          </p:cNvSpPr>
          <p:nvPr>
            <p:ph type="body" idx="1"/>
          </p:nvPr>
        </p:nvSpPr>
        <p:spPr/>
        <p:txBody>
          <a:bodyPr/>
          <a:lstStyle/>
          <a:p>
            <a:r>
              <a:rPr kumimoji="1" lang="en-US" altLang="ja-JP" dirty="0"/>
              <a:t>This slide shows the "current status and issues" and "Future initiatives" of automobile and battery industries.</a:t>
            </a:r>
          </a:p>
          <a:p>
            <a:r>
              <a:rPr kumimoji="1" lang="en-US" altLang="ja-JP" dirty="0"/>
              <a:t>Regarding the carbon neutralization of fuel, the current status and issues are shown such as low pricing, manufacturing technology and establishment for synthetic fuel, because of unfinished of integrated manufacturing process for commercialization.</a:t>
            </a:r>
          </a:p>
          <a:p>
            <a:pPr algn="l" fontAlgn="ctr"/>
            <a:r>
              <a:rPr kumimoji="1" lang="en-US" altLang="ja-JP" dirty="0"/>
              <a:t>Therefore, the future initiatives of the carbon neutralization of fuel are explained that "</a:t>
            </a:r>
            <a:r>
              <a:rPr lang="en-US" altLang="ja-JP" dirty="0">
                <a:solidFill>
                  <a:srgbClr val="000000"/>
                </a:solidFill>
                <a:latin typeface="Arial" panose="020B0604020202020204" pitchFamily="34" charset="0"/>
                <a:cs typeface="Arial" panose="020B0604020202020204" pitchFamily="34" charset="0"/>
              </a:rPr>
              <a:t>Scale up and </a:t>
            </a:r>
            <a:r>
              <a:rPr lang="en-US" altLang="ja-JP" dirty="0">
                <a:latin typeface="Arial" panose="020B0604020202020204" pitchFamily="34" charset="0"/>
                <a:cs typeface="Arial" panose="020B0604020202020204" pitchFamily="34" charset="0"/>
              </a:rPr>
              <a:t>technology development support</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for synthetic fuel", such as</a:t>
            </a:r>
          </a:p>
          <a:p>
            <a:pPr algn="l" fontAlgn="ctr"/>
            <a:r>
              <a:rPr lang="en-US" altLang="ja-JP" dirty="0">
                <a:latin typeface="Arial" panose="020B0604020202020204" pitchFamily="34" charset="0"/>
                <a:cs typeface="Arial" panose="020B0604020202020204" pitchFamily="34" charset="0"/>
              </a:rPr>
              <a:t> - Aiming for no more than current gasoline price in 2050</a:t>
            </a:r>
          </a:p>
          <a:p>
            <a:pPr algn="l" fontAlgn="ctr"/>
            <a:r>
              <a:rPr lang="en-US" altLang="ja-JP" dirty="0">
                <a:latin typeface="Arial" panose="020B0604020202020204" pitchFamily="34" charset="0"/>
                <a:cs typeface="Arial" panose="020B0604020202020204" pitchFamily="34" charset="0"/>
              </a:rPr>
              <a:t> - Development of Innovative new technology</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and</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process</a:t>
            </a:r>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applied research for integrated manufacturing process</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for</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commercialization</a:t>
            </a:r>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7</a:t>
            </a:fld>
            <a:endParaRPr kumimoji="1" lang="ja-JP" altLang="en-US"/>
          </a:p>
        </p:txBody>
      </p:sp>
    </p:spTree>
    <p:extLst>
      <p:ext uri="{BB962C8B-B14F-4D97-AF65-F5344CB8AC3E}">
        <p14:creationId xmlns:p14="http://schemas.microsoft.com/office/powerpoint/2010/main" val="2492240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slide shows the future view of carbon neutral.</a:t>
            </a:r>
          </a:p>
          <a:p>
            <a:r>
              <a:rPr kumimoji="1" lang="en-US" altLang="ja-JP" dirty="0"/>
              <a:t>Sorry for this image explained by only in Japanese.</a:t>
            </a:r>
          </a:p>
          <a:p>
            <a:r>
              <a:rPr kumimoji="1" lang="en-US" altLang="ja-JP" dirty="0"/>
              <a:t>You can see the infrastructure not only electricity and hydrogen but also synthetic fuel.</a:t>
            </a:r>
          </a:p>
          <a:p>
            <a:r>
              <a:rPr kumimoji="1" lang="en-US" altLang="ja-JP" dirty="0"/>
              <a:t>It is important to use the right power sources and energy, in the right place, I think.</a:t>
            </a:r>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8</a:t>
            </a:fld>
            <a:endParaRPr kumimoji="1" lang="ja-JP" altLang="en-US"/>
          </a:p>
        </p:txBody>
      </p:sp>
    </p:spTree>
    <p:extLst>
      <p:ext uri="{BB962C8B-B14F-4D97-AF65-F5344CB8AC3E}">
        <p14:creationId xmlns:p14="http://schemas.microsoft.com/office/powerpoint/2010/main" val="3901664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491">
              <a:defRPr/>
            </a:pPr>
            <a:r>
              <a:rPr lang="en-US" altLang="ja-JP" dirty="0"/>
              <a:t>This strategy is an industrial policy to lead the challenging goal of achieving carbon neutrality by 2050, a vision that is upheld by the Suga administration and aims toward a positive cycle of economic growth and the environmental protection.</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9</a:t>
            </a:fld>
            <a:endParaRPr kumimoji="1" lang="ja-JP" altLang="en-US"/>
          </a:p>
        </p:txBody>
      </p:sp>
    </p:spTree>
    <p:extLst>
      <p:ext uri="{BB962C8B-B14F-4D97-AF65-F5344CB8AC3E}">
        <p14:creationId xmlns:p14="http://schemas.microsoft.com/office/powerpoint/2010/main" val="426196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The contents of my presentation are as follows.</a:t>
            </a:r>
          </a:p>
          <a:p>
            <a:pPr marL="361986" indent="-361986">
              <a:defRPr/>
            </a:pPr>
            <a:r>
              <a:rPr lang="en-US" altLang="ja-JP" dirty="0">
                <a:solidFill>
                  <a:srgbClr val="000000"/>
                </a:solidFill>
                <a:latin typeface="Meiryo UI" panose="020B0604030504040204" pitchFamily="50" charset="-128"/>
                <a:ea typeface="Meiryo UI" panose="020B0604030504040204" pitchFamily="50" charset="-128"/>
              </a:rPr>
              <a:t>1. Japan's new policy, "carbon-neutral"</a:t>
            </a:r>
          </a:p>
          <a:p>
            <a:pPr marL="361950" indent="-361950" fontAlgn="auto">
              <a:spcBef>
                <a:spcPts val="0"/>
              </a:spcBef>
              <a:spcAft>
                <a:spcPts val="0"/>
              </a:spcAft>
              <a:defRPr/>
            </a:pPr>
            <a:r>
              <a:rPr lang="en-US" altLang="ja-JP" sz="1200" dirty="0">
                <a:solidFill>
                  <a:srgbClr val="000000"/>
                </a:solidFill>
                <a:latin typeface="Meiryo UI" panose="020B0604030504040204" pitchFamily="50" charset="-128"/>
                <a:ea typeface="Meiryo UI" panose="020B0604030504040204" pitchFamily="50" charset="-128"/>
              </a:rPr>
              <a:t>2. </a:t>
            </a:r>
            <a:r>
              <a:rPr lang="en-US" altLang="ja-JP" sz="1200" b="0" dirty="0">
                <a:solidFill>
                  <a:srgbClr val="000000"/>
                </a:solidFill>
                <a:latin typeface="Meiryo UI" panose="020B0604030504040204" pitchFamily="50" charset="-128"/>
                <a:ea typeface="Meiryo UI" panose="020B0604030504040204" pitchFamily="50" charset="-128"/>
              </a:rPr>
              <a:t>Key points as fuels/energy for mobility</a:t>
            </a:r>
          </a:p>
          <a:p>
            <a:pPr marL="361950" indent="-361950" fontAlgn="auto">
              <a:spcBef>
                <a:spcPts val="0"/>
              </a:spcBef>
              <a:spcAft>
                <a:spcPts val="0"/>
              </a:spcAft>
              <a:defRPr/>
            </a:pPr>
            <a:r>
              <a:rPr lang="en-US" altLang="ja-JP" sz="1200" dirty="0">
                <a:solidFill>
                  <a:srgbClr val="000000"/>
                </a:solidFill>
                <a:latin typeface="Meiryo UI" panose="020B0604030504040204" pitchFamily="50" charset="-128"/>
                <a:ea typeface="Meiryo UI" panose="020B0604030504040204" pitchFamily="50" charset="-128"/>
              </a:rPr>
              <a:t>3. Summary   - Sustainability of mobility energy -</a:t>
            </a:r>
          </a:p>
        </p:txBody>
      </p:sp>
      <p:sp>
        <p:nvSpPr>
          <p:cNvPr id="4" name="スライド番号プレースホルダー 3"/>
          <p:cNvSpPr>
            <a:spLocks noGrp="1"/>
          </p:cNvSpPr>
          <p:nvPr>
            <p:ph type="sldNum" sz="quarter" idx="5"/>
          </p:nvPr>
        </p:nvSpPr>
        <p:spPr/>
        <p:txBody>
          <a:bodyPr/>
          <a:lstStyle/>
          <a:p>
            <a:fld id="{795B5D01-D808-4B11-8AB0-E3A4FEEC3CEA}" type="slidenum">
              <a:rPr kumimoji="1" lang="ja-JP" altLang="en-US" smtClean="0"/>
              <a:t>13</a:t>
            </a:fld>
            <a:endParaRPr kumimoji="1" lang="ja-JP" altLang="en-US"/>
          </a:p>
        </p:txBody>
      </p:sp>
    </p:spTree>
    <p:extLst>
      <p:ext uri="{BB962C8B-B14F-4D97-AF65-F5344CB8AC3E}">
        <p14:creationId xmlns:p14="http://schemas.microsoft.com/office/powerpoint/2010/main" val="3144437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639CE2DF-894D-6618-F13E-5F8B56CBD59A}"/>
              </a:ext>
            </a:extLst>
          </p:cNvPr>
          <p:cNvSpPr>
            <a:spLocks noGrp="1"/>
          </p:cNvSpPr>
          <p:nvPr>
            <p:ph type="dt" sz="half" idx="10"/>
          </p:nvPr>
        </p:nvSpPr>
        <p:spPr>
          <a:xfrm>
            <a:off x="220323" y="6521355"/>
            <a:ext cx="2057400" cy="365125"/>
          </a:xfrm>
        </p:spPr>
        <p:txBody>
          <a:bodyPr/>
          <a:lstStyle>
            <a:lvl1pPr>
              <a:defRPr sz="1000"/>
            </a:lvl1pPr>
          </a:lstStyle>
          <a:p>
            <a:endParaRPr kumimoji="1" lang="ja-JP" altLang="en-US" dirty="0"/>
          </a:p>
        </p:txBody>
      </p:sp>
      <p:sp>
        <p:nvSpPr>
          <p:cNvPr id="6" name="スライド番号プレースホルダー 5">
            <a:extLst>
              <a:ext uri="{FF2B5EF4-FFF2-40B4-BE49-F238E27FC236}">
                <a16:creationId xmlns:a16="http://schemas.microsoft.com/office/drawing/2014/main" id="{9EC25B5D-8ED4-3A43-1442-370AEF0094DB}"/>
              </a:ext>
            </a:extLst>
          </p:cNvPr>
          <p:cNvSpPr>
            <a:spLocks noGrp="1"/>
          </p:cNvSpPr>
          <p:nvPr>
            <p:ph type="sldNum" sz="quarter" idx="12"/>
          </p:nvPr>
        </p:nvSpPr>
        <p:spPr/>
        <p:txBody>
          <a:bodyPr/>
          <a:lstStyle>
            <a:lvl1pPr>
              <a:defRPr sz="1050">
                <a:latin typeface="ＭＳ Ｐゴシック" panose="020B0600070205080204" pitchFamily="50" charset="-128"/>
                <a:ea typeface="ＭＳ Ｐゴシック" panose="020B0600070205080204" pitchFamily="50" charset="-128"/>
              </a:defRPr>
            </a:lvl1pPr>
          </a:lstStyle>
          <a:p>
            <a:fld id="{FCAA081B-C72F-46EC-AB54-D6F55AADE4D1}" type="slidenum">
              <a:rPr kumimoji="1" lang="ja-JP" altLang="en-US" smtClean="0"/>
              <a:pPr/>
              <a:t>‹Nr.›</a:t>
            </a:fld>
            <a:endParaRPr kumimoji="1" lang="ja-JP" altLang="en-US" dirty="0"/>
          </a:p>
        </p:txBody>
      </p:sp>
    </p:spTree>
    <p:extLst>
      <p:ext uri="{BB962C8B-B14F-4D97-AF65-F5344CB8AC3E}">
        <p14:creationId xmlns:p14="http://schemas.microsoft.com/office/powerpoint/2010/main" val="3211352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857785-D92E-661D-5902-2BEA1D52BB9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74022DC-5492-F55A-B662-293EC158E6F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12D9834-4E3F-B223-D093-39123BBABBC7}"/>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DDE16CAB-5D8A-33C3-A46E-A50454669671}"/>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C15591-6CBE-F5B6-A1CF-C2A777A028F8}"/>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2632328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57134F0-7A27-A93A-87CF-1154DF5CA7D4}"/>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A8D2FCA-D435-0924-0DCD-F93764B02414}"/>
              </a:ext>
            </a:extLst>
          </p:cNvPr>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9B8349F-1440-B05C-C244-B2CA41639EFE}"/>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BD78F728-371C-3A37-1F05-4913122F6B95}"/>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A691404-0ABF-C346-1DF9-2524842E16FA}"/>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95320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32DEB5-03CE-4338-BD1B-827763A7E697}"/>
              </a:ext>
            </a:extLst>
          </p:cNvPr>
          <p:cNvSpPr>
            <a:spLocks noGrp="1"/>
          </p:cNvSpPr>
          <p:nvPr>
            <p:ph type="dt" sz="half"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9884509-DDF4-4654-926C-B758FAC6FB17}"/>
              </a:ext>
            </a:extLst>
          </p:cNvPr>
          <p:cNvSpPr>
            <a:spLocks noGrp="1"/>
          </p:cNvSpPr>
          <p:nvPr>
            <p:ph type="sldNum" sz="quarter" idx="12"/>
          </p:nvPr>
        </p:nvSpPr>
        <p:spPr/>
        <p:txBody>
          <a:bodyPr/>
          <a:lstStyle/>
          <a:p>
            <a:fld id="{8E56BCE4-021E-48F1-AF20-87E230BBAD7F}" type="slidenum">
              <a:rPr kumimoji="1" lang="ja-JP" altLang="en-US" smtClean="0"/>
              <a:t>‹Nr.›</a:t>
            </a:fld>
            <a:endParaRPr kumimoji="1" lang="ja-JP" altLang="en-US"/>
          </a:p>
        </p:txBody>
      </p:sp>
    </p:spTree>
    <p:extLst>
      <p:ext uri="{BB962C8B-B14F-4D97-AF65-F5344CB8AC3E}">
        <p14:creationId xmlns:p14="http://schemas.microsoft.com/office/powerpoint/2010/main" val="205958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9EC25B5D-8ED4-3A43-1442-370AEF0094DB}"/>
              </a:ext>
            </a:extLst>
          </p:cNvPr>
          <p:cNvSpPr>
            <a:spLocks noGrp="1"/>
          </p:cNvSpPr>
          <p:nvPr>
            <p:ph type="sldNum" sz="quarter" idx="12"/>
          </p:nvPr>
        </p:nvSpPr>
        <p:spPr/>
        <p:txBody>
          <a:bodyPr/>
          <a:lstStyle>
            <a:lvl1pPr>
              <a:defRPr sz="1050"/>
            </a:lvl1pPr>
          </a:lstStyle>
          <a:p>
            <a:fld id="{32592CFB-BC48-41F9-8463-EFDAF1287889}" type="slidenum">
              <a:rPr kumimoji="1" lang="ja-JP" altLang="en-US" smtClean="0"/>
              <a:t>‹Nr.›</a:t>
            </a:fld>
            <a:endParaRPr kumimoji="1" lang="ja-JP" altLang="en-US"/>
          </a:p>
        </p:txBody>
      </p:sp>
    </p:spTree>
    <p:extLst>
      <p:ext uri="{BB962C8B-B14F-4D97-AF65-F5344CB8AC3E}">
        <p14:creationId xmlns:p14="http://schemas.microsoft.com/office/powerpoint/2010/main" val="2280173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9EC25B5D-8ED4-3A43-1442-370AEF0094DB}"/>
              </a:ext>
            </a:extLst>
          </p:cNvPr>
          <p:cNvSpPr>
            <a:spLocks noGrp="1"/>
          </p:cNvSpPr>
          <p:nvPr>
            <p:ph type="sldNum" sz="quarter" idx="12"/>
          </p:nvPr>
        </p:nvSpPr>
        <p:spPr/>
        <p:txBody>
          <a:bodyPr/>
          <a:lstStyle>
            <a:lvl1pPr>
              <a:defRPr sz="1050"/>
            </a:lvl1pPr>
          </a:lstStyle>
          <a:p>
            <a:fld id="{32592CFB-BC48-41F9-8463-EFDAF1287889}" type="slidenum">
              <a:rPr kumimoji="1" lang="ja-JP" altLang="en-US" smtClean="0"/>
              <a:t>‹Nr.›</a:t>
            </a:fld>
            <a:endParaRPr kumimoji="1" lang="ja-JP" altLang="en-US"/>
          </a:p>
        </p:txBody>
      </p:sp>
    </p:spTree>
    <p:extLst>
      <p:ext uri="{BB962C8B-B14F-4D97-AF65-F5344CB8AC3E}">
        <p14:creationId xmlns:p14="http://schemas.microsoft.com/office/powerpoint/2010/main" val="2280173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999A61A-9A1B-E64F-8EA4-E189C37EF994}"/>
              </a:ext>
            </a:extLst>
          </p:cNvPr>
          <p:cNvSpPr>
            <a:spLocks noGrp="1"/>
          </p:cNvSpPr>
          <p:nvPr>
            <p:ph type="dt" sz="half" idx="10"/>
          </p:nvPr>
        </p:nvSpPr>
        <p:spPr/>
        <p:txBody>
          <a:bodyPr/>
          <a:lstStyle/>
          <a:p>
            <a:fld id="{78B94FA9-F113-4370-9D37-9A08A4B3FA73}" type="datetime1">
              <a:rPr kumimoji="1" lang="ja-JP" altLang="en-US" smtClean="0"/>
              <a:t>2023/10/24</a:t>
            </a:fld>
            <a:endParaRPr kumimoji="1" lang="ja-JP" altLang="en-US"/>
          </a:p>
        </p:txBody>
      </p:sp>
      <p:sp>
        <p:nvSpPr>
          <p:cNvPr id="3" name="フッター プレースホルダー 2">
            <a:extLst>
              <a:ext uri="{FF2B5EF4-FFF2-40B4-BE49-F238E27FC236}">
                <a16:creationId xmlns:a16="http://schemas.microsoft.com/office/drawing/2014/main" id="{397D6E8C-D17E-79C8-DE4C-11C9EA4F2CF7}"/>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769CD6A-0122-39E8-5D7E-94873AFD05C6}"/>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3807735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8209F8-4564-4A1D-BC96-39532DDDD907}"/>
              </a:ext>
            </a:extLst>
          </p:cNvPr>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6FB1C23-7558-9EFE-3906-BEF430EBB81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39CE2DF-894D-6618-F13E-5F8B56CBD59A}"/>
              </a:ext>
            </a:extLst>
          </p:cNvPr>
          <p:cNvSpPr>
            <a:spLocks noGrp="1"/>
          </p:cNvSpPr>
          <p:nvPr>
            <p:ph type="dt" sz="half" idx="10"/>
          </p:nvPr>
        </p:nvSpPr>
        <p:spPr>
          <a:xfrm>
            <a:off x="220323" y="6521355"/>
            <a:ext cx="2057400" cy="365125"/>
          </a:xfrm>
        </p:spPr>
        <p:txBody>
          <a:bodyPr/>
          <a:lstStyle>
            <a:lvl1pPr>
              <a:defRPr sz="1000"/>
            </a:lvl1pPr>
          </a:lstStyle>
          <a:p>
            <a:fld id="{4AE59B67-FAD1-4B7F-9E9E-9EA7438EDBFB}" type="datetime1">
              <a:rPr kumimoji="1" lang="ja-JP" altLang="en-US" smtClean="0"/>
              <a:t>2023/10/24</a:t>
            </a:fld>
            <a:endParaRPr kumimoji="1" lang="ja-JP" altLang="en-US" dirty="0"/>
          </a:p>
        </p:txBody>
      </p:sp>
      <p:sp>
        <p:nvSpPr>
          <p:cNvPr id="6" name="スライド番号プレースホルダー 5">
            <a:extLst>
              <a:ext uri="{FF2B5EF4-FFF2-40B4-BE49-F238E27FC236}">
                <a16:creationId xmlns:a16="http://schemas.microsoft.com/office/drawing/2014/main" id="{9EC25B5D-8ED4-3A43-1442-370AEF0094DB}"/>
              </a:ext>
            </a:extLst>
          </p:cNvPr>
          <p:cNvSpPr>
            <a:spLocks noGrp="1"/>
          </p:cNvSpPr>
          <p:nvPr>
            <p:ph type="sldNum" sz="quarter" idx="12"/>
          </p:nvPr>
        </p:nvSpPr>
        <p:spPr/>
        <p:txBody>
          <a:bodyPr/>
          <a:lstStyle>
            <a:lvl1pPr>
              <a:defRPr sz="1050"/>
            </a:lvl1pPr>
          </a:lstStyle>
          <a:p>
            <a:fld id="{FCAA081B-C72F-46EC-AB54-D6F55AADE4D1}" type="slidenum">
              <a:rPr kumimoji="1" lang="ja-JP" altLang="en-US" smtClean="0"/>
              <a:pPr/>
              <a:t>‹Nr.›</a:t>
            </a:fld>
            <a:endParaRPr kumimoji="1" lang="ja-JP" altLang="en-US" dirty="0"/>
          </a:p>
        </p:txBody>
      </p:sp>
    </p:spTree>
    <p:extLst>
      <p:ext uri="{BB962C8B-B14F-4D97-AF65-F5344CB8AC3E}">
        <p14:creationId xmlns:p14="http://schemas.microsoft.com/office/powerpoint/2010/main" val="3211352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86600" y="6483595"/>
            <a:ext cx="2057400" cy="365125"/>
          </a:xfrm>
        </p:spPr>
        <p:txBody>
          <a:bodyPr/>
          <a:lstStyle/>
          <a:p>
            <a:fld id="{BCBD009F-3BD3-48B2-B99A-81692BE86992}" type="slidenum">
              <a:rPr kumimoji="1" lang="ja-JP" altLang="en-US" smtClean="0"/>
              <a:t>‹Nr.›</a:t>
            </a:fld>
            <a:endParaRPr kumimoji="1" lang="ja-JP" altLang="en-US"/>
          </a:p>
        </p:txBody>
      </p:sp>
    </p:spTree>
    <p:extLst>
      <p:ext uri="{BB962C8B-B14F-4D97-AF65-F5344CB8AC3E}">
        <p14:creationId xmlns:p14="http://schemas.microsoft.com/office/powerpoint/2010/main" val="1940130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9FFB601-5C44-43E8-A662-04EAFF271CEF}" type="datetimeFigureOut">
              <a:rPr kumimoji="1" lang="ja-JP" altLang="en-US" smtClean="0"/>
              <a:t>2023/10/24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2DCCF3-30A4-46D3-8013-346A6EB9DA23}" type="slidenum">
              <a:rPr kumimoji="1" lang="ja-JP" altLang="en-US" smtClean="0"/>
              <a:t>‹Nr.›</a:t>
            </a:fld>
            <a:endParaRPr kumimoji="1" lang="ja-JP" altLang="en-US"/>
          </a:p>
        </p:txBody>
      </p:sp>
    </p:spTree>
    <p:extLst>
      <p:ext uri="{BB962C8B-B14F-4D97-AF65-F5344CB8AC3E}">
        <p14:creationId xmlns:p14="http://schemas.microsoft.com/office/powerpoint/2010/main" val="3423702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91601B-D534-3F12-5B38-D49CAEE723B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236358A-BF0C-34E1-FAA6-E64B37E8B21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B653F78-92F0-2C9A-1F16-4B9B6B071790}"/>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52C78934-2548-7C58-1592-366D4FE05D00}"/>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1A7B236-2D38-502D-AD3D-1E38EA3A5FB2}"/>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700698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E86840-5BBE-2079-9C7C-492C9072355B}"/>
              </a:ext>
            </a:extLst>
          </p:cNvPr>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CE96A1-FB70-9B84-2488-A61507C691C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0325F69-7262-A12B-562B-47A28992F8F8}"/>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99E47D5D-8553-08C0-3307-3740D97E9B31}"/>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8A168F8-1A66-E6B1-A7AB-8AEB67873D49}"/>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385155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C8247A-13F4-AEA2-E1FC-D2441E84D8D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0798ECD-3BBB-AC3E-546A-11B767F8E4B9}"/>
              </a:ext>
            </a:extLst>
          </p:cNvPr>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B391E13-194F-386F-F716-54B83327F3A6}"/>
              </a:ext>
            </a:extLst>
          </p:cNvPr>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90111C8-7F86-F869-68CB-9B0699F910D2}"/>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25999A87-C0FF-8638-AB9F-7E0A0FA11DE9}"/>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DEA5546-2E4A-03EA-82F1-FC2DB0B98199}"/>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173165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19EF38-3281-97CE-83E9-942F75CB0B24}"/>
              </a:ext>
            </a:extLst>
          </p:cNvPr>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D0319AE-100C-6B0F-D1F9-B4EF5ECD584A}"/>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D741D60-CF58-0BB7-D7A7-9EE2D3D07686}"/>
              </a:ext>
            </a:extLst>
          </p:cNvPr>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8766269-525A-900F-0F95-EA778B50F3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D48BBEB-25C9-291C-9B44-32C6607412FC}"/>
              </a:ext>
            </a:extLst>
          </p:cNvPr>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9AA7604-BEA4-7DBB-D0FD-A4F50D35A2BF}"/>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72C8447E-A114-6972-1586-DDEFDB4D1C5C}"/>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A64D198-7302-C4AA-D2CF-50A4A487644D}"/>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722192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0B204D-C496-6352-90E6-BF61B8C35FB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0AD17C1-75DD-4075-1AFB-330D3957D0F2}"/>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D89B0663-DBAB-79D9-1E95-FD49419FAA1C}"/>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ADC54D7-665D-805D-079B-52886A7B3A32}"/>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345703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999A61A-9A1B-E64F-8EA4-E189C37EF994}"/>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397D6E8C-D17E-79C8-DE4C-11C9EA4F2CF7}"/>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769CD6A-0122-39E8-5D7E-94873AFD05C6}"/>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3807735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F3B993-E09D-3D17-A0A7-CCC266AC9A6B}"/>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31097E6-F903-223B-7243-AE89D5C916BE}"/>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8A3E53A-95AA-8945-608D-4FFF71ECFDE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17FE8DE-AD8D-2A0C-BD91-6C5762EEE15F}"/>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89579018-0120-7482-5586-31DB15927841}"/>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D1498F3-8978-F459-E365-939CA31442A9}"/>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3489792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8EAD3A-73AC-BD57-41AD-379478451AA2}"/>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E8E4B57-9A22-4F26-F0D6-6CD068D4C14C}"/>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A7FF4D1F-5B75-5A30-9201-3174DACD877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DD3A6CC-33EA-D9F2-0555-8B72E4B17801}"/>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27D5D7A7-8946-45B2-52CE-80D81D8FE95E}"/>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86D1EE9-70F8-AE2E-9783-B6A44EA20935}"/>
              </a:ext>
            </a:extLst>
          </p:cNvPr>
          <p:cNvSpPr>
            <a:spLocks noGrp="1"/>
          </p:cNvSpPr>
          <p:nvPr>
            <p:ph type="sldNum" sz="quarter" idx="12"/>
          </p:nvPr>
        </p:nvSpPr>
        <p:spPr/>
        <p:txBody>
          <a:bodyPr/>
          <a:lstStyle/>
          <a:p>
            <a:fld id="{FCAA081B-C72F-46EC-AB54-D6F55AADE4D1}" type="slidenum">
              <a:rPr kumimoji="1" lang="ja-JP" altLang="en-US" smtClean="0"/>
              <a:t>‹Nr.›</a:t>
            </a:fld>
            <a:endParaRPr kumimoji="1" lang="ja-JP" altLang="en-US"/>
          </a:p>
        </p:txBody>
      </p:sp>
    </p:spTree>
    <p:extLst>
      <p:ext uri="{BB962C8B-B14F-4D97-AF65-F5344CB8AC3E}">
        <p14:creationId xmlns:p14="http://schemas.microsoft.com/office/powerpoint/2010/main" val="1930049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4.w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13.xml"/><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14.xml"/><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80FE8A57-9756-2C80-1226-D30CCDE9E7DE}"/>
              </a:ext>
            </a:extLst>
          </p:cNvPr>
          <p:cNvSpPr/>
          <p:nvPr userDrawn="1"/>
        </p:nvSpPr>
        <p:spPr>
          <a:xfrm>
            <a:off x="0" y="6507963"/>
            <a:ext cx="9144000" cy="35003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FFFF00"/>
              </a:highlight>
            </a:endParaRPr>
          </a:p>
        </p:txBody>
      </p:sp>
      <p:pic>
        <p:nvPicPr>
          <p:cNvPr id="10" name="図 9">
            <a:extLst>
              <a:ext uri="{FF2B5EF4-FFF2-40B4-BE49-F238E27FC236}">
                <a16:creationId xmlns:a16="http://schemas.microsoft.com/office/drawing/2014/main" id="{9295FAE7-EA4B-CAE1-D404-B32772060BB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3199" y="6638022"/>
            <a:ext cx="3870900" cy="105005"/>
          </a:xfrm>
          <a:prstGeom prst="rect">
            <a:avLst/>
          </a:prstGeom>
        </p:spPr>
      </p:pic>
      <p:sp>
        <p:nvSpPr>
          <p:cNvPr id="2" name="タイトル プレースホルダー 1">
            <a:extLst>
              <a:ext uri="{FF2B5EF4-FFF2-40B4-BE49-F238E27FC236}">
                <a16:creationId xmlns:a16="http://schemas.microsoft.com/office/drawing/2014/main" id="{2D05ADE6-C858-141B-F11A-BF0AA758802F}"/>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B6198E6-B2B0-DA3F-A5DD-475127D06F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7" name="図 6" descr="ロゴ&#10;&#10;自動的に生成された説明">
            <a:extLst>
              <a:ext uri="{FF2B5EF4-FFF2-40B4-BE49-F238E27FC236}">
                <a16:creationId xmlns:a16="http://schemas.microsoft.com/office/drawing/2014/main" id="{0E86EFC5-E80D-9047-CE44-DA87145FDAD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004250" y="245553"/>
            <a:ext cx="919427" cy="277360"/>
          </a:xfrm>
          <a:prstGeom prst="rect">
            <a:avLst/>
          </a:prstGeom>
        </p:spPr>
      </p:pic>
      <p:sp>
        <p:nvSpPr>
          <p:cNvPr id="9" name="正方形/長方形 8">
            <a:extLst>
              <a:ext uri="{FF2B5EF4-FFF2-40B4-BE49-F238E27FC236}">
                <a16:creationId xmlns:a16="http://schemas.microsoft.com/office/drawing/2014/main" id="{299ACE28-39A9-E32C-DB96-53DB849F88EB}"/>
              </a:ext>
            </a:extLst>
          </p:cNvPr>
          <p:cNvSpPr/>
          <p:nvPr userDrawn="1"/>
        </p:nvSpPr>
        <p:spPr>
          <a:xfrm>
            <a:off x="0" y="0"/>
            <a:ext cx="9144000" cy="64800"/>
          </a:xfrm>
          <a:prstGeom prst="rect">
            <a:avLst/>
          </a:prstGeom>
          <a:solidFill>
            <a:srgbClr val="BE1A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a:extLst>
              <a:ext uri="{FF2B5EF4-FFF2-40B4-BE49-F238E27FC236}">
                <a16:creationId xmlns:a16="http://schemas.microsoft.com/office/drawing/2014/main" id="{3D86B646-4526-2DFD-64C1-BC33971CF94A}"/>
              </a:ext>
            </a:extLst>
          </p:cNvPr>
          <p:cNvSpPr>
            <a:spLocks noGrp="1"/>
          </p:cNvSpPr>
          <p:nvPr>
            <p:ph type="sldNum" sz="quarter" idx="4"/>
          </p:nvPr>
        </p:nvSpPr>
        <p:spPr>
          <a:xfrm>
            <a:off x="6866277" y="6507963"/>
            <a:ext cx="2057400" cy="365125"/>
          </a:xfrm>
          <a:prstGeom prst="rect">
            <a:avLst/>
          </a:prstGeom>
        </p:spPr>
        <p:txBody>
          <a:bodyPr vert="horz" lIns="91440" tIns="45720" rIns="91440" bIns="45720" rtlCol="0" anchor="ctr"/>
          <a:lstStyle>
            <a:lvl1pPr algn="r">
              <a:defRPr sz="1000">
                <a:solidFill>
                  <a:srgbClr val="666666"/>
                </a:solidFill>
                <a:latin typeface="Arial" panose="020B0604020202020204" pitchFamily="34" charset="0"/>
                <a:cs typeface="Arial" panose="020B0604020202020204" pitchFamily="34" charset="0"/>
              </a:defRPr>
            </a:lvl1pPr>
          </a:lstStyle>
          <a:p>
            <a:fld id="{FCAA081B-C72F-46EC-AB54-D6F55AADE4D1}" type="slidenum">
              <a:rPr kumimoji="1" lang="ja-JP" altLang="en-US" smtClean="0"/>
              <a:pPr/>
              <a:t>‹Nr.›</a:t>
            </a:fld>
            <a:endParaRPr kumimoji="1" lang="ja-JP" altLang="en-US" dirty="0"/>
          </a:p>
        </p:txBody>
      </p:sp>
      <p:sp>
        <p:nvSpPr>
          <p:cNvPr id="4" name="日付プレースホルダー 3">
            <a:extLst>
              <a:ext uri="{FF2B5EF4-FFF2-40B4-BE49-F238E27FC236}">
                <a16:creationId xmlns:a16="http://schemas.microsoft.com/office/drawing/2014/main" id="{0304FAD7-8E61-BF6A-D833-51A3CBD5C92E}"/>
              </a:ext>
            </a:extLst>
          </p:cNvPr>
          <p:cNvSpPr>
            <a:spLocks noGrp="1"/>
          </p:cNvSpPr>
          <p:nvPr>
            <p:ph type="dt" sz="half" idx="2"/>
          </p:nvPr>
        </p:nvSpPr>
        <p:spPr>
          <a:xfrm>
            <a:off x="4808877" y="6517827"/>
            <a:ext cx="2057400" cy="365125"/>
          </a:xfrm>
          <a:prstGeom prst="rect">
            <a:avLst/>
          </a:prstGeom>
        </p:spPr>
        <p:txBody>
          <a:bodyPr vert="horz" lIns="91440" tIns="45720" rIns="91440" bIns="45720" rtlCol="0" anchor="ctr"/>
          <a:lstStyle>
            <a:lvl1pPr algn="l">
              <a:defRPr sz="1000">
                <a:solidFill>
                  <a:srgbClr val="666666"/>
                </a:solidFill>
                <a:latin typeface="Arial" panose="020B0604020202020204" pitchFamily="34" charset="0"/>
                <a:cs typeface="Arial" panose="020B0604020202020204" pitchFamily="34" charset="0"/>
              </a:defRPr>
            </a:lvl1pPr>
          </a:lstStyle>
          <a:p>
            <a:endParaRPr kumimoji="1" lang="ja-JP" altLang="en-US" dirty="0"/>
          </a:p>
        </p:txBody>
      </p:sp>
    </p:spTree>
    <p:extLst>
      <p:ext uri="{BB962C8B-B14F-4D97-AF65-F5344CB8AC3E}">
        <p14:creationId xmlns:p14="http://schemas.microsoft.com/office/powerpoint/2010/main" val="20645069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6833CCB-7FF2-46B5-9146-2B6F59EF12A8}"/>
              </a:ext>
            </a:extLst>
          </p:cNvPr>
          <p:cNvSpPr>
            <a:spLocks noGrp="1"/>
          </p:cNvSpPr>
          <p:nvPr>
            <p:ph type="title"/>
          </p:nvPr>
        </p:nvSpPr>
        <p:spPr>
          <a:xfrm>
            <a:off x="628650" y="584051"/>
            <a:ext cx="7886700" cy="1106637"/>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5DCC53A-2AEA-4A46-AEAC-A7610C294FB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0E551D3-791B-4535-BB25-467BA357FD72}"/>
              </a:ext>
            </a:extLst>
          </p:cNvPr>
          <p:cNvSpPr>
            <a:spLocks noGrp="1"/>
          </p:cNvSpPr>
          <p:nvPr>
            <p:ph type="dt" sz="half" idx="2"/>
          </p:nvPr>
        </p:nvSpPr>
        <p:spPr>
          <a:xfrm>
            <a:off x="251520" y="6584859"/>
            <a:ext cx="2057400" cy="273142"/>
          </a:xfrm>
          <a:prstGeom prst="rect">
            <a:avLst/>
          </a:prstGeom>
        </p:spPr>
        <p:txBody>
          <a:bodyPr vert="horz" lIns="91440" tIns="45720" rIns="91440" bIns="45720" rtlCol="0" anchor="ctr"/>
          <a:lstStyle>
            <a:lvl1pPr algn="l">
              <a:defRPr sz="1100">
                <a:solidFill>
                  <a:schemeClr val="tx1"/>
                </a:solidFill>
              </a:defRPr>
            </a:lvl1pPr>
          </a:lstStyle>
          <a:p>
            <a:endParaRPr lang="ja-JP" altLang="en-US" dirty="0"/>
          </a:p>
        </p:txBody>
      </p:sp>
      <p:sp>
        <p:nvSpPr>
          <p:cNvPr id="6" name="スライド番号プレースホルダー 5">
            <a:extLst>
              <a:ext uri="{FF2B5EF4-FFF2-40B4-BE49-F238E27FC236}">
                <a16:creationId xmlns:a16="http://schemas.microsoft.com/office/drawing/2014/main" id="{A9CA8019-5D36-4B38-8602-C37D43D911AB}"/>
              </a:ext>
            </a:extLst>
          </p:cNvPr>
          <p:cNvSpPr>
            <a:spLocks noGrp="1"/>
          </p:cNvSpPr>
          <p:nvPr>
            <p:ph type="sldNum" sz="quarter" idx="4"/>
          </p:nvPr>
        </p:nvSpPr>
        <p:spPr>
          <a:xfrm>
            <a:off x="6835080" y="6584450"/>
            <a:ext cx="2057400" cy="273550"/>
          </a:xfrm>
          <a:prstGeom prst="rect">
            <a:avLst/>
          </a:prstGeom>
        </p:spPr>
        <p:txBody>
          <a:bodyPr vert="horz" lIns="91440" tIns="45720" rIns="91440" bIns="45720" rtlCol="0" anchor="ctr"/>
          <a:lstStyle>
            <a:lvl1pPr algn="r">
              <a:defRPr sz="1100">
                <a:solidFill>
                  <a:schemeClr val="tx1"/>
                </a:solidFill>
              </a:defRPr>
            </a:lvl1pPr>
          </a:lstStyle>
          <a:p>
            <a:fld id="{8E56BCE4-021E-48F1-AF20-87E230BBAD7F}" type="slidenum">
              <a:rPr lang="ja-JP" altLang="en-US" smtClean="0"/>
              <a:pPr/>
              <a:t>‹Nr.›</a:t>
            </a:fld>
            <a:endParaRPr lang="ja-JP" altLang="en-US" dirty="0"/>
          </a:p>
        </p:txBody>
      </p:sp>
      <p:pic>
        <p:nvPicPr>
          <p:cNvPr id="7" name="図 6">
            <a:extLst>
              <a:ext uri="{FF2B5EF4-FFF2-40B4-BE49-F238E27FC236}">
                <a16:creationId xmlns:a16="http://schemas.microsoft.com/office/drawing/2014/main" id="{E9F4A145-29BA-40DD-A401-334AB7EB2A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5731" y="218926"/>
            <a:ext cx="1065909" cy="185738"/>
          </a:xfrm>
          <a:prstGeom prst="rect">
            <a:avLst/>
          </a:prstGeom>
        </p:spPr>
      </p:pic>
      <p:sp>
        <p:nvSpPr>
          <p:cNvPr id="8" name="Line 7">
            <a:extLst>
              <a:ext uri="{FF2B5EF4-FFF2-40B4-BE49-F238E27FC236}">
                <a16:creationId xmlns:a16="http://schemas.microsoft.com/office/drawing/2014/main" id="{DC0D7CDF-BFD6-474C-87CB-7FEDA2F8C648}"/>
              </a:ext>
            </a:extLst>
          </p:cNvPr>
          <p:cNvSpPr>
            <a:spLocks noChangeShapeType="1"/>
          </p:cNvSpPr>
          <p:nvPr userDrawn="1"/>
        </p:nvSpPr>
        <p:spPr bwMode="auto">
          <a:xfrm>
            <a:off x="0" y="6584858"/>
            <a:ext cx="9144000" cy="0"/>
          </a:xfrm>
          <a:prstGeom prst="line">
            <a:avLst/>
          </a:prstGeom>
          <a:noFill/>
          <a:ln w="3175">
            <a:solidFill>
              <a:srgbClr val="6D6D6D"/>
            </a:solidFill>
            <a:round/>
            <a:headEnd/>
            <a:tailEnd/>
          </a:ln>
          <a:effectLst/>
        </p:spPr>
        <p:txBody>
          <a:bodyPr/>
          <a:lstStyle/>
          <a:p>
            <a:pPr>
              <a:defRPr/>
            </a:pPr>
            <a:endParaRPr lang="ja-JP" altLang="en-US" dirty="0">
              <a:latin typeface="Arial" charset="0"/>
            </a:endParaRPr>
          </a:p>
        </p:txBody>
      </p:sp>
      <p:pic>
        <p:nvPicPr>
          <p:cNvPr id="9" name="図 8">
            <a:extLst>
              <a:ext uri="{FF2B5EF4-FFF2-40B4-BE49-F238E27FC236}">
                <a16:creationId xmlns:a16="http://schemas.microsoft.com/office/drawing/2014/main" id="{7A86202E-71B8-4330-BF04-49E2BC2D655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36550" y="6669360"/>
            <a:ext cx="3870900" cy="119232"/>
          </a:xfrm>
          <a:prstGeom prst="rect">
            <a:avLst/>
          </a:prstGeom>
        </p:spPr>
      </p:pic>
    </p:spTree>
    <p:extLst>
      <p:ext uri="{BB962C8B-B14F-4D97-AF65-F5344CB8AC3E}">
        <p14:creationId xmlns:p14="http://schemas.microsoft.com/office/powerpoint/2010/main" val="3403112701"/>
      </p:ext>
    </p:extLst>
  </p:cSld>
  <p:clrMap bg1="lt1" tx1="dk1" bg2="lt2" tx2="dk2" accent1="accent1" accent2="accent2" accent3="accent3" accent4="accent4" accent5="accent5" accent6="accent6" hlink="hlink" folHlink="folHlink"/>
  <p:sldLayoutIdLst>
    <p:sldLayoutId id="2147483657"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80FE8A57-9756-2C80-1226-D30CCDE9E7DE}"/>
              </a:ext>
            </a:extLst>
          </p:cNvPr>
          <p:cNvSpPr/>
          <p:nvPr/>
        </p:nvSpPr>
        <p:spPr>
          <a:xfrm>
            <a:off x="0" y="6507963"/>
            <a:ext cx="9144000" cy="35003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FFFF00"/>
              </a:highlight>
            </a:endParaRPr>
          </a:p>
        </p:txBody>
      </p:sp>
      <p:pic>
        <p:nvPicPr>
          <p:cNvPr id="10" name="図 9">
            <a:extLst>
              <a:ext uri="{FF2B5EF4-FFF2-40B4-BE49-F238E27FC236}">
                <a16:creationId xmlns:a16="http://schemas.microsoft.com/office/drawing/2014/main" id="{9295FAE7-EA4B-CAE1-D404-B32772060B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99" y="6638022"/>
            <a:ext cx="3870900" cy="105005"/>
          </a:xfrm>
          <a:prstGeom prst="rect">
            <a:avLst/>
          </a:prstGeom>
        </p:spPr>
      </p:pic>
      <p:sp>
        <p:nvSpPr>
          <p:cNvPr id="2" name="タイトル プレースホルダー 1">
            <a:extLst>
              <a:ext uri="{FF2B5EF4-FFF2-40B4-BE49-F238E27FC236}">
                <a16:creationId xmlns:a16="http://schemas.microsoft.com/office/drawing/2014/main" id="{2D05ADE6-C858-141B-F11A-BF0AA758802F}"/>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B6198E6-B2B0-DA3F-A5DD-475127D06F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7" name="図 6" descr="ロゴ&#10;&#10;自動的に生成された説明">
            <a:extLst>
              <a:ext uri="{FF2B5EF4-FFF2-40B4-BE49-F238E27FC236}">
                <a16:creationId xmlns:a16="http://schemas.microsoft.com/office/drawing/2014/main" id="{0E86EFC5-E80D-9047-CE44-DA87145FDA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4250" y="245553"/>
            <a:ext cx="919427" cy="277360"/>
          </a:xfrm>
          <a:prstGeom prst="rect">
            <a:avLst/>
          </a:prstGeom>
        </p:spPr>
      </p:pic>
      <p:sp>
        <p:nvSpPr>
          <p:cNvPr id="9" name="正方形/長方形 8">
            <a:extLst>
              <a:ext uri="{FF2B5EF4-FFF2-40B4-BE49-F238E27FC236}">
                <a16:creationId xmlns:a16="http://schemas.microsoft.com/office/drawing/2014/main" id="{299ACE28-39A9-E32C-DB96-53DB849F88EB}"/>
              </a:ext>
            </a:extLst>
          </p:cNvPr>
          <p:cNvSpPr/>
          <p:nvPr/>
        </p:nvSpPr>
        <p:spPr>
          <a:xfrm>
            <a:off x="0" y="0"/>
            <a:ext cx="9144000" cy="64800"/>
          </a:xfrm>
          <a:prstGeom prst="rect">
            <a:avLst/>
          </a:prstGeom>
          <a:solidFill>
            <a:srgbClr val="BE1A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a:extLst>
              <a:ext uri="{FF2B5EF4-FFF2-40B4-BE49-F238E27FC236}">
                <a16:creationId xmlns:a16="http://schemas.microsoft.com/office/drawing/2014/main" id="{3D86B646-4526-2DFD-64C1-BC33971CF94A}"/>
              </a:ext>
            </a:extLst>
          </p:cNvPr>
          <p:cNvSpPr>
            <a:spLocks noGrp="1"/>
          </p:cNvSpPr>
          <p:nvPr>
            <p:ph type="sldNum" sz="quarter" idx="4"/>
          </p:nvPr>
        </p:nvSpPr>
        <p:spPr>
          <a:xfrm>
            <a:off x="6866277" y="6507963"/>
            <a:ext cx="2057400" cy="365125"/>
          </a:xfrm>
          <a:prstGeom prst="rect">
            <a:avLst/>
          </a:prstGeom>
        </p:spPr>
        <p:txBody>
          <a:bodyPr vert="horz" lIns="91440" tIns="45720" rIns="91440" bIns="45720" rtlCol="0" anchor="ctr"/>
          <a:lstStyle>
            <a:lvl1pPr algn="r">
              <a:defRPr sz="1000">
                <a:solidFill>
                  <a:srgbClr val="666666"/>
                </a:solidFill>
                <a:latin typeface="Arial" panose="020B0604020202020204" pitchFamily="34" charset="0"/>
                <a:cs typeface="Arial" panose="020B0604020202020204" pitchFamily="34" charset="0"/>
              </a:defRPr>
            </a:lvl1pPr>
          </a:lstStyle>
          <a:p>
            <a:fld id="{32592CFB-BC48-41F9-8463-EFDAF1287889}" type="slidenum">
              <a:rPr kumimoji="1" lang="ja-JP" altLang="en-US" smtClean="0"/>
              <a:t>‹Nr.›</a:t>
            </a:fld>
            <a:endParaRPr kumimoji="1" lang="ja-JP" altLang="en-US"/>
          </a:p>
        </p:txBody>
      </p:sp>
      <p:sp>
        <p:nvSpPr>
          <p:cNvPr id="4" name="日付プレースホルダー 3">
            <a:extLst>
              <a:ext uri="{FF2B5EF4-FFF2-40B4-BE49-F238E27FC236}">
                <a16:creationId xmlns:a16="http://schemas.microsoft.com/office/drawing/2014/main" id="{0304FAD7-8E61-BF6A-D833-51A3CBD5C92E}"/>
              </a:ext>
            </a:extLst>
          </p:cNvPr>
          <p:cNvSpPr>
            <a:spLocks noGrp="1"/>
          </p:cNvSpPr>
          <p:nvPr>
            <p:ph type="dt" sz="half" idx="2"/>
          </p:nvPr>
        </p:nvSpPr>
        <p:spPr>
          <a:xfrm>
            <a:off x="4808877" y="6517827"/>
            <a:ext cx="2057400" cy="365125"/>
          </a:xfrm>
          <a:prstGeom prst="rect">
            <a:avLst/>
          </a:prstGeom>
        </p:spPr>
        <p:txBody>
          <a:bodyPr vert="horz" lIns="91440" tIns="45720" rIns="91440" bIns="45720" rtlCol="0" anchor="ctr"/>
          <a:lstStyle>
            <a:lvl1pPr algn="l">
              <a:defRPr sz="1000">
                <a:solidFill>
                  <a:srgbClr val="666666"/>
                </a:solidFill>
                <a:latin typeface="Arial" panose="020B0604020202020204" pitchFamily="34" charset="0"/>
                <a:cs typeface="Arial" panose="020B0604020202020204" pitchFamily="34" charset="0"/>
              </a:defRPr>
            </a:lvl1pPr>
          </a:lstStyle>
          <a:p>
            <a:endParaRPr kumimoji="1" lang="ja-JP" altLang="en-US"/>
          </a:p>
        </p:txBody>
      </p:sp>
    </p:spTree>
    <p:extLst>
      <p:ext uri="{BB962C8B-B14F-4D97-AF65-F5344CB8AC3E}">
        <p14:creationId xmlns:p14="http://schemas.microsoft.com/office/powerpoint/2010/main" val="225575929"/>
      </p:ext>
    </p:extLst>
  </p:cSld>
  <p:clrMap bg1="lt1" tx1="dk1" bg2="lt2" tx2="dk2" accent1="accent1" accent2="accent2" accent3="accent3" accent4="accent4" accent5="accent5" accent6="accent6" hlink="hlink" folHlink="folHlink"/>
  <p:sldLayoutIdLst>
    <p:sldLayoutId id="2147483673"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80FE8A57-9756-2C80-1226-D30CCDE9E7DE}"/>
              </a:ext>
            </a:extLst>
          </p:cNvPr>
          <p:cNvSpPr/>
          <p:nvPr/>
        </p:nvSpPr>
        <p:spPr>
          <a:xfrm>
            <a:off x="0" y="6507963"/>
            <a:ext cx="9144000" cy="35003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FFFF00"/>
              </a:highlight>
            </a:endParaRPr>
          </a:p>
        </p:txBody>
      </p:sp>
      <p:pic>
        <p:nvPicPr>
          <p:cNvPr id="10" name="図 9">
            <a:extLst>
              <a:ext uri="{FF2B5EF4-FFF2-40B4-BE49-F238E27FC236}">
                <a16:creationId xmlns:a16="http://schemas.microsoft.com/office/drawing/2014/main" id="{9295FAE7-EA4B-CAE1-D404-B32772060B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99" y="6638022"/>
            <a:ext cx="3870900" cy="105005"/>
          </a:xfrm>
          <a:prstGeom prst="rect">
            <a:avLst/>
          </a:prstGeom>
        </p:spPr>
      </p:pic>
      <p:sp>
        <p:nvSpPr>
          <p:cNvPr id="2" name="タイトル プレースホルダー 1">
            <a:extLst>
              <a:ext uri="{FF2B5EF4-FFF2-40B4-BE49-F238E27FC236}">
                <a16:creationId xmlns:a16="http://schemas.microsoft.com/office/drawing/2014/main" id="{2D05ADE6-C858-141B-F11A-BF0AA758802F}"/>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B6198E6-B2B0-DA3F-A5DD-475127D06F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7" name="図 6" descr="ロゴ&#10;&#10;自動的に生成された説明">
            <a:extLst>
              <a:ext uri="{FF2B5EF4-FFF2-40B4-BE49-F238E27FC236}">
                <a16:creationId xmlns:a16="http://schemas.microsoft.com/office/drawing/2014/main" id="{0E86EFC5-E80D-9047-CE44-DA87145FDA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4250" y="245553"/>
            <a:ext cx="919427" cy="277360"/>
          </a:xfrm>
          <a:prstGeom prst="rect">
            <a:avLst/>
          </a:prstGeom>
        </p:spPr>
      </p:pic>
      <p:sp>
        <p:nvSpPr>
          <p:cNvPr id="9" name="正方形/長方形 8">
            <a:extLst>
              <a:ext uri="{FF2B5EF4-FFF2-40B4-BE49-F238E27FC236}">
                <a16:creationId xmlns:a16="http://schemas.microsoft.com/office/drawing/2014/main" id="{299ACE28-39A9-E32C-DB96-53DB849F88EB}"/>
              </a:ext>
            </a:extLst>
          </p:cNvPr>
          <p:cNvSpPr/>
          <p:nvPr/>
        </p:nvSpPr>
        <p:spPr>
          <a:xfrm>
            <a:off x="0" y="0"/>
            <a:ext cx="9144000" cy="64800"/>
          </a:xfrm>
          <a:prstGeom prst="rect">
            <a:avLst/>
          </a:prstGeom>
          <a:solidFill>
            <a:srgbClr val="BE1A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a:extLst>
              <a:ext uri="{FF2B5EF4-FFF2-40B4-BE49-F238E27FC236}">
                <a16:creationId xmlns:a16="http://schemas.microsoft.com/office/drawing/2014/main" id="{3D86B646-4526-2DFD-64C1-BC33971CF94A}"/>
              </a:ext>
            </a:extLst>
          </p:cNvPr>
          <p:cNvSpPr>
            <a:spLocks noGrp="1"/>
          </p:cNvSpPr>
          <p:nvPr>
            <p:ph type="sldNum" sz="quarter" idx="4"/>
          </p:nvPr>
        </p:nvSpPr>
        <p:spPr>
          <a:xfrm>
            <a:off x="6866277" y="6507963"/>
            <a:ext cx="2057400" cy="365125"/>
          </a:xfrm>
          <a:prstGeom prst="rect">
            <a:avLst/>
          </a:prstGeom>
        </p:spPr>
        <p:txBody>
          <a:bodyPr vert="horz" lIns="91440" tIns="45720" rIns="91440" bIns="45720" rtlCol="0" anchor="ctr"/>
          <a:lstStyle>
            <a:lvl1pPr algn="r">
              <a:defRPr sz="1000">
                <a:solidFill>
                  <a:srgbClr val="666666"/>
                </a:solidFill>
                <a:latin typeface="Arial" panose="020B0604020202020204" pitchFamily="34" charset="0"/>
                <a:cs typeface="Arial" panose="020B0604020202020204" pitchFamily="34" charset="0"/>
              </a:defRPr>
            </a:lvl1pPr>
          </a:lstStyle>
          <a:p>
            <a:fld id="{32592CFB-BC48-41F9-8463-EFDAF1287889}" type="slidenum">
              <a:rPr kumimoji="1" lang="ja-JP" altLang="en-US" smtClean="0"/>
              <a:t>‹Nr.›</a:t>
            </a:fld>
            <a:endParaRPr kumimoji="1" lang="ja-JP" altLang="en-US"/>
          </a:p>
        </p:txBody>
      </p:sp>
      <p:sp>
        <p:nvSpPr>
          <p:cNvPr id="4" name="日付プレースホルダー 3">
            <a:extLst>
              <a:ext uri="{FF2B5EF4-FFF2-40B4-BE49-F238E27FC236}">
                <a16:creationId xmlns:a16="http://schemas.microsoft.com/office/drawing/2014/main" id="{0304FAD7-8E61-BF6A-D833-51A3CBD5C92E}"/>
              </a:ext>
            </a:extLst>
          </p:cNvPr>
          <p:cNvSpPr>
            <a:spLocks noGrp="1"/>
          </p:cNvSpPr>
          <p:nvPr>
            <p:ph type="dt" sz="half" idx="2"/>
          </p:nvPr>
        </p:nvSpPr>
        <p:spPr>
          <a:xfrm>
            <a:off x="4808877" y="6517827"/>
            <a:ext cx="2057400" cy="365125"/>
          </a:xfrm>
          <a:prstGeom prst="rect">
            <a:avLst/>
          </a:prstGeom>
        </p:spPr>
        <p:txBody>
          <a:bodyPr vert="horz" lIns="91440" tIns="45720" rIns="91440" bIns="45720" rtlCol="0" anchor="ctr"/>
          <a:lstStyle>
            <a:lvl1pPr algn="l">
              <a:defRPr sz="1000">
                <a:solidFill>
                  <a:srgbClr val="666666"/>
                </a:solidFill>
                <a:latin typeface="Arial" panose="020B0604020202020204" pitchFamily="34" charset="0"/>
                <a:cs typeface="Arial" panose="020B0604020202020204" pitchFamily="34" charset="0"/>
              </a:defRPr>
            </a:lvl1pPr>
          </a:lstStyle>
          <a:p>
            <a:endParaRPr kumimoji="1" lang="ja-JP" altLang="en-US"/>
          </a:p>
        </p:txBody>
      </p:sp>
    </p:spTree>
    <p:extLst>
      <p:ext uri="{BB962C8B-B14F-4D97-AF65-F5344CB8AC3E}">
        <p14:creationId xmlns:p14="http://schemas.microsoft.com/office/powerpoint/2010/main" val="225575929"/>
      </p:ext>
    </p:extLst>
  </p:cSld>
  <p:clrMap bg1="lt1" tx1="dk1" bg2="lt2" tx2="dk2" accent1="accent1" accent2="accent2" accent3="accent3" accent4="accent4" accent5="accent5" accent6="accent6" hlink="hlink" folHlink="folHlink"/>
  <p:sldLayoutIdLst>
    <p:sldLayoutId id="2147483697"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80FE8A57-9756-2C80-1226-D30CCDE9E7DE}"/>
              </a:ext>
            </a:extLst>
          </p:cNvPr>
          <p:cNvSpPr/>
          <p:nvPr userDrawn="1"/>
        </p:nvSpPr>
        <p:spPr>
          <a:xfrm>
            <a:off x="0" y="6507963"/>
            <a:ext cx="9144000" cy="35003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FFFF00"/>
              </a:highlight>
            </a:endParaRPr>
          </a:p>
        </p:txBody>
      </p:sp>
      <p:pic>
        <p:nvPicPr>
          <p:cNvPr id="10" name="図 9">
            <a:extLst>
              <a:ext uri="{FF2B5EF4-FFF2-40B4-BE49-F238E27FC236}">
                <a16:creationId xmlns:a16="http://schemas.microsoft.com/office/drawing/2014/main" id="{9295FAE7-EA4B-CAE1-D404-B32772060B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3199" y="6638022"/>
            <a:ext cx="3870900" cy="105005"/>
          </a:xfrm>
          <a:prstGeom prst="rect">
            <a:avLst/>
          </a:prstGeom>
        </p:spPr>
      </p:pic>
      <p:sp>
        <p:nvSpPr>
          <p:cNvPr id="2" name="タイトル プレースホルダー 1">
            <a:extLst>
              <a:ext uri="{FF2B5EF4-FFF2-40B4-BE49-F238E27FC236}">
                <a16:creationId xmlns:a16="http://schemas.microsoft.com/office/drawing/2014/main" id="{2D05ADE6-C858-141B-F11A-BF0AA758802F}"/>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B6198E6-B2B0-DA3F-A5DD-475127D06F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7" name="図 6" descr="ロゴ&#10;&#10;自動的に生成された説明">
            <a:extLst>
              <a:ext uri="{FF2B5EF4-FFF2-40B4-BE49-F238E27FC236}">
                <a16:creationId xmlns:a16="http://schemas.microsoft.com/office/drawing/2014/main" id="{0E86EFC5-E80D-9047-CE44-DA87145FDA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04250" y="245553"/>
            <a:ext cx="919427" cy="277360"/>
          </a:xfrm>
          <a:prstGeom prst="rect">
            <a:avLst/>
          </a:prstGeom>
        </p:spPr>
      </p:pic>
      <p:sp>
        <p:nvSpPr>
          <p:cNvPr id="9" name="正方形/長方形 8">
            <a:extLst>
              <a:ext uri="{FF2B5EF4-FFF2-40B4-BE49-F238E27FC236}">
                <a16:creationId xmlns:a16="http://schemas.microsoft.com/office/drawing/2014/main" id="{299ACE28-39A9-E32C-DB96-53DB849F88EB}"/>
              </a:ext>
            </a:extLst>
          </p:cNvPr>
          <p:cNvSpPr/>
          <p:nvPr userDrawn="1"/>
        </p:nvSpPr>
        <p:spPr>
          <a:xfrm>
            <a:off x="0" y="0"/>
            <a:ext cx="9144000" cy="64800"/>
          </a:xfrm>
          <a:prstGeom prst="rect">
            <a:avLst/>
          </a:prstGeom>
          <a:solidFill>
            <a:srgbClr val="BE1A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a:extLst>
              <a:ext uri="{FF2B5EF4-FFF2-40B4-BE49-F238E27FC236}">
                <a16:creationId xmlns:a16="http://schemas.microsoft.com/office/drawing/2014/main" id="{3D86B646-4526-2DFD-64C1-BC33971CF94A}"/>
              </a:ext>
            </a:extLst>
          </p:cNvPr>
          <p:cNvSpPr>
            <a:spLocks noGrp="1"/>
          </p:cNvSpPr>
          <p:nvPr>
            <p:ph type="sldNum" sz="quarter" idx="4"/>
          </p:nvPr>
        </p:nvSpPr>
        <p:spPr>
          <a:xfrm>
            <a:off x="6866277" y="6507963"/>
            <a:ext cx="2057400" cy="365125"/>
          </a:xfrm>
          <a:prstGeom prst="rect">
            <a:avLst/>
          </a:prstGeom>
        </p:spPr>
        <p:txBody>
          <a:bodyPr vert="horz" lIns="91440" tIns="45720" rIns="91440" bIns="45720" rtlCol="0" anchor="ctr"/>
          <a:lstStyle>
            <a:lvl1pPr algn="r">
              <a:defRPr sz="1000">
                <a:solidFill>
                  <a:srgbClr val="666666"/>
                </a:solidFill>
                <a:latin typeface="Arial" panose="020B0604020202020204" pitchFamily="34" charset="0"/>
                <a:cs typeface="Arial" panose="020B0604020202020204" pitchFamily="34" charset="0"/>
              </a:defRPr>
            </a:lvl1pPr>
          </a:lstStyle>
          <a:p>
            <a:fld id="{FCAA081B-C72F-46EC-AB54-D6F55AADE4D1}" type="slidenum">
              <a:rPr kumimoji="1" lang="ja-JP" altLang="en-US" smtClean="0"/>
              <a:pPr/>
              <a:t>‹Nr.›</a:t>
            </a:fld>
            <a:endParaRPr kumimoji="1" lang="ja-JP" altLang="en-US" dirty="0"/>
          </a:p>
        </p:txBody>
      </p:sp>
      <p:sp>
        <p:nvSpPr>
          <p:cNvPr id="4" name="日付プレースホルダー 3">
            <a:extLst>
              <a:ext uri="{FF2B5EF4-FFF2-40B4-BE49-F238E27FC236}">
                <a16:creationId xmlns:a16="http://schemas.microsoft.com/office/drawing/2014/main" id="{0304FAD7-8E61-BF6A-D833-51A3CBD5C92E}"/>
              </a:ext>
            </a:extLst>
          </p:cNvPr>
          <p:cNvSpPr>
            <a:spLocks noGrp="1"/>
          </p:cNvSpPr>
          <p:nvPr>
            <p:ph type="dt" sz="half" idx="2"/>
          </p:nvPr>
        </p:nvSpPr>
        <p:spPr>
          <a:xfrm>
            <a:off x="4808877" y="6517827"/>
            <a:ext cx="2057400" cy="365125"/>
          </a:xfrm>
          <a:prstGeom prst="rect">
            <a:avLst/>
          </a:prstGeom>
        </p:spPr>
        <p:txBody>
          <a:bodyPr vert="horz" lIns="91440" tIns="45720" rIns="91440" bIns="45720" rtlCol="0" anchor="ctr"/>
          <a:lstStyle>
            <a:lvl1pPr algn="l">
              <a:defRPr sz="1000">
                <a:solidFill>
                  <a:srgbClr val="666666"/>
                </a:solidFill>
                <a:latin typeface="Arial" panose="020B0604020202020204" pitchFamily="34" charset="0"/>
                <a:cs typeface="Arial" panose="020B0604020202020204" pitchFamily="34" charset="0"/>
              </a:defRPr>
            </a:lvl1pPr>
          </a:lstStyle>
          <a:p>
            <a:fld id="{26C6B964-ED6A-484D-A77B-882852B5C865}" type="datetime1">
              <a:rPr kumimoji="1" lang="ja-JP" altLang="en-US" smtClean="0"/>
              <a:pPr/>
              <a:t>2023/10/24</a:t>
            </a:fld>
            <a:endParaRPr kumimoji="1" lang="ja-JP" altLang="en-US" dirty="0"/>
          </a:p>
        </p:txBody>
      </p:sp>
    </p:spTree>
    <p:extLst>
      <p:ext uri="{BB962C8B-B14F-4D97-AF65-F5344CB8AC3E}">
        <p14:creationId xmlns:p14="http://schemas.microsoft.com/office/powerpoint/2010/main" val="2064506918"/>
      </p:ext>
    </p:extLst>
  </p:cSld>
  <p:clrMap bg1="lt1" tx1="dk1" bg2="lt2" tx2="dk2" accent1="accent1" accent2="accent2" accent3="accent3" accent4="accent4" accent5="accent5" accent6="accent6" hlink="hlink" folHlink="folHlink"/>
  <p:sldLayoutIdLst>
    <p:sldLayoutId id="2147483700" r:id="rId1"/>
    <p:sldLayoutId id="2147483699" r:id="rId2"/>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511A30-32FA-431B-BC86-CC4504D8F07E}" type="datetimeFigureOut">
              <a:rPr kumimoji="1" lang="ja-JP" altLang="en-US" smtClean="0"/>
              <a:t>2023/10/24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D009F-3BD3-48B2-B99A-81692BE86992}" type="slidenum">
              <a:rPr kumimoji="1" lang="ja-JP" altLang="en-US" smtClean="0"/>
              <a:t>‹Nr.›</a:t>
            </a:fld>
            <a:endParaRPr kumimoji="1" lang="ja-JP" altLang="en-US"/>
          </a:p>
        </p:txBody>
      </p:sp>
    </p:spTree>
    <p:extLst>
      <p:ext uri="{BB962C8B-B14F-4D97-AF65-F5344CB8AC3E}">
        <p14:creationId xmlns:p14="http://schemas.microsoft.com/office/powerpoint/2010/main" val="98893694"/>
      </p:ext>
    </p:extLst>
  </p:cSld>
  <p:clrMap bg1="lt1" tx1="dk1" bg2="lt2" tx2="dk2" accent1="accent1" accent2="accent2" accent3="accent3" accent4="accent4" accent5="accent5" accent6="accent6" hlink="hlink" folHlink="folHlink"/>
  <p:sldLayoutIdLst>
    <p:sldLayoutId id="2147483661" r:id="rId1"/>
    <p:sldLayoutId id="2147483701"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9.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9F993CF-BB6D-8F88-AE89-5AED54747A4B}"/>
              </a:ext>
            </a:extLst>
          </p:cNvPr>
          <p:cNvSpPr txBox="1"/>
          <p:nvPr/>
        </p:nvSpPr>
        <p:spPr>
          <a:xfrm>
            <a:off x="480647" y="1039141"/>
            <a:ext cx="8182706" cy="1200329"/>
          </a:xfrm>
          <a:prstGeom prst="rect">
            <a:avLst/>
          </a:prstGeom>
          <a:noFill/>
        </p:spPr>
        <p:txBody>
          <a:bodyPr wrap="square" rtlCol="0">
            <a:spAutoFit/>
          </a:bodyPr>
          <a:lstStyle/>
          <a:p>
            <a:pPr algn="ctr"/>
            <a:r>
              <a:rPr kumimoji="1" lang="en-US" altLang="ja-JP" sz="3600" b="1" dirty="0">
                <a:latin typeface="Meiryo UI" panose="020B0604030504040204" pitchFamily="50" charset="-128"/>
                <a:ea typeface="Meiryo UI" panose="020B0604030504040204" pitchFamily="50" charset="-128"/>
                <a:cs typeface="Arial" panose="020B0604020202020204" pitchFamily="34" charset="0"/>
              </a:rPr>
              <a:t>Country Report</a:t>
            </a:r>
          </a:p>
          <a:p>
            <a:pPr algn="ctr"/>
            <a:r>
              <a:rPr kumimoji="1" lang="en-US" altLang="ja-JP" sz="3600" b="1" dirty="0">
                <a:latin typeface="Meiryo UI" panose="020B0604030504040204" pitchFamily="50" charset="-128"/>
                <a:ea typeface="Meiryo UI" panose="020B0604030504040204" pitchFamily="50" charset="-128"/>
                <a:cs typeface="Arial" panose="020B0604020202020204" pitchFamily="34" charset="0"/>
              </a:rPr>
              <a:t>-Japan-</a:t>
            </a:r>
            <a:endParaRPr kumimoji="1" lang="ja-JP" altLang="en-US" sz="3600" b="1" baseline="-25000" dirty="0">
              <a:latin typeface="Meiryo UI" panose="020B0604030504040204" pitchFamily="50" charset="-128"/>
              <a:ea typeface="Meiryo UI" panose="020B0604030504040204"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6A44FC8F-CCCD-8817-6E33-D0D3F0F95712}"/>
              </a:ext>
            </a:extLst>
          </p:cNvPr>
          <p:cNvSpPr txBox="1"/>
          <p:nvPr/>
        </p:nvSpPr>
        <p:spPr>
          <a:xfrm>
            <a:off x="480647" y="4002977"/>
            <a:ext cx="8182706" cy="1815882"/>
          </a:xfrm>
          <a:prstGeom prst="rect">
            <a:avLst/>
          </a:prstGeom>
          <a:noFill/>
        </p:spPr>
        <p:txBody>
          <a:bodyPr wrap="square" rtlCol="0">
            <a:spAutoFit/>
          </a:bodyPr>
          <a:lstStyle/>
          <a:p>
            <a:pPr algn="ctr"/>
            <a:r>
              <a:rPr kumimoji="1" lang="en-US" altLang="ja-JP" sz="2800" b="1" dirty="0">
                <a:latin typeface="Meiryo UI" panose="020B0604030504040204" pitchFamily="50" charset="-128"/>
                <a:ea typeface="Meiryo UI" panose="020B0604030504040204" pitchFamily="50" charset="-128"/>
                <a:cs typeface="Arial" panose="020B0604020202020204" pitchFamily="34" charset="0"/>
              </a:rPr>
              <a:t>Yuta SHIBAHARA (NEDO)</a:t>
            </a:r>
          </a:p>
          <a:p>
            <a:pPr algn="ctr"/>
            <a:r>
              <a:rPr kumimoji="1" lang="en-US" altLang="ja-JP" sz="2800" b="1" dirty="0">
                <a:latin typeface="Meiryo UI" panose="020B0604030504040204" pitchFamily="50" charset="-128"/>
                <a:ea typeface="Meiryo UI" panose="020B0604030504040204" pitchFamily="50" charset="-128"/>
                <a:cs typeface="Arial" panose="020B0604020202020204" pitchFamily="34" charset="0"/>
              </a:rPr>
              <a:t>Masayuki KOBAYASHI (LEVO)</a:t>
            </a:r>
          </a:p>
          <a:p>
            <a:pPr algn="ctr"/>
            <a:r>
              <a:rPr kumimoji="1" lang="en-US" altLang="ja-JP" sz="2800" b="1" dirty="0" err="1">
                <a:latin typeface="Meiryo UI" panose="020B0604030504040204" pitchFamily="50" charset="-128"/>
                <a:ea typeface="Meiryo UI" panose="020B0604030504040204" pitchFamily="50" charset="-128"/>
                <a:cs typeface="Arial" panose="020B0604020202020204" pitchFamily="34" charset="0"/>
              </a:rPr>
              <a:t>Noritsune</a:t>
            </a:r>
            <a:r>
              <a:rPr kumimoji="1" lang="en-US" altLang="ja-JP" sz="2800" b="1" dirty="0">
                <a:latin typeface="Meiryo UI" panose="020B0604030504040204" pitchFamily="50" charset="-128"/>
                <a:ea typeface="Meiryo UI" panose="020B0604030504040204" pitchFamily="50" charset="-128"/>
                <a:cs typeface="Arial" panose="020B0604020202020204" pitchFamily="34" charset="0"/>
              </a:rPr>
              <a:t> KAWAHARADA (NTSEL)</a:t>
            </a:r>
          </a:p>
          <a:p>
            <a:pPr algn="ctr"/>
            <a:r>
              <a:rPr kumimoji="1" lang="en-US" altLang="ja-JP" sz="2800" b="1" dirty="0">
                <a:latin typeface="Meiryo UI" panose="020B0604030504040204" pitchFamily="50" charset="-128"/>
                <a:ea typeface="Meiryo UI" panose="020B0604030504040204" pitchFamily="50" charset="-128"/>
                <a:cs typeface="Arial" panose="020B0604020202020204" pitchFamily="34" charset="0"/>
              </a:rPr>
              <a:t>Mitsuharu OGUMA (AIST)</a:t>
            </a:r>
          </a:p>
        </p:txBody>
      </p:sp>
    </p:spTree>
    <p:extLst>
      <p:ext uri="{BB962C8B-B14F-4D97-AF65-F5344CB8AC3E}">
        <p14:creationId xmlns:p14="http://schemas.microsoft.com/office/powerpoint/2010/main" val="1180558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6E16CDC-B749-F139-672F-B9E92213F8F8}"/>
              </a:ext>
            </a:extLst>
          </p:cNvPr>
          <p:cNvSpPr txBox="1"/>
          <p:nvPr/>
        </p:nvSpPr>
        <p:spPr>
          <a:xfrm>
            <a:off x="0" y="18472"/>
            <a:ext cx="9144000" cy="400110"/>
          </a:xfrm>
          <a:prstGeom prst="rect">
            <a:avLst/>
          </a:prstGeom>
          <a:noFill/>
        </p:spPr>
        <p:txBody>
          <a:bodyPr wrap="square">
            <a:spAutoFit/>
          </a:bodyPr>
          <a:lstStyle/>
          <a:p>
            <a:pPr algn="ctr"/>
            <a:r>
              <a:rPr lang="en-US" altLang="ja-JP" sz="2000" b="1" i="0" u="none" strike="noStrike" baseline="0" dirty="0">
                <a:solidFill>
                  <a:srgbClr val="000000"/>
                </a:solidFill>
                <a:latin typeface="Meiryo UI" panose="020B0604030504040204" pitchFamily="50" charset="-128"/>
                <a:ea typeface="Meiryo UI" panose="020B0604030504040204" pitchFamily="50" charset="-128"/>
              </a:rPr>
              <a:t>The Basic Policy for the Realization of Green</a:t>
            </a:r>
            <a:r>
              <a:rPr lang="ja-JP" altLang="en-US" sz="2000" b="1" dirty="0">
                <a:solidFill>
                  <a:srgbClr val="000000"/>
                </a:solidFill>
                <a:latin typeface="Meiryo UI" panose="020B0604030504040204" pitchFamily="50" charset="-128"/>
                <a:ea typeface="Meiryo UI" panose="020B0604030504040204" pitchFamily="50" charset="-128"/>
              </a:rPr>
              <a:t> </a:t>
            </a:r>
            <a:r>
              <a:rPr lang="en-US" altLang="ja-JP" sz="2000" b="1" i="0" u="none" strike="noStrike" baseline="0" dirty="0">
                <a:solidFill>
                  <a:srgbClr val="000000"/>
                </a:solidFill>
                <a:latin typeface="Meiryo UI" panose="020B0604030504040204" pitchFamily="50" charset="-128"/>
                <a:ea typeface="Meiryo UI" panose="020B0604030504040204" pitchFamily="50" charset="-128"/>
              </a:rPr>
              <a:t>Transformation (GX)</a:t>
            </a:r>
            <a:endParaRPr lang="ja-JP" altLang="en-US" sz="20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97BD4E0F-5AFF-0C3D-4353-8343B866F3BE}"/>
              </a:ext>
            </a:extLst>
          </p:cNvPr>
          <p:cNvSpPr txBox="1"/>
          <p:nvPr/>
        </p:nvSpPr>
        <p:spPr>
          <a:xfrm>
            <a:off x="149325" y="418582"/>
            <a:ext cx="8845349" cy="4247317"/>
          </a:xfrm>
          <a:prstGeom prst="rect">
            <a:avLst/>
          </a:prstGeom>
          <a:noFill/>
          <a:ln>
            <a:solidFill>
              <a:schemeClr val="tx1"/>
            </a:solidFill>
          </a:ln>
        </p:spPr>
        <p:txBody>
          <a:bodyPr wrap="square" rtlCol="0">
            <a:spAutoFit/>
          </a:bodyPr>
          <a:lstStyle/>
          <a:p>
            <a:r>
              <a:rPr lang="en-US" altLang="ja-JP" dirty="0">
                <a:latin typeface="Meiryo UI" panose="020B0604030504040204" pitchFamily="50" charset="-128"/>
                <a:ea typeface="Meiryo UI" panose="020B0604030504040204" pitchFamily="50" charset="-128"/>
              </a:rPr>
              <a:t>Following the Russian Federation's aggression against Ukraine, we will promote primarily the following two initiatives in addition to </a:t>
            </a:r>
            <a:r>
              <a:rPr lang="en-US" altLang="ja-JP" b="1" u="sng" dirty="0">
                <a:latin typeface="Meiryo UI" panose="020B0604030504040204" pitchFamily="50" charset="-128"/>
                <a:ea typeface="Meiryo UI" panose="020B0604030504040204" pitchFamily="50" charset="-128"/>
              </a:rPr>
              <a:t>responses to the issue of climate change</a:t>
            </a:r>
            <a:r>
              <a:rPr lang="en-US" altLang="ja-JP" dirty="0">
                <a:latin typeface="Meiryo UI" panose="020B0604030504040204" pitchFamily="50" charset="-128"/>
                <a:ea typeface="Meiryo UI" panose="020B0604030504040204" pitchFamily="50" charset="-128"/>
              </a:rPr>
              <a:t> in order to </a:t>
            </a:r>
            <a:r>
              <a:rPr lang="en-US" altLang="ja-JP" b="1" u="sng" dirty="0">
                <a:latin typeface="Meiryo UI" panose="020B0604030504040204" pitchFamily="50" charset="-128"/>
                <a:ea typeface="Meiryo UI" panose="020B0604030504040204" pitchFamily="50" charset="-128"/>
              </a:rPr>
              <a:t>simultaneously ensure stable supply of energy-the foundation of people's livelihoods and economic activities-and achieve economic growth.</a:t>
            </a:r>
          </a:p>
          <a:p>
            <a:endParaRPr lang="en-US" altLang="ja-JP" dirty="0">
              <a:latin typeface="Meiryo UI" panose="020B0604030504040204" pitchFamily="50" charset="-128"/>
              <a:ea typeface="Meiryo UI" panose="020B0604030504040204" pitchFamily="50" charset="-128"/>
            </a:endParaRPr>
          </a:p>
          <a:p>
            <a:pPr marL="268288" indent="-268288"/>
            <a:r>
              <a:rPr lang="en-US" altLang="ja-JP" dirty="0">
                <a:latin typeface="Meiryo UI" panose="020B0604030504040204" pitchFamily="50" charset="-128"/>
                <a:ea typeface="Meiryo UI" panose="020B0604030504040204" pitchFamily="50" charset="-128"/>
              </a:rPr>
              <a:t>1. In order to </a:t>
            </a:r>
            <a:r>
              <a:rPr lang="en-US" altLang="ja-JP" b="1" dirty="0">
                <a:solidFill>
                  <a:srgbClr val="FF0000"/>
                </a:solidFill>
                <a:latin typeface="Meiryo UI" panose="020B0604030504040204" pitchFamily="50" charset="-128"/>
                <a:ea typeface="Meiryo UI" panose="020B0604030504040204" pitchFamily="50" charset="-128"/>
              </a:rPr>
              <a:t>ensure stable supply of energy</a:t>
            </a:r>
            <a:r>
              <a:rPr lang="en-US" altLang="ja-JP" dirty="0">
                <a:latin typeface="Meiryo UI" panose="020B0604030504040204" pitchFamily="50" charset="-128"/>
                <a:ea typeface="Meiryo UI" panose="020B0604030504040204" pitchFamily="50" charset="-128"/>
              </a:rPr>
              <a:t>, in addition to thorough </a:t>
            </a:r>
            <a:r>
              <a:rPr lang="en-US" altLang="ja-JP" u="sng" dirty="0">
                <a:latin typeface="Meiryo UI" panose="020B0604030504040204" pitchFamily="50" charset="-128"/>
                <a:ea typeface="Meiryo UI" panose="020B0604030504040204" pitchFamily="50" charset="-128"/>
              </a:rPr>
              <a:t>energy efficiency improvement</a:t>
            </a:r>
            <a:r>
              <a:rPr lang="en-US" altLang="ja-JP" dirty="0">
                <a:latin typeface="Meiryo UI" panose="020B0604030504040204" pitchFamily="50" charset="-128"/>
                <a:ea typeface="Meiryo UI" panose="020B0604030504040204" pitchFamily="50" charset="-128"/>
              </a:rPr>
              <a:t>, we will promote </a:t>
            </a:r>
            <a:r>
              <a:rPr lang="en-US" altLang="ja-JP" b="1" dirty="0">
                <a:solidFill>
                  <a:srgbClr val="FF0000"/>
                </a:solidFill>
                <a:latin typeface="Meiryo UI" panose="020B0604030504040204" pitchFamily="50" charset="-128"/>
                <a:ea typeface="Meiryo UI" panose="020B0604030504040204" pitchFamily="50" charset="-128"/>
              </a:rPr>
              <a:t>decarbonization initiatives toward GX</a:t>
            </a:r>
            <a:r>
              <a:rPr lang="en-US" altLang="ja-JP" dirty="0">
                <a:latin typeface="Meiryo UI" panose="020B0604030504040204" pitchFamily="50" charset="-128"/>
                <a:ea typeface="Meiryo UI" panose="020B0604030504040204" pitchFamily="50" charset="-128"/>
              </a:rPr>
              <a:t>, such as </a:t>
            </a:r>
            <a:r>
              <a:rPr lang="en-US" altLang="ja-JP" u="sng" dirty="0">
                <a:latin typeface="Meiryo UI" panose="020B0604030504040204" pitchFamily="50" charset="-128"/>
                <a:ea typeface="Meiryo UI" panose="020B0604030504040204" pitchFamily="50" charset="-128"/>
              </a:rPr>
              <a:t>switching to decarbonized power sources that contribute to improving the self-sufficiency rates of energy</a:t>
            </a:r>
            <a:r>
              <a:rPr lang="en-US" altLang="ja-JP" dirty="0">
                <a:latin typeface="Meiryo UI" panose="020B0604030504040204" pitchFamily="50" charset="-128"/>
                <a:ea typeface="Meiryo UI" panose="020B0604030504040204" pitchFamily="50" charset="-128"/>
              </a:rPr>
              <a:t>, like </a:t>
            </a:r>
            <a:r>
              <a:rPr lang="en-US" altLang="ja-JP" u="sng" dirty="0">
                <a:latin typeface="Meiryo UI" panose="020B0604030504040204" pitchFamily="50" charset="-128"/>
                <a:ea typeface="Meiryo UI" panose="020B0604030504040204" pitchFamily="50" charset="-128"/>
              </a:rPr>
              <a:t>renewable energy and nuclear power.</a:t>
            </a:r>
          </a:p>
          <a:p>
            <a:pPr marL="268288" indent="-268288"/>
            <a:r>
              <a:rPr lang="en-US" altLang="ja-JP" dirty="0">
                <a:latin typeface="Meiryo UI" panose="020B0604030504040204" pitchFamily="50" charset="-128"/>
                <a:ea typeface="Meiryo UI" panose="020B0604030504040204" pitchFamily="50" charset="-128"/>
              </a:rPr>
              <a:t>2. To achieve GX, we will </a:t>
            </a:r>
            <a:r>
              <a:rPr lang="en-US" altLang="ja-JP" b="1" dirty="0">
                <a:solidFill>
                  <a:srgbClr val="FF0000"/>
                </a:solidFill>
                <a:latin typeface="Meiryo UI" panose="020B0604030504040204" pitchFamily="50" charset="-128"/>
                <a:ea typeface="Meiryo UI" panose="020B0604030504040204" pitchFamily="50" charset="-128"/>
              </a:rPr>
              <a:t>realize and implement the Pro-Growth Carbon Pricing Concept</a:t>
            </a:r>
            <a:r>
              <a:rPr lang="en-US" altLang="ja-JP" dirty="0">
                <a:latin typeface="Meiryo UI" panose="020B0604030504040204" pitchFamily="50" charset="-128"/>
                <a:ea typeface="Meiryo UI" panose="020B0604030504040204" pitchFamily="50" charset="-128"/>
              </a:rPr>
              <a:t>, which includes </a:t>
            </a:r>
            <a:r>
              <a:rPr lang="en-US" altLang="ja-JP" u="sng" dirty="0">
                <a:latin typeface="Meiryo UI" panose="020B0604030504040204" pitchFamily="50" charset="-128"/>
                <a:ea typeface="Meiryo UI" panose="020B0604030504040204" pitchFamily="50" charset="-128"/>
              </a:rPr>
              <a:t>bold advance investment support using GX Economy Transition Bonds</a:t>
            </a:r>
            <a:r>
              <a:rPr lang="en-US" altLang="ja-JP" dirty="0">
                <a:latin typeface="Meiryo UI" panose="020B0604030504040204" pitchFamily="50" charset="-128"/>
                <a:ea typeface="Meiryo UI" panose="020B0604030504040204" pitchFamily="50" charset="-128"/>
              </a:rPr>
              <a:t>, </a:t>
            </a:r>
            <a:r>
              <a:rPr lang="en-US" altLang="ja-JP" u="sng" dirty="0">
                <a:latin typeface="Meiryo UI" panose="020B0604030504040204" pitchFamily="50" charset="-128"/>
                <a:ea typeface="Meiryo UI" panose="020B0604030504040204" pitchFamily="50" charset="-128"/>
              </a:rPr>
              <a:t>incentives for GX investment through carbon pricing</a:t>
            </a:r>
            <a:r>
              <a:rPr lang="en-US" altLang="ja-JP" dirty="0">
                <a:latin typeface="Meiryo UI" panose="020B0604030504040204" pitchFamily="50" charset="-128"/>
                <a:ea typeface="Meiryo UI" panose="020B0604030504040204" pitchFamily="50" charset="-128"/>
              </a:rPr>
              <a:t>, and </a:t>
            </a:r>
            <a:r>
              <a:rPr lang="en-US" altLang="ja-JP" u="sng" dirty="0">
                <a:latin typeface="Meiryo UI" panose="020B0604030504040204" pitchFamily="50" charset="-128"/>
                <a:ea typeface="Meiryo UI" panose="020B0604030504040204" pitchFamily="50" charset="-128"/>
              </a:rPr>
              <a:t>utilization of new financial instruments</a:t>
            </a:r>
            <a:r>
              <a:rPr lang="en-US" altLang="ja-JP"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1032796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6E16CDC-B749-F139-672F-B9E92213F8F8}"/>
              </a:ext>
            </a:extLst>
          </p:cNvPr>
          <p:cNvSpPr txBox="1"/>
          <p:nvPr/>
        </p:nvSpPr>
        <p:spPr>
          <a:xfrm>
            <a:off x="0" y="18472"/>
            <a:ext cx="9144000" cy="400110"/>
          </a:xfrm>
          <a:prstGeom prst="rect">
            <a:avLst/>
          </a:prstGeom>
          <a:noFill/>
        </p:spPr>
        <p:txBody>
          <a:bodyPr wrap="square">
            <a:spAutoFit/>
          </a:bodyPr>
          <a:lstStyle/>
          <a:p>
            <a:pPr algn="ctr"/>
            <a:r>
              <a:rPr lang="en-US" altLang="ja-JP" sz="2000" b="1" i="0" u="none" strike="noStrike" baseline="0" dirty="0">
                <a:solidFill>
                  <a:srgbClr val="000000"/>
                </a:solidFill>
                <a:latin typeface="Meiryo UI" panose="020B0604030504040204" pitchFamily="50" charset="-128"/>
                <a:ea typeface="Meiryo UI" panose="020B0604030504040204" pitchFamily="50" charset="-128"/>
              </a:rPr>
              <a:t>The Basic Policy for the Realization of Green</a:t>
            </a:r>
            <a:r>
              <a:rPr lang="ja-JP" altLang="en-US" sz="2000" b="1" dirty="0">
                <a:solidFill>
                  <a:srgbClr val="000000"/>
                </a:solidFill>
                <a:latin typeface="Meiryo UI" panose="020B0604030504040204" pitchFamily="50" charset="-128"/>
                <a:ea typeface="Meiryo UI" panose="020B0604030504040204" pitchFamily="50" charset="-128"/>
              </a:rPr>
              <a:t> </a:t>
            </a:r>
            <a:r>
              <a:rPr lang="en-US" altLang="ja-JP" sz="2000" b="1" i="0" u="none" strike="noStrike" baseline="0" dirty="0">
                <a:solidFill>
                  <a:srgbClr val="000000"/>
                </a:solidFill>
                <a:latin typeface="Meiryo UI" panose="020B0604030504040204" pitchFamily="50" charset="-128"/>
                <a:ea typeface="Meiryo UI" panose="020B0604030504040204" pitchFamily="50" charset="-128"/>
              </a:rPr>
              <a:t>Transformation (GX)</a:t>
            </a:r>
            <a:endParaRPr lang="ja-JP" altLang="en-US" sz="20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97BD4E0F-5AFF-0C3D-4353-8343B866F3BE}"/>
              </a:ext>
            </a:extLst>
          </p:cNvPr>
          <p:cNvSpPr txBox="1"/>
          <p:nvPr/>
        </p:nvSpPr>
        <p:spPr>
          <a:xfrm>
            <a:off x="149325" y="418582"/>
            <a:ext cx="8845349" cy="6155531"/>
          </a:xfrm>
          <a:prstGeom prst="rect">
            <a:avLst/>
          </a:prstGeom>
          <a:noFill/>
          <a:ln>
            <a:solidFill>
              <a:schemeClr val="tx1"/>
            </a:solidFill>
          </a:ln>
        </p:spPr>
        <p:txBody>
          <a:bodyPr wrap="square" rtlCol="0">
            <a:spAutoFit/>
          </a:bodyPr>
          <a:lstStyle/>
          <a:p>
            <a:r>
              <a:rPr lang="en-US" altLang="ja-JP" sz="1800" b="0" i="0" u="none" strike="noStrike" baseline="0" dirty="0">
                <a:solidFill>
                  <a:srgbClr val="000000"/>
                </a:solidFill>
                <a:latin typeface="Arial" panose="020B0604020202020204" pitchFamily="34" charset="0"/>
              </a:rPr>
              <a:t> </a:t>
            </a:r>
            <a:r>
              <a:rPr lang="en-US" altLang="ja-JP" sz="1800" b="1" i="0" u="none" strike="noStrike" baseline="0" dirty="0">
                <a:solidFill>
                  <a:srgbClr val="000000"/>
                </a:solidFill>
                <a:latin typeface="Arial" panose="020B0604020202020204" pitchFamily="34" charset="0"/>
              </a:rPr>
              <a:t>(1) GX initiatives based on the premise of ensuring a stable energy supply</a:t>
            </a:r>
            <a:endParaRPr lang="ja-JP" altLang="en-US" sz="1800" b="0" i="0" u="none" strike="noStrike" baseline="0" dirty="0">
              <a:solidFill>
                <a:srgbClr val="000000"/>
              </a:solidFill>
              <a:latin typeface="Arial" panose="020B0604020202020204" pitchFamily="34" charset="0"/>
            </a:endParaRPr>
          </a:p>
          <a:p>
            <a:r>
              <a:rPr lang="en-US" altLang="ja-JP" sz="1800" i="0" u="none" strike="noStrike" baseline="0" dirty="0">
                <a:solidFill>
                  <a:srgbClr val="000000"/>
                </a:solidFill>
                <a:latin typeface="Arial" panose="020B0604020202020204" pitchFamily="34" charset="0"/>
              </a:rPr>
              <a:t>   1)Promotion of thorough energy efficiency improvement </a:t>
            </a:r>
          </a:p>
          <a:p>
            <a:r>
              <a:rPr lang="en-US" altLang="ja-JP" sz="1800" i="0" u="none" strike="noStrike" baseline="0" dirty="0">
                <a:solidFill>
                  <a:srgbClr val="000000"/>
                </a:solidFill>
                <a:latin typeface="Arial" panose="020B0604020202020204" pitchFamily="34" charset="0"/>
              </a:rPr>
              <a:t>   2) Making renewable energy a mainstay power source</a:t>
            </a:r>
          </a:p>
          <a:p>
            <a:r>
              <a:rPr lang="en-US" altLang="ja-JP" sz="1800" i="0" u="none" strike="noStrike" baseline="0" dirty="0">
                <a:solidFill>
                  <a:srgbClr val="000000"/>
                </a:solidFill>
                <a:latin typeface="Arial" panose="020B0604020202020204" pitchFamily="34" charset="0"/>
              </a:rPr>
              <a:t>   3) Utilization of nuclear power</a:t>
            </a:r>
          </a:p>
          <a:p>
            <a:r>
              <a:rPr lang="en-US" altLang="ja-JP" sz="1800" i="0" u="none" strike="noStrike" baseline="0" dirty="0">
                <a:solidFill>
                  <a:srgbClr val="000000"/>
                </a:solidFill>
                <a:latin typeface="Arial" panose="020B0604020202020204" pitchFamily="34" charset="0"/>
              </a:rPr>
              <a:t>   4) Other important matters</a:t>
            </a:r>
            <a:endParaRPr lang="en-US" altLang="ja-JP" dirty="0">
              <a:solidFill>
                <a:srgbClr val="000000"/>
              </a:solidFill>
              <a:latin typeface="Arial" panose="020B0604020202020204" pitchFamily="34" charset="0"/>
            </a:endParaRPr>
          </a:p>
          <a:p>
            <a:pPr marL="442913" indent="-442913"/>
            <a:r>
              <a:rPr lang="en-US" altLang="ja-JP" sz="1600" b="0" i="0" u="none" strike="noStrike" baseline="0" dirty="0">
                <a:solidFill>
                  <a:srgbClr val="000000"/>
                </a:solidFill>
                <a:latin typeface="Arial" panose="020B0604020202020204" pitchFamily="34" charset="0"/>
              </a:rPr>
              <a:t>     • In order to </a:t>
            </a:r>
            <a:r>
              <a:rPr lang="en-US" altLang="ja-JP" sz="1600" b="0" i="0" u="sng" strike="noStrike" baseline="0" dirty="0">
                <a:solidFill>
                  <a:srgbClr val="000000"/>
                </a:solidFill>
                <a:latin typeface="Arial" panose="020B0604020202020204" pitchFamily="34" charset="0"/>
              </a:rPr>
              <a:t>develop hydrogen and ammonia production and supply chains</a:t>
            </a:r>
            <a:r>
              <a:rPr lang="en-US" altLang="ja-JP" sz="1600" b="0" i="0" u="none" strike="noStrike" baseline="0" dirty="0">
                <a:solidFill>
                  <a:srgbClr val="000000"/>
                </a:solidFill>
                <a:latin typeface="Arial" panose="020B0604020202020204" pitchFamily="34" charset="0"/>
              </a:rPr>
              <a:t>, we aim to </a:t>
            </a:r>
            <a:r>
              <a:rPr lang="en-US" altLang="ja-JP" sz="1600" b="0" i="0" strike="noStrike" baseline="0" dirty="0">
                <a:solidFill>
                  <a:srgbClr val="FF0000"/>
                </a:solidFill>
                <a:latin typeface="Arial" panose="020B0604020202020204" pitchFamily="34" charset="0"/>
              </a:rPr>
              <a:t>implement a support scheme that focuses on their price differences with existing fuels</a:t>
            </a:r>
            <a:r>
              <a:rPr lang="en-US" altLang="ja-JP" sz="1600" b="0" i="0" u="none" strike="noStrike" baseline="0" dirty="0">
                <a:solidFill>
                  <a:srgbClr val="000000"/>
                </a:solidFill>
                <a:latin typeface="Arial" panose="020B0604020202020204" pitchFamily="34" charset="0"/>
              </a:rPr>
              <a:t>. We will design comprehensive policy measures and update the national strategy with a view to leading the world in the hydrogen field.</a:t>
            </a:r>
          </a:p>
          <a:p>
            <a:pPr marL="442913" indent="-442913"/>
            <a:r>
              <a:rPr lang="en-US" altLang="ja-JP" sz="1600" b="0" i="0" u="none" strike="noStrike" baseline="0" dirty="0">
                <a:solidFill>
                  <a:srgbClr val="000000"/>
                </a:solidFill>
                <a:latin typeface="Arial" panose="020B0604020202020204" pitchFamily="34" charset="0"/>
              </a:rPr>
              <a:t>     • In order to </a:t>
            </a:r>
            <a:r>
              <a:rPr lang="en-US" altLang="ja-JP" sz="1600" b="0" i="0" u="sng" strike="noStrike" baseline="0" dirty="0">
                <a:solidFill>
                  <a:srgbClr val="000000"/>
                </a:solidFill>
                <a:latin typeface="Arial" panose="020B0604020202020204" pitchFamily="34" charset="0"/>
              </a:rPr>
              <a:t>secure supply capacity in the electricity market</a:t>
            </a:r>
            <a:r>
              <a:rPr lang="en-US" altLang="ja-JP" sz="1600" b="0" i="0" u="none" strike="noStrike" baseline="0" dirty="0">
                <a:solidFill>
                  <a:srgbClr val="000000"/>
                </a:solidFill>
                <a:latin typeface="Arial" panose="020B0604020202020204" pitchFamily="34" charset="0"/>
              </a:rPr>
              <a:t>, we will steadily operate the capacity market and </a:t>
            </a:r>
            <a:r>
              <a:rPr lang="en-US" altLang="ja-JP" sz="1600" b="0" i="0" u="none" strike="noStrike" baseline="0" dirty="0">
                <a:solidFill>
                  <a:srgbClr val="FF0000"/>
                </a:solidFill>
                <a:latin typeface="Arial" panose="020B0604020202020204" pitchFamily="34" charset="0"/>
              </a:rPr>
              <a:t>promote systematic investment into decarbonized energy sources by implementing Reserve Power Plants system </a:t>
            </a:r>
            <a:r>
              <a:rPr lang="en-US" altLang="ja-JP" sz="1600" b="0" i="0" u="none" strike="noStrike" baseline="0" dirty="0">
                <a:solidFill>
                  <a:srgbClr val="000000"/>
                </a:solidFill>
                <a:latin typeface="Arial" panose="020B0604020202020204" pitchFamily="34" charset="0"/>
              </a:rPr>
              <a:t>and </a:t>
            </a:r>
            <a:r>
              <a:rPr lang="en-US" altLang="ja-JP" sz="1600" b="0" i="0" u="none" strike="noStrike" baseline="0" dirty="0">
                <a:solidFill>
                  <a:srgbClr val="FF0000"/>
                </a:solidFill>
                <a:latin typeface="Arial" panose="020B0604020202020204" pitchFamily="34" charset="0"/>
              </a:rPr>
              <a:t>Long Term Decarbonized Power Resource Auction.</a:t>
            </a:r>
          </a:p>
          <a:p>
            <a:pPr marL="442913" indent="-442913"/>
            <a:r>
              <a:rPr lang="en-US" altLang="ja-JP" sz="1600" b="0" i="0" u="none" strike="noStrike" baseline="0" dirty="0">
                <a:solidFill>
                  <a:srgbClr val="000000"/>
                </a:solidFill>
                <a:latin typeface="Arial" panose="020B0604020202020204" pitchFamily="34" charset="0"/>
              </a:rPr>
              <a:t>     • Interests in Sakhalin 1 and 2, and other international projects will be preserved for the time being, as they are important for energy security.</a:t>
            </a:r>
          </a:p>
          <a:p>
            <a:pPr marL="442913" indent="-442913"/>
            <a:r>
              <a:rPr lang="en-US" altLang="ja-JP" sz="1600" b="0" i="0" u="none" strike="noStrike" baseline="0" dirty="0">
                <a:solidFill>
                  <a:srgbClr val="000000"/>
                </a:solidFill>
                <a:latin typeface="Arial" panose="020B0604020202020204" pitchFamily="34" charset="0"/>
              </a:rPr>
              <a:t>     • In light of the growing uncertainty in the LNG market, we will </a:t>
            </a:r>
            <a:r>
              <a:rPr lang="en-US" altLang="ja-JP" sz="1600" b="0" i="0" u="none" strike="noStrike" baseline="0" dirty="0">
                <a:solidFill>
                  <a:srgbClr val="FF0000"/>
                </a:solidFill>
                <a:latin typeface="Arial" panose="020B0604020202020204" pitchFamily="34" charset="0"/>
              </a:rPr>
              <a:t>build a mechanism to strategically secure buffer LNG</a:t>
            </a:r>
            <a:r>
              <a:rPr lang="en-US" altLang="ja-JP" sz="1600" b="0" i="0" u="none" strike="noStrike" baseline="0" dirty="0">
                <a:solidFill>
                  <a:srgbClr val="000000"/>
                </a:solidFill>
                <a:latin typeface="Arial" panose="020B0604020202020204" pitchFamily="34" charset="0"/>
              </a:rPr>
              <a:t> and support the development of technologies such as those related to methane hydrate.</a:t>
            </a:r>
          </a:p>
          <a:p>
            <a:pPr marL="442913" indent="-442913"/>
            <a:r>
              <a:rPr lang="en-US" altLang="ja-JP" sz="1600" b="0" i="0" u="none" strike="noStrike" baseline="0" dirty="0">
                <a:solidFill>
                  <a:srgbClr val="000000"/>
                </a:solidFill>
                <a:latin typeface="Arial" panose="020B0604020202020204" pitchFamily="34" charset="0"/>
              </a:rPr>
              <a:t>     • In addition, we will </a:t>
            </a:r>
            <a:r>
              <a:rPr lang="en-US" altLang="ja-JP" sz="1600" b="0" i="0" u="sng" strike="noStrike" baseline="0" dirty="0">
                <a:solidFill>
                  <a:srgbClr val="FF0000"/>
                </a:solidFill>
                <a:latin typeface="Arial" panose="020B0604020202020204" pitchFamily="34" charset="0"/>
              </a:rPr>
              <a:t>promote research and development, capital investment, demand creation, and other GX efforts</a:t>
            </a:r>
            <a:r>
              <a:rPr lang="en-US" altLang="ja-JP" sz="1600" b="0" i="0" u="none" strike="noStrike" baseline="0" dirty="0">
                <a:solidFill>
                  <a:srgbClr val="000000"/>
                </a:solidFill>
                <a:latin typeface="Arial" panose="020B0604020202020204" pitchFamily="34" charset="0"/>
              </a:rPr>
              <a:t> in the areas of </a:t>
            </a:r>
            <a:r>
              <a:rPr lang="en-US" altLang="ja-JP" sz="1600" b="0" i="0" u="none" strike="noStrike" baseline="0" dirty="0">
                <a:solidFill>
                  <a:srgbClr val="FF0000"/>
                </a:solidFill>
                <a:latin typeface="Arial" panose="020B0604020202020204" pitchFamily="34" charset="0"/>
              </a:rPr>
              <a:t>carbon recycled fuels (e.g., Methanation, SAF, fuels), batteries, resource circulation , next generation automobiles, next generation aircraft, zero emission ships, </a:t>
            </a:r>
            <a:r>
              <a:rPr lang="en-US" altLang="ja-JP" sz="1600" b="0" i="0" u="none" strike="noStrike" baseline="0" dirty="0">
                <a:solidFill>
                  <a:srgbClr val="000000"/>
                </a:solidFill>
                <a:latin typeface="Arial" panose="020B0604020202020204" pitchFamily="34" charset="0"/>
              </a:rPr>
              <a:t>investment into digital technology for decarbonization, housing and buildings, ports and other infrastructure, food and agriculture, forestry, and fishery industries, and regions and livelihoods.</a:t>
            </a:r>
            <a:endParaRPr lang="en-US" altLang="ja-JP"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1989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6E16CDC-B749-F139-672F-B9E92213F8F8}"/>
              </a:ext>
            </a:extLst>
          </p:cNvPr>
          <p:cNvSpPr txBox="1"/>
          <p:nvPr/>
        </p:nvSpPr>
        <p:spPr>
          <a:xfrm>
            <a:off x="0" y="18472"/>
            <a:ext cx="9144000" cy="400110"/>
          </a:xfrm>
          <a:prstGeom prst="rect">
            <a:avLst/>
          </a:prstGeom>
          <a:noFill/>
        </p:spPr>
        <p:txBody>
          <a:bodyPr wrap="square">
            <a:spAutoFit/>
          </a:bodyPr>
          <a:lstStyle/>
          <a:p>
            <a:pPr algn="ctr"/>
            <a:r>
              <a:rPr lang="en-US" altLang="ja-JP" sz="2000" b="1" i="0" u="none" strike="noStrike" baseline="0" dirty="0">
                <a:solidFill>
                  <a:srgbClr val="000000"/>
                </a:solidFill>
                <a:latin typeface="Meiryo UI" panose="020B0604030504040204" pitchFamily="50" charset="-128"/>
                <a:ea typeface="Meiryo UI" panose="020B0604030504040204" pitchFamily="50" charset="-128"/>
              </a:rPr>
              <a:t>The Basic Policy for the Realization of Green</a:t>
            </a:r>
            <a:r>
              <a:rPr lang="ja-JP" altLang="en-US" sz="2000" b="1" dirty="0">
                <a:solidFill>
                  <a:srgbClr val="000000"/>
                </a:solidFill>
                <a:latin typeface="Meiryo UI" panose="020B0604030504040204" pitchFamily="50" charset="-128"/>
                <a:ea typeface="Meiryo UI" panose="020B0604030504040204" pitchFamily="50" charset="-128"/>
              </a:rPr>
              <a:t> </a:t>
            </a:r>
            <a:r>
              <a:rPr lang="en-US" altLang="ja-JP" sz="2000" b="1" i="0" u="none" strike="noStrike" baseline="0" dirty="0">
                <a:solidFill>
                  <a:srgbClr val="000000"/>
                </a:solidFill>
                <a:latin typeface="Meiryo UI" panose="020B0604030504040204" pitchFamily="50" charset="-128"/>
                <a:ea typeface="Meiryo UI" panose="020B0604030504040204" pitchFamily="50" charset="-128"/>
              </a:rPr>
              <a:t>Transformation (GX)</a:t>
            </a:r>
            <a:endParaRPr lang="ja-JP" altLang="en-US" sz="20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97BD4E0F-5AFF-0C3D-4353-8343B866F3BE}"/>
              </a:ext>
            </a:extLst>
          </p:cNvPr>
          <p:cNvSpPr txBox="1"/>
          <p:nvPr/>
        </p:nvSpPr>
        <p:spPr>
          <a:xfrm>
            <a:off x="149325" y="418582"/>
            <a:ext cx="8845349" cy="2031325"/>
          </a:xfrm>
          <a:prstGeom prst="rect">
            <a:avLst/>
          </a:prstGeom>
          <a:noFill/>
          <a:ln>
            <a:solidFill>
              <a:schemeClr val="tx1"/>
            </a:solidFill>
          </a:ln>
        </p:spPr>
        <p:txBody>
          <a:bodyPr wrap="square" rtlCol="0">
            <a:spAutoFit/>
          </a:bodyPr>
          <a:lstStyle/>
          <a:p>
            <a:pPr marL="360363" indent="-360363"/>
            <a:r>
              <a:rPr lang="en-US" altLang="ja-JP" sz="1800" b="1" i="0" u="none" strike="noStrike" baseline="0" dirty="0">
                <a:solidFill>
                  <a:srgbClr val="000000"/>
                </a:solidFill>
                <a:latin typeface="Arial" panose="020B0604020202020204" pitchFamily="34" charset="0"/>
              </a:rPr>
              <a:t>(2) Realization and implementation of the “Pro Growth Carbon Pricing Concept” and other initiatives</a:t>
            </a:r>
          </a:p>
          <a:p>
            <a:r>
              <a:rPr lang="en-US" altLang="ja-JP" sz="1800" i="0" u="none" strike="noStrike" baseline="0" dirty="0">
                <a:solidFill>
                  <a:srgbClr val="000000"/>
                </a:solidFill>
                <a:latin typeface="Arial" panose="020B0604020202020204" pitchFamily="34" charset="0"/>
              </a:rPr>
              <a:t>   1) Upfront investment support utilizing GX Economy Transition Bonds</a:t>
            </a:r>
          </a:p>
          <a:p>
            <a:r>
              <a:rPr lang="en-US" altLang="ja-JP" sz="1800" i="0" u="none" strike="noStrike" baseline="0" dirty="0">
                <a:solidFill>
                  <a:srgbClr val="000000"/>
                </a:solidFill>
                <a:latin typeface="Arial" panose="020B0604020202020204" pitchFamily="34" charset="0"/>
              </a:rPr>
              <a:t>   2) GX investment incentives through P </a:t>
            </a:r>
            <a:r>
              <a:rPr lang="en-US" altLang="ja-JP" sz="1800" i="0" u="none" strike="noStrike" baseline="0" dirty="0" err="1">
                <a:solidFill>
                  <a:srgbClr val="000000"/>
                </a:solidFill>
                <a:latin typeface="Arial" panose="020B0604020202020204" pitchFamily="34" charset="0"/>
              </a:rPr>
              <a:t>ro</a:t>
            </a:r>
            <a:r>
              <a:rPr lang="en-US" altLang="ja-JP" sz="1800" i="0" u="none" strike="noStrike" baseline="0" dirty="0">
                <a:solidFill>
                  <a:srgbClr val="000000"/>
                </a:solidFill>
                <a:latin typeface="Arial" panose="020B0604020202020204" pitchFamily="34" charset="0"/>
              </a:rPr>
              <a:t> Growth Carbon Pricing Concept”</a:t>
            </a:r>
          </a:p>
          <a:p>
            <a:r>
              <a:rPr lang="en-US" altLang="ja-JP" sz="1800" i="0" u="none" strike="noStrike" baseline="0" dirty="0">
                <a:solidFill>
                  <a:srgbClr val="000000"/>
                </a:solidFill>
                <a:latin typeface="Arial" panose="020B0604020202020204" pitchFamily="34" charset="0"/>
              </a:rPr>
              <a:t>   3) Utilization of new financial instruments</a:t>
            </a:r>
          </a:p>
          <a:p>
            <a:pPr marL="442913" indent="-442913"/>
            <a:r>
              <a:rPr lang="en-US" altLang="ja-JP" sz="1800" i="0" u="none" strike="noStrike" baseline="0" dirty="0">
                <a:solidFill>
                  <a:srgbClr val="000000"/>
                </a:solidFill>
                <a:latin typeface="Arial" panose="020B0604020202020204" pitchFamily="34" charset="0"/>
              </a:rPr>
              <a:t>   4) International strategy, Just Transitions, and GX of small and medium enterprises and other businesses</a:t>
            </a:r>
            <a:endParaRPr lang="en-US" altLang="ja-JP"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669959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A53978A-7F1F-4BFF-AC3B-0107EDBC50DD}"/>
              </a:ext>
            </a:extLst>
          </p:cNvPr>
          <p:cNvSpPr/>
          <p:nvPr/>
        </p:nvSpPr>
        <p:spPr>
          <a:xfrm>
            <a:off x="285448" y="1043298"/>
            <a:ext cx="8573103" cy="3416320"/>
          </a:xfrm>
          <a:prstGeom prst="rect">
            <a:avLst/>
          </a:prstGeom>
        </p:spPr>
        <p:txBody>
          <a:bodyPr wrap="square">
            <a:spAutoFit/>
          </a:bodyPr>
          <a:lstStyle/>
          <a:p>
            <a:pPr marL="361950" indent="-361950" fontAlgn="auto">
              <a:spcBef>
                <a:spcPts val="0"/>
              </a:spcBef>
              <a:spcAft>
                <a:spcPts val="0"/>
              </a:spcAft>
              <a:defRPr/>
            </a:pPr>
            <a:r>
              <a:rPr lang="en-US" altLang="ja-JP" sz="2400" b="1" dirty="0">
                <a:solidFill>
                  <a:schemeClr val="bg1">
                    <a:lumMod val="85000"/>
                  </a:schemeClr>
                </a:solidFill>
                <a:latin typeface="Meiryo UI" panose="020B0604030504040204" pitchFamily="50" charset="-128"/>
                <a:ea typeface="Meiryo UI" panose="020B0604030504040204" pitchFamily="50" charset="-128"/>
              </a:rPr>
              <a:t>1. Japan's strategy for decarbonizing/</a:t>
            </a:r>
            <a:r>
              <a:rPr lang="en-US" altLang="ja-JP" sz="2400" b="1" dirty="0" err="1">
                <a:solidFill>
                  <a:schemeClr val="bg1">
                    <a:lumMod val="85000"/>
                  </a:schemeClr>
                </a:solidFill>
                <a:latin typeface="Meiryo UI" panose="020B0604030504040204" pitchFamily="50" charset="-128"/>
                <a:ea typeface="Meiryo UI" panose="020B0604030504040204" pitchFamily="50" charset="-128"/>
              </a:rPr>
              <a:t>defossilizing</a:t>
            </a:r>
            <a:r>
              <a:rPr lang="en-US" altLang="ja-JP" sz="2400" b="1" dirty="0">
                <a:solidFill>
                  <a:schemeClr val="bg1">
                    <a:lumMod val="85000"/>
                  </a:schemeClr>
                </a:solidFill>
                <a:latin typeface="Meiryo UI" panose="020B0604030504040204" pitchFamily="50" charset="-128"/>
                <a:ea typeface="Meiryo UI" panose="020B0604030504040204" pitchFamily="50" charset="-128"/>
              </a:rPr>
              <a:t> the transport sector</a:t>
            </a:r>
          </a:p>
          <a:p>
            <a:pPr marL="534988" indent="-534988" fontAlgn="auto">
              <a:spcBef>
                <a:spcPts val="0"/>
              </a:spcBef>
              <a:spcAft>
                <a:spcPts val="0"/>
              </a:spcAft>
              <a:defRPr/>
            </a:pPr>
            <a:r>
              <a:rPr lang="en-US" altLang="ja-JP" sz="2400" b="1" dirty="0">
                <a:solidFill>
                  <a:schemeClr val="bg1">
                    <a:lumMod val="85000"/>
                  </a:schemeClr>
                </a:solidFill>
                <a:latin typeface="Meiryo UI" panose="020B0604030504040204" pitchFamily="50" charset="-128"/>
                <a:ea typeface="Meiryo UI" panose="020B0604030504040204" pitchFamily="50" charset="-128"/>
              </a:rPr>
              <a:t>   - Green Growth Strategy towards 2050 Carbon Neutrality</a:t>
            </a:r>
          </a:p>
          <a:p>
            <a:pPr marL="534988" indent="-534988">
              <a:defRPr/>
            </a:pPr>
            <a:r>
              <a:rPr lang="en-US" altLang="ja-JP" sz="2400" b="1" dirty="0">
                <a:solidFill>
                  <a:schemeClr val="bg1">
                    <a:lumMod val="85000"/>
                  </a:schemeClr>
                </a:solidFill>
                <a:latin typeface="Meiryo UI" panose="020B0604030504040204" pitchFamily="50" charset="-128"/>
                <a:ea typeface="Meiryo UI" panose="020B0604030504040204" pitchFamily="50" charset="-128"/>
              </a:rPr>
              <a:t>   - Basic Policy for the Realization of </a:t>
            </a:r>
            <a:r>
              <a:rPr lang="en-US" altLang="ja-JP" sz="2400" b="1" i="0" u="none" strike="noStrike" baseline="0" dirty="0">
                <a:solidFill>
                  <a:schemeClr val="bg1">
                    <a:lumMod val="85000"/>
                  </a:schemeClr>
                </a:solidFill>
                <a:latin typeface="Meiryo UI" panose="020B0604030504040204" pitchFamily="50" charset="-128"/>
                <a:ea typeface="Meiryo UI" panose="020B0604030504040204" pitchFamily="50" charset="-128"/>
              </a:rPr>
              <a:t>Green</a:t>
            </a:r>
            <a:r>
              <a:rPr lang="ja-JP" altLang="en-US" sz="2400" b="1" dirty="0">
                <a:solidFill>
                  <a:schemeClr val="bg1">
                    <a:lumMod val="85000"/>
                  </a:schemeClr>
                </a:solidFill>
                <a:latin typeface="Meiryo UI" panose="020B0604030504040204" pitchFamily="50" charset="-128"/>
                <a:ea typeface="Meiryo UI" panose="020B0604030504040204" pitchFamily="50" charset="-128"/>
              </a:rPr>
              <a:t> </a:t>
            </a:r>
            <a:r>
              <a:rPr lang="en-US" altLang="ja-JP" sz="2400" b="1" i="0" u="none" strike="noStrike" baseline="0" dirty="0">
                <a:solidFill>
                  <a:schemeClr val="bg1">
                    <a:lumMod val="85000"/>
                  </a:schemeClr>
                </a:solidFill>
                <a:latin typeface="Meiryo UI" panose="020B0604030504040204" pitchFamily="50" charset="-128"/>
                <a:ea typeface="Meiryo UI" panose="020B0604030504040204" pitchFamily="50" charset="-128"/>
              </a:rPr>
              <a:t>Transformation (</a:t>
            </a:r>
            <a:r>
              <a:rPr lang="en-US" altLang="ja-JP" sz="2400" b="1" dirty="0">
                <a:solidFill>
                  <a:schemeClr val="bg1">
                    <a:lumMod val="85000"/>
                  </a:schemeClr>
                </a:solidFill>
                <a:latin typeface="Meiryo UI" panose="020B0604030504040204" pitchFamily="50" charset="-128"/>
                <a:ea typeface="Meiryo UI" panose="020B0604030504040204" pitchFamily="50" charset="-128"/>
              </a:rPr>
              <a:t>GX)</a:t>
            </a:r>
          </a:p>
          <a:p>
            <a:pPr marL="361950" indent="-361950" fontAlgn="auto">
              <a:spcBef>
                <a:spcPts val="0"/>
              </a:spcBef>
              <a:spcAft>
                <a:spcPts val="0"/>
              </a:spcAft>
              <a:defRPr/>
            </a:pPr>
            <a:endParaRPr lang="en-US" altLang="ja-JP" sz="2400" b="1" dirty="0">
              <a:solidFill>
                <a:srgbClr val="000000"/>
              </a:solidFill>
              <a:latin typeface="Meiryo UI" panose="020B0604030504040204" pitchFamily="50" charset="-128"/>
              <a:ea typeface="Meiryo UI" panose="020B0604030504040204" pitchFamily="50" charset="-128"/>
            </a:endParaRPr>
          </a:p>
          <a:p>
            <a:pPr marL="361950" indent="-361950" fontAlgn="auto">
              <a:spcBef>
                <a:spcPts val="0"/>
              </a:spcBef>
              <a:spcAft>
                <a:spcPts val="0"/>
              </a:spcAft>
              <a:defRPr/>
            </a:pPr>
            <a:r>
              <a:rPr lang="en-US" altLang="ja-JP" sz="2400" b="1" dirty="0">
                <a:solidFill>
                  <a:srgbClr val="000000"/>
                </a:solidFill>
                <a:latin typeface="Meiryo UI" panose="020B0604030504040204" pitchFamily="50" charset="-128"/>
                <a:ea typeface="Meiryo UI" panose="020B0604030504040204" pitchFamily="50" charset="-128"/>
              </a:rPr>
              <a:t>2. Examples of priority research areas on fuels and vehicles and new developments </a:t>
            </a:r>
          </a:p>
        </p:txBody>
      </p:sp>
      <p:sp>
        <p:nvSpPr>
          <p:cNvPr id="3" name="Text Box 47">
            <a:extLst>
              <a:ext uri="{FF2B5EF4-FFF2-40B4-BE49-F238E27FC236}">
                <a16:creationId xmlns:a16="http://schemas.microsoft.com/office/drawing/2014/main" id="{36583C1A-0CD1-435D-AC49-F5E821BE6F3C}"/>
              </a:ext>
            </a:extLst>
          </p:cNvPr>
          <p:cNvSpPr txBox="1">
            <a:spLocks noChangeArrowheads="1"/>
          </p:cNvSpPr>
          <p:nvPr/>
        </p:nvSpPr>
        <p:spPr bwMode="auto">
          <a:xfrm>
            <a:off x="1157432" y="77500"/>
            <a:ext cx="6832600" cy="332399"/>
          </a:xfrm>
          <a:prstGeom prst="rect">
            <a:avLst/>
          </a:prstGeom>
          <a:noFill/>
          <a:ln w="9525">
            <a:noFill/>
            <a:miter lim="800000"/>
            <a:headEnd/>
            <a:tailEnd/>
          </a:ln>
          <a:effectLst/>
        </p:spPr>
        <p:txBody>
          <a:bodyPr lIns="0" tIns="0" rIns="0" bIns="0">
            <a:spAutoFit/>
          </a:bodyPr>
          <a:lstStyle/>
          <a:p>
            <a:pPr algn="ctr">
              <a:lnSpc>
                <a:spcPct val="90000"/>
              </a:lnSpc>
              <a:defRPr/>
            </a:pPr>
            <a:r>
              <a:rPr lang="en-US" altLang="ja-JP" sz="2400" b="1" dirty="0">
                <a:solidFill>
                  <a:srgbClr val="000000"/>
                </a:solidFill>
                <a:latin typeface="Tahoma" panose="020B0604030504040204" pitchFamily="34" charset="0"/>
                <a:ea typeface="Tahoma" panose="020B0604030504040204" pitchFamily="34" charset="0"/>
                <a:cs typeface="Tahoma" panose="020B0604030504040204" pitchFamily="34" charset="0"/>
              </a:rPr>
              <a:t>Contents</a:t>
            </a:r>
            <a:endParaRPr lang="ja-JP" altLang="en-US" sz="2400" b="1" dirty="0">
              <a:solidFill>
                <a:srgbClr val="000000"/>
              </a:solidFill>
              <a:latin typeface="Tahoma" panose="020B0604030504040204" pitchFamily="34" charset="0"/>
              <a:ea typeface="Meiryo UI" panose="020B0604030504040204" pitchFamily="50" charset="-128"/>
              <a:cs typeface="Tahoma" panose="020B0604030504040204" pitchFamily="34" charset="0"/>
            </a:endParaRPr>
          </a:p>
        </p:txBody>
      </p:sp>
      <p:sp>
        <p:nvSpPr>
          <p:cNvPr id="4" name="スライド番号プレースホルダー 3">
            <a:extLst>
              <a:ext uri="{FF2B5EF4-FFF2-40B4-BE49-F238E27FC236}">
                <a16:creationId xmlns:a16="http://schemas.microsoft.com/office/drawing/2014/main" id="{32722ABF-2635-9554-EB70-335A81E0FA87}"/>
              </a:ext>
            </a:extLst>
          </p:cNvPr>
          <p:cNvSpPr>
            <a:spLocks noGrp="1"/>
          </p:cNvSpPr>
          <p:nvPr>
            <p:ph type="sldNum" sz="quarter" idx="12"/>
          </p:nvPr>
        </p:nvSpPr>
        <p:spPr/>
        <p:txBody>
          <a:bodyPr/>
          <a:lstStyle/>
          <a:p>
            <a:fld id="{FCAA081B-C72F-46EC-AB54-D6F55AADE4D1}" type="slidenum">
              <a:rPr kumimoji="1" lang="ja-JP" altLang="en-US" smtClean="0"/>
              <a:t>13</a:t>
            </a:fld>
            <a:endParaRPr kumimoji="1" lang="ja-JP" altLang="en-US"/>
          </a:p>
        </p:txBody>
      </p:sp>
    </p:spTree>
    <p:extLst>
      <p:ext uri="{BB962C8B-B14F-4D97-AF65-F5344CB8AC3E}">
        <p14:creationId xmlns:p14="http://schemas.microsoft.com/office/powerpoint/2010/main" val="1137426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14</a:t>
            </a:fld>
            <a:endParaRPr lang="en-US" altLang="ja-JP" sz="1400" b="1" dirty="0">
              <a:latin typeface="Tahoma" pitchFamily="34" charset="0"/>
              <a:cs typeface="Tahoma" pitchFamily="34" charset="0"/>
            </a:endParaRPr>
          </a:p>
        </p:txBody>
      </p:sp>
      <p:sp>
        <p:nvSpPr>
          <p:cNvPr id="2" name="テキスト ボックス 1">
            <a:extLst>
              <a:ext uri="{FF2B5EF4-FFF2-40B4-BE49-F238E27FC236}">
                <a16:creationId xmlns:a16="http://schemas.microsoft.com/office/drawing/2014/main" id="{C3BE1DDC-0D99-0599-F699-59DEA8AD9EE5}"/>
              </a:ext>
            </a:extLst>
          </p:cNvPr>
          <p:cNvSpPr txBox="1"/>
          <p:nvPr/>
        </p:nvSpPr>
        <p:spPr>
          <a:xfrm>
            <a:off x="93786" y="135135"/>
            <a:ext cx="8182706" cy="707886"/>
          </a:xfrm>
          <a:prstGeom prst="rect">
            <a:avLst/>
          </a:prstGeom>
          <a:noFill/>
        </p:spPr>
        <p:txBody>
          <a:bodyPr wrap="square" rtlCol="0">
            <a:spAutoFit/>
          </a:bodyPr>
          <a:lstStyle/>
          <a:p>
            <a:r>
              <a:rPr kumimoji="1" lang="en-US" altLang="ja-JP" sz="2000" b="1" dirty="0">
                <a:latin typeface="Meiryo UI" panose="020B0604030504040204" pitchFamily="50" charset="-128"/>
                <a:ea typeface="Meiryo UI" panose="020B0604030504040204" pitchFamily="50" charset="-128"/>
                <a:cs typeface="Arial" panose="020B0604020202020204" pitchFamily="34" charset="0"/>
              </a:rPr>
              <a:t>Japanese national research projects related fuel synthetic </a:t>
            </a:r>
          </a:p>
          <a:p>
            <a:r>
              <a:rPr kumimoji="1" lang="en-US" altLang="ja-JP" sz="2000" b="1" dirty="0">
                <a:latin typeface="Meiryo UI" panose="020B0604030504040204" pitchFamily="50" charset="-128"/>
                <a:ea typeface="Meiryo UI" panose="020B0604030504040204" pitchFamily="50" charset="-128"/>
                <a:cs typeface="Arial" panose="020B0604020202020204" pitchFamily="34" charset="0"/>
              </a:rPr>
              <a:t>production from CO</a:t>
            </a:r>
            <a:r>
              <a:rPr kumimoji="1" lang="en-US" altLang="ja-JP" sz="1600" b="1" dirty="0">
                <a:latin typeface="Meiryo UI" panose="020B0604030504040204" pitchFamily="50" charset="-128"/>
                <a:ea typeface="Meiryo UI" panose="020B0604030504040204" pitchFamily="50" charset="-128"/>
                <a:cs typeface="Arial" panose="020B0604020202020204" pitchFamily="34" charset="0"/>
              </a:rPr>
              <a:t>2</a:t>
            </a:r>
            <a:endParaRPr kumimoji="1" lang="ja-JP" altLang="en-US" sz="16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4" name="テキスト ボックス 3">
            <a:extLst>
              <a:ext uri="{FF2B5EF4-FFF2-40B4-BE49-F238E27FC236}">
                <a16:creationId xmlns:a16="http://schemas.microsoft.com/office/drawing/2014/main" id="{09DFFD09-3232-7F45-20F5-B39C989ECF95}"/>
              </a:ext>
            </a:extLst>
          </p:cNvPr>
          <p:cNvSpPr txBox="1"/>
          <p:nvPr/>
        </p:nvSpPr>
        <p:spPr>
          <a:xfrm>
            <a:off x="107800" y="1025970"/>
            <a:ext cx="9036199" cy="4308872"/>
          </a:xfrm>
          <a:prstGeom prst="rect">
            <a:avLst/>
          </a:prstGeom>
          <a:noFill/>
        </p:spPr>
        <p:txBody>
          <a:bodyPr wrap="square" rtlCol="0">
            <a:spAutoFit/>
          </a:bodyPr>
          <a:lstStyle/>
          <a:p>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1. NEDO Project</a:t>
            </a:r>
          </a:p>
          <a:p>
            <a:pPr>
              <a:spcBef>
                <a:spcPts val="600"/>
              </a:spcBef>
            </a:pPr>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  Liquid fuel production technology from CO</a:t>
            </a:r>
            <a:r>
              <a:rPr kumimoji="1" lang="en-US" altLang="ja-JP" sz="1400" dirty="0">
                <a:solidFill>
                  <a:srgbClr val="000000"/>
                </a:solidFill>
                <a:latin typeface="Meiryo UI" panose="020B0604030504040204" pitchFamily="50" charset="-128"/>
                <a:ea typeface="Meiryo UI" panose="020B0604030504040204" pitchFamily="50" charset="-128"/>
                <a:cs typeface="Arial" panose="020B0604020202020204" pitchFamily="34" charset="0"/>
              </a:rPr>
              <a:t>2</a:t>
            </a:r>
            <a:endPar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endParaRPr>
          </a:p>
          <a:p>
            <a:endPar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endParaRPr>
          </a:p>
          <a:p>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2. Green Innovation Fund Projects</a:t>
            </a:r>
          </a:p>
          <a:p>
            <a:pPr marL="630238" indent="-630238">
              <a:spcBef>
                <a:spcPts val="600"/>
              </a:spcBef>
            </a:pPr>
            <a:r>
              <a:rPr kumimoji="1" lang="en-US" altLang="ja-JP" b="1" dirty="0">
                <a:solidFill>
                  <a:srgbClr val="000000"/>
                </a:solidFill>
                <a:latin typeface="Meiryo UI" panose="020B0604030504040204" pitchFamily="50" charset="-128"/>
                <a:ea typeface="Meiryo UI" panose="020B0604030504040204" pitchFamily="50" charset="-128"/>
                <a:cs typeface="Arial" panose="020B0604020202020204" pitchFamily="34" charset="0"/>
              </a:rPr>
              <a:t>  2.1 High efficient liquid fuel production technology using synthetic reaction from CO</a:t>
            </a:r>
            <a:r>
              <a:rPr kumimoji="1" lang="en-US" altLang="ja-JP" sz="1400" b="1" dirty="0">
                <a:solidFill>
                  <a:srgbClr val="000000"/>
                </a:solidFill>
                <a:latin typeface="Meiryo UI" panose="020B0604030504040204" pitchFamily="50" charset="-128"/>
                <a:ea typeface="Meiryo UI" panose="020B0604030504040204" pitchFamily="50" charset="-128"/>
                <a:cs typeface="Arial" panose="020B0604020202020204" pitchFamily="34" charset="0"/>
              </a:rPr>
              <a:t>2</a:t>
            </a:r>
          </a:p>
          <a:p>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   (1) Improvement of liquid fuel production yield technology</a:t>
            </a:r>
          </a:p>
          <a:p>
            <a:r>
              <a:rPr kumimoji="1" lang="en-US" altLang="ja-JP" b="1" dirty="0">
                <a:solidFill>
                  <a:srgbClr val="000000"/>
                </a:solidFill>
                <a:latin typeface="Meiryo UI" panose="020B0604030504040204" pitchFamily="50" charset="-128"/>
                <a:ea typeface="Meiryo UI" panose="020B0604030504040204" pitchFamily="50" charset="-128"/>
                <a:cs typeface="Arial" panose="020B0604020202020204" pitchFamily="34" charset="0"/>
              </a:rPr>
              <a:t>   (2) Improvement of fuel usage technology</a:t>
            </a:r>
            <a:endParaRPr kumimoji="1" lang="en-US" altLang="ja-JP" sz="1400" b="1" dirty="0">
              <a:solidFill>
                <a:srgbClr val="000000"/>
              </a:solidFill>
              <a:latin typeface="Meiryo UI" panose="020B0604030504040204" pitchFamily="50" charset="-128"/>
              <a:ea typeface="Meiryo UI" panose="020B0604030504040204" pitchFamily="50" charset="-128"/>
              <a:cs typeface="Arial" panose="020B0604020202020204" pitchFamily="34" charset="0"/>
            </a:endParaRPr>
          </a:p>
          <a:p>
            <a:pPr>
              <a:spcBef>
                <a:spcPts val="1200"/>
              </a:spcBef>
            </a:pPr>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  2.2 Sustainable Aviation Fuel (SAF) production technology</a:t>
            </a:r>
          </a:p>
          <a:p>
            <a:pPr>
              <a:spcBef>
                <a:spcPts val="1200"/>
              </a:spcBef>
            </a:pPr>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  2.3 Innovative synthetic Methane production technology</a:t>
            </a:r>
          </a:p>
          <a:p>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   (1) Innovative SOEC Methanation technology</a:t>
            </a:r>
          </a:p>
          <a:p>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   (2) Innovative Methane production technology by low temperature process</a:t>
            </a:r>
          </a:p>
          <a:p>
            <a:pPr>
              <a:spcBef>
                <a:spcPts val="1200"/>
              </a:spcBef>
            </a:pPr>
            <a:r>
              <a:rPr kumimoji="1" lang="en-US" altLang="ja-JP" dirty="0">
                <a:solidFill>
                  <a:srgbClr val="000000"/>
                </a:solidFill>
                <a:latin typeface="Meiryo UI" panose="020B0604030504040204" pitchFamily="50" charset="-128"/>
                <a:ea typeface="Meiryo UI" panose="020B0604030504040204" pitchFamily="50" charset="-128"/>
                <a:cs typeface="Arial" panose="020B0604020202020204" pitchFamily="34" charset="0"/>
              </a:rPr>
              <a:t>  2.4 Green LP gas synthetic technology </a:t>
            </a:r>
            <a:endParaRPr kumimoji="1" lang="ja-JP" altLang="en-US" dirty="0">
              <a:solidFill>
                <a:srgbClr val="000000"/>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322063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01E243A6-98D7-3540-077B-B3F1F0FD19FC}"/>
              </a:ext>
            </a:extLst>
          </p:cNvPr>
          <p:cNvSpPr/>
          <p:nvPr/>
        </p:nvSpPr>
        <p:spPr>
          <a:xfrm>
            <a:off x="67178" y="91854"/>
            <a:ext cx="7681369" cy="718593"/>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15</a:t>
            </a:fld>
            <a:endParaRPr lang="en-US" altLang="ja-JP" sz="1400" b="1" dirty="0">
              <a:latin typeface="Tahoma" pitchFamily="34" charset="0"/>
              <a:cs typeface="Tahoma" pitchFamily="34" charset="0"/>
            </a:endParaRPr>
          </a:p>
        </p:txBody>
      </p:sp>
      <p:sp>
        <p:nvSpPr>
          <p:cNvPr id="2" name="四角形: 角を丸くする 1">
            <a:extLst>
              <a:ext uri="{FF2B5EF4-FFF2-40B4-BE49-F238E27FC236}">
                <a16:creationId xmlns:a16="http://schemas.microsoft.com/office/drawing/2014/main" id="{12DEBFE1-C3D3-71B6-DD9D-1F024EF23B6C}"/>
              </a:ext>
            </a:extLst>
          </p:cNvPr>
          <p:cNvSpPr/>
          <p:nvPr/>
        </p:nvSpPr>
        <p:spPr>
          <a:xfrm>
            <a:off x="165990" y="1205692"/>
            <a:ext cx="8799649" cy="1954815"/>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B4B0489A-CB0B-3281-AF63-3431C19F5EC3}"/>
              </a:ext>
            </a:extLst>
          </p:cNvPr>
          <p:cNvSpPr/>
          <p:nvPr/>
        </p:nvSpPr>
        <p:spPr>
          <a:xfrm>
            <a:off x="150492" y="1035214"/>
            <a:ext cx="2677817"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24B86D7C-9958-D712-410B-78CED6CBE556}"/>
              </a:ext>
            </a:extLst>
          </p:cNvPr>
          <p:cNvSpPr/>
          <p:nvPr/>
        </p:nvSpPr>
        <p:spPr>
          <a:xfrm>
            <a:off x="163410" y="3565808"/>
            <a:ext cx="3703285" cy="1101604"/>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ED18C099-F3B2-5AD4-41E3-FD5C8BFC2E2B}"/>
              </a:ext>
            </a:extLst>
          </p:cNvPr>
          <p:cNvSpPr/>
          <p:nvPr/>
        </p:nvSpPr>
        <p:spPr>
          <a:xfrm>
            <a:off x="147912" y="3395328"/>
            <a:ext cx="2882041"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E85C09D2-E9CA-95F6-FF9C-4B7011B2673C}"/>
              </a:ext>
            </a:extLst>
          </p:cNvPr>
          <p:cNvSpPr/>
          <p:nvPr/>
        </p:nvSpPr>
        <p:spPr>
          <a:xfrm>
            <a:off x="160829" y="5054581"/>
            <a:ext cx="3703285" cy="648337"/>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2BB206B3-1CC8-37C8-632E-CBD53F5CBA68}"/>
              </a:ext>
            </a:extLst>
          </p:cNvPr>
          <p:cNvSpPr/>
          <p:nvPr/>
        </p:nvSpPr>
        <p:spPr>
          <a:xfrm>
            <a:off x="145332" y="4884101"/>
            <a:ext cx="1768578"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67146B4-9032-F817-D7BB-63D6B2CB6393}"/>
              </a:ext>
            </a:extLst>
          </p:cNvPr>
          <p:cNvSpPr txBox="1"/>
          <p:nvPr/>
        </p:nvSpPr>
        <p:spPr>
          <a:xfrm>
            <a:off x="98837" y="1027465"/>
            <a:ext cx="2884622" cy="369332"/>
          </a:xfrm>
          <a:prstGeom prst="rect">
            <a:avLst/>
          </a:prstGeom>
          <a:noFill/>
        </p:spPr>
        <p:txBody>
          <a:bodyPr wrap="square">
            <a:spAutoFit/>
          </a:bodyPr>
          <a:lstStyle/>
          <a:p>
            <a:r>
              <a:rPr lang="en-US" altLang="ja-JP" b="1" i="0" dirty="0">
                <a:solidFill>
                  <a:schemeClr val="bg1"/>
                </a:solidFill>
                <a:effectLst/>
                <a:latin typeface="Arial" panose="020B0604020202020204" pitchFamily="34" charset="0"/>
              </a:rPr>
              <a:t>Purpose and </a:t>
            </a:r>
            <a:r>
              <a:rPr lang="en-US" altLang="ja-JP" b="1" dirty="0">
                <a:solidFill>
                  <a:schemeClr val="bg1"/>
                </a:solidFill>
                <a:latin typeface="Arial" panose="020B0604020202020204" pitchFamily="34" charset="0"/>
              </a:rPr>
              <a:t>O</a:t>
            </a:r>
            <a:r>
              <a:rPr lang="en-US" altLang="ja-JP" b="1" i="0" dirty="0">
                <a:solidFill>
                  <a:schemeClr val="bg1"/>
                </a:solidFill>
                <a:effectLst/>
                <a:latin typeface="Arial" panose="020B0604020202020204" pitchFamily="34" charset="0"/>
              </a:rPr>
              <a:t>verview</a:t>
            </a:r>
            <a:endParaRPr lang="ja-JP" altLang="en-US" b="1" dirty="0">
              <a:solidFill>
                <a:schemeClr val="bg1"/>
              </a:solidFill>
            </a:endParaRPr>
          </a:p>
        </p:txBody>
      </p:sp>
      <p:sp>
        <p:nvSpPr>
          <p:cNvPr id="13" name="テキスト ボックス 12">
            <a:extLst>
              <a:ext uri="{FF2B5EF4-FFF2-40B4-BE49-F238E27FC236}">
                <a16:creationId xmlns:a16="http://schemas.microsoft.com/office/drawing/2014/main" id="{BBD33E9B-06BB-ECF5-17EE-2745F82AE61B}"/>
              </a:ext>
            </a:extLst>
          </p:cNvPr>
          <p:cNvSpPr txBox="1"/>
          <p:nvPr/>
        </p:nvSpPr>
        <p:spPr>
          <a:xfrm>
            <a:off x="108833" y="3387278"/>
            <a:ext cx="3050605"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Implementation Structure</a:t>
            </a:r>
            <a:endParaRPr lang="ja-JP" altLang="en-US" b="1" dirty="0">
              <a:solidFill>
                <a:schemeClr val="bg1"/>
              </a:solidFill>
            </a:endParaRPr>
          </a:p>
        </p:txBody>
      </p:sp>
      <p:sp>
        <p:nvSpPr>
          <p:cNvPr id="14" name="テキスト ボックス 13">
            <a:extLst>
              <a:ext uri="{FF2B5EF4-FFF2-40B4-BE49-F238E27FC236}">
                <a16:creationId xmlns:a16="http://schemas.microsoft.com/office/drawing/2014/main" id="{575B6F07-1363-91C8-182A-C972D91696BC}"/>
              </a:ext>
            </a:extLst>
          </p:cNvPr>
          <p:cNvSpPr txBox="1"/>
          <p:nvPr/>
        </p:nvSpPr>
        <p:spPr>
          <a:xfrm>
            <a:off x="106254" y="4883802"/>
            <a:ext cx="1978136"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Project Period</a:t>
            </a:r>
            <a:endParaRPr lang="ja-JP" altLang="en-US" b="1" dirty="0">
              <a:solidFill>
                <a:schemeClr val="bg1"/>
              </a:solidFill>
            </a:endParaRPr>
          </a:p>
        </p:txBody>
      </p:sp>
      <p:sp>
        <p:nvSpPr>
          <p:cNvPr id="15" name="テキスト ボックス 14">
            <a:extLst>
              <a:ext uri="{FF2B5EF4-FFF2-40B4-BE49-F238E27FC236}">
                <a16:creationId xmlns:a16="http://schemas.microsoft.com/office/drawing/2014/main" id="{560563F5-9A0D-57EB-02C0-233F1CB73258}"/>
              </a:ext>
            </a:extLst>
          </p:cNvPr>
          <p:cNvSpPr txBox="1"/>
          <p:nvPr/>
        </p:nvSpPr>
        <p:spPr>
          <a:xfrm>
            <a:off x="211595" y="5277141"/>
            <a:ext cx="2659106" cy="369332"/>
          </a:xfrm>
          <a:prstGeom prst="rect">
            <a:avLst/>
          </a:prstGeom>
          <a:noFill/>
        </p:spPr>
        <p:txBody>
          <a:bodyPr wrap="square">
            <a:spAutoFit/>
          </a:bodyPr>
          <a:lstStyle/>
          <a:p>
            <a:r>
              <a:rPr lang="en-US" altLang="ja-JP" dirty="0">
                <a:latin typeface="Arial" panose="020B0604020202020204" pitchFamily="34" charset="0"/>
                <a:cs typeface="Arial" panose="020B0604020202020204" pitchFamily="34" charset="0"/>
              </a:rPr>
              <a:t>2022</a:t>
            </a:r>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2027 (6 Years)</a:t>
            </a:r>
            <a:endParaRPr lang="ja-JP" altLang="en-US" dirty="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4C568D1D-8CB3-0AE8-0D6E-F4F4EEF499C0}"/>
              </a:ext>
            </a:extLst>
          </p:cNvPr>
          <p:cNvSpPr txBox="1"/>
          <p:nvPr/>
        </p:nvSpPr>
        <p:spPr>
          <a:xfrm>
            <a:off x="209015" y="3775451"/>
            <a:ext cx="2659106" cy="369332"/>
          </a:xfrm>
          <a:prstGeom prst="rect">
            <a:avLst/>
          </a:prstGeom>
          <a:noFill/>
        </p:spPr>
        <p:txBody>
          <a:bodyPr wrap="square">
            <a:spAutoFit/>
          </a:bodyPr>
          <a:lstStyle/>
          <a:p>
            <a:r>
              <a:rPr lang="en-US" altLang="ja-JP" dirty="0">
                <a:latin typeface="Arial" panose="020B0604020202020204" pitchFamily="34" charset="0"/>
                <a:cs typeface="Arial" panose="020B0604020202020204" pitchFamily="34" charset="0"/>
              </a:rPr>
              <a:t>AICE</a:t>
            </a:r>
            <a:endParaRPr lang="ja-JP" altLang="en-US" dirty="0">
              <a:latin typeface="Arial" panose="020B0604020202020204" pitchFamily="34" charset="0"/>
              <a:cs typeface="Arial" panose="020B0604020202020204" pitchFamily="34" charset="0"/>
            </a:endParaRPr>
          </a:p>
        </p:txBody>
      </p:sp>
      <p:sp>
        <p:nvSpPr>
          <p:cNvPr id="17" name="四角形: 角を丸くする 16">
            <a:extLst>
              <a:ext uri="{FF2B5EF4-FFF2-40B4-BE49-F238E27FC236}">
                <a16:creationId xmlns:a16="http://schemas.microsoft.com/office/drawing/2014/main" id="{9B460AB7-37CE-B86E-CEC1-80D87EF37FB6}"/>
              </a:ext>
            </a:extLst>
          </p:cNvPr>
          <p:cNvSpPr/>
          <p:nvPr/>
        </p:nvSpPr>
        <p:spPr>
          <a:xfrm>
            <a:off x="4252397" y="3578864"/>
            <a:ext cx="4712432" cy="1129472"/>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C7E75FCD-DF55-FA7B-5304-AFCD7C4CB8DE}"/>
              </a:ext>
            </a:extLst>
          </p:cNvPr>
          <p:cNvSpPr/>
          <p:nvPr/>
        </p:nvSpPr>
        <p:spPr>
          <a:xfrm>
            <a:off x="4236899" y="3408380"/>
            <a:ext cx="1797803"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76DBB7B0-84D6-2057-9A3F-0237F2E880D9}"/>
              </a:ext>
            </a:extLst>
          </p:cNvPr>
          <p:cNvSpPr txBox="1"/>
          <p:nvPr/>
        </p:nvSpPr>
        <p:spPr>
          <a:xfrm>
            <a:off x="4215817" y="3399003"/>
            <a:ext cx="1768747"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Project Scale</a:t>
            </a:r>
            <a:endParaRPr lang="ja-JP" altLang="en-US" b="1" dirty="0">
              <a:solidFill>
                <a:schemeClr val="bg1"/>
              </a:solidFill>
            </a:endParaRPr>
          </a:p>
        </p:txBody>
      </p:sp>
      <p:sp>
        <p:nvSpPr>
          <p:cNvPr id="21" name="テキスト ボックス 20">
            <a:extLst>
              <a:ext uri="{FF2B5EF4-FFF2-40B4-BE49-F238E27FC236}">
                <a16:creationId xmlns:a16="http://schemas.microsoft.com/office/drawing/2014/main" id="{AE7F5850-3CFF-9E46-3357-1BA19B1C2C80}"/>
              </a:ext>
            </a:extLst>
          </p:cNvPr>
          <p:cNvSpPr txBox="1"/>
          <p:nvPr/>
        </p:nvSpPr>
        <p:spPr>
          <a:xfrm>
            <a:off x="4286869" y="3772762"/>
            <a:ext cx="4311395" cy="369332"/>
          </a:xfrm>
          <a:prstGeom prst="rect">
            <a:avLst/>
          </a:prstGeom>
          <a:noFill/>
        </p:spPr>
        <p:txBody>
          <a:bodyPr wrap="square">
            <a:spAutoFit/>
          </a:bodyPr>
          <a:lstStyle/>
          <a:p>
            <a:r>
              <a:rPr lang="en-US" altLang="ja-JP" dirty="0">
                <a:latin typeface="Arial" panose="020B0604020202020204" pitchFamily="34" charset="0"/>
                <a:cs typeface="Arial" panose="020B0604020202020204" pitchFamily="34" charset="0"/>
              </a:rPr>
              <a:t>Total Budget : Approx. 45 M-Euro  </a:t>
            </a:r>
            <a:endParaRPr lang="ja-JP" altLang="en-US" dirty="0">
              <a:latin typeface="Arial" panose="020B0604020202020204" pitchFamily="34" charset="0"/>
              <a:cs typeface="Arial" panose="020B0604020202020204" pitchFamily="34" charset="0"/>
            </a:endParaRPr>
          </a:p>
        </p:txBody>
      </p:sp>
      <p:sp>
        <p:nvSpPr>
          <p:cNvPr id="22" name="テキスト ボックス 21">
            <a:extLst>
              <a:ext uri="{FF2B5EF4-FFF2-40B4-BE49-F238E27FC236}">
                <a16:creationId xmlns:a16="http://schemas.microsoft.com/office/drawing/2014/main" id="{B2815837-2F0A-9C86-F4D3-F5F96A9CDAA7}"/>
              </a:ext>
            </a:extLst>
          </p:cNvPr>
          <p:cNvSpPr txBox="1"/>
          <p:nvPr/>
        </p:nvSpPr>
        <p:spPr>
          <a:xfrm>
            <a:off x="4336971" y="4095204"/>
            <a:ext cx="4582381" cy="584775"/>
          </a:xfrm>
          <a:prstGeom prst="rect">
            <a:avLst/>
          </a:prstGeom>
          <a:noFill/>
        </p:spPr>
        <p:txBody>
          <a:bodyPr wrap="square">
            <a:spAutoFit/>
          </a:bodyPr>
          <a:lstStyle/>
          <a:p>
            <a:r>
              <a:rPr lang="en-US" altLang="ja-JP" sz="1600" dirty="0">
                <a:latin typeface="Arial" panose="020B0604020202020204" pitchFamily="34" charset="0"/>
                <a:cs typeface="Arial" panose="020B0604020202020204" pitchFamily="34" charset="0"/>
              </a:rPr>
              <a:t>(Subject to change depending on the situation </a:t>
            </a:r>
          </a:p>
          <a:p>
            <a:r>
              <a:rPr lang="en-US" altLang="ja-JP" sz="1600" dirty="0">
                <a:latin typeface="Arial" panose="020B0604020202020204" pitchFamily="34" charset="0"/>
                <a:cs typeface="Arial" panose="020B0604020202020204" pitchFamily="34" charset="0"/>
              </a:rPr>
              <a:t>  from now on)   </a:t>
            </a:r>
            <a:endParaRPr lang="ja-JP" altLang="en-US" sz="1600" dirty="0">
              <a:latin typeface="Arial" panose="020B0604020202020204" pitchFamily="34" charset="0"/>
              <a:cs typeface="Arial" panose="020B0604020202020204" pitchFamily="34" charset="0"/>
            </a:endParaRPr>
          </a:p>
        </p:txBody>
      </p:sp>
      <p:sp>
        <p:nvSpPr>
          <p:cNvPr id="23" name="テキスト ボックス 22">
            <a:extLst>
              <a:ext uri="{FF2B5EF4-FFF2-40B4-BE49-F238E27FC236}">
                <a16:creationId xmlns:a16="http://schemas.microsoft.com/office/drawing/2014/main" id="{BF5968E3-4AE9-01AB-1EEF-B3AFD8DDBA96}"/>
              </a:ext>
            </a:extLst>
          </p:cNvPr>
          <p:cNvSpPr txBox="1"/>
          <p:nvPr/>
        </p:nvSpPr>
        <p:spPr>
          <a:xfrm>
            <a:off x="224646" y="4067007"/>
            <a:ext cx="3831540" cy="584775"/>
          </a:xfrm>
          <a:prstGeom prst="rect">
            <a:avLst/>
          </a:prstGeom>
          <a:noFill/>
        </p:spPr>
        <p:txBody>
          <a:bodyPr wrap="square">
            <a:spAutoFit/>
          </a:bodyPr>
          <a:lstStyle/>
          <a:p>
            <a:r>
              <a:rPr lang="en-US" altLang="ja-JP" sz="1600" dirty="0">
                <a:latin typeface="Arial" panose="020B0604020202020204" pitchFamily="34" charset="0"/>
                <a:cs typeface="Arial" panose="020B0604020202020204" pitchFamily="34" charset="0"/>
              </a:rPr>
              <a:t>(Research Association of Automotive</a:t>
            </a:r>
          </a:p>
          <a:p>
            <a:r>
              <a:rPr lang="en-US" altLang="ja-JP" sz="1600" dirty="0">
                <a:latin typeface="Arial" panose="020B0604020202020204" pitchFamily="34" charset="0"/>
                <a:cs typeface="Arial" panose="020B0604020202020204" pitchFamily="34" charset="0"/>
              </a:rPr>
              <a:t> Internal Combustion Engines)   </a:t>
            </a:r>
            <a:endParaRPr lang="ja-JP" altLang="en-US" sz="1600" dirty="0">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CC9539D9-A259-016B-4439-7DB0D1DDC6E9}"/>
              </a:ext>
            </a:extLst>
          </p:cNvPr>
          <p:cNvSpPr txBox="1"/>
          <p:nvPr/>
        </p:nvSpPr>
        <p:spPr>
          <a:xfrm>
            <a:off x="51481" y="110017"/>
            <a:ext cx="7681370" cy="727507"/>
          </a:xfrm>
          <a:prstGeom prst="rect">
            <a:avLst/>
          </a:prstGeom>
          <a:noFill/>
        </p:spPr>
        <p:txBody>
          <a:bodyPr wrap="square">
            <a:spAutoFit/>
          </a:bodyPr>
          <a:lstStyle/>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2. Green Innovation Fund Project</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2.1 High efficient liquid fuel production technology using synthetic reaction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 Improvement of fuel usage technology</a:t>
            </a:r>
          </a:p>
        </p:txBody>
      </p:sp>
      <p:sp>
        <p:nvSpPr>
          <p:cNvPr id="27" name="テキスト ボックス 26">
            <a:extLst>
              <a:ext uri="{FF2B5EF4-FFF2-40B4-BE49-F238E27FC236}">
                <a16:creationId xmlns:a16="http://schemas.microsoft.com/office/drawing/2014/main" id="{0E89D41A-512D-CB91-55D5-4EE330395029}"/>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METI HP, Translated into English</a:t>
            </a:r>
            <a:endParaRPr kumimoji="1" lang="ja-JP" altLang="en-US" sz="1200" dirty="0">
              <a:latin typeface="Arial" panose="020B0604020202020204" pitchFamily="34" charset="0"/>
              <a:cs typeface="Arial" panose="020B0604020202020204" pitchFamily="34" charset="0"/>
            </a:endParaRPr>
          </a:p>
        </p:txBody>
      </p:sp>
      <p:sp>
        <p:nvSpPr>
          <p:cNvPr id="28" name="テキスト ボックス 27">
            <a:extLst>
              <a:ext uri="{FF2B5EF4-FFF2-40B4-BE49-F238E27FC236}">
                <a16:creationId xmlns:a16="http://schemas.microsoft.com/office/drawing/2014/main" id="{219CE803-99F7-587C-529A-EBAE123DC04D}"/>
              </a:ext>
            </a:extLst>
          </p:cNvPr>
          <p:cNvSpPr txBox="1"/>
          <p:nvPr/>
        </p:nvSpPr>
        <p:spPr>
          <a:xfrm>
            <a:off x="176264" y="1402384"/>
            <a:ext cx="8983366" cy="646331"/>
          </a:xfrm>
          <a:prstGeom prst="rect">
            <a:avLst/>
          </a:prstGeom>
          <a:noFill/>
        </p:spPr>
        <p:txBody>
          <a:bodyPr wrap="square">
            <a:spAutoFit/>
          </a:bodyPr>
          <a:lstStyle/>
          <a:p>
            <a:r>
              <a:rPr lang="en-US" altLang="ja-JP" dirty="0">
                <a:latin typeface="Arial" panose="020B0604020202020204" pitchFamily="34" charset="0"/>
                <a:cs typeface="Arial" panose="020B0604020202020204" pitchFamily="34" charset="0"/>
              </a:rPr>
              <a:t>Improvement of synthetic fuel utilization efficiency for passenger car and heavy duty vehicle, and solution of exclusive event of synthetic fuel usage. </a:t>
            </a:r>
            <a:endParaRPr lang="ja-JP" altLang="en-US" dirty="0">
              <a:latin typeface="Arial" panose="020B0604020202020204" pitchFamily="34" charset="0"/>
              <a:cs typeface="Arial" panose="020B0604020202020204" pitchFamily="34" charset="0"/>
            </a:endParaRPr>
          </a:p>
        </p:txBody>
      </p:sp>
      <p:sp>
        <p:nvSpPr>
          <p:cNvPr id="29" name="テキスト ボックス 28">
            <a:extLst>
              <a:ext uri="{FF2B5EF4-FFF2-40B4-BE49-F238E27FC236}">
                <a16:creationId xmlns:a16="http://schemas.microsoft.com/office/drawing/2014/main" id="{F86208C4-7899-2DDF-2FF8-6D6FF00C034E}"/>
              </a:ext>
            </a:extLst>
          </p:cNvPr>
          <p:cNvSpPr txBox="1"/>
          <p:nvPr/>
        </p:nvSpPr>
        <p:spPr>
          <a:xfrm>
            <a:off x="162125" y="2085204"/>
            <a:ext cx="8497323" cy="1000274"/>
          </a:xfrm>
          <a:prstGeom prst="rect">
            <a:avLst/>
          </a:prstGeom>
          <a:noFill/>
        </p:spPr>
        <p:txBody>
          <a:bodyPr wrap="square">
            <a:spAutoFit/>
          </a:bodyPr>
          <a:lstStyle/>
          <a:p>
            <a:pPr marL="285750" indent="-285750">
              <a:buFont typeface="Wingdings" panose="05000000000000000000" pitchFamily="2" charset="2"/>
              <a:buChar char="p"/>
            </a:pPr>
            <a:r>
              <a:rPr lang="en-US" altLang="ja-JP" dirty="0">
                <a:latin typeface="Arial" panose="020B0604020202020204" pitchFamily="34" charset="0"/>
                <a:cs typeface="Arial" panose="020B0604020202020204" pitchFamily="34" charset="0"/>
              </a:rPr>
              <a:t>50% or more reduction of </a:t>
            </a:r>
            <a:r>
              <a:rPr lang="en-US" altLang="ja-JP" dirty="0" err="1">
                <a:latin typeface="Arial" panose="020B0604020202020204" pitchFamily="34" charset="0"/>
                <a:cs typeface="Arial" panose="020B0604020202020204" pitchFamily="34" charset="0"/>
              </a:rPr>
              <a:t>TtW</a:t>
            </a:r>
            <a:r>
              <a:rPr lang="en-US" altLang="ja-JP" dirty="0">
                <a:latin typeface="Arial" panose="020B0604020202020204" pitchFamily="34" charset="0"/>
                <a:cs typeface="Arial" panose="020B0604020202020204" pitchFamily="34" charset="0"/>
              </a:rPr>
              <a:t> CO</a:t>
            </a:r>
            <a:r>
              <a:rPr lang="en-US" altLang="ja-JP" sz="1400" dirty="0">
                <a:latin typeface="Arial" panose="020B0604020202020204" pitchFamily="34" charset="0"/>
                <a:cs typeface="Arial" panose="020B0604020202020204" pitchFamily="34" charset="0"/>
              </a:rPr>
              <a:t>2</a:t>
            </a:r>
            <a:r>
              <a:rPr lang="en-US" altLang="ja-JP" dirty="0">
                <a:latin typeface="Arial" panose="020B0604020202020204" pitchFamily="34" charset="0"/>
                <a:cs typeface="Arial" panose="020B0604020202020204" pitchFamily="34" charset="0"/>
              </a:rPr>
              <a:t> from passenger HEV while running</a:t>
            </a:r>
          </a:p>
          <a:p>
            <a:pPr marL="285750" indent="-285750">
              <a:spcBef>
                <a:spcPts val="600"/>
              </a:spcBef>
              <a:buFont typeface="Wingdings" panose="05000000000000000000" pitchFamily="2" charset="2"/>
              <a:buChar char="p"/>
            </a:pPr>
            <a:r>
              <a:rPr lang="en-US" altLang="ja-JP" dirty="0">
                <a:latin typeface="Arial" panose="020B0604020202020204" pitchFamily="34" charset="0"/>
                <a:cs typeface="Arial" panose="020B0604020202020204" pitchFamily="34" charset="0"/>
              </a:rPr>
              <a:t>Over 55% of maximum thermal efficiency and 25% or more </a:t>
            </a:r>
            <a:r>
              <a:rPr lang="en-US" altLang="ja-JP" dirty="0" err="1">
                <a:latin typeface="Arial" panose="020B0604020202020204" pitchFamily="34" charset="0"/>
                <a:cs typeface="Arial" panose="020B0604020202020204" pitchFamily="34" charset="0"/>
              </a:rPr>
              <a:t>TtW</a:t>
            </a:r>
            <a:r>
              <a:rPr lang="en-US" altLang="ja-JP" dirty="0">
                <a:latin typeface="Arial" panose="020B0604020202020204" pitchFamily="34" charset="0"/>
                <a:cs typeface="Arial" panose="020B0604020202020204" pitchFamily="34" charset="0"/>
              </a:rPr>
              <a:t> CO2 reduction from heavy duty commercial vehicle </a:t>
            </a:r>
            <a:endParaRPr lang="ja-JP"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3348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16</a:t>
            </a:fld>
            <a:endParaRPr lang="en-US" altLang="ja-JP" sz="1400" b="1" dirty="0">
              <a:latin typeface="Tahoma" pitchFamily="34" charset="0"/>
              <a:cs typeface="Tahoma" pitchFamily="34" charset="0"/>
            </a:endParaRPr>
          </a:p>
        </p:txBody>
      </p:sp>
      <p:sp>
        <p:nvSpPr>
          <p:cNvPr id="4" name="正方形/長方形 3">
            <a:extLst>
              <a:ext uri="{FF2B5EF4-FFF2-40B4-BE49-F238E27FC236}">
                <a16:creationId xmlns:a16="http://schemas.microsoft.com/office/drawing/2014/main" id="{81656646-FB3A-E07D-2915-A45E4077E76D}"/>
              </a:ext>
            </a:extLst>
          </p:cNvPr>
          <p:cNvSpPr/>
          <p:nvPr/>
        </p:nvSpPr>
        <p:spPr>
          <a:xfrm>
            <a:off x="7870094" y="96060"/>
            <a:ext cx="1234831" cy="64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2E90351-052A-0EF1-372B-99776CB5595F}"/>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METI HP, Translated into English</a:t>
            </a:r>
            <a:endParaRPr kumimoji="1" lang="ja-JP" altLang="en-US" sz="1200" dirty="0">
              <a:latin typeface="Arial" panose="020B0604020202020204" pitchFamily="34" charset="0"/>
              <a:cs typeface="Arial" panose="020B0604020202020204" pitchFamily="34" charset="0"/>
            </a:endParaRPr>
          </a:p>
        </p:txBody>
      </p:sp>
      <p:grpSp>
        <p:nvGrpSpPr>
          <p:cNvPr id="22" name="グループ化 21">
            <a:extLst>
              <a:ext uri="{FF2B5EF4-FFF2-40B4-BE49-F238E27FC236}">
                <a16:creationId xmlns:a16="http://schemas.microsoft.com/office/drawing/2014/main" id="{8243A81B-2C2C-4E57-5BF7-F80F877199CB}"/>
              </a:ext>
            </a:extLst>
          </p:cNvPr>
          <p:cNvGrpSpPr/>
          <p:nvPr/>
        </p:nvGrpSpPr>
        <p:grpSpPr>
          <a:xfrm>
            <a:off x="71301" y="918084"/>
            <a:ext cx="8896172" cy="5078117"/>
            <a:chOff x="71301" y="918084"/>
            <a:chExt cx="8896172" cy="5078117"/>
          </a:xfrm>
        </p:grpSpPr>
        <p:pic>
          <p:nvPicPr>
            <p:cNvPr id="10" name="図 9">
              <a:extLst>
                <a:ext uri="{FF2B5EF4-FFF2-40B4-BE49-F238E27FC236}">
                  <a16:creationId xmlns:a16="http://schemas.microsoft.com/office/drawing/2014/main" id="{592C2574-2585-C37D-7F32-1B4B80786951}"/>
                </a:ext>
              </a:extLst>
            </p:cNvPr>
            <p:cNvPicPr>
              <a:picLocks noChangeAspect="1"/>
            </p:cNvPicPr>
            <p:nvPr/>
          </p:nvPicPr>
          <p:blipFill>
            <a:blip r:embed="rId3"/>
            <a:stretch>
              <a:fillRect/>
            </a:stretch>
          </p:blipFill>
          <p:spPr>
            <a:xfrm>
              <a:off x="176526" y="1569888"/>
              <a:ext cx="8790947" cy="4426313"/>
            </a:xfrm>
            <a:prstGeom prst="rect">
              <a:avLst/>
            </a:prstGeom>
          </p:spPr>
        </p:pic>
        <p:sp>
          <p:nvSpPr>
            <p:cNvPr id="11" name="正方形/長方形 10">
              <a:extLst>
                <a:ext uri="{FF2B5EF4-FFF2-40B4-BE49-F238E27FC236}">
                  <a16:creationId xmlns:a16="http://schemas.microsoft.com/office/drawing/2014/main" id="{F04CE1C8-3268-55ED-AFEC-44D7F362D898}"/>
                </a:ext>
              </a:extLst>
            </p:cNvPr>
            <p:cNvSpPr/>
            <p:nvPr/>
          </p:nvSpPr>
          <p:spPr>
            <a:xfrm>
              <a:off x="86931" y="925013"/>
              <a:ext cx="3637855"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1A39556-8FBD-9BFB-D9DE-2C39995A2052}"/>
                </a:ext>
              </a:extLst>
            </p:cNvPr>
            <p:cNvSpPr txBox="1"/>
            <p:nvPr/>
          </p:nvSpPr>
          <p:spPr>
            <a:xfrm>
              <a:off x="71301" y="918084"/>
              <a:ext cx="3515963"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Project Image (Passenger car)</a:t>
              </a:r>
              <a:endParaRPr lang="ja-JP" altLang="en-US" b="1" dirty="0">
                <a:solidFill>
                  <a:schemeClr val="bg1"/>
                </a:solidFill>
              </a:endParaRPr>
            </a:p>
          </p:txBody>
        </p:sp>
        <p:sp>
          <p:nvSpPr>
            <p:cNvPr id="15" name="正方形/長方形 14">
              <a:extLst>
                <a:ext uri="{FF2B5EF4-FFF2-40B4-BE49-F238E27FC236}">
                  <a16:creationId xmlns:a16="http://schemas.microsoft.com/office/drawing/2014/main" id="{E8F4AE9B-820F-B630-9AEE-3FE185EBABE9}"/>
                </a:ext>
              </a:extLst>
            </p:cNvPr>
            <p:cNvSpPr/>
            <p:nvPr/>
          </p:nvSpPr>
          <p:spPr>
            <a:xfrm>
              <a:off x="4400800" y="1750651"/>
              <a:ext cx="4383692" cy="804979"/>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D1945100-2F4F-22C2-FD2A-8F0C5DFB8925}"/>
                </a:ext>
              </a:extLst>
            </p:cNvPr>
            <p:cNvSpPr txBox="1"/>
            <p:nvPr/>
          </p:nvSpPr>
          <p:spPr>
            <a:xfrm>
              <a:off x="4338280" y="1714766"/>
              <a:ext cx="4383692" cy="861774"/>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1.Improvement of Averaged Thermal Efficiency</a:t>
              </a:r>
            </a:p>
            <a:p>
              <a:r>
                <a:rPr kumimoji="1" lang="en-US" altLang="ja-JP" sz="1600" b="1" dirty="0">
                  <a:solidFill>
                    <a:srgbClr val="000066"/>
                  </a:solidFill>
                  <a:latin typeface="Arial Narrow" panose="020B0606020202030204" pitchFamily="34" charset="0"/>
                  <a:cs typeface="Arial" panose="020B0604020202020204" pitchFamily="34" charset="0"/>
                </a:rPr>
                <a:t>  - Fixed operation condition at best point</a:t>
              </a:r>
            </a:p>
            <a:p>
              <a:r>
                <a:rPr kumimoji="1" lang="en-US" altLang="ja-JP" sz="1600" b="1" dirty="0">
                  <a:solidFill>
                    <a:srgbClr val="000066"/>
                  </a:solidFill>
                  <a:latin typeface="Arial Narrow" panose="020B0606020202030204" pitchFamily="34" charset="0"/>
                  <a:cs typeface="Arial" panose="020B0604020202020204" pitchFamily="34" charset="0"/>
                </a:rPr>
                <a:t>  - Finding of except electrification device</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80F6FDE1-69DE-83DB-7999-6497E9FDE1AC}"/>
                </a:ext>
              </a:extLst>
            </p:cNvPr>
            <p:cNvSpPr txBox="1"/>
            <p:nvPr/>
          </p:nvSpPr>
          <p:spPr>
            <a:xfrm>
              <a:off x="6596442" y="1334341"/>
              <a:ext cx="2353529" cy="369332"/>
            </a:xfrm>
            <a:prstGeom prst="rect">
              <a:avLst/>
            </a:prstGeom>
            <a:noFill/>
          </p:spPr>
          <p:txBody>
            <a:bodyPr wrap="none" rtlCol="0">
              <a:spAutoFit/>
            </a:bodyPr>
            <a:lstStyle/>
            <a:p>
              <a:r>
                <a:rPr kumimoji="1" lang="en-US" altLang="ja-JP" b="1" dirty="0">
                  <a:solidFill>
                    <a:srgbClr val="03B25B"/>
                  </a:solidFill>
                  <a:latin typeface="Arial Narrow" panose="020B0606020202030204" pitchFamily="34" charset="0"/>
                  <a:cs typeface="Arial" panose="020B0604020202020204" pitchFamily="34" charset="0"/>
                </a:rPr>
                <a:t>Coverage of this project</a:t>
              </a:r>
              <a:endParaRPr kumimoji="1" lang="ja-JP" altLang="en-US" b="1" dirty="0">
                <a:solidFill>
                  <a:srgbClr val="03B25B"/>
                </a:solidFill>
                <a:latin typeface="Arial Narrow" panose="020B0606020202030204" pitchFamily="34" charset="0"/>
                <a:cs typeface="Arial" panose="020B0604020202020204" pitchFamily="34" charset="0"/>
              </a:endParaRPr>
            </a:p>
          </p:txBody>
        </p:sp>
        <p:sp>
          <p:nvSpPr>
            <p:cNvPr id="9" name="正方形/長方形 8">
              <a:extLst>
                <a:ext uri="{FF2B5EF4-FFF2-40B4-BE49-F238E27FC236}">
                  <a16:creationId xmlns:a16="http://schemas.microsoft.com/office/drawing/2014/main" id="{B5C44A51-F2F8-681D-4084-715098DE16B3}"/>
                </a:ext>
              </a:extLst>
            </p:cNvPr>
            <p:cNvSpPr/>
            <p:nvPr/>
          </p:nvSpPr>
          <p:spPr>
            <a:xfrm>
              <a:off x="4404710" y="2661143"/>
              <a:ext cx="4383692" cy="1309072"/>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DF23CA3-574D-3D5D-607A-F3173624B605}"/>
                </a:ext>
              </a:extLst>
            </p:cNvPr>
            <p:cNvSpPr txBox="1"/>
            <p:nvPr/>
          </p:nvSpPr>
          <p:spPr>
            <a:xfrm>
              <a:off x="4342203" y="2615282"/>
              <a:ext cx="4383692" cy="1354217"/>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2.Improvement of Engine Thermal Efficiency</a:t>
              </a:r>
            </a:p>
            <a:p>
              <a:r>
                <a:rPr kumimoji="1" lang="en-US" altLang="ja-JP" sz="1600" b="1" dirty="0">
                  <a:solidFill>
                    <a:srgbClr val="000066"/>
                  </a:solidFill>
                  <a:latin typeface="Arial Narrow" panose="020B0606020202030204" pitchFamily="34" charset="0"/>
                  <a:cs typeface="Arial" panose="020B0604020202020204" pitchFamily="34" charset="0"/>
                </a:rPr>
                <a:t>  - Stabled lean EGR combustion</a:t>
              </a:r>
            </a:p>
            <a:p>
              <a:r>
                <a:rPr kumimoji="1" lang="en-US" altLang="ja-JP" sz="1600" b="1" dirty="0">
                  <a:solidFill>
                    <a:srgbClr val="000066"/>
                  </a:solidFill>
                  <a:latin typeface="Arial Narrow" panose="020B0606020202030204" pitchFamily="34" charset="0"/>
                  <a:cs typeface="Arial" panose="020B0604020202020204" pitchFamily="34" charset="0"/>
                </a:rPr>
                <a:t>  - Friction loss reduction</a:t>
              </a:r>
            </a:p>
            <a:p>
              <a:r>
                <a:rPr kumimoji="1" lang="en-US" altLang="ja-JP" sz="1600" b="1" dirty="0">
                  <a:solidFill>
                    <a:srgbClr val="000066"/>
                  </a:solidFill>
                  <a:latin typeface="Arial Narrow" panose="020B0606020202030204" pitchFamily="34" charset="0"/>
                  <a:cs typeface="Arial" panose="020B0604020202020204" pitchFamily="34" charset="0"/>
                </a:rPr>
                <a:t>  - Cooling loss reduction</a:t>
              </a:r>
            </a:p>
            <a:p>
              <a:r>
                <a:rPr kumimoji="1" lang="en-US" altLang="ja-JP" sz="1600" b="1" dirty="0">
                  <a:solidFill>
                    <a:srgbClr val="000066"/>
                  </a:solidFill>
                  <a:latin typeface="Arial Narrow" panose="020B0606020202030204" pitchFamily="34" charset="0"/>
                  <a:cs typeface="Arial" panose="020B0604020202020204" pitchFamily="34" charset="0"/>
                </a:rPr>
                <a:t>  - Exhaust heat recovery system</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sp>
          <p:nvSpPr>
            <p:cNvPr id="14" name="正方形/長方形 13">
              <a:extLst>
                <a:ext uri="{FF2B5EF4-FFF2-40B4-BE49-F238E27FC236}">
                  <a16:creationId xmlns:a16="http://schemas.microsoft.com/office/drawing/2014/main" id="{56B54408-EBD3-5D4F-11E5-FC24BC60CF19}"/>
                </a:ext>
              </a:extLst>
            </p:cNvPr>
            <p:cNvSpPr/>
            <p:nvPr/>
          </p:nvSpPr>
          <p:spPr>
            <a:xfrm>
              <a:off x="4404712" y="4083547"/>
              <a:ext cx="4383692" cy="804979"/>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952D54D8-3D16-30DD-02B9-D06BFCA55AB5}"/>
                </a:ext>
              </a:extLst>
            </p:cNvPr>
            <p:cNvSpPr/>
            <p:nvPr/>
          </p:nvSpPr>
          <p:spPr>
            <a:xfrm>
              <a:off x="4389834" y="4998071"/>
              <a:ext cx="4383692" cy="804979"/>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3ECA914-2AAF-2983-A787-0BA2F834AFF7}"/>
                </a:ext>
              </a:extLst>
            </p:cNvPr>
            <p:cNvSpPr txBox="1"/>
            <p:nvPr/>
          </p:nvSpPr>
          <p:spPr>
            <a:xfrm>
              <a:off x="4334378" y="4016397"/>
              <a:ext cx="4434484" cy="861774"/>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3.Improvement of vehicle running efficiency</a:t>
              </a:r>
            </a:p>
            <a:p>
              <a:r>
                <a:rPr kumimoji="1" lang="en-US" altLang="ja-JP" sz="1600" b="1" dirty="0">
                  <a:solidFill>
                    <a:srgbClr val="000066"/>
                  </a:solidFill>
                  <a:latin typeface="Arial Narrow" panose="020B0606020202030204" pitchFamily="34" charset="0"/>
                  <a:cs typeface="Arial" panose="020B0604020202020204" pitchFamily="34" charset="0"/>
                </a:rPr>
                <a:t>  - High efficient PT control using external information</a:t>
              </a:r>
            </a:p>
            <a:p>
              <a:r>
                <a:rPr kumimoji="1" lang="en-US" altLang="ja-JP" sz="1600" b="1" dirty="0">
                  <a:solidFill>
                    <a:srgbClr val="000066"/>
                  </a:solidFill>
                  <a:latin typeface="Arial Narrow" panose="020B0606020202030204" pitchFamily="34" charset="0"/>
                  <a:cs typeface="Arial" panose="020B0604020202020204" pitchFamily="34" charset="0"/>
                </a:rPr>
                <a:t>  - Reduction of Vehicle weight &amp; running resistance </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sp>
          <p:nvSpPr>
            <p:cNvPr id="20" name="テキスト ボックス 19">
              <a:extLst>
                <a:ext uri="{FF2B5EF4-FFF2-40B4-BE49-F238E27FC236}">
                  <a16:creationId xmlns:a16="http://schemas.microsoft.com/office/drawing/2014/main" id="{8834CD48-A6F0-FAC7-F5F5-889CBF827F99}"/>
                </a:ext>
              </a:extLst>
            </p:cNvPr>
            <p:cNvSpPr txBox="1"/>
            <p:nvPr/>
          </p:nvSpPr>
          <p:spPr>
            <a:xfrm>
              <a:off x="4334375" y="4946434"/>
              <a:ext cx="4131033" cy="861774"/>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4.Carbon removal</a:t>
              </a:r>
            </a:p>
            <a:p>
              <a:r>
                <a:rPr kumimoji="1" lang="en-US" altLang="ja-JP" sz="1600" b="1" dirty="0">
                  <a:solidFill>
                    <a:srgbClr val="000066"/>
                  </a:solidFill>
                  <a:latin typeface="Arial Narrow" panose="020B0606020202030204" pitchFamily="34" charset="0"/>
                  <a:cs typeface="Arial" panose="020B0604020202020204" pitchFamily="34" charset="0"/>
                </a:rPr>
                <a:t>  - Vehicle application for carbon neutral fuels</a:t>
              </a:r>
            </a:p>
            <a:p>
              <a:r>
                <a:rPr kumimoji="1" lang="en-US" altLang="ja-JP" sz="1600" b="1" dirty="0">
                  <a:solidFill>
                    <a:srgbClr val="000066"/>
                  </a:solidFill>
                  <a:latin typeface="Arial Narrow" panose="020B0606020202030204" pitchFamily="34" charset="0"/>
                  <a:cs typeface="Arial" panose="020B0604020202020204" pitchFamily="34" charset="0"/>
                </a:rPr>
                <a:t>  - Preparation of CO</a:t>
              </a:r>
              <a:r>
                <a:rPr kumimoji="1" lang="en-US" altLang="ja-JP" sz="1200" b="1" dirty="0">
                  <a:solidFill>
                    <a:srgbClr val="000066"/>
                  </a:solidFill>
                  <a:latin typeface="Arial Narrow" panose="020B0606020202030204" pitchFamily="34" charset="0"/>
                  <a:cs typeface="Arial" panose="020B0604020202020204" pitchFamily="34" charset="0"/>
                </a:rPr>
                <a:t>2</a:t>
              </a:r>
              <a:r>
                <a:rPr kumimoji="1" lang="en-US" altLang="ja-JP" sz="1600" b="1" dirty="0">
                  <a:solidFill>
                    <a:srgbClr val="000066"/>
                  </a:solidFill>
                  <a:latin typeface="Arial Narrow" panose="020B0606020202030204" pitchFamily="34" charset="0"/>
                  <a:cs typeface="Arial" panose="020B0604020202020204" pitchFamily="34" charset="0"/>
                </a:rPr>
                <a:t> capture system</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grpSp>
      <p:sp>
        <p:nvSpPr>
          <p:cNvPr id="18" name="正方形/長方形 17">
            <a:extLst>
              <a:ext uri="{FF2B5EF4-FFF2-40B4-BE49-F238E27FC236}">
                <a16:creationId xmlns:a16="http://schemas.microsoft.com/office/drawing/2014/main" id="{4A1B0DD0-F5F8-F26D-30AB-063F3F4053D2}"/>
              </a:ext>
            </a:extLst>
          </p:cNvPr>
          <p:cNvSpPr/>
          <p:nvPr/>
        </p:nvSpPr>
        <p:spPr>
          <a:xfrm>
            <a:off x="67178" y="91854"/>
            <a:ext cx="7681369" cy="718593"/>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9787621D-C1D4-9662-DE1E-6219775CBDFE}"/>
              </a:ext>
            </a:extLst>
          </p:cNvPr>
          <p:cNvSpPr txBox="1"/>
          <p:nvPr/>
        </p:nvSpPr>
        <p:spPr>
          <a:xfrm>
            <a:off x="51481" y="110017"/>
            <a:ext cx="7681370" cy="727507"/>
          </a:xfrm>
          <a:prstGeom prst="rect">
            <a:avLst/>
          </a:prstGeom>
          <a:noFill/>
        </p:spPr>
        <p:txBody>
          <a:bodyPr wrap="square">
            <a:spAutoFit/>
          </a:bodyPr>
          <a:lstStyle/>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2. Green Innovation Fund Project</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2.1 High efficient liquid fuel production technology using synthetic reaction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 Improvement of fuel usage technology</a:t>
            </a:r>
          </a:p>
        </p:txBody>
      </p:sp>
    </p:spTree>
    <p:extLst>
      <p:ext uri="{BB962C8B-B14F-4D97-AF65-F5344CB8AC3E}">
        <p14:creationId xmlns:p14="http://schemas.microsoft.com/office/powerpoint/2010/main" val="3130988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17</a:t>
            </a:fld>
            <a:endParaRPr lang="en-US" altLang="ja-JP" sz="1400" b="1" dirty="0">
              <a:latin typeface="Tahoma" pitchFamily="34" charset="0"/>
              <a:cs typeface="Tahoma" pitchFamily="34" charset="0"/>
            </a:endParaRPr>
          </a:p>
        </p:txBody>
      </p:sp>
      <p:sp>
        <p:nvSpPr>
          <p:cNvPr id="2" name="正方形/長方形 1">
            <a:extLst>
              <a:ext uri="{FF2B5EF4-FFF2-40B4-BE49-F238E27FC236}">
                <a16:creationId xmlns:a16="http://schemas.microsoft.com/office/drawing/2014/main" id="{7B0837EB-9546-EA32-AD94-56F3494207E0}"/>
              </a:ext>
            </a:extLst>
          </p:cNvPr>
          <p:cNvSpPr/>
          <p:nvPr/>
        </p:nvSpPr>
        <p:spPr>
          <a:xfrm>
            <a:off x="7870094" y="96060"/>
            <a:ext cx="1234831" cy="64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4BEE595-FE9F-16A4-4C31-465EBC1A7732}"/>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METI HP, Translated into English</a:t>
            </a:r>
            <a:endParaRPr kumimoji="1" lang="ja-JP" altLang="en-US" sz="1200" dirty="0">
              <a:latin typeface="Arial" panose="020B0604020202020204" pitchFamily="34" charset="0"/>
              <a:cs typeface="Arial" panose="020B0604020202020204" pitchFamily="34" charset="0"/>
            </a:endParaRPr>
          </a:p>
        </p:txBody>
      </p:sp>
      <p:sp>
        <p:nvSpPr>
          <p:cNvPr id="7" name="正方形/長方形 6">
            <a:extLst>
              <a:ext uri="{FF2B5EF4-FFF2-40B4-BE49-F238E27FC236}">
                <a16:creationId xmlns:a16="http://schemas.microsoft.com/office/drawing/2014/main" id="{BDC7A288-70F6-F846-C9D3-CA4CC8D0D864}"/>
              </a:ext>
            </a:extLst>
          </p:cNvPr>
          <p:cNvSpPr/>
          <p:nvPr/>
        </p:nvSpPr>
        <p:spPr>
          <a:xfrm>
            <a:off x="86931" y="925013"/>
            <a:ext cx="4125561"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21FB35A-7B08-CF3F-11FF-8EF4853EDF7C}"/>
              </a:ext>
            </a:extLst>
          </p:cNvPr>
          <p:cNvSpPr txBox="1"/>
          <p:nvPr/>
        </p:nvSpPr>
        <p:spPr>
          <a:xfrm>
            <a:off x="71301" y="918084"/>
            <a:ext cx="4047407"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Project Image (Heavy duty vehicle)</a:t>
            </a:r>
            <a:endParaRPr lang="ja-JP" altLang="en-US" b="1" dirty="0">
              <a:solidFill>
                <a:schemeClr val="bg1"/>
              </a:solidFill>
            </a:endParaRPr>
          </a:p>
        </p:txBody>
      </p:sp>
      <p:grpSp>
        <p:nvGrpSpPr>
          <p:cNvPr id="25" name="グループ化 24">
            <a:extLst>
              <a:ext uri="{FF2B5EF4-FFF2-40B4-BE49-F238E27FC236}">
                <a16:creationId xmlns:a16="http://schemas.microsoft.com/office/drawing/2014/main" id="{8B8ED123-F083-DCD9-CB9F-A82868D68A7F}"/>
              </a:ext>
            </a:extLst>
          </p:cNvPr>
          <p:cNvGrpSpPr/>
          <p:nvPr/>
        </p:nvGrpSpPr>
        <p:grpSpPr>
          <a:xfrm>
            <a:off x="106108" y="1620983"/>
            <a:ext cx="8853547" cy="4447729"/>
            <a:chOff x="106108" y="1620983"/>
            <a:chExt cx="8853547" cy="4447729"/>
          </a:xfrm>
        </p:grpSpPr>
        <p:pic>
          <p:nvPicPr>
            <p:cNvPr id="10" name="図 9">
              <a:extLst>
                <a:ext uri="{FF2B5EF4-FFF2-40B4-BE49-F238E27FC236}">
                  <a16:creationId xmlns:a16="http://schemas.microsoft.com/office/drawing/2014/main" id="{85AF07FA-15AB-92F6-0C6C-E62AC8E4A877}"/>
                </a:ext>
              </a:extLst>
            </p:cNvPr>
            <p:cNvPicPr>
              <a:picLocks noChangeAspect="1"/>
            </p:cNvPicPr>
            <p:nvPr/>
          </p:nvPicPr>
          <p:blipFill>
            <a:blip r:embed="rId3"/>
            <a:stretch>
              <a:fillRect/>
            </a:stretch>
          </p:blipFill>
          <p:spPr>
            <a:xfrm>
              <a:off x="106108" y="1647755"/>
              <a:ext cx="8853547" cy="4420957"/>
            </a:xfrm>
            <a:prstGeom prst="rect">
              <a:avLst/>
            </a:prstGeom>
          </p:spPr>
        </p:pic>
        <p:sp>
          <p:nvSpPr>
            <p:cNvPr id="12" name="正方形/長方形 11">
              <a:extLst>
                <a:ext uri="{FF2B5EF4-FFF2-40B4-BE49-F238E27FC236}">
                  <a16:creationId xmlns:a16="http://schemas.microsoft.com/office/drawing/2014/main" id="{D84CED01-BC0E-DA9B-6E56-D5A58CDE4004}"/>
                </a:ext>
              </a:extLst>
            </p:cNvPr>
            <p:cNvSpPr/>
            <p:nvPr/>
          </p:nvSpPr>
          <p:spPr>
            <a:xfrm>
              <a:off x="4275015" y="1742827"/>
              <a:ext cx="4587631" cy="398585"/>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5042B587-ECA4-BBF9-A967-ED7DF72873EF}"/>
                </a:ext>
              </a:extLst>
            </p:cNvPr>
            <p:cNvSpPr txBox="1"/>
            <p:nvPr/>
          </p:nvSpPr>
          <p:spPr>
            <a:xfrm>
              <a:off x="4213235" y="1620983"/>
              <a:ext cx="4383692" cy="615553"/>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1.Improvement of Averaged Thermal Efficiency</a:t>
              </a:r>
            </a:p>
            <a:p>
              <a:r>
                <a:rPr kumimoji="1" lang="en-US" altLang="ja-JP" sz="1600" b="1" dirty="0">
                  <a:solidFill>
                    <a:srgbClr val="000066"/>
                  </a:solidFill>
                  <a:latin typeface="Arial Narrow" panose="020B0606020202030204" pitchFamily="34" charset="0"/>
                  <a:cs typeface="Arial" panose="020B0604020202020204" pitchFamily="34" charset="0"/>
                </a:rPr>
                <a:t>  - HEV</a:t>
              </a:r>
            </a:p>
          </p:txBody>
        </p:sp>
        <p:sp>
          <p:nvSpPr>
            <p:cNvPr id="11" name="テキスト ボックス 10">
              <a:extLst>
                <a:ext uri="{FF2B5EF4-FFF2-40B4-BE49-F238E27FC236}">
                  <a16:creationId xmlns:a16="http://schemas.microsoft.com/office/drawing/2014/main" id="{93F83BAB-5161-89AE-1C3E-49275A48F97C}"/>
                </a:ext>
              </a:extLst>
            </p:cNvPr>
            <p:cNvSpPr txBox="1"/>
            <p:nvPr/>
          </p:nvSpPr>
          <p:spPr>
            <a:xfrm>
              <a:off x="6596439" y="1826706"/>
              <a:ext cx="2353529" cy="369332"/>
            </a:xfrm>
            <a:prstGeom prst="rect">
              <a:avLst/>
            </a:prstGeom>
            <a:noFill/>
          </p:spPr>
          <p:txBody>
            <a:bodyPr wrap="none" rtlCol="0">
              <a:spAutoFit/>
            </a:bodyPr>
            <a:lstStyle/>
            <a:p>
              <a:r>
                <a:rPr kumimoji="1" lang="en-US" altLang="ja-JP" b="1" dirty="0">
                  <a:solidFill>
                    <a:srgbClr val="03B25B"/>
                  </a:solidFill>
                  <a:latin typeface="Arial Narrow" panose="020B0606020202030204" pitchFamily="34" charset="0"/>
                  <a:cs typeface="Arial" panose="020B0604020202020204" pitchFamily="34" charset="0"/>
                </a:rPr>
                <a:t>Coverage of this project</a:t>
              </a:r>
              <a:endParaRPr kumimoji="1" lang="ja-JP" altLang="en-US" b="1" dirty="0">
                <a:solidFill>
                  <a:srgbClr val="03B25B"/>
                </a:solidFill>
                <a:latin typeface="Arial Narrow" panose="020B0606020202030204" pitchFamily="34" charset="0"/>
                <a:cs typeface="Arial" panose="020B0604020202020204" pitchFamily="34" charset="0"/>
              </a:endParaRPr>
            </a:p>
          </p:txBody>
        </p:sp>
        <p:sp>
          <p:nvSpPr>
            <p:cNvPr id="15" name="正方形/長方形 14">
              <a:extLst>
                <a:ext uri="{FF2B5EF4-FFF2-40B4-BE49-F238E27FC236}">
                  <a16:creationId xmlns:a16="http://schemas.microsoft.com/office/drawing/2014/main" id="{139E0613-491C-DE57-49BD-3C04AB473E85}"/>
                </a:ext>
              </a:extLst>
            </p:cNvPr>
            <p:cNvSpPr/>
            <p:nvPr/>
          </p:nvSpPr>
          <p:spPr>
            <a:xfrm>
              <a:off x="4290646" y="2215654"/>
              <a:ext cx="4525108" cy="412885"/>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8C68D690-B4F6-D937-939B-57BDFBD8D974}"/>
                </a:ext>
              </a:extLst>
            </p:cNvPr>
            <p:cNvSpPr txBox="1"/>
            <p:nvPr/>
          </p:nvSpPr>
          <p:spPr>
            <a:xfrm>
              <a:off x="4212861" y="2148447"/>
              <a:ext cx="3942635" cy="553998"/>
            </a:xfrm>
            <a:prstGeom prst="rect">
              <a:avLst/>
            </a:prstGeom>
            <a:noFill/>
          </p:spPr>
          <p:txBody>
            <a:bodyPr wrap="square" rtlCol="0">
              <a:spAutoFit/>
            </a:bodyPr>
            <a:lstStyle/>
            <a:p>
              <a:pPr>
                <a:lnSpc>
                  <a:spcPts val="1800"/>
                </a:lnSpc>
              </a:pPr>
              <a:r>
                <a:rPr kumimoji="1" lang="en-US" altLang="ja-JP" sz="1600" b="1" dirty="0">
                  <a:solidFill>
                    <a:srgbClr val="000066"/>
                  </a:solidFill>
                  <a:latin typeface="Arial Narrow" panose="020B0606020202030204" pitchFamily="34" charset="0"/>
                  <a:cs typeface="Arial" panose="020B0604020202020204" pitchFamily="34" charset="0"/>
                </a:rPr>
                <a:t>  - Fixed operation condition at best point</a:t>
              </a:r>
            </a:p>
            <a:p>
              <a:pPr>
                <a:lnSpc>
                  <a:spcPts val="1800"/>
                </a:lnSpc>
              </a:pPr>
              <a:r>
                <a:rPr kumimoji="1" lang="en-US" altLang="ja-JP" sz="1600" b="1" dirty="0">
                  <a:solidFill>
                    <a:srgbClr val="000066"/>
                  </a:solidFill>
                  <a:latin typeface="Arial Narrow" panose="020B0606020202030204" pitchFamily="34" charset="0"/>
                  <a:cs typeface="Arial" panose="020B0604020202020204" pitchFamily="34" charset="0"/>
                </a:rPr>
                <a:t>  - Finding of except electrification device</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sp>
          <p:nvSpPr>
            <p:cNvPr id="17" name="正方形/長方形 16">
              <a:extLst>
                <a:ext uri="{FF2B5EF4-FFF2-40B4-BE49-F238E27FC236}">
                  <a16:creationId xmlns:a16="http://schemas.microsoft.com/office/drawing/2014/main" id="{3270BC64-4C6A-CF3E-02A3-47BF40AD2E06}"/>
                </a:ext>
              </a:extLst>
            </p:cNvPr>
            <p:cNvSpPr/>
            <p:nvPr/>
          </p:nvSpPr>
          <p:spPr>
            <a:xfrm>
              <a:off x="4290646" y="2749340"/>
              <a:ext cx="4525108" cy="1220875"/>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F08D714B-3E64-73DC-B6A3-DE45F059026F}"/>
                </a:ext>
              </a:extLst>
            </p:cNvPr>
            <p:cNvSpPr txBox="1"/>
            <p:nvPr/>
          </p:nvSpPr>
          <p:spPr>
            <a:xfrm>
              <a:off x="4217161" y="2669992"/>
              <a:ext cx="4520444" cy="1354217"/>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2.Improvement of Engine Thermal Efficiency</a:t>
              </a:r>
            </a:p>
            <a:p>
              <a:r>
                <a:rPr kumimoji="1" lang="en-US" altLang="ja-JP" sz="1600" b="1" dirty="0">
                  <a:solidFill>
                    <a:srgbClr val="000066"/>
                  </a:solidFill>
                  <a:latin typeface="Arial Narrow" panose="020B0606020202030204" pitchFamily="34" charset="0"/>
                  <a:cs typeface="Arial" panose="020B0604020202020204" pitchFamily="34" charset="0"/>
                </a:rPr>
                <a:t>  - </a:t>
              </a:r>
              <a:r>
                <a:rPr kumimoji="1" lang="en-US" altLang="ja-JP" sz="1600" b="1" dirty="0">
                  <a:solidFill>
                    <a:srgbClr val="FF0000"/>
                  </a:solidFill>
                  <a:latin typeface="Arial Narrow" panose="020B0606020202030204" pitchFamily="34" charset="0"/>
                  <a:cs typeface="Arial" panose="020B0604020202020204" pitchFamily="34" charset="0"/>
                </a:rPr>
                <a:t>Down speed / Supercharging / High expansion ratio</a:t>
              </a:r>
            </a:p>
            <a:p>
              <a:r>
                <a:rPr kumimoji="1" lang="en-US" altLang="ja-JP" sz="1600" b="1" dirty="0">
                  <a:solidFill>
                    <a:srgbClr val="000066"/>
                  </a:solidFill>
                  <a:latin typeface="Arial Narrow" panose="020B0606020202030204" pitchFamily="34" charset="0"/>
                  <a:cs typeface="Arial" panose="020B0604020202020204" pitchFamily="34" charset="0"/>
                </a:rPr>
                <a:t>  - Friction loss reduction</a:t>
              </a:r>
            </a:p>
            <a:p>
              <a:r>
                <a:rPr kumimoji="1" lang="en-US" altLang="ja-JP" sz="1600" b="1" dirty="0">
                  <a:solidFill>
                    <a:srgbClr val="000066"/>
                  </a:solidFill>
                  <a:latin typeface="Arial Narrow" panose="020B0606020202030204" pitchFamily="34" charset="0"/>
                  <a:cs typeface="Arial" panose="020B0604020202020204" pitchFamily="34" charset="0"/>
                </a:rPr>
                <a:t>  - Cooling loss reduction</a:t>
              </a:r>
            </a:p>
            <a:p>
              <a:r>
                <a:rPr kumimoji="1" lang="en-US" altLang="ja-JP" sz="1600" b="1" dirty="0">
                  <a:solidFill>
                    <a:srgbClr val="000066"/>
                  </a:solidFill>
                  <a:latin typeface="Arial Narrow" panose="020B0606020202030204" pitchFamily="34" charset="0"/>
                  <a:cs typeface="Arial" panose="020B0604020202020204" pitchFamily="34" charset="0"/>
                </a:rPr>
                <a:t>  - Exhaust heat recovery system</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sp>
          <p:nvSpPr>
            <p:cNvPr id="18" name="正方形/長方形 17">
              <a:extLst>
                <a:ext uri="{FF2B5EF4-FFF2-40B4-BE49-F238E27FC236}">
                  <a16:creationId xmlns:a16="http://schemas.microsoft.com/office/drawing/2014/main" id="{E108A70E-BF0C-96EF-E235-F8D701DD7D1C}"/>
                </a:ext>
              </a:extLst>
            </p:cNvPr>
            <p:cNvSpPr/>
            <p:nvPr/>
          </p:nvSpPr>
          <p:spPr>
            <a:xfrm>
              <a:off x="4302363" y="4098831"/>
              <a:ext cx="4525108" cy="453629"/>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28BAC72C-7A56-6971-087F-6449F981BD67}"/>
                </a:ext>
              </a:extLst>
            </p:cNvPr>
            <p:cNvSpPr/>
            <p:nvPr/>
          </p:nvSpPr>
          <p:spPr>
            <a:xfrm>
              <a:off x="4282834" y="4601591"/>
              <a:ext cx="4525108" cy="246422"/>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10F965AA-D93B-DD6C-3242-873432D4D2D6}"/>
                </a:ext>
              </a:extLst>
            </p:cNvPr>
            <p:cNvSpPr txBox="1"/>
            <p:nvPr/>
          </p:nvSpPr>
          <p:spPr>
            <a:xfrm>
              <a:off x="4217143" y="3985138"/>
              <a:ext cx="4434484" cy="615553"/>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3.Improvement of vehicle running efficiency</a:t>
              </a:r>
            </a:p>
            <a:p>
              <a:r>
                <a:rPr kumimoji="1" lang="en-US" altLang="ja-JP" sz="1600" b="1" dirty="0">
                  <a:solidFill>
                    <a:srgbClr val="000066"/>
                  </a:solidFill>
                  <a:latin typeface="Arial Narrow" panose="020B0606020202030204" pitchFamily="34" charset="0"/>
                  <a:cs typeface="Arial" panose="020B0604020202020204" pitchFamily="34" charset="0"/>
                </a:rPr>
                <a:t>  - High efficient PT control using external information </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sp>
          <p:nvSpPr>
            <p:cNvPr id="22" name="テキスト ボックス 21">
              <a:extLst>
                <a:ext uri="{FF2B5EF4-FFF2-40B4-BE49-F238E27FC236}">
                  <a16:creationId xmlns:a16="http://schemas.microsoft.com/office/drawing/2014/main" id="{2AD25A88-02C6-D455-E1E3-6C9A3093437C}"/>
                </a:ext>
              </a:extLst>
            </p:cNvPr>
            <p:cNvSpPr txBox="1"/>
            <p:nvPr/>
          </p:nvSpPr>
          <p:spPr>
            <a:xfrm>
              <a:off x="4216343" y="4543264"/>
              <a:ext cx="4434484" cy="338554"/>
            </a:xfrm>
            <a:prstGeom prst="rect">
              <a:avLst/>
            </a:prstGeom>
            <a:noFill/>
          </p:spPr>
          <p:txBody>
            <a:bodyPr wrap="square" rtlCol="0">
              <a:spAutoFit/>
            </a:bodyPr>
            <a:lstStyle/>
            <a:p>
              <a:r>
                <a:rPr kumimoji="1" lang="en-US" altLang="ja-JP" sz="1600" b="1" dirty="0">
                  <a:solidFill>
                    <a:srgbClr val="000066"/>
                  </a:solidFill>
                  <a:latin typeface="Arial Narrow" panose="020B0606020202030204" pitchFamily="34" charset="0"/>
                  <a:cs typeface="Arial" panose="020B0604020202020204" pitchFamily="34" charset="0"/>
                </a:rPr>
                <a:t>  - Reduction of Vehicle weight &amp; running resistance </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sp>
          <p:nvSpPr>
            <p:cNvPr id="24" name="正方形/長方形 23">
              <a:extLst>
                <a:ext uri="{FF2B5EF4-FFF2-40B4-BE49-F238E27FC236}">
                  <a16:creationId xmlns:a16="http://schemas.microsoft.com/office/drawing/2014/main" id="{6E9C87EF-E127-3256-DD88-433838D6B6A0}"/>
                </a:ext>
              </a:extLst>
            </p:cNvPr>
            <p:cNvSpPr/>
            <p:nvPr/>
          </p:nvSpPr>
          <p:spPr>
            <a:xfrm>
              <a:off x="4275015" y="4962769"/>
              <a:ext cx="4587631" cy="755096"/>
            </a:xfrm>
            <a:prstGeom prst="rect">
              <a:avLst/>
            </a:prstGeom>
            <a:solidFill>
              <a:srgbClr val="C7D8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EAD60F5F-E262-D2FA-7FCC-40B1CFB8B10A}"/>
                </a:ext>
              </a:extLst>
            </p:cNvPr>
            <p:cNvSpPr txBox="1"/>
            <p:nvPr/>
          </p:nvSpPr>
          <p:spPr>
            <a:xfrm>
              <a:off x="4217142" y="4883914"/>
              <a:ext cx="4131033" cy="861774"/>
            </a:xfrm>
            <a:prstGeom prst="rect">
              <a:avLst/>
            </a:prstGeom>
            <a:noFill/>
          </p:spPr>
          <p:txBody>
            <a:bodyPr wrap="square" rtlCol="0">
              <a:spAutoFit/>
            </a:bodyPr>
            <a:lstStyle/>
            <a:p>
              <a:r>
                <a:rPr kumimoji="1" lang="en-US" altLang="ja-JP" b="1" dirty="0">
                  <a:solidFill>
                    <a:srgbClr val="000066"/>
                  </a:solidFill>
                  <a:latin typeface="Arial Narrow" panose="020B0606020202030204" pitchFamily="34" charset="0"/>
                  <a:cs typeface="Arial" panose="020B0604020202020204" pitchFamily="34" charset="0"/>
                </a:rPr>
                <a:t>4.Carbon removal</a:t>
              </a:r>
            </a:p>
            <a:p>
              <a:r>
                <a:rPr kumimoji="1" lang="en-US" altLang="ja-JP" sz="1600" b="1" dirty="0">
                  <a:solidFill>
                    <a:srgbClr val="000066"/>
                  </a:solidFill>
                  <a:latin typeface="Arial Narrow" panose="020B0606020202030204" pitchFamily="34" charset="0"/>
                  <a:cs typeface="Arial" panose="020B0604020202020204" pitchFamily="34" charset="0"/>
                </a:rPr>
                <a:t>  - Vehicle application for carbon neutral fuels</a:t>
              </a:r>
            </a:p>
            <a:p>
              <a:r>
                <a:rPr kumimoji="1" lang="en-US" altLang="ja-JP" sz="1600" b="1" dirty="0">
                  <a:solidFill>
                    <a:srgbClr val="000066"/>
                  </a:solidFill>
                  <a:latin typeface="Arial Narrow" panose="020B0606020202030204" pitchFamily="34" charset="0"/>
                  <a:cs typeface="Arial" panose="020B0604020202020204" pitchFamily="34" charset="0"/>
                </a:rPr>
                <a:t>  - Preparation of CO</a:t>
              </a:r>
              <a:r>
                <a:rPr kumimoji="1" lang="en-US" altLang="ja-JP" sz="1200" b="1" dirty="0">
                  <a:solidFill>
                    <a:srgbClr val="000066"/>
                  </a:solidFill>
                  <a:latin typeface="Arial Narrow" panose="020B0606020202030204" pitchFamily="34" charset="0"/>
                  <a:cs typeface="Arial" panose="020B0604020202020204" pitchFamily="34" charset="0"/>
                </a:rPr>
                <a:t>2</a:t>
              </a:r>
              <a:r>
                <a:rPr kumimoji="1" lang="en-US" altLang="ja-JP" sz="1600" b="1" dirty="0">
                  <a:solidFill>
                    <a:srgbClr val="000066"/>
                  </a:solidFill>
                  <a:latin typeface="Arial Narrow" panose="020B0606020202030204" pitchFamily="34" charset="0"/>
                  <a:cs typeface="Arial" panose="020B0604020202020204" pitchFamily="34" charset="0"/>
                </a:rPr>
                <a:t> capture system</a:t>
              </a:r>
              <a:endParaRPr kumimoji="1" lang="ja-JP" altLang="en-US" sz="1600" b="1" dirty="0">
                <a:solidFill>
                  <a:srgbClr val="000066"/>
                </a:solidFill>
                <a:latin typeface="Arial Narrow" panose="020B0606020202030204" pitchFamily="34" charset="0"/>
                <a:cs typeface="Arial" panose="020B0604020202020204" pitchFamily="34" charset="0"/>
              </a:endParaRPr>
            </a:p>
          </p:txBody>
        </p:sp>
      </p:grpSp>
      <p:sp>
        <p:nvSpPr>
          <p:cNvPr id="9" name="正方形/長方形 8">
            <a:extLst>
              <a:ext uri="{FF2B5EF4-FFF2-40B4-BE49-F238E27FC236}">
                <a16:creationId xmlns:a16="http://schemas.microsoft.com/office/drawing/2014/main" id="{E968E2FD-86FC-127E-8D6C-6330AB80094F}"/>
              </a:ext>
            </a:extLst>
          </p:cNvPr>
          <p:cNvSpPr/>
          <p:nvPr/>
        </p:nvSpPr>
        <p:spPr>
          <a:xfrm>
            <a:off x="67178" y="91854"/>
            <a:ext cx="7681369" cy="718593"/>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CA57F3FE-59B2-5007-0692-AC5BC80A1CBC}"/>
              </a:ext>
            </a:extLst>
          </p:cNvPr>
          <p:cNvSpPr txBox="1"/>
          <p:nvPr/>
        </p:nvSpPr>
        <p:spPr>
          <a:xfrm>
            <a:off x="51481" y="110017"/>
            <a:ext cx="7681370" cy="727507"/>
          </a:xfrm>
          <a:prstGeom prst="rect">
            <a:avLst/>
          </a:prstGeom>
          <a:noFill/>
        </p:spPr>
        <p:txBody>
          <a:bodyPr wrap="square">
            <a:spAutoFit/>
          </a:bodyPr>
          <a:lstStyle/>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2. Green Innovation Fund Project</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2.1 High efficient liquid fuel production technology using synthetic reaction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 Improvement of fuel usage technology</a:t>
            </a:r>
          </a:p>
        </p:txBody>
      </p:sp>
    </p:spTree>
    <p:extLst>
      <p:ext uri="{BB962C8B-B14F-4D97-AF65-F5344CB8AC3E}">
        <p14:creationId xmlns:p14="http://schemas.microsoft.com/office/powerpoint/2010/main" val="1674669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4DD78B20-8CBC-353F-6A3C-5DFB15480EDB}"/>
              </a:ext>
            </a:extLst>
          </p:cNvPr>
          <p:cNvGraphicFramePr>
            <a:graphicFrameLocks noGrp="1"/>
          </p:cNvGraphicFramePr>
          <p:nvPr/>
        </p:nvGraphicFramePr>
        <p:xfrm>
          <a:off x="157160" y="377982"/>
          <a:ext cx="8753480" cy="2034540"/>
        </p:xfrm>
        <a:graphic>
          <a:graphicData uri="http://schemas.openxmlformats.org/drawingml/2006/table">
            <a:tbl>
              <a:tblPr/>
              <a:tblGrid>
                <a:gridCol w="776290">
                  <a:extLst>
                    <a:ext uri="{9D8B030D-6E8A-4147-A177-3AD203B41FA5}">
                      <a16:colId xmlns:a16="http://schemas.microsoft.com/office/drawing/2014/main" val="2212213863"/>
                    </a:ext>
                  </a:extLst>
                </a:gridCol>
                <a:gridCol w="1412080">
                  <a:extLst>
                    <a:ext uri="{9D8B030D-6E8A-4147-A177-3AD203B41FA5}">
                      <a16:colId xmlns:a16="http://schemas.microsoft.com/office/drawing/2014/main" val="1208653930"/>
                    </a:ext>
                  </a:extLst>
                </a:gridCol>
                <a:gridCol w="1094185">
                  <a:extLst>
                    <a:ext uri="{9D8B030D-6E8A-4147-A177-3AD203B41FA5}">
                      <a16:colId xmlns:a16="http://schemas.microsoft.com/office/drawing/2014/main" val="2407048284"/>
                    </a:ext>
                  </a:extLst>
                </a:gridCol>
                <a:gridCol w="1094185">
                  <a:extLst>
                    <a:ext uri="{9D8B030D-6E8A-4147-A177-3AD203B41FA5}">
                      <a16:colId xmlns:a16="http://schemas.microsoft.com/office/drawing/2014/main" val="667748805"/>
                    </a:ext>
                  </a:extLst>
                </a:gridCol>
                <a:gridCol w="1094185">
                  <a:extLst>
                    <a:ext uri="{9D8B030D-6E8A-4147-A177-3AD203B41FA5}">
                      <a16:colId xmlns:a16="http://schemas.microsoft.com/office/drawing/2014/main" val="1280518949"/>
                    </a:ext>
                  </a:extLst>
                </a:gridCol>
                <a:gridCol w="1094185">
                  <a:extLst>
                    <a:ext uri="{9D8B030D-6E8A-4147-A177-3AD203B41FA5}">
                      <a16:colId xmlns:a16="http://schemas.microsoft.com/office/drawing/2014/main" val="2042508800"/>
                    </a:ext>
                  </a:extLst>
                </a:gridCol>
                <a:gridCol w="1094185">
                  <a:extLst>
                    <a:ext uri="{9D8B030D-6E8A-4147-A177-3AD203B41FA5}">
                      <a16:colId xmlns:a16="http://schemas.microsoft.com/office/drawing/2014/main" val="649052075"/>
                    </a:ext>
                  </a:extLst>
                </a:gridCol>
                <a:gridCol w="1094185">
                  <a:extLst>
                    <a:ext uri="{9D8B030D-6E8A-4147-A177-3AD203B41FA5}">
                      <a16:colId xmlns:a16="http://schemas.microsoft.com/office/drawing/2014/main" val="2246111707"/>
                    </a:ext>
                  </a:extLst>
                </a:gridCol>
              </a:tblGrid>
              <a:tr h="0">
                <a:tc gridSpan="2">
                  <a:txBody>
                    <a:bodyPr/>
                    <a:lstStyle/>
                    <a:p>
                      <a:pPr algn="ctr"/>
                      <a:r>
                        <a:rPr lang="en-US" altLang="ja-JP" sz="1600" dirty="0"/>
                        <a:t>E</a:t>
                      </a:r>
                      <a:r>
                        <a:rPr lang="ja-JP" altLang="en-US" sz="1600" dirty="0"/>
                        <a:t>nd of the </a:t>
                      </a:r>
                      <a:r>
                        <a:rPr lang="en-US" altLang="ja-JP" sz="1600" dirty="0"/>
                        <a:t>FY</a:t>
                      </a:r>
                      <a:endParaRPr lang="ja-JP" altLang="en-US" sz="1600" dirty="0"/>
                    </a:p>
                  </a:txBody>
                  <a:tcPr marL="47625" marR="47625" marT="47625" marB="47625" anchor="ctr">
                    <a:lnL>
                      <a:noFill/>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EEF6FB"/>
                    </a:solidFill>
                  </a:tcPr>
                </a:tc>
                <a:tc hMerge="1">
                  <a:txBody>
                    <a:bodyPr/>
                    <a:lstStyle/>
                    <a:p>
                      <a:endParaRPr kumimoji="1" lang="ja-JP" altLang="en-US"/>
                    </a:p>
                  </a:txBody>
                  <a:tcPr/>
                </a:tc>
                <a:tc>
                  <a:txBody>
                    <a:bodyPr/>
                    <a:lstStyle/>
                    <a:p>
                      <a:pPr algn="ctr" fontAlgn="ctr"/>
                      <a:r>
                        <a:rPr lang="en-US" altLang="ja-JP" sz="1600">
                          <a:effectLst/>
                        </a:rPr>
                        <a:t>2016</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ctr" fontAlgn="ctr"/>
                      <a:r>
                        <a:rPr lang="en-US" altLang="ja-JP" sz="1600">
                          <a:effectLst/>
                        </a:rPr>
                        <a:t>2017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ctr" fontAlgn="ctr"/>
                      <a:r>
                        <a:rPr lang="en-US" altLang="ja-JP" sz="1600">
                          <a:effectLst/>
                        </a:rPr>
                        <a:t>2018</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ctr" fontAlgn="ctr"/>
                      <a:r>
                        <a:rPr lang="en-US" altLang="ja-JP" sz="1600">
                          <a:effectLst/>
                        </a:rPr>
                        <a:t>2019</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ctr" fontAlgn="ctr"/>
                      <a:r>
                        <a:rPr lang="en-US" altLang="ja-JP" sz="1600">
                          <a:effectLst/>
                        </a:rPr>
                        <a:t>2020</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ctr" fontAlgn="ctr"/>
                      <a:r>
                        <a:rPr lang="en-US" altLang="ja-JP" sz="1600" dirty="0">
                          <a:effectLst/>
                        </a:rPr>
                        <a:t>2021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38249878"/>
                  </a:ext>
                </a:extLst>
              </a:tr>
              <a:tr h="0">
                <a:tc rowSpan="3">
                  <a:txBody>
                    <a:bodyPr/>
                    <a:lstStyle/>
                    <a:p>
                      <a:pPr algn="ctr" fontAlgn="ctr"/>
                      <a:r>
                        <a:rPr lang="en-US" sz="1600" b="1" dirty="0">
                          <a:effectLst/>
                          <a:latin typeface="inherit"/>
                        </a:rPr>
                        <a:t>EV</a:t>
                      </a:r>
                    </a:p>
                  </a:txBody>
                  <a:tcPr marL="47625" marR="47625" marT="47625" marB="47625" anchor="ctr">
                    <a:lnL>
                      <a:noFill/>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EF6FB"/>
                    </a:solidFill>
                  </a:tcPr>
                </a:tc>
                <a:tc>
                  <a:txBody>
                    <a:bodyPr/>
                    <a:lstStyle/>
                    <a:p>
                      <a:pPr algn="ctr" fontAlgn="ctr"/>
                      <a:r>
                        <a:rPr lang="en-US" altLang="ja-JP" sz="1600" dirty="0">
                          <a:effectLst/>
                        </a:rPr>
                        <a:t>Passenger v.</a:t>
                      </a:r>
                      <a:endParaRPr lang="ja-JP" altLang="en-US" sz="1600" dirty="0">
                        <a:effectLst/>
                      </a:endParaRP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73,378</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91,357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105,919</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117,315</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123,706</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138,325</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4131221523"/>
                  </a:ext>
                </a:extLst>
              </a:tr>
              <a:tr h="0">
                <a:tc vMerge="1">
                  <a:txBody>
                    <a:bodyPr/>
                    <a:lstStyle/>
                    <a:p>
                      <a:endParaRPr kumimoji="1" lang="ja-JP" altLang="en-US"/>
                    </a:p>
                  </a:txBody>
                  <a:tcPr/>
                </a:tc>
                <a:tc>
                  <a:txBody>
                    <a:bodyPr/>
                    <a:lstStyle/>
                    <a:p>
                      <a:pPr algn="ctr" fontAlgn="ctr"/>
                      <a:r>
                        <a:rPr lang="en-US" altLang="ja-JP" sz="1600" dirty="0">
                          <a:effectLst/>
                        </a:rPr>
                        <a:t>Others</a:t>
                      </a:r>
                      <a:endParaRPr lang="ja-JP" altLang="en-US" sz="1600" dirty="0">
                        <a:effectLst/>
                      </a:endParaRP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1,640</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1,514</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1,512</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1,563</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1,871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1,877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776854649"/>
                  </a:ext>
                </a:extLst>
              </a:tr>
              <a:tr h="0">
                <a:tc vMerge="1">
                  <a:txBody>
                    <a:bodyPr/>
                    <a:lstStyle/>
                    <a:p>
                      <a:endParaRPr kumimoji="1" lang="ja-JP" altLang="en-US"/>
                    </a:p>
                  </a:txBody>
                  <a:tcPr/>
                </a:tc>
                <a:tc>
                  <a:txBody>
                    <a:bodyPr/>
                    <a:lstStyle/>
                    <a:p>
                      <a:pPr algn="ctr" fontAlgn="ctr"/>
                      <a:r>
                        <a:rPr lang="en-US" altLang="ja-JP" sz="1600" dirty="0">
                          <a:effectLst/>
                        </a:rPr>
                        <a:t>Light motor v.</a:t>
                      </a:r>
                      <a:endParaRPr lang="ja-JP" altLang="en-US" sz="1600" dirty="0">
                        <a:effectLst/>
                      </a:endParaRP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18,555</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18,808</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18,858</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19,242</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20,186</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21,161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868236739"/>
                  </a:ext>
                </a:extLst>
              </a:tr>
              <a:tr h="0">
                <a:tc>
                  <a:txBody>
                    <a:bodyPr/>
                    <a:lstStyle/>
                    <a:p>
                      <a:pPr algn="ctr" fontAlgn="ctr"/>
                      <a:r>
                        <a:rPr lang="en-US" sz="1600" b="1" dirty="0">
                          <a:effectLst/>
                          <a:latin typeface="inherit"/>
                        </a:rPr>
                        <a:t>PHV</a:t>
                      </a:r>
                    </a:p>
                  </a:txBody>
                  <a:tcPr marL="47625" marR="47625" marT="47625" marB="47625" anchor="ctr">
                    <a:lnL>
                      <a:noFill/>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EF6FB"/>
                    </a:solidFill>
                  </a:tcPr>
                </a:tc>
                <a:tc>
                  <a:txBody>
                    <a:bodyPr/>
                    <a:lstStyle/>
                    <a:p>
                      <a:pPr algn="ctr" fontAlgn="ctr"/>
                      <a:r>
                        <a:rPr lang="en-US" altLang="ja-JP" sz="1600" dirty="0">
                          <a:effectLst/>
                        </a:rPr>
                        <a:t>Passenger v.</a:t>
                      </a:r>
                      <a:endParaRPr lang="ja-JP" altLang="en-US" sz="1600" dirty="0">
                        <a:effectLst/>
                      </a:endParaRP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70,323</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103,211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122,008</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136,208</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151,241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174,231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431302700"/>
                  </a:ext>
                </a:extLst>
              </a:tr>
              <a:tr h="0">
                <a:tc>
                  <a:txBody>
                    <a:bodyPr/>
                    <a:lstStyle/>
                    <a:p>
                      <a:pPr algn="ctr" fontAlgn="ctr"/>
                      <a:r>
                        <a:rPr lang="en-US" sz="1600" b="1" dirty="0">
                          <a:effectLst/>
                          <a:latin typeface="inherit"/>
                        </a:rPr>
                        <a:t>FCV</a:t>
                      </a:r>
                    </a:p>
                  </a:txBody>
                  <a:tcPr marL="47625" marR="47625" marT="47625" marB="47625" anchor="ctr">
                    <a:lnL>
                      <a:noFill/>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EF6FB"/>
                    </a:solidFill>
                  </a:tcPr>
                </a:tc>
                <a:tc>
                  <a:txBody>
                    <a:bodyPr/>
                    <a:lstStyle/>
                    <a:p>
                      <a:pPr algn="ctr" fontAlgn="ctr"/>
                      <a:r>
                        <a:rPr lang="en-US" altLang="ja-JP" sz="1600" dirty="0">
                          <a:effectLst/>
                        </a:rPr>
                        <a:t>Passenger v.</a:t>
                      </a:r>
                      <a:endParaRPr lang="ja-JP" altLang="en-US" sz="1600" dirty="0">
                        <a:effectLst/>
                      </a:endParaRP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1,807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2,440</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3,009</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3,695</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5,170</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6,981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353387849"/>
                  </a:ext>
                </a:extLst>
              </a:tr>
            </a:tbl>
          </a:graphicData>
        </a:graphic>
      </p:graphicFrame>
      <p:graphicFrame>
        <p:nvGraphicFramePr>
          <p:cNvPr id="5" name="表 4">
            <a:extLst>
              <a:ext uri="{FF2B5EF4-FFF2-40B4-BE49-F238E27FC236}">
                <a16:creationId xmlns:a16="http://schemas.microsoft.com/office/drawing/2014/main" id="{C0C76E6B-667F-C52C-9FF1-A0F20221B150}"/>
              </a:ext>
            </a:extLst>
          </p:cNvPr>
          <p:cNvGraphicFramePr>
            <a:graphicFrameLocks noGrp="1"/>
          </p:cNvGraphicFramePr>
          <p:nvPr/>
        </p:nvGraphicFramePr>
        <p:xfrm>
          <a:off x="157160" y="2411101"/>
          <a:ext cx="8753472" cy="1017270"/>
        </p:xfrm>
        <a:graphic>
          <a:graphicData uri="http://schemas.openxmlformats.org/drawingml/2006/table">
            <a:tbl>
              <a:tblPr/>
              <a:tblGrid>
                <a:gridCol w="771525">
                  <a:extLst>
                    <a:ext uri="{9D8B030D-6E8A-4147-A177-3AD203B41FA5}">
                      <a16:colId xmlns:a16="http://schemas.microsoft.com/office/drawing/2014/main" val="2537710536"/>
                    </a:ext>
                  </a:extLst>
                </a:gridCol>
                <a:gridCol w="1416843">
                  <a:extLst>
                    <a:ext uri="{9D8B030D-6E8A-4147-A177-3AD203B41FA5}">
                      <a16:colId xmlns:a16="http://schemas.microsoft.com/office/drawing/2014/main" val="3020110641"/>
                    </a:ext>
                  </a:extLst>
                </a:gridCol>
                <a:gridCol w="1094184">
                  <a:extLst>
                    <a:ext uri="{9D8B030D-6E8A-4147-A177-3AD203B41FA5}">
                      <a16:colId xmlns:a16="http://schemas.microsoft.com/office/drawing/2014/main" val="1435068424"/>
                    </a:ext>
                  </a:extLst>
                </a:gridCol>
                <a:gridCol w="1094184">
                  <a:extLst>
                    <a:ext uri="{9D8B030D-6E8A-4147-A177-3AD203B41FA5}">
                      <a16:colId xmlns:a16="http://schemas.microsoft.com/office/drawing/2014/main" val="3857431156"/>
                    </a:ext>
                  </a:extLst>
                </a:gridCol>
                <a:gridCol w="1094184">
                  <a:extLst>
                    <a:ext uri="{9D8B030D-6E8A-4147-A177-3AD203B41FA5}">
                      <a16:colId xmlns:a16="http://schemas.microsoft.com/office/drawing/2014/main" val="2295060042"/>
                    </a:ext>
                  </a:extLst>
                </a:gridCol>
                <a:gridCol w="1094184">
                  <a:extLst>
                    <a:ext uri="{9D8B030D-6E8A-4147-A177-3AD203B41FA5}">
                      <a16:colId xmlns:a16="http://schemas.microsoft.com/office/drawing/2014/main" val="1358551523"/>
                    </a:ext>
                  </a:extLst>
                </a:gridCol>
                <a:gridCol w="1094184">
                  <a:extLst>
                    <a:ext uri="{9D8B030D-6E8A-4147-A177-3AD203B41FA5}">
                      <a16:colId xmlns:a16="http://schemas.microsoft.com/office/drawing/2014/main" val="2051599221"/>
                    </a:ext>
                  </a:extLst>
                </a:gridCol>
                <a:gridCol w="1094184">
                  <a:extLst>
                    <a:ext uri="{9D8B030D-6E8A-4147-A177-3AD203B41FA5}">
                      <a16:colId xmlns:a16="http://schemas.microsoft.com/office/drawing/2014/main" val="3677772545"/>
                    </a:ext>
                  </a:extLst>
                </a:gridCol>
              </a:tblGrid>
              <a:tr h="0">
                <a:tc rowSpan="3">
                  <a:txBody>
                    <a:bodyPr/>
                    <a:lstStyle/>
                    <a:p>
                      <a:pPr algn="ctr" fontAlgn="ctr"/>
                      <a:r>
                        <a:rPr lang="en-US" sz="1600" b="1" dirty="0">
                          <a:effectLst/>
                          <a:latin typeface="inherit"/>
                        </a:rPr>
                        <a:t>HEV</a:t>
                      </a:r>
                    </a:p>
                  </a:txBody>
                  <a:tcPr marL="47625" marR="47625" marT="47625" marB="47625" anchor="ctr">
                    <a:lnL>
                      <a:noFill/>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EEF6FB"/>
                    </a:solidFill>
                  </a:tcPr>
                </a:tc>
                <a:tc>
                  <a:txBody>
                    <a:bodyPr/>
                    <a:lstStyle/>
                    <a:p>
                      <a:pPr algn="ctr" fontAlgn="ctr"/>
                      <a:r>
                        <a:rPr lang="en-US" altLang="ja-JP" sz="1600" dirty="0">
                          <a:effectLst/>
                        </a:rPr>
                        <a:t>Passenger v.</a:t>
                      </a:r>
                      <a:endParaRPr lang="ja-JP" altLang="en-US" sz="1600" dirty="0">
                        <a:effectLst/>
                      </a:endParaRP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6,473,943</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7,409,635</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8,331,443</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9,145,172</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9,862,987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400" dirty="0">
                          <a:effectLst/>
                        </a:rPr>
                        <a:t>10,630,750</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097034426"/>
                  </a:ext>
                </a:extLst>
              </a:tr>
              <a:tr h="0">
                <a:tc vMerge="1">
                  <a:txBody>
                    <a:bodyPr/>
                    <a:lstStyle/>
                    <a:p>
                      <a:endParaRPr kumimoji="1" lang="ja-JP" altLang="en-US"/>
                    </a:p>
                  </a:txBody>
                  <a:tcPr/>
                </a:tc>
                <a:tc>
                  <a:txBody>
                    <a:bodyPr/>
                    <a:lstStyle/>
                    <a:p>
                      <a:pPr algn="ctr" fontAlgn="ctr"/>
                      <a:r>
                        <a:rPr lang="en-US" altLang="ja-JP" sz="1600" dirty="0">
                          <a:effectLst/>
                        </a:rPr>
                        <a:t>Others</a:t>
                      </a:r>
                      <a:endParaRPr lang="ja-JP" altLang="en-US" sz="1600" dirty="0">
                        <a:effectLst/>
                      </a:endParaRP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24,687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26,244</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31,493</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a:effectLst/>
                        </a:rPr>
                        <a:t>45,190</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58,115</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73,211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8139652"/>
                  </a:ext>
                </a:extLst>
              </a:tr>
              <a:tr h="0">
                <a:tc vMerge="1">
                  <a:txBody>
                    <a:bodyPr/>
                    <a:lstStyle/>
                    <a:p>
                      <a:endParaRPr kumimoji="1" lang="ja-JP" altLang="en-US"/>
                    </a:p>
                  </a:txBody>
                  <a:tcPr/>
                </a:tc>
                <a:tc>
                  <a:txBody>
                    <a:bodyPr/>
                    <a:lstStyle/>
                    <a:p>
                      <a:pPr algn="ctr" fontAlgn="ctr"/>
                      <a:r>
                        <a:rPr lang="en-US" altLang="ja-JP" sz="1600" dirty="0">
                          <a:effectLst/>
                        </a:rPr>
                        <a:t>Light motor v. </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476,433</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775,507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1,106,347</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1,498,064</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1,954,926</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r" fontAlgn="ctr"/>
                      <a:r>
                        <a:rPr lang="en-US" altLang="ja-JP" sz="1600" dirty="0">
                          <a:effectLst/>
                        </a:rPr>
                        <a:t>2,322,201</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948568874"/>
                  </a:ext>
                </a:extLst>
              </a:tr>
            </a:tbl>
          </a:graphicData>
        </a:graphic>
      </p:graphicFrame>
      <p:sp>
        <p:nvSpPr>
          <p:cNvPr id="7" name="テキスト ボックス 6">
            <a:extLst>
              <a:ext uri="{FF2B5EF4-FFF2-40B4-BE49-F238E27FC236}">
                <a16:creationId xmlns:a16="http://schemas.microsoft.com/office/drawing/2014/main" id="{EE7A1362-271B-3B44-4CD9-56C43DD4E617}"/>
              </a:ext>
            </a:extLst>
          </p:cNvPr>
          <p:cNvSpPr txBox="1"/>
          <p:nvPr/>
        </p:nvSpPr>
        <p:spPr>
          <a:xfrm>
            <a:off x="71438" y="3434754"/>
            <a:ext cx="6444937" cy="276999"/>
          </a:xfrm>
          <a:prstGeom prst="rect">
            <a:avLst/>
          </a:prstGeom>
          <a:noFill/>
        </p:spPr>
        <p:txBody>
          <a:bodyPr wrap="square">
            <a:spAutoFit/>
          </a:bodyPr>
          <a:lstStyle/>
          <a:p>
            <a:r>
              <a:rPr lang="ja-JP" altLang="en-US" sz="1200" b="0" i="0" dirty="0">
                <a:solidFill>
                  <a:srgbClr val="313131"/>
                </a:solidFill>
                <a:effectLst/>
                <a:latin typeface="ヒラギノ角ゴ Pro W3"/>
              </a:rPr>
              <a:t>＊ </a:t>
            </a:r>
            <a:r>
              <a:rPr lang="en-US" altLang="ja-JP" sz="1200" b="0" i="0" dirty="0">
                <a:solidFill>
                  <a:srgbClr val="313131"/>
                </a:solidFill>
                <a:effectLst/>
                <a:latin typeface="ヒラギノ角ゴ Pro W3"/>
              </a:rPr>
              <a:t>EV : Electric vehicle     PHV : Plug in hybrid vehicle </a:t>
            </a:r>
            <a:r>
              <a:rPr lang="ja-JP" altLang="en-US" sz="1200" b="0" i="0" dirty="0">
                <a:solidFill>
                  <a:srgbClr val="313131"/>
                </a:solidFill>
                <a:effectLst/>
                <a:latin typeface="ヒラギノ角ゴ Pro W3"/>
              </a:rPr>
              <a:t>  </a:t>
            </a:r>
            <a:r>
              <a:rPr lang="en-US" altLang="ja-JP" sz="1200" b="0" i="0" dirty="0">
                <a:solidFill>
                  <a:srgbClr val="313131"/>
                </a:solidFill>
                <a:effectLst/>
                <a:latin typeface="ヒラギノ角ゴ Pro W3"/>
              </a:rPr>
              <a:t>FCV : Fuel cell vehicle </a:t>
            </a:r>
            <a:r>
              <a:rPr lang="ja-JP" altLang="en-US" sz="1200" b="0" i="0" dirty="0">
                <a:solidFill>
                  <a:srgbClr val="313131"/>
                </a:solidFill>
                <a:effectLst/>
                <a:latin typeface="ヒラギノ角ゴ Pro W3"/>
              </a:rPr>
              <a:t> </a:t>
            </a:r>
            <a:r>
              <a:rPr lang="en-US" altLang="ja-JP" sz="1200" b="0" i="0" dirty="0">
                <a:solidFill>
                  <a:srgbClr val="313131"/>
                </a:solidFill>
                <a:effectLst/>
                <a:latin typeface="ヒラギノ角ゴ Pro W3"/>
              </a:rPr>
              <a:t>HEV : Hybrid vehicle</a:t>
            </a:r>
            <a:endParaRPr lang="ja-JP" altLang="en-US" sz="1200" dirty="0"/>
          </a:p>
        </p:txBody>
      </p:sp>
      <p:sp>
        <p:nvSpPr>
          <p:cNvPr id="9" name="テキスト ボックス 8">
            <a:extLst>
              <a:ext uri="{FF2B5EF4-FFF2-40B4-BE49-F238E27FC236}">
                <a16:creationId xmlns:a16="http://schemas.microsoft.com/office/drawing/2014/main" id="{24EA98D6-597D-92D4-AD93-FF189C578C11}"/>
              </a:ext>
            </a:extLst>
          </p:cNvPr>
          <p:cNvSpPr txBox="1"/>
          <p:nvPr/>
        </p:nvSpPr>
        <p:spPr>
          <a:xfrm>
            <a:off x="95250" y="3635553"/>
            <a:ext cx="8986837" cy="1384995"/>
          </a:xfrm>
          <a:prstGeom prst="rect">
            <a:avLst/>
          </a:prstGeom>
          <a:noFill/>
        </p:spPr>
        <p:txBody>
          <a:bodyPr wrap="square">
            <a:spAutoFit/>
          </a:bodyPr>
          <a:lstStyle/>
          <a:p>
            <a:pPr marL="180975" indent="-180975"/>
            <a:r>
              <a:rPr lang="en-US" altLang="ja-JP" sz="1200" dirty="0">
                <a:solidFill>
                  <a:srgbClr val="313131"/>
                </a:solidFill>
                <a:latin typeface="ヒラギノ角ゴ Pro W3"/>
              </a:rPr>
              <a:t>o</a:t>
            </a:r>
            <a:r>
              <a:rPr lang="ja-JP" altLang="en-US" sz="1200" b="0" i="0" dirty="0">
                <a:solidFill>
                  <a:srgbClr val="313131"/>
                </a:solidFill>
                <a:effectLst/>
                <a:latin typeface="ヒラギノ角ゴ Pro W3"/>
              </a:rPr>
              <a:t> </a:t>
            </a:r>
            <a:r>
              <a:rPr lang="en-US" altLang="ja-JP" sz="1200" b="0" i="0" dirty="0">
                <a:solidFill>
                  <a:srgbClr val="313131"/>
                </a:solidFill>
                <a:effectLst/>
                <a:latin typeface="ヒラギノ角ゴ Pro W3"/>
              </a:rPr>
              <a:t> The above data are </a:t>
            </a:r>
            <a:r>
              <a:rPr lang="en-US" altLang="ja-JP" sz="1200" b="0" i="0" dirty="0">
                <a:solidFill>
                  <a:srgbClr val="111111"/>
                </a:solidFill>
                <a:effectLst/>
                <a:latin typeface="Noto Sans Japanese"/>
              </a:rPr>
              <a:t>Next Generation Vehicle Promotion Center</a:t>
            </a:r>
            <a:r>
              <a:rPr lang="en-US" altLang="ja-JP" sz="1200" b="0" i="0" dirty="0">
                <a:solidFill>
                  <a:srgbClr val="313131"/>
                </a:solidFill>
                <a:effectLst/>
                <a:latin typeface="ヒラギノ角ゴ Pro W3"/>
              </a:rPr>
              <a:t> estimates as of April of each fiscal year to March of the following year, calculated based on data from the Japan Vehicle Inspection and Registration Information Association, Light motor vehicle inspection Association, etc.</a:t>
            </a:r>
            <a:r>
              <a:rPr lang="ja-JP" altLang="en-US" sz="1200" b="0" i="0" dirty="0">
                <a:solidFill>
                  <a:srgbClr val="313131"/>
                </a:solidFill>
                <a:effectLst/>
                <a:latin typeface="ヒラギノ角ゴ Pro W3"/>
              </a:rPr>
              <a:t> </a:t>
            </a:r>
            <a:endParaRPr lang="en-US" altLang="ja-JP" sz="1200" b="0" i="0" dirty="0">
              <a:solidFill>
                <a:srgbClr val="313131"/>
              </a:solidFill>
              <a:effectLst/>
              <a:latin typeface="ヒラギノ角ゴ Pro W3"/>
            </a:endParaRPr>
          </a:p>
          <a:p>
            <a:r>
              <a:rPr lang="en-US" altLang="ja-JP" sz="1200" b="0" i="0" dirty="0">
                <a:solidFill>
                  <a:srgbClr val="313131"/>
                </a:solidFill>
                <a:effectLst/>
                <a:latin typeface="ヒラギノ角ゴ Pro W3"/>
              </a:rPr>
              <a:t>o Others is the total of freight vehicles, passenger vehicles, and special-class vehicles. </a:t>
            </a:r>
          </a:p>
          <a:p>
            <a:r>
              <a:rPr lang="en-US" altLang="ja-JP" sz="1200" b="0" i="0" dirty="0">
                <a:solidFill>
                  <a:srgbClr val="313131"/>
                </a:solidFill>
                <a:effectLst/>
                <a:latin typeface="ヒラギノ角ゴ Pro W3"/>
              </a:rPr>
              <a:t>o</a:t>
            </a:r>
            <a:r>
              <a:rPr lang="en-US" altLang="ja-JP" sz="1200" dirty="0">
                <a:solidFill>
                  <a:srgbClr val="313131"/>
                </a:solidFill>
                <a:latin typeface="ヒラギノ角ゴ Pro W3"/>
              </a:rPr>
              <a:t> The latest year will be posted around November of the following year due to the timing of data availability.</a:t>
            </a:r>
          </a:p>
          <a:p>
            <a:pPr marL="361950" indent="-361950"/>
            <a:r>
              <a:rPr lang="en-US" altLang="ja-JP" sz="1200" b="0" i="0" dirty="0">
                <a:solidFill>
                  <a:srgbClr val="313131"/>
                </a:solidFill>
                <a:effectLst/>
                <a:latin typeface="ヒラギノ角ゴ Pro W3"/>
              </a:rPr>
              <a:t>(note) Total sales of HEV light motor vehicles for the last 10 years including the relevant fiscal year are shown because there is no publicly available information on the number of HEVs owned</a:t>
            </a:r>
            <a:endParaRPr lang="ja-JP" altLang="en-US" sz="1200" dirty="0"/>
          </a:p>
        </p:txBody>
      </p:sp>
      <p:sp>
        <p:nvSpPr>
          <p:cNvPr id="12" name="正方形/長方形 11">
            <a:extLst>
              <a:ext uri="{FF2B5EF4-FFF2-40B4-BE49-F238E27FC236}">
                <a16:creationId xmlns:a16="http://schemas.microsoft.com/office/drawing/2014/main" id="{6BBFD846-5D2F-370D-2909-7B9CF48E9CCB}"/>
              </a:ext>
            </a:extLst>
          </p:cNvPr>
          <p:cNvSpPr/>
          <p:nvPr/>
        </p:nvSpPr>
        <p:spPr>
          <a:xfrm>
            <a:off x="161925" y="377985"/>
            <a:ext cx="8753472" cy="30503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5C4221C-39A2-A7B0-4638-27798E7DB8BB}"/>
              </a:ext>
            </a:extLst>
          </p:cNvPr>
          <p:cNvSpPr txBox="1"/>
          <p:nvPr/>
        </p:nvSpPr>
        <p:spPr>
          <a:xfrm>
            <a:off x="2531958" y="4900697"/>
            <a:ext cx="6613734" cy="276999"/>
          </a:xfrm>
          <a:prstGeom prst="rect">
            <a:avLst/>
          </a:prstGeom>
          <a:noFill/>
        </p:spPr>
        <p:txBody>
          <a:bodyPr wrap="none" rtlCol="0">
            <a:spAutoFit/>
          </a:bodyPr>
          <a:lstStyle/>
          <a:p>
            <a:r>
              <a:rPr kumimoji="1" lang="en-US" altLang="ja-JP" sz="1200" dirty="0"/>
              <a:t>Source : </a:t>
            </a:r>
            <a:r>
              <a:rPr lang="en-US" altLang="ja-JP" sz="1200" b="0" i="0" dirty="0">
                <a:solidFill>
                  <a:srgbClr val="111111"/>
                </a:solidFill>
                <a:effectLst/>
                <a:latin typeface="Noto Sans Japanese"/>
              </a:rPr>
              <a:t>Next Generation Vehicle Promotion Center</a:t>
            </a:r>
            <a:r>
              <a:rPr lang="en-US" altLang="ja-JP" sz="1200" b="0" i="0" dirty="0">
                <a:solidFill>
                  <a:srgbClr val="313131"/>
                </a:solidFill>
                <a:effectLst/>
                <a:latin typeface="ヒラギノ角ゴ Pro W3"/>
              </a:rPr>
              <a:t>     </a:t>
            </a:r>
            <a:r>
              <a:rPr kumimoji="1" lang="en-US" altLang="ja-JP" sz="1200" dirty="0"/>
              <a:t>https://www.cev-pc.or.jp/tokei/hoyuudaisu.html</a:t>
            </a:r>
            <a:endParaRPr kumimoji="1" lang="ja-JP" altLang="en-US" sz="1200" dirty="0"/>
          </a:p>
        </p:txBody>
      </p:sp>
      <p:sp>
        <p:nvSpPr>
          <p:cNvPr id="15" name="テキスト ボックス 14">
            <a:extLst>
              <a:ext uri="{FF2B5EF4-FFF2-40B4-BE49-F238E27FC236}">
                <a16:creationId xmlns:a16="http://schemas.microsoft.com/office/drawing/2014/main" id="{85BE9722-C851-BCE5-F65C-DC8ED84B92ED}"/>
              </a:ext>
            </a:extLst>
          </p:cNvPr>
          <p:cNvSpPr txBox="1"/>
          <p:nvPr/>
        </p:nvSpPr>
        <p:spPr>
          <a:xfrm>
            <a:off x="71438" y="16349"/>
            <a:ext cx="6735447" cy="369332"/>
          </a:xfrm>
          <a:prstGeom prst="rect">
            <a:avLst/>
          </a:prstGeom>
          <a:noFill/>
        </p:spPr>
        <p:txBody>
          <a:bodyPr wrap="square">
            <a:spAutoFit/>
          </a:bodyPr>
          <a:lstStyle/>
          <a:p>
            <a:r>
              <a:rPr lang="en-US" altLang="ja-JP" u="sng" dirty="0"/>
              <a:t>N</a:t>
            </a:r>
            <a:r>
              <a:rPr lang="ja-JP" altLang="en-US" u="sng" dirty="0"/>
              <a:t>umber of </a:t>
            </a:r>
            <a:r>
              <a:rPr lang="en-US" altLang="ja-JP" u="sng" dirty="0" err="1"/>
              <a:t>EV,HEV,PHEV,and</a:t>
            </a:r>
            <a:r>
              <a:rPr lang="en-US" altLang="ja-JP" u="sng" dirty="0"/>
              <a:t> FCV</a:t>
            </a:r>
            <a:r>
              <a:rPr lang="ja-JP" altLang="en-US" u="sng" dirty="0"/>
              <a:t> owned </a:t>
            </a:r>
            <a:r>
              <a:rPr lang="en-US" altLang="ja-JP" u="sng" dirty="0"/>
              <a:t>in Japan</a:t>
            </a:r>
            <a:endParaRPr lang="ja-JP" altLang="en-US" u="sng" dirty="0"/>
          </a:p>
        </p:txBody>
      </p:sp>
      <p:grpSp>
        <p:nvGrpSpPr>
          <p:cNvPr id="30" name="グループ化 29">
            <a:extLst>
              <a:ext uri="{FF2B5EF4-FFF2-40B4-BE49-F238E27FC236}">
                <a16:creationId xmlns:a16="http://schemas.microsoft.com/office/drawing/2014/main" id="{3B982593-1915-4124-EC04-4C21312A9304}"/>
              </a:ext>
            </a:extLst>
          </p:cNvPr>
          <p:cNvGrpSpPr/>
          <p:nvPr/>
        </p:nvGrpSpPr>
        <p:grpSpPr>
          <a:xfrm>
            <a:off x="109535" y="5058609"/>
            <a:ext cx="8924930" cy="1835288"/>
            <a:chOff x="119060" y="5030034"/>
            <a:chExt cx="8924930" cy="1835288"/>
          </a:xfrm>
        </p:grpSpPr>
        <p:pic>
          <p:nvPicPr>
            <p:cNvPr id="25" name="図 24">
              <a:extLst>
                <a:ext uri="{FF2B5EF4-FFF2-40B4-BE49-F238E27FC236}">
                  <a16:creationId xmlns:a16="http://schemas.microsoft.com/office/drawing/2014/main" id="{101D67FD-4BE0-1765-DF80-6B386DB31F31}"/>
                </a:ext>
              </a:extLst>
            </p:cNvPr>
            <p:cNvPicPr>
              <a:picLocks noChangeAspect="1"/>
            </p:cNvPicPr>
            <p:nvPr/>
          </p:nvPicPr>
          <p:blipFill>
            <a:blip r:embed="rId2"/>
            <a:stretch>
              <a:fillRect/>
            </a:stretch>
          </p:blipFill>
          <p:spPr>
            <a:xfrm>
              <a:off x="185735" y="5332714"/>
              <a:ext cx="7620000" cy="1246909"/>
            </a:xfrm>
            <a:prstGeom prst="rect">
              <a:avLst/>
            </a:prstGeom>
          </p:spPr>
        </p:pic>
        <p:sp>
          <p:nvSpPr>
            <p:cNvPr id="26" name="テキスト ボックス 25">
              <a:extLst>
                <a:ext uri="{FF2B5EF4-FFF2-40B4-BE49-F238E27FC236}">
                  <a16:creationId xmlns:a16="http://schemas.microsoft.com/office/drawing/2014/main" id="{3BEA84CD-278C-A8D7-C66E-3998CE0CC821}"/>
                </a:ext>
              </a:extLst>
            </p:cNvPr>
            <p:cNvSpPr txBox="1"/>
            <p:nvPr/>
          </p:nvSpPr>
          <p:spPr>
            <a:xfrm>
              <a:off x="119060" y="5030034"/>
              <a:ext cx="2847975" cy="369332"/>
            </a:xfrm>
            <a:prstGeom prst="rect">
              <a:avLst/>
            </a:prstGeom>
            <a:noFill/>
          </p:spPr>
          <p:txBody>
            <a:bodyPr wrap="square">
              <a:spAutoFit/>
            </a:bodyPr>
            <a:lstStyle/>
            <a:p>
              <a:r>
                <a:rPr lang="en-US" altLang="ja-JP" u="sng" dirty="0"/>
                <a:t>Usage Result of Bioethanol</a:t>
              </a:r>
              <a:endParaRPr lang="ja-JP" altLang="en-US" u="sng" dirty="0"/>
            </a:p>
          </p:txBody>
        </p:sp>
        <p:sp>
          <p:nvSpPr>
            <p:cNvPr id="28" name="正方形/長方形 27">
              <a:extLst>
                <a:ext uri="{FF2B5EF4-FFF2-40B4-BE49-F238E27FC236}">
                  <a16:creationId xmlns:a16="http://schemas.microsoft.com/office/drawing/2014/main" id="{B207C81F-4E0F-C015-0ABF-B4979D64AD9F}"/>
                </a:ext>
              </a:extLst>
            </p:cNvPr>
            <p:cNvSpPr/>
            <p:nvPr/>
          </p:nvSpPr>
          <p:spPr>
            <a:xfrm>
              <a:off x="5629275" y="5413862"/>
              <a:ext cx="419100" cy="1963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1CA51F5A-39CD-E973-7ECD-20191B8FB225}"/>
                </a:ext>
              </a:extLst>
            </p:cNvPr>
            <p:cNvSpPr txBox="1"/>
            <p:nvPr/>
          </p:nvSpPr>
          <p:spPr>
            <a:xfrm>
              <a:off x="5454664" y="5365751"/>
              <a:ext cx="622286" cy="307777"/>
            </a:xfrm>
            <a:prstGeom prst="rect">
              <a:avLst/>
            </a:prstGeom>
            <a:noFill/>
          </p:spPr>
          <p:txBody>
            <a:bodyPr wrap="none" rtlCol="0">
              <a:spAutoFit/>
            </a:bodyPr>
            <a:lstStyle/>
            <a:p>
              <a:r>
                <a:rPr kumimoji="1" lang="en-US" altLang="ja-JP" sz="1400" dirty="0">
                  <a:latin typeface="Abadi" panose="020F0502020204030204" pitchFamily="34" charset="0"/>
                </a:rPr>
                <a:t>Crude</a:t>
              </a:r>
              <a:endParaRPr kumimoji="1" lang="ja-JP" altLang="en-US" sz="1400" dirty="0">
                <a:latin typeface="Abadi" panose="020F0502020204030204" pitchFamily="34" charset="0"/>
              </a:endParaRPr>
            </a:p>
          </p:txBody>
        </p:sp>
        <p:sp>
          <p:nvSpPr>
            <p:cNvPr id="29" name="テキスト ボックス 28">
              <a:extLst>
                <a:ext uri="{FF2B5EF4-FFF2-40B4-BE49-F238E27FC236}">
                  <a16:creationId xmlns:a16="http://schemas.microsoft.com/office/drawing/2014/main" id="{17904D14-2B91-C9A2-68CE-0BF6254021F5}"/>
                </a:ext>
              </a:extLst>
            </p:cNvPr>
            <p:cNvSpPr txBox="1"/>
            <p:nvPr/>
          </p:nvSpPr>
          <p:spPr>
            <a:xfrm>
              <a:off x="5457830" y="6588323"/>
              <a:ext cx="3586160" cy="276999"/>
            </a:xfrm>
            <a:prstGeom prst="rect">
              <a:avLst/>
            </a:prstGeom>
            <a:noFill/>
          </p:spPr>
          <p:txBody>
            <a:bodyPr wrap="square">
              <a:spAutoFit/>
            </a:bodyPr>
            <a:lstStyle/>
            <a:p>
              <a:r>
                <a:rPr lang="en-US" altLang="ja-JP" sz="1200" dirty="0"/>
                <a:t>Source</a:t>
              </a:r>
              <a:r>
                <a:rPr lang="ja-JP" altLang="en-US" sz="1200" dirty="0"/>
                <a:t>　</a:t>
              </a:r>
              <a:r>
                <a:rPr lang="en-US" altLang="ja-JP" sz="1200" dirty="0"/>
                <a:t>Task 39 Newsletter – December 2022</a:t>
              </a:r>
              <a:endParaRPr lang="ja-JP" altLang="en-US" sz="1200" dirty="0"/>
            </a:p>
          </p:txBody>
        </p:sp>
      </p:grpSp>
    </p:spTree>
    <p:extLst>
      <p:ext uri="{BB962C8B-B14F-4D97-AF65-F5344CB8AC3E}">
        <p14:creationId xmlns:p14="http://schemas.microsoft.com/office/powerpoint/2010/main" val="2184051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6948555-564E-D977-AFC5-236EA2C1EB0E}"/>
              </a:ext>
            </a:extLst>
          </p:cNvPr>
          <p:cNvPicPr>
            <a:picLocks noChangeAspect="1"/>
          </p:cNvPicPr>
          <p:nvPr/>
        </p:nvPicPr>
        <p:blipFill>
          <a:blip r:embed="rId2"/>
          <a:stretch>
            <a:fillRect/>
          </a:stretch>
        </p:blipFill>
        <p:spPr>
          <a:xfrm>
            <a:off x="0" y="858024"/>
            <a:ext cx="9144000" cy="5141951"/>
          </a:xfrm>
          <a:prstGeom prst="rect">
            <a:avLst/>
          </a:prstGeom>
        </p:spPr>
      </p:pic>
      <p:sp>
        <p:nvSpPr>
          <p:cNvPr id="7" name="テキスト ボックス 6">
            <a:extLst>
              <a:ext uri="{FF2B5EF4-FFF2-40B4-BE49-F238E27FC236}">
                <a16:creationId xmlns:a16="http://schemas.microsoft.com/office/drawing/2014/main" id="{84DC8848-F8AA-26E7-DC3C-A28264A27D41}"/>
              </a:ext>
            </a:extLst>
          </p:cNvPr>
          <p:cNvSpPr txBox="1"/>
          <p:nvPr/>
        </p:nvSpPr>
        <p:spPr>
          <a:xfrm>
            <a:off x="71438" y="221622"/>
            <a:ext cx="6735447" cy="400110"/>
          </a:xfrm>
          <a:prstGeom prst="rect">
            <a:avLst/>
          </a:prstGeom>
          <a:noFill/>
        </p:spPr>
        <p:txBody>
          <a:bodyPr wrap="square">
            <a:spAutoFit/>
          </a:bodyPr>
          <a:lstStyle/>
          <a:p>
            <a:r>
              <a:rPr lang="en-US" altLang="ja-JP" sz="2000" u="sng" dirty="0"/>
              <a:t>Example of biogas truck initiatives</a:t>
            </a:r>
          </a:p>
        </p:txBody>
      </p:sp>
    </p:spTree>
    <p:extLst>
      <p:ext uri="{BB962C8B-B14F-4D97-AF65-F5344CB8AC3E}">
        <p14:creationId xmlns:p14="http://schemas.microsoft.com/office/powerpoint/2010/main" val="1695346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A53978A-7F1F-4BFF-AC3B-0107EDBC50DD}"/>
              </a:ext>
            </a:extLst>
          </p:cNvPr>
          <p:cNvSpPr/>
          <p:nvPr/>
        </p:nvSpPr>
        <p:spPr>
          <a:xfrm>
            <a:off x="285448" y="1024826"/>
            <a:ext cx="8573103" cy="3416320"/>
          </a:xfrm>
          <a:prstGeom prst="rect">
            <a:avLst/>
          </a:prstGeom>
        </p:spPr>
        <p:txBody>
          <a:bodyPr wrap="square">
            <a:spAutoFit/>
          </a:bodyPr>
          <a:lstStyle/>
          <a:p>
            <a:pPr marL="361950" indent="-361950" fontAlgn="auto">
              <a:spcBef>
                <a:spcPts val="0"/>
              </a:spcBef>
              <a:spcAft>
                <a:spcPts val="0"/>
              </a:spcAft>
              <a:defRPr/>
            </a:pPr>
            <a:r>
              <a:rPr lang="en-US" altLang="ja-JP" sz="2400" b="1" dirty="0">
                <a:solidFill>
                  <a:srgbClr val="000000"/>
                </a:solidFill>
                <a:latin typeface="Meiryo UI" panose="020B0604030504040204" pitchFamily="50" charset="-128"/>
                <a:ea typeface="Meiryo UI" panose="020B0604030504040204" pitchFamily="50" charset="-128"/>
              </a:rPr>
              <a:t>1. Japan's strategy for decarbonizing/</a:t>
            </a:r>
            <a:r>
              <a:rPr lang="en-US" altLang="ja-JP" sz="2400" b="1" dirty="0" err="1">
                <a:solidFill>
                  <a:srgbClr val="000000"/>
                </a:solidFill>
                <a:latin typeface="Meiryo UI" panose="020B0604030504040204" pitchFamily="50" charset="-128"/>
                <a:ea typeface="Meiryo UI" panose="020B0604030504040204" pitchFamily="50" charset="-128"/>
              </a:rPr>
              <a:t>defossilizing</a:t>
            </a:r>
            <a:r>
              <a:rPr lang="en-US" altLang="ja-JP" sz="2400" b="1" dirty="0">
                <a:solidFill>
                  <a:srgbClr val="000000"/>
                </a:solidFill>
                <a:latin typeface="Meiryo UI" panose="020B0604030504040204" pitchFamily="50" charset="-128"/>
                <a:ea typeface="Meiryo UI" panose="020B0604030504040204" pitchFamily="50" charset="-128"/>
              </a:rPr>
              <a:t> the transport sector</a:t>
            </a:r>
          </a:p>
          <a:p>
            <a:pPr marL="534988" indent="-534988" fontAlgn="auto">
              <a:spcBef>
                <a:spcPts val="0"/>
              </a:spcBef>
              <a:spcAft>
                <a:spcPts val="0"/>
              </a:spcAft>
              <a:defRPr/>
            </a:pPr>
            <a:r>
              <a:rPr lang="en-US" altLang="ja-JP" sz="2400" b="1" dirty="0">
                <a:solidFill>
                  <a:srgbClr val="000000"/>
                </a:solidFill>
                <a:latin typeface="Meiryo UI" panose="020B0604030504040204" pitchFamily="50" charset="-128"/>
                <a:ea typeface="Meiryo UI" panose="020B0604030504040204" pitchFamily="50" charset="-128"/>
              </a:rPr>
              <a:t>   - Green Growth Strategy towards 2050 Carbon Neutrality</a:t>
            </a:r>
          </a:p>
          <a:p>
            <a:pPr marL="534988" indent="-534988">
              <a:defRPr/>
            </a:pPr>
            <a:r>
              <a:rPr lang="en-US" altLang="ja-JP" sz="2400" b="1" dirty="0">
                <a:solidFill>
                  <a:srgbClr val="000000"/>
                </a:solidFill>
                <a:latin typeface="Meiryo UI" panose="020B0604030504040204" pitchFamily="50" charset="-128"/>
                <a:ea typeface="Meiryo UI" panose="020B0604030504040204" pitchFamily="50" charset="-128"/>
              </a:rPr>
              <a:t>   - </a:t>
            </a:r>
            <a:r>
              <a:rPr lang="en-US" altLang="ja-JP" sz="2400" b="1" dirty="0">
                <a:latin typeface="Meiryo UI" panose="020B0604030504040204" pitchFamily="50" charset="-128"/>
                <a:ea typeface="Meiryo UI" panose="020B0604030504040204" pitchFamily="50" charset="-128"/>
              </a:rPr>
              <a:t>Basic Policy for the Realization of </a:t>
            </a:r>
            <a:r>
              <a:rPr lang="en-US" altLang="ja-JP" sz="2400" b="1" i="0" u="none" strike="noStrike" baseline="0" dirty="0">
                <a:solidFill>
                  <a:srgbClr val="000000"/>
                </a:solidFill>
                <a:latin typeface="Meiryo UI" panose="020B0604030504040204" pitchFamily="50" charset="-128"/>
                <a:ea typeface="Meiryo UI" panose="020B0604030504040204" pitchFamily="50" charset="-128"/>
              </a:rPr>
              <a:t>Green</a:t>
            </a:r>
            <a:r>
              <a:rPr lang="ja-JP" altLang="en-US" sz="2400" b="1" dirty="0">
                <a:solidFill>
                  <a:srgbClr val="000000"/>
                </a:solidFill>
                <a:latin typeface="Meiryo UI" panose="020B0604030504040204" pitchFamily="50" charset="-128"/>
                <a:ea typeface="Meiryo UI" panose="020B0604030504040204" pitchFamily="50" charset="-128"/>
              </a:rPr>
              <a:t> </a:t>
            </a:r>
            <a:r>
              <a:rPr lang="en-US" altLang="ja-JP" sz="2400" b="1" i="0" u="none" strike="noStrike" baseline="0" dirty="0">
                <a:solidFill>
                  <a:srgbClr val="000000"/>
                </a:solidFill>
                <a:latin typeface="Meiryo UI" panose="020B0604030504040204" pitchFamily="50" charset="-128"/>
                <a:ea typeface="Meiryo UI" panose="020B0604030504040204" pitchFamily="50" charset="-128"/>
              </a:rPr>
              <a:t>Transformation (</a:t>
            </a:r>
            <a:r>
              <a:rPr lang="en-US" altLang="ja-JP" sz="2400" b="1" dirty="0">
                <a:latin typeface="Meiryo UI" panose="020B0604030504040204" pitchFamily="50" charset="-128"/>
                <a:ea typeface="Meiryo UI" panose="020B0604030504040204" pitchFamily="50" charset="-128"/>
              </a:rPr>
              <a:t>GX)</a:t>
            </a:r>
          </a:p>
          <a:p>
            <a:pPr marL="361950" indent="-361950" fontAlgn="auto">
              <a:spcBef>
                <a:spcPts val="0"/>
              </a:spcBef>
              <a:spcAft>
                <a:spcPts val="0"/>
              </a:spcAft>
              <a:defRPr/>
            </a:pPr>
            <a:endParaRPr lang="en-US" altLang="ja-JP" sz="2400" b="1" dirty="0">
              <a:solidFill>
                <a:srgbClr val="000000"/>
              </a:solidFill>
              <a:latin typeface="Meiryo UI" panose="020B0604030504040204" pitchFamily="50" charset="-128"/>
              <a:ea typeface="Meiryo UI" panose="020B0604030504040204" pitchFamily="50" charset="-128"/>
            </a:endParaRPr>
          </a:p>
          <a:p>
            <a:pPr marL="361950" indent="-361950" fontAlgn="auto">
              <a:spcBef>
                <a:spcPts val="0"/>
              </a:spcBef>
              <a:spcAft>
                <a:spcPts val="0"/>
              </a:spcAft>
              <a:defRPr/>
            </a:pPr>
            <a:r>
              <a:rPr lang="en-US" altLang="ja-JP" sz="2400" b="1" dirty="0">
                <a:solidFill>
                  <a:srgbClr val="000000"/>
                </a:solidFill>
                <a:latin typeface="Meiryo UI" panose="020B0604030504040204" pitchFamily="50" charset="-128"/>
                <a:ea typeface="Meiryo UI" panose="020B0604030504040204" pitchFamily="50" charset="-128"/>
              </a:rPr>
              <a:t>2. Examples of priority research areas on fuels and vehicles and new developments </a:t>
            </a:r>
          </a:p>
        </p:txBody>
      </p:sp>
      <p:sp>
        <p:nvSpPr>
          <p:cNvPr id="3" name="Text Box 47">
            <a:extLst>
              <a:ext uri="{FF2B5EF4-FFF2-40B4-BE49-F238E27FC236}">
                <a16:creationId xmlns:a16="http://schemas.microsoft.com/office/drawing/2014/main" id="{36583C1A-0CD1-435D-AC49-F5E821BE6F3C}"/>
              </a:ext>
            </a:extLst>
          </p:cNvPr>
          <p:cNvSpPr txBox="1">
            <a:spLocks noChangeArrowheads="1"/>
          </p:cNvSpPr>
          <p:nvPr/>
        </p:nvSpPr>
        <p:spPr bwMode="auto">
          <a:xfrm>
            <a:off x="1157432" y="77500"/>
            <a:ext cx="6832600" cy="332399"/>
          </a:xfrm>
          <a:prstGeom prst="rect">
            <a:avLst/>
          </a:prstGeom>
          <a:noFill/>
          <a:ln w="9525">
            <a:noFill/>
            <a:miter lim="800000"/>
            <a:headEnd/>
            <a:tailEnd/>
          </a:ln>
          <a:effectLst/>
        </p:spPr>
        <p:txBody>
          <a:bodyPr lIns="0" tIns="0" rIns="0" bIns="0">
            <a:spAutoFit/>
          </a:bodyPr>
          <a:lstStyle/>
          <a:p>
            <a:pPr algn="ctr">
              <a:lnSpc>
                <a:spcPct val="90000"/>
              </a:lnSpc>
              <a:defRPr/>
            </a:pPr>
            <a:r>
              <a:rPr lang="en-US" altLang="ja-JP" sz="2400" b="1" dirty="0">
                <a:solidFill>
                  <a:srgbClr val="000000"/>
                </a:solidFill>
                <a:latin typeface="Tahoma" panose="020B0604030504040204" pitchFamily="34" charset="0"/>
                <a:ea typeface="Tahoma" panose="020B0604030504040204" pitchFamily="34" charset="0"/>
                <a:cs typeface="Tahoma" panose="020B0604030504040204" pitchFamily="34" charset="0"/>
              </a:rPr>
              <a:t>Contents</a:t>
            </a:r>
            <a:endParaRPr lang="ja-JP" altLang="en-US" sz="2400" b="1" dirty="0">
              <a:solidFill>
                <a:srgbClr val="000000"/>
              </a:solidFill>
              <a:latin typeface="Tahoma" panose="020B0604030504040204" pitchFamily="34" charset="0"/>
              <a:ea typeface="Meiryo UI" panose="020B0604030504040204" pitchFamily="50" charset="-128"/>
              <a:cs typeface="Tahoma" panose="020B0604030504040204" pitchFamily="34" charset="0"/>
            </a:endParaRPr>
          </a:p>
        </p:txBody>
      </p:sp>
      <p:sp>
        <p:nvSpPr>
          <p:cNvPr id="4" name="スライド番号プレースホルダー 3">
            <a:extLst>
              <a:ext uri="{FF2B5EF4-FFF2-40B4-BE49-F238E27FC236}">
                <a16:creationId xmlns:a16="http://schemas.microsoft.com/office/drawing/2014/main" id="{32722ABF-2635-9554-EB70-335A81E0FA87}"/>
              </a:ext>
            </a:extLst>
          </p:cNvPr>
          <p:cNvSpPr>
            <a:spLocks noGrp="1"/>
          </p:cNvSpPr>
          <p:nvPr>
            <p:ph type="sldNum" sz="quarter" idx="12"/>
          </p:nvPr>
        </p:nvSpPr>
        <p:spPr/>
        <p:txBody>
          <a:bodyPr/>
          <a:lstStyle/>
          <a:p>
            <a:fld id="{FCAA081B-C72F-46EC-AB54-D6F55AADE4D1}" type="slidenum">
              <a:rPr kumimoji="1" lang="ja-JP" altLang="en-US" smtClean="0"/>
              <a:t>2</a:t>
            </a:fld>
            <a:endParaRPr kumimoji="1" lang="ja-JP" altLang="en-US"/>
          </a:p>
        </p:txBody>
      </p:sp>
    </p:spTree>
    <p:extLst>
      <p:ext uri="{BB962C8B-B14F-4D97-AF65-F5344CB8AC3E}">
        <p14:creationId xmlns:p14="http://schemas.microsoft.com/office/powerpoint/2010/main" val="1077720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BC7168A3-DF15-3AC8-7922-C85DA2C2A5C7}"/>
              </a:ext>
            </a:extLst>
          </p:cNvPr>
          <p:cNvPicPr>
            <a:picLocks noChangeAspect="1"/>
          </p:cNvPicPr>
          <p:nvPr/>
        </p:nvPicPr>
        <p:blipFill>
          <a:blip r:embed="rId2"/>
          <a:stretch>
            <a:fillRect/>
          </a:stretch>
        </p:blipFill>
        <p:spPr>
          <a:xfrm>
            <a:off x="0" y="859315"/>
            <a:ext cx="9144000" cy="5139369"/>
          </a:xfrm>
          <a:prstGeom prst="rect">
            <a:avLst/>
          </a:prstGeom>
        </p:spPr>
      </p:pic>
      <p:sp>
        <p:nvSpPr>
          <p:cNvPr id="31" name="テキスト ボックス 30">
            <a:extLst>
              <a:ext uri="{FF2B5EF4-FFF2-40B4-BE49-F238E27FC236}">
                <a16:creationId xmlns:a16="http://schemas.microsoft.com/office/drawing/2014/main" id="{1DDDCD36-F118-A07C-FE5A-B272B22E57AB}"/>
              </a:ext>
            </a:extLst>
          </p:cNvPr>
          <p:cNvSpPr txBox="1"/>
          <p:nvPr/>
        </p:nvSpPr>
        <p:spPr>
          <a:xfrm>
            <a:off x="71438" y="221622"/>
            <a:ext cx="6735447" cy="400110"/>
          </a:xfrm>
          <a:prstGeom prst="rect">
            <a:avLst/>
          </a:prstGeom>
          <a:noFill/>
        </p:spPr>
        <p:txBody>
          <a:bodyPr wrap="square">
            <a:spAutoFit/>
          </a:bodyPr>
          <a:lstStyle/>
          <a:p>
            <a:r>
              <a:rPr lang="en-US" altLang="ja-JP" sz="2000" u="sng" dirty="0"/>
              <a:t>Example of biogas truck initiatives</a:t>
            </a:r>
          </a:p>
        </p:txBody>
      </p:sp>
    </p:spTree>
    <p:extLst>
      <p:ext uri="{BB962C8B-B14F-4D97-AF65-F5344CB8AC3E}">
        <p14:creationId xmlns:p14="http://schemas.microsoft.com/office/powerpoint/2010/main" val="1065111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88854C22-F466-4E50-A87D-30C2C6EFD7D0}"/>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21</a:t>
            </a:fld>
            <a:endParaRPr lang="en-US" altLang="ja-JP" sz="1400" b="1" dirty="0">
              <a:latin typeface="Tahoma" pitchFamily="34" charset="0"/>
              <a:cs typeface="Tahoma" pitchFamily="34" charset="0"/>
            </a:endParaRPr>
          </a:p>
        </p:txBody>
      </p:sp>
      <p:sp>
        <p:nvSpPr>
          <p:cNvPr id="2" name="テキスト ボックス 1">
            <a:extLst>
              <a:ext uri="{FF2B5EF4-FFF2-40B4-BE49-F238E27FC236}">
                <a16:creationId xmlns:a16="http://schemas.microsoft.com/office/drawing/2014/main" id="{8455D2C7-CB8E-43E0-AFCE-7282BC41BACB}"/>
              </a:ext>
            </a:extLst>
          </p:cNvPr>
          <p:cNvSpPr txBox="1"/>
          <p:nvPr/>
        </p:nvSpPr>
        <p:spPr>
          <a:xfrm>
            <a:off x="1577855" y="1643170"/>
            <a:ext cx="5988289" cy="2616101"/>
          </a:xfrm>
          <a:prstGeom prst="rect">
            <a:avLst/>
          </a:prstGeom>
          <a:noFill/>
        </p:spPr>
        <p:txBody>
          <a:bodyPr wrap="square" rtlCol="0">
            <a:spAutoFit/>
          </a:bodyPr>
          <a:lstStyle/>
          <a:p>
            <a:r>
              <a:rPr kumimoji="1" lang="en-US" altLang="ja-JP" sz="6600" dirty="0">
                <a:latin typeface="Arial" panose="020B0604020202020204" pitchFamily="34" charset="0"/>
                <a:cs typeface="Arial" panose="020B0604020202020204" pitchFamily="34" charset="0"/>
              </a:rPr>
              <a:t>    Appendix</a:t>
            </a:r>
          </a:p>
          <a:p>
            <a:pPr>
              <a:spcBef>
                <a:spcPts val="1200"/>
              </a:spcBef>
            </a:pPr>
            <a:r>
              <a:rPr kumimoji="1" lang="en-US" altLang="ja-JP" sz="4400" dirty="0">
                <a:latin typeface="Arial" panose="020B0604020202020204" pitchFamily="34" charset="0"/>
                <a:cs typeface="Arial" panose="020B0604020202020204" pitchFamily="34" charset="0"/>
              </a:rPr>
              <a:t>- Information of NEDO</a:t>
            </a:r>
          </a:p>
          <a:p>
            <a:r>
              <a:rPr kumimoji="1" lang="en-US" altLang="ja-JP" sz="4400" dirty="0">
                <a:latin typeface="Arial" panose="020B0604020202020204" pitchFamily="34" charset="0"/>
                <a:cs typeface="Arial" panose="020B0604020202020204" pitchFamily="34" charset="0"/>
              </a:rPr>
              <a:t>- Information of AICE</a:t>
            </a:r>
            <a:endParaRPr kumimoji="1" lang="ja-JP" alt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6330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5FB513B2-FC46-4178-A6BC-E2BD2DCA16A5}"/>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22</a:t>
            </a:fld>
            <a:endParaRPr lang="en-US" altLang="ja-JP" sz="1400" b="1" dirty="0">
              <a:latin typeface="Tahoma" pitchFamily="34" charset="0"/>
              <a:cs typeface="Tahoma" pitchFamily="34" charset="0"/>
            </a:endParaRPr>
          </a:p>
        </p:txBody>
      </p:sp>
      <p:sp>
        <p:nvSpPr>
          <p:cNvPr id="2" name="テキスト ボックス 1">
            <a:extLst>
              <a:ext uri="{FF2B5EF4-FFF2-40B4-BE49-F238E27FC236}">
                <a16:creationId xmlns:a16="http://schemas.microsoft.com/office/drawing/2014/main" id="{4AC6F72D-60CC-4E42-B8E4-DC48D7822F8E}"/>
              </a:ext>
            </a:extLst>
          </p:cNvPr>
          <p:cNvSpPr txBox="1"/>
          <p:nvPr/>
        </p:nvSpPr>
        <p:spPr>
          <a:xfrm>
            <a:off x="116876" y="567026"/>
            <a:ext cx="9027124" cy="3579634"/>
          </a:xfrm>
          <a:prstGeom prst="rect">
            <a:avLst/>
          </a:prstGeom>
          <a:noFill/>
        </p:spPr>
        <p:txBody>
          <a:bodyPr wrap="square" rtlCol="0">
            <a:spAutoFit/>
          </a:bodyPr>
          <a:lstStyle/>
          <a:p>
            <a:pPr algn="l">
              <a:lnSpc>
                <a:spcPts val="1600"/>
              </a:lnSpc>
              <a:buFont typeface="Arial" panose="020B0604020202020204" pitchFamily="34" charset="0"/>
              <a:buChar char="•"/>
            </a:pPr>
            <a:r>
              <a:rPr lang="en-US" altLang="ja-JP" sz="1400" b="0" i="0" dirty="0">
                <a:solidFill>
                  <a:srgbClr val="212529"/>
                </a:solidFill>
                <a:effectLst/>
                <a:latin typeface="Arial" panose="020B0604020202020204" pitchFamily="34" charset="0"/>
                <a:cs typeface="Arial" panose="020B0604020202020204" pitchFamily="34" charset="0"/>
              </a:rPr>
              <a:t>NEDO is a national research and development agency that creates innovation by promoting technological</a:t>
            </a:r>
          </a:p>
          <a:p>
            <a:pPr algn="l">
              <a:lnSpc>
                <a:spcPts val="1600"/>
              </a:lnSpc>
            </a:pPr>
            <a:r>
              <a:rPr lang="en-US" altLang="ja-JP" sz="1400" b="0" i="0" dirty="0">
                <a:solidFill>
                  <a:srgbClr val="212529"/>
                </a:solidFill>
                <a:effectLst/>
                <a:latin typeface="Arial" panose="020B0604020202020204" pitchFamily="34" charset="0"/>
                <a:cs typeface="Arial" panose="020B0604020202020204" pitchFamily="34" charset="0"/>
              </a:rPr>
              <a:t> development necessary for realization of a sustainable society.</a:t>
            </a:r>
          </a:p>
          <a:p>
            <a:pPr>
              <a:lnSpc>
                <a:spcPts val="1600"/>
              </a:lnSpc>
              <a:buFont typeface="Arial" panose="020B0604020202020204" pitchFamily="34" charset="0"/>
              <a:buChar char="•"/>
            </a:pPr>
            <a:r>
              <a:rPr lang="en-US" altLang="ja-JP" sz="1400" b="0" i="0" dirty="0">
                <a:solidFill>
                  <a:srgbClr val="212529"/>
                </a:solidFill>
                <a:effectLst/>
                <a:latin typeface="Arial" panose="020B0604020202020204" pitchFamily="34" charset="0"/>
                <a:cs typeface="Arial" panose="020B0604020202020204" pitchFamily="34" charset="0"/>
              </a:rPr>
              <a:t>NEDO acts as an innovation accelerator to contribute to the resolution of social issues by developing and</a:t>
            </a:r>
          </a:p>
          <a:p>
            <a:pPr>
              <a:lnSpc>
                <a:spcPts val="1600"/>
              </a:lnSpc>
            </a:pPr>
            <a:r>
              <a:rPr lang="en-US" altLang="ja-JP" sz="1400" b="0" i="0" dirty="0">
                <a:solidFill>
                  <a:srgbClr val="212529"/>
                </a:solidFill>
                <a:effectLst/>
                <a:latin typeface="Arial" panose="020B0604020202020204" pitchFamily="34" charset="0"/>
                <a:cs typeface="Arial" panose="020B0604020202020204" pitchFamily="34" charset="0"/>
              </a:rPr>
              <a:t> demonstrating high-risk innovative technologies having practical application. </a:t>
            </a:r>
          </a:p>
          <a:p>
            <a:pPr>
              <a:lnSpc>
                <a:spcPts val="1600"/>
              </a:lnSpc>
              <a:spcBef>
                <a:spcPts val="600"/>
              </a:spcBef>
            </a:pPr>
            <a:r>
              <a:rPr lang="en-US" altLang="ja-JP" sz="1400" b="1" i="0" dirty="0">
                <a:solidFill>
                  <a:srgbClr val="212529"/>
                </a:solidFill>
                <a:effectLst/>
                <a:latin typeface="Arial" panose="020B0604020202020204" pitchFamily="34" charset="0"/>
                <a:cs typeface="Arial" panose="020B0604020202020204" pitchFamily="34" charset="0"/>
              </a:rPr>
              <a:t>Addressing energy and global environmental problems</a:t>
            </a:r>
          </a:p>
          <a:p>
            <a:pPr>
              <a:lnSpc>
                <a:spcPts val="1600"/>
              </a:lnSpc>
            </a:pPr>
            <a:r>
              <a:rPr lang="en-US" altLang="ja-JP" sz="1400" b="0" i="0" dirty="0">
                <a:solidFill>
                  <a:srgbClr val="212529"/>
                </a:solidFill>
                <a:effectLst/>
                <a:latin typeface="Arial" panose="020B0604020202020204" pitchFamily="34" charset="0"/>
                <a:cs typeface="Arial" panose="020B0604020202020204" pitchFamily="34" charset="0"/>
              </a:rPr>
              <a:t>NEDO actively undertakes the development of new energy and energy conservation technologies. It also conducts research to verify technical results. Through these efforts, NEDO promotes greater utilization of new energy and improved energy conservation. NEDO also contributes to a stable energy supply and the resolution of global environmental problems by promoting the demonstration of new energy, energy conservation, and environmental technologies abroad based on knowledge obtained from domestic projects.</a:t>
            </a:r>
            <a:r>
              <a:rPr lang="en-US" altLang="ja-JP" sz="1400" b="1" i="0" dirty="0">
                <a:solidFill>
                  <a:srgbClr val="212529"/>
                </a:solidFill>
                <a:effectLst/>
                <a:latin typeface="Arial" panose="020B0604020202020204" pitchFamily="34" charset="0"/>
                <a:cs typeface="Arial" panose="020B0604020202020204" pitchFamily="34" charset="0"/>
              </a:rPr>
              <a:t> </a:t>
            </a:r>
          </a:p>
          <a:p>
            <a:pPr>
              <a:lnSpc>
                <a:spcPts val="1600"/>
              </a:lnSpc>
              <a:spcBef>
                <a:spcPts val="600"/>
              </a:spcBef>
            </a:pPr>
            <a:r>
              <a:rPr lang="en-US" altLang="ja-JP" sz="1400" b="1" i="0" dirty="0">
                <a:solidFill>
                  <a:srgbClr val="212529"/>
                </a:solidFill>
                <a:effectLst/>
                <a:latin typeface="Arial" panose="020B0604020202020204" pitchFamily="34" charset="0"/>
                <a:cs typeface="Arial" panose="020B0604020202020204" pitchFamily="34" charset="0"/>
              </a:rPr>
              <a:t>Positioning of NEDO as an Innovation Accelerator</a:t>
            </a:r>
          </a:p>
          <a:p>
            <a:pPr>
              <a:lnSpc>
                <a:spcPts val="1600"/>
              </a:lnSpc>
            </a:pPr>
            <a:r>
              <a:rPr lang="en-US" altLang="ja-JP" sz="1400" b="0" i="0" dirty="0">
                <a:solidFill>
                  <a:srgbClr val="212529"/>
                </a:solidFill>
                <a:effectLst/>
                <a:latin typeface="Arial" panose="020B0604020202020204" pitchFamily="34" charset="0"/>
                <a:cs typeface="Arial" panose="020B0604020202020204" pitchFamily="34" charset="0"/>
              </a:rPr>
              <a:t>In order to contribute to the resolution of social issues, NEDO formulates technology strategies and project plans and, as part of its project management, establishes project implementation frameworks by combining the capabilities of industry, academia, and government. NEDO also promotes technology development by carrying out, evaluating, and allocating funding to promising projects to accelerate the practical application of project results.</a:t>
            </a:r>
            <a:endParaRPr kumimoji="1" lang="ja-JP" altLang="en-US" sz="1400" dirty="0">
              <a:latin typeface="Arial" panose="020B0604020202020204" pitchFamily="34" charset="0"/>
              <a:cs typeface="Arial" panose="020B0604020202020204" pitchFamily="34" charset="0"/>
            </a:endParaRPr>
          </a:p>
        </p:txBody>
      </p:sp>
      <p:pic>
        <p:nvPicPr>
          <p:cNvPr id="5" name="図 4">
            <a:extLst>
              <a:ext uri="{FF2B5EF4-FFF2-40B4-BE49-F238E27FC236}">
                <a16:creationId xmlns:a16="http://schemas.microsoft.com/office/drawing/2014/main" id="{03CE5222-335E-421B-9EB1-4AE4C95B2B13}"/>
              </a:ext>
            </a:extLst>
          </p:cNvPr>
          <p:cNvPicPr>
            <a:picLocks noChangeAspect="1"/>
          </p:cNvPicPr>
          <p:nvPr/>
        </p:nvPicPr>
        <p:blipFill>
          <a:blip r:embed="rId3"/>
          <a:stretch>
            <a:fillRect/>
          </a:stretch>
        </p:blipFill>
        <p:spPr>
          <a:xfrm>
            <a:off x="6213580" y="61018"/>
            <a:ext cx="2841041" cy="490539"/>
          </a:xfrm>
          <a:prstGeom prst="rect">
            <a:avLst/>
          </a:prstGeom>
        </p:spPr>
      </p:pic>
      <p:sp>
        <p:nvSpPr>
          <p:cNvPr id="6" name="テキスト ボックス 5">
            <a:extLst>
              <a:ext uri="{FF2B5EF4-FFF2-40B4-BE49-F238E27FC236}">
                <a16:creationId xmlns:a16="http://schemas.microsoft.com/office/drawing/2014/main" id="{29FC2E20-496D-4B63-94B2-E85C8140B79D}"/>
              </a:ext>
            </a:extLst>
          </p:cNvPr>
          <p:cNvSpPr txBox="1"/>
          <p:nvPr/>
        </p:nvSpPr>
        <p:spPr>
          <a:xfrm>
            <a:off x="116876" y="122893"/>
            <a:ext cx="2158811" cy="461665"/>
          </a:xfrm>
          <a:prstGeom prst="rect">
            <a:avLst/>
          </a:prstGeom>
          <a:noFill/>
        </p:spPr>
        <p:txBody>
          <a:bodyPr wrap="square" rtlCol="0">
            <a:spAutoFit/>
          </a:bodyPr>
          <a:lstStyle/>
          <a:p>
            <a:pPr algn="l"/>
            <a:r>
              <a:rPr lang="en-US" altLang="ja-JP" sz="2400" b="1" i="0" dirty="0">
                <a:solidFill>
                  <a:srgbClr val="212529"/>
                </a:solidFill>
                <a:effectLst/>
                <a:latin typeface="YuGothic"/>
              </a:rPr>
              <a:t>About NEDO</a:t>
            </a:r>
          </a:p>
        </p:txBody>
      </p:sp>
      <p:cxnSp>
        <p:nvCxnSpPr>
          <p:cNvPr id="8" name="直線コネクタ 7">
            <a:extLst>
              <a:ext uri="{FF2B5EF4-FFF2-40B4-BE49-F238E27FC236}">
                <a16:creationId xmlns:a16="http://schemas.microsoft.com/office/drawing/2014/main" id="{5CD10DAE-C1B8-4EF2-BCA1-A766BB41406B}"/>
              </a:ext>
            </a:extLst>
          </p:cNvPr>
          <p:cNvCxnSpPr>
            <a:cxnSpLocks/>
          </p:cNvCxnSpPr>
          <p:nvPr/>
        </p:nvCxnSpPr>
        <p:spPr>
          <a:xfrm>
            <a:off x="165003" y="557379"/>
            <a:ext cx="550015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A75BE81B-D6D1-437F-8775-56C56BB226E9}"/>
              </a:ext>
            </a:extLst>
          </p:cNvPr>
          <p:cNvPicPr>
            <a:picLocks noChangeAspect="1"/>
          </p:cNvPicPr>
          <p:nvPr/>
        </p:nvPicPr>
        <p:blipFill>
          <a:blip r:embed="rId4"/>
          <a:stretch>
            <a:fillRect/>
          </a:stretch>
        </p:blipFill>
        <p:spPr>
          <a:xfrm>
            <a:off x="1175673" y="3893555"/>
            <a:ext cx="6840292" cy="2362863"/>
          </a:xfrm>
          <a:prstGeom prst="rect">
            <a:avLst/>
          </a:prstGeom>
        </p:spPr>
      </p:pic>
      <p:pic>
        <p:nvPicPr>
          <p:cNvPr id="14" name="図 13">
            <a:extLst>
              <a:ext uri="{FF2B5EF4-FFF2-40B4-BE49-F238E27FC236}">
                <a16:creationId xmlns:a16="http://schemas.microsoft.com/office/drawing/2014/main" id="{8F0C405C-B31B-4C3E-A2BF-594624CC6E3A}"/>
              </a:ext>
            </a:extLst>
          </p:cNvPr>
          <p:cNvPicPr>
            <a:picLocks noChangeAspect="1"/>
          </p:cNvPicPr>
          <p:nvPr/>
        </p:nvPicPr>
        <p:blipFill>
          <a:blip r:embed="rId5"/>
          <a:stretch>
            <a:fillRect/>
          </a:stretch>
        </p:blipFill>
        <p:spPr>
          <a:xfrm>
            <a:off x="4503248" y="6309712"/>
            <a:ext cx="4640752" cy="216858"/>
          </a:xfrm>
          <a:prstGeom prst="rect">
            <a:avLst/>
          </a:prstGeom>
        </p:spPr>
      </p:pic>
    </p:spTree>
    <p:extLst>
      <p:ext uri="{BB962C8B-B14F-4D97-AF65-F5344CB8AC3E}">
        <p14:creationId xmlns:p14="http://schemas.microsoft.com/office/powerpoint/2010/main" val="2512752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5FB513B2-FC46-4178-A6BC-E2BD2DCA16A5}"/>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23</a:t>
            </a:fld>
            <a:endParaRPr lang="en-US" altLang="ja-JP" sz="1400" b="1" dirty="0">
              <a:latin typeface="Tahoma" pitchFamily="34" charset="0"/>
              <a:cs typeface="Tahoma" pitchFamily="34" charset="0"/>
            </a:endParaRPr>
          </a:p>
        </p:txBody>
      </p:sp>
      <p:sp>
        <p:nvSpPr>
          <p:cNvPr id="6" name="テキスト ボックス 5">
            <a:extLst>
              <a:ext uri="{FF2B5EF4-FFF2-40B4-BE49-F238E27FC236}">
                <a16:creationId xmlns:a16="http://schemas.microsoft.com/office/drawing/2014/main" id="{29FC2E20-496D-4B63-94B2-E85C8140B79D}"/>
              </a:ext>
            </a:extLst>
          </p:cNvPr>
          <p:cNvSpPr txBox="1"/>
          <p:nvPr/>
        </p:nvSpPr>
        <p:spPr>
          <a:xfrm>
            <a:off x="116876" y="122893"/>
            <a:ext cx="2158811" cy="461665"/>
          </a:xfrm>
          <a:prstGeom prst="rect">
            <a:avLst/>
          </a:prstGeom>
          <a:noFill/>
        </p:spPr>
        <p:txBody>
          <a:bodyPr wrap="square" rtlCol="0">
            <a:spAutoFit/>
          </a:bodyPr>
          <a:lstStyle/>
          <a:p>
            <a:pPr algn="l"/>
            <a:r>
              <a:rPr lang="en-US" altLang="ja-JP" sz="2400" b="1" i="0" dirty="0">
                <a:solidFill>
                  <a:srgbClr val="212529"/>
                </a:solidFill>
                <a:effectLst/>
                <a:latin typeface="YuGothic"/>
              </a:rPr>
              <a:t>About AICE</a:t>
            </a:r>
          </a:p>
        </p:txBody>
      </p:sp>
      <p:cxnSp>
        <p:nvCxnSpPr>
          <p:cNvPr id="8" name="直線コネクタ 7">
            <a:extLst>
              <a:ext uri="{FF2B5EF4-FFF2-40B4-BE49-F238E27FC236}">
                <a16:creationId xmlns:a16="http://schemas.microsoft.com/office/drawing/2014/main" id="{5CD10DAE-C1B8-4EF2-BCA1-A766BB41406B}"/>
              </a:ext>
            </a:extLst>
          </p:cNvPr>
          <p:cNvCxnSpPr>
            <a:cxnSpLocks/>
          </p:cNvCxnSpPr>
          <p:nvPr/>
        </p:nvCxnSpPr>
        <p:spPr>
          <a:xfrm flipV="1">
            <a:off x="165003" y="546161"/>
            <a:ext cx="7005818" cy="1121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D1DCAA6D-4E53-4AB8-ABAD-B71E5C4E8590}"/>
              </a:ext>
            </a:extLst>
          </p:cNvPr>
          <p:cNvSpPr/>
          <p:nvPr/>
        </p:nvSpPr>
        <p:spPr>
          <a:xfrm>
            <a:off x="122606" y="4664090"/>
            <a:ext cx="4296995" cy="1822743"/>
          </a:xfrm>
          <a:prstGeom prst="rect">
            <a:avLst/>
          </a:prstGeom>
          <a:noFill/>
        </p:spPr>
        <p:txBody>
          <a:bodyPr wrap="square">
            <a:spAutoFit/>
          </a:bodyPr>
          <a:ls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285750" indent="-285750">
              <a:lnSpc>
                <a:spcPts val="1700"/>
              </a:lnSpc>
              <a:buFont typeface="Wingdings" panose="05000000000000000000" pitchFamily="2" charset="2"/>
              <a:buChar char="ü"/>
            </a:pPr>
            <a:r>
              <a:rPr lang="en-US" altLang="ja-JP" sz="1400" dirty="0">
                <a:ea typeface="Meiryo UI" pitchFamily="50" charset="-128"/>
                <a:cs typeface="Meiryo UI" pitchFamily="50" charset="-128"/>
              </a:rPr>
              <a:t>Promoting research conducted through mutual enlightenment among industry, academia and the government, AICE strives to improve Japan’s collective expertise in the area of internal combustion engines and </a:t>
            </a:r>
            <a:r>
              <a:rPr lang="en-US" altLang="ja-JP" sz="1400" u="sng" dirty="0">
                <a:ea typeface="Meiryo UI" pitchFamily="50" charset="-128"/>
                <a:cs typeface="Meiryo UI" pitchFamily="50" charset="-128"/>
              </a:rPr>
              <a:t>to nurture engineers and leaders who will continue promoting collaboration among industry, academia and the government.</a:t>
            </a:r>
            <a:endParaRPr lang="ja-JP" altLang="en-US" sz="1400" u="sng" dirty="0">
              <a:ea typeface="Meiryo UI" pitchFamily="50" charset="-128"/>
              <a:cs typeface="Meiryo UI" pitchFamily="50" charset="-128"/>
            </a:endParaRPr>
          </a:p>
        </p:txBody>
      </p:sp>
      <p:pic>
        <p:nvPicPr>
          <p:cNvPr id="15" name="Picture 2">
            <a:extLst>
              <a:ext uri="{FF2B5EF4-FFF2-40B4-BE49-F238E27FC236}">
                <a16:creationId xmlns:a16="http://schemas.microsoft.com/office/drawing/2014/main" id="{D6D6B05C-D445-4C0D-A241-80311A1B15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9094" y="2963408"/>
            <a:ext cx="4748551" cy="3134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正方形/長方形 15">
            <a:extLst>
              <a:ext uri="{FF2B5EF4-FFF2-40B4-BE49-F238E27FC236}">
                <a16:creationId xmlns:a16="http://schemas.microsoft.com/office/drawing/2014/main" id="{078F6A5C-ED04-4F50-8AAF-F8E0E85D3BD3}"/>
              </a:ext>
            </a:extLst>
          </p:cNvPr>
          <p:cNvSpPr/>
          <p:nvPr/>
        </p:nvSpPr>
        <p:spPr>
          <a:xfrm>
            <a:off x="127189" y="2808280"/>
            <a:ext cx="4052925" cy="1822743"/>
          </a:xfrm>
          <a:prstGeom prst="rect">
            <a:avLst/>
          </a:prstGeom>
          <a:noFill/>
        </p:spPr>
        <p:txBody>
          <a:bodyPr wrap="square">
            <a:spAutoFit/>
          </a:bodyPr>
          <a:ls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285750" indent="-285750">
              <a:lnSpc>
                <a:spcPts val="1700"/>
              </a:lnSpc>
              <a:buFont typeface="Wingdings" panose="05000000000000000000" pitchFamily="2" charset="2"/>
              <a:buChar char="ü"/>
            </a:pPr>
            <a:r>
              <a:rPr lang="en-US" altLang="ja-JP" sz="1400" dirty="0">
                <a:ea typeface="Meiryo UI" pitchFamily="50" charset="-128"/>
                <a:cs typeface="Arial" panose="020B0604020202020204" pitchFamily="34" charset="0"/>
              </a:rPr>
              <a:t>AICE brings together the knowledge and expertise of industry, academia and the government </a:t>
            </a:r>
            <a:r>
              <a:rPr lang="en-US" altLang="ja-JP" sz="1400" u="sng" dirty="0">
                <a:ea typeface="Meiryo UI" pitchFamily="50" charset="-128"/>
                <a:cs typeface="Arial" panose="020B0604020202020204" pitchFamily="34" charset="0"/>
              </a:rPr>
              <a:t>to strengthen the fundamental technologies of internal combustion engines</a:t>
            </a:r>
            <a:r>
              <a:rPr lang="en-US" altLang="ja-JP" sz="1400" dirty="0">
                <a:ea typeface="Meiryo UI" pitchFamily="50" charset="-128"/>
                <a:cs typeface="Arial" panose="020B0604020202020204" pitchFamily="34" charset="0"/>
              </a:rPr>
              <a:t> - which will remain one of most promising power sources in the future -- and contribute to the enduring enhancement of the world-leading industrial strength of Japan. </a:t>
            </a:r>
          </a:p>
        </p:txBody>
      </p:sp>
      <p:sp>
        <p:nvSpPr>
          <p:cNvPr id="17" name="テキスト ボックス 23">
            <a:extLst>
              <a:ext uri="{FF2B5EF4-FFF2-40B4-BE49-F238E27FC236}">
                <a16:creationId xmlns:a16="http://schemas.microsoft.com/office/drawing/2014/main" id="{E5FE7F2A-306E-4E72-96CD-2EA45FEA4554}"/>
              </a:ext>
            </a:extLst>
          </p:cNvPr>
          <p:cNvSpPr txBox="1"/>
          <p:nvPr/>
        </p:nvSpPr>
        <p:spPr>
          <a:xfrm>
            <a:off x="1498217" y="228019"/>
            <a:ext cx="5740782" cy="297517"/>
          </a:xfrm>
          <a:prstGeom prst="rect">
            <a:avLst/>
          </a:prstGeom>
          <a:noFill/>
        </p:spPr>
        <p:txBody>
          <a:bodyPr wrap="square" rtlCol="0">
            <a:spAutoFit/>
          </a:bodyPr>
          <a:ls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lgn="ctr">
              <a:lnSpc>
                <a:spcPts val="1600"/>
              </a:lnSpc>
            </a:pPr>
            <a:r>
              <a:rPr lang="en-US" altLang="ja-JP" sz="1400" dirty="0">
                <a:latin typeface="Arial" panose="020B0604020202020204" pitchFamily="34" charset="0"/>
                <a:ea typeface="HGS創英角ｺﾞｼｯｸUB" pitchFamily="50" charset="-128"/>
                <a:cs typeface="Arial" pitchFamily="34" charset="0"/>
              </a:rPr>
              <a:t>(R</a:t>
            </a:r>
            <a:r>
              <a:rPr kumimoji="1" lang="en-US" altLang="ja-JP" sz="1400" dirty="0">
                <a:latin typeface="Arial" panose="020B0604020202020204" pitchFamily="34" charset="0"/>
                <a:ea typeface="HGS創英角ｺﾞｼｯｸUB" pitchFamily="50" charset="-128"/>
                <a:cs typeface="Arial" pitchFamily="34" charset="0"/>
              </a:rPr>
              <a:t>esearch</a:t>
            </a:r>
            <a:r>
              <a:rPr kumimoji="1" lang="ja-JP" altLang="en-US" sz="1400" dirty="0">
                <a:latin typeface="Arial" panose="020B0604020202020204" pitchFamily="34" charset="0"/>
                <a:ea typeface="HGS創英角ｺﾞｼｯｸUB" pitchFamily="50" charset="-128"/>
                <a:cs typeface="Arial" pitchFamily="34" charset="0"/>
              </a:rPr>
              <a:t> </a:t>
            </a:r>
            <a:r>
              <a:rPr lang="en-US" altLang="ja-JP" sz="1400" dirty="0">
                <a:latin typeface="Arial" panose="020B0604020202020204" pitchFamily="34" charset="0"/>
                <a:ea typeface="HGS創英角ｺﾞｼｯｸUB" pitchFamily="50" charset="-128"/>
                <a:cs typeface="Arial" pitchFamily="34" charset="0"/>
              </a:rPr>
              <a:t>Association</a:t>
            </a:r>
            <a:r>
              <a:rPr lang="ja-JP" altLang="en-US" sz="1400" dirty="0">
                <a:latin typeface="Arial" panose="020B0604020202020204" pitchFamily="34" charset="0"/>
                <a:ea typeface="HGS創英角ｺﾞｼｯｸUB" pitchFamily="50" charset="-128"/>
                <a:cs typeface="Arial" pitchFamily="34" charset="0"/>
              </a:rPr>
              <a:t> </a:t>
            </a:r>
            <a:r>
              <a:rPr lang="en-US" altLang="ja-JP" sz="1400" dirty="0">
                <a:latin typeface="Arial" panose="020B0604020202020204" pitchFamily="34" charset="0"/>
                <a:ea typeface="HGS創英角ｺﾞｼｯｸUB" pitchFamily="50" charset="-128"/>
                <a:cs typeface="Arial" pitchFamily="34" charset="0"/>
              </a:rPr>
              <a:t>of</a:t>
            </a:r>
            <a:r>
              <a:rPr lang="ja-JP" altLang="en-US" sz="1400" dirty="0">
                <a:latin typeface="Arial" panose="020B0604020202020204" pitchFamily="34" charset="0"/>
                <a:ea typeface="HGS創英角ｺﾞｼｯｸUB" pitchFamily="50" charset="-128"/>
                <a:cs typeface="Arial" pitchFamily="34" charset="0"/>
              </a:rPr>
              <a:t> </a:t>
            </a:r>
            <a:r>
              <a:rPr lang="en-US" altLang="ja-JP" sz="1400" b="1" dirty="0">
                <a:latin typeface="Arial" panose="020B0604020202020204" pitchFamily="34" charset="0"/>
                <a:ea typeface="HGS創英角ｺﾞｼｯｸUB" pitchFamily="50" charset="-128"/>
                <a:cs typeface="Arial" pitchFamily="34" charset="0"/>
              </a:rPr>
              <a:t>A</a:t>
            </a:r>
            <a:r>
              <a:rPr lang="en-US" altLang="ja-JP" sz="1400" dirty="0">
                <a:latin typeface="Arial" panose="020B0604020202020204" pitchFamily="34" charset="0"/>
                <a:ea typeface="HGS創英角ｺﾞｼｯｸUB" pitchFamily="50" charset="-128"/>
                <a:cs typeface="Arial" pitchFamily="34" charset="0"/>
              </a:rPr>
              <a:t>utomotive </a:t>
            </a:r>
            <a:r>
              <a:rPr lang="en-US" altLang="ja-JP" sz="1400" b="1" dirty="0">
                <a:latin typeface="Arial" panose="020B0604020202020204" pitchFamily="34" charset="0"/>
                <a:ea typeface="HGS創英角ｺﾞｼｯｸUB" pitchFamily="50" charset="-128"/>
                <a:cs typeface="Arial" pitchFamily="34" charset="0"/>
              </a:rPr>
              <a:t>I</a:t>
            </a:r>
            <a:r>
              <a:rPr lang="en-US" altLang="ja-JP" sz="1400" dirty="0">
                <a:latin typeface="Arial" panose="020B0604020202020204" pitchFamily="34" charset="0"/>
                <a:ea typeface="HGS創英角ｺﾞｼｯｸUB" pitchFamily="50" charset="-128"/>
                <a:cs typeface="Arial" pitchFamily="34" charset="0"/>
              </a:rPr>
              <a:t>nternal</a:t>
            </a:r>
            <a:r>
              <a:rPr lang="ja-JP" altLang="en-US" sz="1400" dirty="0">
                <a:latin typeface="Arial" panose="020B0604020202020204" pitchFamily="34" charset="0"/>
                <a:ea typeface="HGS創英角ｺﾞｼｯｸUB" pitchFamily="50" charset="-128"/>
                <a:cs typeface="Arial" pitchFamily="34" charset="0"/>
              </a:rPr>
              <a:t> </a:t>
            </a:r>
            <a:r>
              <a:rPr lang="en-US" altLang="ja-JP" sz="1400" b="1" dirty="0">
                <a:latin typeface="Arial" panose="020B0604020202020204" pitchFamily="34" charset="0"/>
                <a:ea typeface="HGS創英角ｺﾞｼｯｸUB" pitchFamily="50" charset="-128"/>
                <a:cs typeface="Arial" pitchFamily="34" charset="0"/>
              </a:rPr>
              <a:t>C</a:t>
            </a:r>
            <a:r>
              <a:rPr lang="en-US" altLang="ja-JP" sz="1400" dirty="0">
                <a:latin typeface="Arial" panose="020B0604020202020204" pitchFamily="34" charset="0"/>
                <a:ea typeface="HGS創英角ｺﾞｼｯｸUB" pitchFamily="50" charset="-128"/>
                <a:cs typeface="Arial" pitchFamily="34" charset="0"/>
              </a:rPr>
              <a:t>ombustion </a:t>
            </a:r>
            <a:r>
              <a:rPr lang="en-US" altLang="ja-JP" sz="1400" b="1" dirty="0">
                <a:latin typeface="Arial" panose="020B0604020202020204" pitchFamily="34" charset="0"/>
                <a:ea typeface="HGS創英角ｺﾞｼｯｸUB" pitchFamily="50" charset="-128"/>
                <a:cs typeface="Arial" pitchFamily="34" charset="0"/>
              </a:rPr>
              <a:t>E</a:t>
            </a:r>
            <a:r>
              <a:rPr lang="en-US" altLang="ja-JP" sz="1400" dirty="0">
                <a:latin typeface="Arial" panose="020B0604020202020204" pitchFamily="34" charset="0"/>
                <a:ea typeface="HGS創英角ｺﾞｼｯｸUB" pitchFamily="50" charset="-128"/>
                <a:cs typeface="Arial" pitchFamily="34" charset="0"/>
              </a:rPr>
              <a:t>ngines)</a:t>
            </a:r>
            <a:endParaRPr kumimoji="1" lang="ja-JP" altLang="en-US" sz="1400" dirty="0">
              <a:latin typeface="Arial" panose="020B0604020202020204" pitchFamily="34" charset="0"/>
              <a:ea typeface="HGS創英角ｺﾞｼｯｸUB" pitchFamily="50" charset="-128"/>
              <a:cs typeface="Arial" pitchFamily="34" charset="0"/>
            </a:endParaRPr>
          </a:p>
        </p:txBody>
      </p:sp>
      <p:sp>
        <p:nvSpPr>
          <p:cNvPr id="18" name="テキスト ボックス 21">
            <a:extLst>
              <a:ext uri="{FF2B5EF4-FFF2-40B4-BE49-F238E27FC236}">
                <a16:creationId xmlns:a16="http://schemas.microsoft.com/office/drawing/2014/main" id="{1C1C25D6-83E5-43E8-966F-E252A2112B21}"/>
              </a:ext>
            </a:extLst>
          </p:cNvPr>
          <p:cNvSpPr txBox="1"/>
          <p:nvPr/>
        </p:nvSpPr>
        <p:spPr>
          <a:xfrm>
            <a:off x="162902" y="652463"/>
            <a:ext cx="8940994" cy="1541448"/>
          </a:xfrm>
          <a:prstGeom prst="rect">
            <a:avLst/>
          </a:prstGeom>
          <a:noFill/>
        </p:spPr>
        <p:txBody>
          <a:bodyPr wrap="square" rtlCol="0">
            <a:spAutoFit/>
          </a:bodyPr>
          <a:ls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lnSpc>
                <a:spcPts val="1900"/>
              </a:lnSpc>
            </a:pPr>
            <a:r>
              <a:rPr lang="en-US" altLang="ja-JP" dirty="0">
                <a:cs typeface="Arial" panose="020B0604020202020204" pitchFamily="34" charset="0"/>
              </a:rPr>
              <a:t>Date of establishment</a:t>
            </a:r>
            <a:r>
              <a:rPr lang="ja-JP" altLang="en-US" dirty="0">
                <a:cs typeface="Arial" panose="020B0604020202020204" pitchFamily="34" charset="0"/>
              </a:rPr>
              <a:t> </a:t>
            </a:r>
            <a:r>
              <a:rPr lang="en-US" altLang="ja-JP" dirty="0">
                <a:cs typeface="Arial" panose="020B0604020202020204" pitchFamily="34" charset="0"/>
              </a:rPr>
              <a:t>:</a:t>
            </a:r>
            <a:r>
              <a:rPr lang="ja-JP" altLang="en-US" dirty="0">
                <a:cs typeface="Arial" panose="020B0604020202020204" pitchFamily="34" charset="0"/>
              </a:rPr>
              <a:t> </a:t>
            </a:r>
            <a:r>
              <a:rPr lang="en-US" altLang="ja-JP" dirty="0">
                <a:cs typeface="Arial" panose="020B0604020202020204" pitchFamily="34" charset="0"/>
              </a:rPr>
              <a:t>April</a:t>
            </a:r>
            <a:r>
              <a:rPr lang="ja-JP" altLang="en-US" dirty="0">
                <a:cs typeface="Arial" panose="020B0604020202020204" pitchFamily="34" charset="0"/>
              </a:rPr>
              <a:t> </a:t>
            </a:r>
            <a:r>
              <a:rPr lang="en-US" altLang="ja-JP" dirty="0">
                <a:cs typeface="Arial" panose="020B0604020202020204" pitchFamily="34" charset="0"/>
              </a:rPr>
              <a:t>1st,</a:t>
            </a:r>
            <a:r>
              <a:rPr lang="ja-JP" altLang="en-US" dirty="0">
                <a:cs typeface="Arial" panose="020B0604020202020204" pitchFamily="34" charset="0"/>
              </a:rPr>
              <a:t> </a:t>
            </a:r>
            <a:r>
              <a:rPr lang="en-US" altLang="ja-JP" dirty="0">
                <a:cs typeface="Arial" panose="020B0604020202020204" pitchFamily="34" charset="0"/>
              </a:rPr>
              <a:t>2014</a:t>
            </a:r>
          </a:p>
          <a:p>
            <a:pPr>
              <a:lnSpc>
                <a:spcPts val="1900"/>
              </a:lnSpc>
              <a:spcBef>
                <a:spcPts val="600"/>
              </a:spcBef>
            </a:pPr>
            <a:r>
              <a:rPr kumimoji="1" lang="en-US" altLang="ja-JP" dirty="0">
                <a:cs typeface="Arial" panose="020B0604020202020204" pitchFamily="34" charset="0"/>
              </a:rPr>
              <a:t>Associates :</a:t>
            </a:r>
            <a:r>
              <a:rPr lang="en-US" altLang="ja-JP" dirty="0">
                <a:cs typeface="Arial" panose="020B0604020202020204" pitchFamily="34" charset="0"/>
              </a:rPr>
              <a:t> </a:t>
            </a:r>
            <a:r>
              <a:rPr lang="en-US" altLang="ja-JP" dirty="0">
                <a:effectLst>
                  <a:glow rad="127000">
                    <a:schemeClr val="bg1"/>
                  </a:glow>
                </a:effectLst>
                <a:ea typeface="Meiryo UI" pitchFamily="50" charset="-128"/>
                <a:cs typeface="Arial" panose="020B0604020202020204" pitchFamily="34" charset="0"/>
              </a:rPr>
              <a:t>9 automakers and 2 organizations </a:t>
            </a:r>
          </a:p>
          <a:p>
            <a:pPr>
              <a:lnSpc>
                <a:spcPts val="1900"/>
              </a:lnSpc>
              <a:spcBef>
                <a:spcPts val="600"/>
              </a:spcBef>
            </a:pPr>
            <a:r>
              <a:rPr lang="en-US" altLang="ja-JP" dirty="0">
                <a:effectLst>
                  <a:glow rad="127000">
                    <a:schemeClr val="bg1"/>
                  </a:glow>
                </a:effectLst>
                <a:ea typeface="Meiryo UI" pitchFamily="50" charset="-128"/>
                <a:cs typeface="Arial" panose="020B0604020202020204" pitchFamily="34" charset="0"/>
              </a:rPr>
              <a:t>Joint research member : </a:t>
            </a:r>
          </a:p>
          <a:p>
            <a:pPr>
              <a:lnSpc>
                <a:spcPts val="1900"/>
              </a:lnSpc>
              <a:spcBef>
                <a:spcPts val="600"/>
              </a:spcBef>
            </a:pPr>
            <a:r>
              <a:rPr lang="en-US" altLang="ja-JP" dirty="0">
                <a:cs typeface="Arial" panose="020B0604020202020204" pitchFamily="34" charset="0"/>
              </a:rPr>
              <a:t>Project outline : Basic and applied research of performance improvement technology</a:t>
            </a:r>
          </a:p>
          <a:p>
            <a:pPr>
              <a:lnSpc>
                <a:spcPts val="1900"/>
              </a:lnSpc>
            </a:pPr>
            <a:r>
              <a:rPr lang="en-US" altLang="ja-JP" dirty="0">
                <a:cs typeface="Arial" panose="020B0604020202020204" pitchFamily="34" charset="0"/>
              </a:rPr>
              <a:t>                          for internal combustion engines</a:t>
            </a:r>
            <a:endParaRPr kumimoji="1" lang="ja-JP" altLang="en-US" dirty="0">
              <a:cs typeface="Arial" panose="020B0604020202020204" pitchFamily="34" charset="0"/>
            </a:endParaRPr>
          </a:p>
        </p:txBody>
      </p:sp>
      <p:sp>
        <p:nvSpPr>
          <p:cNvPr id="21" name="テキスト ボックス 20">
            <a:extLst>
              <a:ext uri="{FF2B5EF4-FFF2-40B4-BE49-F238E27FC236}">
                <a16:creationId xmlns:a16="http://schemas.microsoft.com/office/drawing/2014/main" id="{AC96D947-9E61-45BA-83E7-B22B0BF62D9C}"/>
              </a:ext>
            </a:extLst>
          </p:cNvPr>
          <p:cNvSpPr txBox="1"/>
          <p:nvPr/>
        </p:nvSpPr>
        <p:spPr>
          <a:xfrm>
            <a:off x="162902" y="2469726"/>
            <a:ext cx="1584088" cy="338554"/>
          </a:xfrm>
          <a:prstGeom prst="rect">
            <a:avLst/>
          </a:prstGeom>
          <a:noFill/>
        </p:spPr>
        <p:txBody>
          <a:bodyPr wrap="none" rtlCol="0">
            <a:spAutoFit/>
          </a:bodyPr>
          <a:lstStyle/>
          <a:p>
            <a:r>
              <a:rPr kumimoji="1" lang="en-US" altLang="ja-JP" sz="1600" u="sng" dirty="0">
                <a:latin typeface="Arial" panose="020B0604020202020204" pitchFamily="34" charset="0"/>
                <a:cs typeface="Arial" panose="020B0604020202020204" pitchFamily="34" charset="0"/>
              </a:rPr>
              <a:t>AICE principles</a:t>
            </a:r>
            <a:endParaRPr kumimoji="1" lang="ja-JP" altLang="en-US" sz="16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6196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5FB513B2-FC46-4178-A6BC-E2BD2DCA16A5}"/>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24</a:t>
            </a:fld>
            <a:endParaRPr lang="en-US" altLang="ja-JP" sz="1400" b="1" dirty="0">
              <a:latin typeface="Tahoma" pitchFamily="34" charset="0"/>
              <a:cs typeface="Tahoma" pitchFamily="34" charset="0"/>
            </a:endParaRPr>
          </a:p>
        </p:txBody>
      </p:sp>
      <p:sp>
        <p:nvSpPr>
          <p:cNvPr id="6" name="テキスト ボックス 5">
            <a:extLst>
              <a:ext uri="{FF2B5EF4-FFF2-40B4-BE49-F238E27FC236}">
                <a16:creationId xmlns:a16="http://schemas.microsoft.com/office/drawing/2014/main" id="{29FC2E20-496D-4B63-94B2-E85C8140B79D}"/>
              </a:ext>
            </a:extLst>
          </p:cNvPr>
          <p:cNvSpPr txBox="1"/>
          <p:nvPr/>
        </p:nvSpPr>
        <p:spPr>
          <a:xfrm>
            <a:off x="116876" y="122893"/>
            <a:ext cx="2158811" cy="461665"/>
          </a:xfrm>
          <a:prstGeom prst="rect">
            <a:avLst/>
          </a:prstGeom>
          <a:noFill/>
        </p:spPr>
        <p:txBody>
          <a:bodyPr wrap="square" rtlCol="0">
            <a:spAutoFit/>
          </a:bodyPr>
          <a:lstStyle/>
          <a:p>
            <a:pPr algn="l"/>
            <a:r>
              <a:rPr lang="en-US" altLang="ja-JP" sz="2400" b="1" dirty="0">
                <a:solidFill>
                  <a:srgbClr val="212529"/>
                </a:solidFill>
                <a:latin typeface="YuGothic"/>
              </a:rPr>
              <a:t>Scheme of</a:t>
            </a:r>
            <a:r>
              <a:rPr lang="en-US" altLang="ja-JP" sz="2400" b="1" i="0" dirty="0">
                <a:solidFill>
                  <a:srgbClr val="212529"/>
                </a:solidFill>
                <a:effectLst/>
                <a:latin typeface="YuGothic"/>
              </a:rPr>
              <a:t> AICE</a:t>
            </a:r>
          </a:p>
        </p:txBody>
      </p:sp>
      <p:cxnSp>
        <p:nvCxnSpPr>
          <p:cNvPr id="8" name="直線コネクタ 7">
            <a:extLst>
              <a:ext uri="{FF2B5EF4-FFF2-40B4-BE49-F238E27FC236}">
                <a16:creationId xmlns:a16="http://schemas.microsoft.com/office/drawing/2014/main" id="{5CD10DAE-C1B8-4EF2-BCA1-A766BB41406B}"/>
              </a:ext>
            </a:extLst>
          </p:cNvPr>
          <p:cNvCxnSpPr>
            <a:cxnSpLocks/>
          </p:cNvCxnSpPr>
          <p:nvPr/>
        </p:nvCxnSpPr>
        <p:spPr>
          <a:xfrm flipV="1">
            <a:off x="165003" y="546161"/>
            <a:ext cx="7005818" cy="1121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2" descr="透過済～楕円">
            <a:extLst>
              <a:ext uri="{FF2B5EF4-FFF2-40B4-BE49-F238E27FC236}">
                <a16:creationId xmlns:a16="http://schemas.microsoft.com/office/drawing/2014/main" id="{B83DA4AF-B5B0-46F0-968A-0B0592D1AD79}"/>
              </a:ext>
            </a:extLst>
          </p:cNvPr>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576075" y="836257"/>
            <a:ext cx="7753350" cy="5012718"/>
          </a:xfrm>
          <a:prstGeom prst="rect">
            <a:avLst/>
          </a:prstGeom>
          <a:noFill/>
          <a:ln w="9525">
            <a:noFill/>
            <a:miter lim="800000"/>
            <a:headEnd/>
            <a:tailEnd/>
          </a:ln>
          <a:effectLst/>
        </p:spPr>
      </p:pic>
      <p:sp>
        <p:nvSpPr>
          <p:cNvPr id="20" name="Text Box 43">
            <a:extLst>
              <a:ext uri="{FF2B5EF4-FFF2-40B4-BE49-F238E27FC236}">
                <a16:creationId xmlns:a16="http://schemas.microsoft.com/office/drawing/2014/main" id="{CD8C8C1D-2703-4036-BE12-A5A47F930615}"/>
              </a:ext>
            </a:extLst>
          </p:cNvPr>
          <p:cNvSpPr txBox="1">
            <a:spLocks noChangeArrowheads="1"/>
          </p:cNvSpPr>
          <p:nvPr/>
        </p:nvSpPr>
        <p:spPr bwMode="auto">
          <a:xfrm>
            <a:off x="5063590" y="757960"/>
            <a:ext cx="3874344" cy="1154112"/>
          </a:xfrm>
          <a:prstGeom prst="rect">
            <a:avLst/>
          </a:prstGeom>
          <a:gradFill flip="none" rotWithShape="1">
            <a:gsLst>
              <a:gs pos="50000">
                <a:srgbClr val="0066FF"/>
              </a:gs>
              <a:gs pos="100000">
                <a:schemeClr val="bg1">
                  <a:alpha val="0"/>
                </a:schemeClr>
              </a:gs>
              <a:gs pos="0">
                <a:schemeClr val="bg1">
                  <a:alpha val="0"/>
                </a:schemeClr>
              </a:gs>
            </a:gsLst>
            <a:lin ang="10800000" scaled="1"/>
            <a:tileRect/>
          </a:gradFill>
          <a:ln w="28575" algn="ctr">
            <a:noFill/>
            <a:miter lim="800000"/>
            <a:headEnd/>
            <a:tailEnd/>
          </a:ln>
          <a:effectLst>
            <a:outerShdw blurRad="63500" sx="102000" sy="102000" algn="ctr" rotWithShape="0">
              <a:prstClr val="black">
                <a:alpha val="40000"/>
              </a:prstClr>
            </a:outerShdw>
          </a:effectLst>
        </p:spPr>
        <p:txBody>
          <a:bodyPr anchorCtr="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lgn="l">
              <a:buFont typeface="Wingdings" pitchFamily="2" charset="2"/>
              <a:buChar char="n"/>
            </a:pPr>
            <a:r>
              <a:rPr lang="en-US" altLang="ja-JP"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Saving R&amp;D cost and resources</a:t>
            </a:r>
            <a:endParaRPr lang="ja-JP" altLang="en-US"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a:p>
            <a:pPr marL="285750" indent="-285750" algn="l">
              <a:buFont typeface="Wingdings" pitchFamily="2" charset="2"/>
              <a:buChar char="n"/>
            </a:pPr>
            <a:r>
              <a:rPr lang="en-US" altLang="ja-JP"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Benefitting from technologies amassed in academia</a:t>
            </a:r>
            <a:endParaRPr lang="ja-JP" altLang="en-US"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a:p>
            <a:pPr marL="285750" indent="-285750" algn="l">
              <a:buFont typeface="Wingdings" pitchFamily="2" charset="2"/>
              <a:buChar char="n"/>
            </a:pPr>
            <a:r>
              <a:rPr lang="en-US" altLang="ja-JP"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Concentrating resources on core technologies</a:t>
            </a:r>
            <a:endParaRPr lang="ja-JP" altLang="en-US"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p:txBody>
      </p:sp>
      <p:sp>
        <p:nvSpPr>
          <p:cNvPr id="21" name="Text Box 48">
            <a:extLst>
              <a:ext uri="{FF2B5EF4-FFF2-40B4-BE49-F238E27FC236}">
                <a16:creationId xmlns:a16="http://schemas.microsoft.com/office/drawing/2014/main" id="{1F744047-C45A-42AF-BEDB-474E5B4E79C6}"/>
              </a:ext>
            </a:extLst>
          </p:cNvPr>
          <p:cNvSpPr txBox="1">
            <a:spLocks noChangeArrowheads="1"/>
          </p:cNvSpPr>
          <p:nvPr/>
        </p:nvSpPr>
        <p:spPr bwMode="auto">
          <a:xfrm>
            <a:off x="5940162" y="4435305"/>
            <a:ext cx="2778174" cy="1885280"/>
          </a:xfrm>
          <a:prstGeom prst="rect">
            <a:avLst/>
          </a:prstGeom>
          <a:gradFill flip="none" rotWithShape="1">
            <a:gsLst>
              <a:gs pos="50000">
                <a:schemeClr val="bg1"/>
              </a:gs>
              <a:gs pos="100000">
                <a:schemeClr val="bg1">
                  <a:alpha val="0"/>
                </a:schemeClr>
              </a:gs>
              <a:gs pos="0">
                <a:schemeClr val="bg1">
                  <a:alpha val="0"/>
                </a:schemeClr>
              </a:gs>
            </a:gsLst>
            <a:lin ang="10800000" scaled="1"/>
            <a:tileRect/>
          </a:gradFill>
          <a:ln w="28575" algn="ctr">
            <a:noFill/>
            <a:miter lim="800000"/>
            <a:headEnd/>
            <a:tailEnd/>
          </a:ln>
          <a:effectLst>
            <a:outerShdw blurRad="63500" sx="102000" sy="102000" algn="ctr" rotWithShape="0">
              <a:prstClr val="black">
                <a:alpha val="40000"/>
              </a:prstClr>
            </a:outerShdw>
          </a:effectLst>
        </p:spPr>
        <p:txBody>
          <a:bodyPr anchorCtr="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endParaRPr lang="ja-JP" altLang="ja-JP" b="1" dirty="0">
              <a:solidFill>
                <a:srgbClr val="000000"/>
              </a:solidFill>
              <a:latin typeface="HGP創英角ｺﾞｼｯｸUB" pitchFamily="50" charset="-128"/>
            </a:endParaRPr>
          </a:p>
        </p:txBody>
      </p:sp>
      <p:sp>
        <p:nvSpPr>
          <p:cNvPr id="22" name="Rectangle 21">
            <a:extLst>
              <a:ext uri="{FF2B5EF4-FFF2-40B4-BE49-F238E27FC236}">
                <a16:creationId xmlns:a16="http://schemas.microsoft.com/office/drawing/2014/main" id="{2417C0E3-C6DD-4232-935A-9201AF3B349D}"/>
              </a:ext>
            </a:extLst>
          </p:cNvPr>
          <p:cNvSpPr>
            <a:spLocks noChangeArrowheads="1"/>
          </p:cNvSpPr>
          <p:nvPr/>
        </p:nvSpPr>
        <p:spPr bwMode="auto">
          <a:xfrm>
            <a:off x="2957822" y="3141835"/>
            <a:ext cx="3394075" cy="1004888"/>
          </a:xfrm>
          <a:prstGeom prst="rect">
            <a:avLst/>
          </a:prstGeom>
          <a:gradFill flip="none" rotWithShape="1">
            <a:gsLst>
              <a:gs pos="50000">
                <a:schemeClr val="bg1"/>
              </a:gs>
              <a:gs pos="100000">
                <a:schemeClr val="bg1">
                  <a:alpha val="0"/>
                </a:schemeClr>
              </a:gs>
              <a:gs pos="0">
                <a:schemeClr val="bg1">
                  <a:alpha val="0"/>
                </a:schemeClr>
              </a:gs>
            </a:gsLst>
            <a:lin ang="10800000" scaled="1"/>
            <a:tileRect/>
          </a:gradFill>
          <a:ln w="28575" algn="ctr">
            <a:noFill/>
            <a:miter lim="800000"/>
            <a:headEnd/>
            <a:tailEnd/>
          </a:ln>
          <a:effectLst>
            <a:outerShdw blurRad="63500" sx="102000" sy="102000" algn="ctr" rotWithShape="0">
              <a:prstClr val="black">
                <a:alpha val="40000"/>
              </a:prstClr>
            </a:outerShdw>
          </a:effectLst>
        </p:spPr>
        <p:txBody>
          <a:bodyPr wrap="none" anchor="ctr" anchorCtr="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endParaRPr lang="ja-JP" altLang="ja-JP" b="1" dirty="0">
              <a:solidFill>
                <a:srgbClr val="000000"/>
              </a:solidFill>
              <a:latin typeface="HGP創英角ｺﾞｼｯｸUB" pitchFamily="50" charset="-128"/>
            </a:endParaRPr>
          </a:p>
        </p:txBody>
      </p:sp>
      <p:sp>
        <p:nvSpPr>
          <p:cNvPr id="23" name="Text Box 44">
            <a:extLst>
              <a:ext uri="{FF2B5EF4-FFF2-40B4-BE49-F238E27FC236}">
                <a16:creationId xmlns:a16="http://schemas.microsoft.com/office/drawing/2014/main" id="{564CF0CB-C602-430C-87B9-67ED85678330}"/>
              </a:ext>
            </a:extLst>
          </p:cNvPr>
          <p:cNvSpPr txBox="1">
            <a:spLocks noChangeArrowheads="1"/>
          </p:cNvSpPr>
          <p:nvPr/>
        </p:nvSpPr>
        <p:spPr bwMode="auto">
          <a:xfrm>
            <a:off x="642701" y="4918922"/>
            <a:ext cx="3312616" cy="1401663"/>
          </a:xfrm>
          <a:prstGeom prst="rect">
            <a:avLst/>
          </a:prstGeom>
          <a:gradFill flip="none" rotWithShape="1">
            <a:gsLst>
              <a:gs pos="50000">
                <a:srgbClr val="0066FF"/>
              </a:gs>
              <a:gs pos="100000">
                <a:schemeClr val="bg1">
                  <a:alpha val="0"/>
                </a:schemeClr>
              </a:gs>
              <a:gs pos="0">
                <a:schemeClr val="bg1">
                  <a:alpha val="0"/>
                </a:schemeClr>
              </a:gs>
            </a:gsLst>
            <a:lin ang="10800000" scaled="1"/>
            <a:tileRect/>
          </a:gradFill>
          <a:ln w="28575" algn="ctr">
            <a:noFill/>
            <a:miter lim="800000"/>
            <a:headEnd/>
            <a:tailEnd/>
          </a:ln>
          <a:effectLst>
            <a:outerShdw blurRad="63500" sx="102000" sy="102000" algn="ctr" rotWithShape="0">
              <a:prstClr val="black">
                <a:alpha val="40000"/>
              </a:prstClr>
            </a:outerShdw>
          </a:effectLst>
        </p:spPr>
        <p:txBody>
          <a:bodyPr anchorCtr="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lgn="l">
              <a:buFont typeface="Wingdings" pitchFamily="2" charset="2"/>
              <a:buChar char="n"/>
            </a:pPr>
            <a:r>
              <a:rPr lang="en-US" altLang="ja-JP"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Enhancing technological strengths</a:t>
            </a:r>
            <a:endParaRPr lang="ja-JP" altLang="en-US"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a:p>
            <a:pPr marL="285750" indent="-285750" algn="l">
              <a:buFont typeface="Wingdings" pitchFamily="2" charset="2"/>
              <a:buChar char="n"/>
            </a:pPr>
            <a:r>
              <a:rPr lang="en-US" altLang="ja-JP"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Collecting information regarding business needs</a:t>
            </a:r>
            <a:endParaRPr lang="ja-JP" altLang="en-US"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a:p>
            <a:pPr marL="285750" indent="-285750" algn="l">
              <a:buFont typeface="Wingdings" pitchFamily="2" charset="2"/>
              <a:buChar char="n"/>
            </a:pPr>
            <a:r>
              <a:rPr lang="en-US" altLang="ja-JP"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Great opportunity for nurturing human resources</a:t>
            </a:r>
            <a:endParaRPr lang="ja-JP" altLang="en-US" sz="1400" b="0" dirty="0">
              <a:solidFill>
                <a:schemeClr val="tx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p:txBody>
      </p:sp>
      <p:sp>
        <p:nvSpPr>
          <p:cNvPr id="24" name="Text Box 79">
            <a:extLst>
              <a:ext uri="{FF2B5EF4-FFF2-40B4-BE49-F238E27FC236}">
                <a16:creationId xmlns:a16="http://schemas.microsoft.com/office/drawing/2014/main" id="{FBC82ED4-B9F1-40E2-BD93-2F40C56D5E96}"/>
              </a:ext>
            </a:extLst>
          </p:cNvPr>
          <p:cNvSpPr txBox="1">
            <a:spLocks noChangeArrowheads="1"/>
          </p:cNvSpPr>
          <p:nvPr/>
        </p:nvSpPr>
        <p:spPr bwMode="auto">
          <a:xfrm>
            <a:off x="1021196" y="784410"/>
            <a:ext cx="3347790" cy="1973263"/>
          </a:xfrm>
          <a:prstGeom prst="rect">
            <a:avLst/>
          </a:prstGeom>
          <a:gradFill flip="none" rotWithShape="1">
            <a:gsLst>
              <a:gs pos="50000">
                <a:schemeClr val="bg1"/>
              </a:gs>
              <a:gs pos="100000">
                <a:schemeClr val="bg1">
                  <a:alpha val="0"/>
                </a:schemeClr>
              </a:gs>
              <a:gs pos="0">
                <a:schemeClr val="bg1">
                  <a:alpha val="0"/>
                </a:schemeClr>
              </a:gs>
            </a:gsLst>
            <a:lin ang="10800000" scaled="1"/>
            <a:tileRect/>
          </a:gradFill>
          <a:ln w="28575" algn="ctr">
            <a:noFill/>
            <a:miter lim="800000"/>
            <a:headEnd/>
            <a:tailEnd/>
          </a:ln>
          <a:effectLst>
            <a:outerShdw blurRad="63500" sx="102000" sy="102000" algn="ctr" rotWithShape="0">
              <a:prstClr val="black">
                <a:alpha val="40000"/>
              </a:prstClr>
            </a:outerShdw>
          </a:effectLst>
        </p:spPr>
        <p:txBody>
          <a:bodyPr anchorCtr="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endParaRPr lang="ja-JP" altLang="en-US" dirty="0">
              <a:solidFill>
                <a:srgbClr val="000000"/>
              </a:solidFill>
              <a:latin typeface="Meiryo UI" pitchFamily="50" charset="-128"/>
              <a:ea typeface="Meiryo UI" pitchFamily="50" charset="-128"/>
              <a:cs typeface="Meiryo UI" pitchFamily="50" charset="-128"/>
            </a:endParaRPr>
          </a:p>
        </p:txBody>
      </p:sp>
      <p:pic>
        <p:nvPicPr>
          <p:cNvPr id="25" name="Picture 49" descr="透過済～MURANO(NEW)">
            <a:extLst>
              <a:ext uri="{FF2B5EF4-FFF2-40B4-BE49-F238E27FC236}">
                <a16:creationId xmlns:a16="http://schemas.microsoft.com/office/drawing/2014/main" id="{1D6574B1-BDA8-4B4A-847C-DCC71A38FE20}"/>
              </a:ext>
            </a:extLst>
          </p:cNvPr>
          <p:cNvPicPr>
            <a:picLocks noChangeAspect="1" noChangeArrowheads="1"/>
          </p:cNvPicPr>
          <p:nvPr/>
        </p:nvPicPr>
        <p:blipFill>
          <a:blip r:embed="rId4" cstate="print"/>
          <a:srcRect/>
          <a:stretch>
            <a:fillRect/>
          </a:stretch>
        </p:blipFill>
        <p:spPr bwMode="auto">
          <a:xfrm>
            <a:off x="1674329" y="1301923"/>
            <a:ext cx="2041525" cy="1157287"/>
          </a:xfrm>
          <a:prstGeom prst="rect">
            <a:avLst/>
          </a:prstGeom>
          <a:noFill/>
          <a:ln w="9525">
            <a:noFill/>
            <a:miter lim="800000"/>
            <a:headEnd/>
            <a:tailEnd/>
          </a:ln>
        </p:spPr>
      </p:pic>
      <p:sp>
        <p:nvSpPr>
          <p:cNvPr id="26" name="Oval 52">
            <a:extLst>
              <a:ext uri="{FF2B5EF4-FFF2-40B4-BE49-F238E27FC236}">
                <a16:creationId xmlns:a16="http://schemas.microsoft.com/office/drawing/2014/main" id="{38EA86DC-C1FA-4F82-B61D-EA510D6A92BC}"/>
              </a:ext>
            </a:extLst>
          </p:cNvPr>
          <p:cNvSpPr>
            <a:spLocks noChangeArrowheads="1"/>
          </p:cNvSpPr>
          <p:nvPr/>
        </p:nvSpPr>
        <p:spPr bwMode="auto">
          <a:xfrm>
            <a:off x="2009816" y="1646691"/>
            <a:ext cx="1347228" cy="1347226"/>
          </a:xfrm>
          <a:prstGeom prst="ellipse">
            <a:avLst/>
          </a:prstGeom>
          <a:solidFill>
            <a:schemeClr val="bg1"/>
          </a:solidFill>
          <a:ln w="28575">
            <a:noFill/>
            <a:round/>
            <a:headEnd/>
            <a:tailEnd/>
          </a:ln>
          <a:effectLst>
            <a:outerShdw blurRad="50800" dist="38100" dir="2700000" algn="tl"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wrap="none" lIns="90000" tIns="46800" rIns="90000" bIns="4680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endParaRPr lang="ja-JP" altLang="en-US" sz="2000" b="1" dirty="0">
              <a:solidFill>
                <a:srgbClr val="000000"/>
              </a:solidFill>
              <a:latin typeface="Meiryo UI" pitchFamily="50" charset="-128"/>
              <a:ea typeface="Meiryo UI" pitchFamily="50" charset="-128"/>
              <a:cs typeface="Meiryo UI" pitchFamily="50" charset="-128"/>
            </a:endParaRPr>
          </a:p>
        </p:txBody>
      </p:sp>
      <p:sp>
        <p:nvSpPr>
          <p:cNvPr id="27" name="Oval 51">
            <a:extLst>
              <a:ext uri="{FF2B5EF4-FFF2-40B4-BE49-F238E27FC236}">
                <a16:creationId xmlns:a16="http://schemas.microsoft.com/office/drawing/2014/main" id="{DED9F346-D286-4643-8CD2-D5D5DEE0739E}"/>
              </a:ext>
            </a:extLst>
          </p:cNvPr>
          <p:cNvSpPr>
            <a:spLocks noChangeArrowheads="1"/>
          </p:cNvSpPr>
          <p:nvPr/>
        </p:nvSpPr>
        <p:spPr bwMode="auto">
          <a:xfrm>
            <a:off x="629945" y="1646691"/>
            <a:ext cx="1347226" cy="1347226"/>
          </a:xfrm>
          <a:prstGeom prst="ellipse">
            <a:avLst/>
          </a:prstGeom>
          <a:solidFill>
            <a:schemeClr val="bg1"/>
          </a:solidFill>
          <a:ln w="28575">
            <a:noFill/>
            <a:round/>
            <a:headEnd/>
            <a:tailEnd/>
          </a:ln>
          <a:effectLst>
            <a:outerShdw blurRad="50800" dist="38100" dir="2700000" algn="tl"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wrap="none" lIns="90000" tIns="46800" rIns="90000" bIns="4680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endParaRPr lang="ja-JP" altLang="en-US" sz="2000" b="1" dirty="0">
              <a:solidFill>
                <a:srgbClr val="000000"/>
              </a:solidFill>
              <a:latin typeface="Meiryo UI" pitchFamily="50" charset="-128"/>
              <a:ea typeface="Meiryo UI" pitchFamily="50" charset="-128"/>
              <a:cs typeface="Meiryo UI" pitchFamily="50" charset="-128"/>
            </a:endParaRPr>
          </a:p>
        </p:txBody>
      </p:sp>
      <p:sp>
        <p:nvSpPr>
          <p:cNvPr id="28" name="Oval 53">
            <a:extLst>
              <a:ext uri="{FF2B5EF4-FFF2-40B4-BE49-F238E27FC236}">
                <a16:creationId xmlns:a16="http://schemas.microsoft.com/office/drawing/2014/main" id="{3B5AA865-DA23-4DC0-8B30-DD8BACAF7CB5}"/>
              </a:ext>
            </a:extLst>
          </p:cNvPr>
          <p:cNvSpPr>
            <a:spLocks noChangeArrowheads="1"/>
          </p:cNvSpPr>
          <p:nvPr/>
        </p:nvSpPr>
        <p:spPr bwMode="auto">
          <a:xfrm>
            <a:off x="3394283" y="1646691"/>
            <a:ext cx="1347228" cy="1347226"/>
          </a:xfrm>
          <a:prstGeom prst="ellipse">
            <a:avLst/>
          </a:prstGeom>
          <a:solidFill>
            <a:schemeClr val="bg1"/>
          </a:solidFill>
          <a:ln w="28575">
            <a:noFill/>
            <a:round/>
            <a:headEnd/>
            <a:tailEnd/>
          </a:ln>
          <a:effectLst>
            <a:outerShdw blurRad="50800" dist="38100" dir="2700000" algn="tl"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wrap="none" lIns="90000" tIns="46800" rIns="90000" bIns="4680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endParaRPr lang="ja-JP" altLang="en-US" sz="2000" b="1" dirty="0">
              <a:solidFill>
                <a:srgbClr val="000000"/>
              </a:solidFill>
              <a:latin typeface="Meiryo UI" pitchFamily="50" charset="-128"/>
              <a:ea typeface="Meiryo UI" pitchFamily="50" charset="-128"/>
              <a:cs typeface="Meiryo UI" pitchFamily="50" charset="-128"/>
            </a:endParaRPr>
          </a:p>
        </p:txBody>
      </p:sp>
      <p:pic>
        <p:nvPicPr>
          <p:cNvPr id="29" name="Picture 19" descr="透過済～アクア球体_橙">
            <a:extLst>
              <a:ext uri="{FF2B5EF4-FFF2-40B4-BE49-F238E27FC236}">
                <a16:creationId xmlns:a16="http://schemas.microsoft.com/office/drawing/2014/main" id="{C6D03FE1-A470-4DD8-A2B9-871656976FDE}"/>
              </a:ext>
            </a:extLst>
          </p:cNvPr>
          <p:cNvPicPr>
            <a:picLocks noChangeAspect="1" noChangeArrowheads="1"/>
          </p:cNvPicPr>
          <p:nvPr/>
        </p:nvPicPr>
        <p:blipFill>
          <a:blip r:embed="rId5" cstate="print"/>
          <a:srcRect/>
          <a:stretch>
            <a:fillRect/>
          </a:stretch>
        </p:blipFill>
        <p:spPr bwMode="auto">
          <a:xfrm>
            <a:off x="3437247" y="2260773"/>
            <a:ext cx="468312" cy="441325"/>
          </a:xfrm>
          <a:prstGeom prst="rect">
            <a:avLst/>
          </a:prstGeom>
          <a:noFill/>
          <a:ln w="9525">
            <a:noFill/>
            <a:miter lim="800000"/>
            <a:headEnd/>
            <a:tailEnd/>
          </a:ln>
        </p:spPr>
      </p:pic>
      <p:pic>
        <p:nvPicPr>
          <p:cNvPr id="30" name="Picture 17" descr="透過済～アクア球体_橙">
            <a:extLst>
              <a:ext uri="{FF2B5EF4-FFF2-40B4-BE49-F238E27FC236}">
                <a16:creationId xmlns:a16="http://schemas.microsoft.com/office/drawing/2014/main" id="{E8BE8D57-7BEE-4A08-B31A-3A1485460A01}"/>
              </a:ext>
            </a:extLst>
          </p:cNvPr>
          <p:cNvPicPr>
            <a:picLocks noChangeAspect="1" noChangeArrowheads="1"/>
          </p:cNvPicPr>
          <p:nvPr/>
        </p:nvPicPr>
        <p:blipFill>
          <a:blip r:embed="rId5" cstate="print"/>
          <a:srcRect/>
          <a:stretch>
            <a:fillRect/>
          </a:stretch>
        </p:blipFill>
        <p:spPr bwMode="auto">
          <a:xfrm>
            <a:off x="2070409" y="2246485"/>
            <a:ext cx="468313" cy="441325"/>
          </a:xfrm>
          <a:prstGeom prst="rect">
            <a:avLst/>
          </a:prstGeom>
          <a:noFill/>
          <a:ln w="9525">
            <a:noFill/>
            <a:miter lim="800000"/>
            <a:headEnd/>
            <a:tailEnd/>
          </a:ln>
        </p:spPr>
      </p:pic>
      <p:pic>
        <p:nvPicPr>
          <p:cNvPr id="31" name="Picture 6" descr="透過済～アクア球体_緑">
            <a:extLst>
              <a:ext uri="{FF2B5EF4-FFF2-40B4-BE49-F238E27FC236}">
                <a16:creationId xmlns:a16="http://schemas.microsoft.com/office/drawing/2014/main" id="{F6D2DEBE-50BC-49DB-89DF-D96AD3DBB34A}"/>
              </a:ext>
            </a:extLst>
          </p:cNvPr>
          <p:cNvPicPr>
            <a:picLocks noChangeAspect="1" noChangeArrowheads="1"/>
          </p:cNvPicPr>
          <p:nvPr/>
        </p:nvPicPr>
        <p:blipFill>
          <a:blip r:embed="rId6" cstate="print"/>
          <a:srcRect/>
          <a:stretch>
            <a:fillRect/>
          </a:stretch>
        </p:blipFill>
        <p:spPr bwMode="auto">
          <a:xfrm>
            <a:off x="954397" y="1689273"/>
            <a:ext cx="434975" cy="434975"/>
          </a:xfrm>
          <a:prstGeom prst="rect">
            <a:avLst/>
          </a:prstGeom>
          <a:noFill/>
          <a:ln w="9525">
            <a:noFill/>
            <a:miter lim="800000"/>
            <a:headEnd/>
            <a:tailEnd/>
          </a:ln>
        </p:spPr>
      </p:pic>
      <p:pic>
        <p:nvPicPr>
          <p:cNvPr id="32" name="Picture 7" descr="透過済～アクア球体_緑">
            <a:extLst>
              <a:ext uri="{FF2B5EF4-FFF2-40B4-BE49-F238E27FC236}">
                <a16:creationId xmlns:a16="http://schemas.microsoft.com/office/drawing/2014/main" id="{0350CE0B-7B9F-44BD-92F5-F92152A12EBE}"/>
              </a:ext>
            </a:extLst>
          </p:cNvPr>
          <p:cNvPicPr>
            <a:picLocks noChangeAspect="1" noChangeArrowheads="1"/>
          </p:cNvPicPr>
          <p:nvPr/>
        </p:nvPicPr>
        <p:blipFill>
          <a:blip r:embed="rId6" cstate="print"/>
          <a:srcRect/>
          <a:stretch>
            <a:fillRect/>
          </a:stretch>
        </p:blipFill>
        <p:spPr bwMode="auto">
          <a:xfrm>
            <a:off x="1232209" y="1681335"/>
            <a:ext cx="434975" cy="434975"/>
          </a:xfrm>
          <a:prstGeom prst="rect">
            <a:avLst/>
          </a:prstGeom>
          <a:noFill/>
          <a:ln w="9525">
            <a:noFill/>
            <a:miter lim="800000"/>
            <a:headEnd/>
            <a:tailEnd/>
          </a:ln>
        </p:spPr>
      </p:pic>
      <p:pic>
        <p:nvPicPr>
          <p:cNvPr id="33" name="Picture 11" descr="透過済～アクア球体_緑">
            <a:extLst>
              <a:ext uri="{FF2B5EF4-FFF2-40B4-BE49-F238E27FC236}">
                <a16:creationId xmlns:a16="http://schemas.microsoft.com/office/drawing/2014/main" id="{177CC4EB-39E5-40CA-9147-764158A98F26}"/>
              </a:ext>
            </a:extLst>
          </p:cNvPr>
          <p:cNvPicPr>
            <a:picLocks noChangeAspect="1" noChangeArrowheads="1"/>
          </p:cNvPicPr>
          <p:nvPr/>
        </p:nvPicPr>
        <p:blipFill>
          <a:blip r:embed="rId6" cstate="print"/>
          <a:srcRect/>
          <a:stretch>
            <a:fillRect/>
          </a:stretch>
        </p:blipFill>
        <p:spPr bwMode="auto">
          <a:xfrm>
            <a:off x="3586472" y="1735310"/>
            <a:ext cx="434975" cy="434975"/>
          </a:xfrm>
          <a:prstGeom prst="rect">
            <a:avLst/>
          </a:prstGeom>
          <a:noFill/>
          <a:ln w="9525">
            <a:noFill/>
            <a:miter lim="800000"/>
            <a:headEnd/>
            <a:tailEnd/>
          </a:ln>
        </p:spPr>
      </p:pic>
      <p:pic>
        <p:nvPicPr>
          <p:cNvPr id="34" name="Picture 12" descr="透過済～アクア球体_緑">
            <a:extLst>
              <a:ext uri="{FF2B5EF4-FFF2-40B4-BE49-F238E27FC236}">
                <a16:creationId xmlns:a16="http://schemas.microsoft.com/office/drawing/2014/main" id="{3BCA3EAD-5F94-41D4-BCD5-71267D2348B5}"/>
              </a:ext>
            </a:extLst>
          </p:cNvPr>
          <p:cNvPicPr>
            <a:picLocks noChangeAspect="1" noChangeArrowheads="1"/>
          </p:cNvPicPr>
          <p:nvPr/>
        </p:nvPicPr>
        <p:blipFill>
          <a:blip r:embed="rId6" cstate="print"/>
          <a:srcRect/>
          <a:stretch>
            <a:fillRect/>
          </a:stretch>
        </p:blipFill>
        <p:spPr bwMode="auto">
          <a:xfrm>
            <a:off x="3870634" y="1649585"/>
            <a:ext cx="434975" cy="434975"/>
          </a:xfrm>
          <a:prstGeom prst="rect">
            <a:avLst/>
          </a:prstGeom>
          <a:noFill/>
          <a:ln w="9525">
            <a:noFill/>
            <a:miter lim="800000"/>
            <a:headEnd/>
            <a:tailEnd/>
          </a:ln>
        </p:spPr>
      </p:pic>
      <p:pic>
        <p:nvPicPr>
          <p:cNvPr id="35" name="Picture 13" descr="透過済～アクア球体_緑">
            <a:extLst>
              <a:ext uri="{FF2B5EF4-FFF2-40B4-BE49-F238E27FC236}">
                <a16:creationId xmlns:a16="http://schemas.microsoft.com/office/drawing/2014/main" id="{584ADFCA-7CEE-4510-8218-63C7B0394CE1}"/>
              </a:ext>
            </a:extLst>
          </p:cNvPr>
          <p:cNvPicPr>
            <a:picLocks noChangeAspect="1" noChangeArrowheads="1"/>
          </p:cNvPicPr>
          <p:nvPr/>
        </p:nvPicPr>
        <p:blipFill>
          <a:blip r:embed="rId6" cstate="print"/>
          <a:srcRect/>
          <a:stretch>
            <a:fillRect/>
          </a:stretch>
        </p:blipFill>
        <p:spPr bwMode="auto">
          <a:xfrm>
            <a:off x="4137334" y="1757535"/>
            <a:ext cx="434975" cy="434975"/>
          </a:xfrm>
          <a:prstGeom prst="rect">
            <a:avLst/>
          </a:prstGeom>
          <a:noFill/>
          <a:ln w="9525">
            <a:noFill/>
            <a:miter lim="800000"/>
            <a:headEnd/>
            <a:tailEnd/>
          </a:ln>
        </p:spPr>
      </p:pic>
      <p:pic>
        <p:nvPicPr>
          <p:cNvPr id="36" name="Picture 20" descr="透過済～アクア球体_橙">
            <a:extLst>
              <a:ext uri="{FF2B5EF4-FFF2-40B4-BE49-F238E27FC236}">
                <a16:creationId xmlns:a16="http://schemas.microsoft.com/office/drawing/2014/main" id="{E38C6047-B210-45CC-8F1B-0B97BC56BA46}"/>
              </a:ext>
            </a:extLst>
          </p:cNvPr>
          <p:cNvPicPr>
            <a:picLocks noChangeAspect="1" noChangeArrowheads="1"/>
          </p:cNvPicPr>
          <p:nvPr/>
        </p:nvPicPr>
        <p:blipFill>
          <a:blip r:embed="rId5" cstate="print"/>
          <a:srcRect/>
          <a:stretch>
            <a:fillRect/>
          </a:stretch>
        </p:blipFill>
        <p:spPr bwMode="auto">
          <a:xfrm>
            <a:off x="3588059" y="2510010"/>
            <a:ext cx="468313" cy="441325"/>
          </a:xfrm>
          <a:prstGeom prst="rect">
            <a:avLst/>
          </a:prstGeom>
          <a:noFill/>
          <a:ln w="9525">
            <a:noFill/>
            <a:miter lim="800000"/>
            <a:headEnd/>
            <a:tailEnd/>
          </a:ln>
        </p:spPr>
      </p:pic>
      <p:pic>
        <p:nvPicPr>
          <p:cNvPr id="37" name="Picture 8" descr="透過済～アクア球体_緑">
            <a:extLst>
              <a:ext uri="{FF2B5EF4-FFF2-40B4-BE49-F238E27FC236}">
                <a16:creationId xmlns:a16="http://schemas.microsoft.com/office/drawing/2014/main" id="{1212C845-D8DF-4EB7-BC37-4854B234B0EE}"/>
              </a:ext>
            </a:extLst>
          </p:cNvPr>
          <p:cNvPicPr>
            <a:picLocks noChangeAspect="1" noChangeArrowheads="1"/>
          </p:cNvPicPr>
          <p:nvPr/>
        </p:nvPicPr>
        <p:blipFill>
          <a:blip r:embed="rId6" cstate="print"/>
          <a:srcRect/>
          <a:stretch>
            <a:fillRect/>
          </a:stretch>
        </p:blipFill>
        <p:spPr bwMode="auto">
          <a:xfrm>
            <a:off x="2216459" y="1733723"/>
            <a:ext cx="434975" cy="434975"/>
          </a:xfrm>
          <a:prstGeom prst="rect">
            <a:avLst/>
          </a:prstGeom>
          <a:noFill/>
          <a:ln w="9525">
            <a:noFill/>
            <a:miter lim="800000"/>
            <a:headEnd/>
            <a:tailEnd/>
          </a:ln>
        </p:spPr>
      </p:pic>
      <p:pic>
        <p:nvPicPr>
          <p:cNvPr id="38" name="Picture 9" descr="透過済～アクア球体_緑">
            <a:extLst>
              <a:ext uri="{FF2B5EF4-FFF2-40B4-BE49-F238E27FC236}">
                <a16:creationId xmlns:a16="http://schemas.microsoft.com/office/drawing/2014/main" id="{C8737C33-24BD-4F21-AB08-6F86BD5FE241}"/>
              </a:ext>
            </a:extLst>
          </p:cNvPr>
          <p:cNvPicPr>
            <a:picLocks noChangeAspect="1" noChangeArrowheads="1"/>
          </p:cNvPicPr>
          <p:nvPr/>
        </p:nvPicPr>
        <p:blipFill>
          <a:blip r:embed="rId6" cstate="print"/>
          <a:srcRect/>
          <a:stretch>
            <a:fillRect/>
          </a:stretch>
        </p:blipFill>
        <p:spPr bwMode="auto">
          <a:xfrm>
            <a:off x="2765734" y="1748010"/>
            <a:ext cx="434975" cy="434975"/>
          </a:xfrm>
          <a:prstGeom prst="rect">
            <a:avLst/>
          </a:prstGeom>
          <a:noFill/>
          <a:ln w="9525">
            <a:noFill/>
            <a:miter lim="800000"/>
            <a:headEnd/>
            <a:tailEnd/>
          </a:ln>
        </p:spPr>
      </p:pic>
      <p:pic>
        <p:nvPicPr>
          <p:cNvPr id="39" name="Picture 18" descr="透過済～アクア球体_橙">
            <a:extLst>
              <a:ext uri="{FF2B5EF4-FFF2-40B4-BE49-F238E27FC236}">
                <a16:creationId xmlns:a16="http://schemas.microsoft.com/office/drawing/2014/main" id="{76BF1180-7634-4D06-9B48-C3F3D242612D}"/>
              </a:ext>
            </a:extLst>
          </p:cNvPr>
          <p:cNvPicPr>
            <a:picLocks noChangeAspect="1" noChangeArrowheads="1"/>
          </p:cNvPicPr>
          <p:nvPr/>
        </p:nvPicPr>
        <p:blipFill>
          <a:blip r:embed="rId5" cstate="print"/>
          <a:srcRect/>
          <a:stretch>
            <a:fillRect/>
          </a:stretch>
        </p:blipFill>
        <p:spPr bwMode="auto">
          <a:xfrm>
            <a:off x="2299009" y="2489373"/>
            <a:ext cx="468313" cy="441325"/>
          </a:xfrm>
          <a:prstGeom prst="rect">
            <a:avLst/>
          </a:prstGeom>
          <a:noFill/>
          <a:ln w="9525">
            <a:noFill/>
            <a:miter lim="800000"/>
            <a:headEnd/>
            <a:tailEnd/>
          </a:ln>
        </p:spPr>
      </p:pic>
      <p:pic>
        <p:nvPicPr>
          <p:cNvPr id="40" name="Picture 10" descr="透過済～アクア球体_緑">
            <a:extLst>
              <a:ext uri="{FF2B5EF4-FFF2-40B4-BE49-F238E27FC236}">
                <a16:creationId xmlns:a16="http://schemas.microsoft.com/office/drawing/2014/main" id="{8DA3A3CE-163E-4E42-8FC7-347C3A146153}"/>
              </a:ext>
            </a:extLst>
          </p:cNvPr>
          <p:cNvPicPr>
            <a:picLocks noChangeAspect="1" noChangeArrowheads="1"/>
          </p:cNvPicPr>
          <p:nvPr/>
        </p:nvPicPr>
        <p:blipFill>
          <a:blip r:embed="rId6" cstate="print"/>
          <a:srcRect/>
          <a:stretch>
            <a:fillRect/>
          </a:stretch>
        </p:blipFill>
        <p:spPr bwMode="auto">
          <a:xfrm>
            <a:off x="2483159" y="1679748"/>
            <a:ext cx="434975" cy="434975"/>
          </a:xfrm>
          <a:prstGeom prst="rect">
            <a:avLst/>
          </a:prstGeom>
          <a:noFill/>
          <a:ln w="9525">
            <a:noFill/>
            <a:miter lim="800000"/>
            <a:headEnd/>
            <a:tailEnd/>
          </a:ln>
        </p:spPr>
      </p:pic>
      <p:pic>
        <p:nvPicPr>
          <p:cNvPr id="41" name="Picture 98" descr="MIT2">
            <a:extLst>
              <a:ext uri="{FF2B5EF4-FFF2-40B4-BE49-F238E27FC236}">
                <a16:creationId xmlns:a16="http://schemas.microsoft.com/office/drawing/2014/main" id="{81EAFA4A-C830-4648-B420-4A280143811B}"/>
              </a:ext>
            </a:extLst>
          </p:cNvPr>
          <p:cNvPicPr>
            <a:picLocks noChangeAspect="1" noChangeArrowheads="1"/>
          </p:cNvPicPr>
          <p:nvPr/>
        </p:nvPicPr>
        <p:blipFill>
          <a:blip r:embed="rId7" cstate="print"/>
          <a:srcRect b="6702"/>
          <a:stretch>
            <a:fillRect/>
          </a:stretch>
        </p:blipFill>
        <p:spPr bwMode="auto">
          <a:xfrm>
            <a:off x="6522709" y="5232330"/>
            <a:ext cx="1811337" cy="1022350"/>
          </a:xfrm>
          <a:prstGeom prst="rect">
            <a:avLst/>
          </a:prstGeom>
          <a:noFill/>
          <a:ln w="9525">
            <a:noFill/>
            <a:miter lim="800000"/>
            <a:headEnd/>
            <a:tailEnd/>
          </a:ln>
        </p:spPr>
      </p:pic>
      <p:pic>
        <p:nvPicPr>
          <p:cNvPr id="42" name="Picture 104" descr="透過済～アクア球体_青">
            <a:extLst>
              <a:ext uri="{FF2B5EF4-FFF2-40B4-BE49-F238E27FC236}">
                <a16:creationId xmlns:a16="http://schemas.microsoft.com/office/drawing/2014/main" id="{EFA44FE9-6388-4522-827B-DA1CCDB60462}"/>
              </a:ext>
            </a:extLst>
          </p:cNvPr>
          <p:cNvPicPr>
            <a:picLocks noChangeAspect="1" noChangeArrowheads="1"/>
          </p:cNvPicPr>
          <p:nvPr/>
        </p:nvPicPr>
        <p:blipFill>
          <a:blip r:embed="rId8" cstate="print"/>
          <a:srcRect/>
          <a:stretch>
            <a:fillRect/>
          </a:stretch>
        </p:blipFill>
        <p:spPr bwMode="auto">
          <a:xfrm>
            <a:off x="4206477" y="3701743"/>
            <a:ext cx="476250" cy="434975"/>
          </a:xfrm>
          <a:prstGeom prst="rect">
            <a:avLst/>
          </a:prstGeom>
          <a:noFill/>
          <a:ln w="9525">
            <a:noFill/>
            <a:miter lim="800000"/>
            <a:headEnd/>
            <a:tailEnd/>
          </a:ln>
        </p:spPr>
      </p:pic>
      <p:pic>
        <p:nvPicPr>
          <p:cNvPr id="43" name="Picture 105" descr="透過済～アクア球体_青">
            <a:extLst>
              <a:ext uri="{FF2B5EF4-FFF2-40B4-BE49-F238E27FC236}">
                <a16:creationId xmlns:a16="http://schemas.microsoft.com/office/drawing/2014/main" id="{248D8A23-E0D7-453A-98AB-E1561F68480C}"/>
              </a:ext>
            </a:extLst>
          </p:cNvPr>
          <p:cNvPicPr>
            <a:picLocks noChangeAspect="1" noChangeArrowheads="1"/>
          </p:cNvPicPr>
          <p:nvPr/>
        </p:nvPicPr>
        <p:blipFill>
          <a:blip r:embed="rId8" cstate="print"/>
          <a:srcRect/>
          <a:stretch>
            <a:fillRect/>
          </a:stretch>
        </p:blipFill>
        <p:spPr bwMode="auto">
          <a:xfrm>
            <a:off x="4782740" y="3701743"/>
            <a:ext cx="476250" cy="434975"/>
          </a:xfrm>
          <a:prstGeom prst="rect">
            <a:avLst/>
          </a:prstGeom>
          <a:noFill/>
          <a:ln w="9525">
            <a:noFill/>
            <a:miter lim="800000"/>
            <a:headEnd/>
            <a:tailEnd/>
          </a:ln>
        </p:spPr>
      </p:pic>
      <p:pic>
        <p:nvPicPr>
          <p:cNvPr id="44" name="Picture 110" descr="透過済～アクア球体_青">
            <a:extLst>
              <a:ext uri="{FF2B5EF4-FFF2-40B4-BE49-F238E27FC236}">
                <a16:creationId xmlns:a16="http://schemas.microsoft.com/office/drawing/2014/main" id="{C83AB928-5025-4A08-9F47-2D08BCA0F8B6}"/>
              </a:ext>
            </a:extLst>
          </p:cNvPr>
          <p:cNvPicPr>
            <a:picLocks noChangeAspect="1" noChangeArrowheads="1"/>
          </p:cNvPicPr>
          <p:nvPr/>
        </p:nvPicPr>
        <p:blipFill>
          <a:blip r:embed="rId8" cstate="print"/>
          <a:srcRect/>
          <a:stretch>
            <a:fillRect/>
          </a:stretch>
        </p:blipFill>
        <p:spPr bwMode="auto">
          <a:xfrm>
            <a:off x="6871052" y="4993825"/>
            <a:ext cx="476250" cy="434975"/>
          </a:xfrm>
          <a:prstGeom prst="rect">
            <a:avLst/>
          </a:prstGeom>
          <a:noFill/>
          <a:ln w="9525">
            <a:noFill/>
            <a:miter lim="800000"/>
            <a:headEnd/>
            <a:tailEnd/>
          </a:ln>
        </p:spPr>
      </p:pic>
      <p:pic>
        <p:nvPicPr>
          <p:cNvPr id="45" name="Picture 111" descr="透過済～アクア球体_青">
            <a:extLst>
              <a:ext uri="{FF2B5EF4-FFF2-40B4-BE49-F238E27FC236}">
                <a16:creationId xmlns:a16="http://schemas.microsoft.com/office/drawing/2014/main" id="{0DFD67D8-E964-45B5-93C8-48D6767EAED4}"/>
              </a:ext>
            </a:extLst>
          </p:cNvPr>
          <p:cNvPicPr>
            <a:picLocks noChangeAspect="1" noChangeArrowheads="1"/>
          </p:cNvPicPr>
          <p:nvPr/>
        </p:nvPicPr>
        <p:blipFill>
          <a:blip r:embed="rId8" cstate="print"/>
          <a:srcRect/>
          <a:stretch>
            <a:fillRect/>
          </a:stretch>
        </p:blipFill>
        <p:spPr bwMode="auto">
          <a:xfrm>
            <a:off x="7447315" y="4993825"/>
            <a:ext cx="476250" cy="434975"/>
          </a:xfrm>
          <a:prstGeom prst="rect">
            <a:avLst/>
          </a:prstGeom>
          <a:noFill/>
          <a:ln w="9525">
            <a:noFill/>
            <a:miter lim="800000"/>
            <a:headEnd/>
            <a:tailEnd/>
          </a:ln>
        </p:spPr>
      </p:pic>
      <p:pic>
        <p:nvPicPr>
          <p:cNvPr id="46" name="Picture 112" descr="透過済～アクア球体_青">
            <a:extLst>
              <a:ext uri="{FF2B5EF4-FFF2-40B4-BE49-F238E27FC236}">
                <a16:creationId xmlns:a16="http://schemas.microsoft.com/office/drawing/2014/main" id="{FE42B5A7-01F7-4B2E-B319-B60FEC46422A}"/>
              </a:ext>
            </a:extLst>
          </p:cNvPr>
          <p:cNvPicPr>
            <a:picLocks noChangeAspect="1" noChangeArrowheads="1"/>
          </p:cNvPicPr>
          <p:nvPr/>
        </p:nvPicPr>
        <p:blipFill>
          <a:blip r:embed="rId8" cstate="print"/>
          <a:srcRect/>
          <a:stretch>
            <a:fillRect/>
          </a:stretch>
        </p:blipFill>
        <p:spPr bwMode="auto">
          <a:xfrm>
            <a:off x="7158390" y="4993825"/>
            <a:ext cx="476250" cy="434975"/>
          </a:xfrm>
          <a:prstGeom prst="rect">
            <a:avLst/>
          </a:prstGeom>
          <a:noFill/>
          <a:ln w="9525">
            <a:noFill/>
            <a:miter lim="800000"/>
            <a:headEnd/>
            <a:tailEnd/>
          </a:ln>
        </p:spPr>
      </p:pic>
      <p:sp>
        <p:nvSpPr>
          <p:cNvPr id="47" name="Text Box 28">
            <a:extLst>
              <a:ext uri="{FF2B5EF4-FFF2-40B4-BE49-F238E27FC236}">
                <a16:creationId xmlns:a16="http://schemas.microsoft.com/office/drawing/2014/main" id="{D2136251-DA5B-4CD6-ADF6-9678791E98CD}"/>
              </a:ext>
            </a:extLst>
          </p:cNvPr>
          <p:cNvSpPr txBox="1">
            <a:spLocks noChangeArrowheads="1"/>
          </p:cNvSpPr>
          <p:nvPr/>
        </p:nvSpPr>
        <p:spPr bwMode="auto">
          <a:xfrm>
            <a:off x="65056" y="1204101"/>
            <a:ext cx="2475912" cy="565412"/>
          </a:xfrm>
          <a:prstGeom prst="rect">
            <a:avLst/>
          </a:prstGeom>
          <a:noFill/>
          <a:ln w="9525">
            <a:noFill/>
            <a:miter lim="800000"/>
            <a:headEnd/>
            <a:tailEnd/>
          </a:ln>
        </p:spPr>
        <p:txBody>
          <a:bodyPr wrap="none" lIns="90000" tIns="46800" rIns="90000" bIns="4680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85000"/>
              </a:lnSpc>
            </a:pPr>
            <a:r>
              <a:rPr lang="en-US" altLang="ja-JP" b="1" dirty="0">
                <a:solidFill>
                  <a:srgbClr val="00CC00"/>
                </a:solidFill>
                <a:effectLst>
                  <a:glow rad="127000">
                    <a:schemeClr val="bg1"/>
                  </a:glow>
                </a:effectLst>
                <a:latin typeface="Meiryo UI" pitchFamily="50" charset="-128"/>
                <a:ea typeface="Meiryo UI" pitchFamily="50" charset="-128"/>
                <a:cs typeface="Meiryo UI" pitchFamily="50" charset="-128"/>
              </a:rPr>
              <a:t>Core technologies </a:t>
            </a:r>
          </a:p>
          <a:p>
            <a:pPr>
              <a:lnSpc>
                <a:spcPct val="85000"/>
              </a:lnSpc>
            </a:pPr>
            <a:r>
              <a:rPr lang="en-US" altLang="ja-JP" b="1" dirty="0">
                <a:solidFill>
                  <a:srgbClr val="00CC00"/>
                </a:solidFill>
                <a:effectLst>
                  <a:glow rad="127000">
                    <a:schemeClr val="bg1"/>
                  </a:glow>
                </a:effectLst>
                <a:latin typeface="Meiryo UI" pitchFamily="50" charset="-128"/>
                <a:ea typeface="Meiryo UI" pitchFamily="50" charset="-128"/>
                <a:cs typeface="Meiryo UI" pitchFamily="50" charset="-128"/>
              </a:rPr>
              <a:t>of each automaker</a:t>
            </a:r>
            <a:endParaRPr lang="ja-JP" altLang="en-US" b="1" dirty="0">
              <a:solidFill>
                <a:srgbClr val="00CC00"/>
              </a:solidFill>
              <a:effectLst>
                <a:glow rad="127000">
                  <a:schemeClr val="bg1"/>
                </a:glow>
              </a:effectLst>
              <a:latin typeface="Meiryo UI" pitchFamily="50" charset="-128"/>
              <a:ea typeface="Meiryo UI" pitchFamily="50" charset="-128"/>
              <a:cs typeface="Meiryo UI" pitchFamily="50" charset="-128"/>
            </a:endParaRPr>
          </a:p>
        </p:txBody>
      </p:sp>
      <p:sp>
        <p:nvSpPr>
          <p:cNvPr id="48" name="Text Box 60">
            <a:extLst>
              <a:ext uri="{FF2B5EF4-FFF2-40B4-BE49-F238E27FC236}">
                <a16:creationId xmlns:a16="http://schemas.microsoft.com/office/drawing/2014/main" id="{C1F6A2EB-B3A8-415F-8FDF-87626C4AF05B}"/>
              </a:ext>
            </a:extLst>
          </p:cNvPr>
          <p:cNvSpPr txBox="1">
            <a:spLocks noChangeArrowheads="1"/>
          </p:cNvSpPr>
          <p:nvPr/>
        </p:nvSpPr>
        <p:spPr bwMode="auto">
          <a:xfrm>
            <a:off x="345083" y="2987027"/>
            <a:ext cx="2523308" cy="800861"/>
          </a:xfrm>
          <a:prstGeom prst="rect">
            <a:avLst/>
          </a:prstGeom>
          <a:noFill/>
          <a:ln w="9525">
            <a:noFill/>
            <a:miter lim="800000"/>
            <a:headEnd/>
            <a:tailEnd/>
          </a:ln>
        </p:spPr>
        <p:txBody>
          <a:bodyPr wrap="square" lIns="90000" tIns="46800" rIns="90000" bIns="4680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85000"/>
              </a:lnSpc>
            </a:pPr>
            <a:r>
              <a:rPr lang="en-US" altLang="ja-JP" b="1" dirty="0">
                <a:solidFill>
                  <a:srgbClr val="FF6600"/>
                </a:solidFill>
                <a:effectLst>
                  <a:glow rad="127000">
                    <a:schemeClr val="bg1"/>
                  </a:glow>
                </a:effectLst>
                <a:latin typeface="Meiryo UI" pitchFamily="50" charset="-128"/>
                <a:ea typeface="Meiryo UI" pitchFamily="50" charset="-128"/>
                <a:cs typeface="Meiryo UI" pitchFamily="50" charset="-128"/>
              </a:rPr>
              <a:t>Challenges in creating new values</a:t>
            </a:r>
            <a:endParaRPr lang="ja-JP" altLang="en-US" b="1" dirty="0">
              <a:solidFill>
                <a:srgbClr val="FF6600"/>
              </a:solidFill>
              <a:effectLst>
                <a:glow rad="127000">
                  <a:schemeClr val="bg1"/>
                </a:glow>
              </a:effectLst>
              <a:latin typeface="Meiryo UI" pitchFamily="50" charset="-128"/>
              <a:ea typeface="Meiryo UI" pitchFamily="50" charset="-128"/>
              <a:cs typeface="Meiryo UI" pitchFamily="50" charset="-128"/>
            </a:endParaRPr>
          </a:p>
        </p:txBody>
      </p:sp>
      <p:sp>
        <p:nvSpPr>
          <p:cNvPr id="50" name="円/楕円 2">
            <a:extLst>
              <a:ext uri="{FF2B5EF4-FFF2-40B4-BE49-F238E27FC236}">
                <a16:creationId xmlns:a16="http://schemas.microsoft.com/office/drawing/2014/main" id="{26BDC12A-FB74-4CE4-BFCA-EBE95D5C9547}"/>
              </a:ext>
            </a:extLst>
          </p:cNvPr>
          <p:cNvSpPr/>
          <p:nvPr/>
        </p:nvSpPr>
        <p:spPr>
          <a:xfrm>
            <a:off x="1344649" y="2493763"/>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1" name="円/楕円 53">
            <a:extLst>
              <a:ext uri="{FF2B5EF4-FFF2-40B4-BE49-F238E27FC236}">
                <a16:creationId xmlns:a16="http://schemas.microsoft.com/office/drawing/2014/main" id="{CAF0460F-828B-480D-8C6E-1931459961D5}"/>
              </a:ext>
            </a:extLst>
          </p:cNvPr>
          <p:cNvSpPr/>
          <p:nvPr/>
        </p:nvSpPr>
        <p:spPr>
          <a:xfrm>
            <a:off x="1444541" y="2317030"/>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2" name="円/楕円 54">
            <a:extLst>
              <a:ext uri="{FF2B5EF4-FFF2-40B4-BE49-F238E27FC236}">
                <a16:creationId xmlns:a16="http://schemas.microsoft.com/office/drawing/2014/main" id="{4B68361F-EFC3-42B8-A5D8-1C9A9303DA9E}"/>
              </a:ext>
            </a:extLst>
          </p:cNvPr>
          <p:cNvSpPr/>
          <p:nvPr/>
        </p:nvSpPr>
        <p:spPr>
          <a:xfrm>
            <a:off x="1552118" y="2094193"/>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3" name="円/楕円 55">
            <a:extLst>
              <a:ext uri="{FF2B5EF4-FFF2-40B4-BE49-F238E27FC236}">
                <a16:creationId xmlns:a16="http://schemas.microsoft.com/office/drawing/2014/main" id="{71EA2BBA-58F7-4807-AF6F-B0272D038EA9}"/>
              </a:ext>
            </a:extLst>
          </p:cNvPr>
          <p:cNvSpPr/>
          <p:nvPr/>
        </p:nvSpPr>
        <p:spPr>
          <a:xfrm>
            <a:off x="2735459" y="2439974"/>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4" name="円/楕円 56">
            <a:extLst>
              <a:ext uri="{FF2B5EF4-FFF2-40B4-BE49-F238E27FC236}">
                <a16:creationId xmlns:a16="http://schemas.microsoft.com/office/drawing/2014/main" id="{5C63DC1C-7CBD-4ACB-9FB2-3B23F1883BC1}"/>
              </a:ext>
            </a:extLst>
          </p:cNvPr>
          <p:cNvSpPr/>
          <p:nvPr/>
        </p:nvSpPr>
        <p:spPr>
          <a:xfrm>
            <a:off x="2919876" y="2263241"/>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5" name="円/楕円 57">
            <a:extLst>
              <a:ext uri="{FF2B5EF4-FFF2-40B4-BE49-F238E27FC236}">
                <a16:creationId xmlns:a16="http://schemas.microsoft.com/office/drawing/2014/main" id="{C818513A-DE52-4244-8088-A572B31C842D}"/>
              </a:ext>
            </a:extLst>
          </p:cNvPr>
          <p:cNvSpPr/>
          <p:nvPr/>
        </p:nvSpPr>
        <p:spPr>
          <a:xfrm>
            <a:off x="4041745" y="2493763"/>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6" name="円/楕円 58">
            <a:extLst>
              <a:ext uri="{FF2B5EF4-FFF2-40B4-BE49-F238E27FC236}">
                <a16:creationId xmlns:a16="http://schemas.microsoft.com/office/drawing/2014/main" id="{A9FE3444-DD37-4B3B-8FCB-B4071696CB91}"/>
              </a:ext>
            </a:extLst>
          </p:cNvPr>
          <p:cNvSpPr/>
          <p:nvPr/>
        </p:nvSpPr>
        <p:spPr>
          <a:xfrm>
            <a:off x="4141637" y="2317030"/>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7" name="円/楕円 59">
            <a:extLst>
              <a:ext uri="{FF2B5EF4-FFF2-40B4-BE49-F238E27FC236}">
                <a16:creationId xmlns:a16="http://schemas.microsoft.com/office/drawing/2014/main" id="{4971F423-0D6B-4059-8AC1-379E5E7547B1}"/>
              </a:ext>
            </a:extLst>
          </p:cNvPr>
          <p:cNvSpPr/>
          <p:nvPr/>
        </p:nvSpPr>
        <p:spPr>
          <a:xfrm>
            <a:off x="4249214" y="2094193"/>
            <a:ext cx="360040" cy="360040"/>
          </a:xfrm>
          <a:prstGeom prst="ellipse">
            <a:avLst/>
          </a:prstGeom>
          <a:solidFill>
            <a:srgbClr val="99CCFF">
              <a:alpha val="50196"/>
            </a:srgb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58" name="Text Box 29">
            <a:extLst>
              <a:ext uri="{FF2B5EF4-FFF2-40B4-BE49-F238E27FC236}">
                <a16:creationId xmlns:a16="http://schemas.microsoft.com/office/drawing/2014/main" id="{9DD40AEE-D893-4391-8DD8-8AAFAAFCEB2A}"/>
              </a:ext>
            </a:extLst>
          </p:cNvPr>
          <p:cNvSpPr txBox="1">
            <a:spLocks noChangeArrowheads="1"/>
          </p:cNvSpPr>
          <p:nvPr/>
        </p:nvSpPr>
        <p:spPr bwMode="auto">
          <a:xfrm>
            <a:off x="4519909" y="2376381"/>
            <a:ext cx="2217828" cy="565412"/>
          </a:xfrm>
          <a:prstGeom prst="rect">
            <a:avLst/>
          </a:prstGeom>
          <a:noFill/>
          <a:ln w="9525">
            <a:noFill/>
            <a:miter lim="800000"/>
            <a:headEnd/>
            <a:tailEnd/>
          </a:ln>
        </p:spPr>
        <p:txBody>
          <a:bodyPr wrap="none" lIns="90000" tIns="46800" rIns="90000" bIns="4680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85000"/>
              </a:lnSpc>
            </a:pPr>
            <a:r>
              <a:rPr lang="en-US" altLang="ja-JP" b="1" dirty="0">
                <a:solidFill>
                  <a:srgbClr val="0066FF"/>
                </a:solidFill>
                <a:effectLst>
                  <a:glow rad="127000">
                    <a:schemeClr val="bg1"/>
                  </a:glow>
                </a:effectLst>
                <a:latin typeface="Meiryo UI" pitchFamily="50" charset="-128"/>
                <a:ea typeface="Meiryo UI" pitchFamily="50" charset="-128"/>
                <a:cs typeface="Meiryo UI" pitchFamily="50" charset="-128"/>
              </a:rPr>
              <a:t>Common issues </a:t>
            </a:r>
          </a:p>
          <a:p>
            <a:pPr>
              <a:lnSpc>
                <a:spcPct val="85000"/>
              </a:lnSpc>
            </a:pPr>
            <a:r>
              <a:rPr lang="en-US" altLang="ja-JP" b="1" dirty="0">
                <a:solidFill>
                  <a:srgbClr val="0066FF"/>
                </a:solidFill>
                <a:effectLst>
                  <a:glow rad="127000">
                    <a:schemeClr val="bg1"/>
                  </a:glow>
                </a:effectLst>
                <a:latin typeface="Meiryo UI" pitchFamily="50" charset="-128"/>
                <a:ea typeface="Meiryo UI" pitchFamily="50" charset="-128"/>
                <a:cs typeface="Meiryo UI" pitchFamily="50" charset="-128"/>
              </a:rPr>
              <a:t>automakers face</a:t>
            </a:r>
            <a:endParaRPr lang="ja-JP" altLang="en-US" b="1" dirty="0">
              <a:solidFill>
                <a:srgbClr val="0066FF"/>
              </a:solidFill>
              <a:effectLst>
                <a:glow rad="127000">
                  <a:schemeClr val="bg1"/>
                </a:glow>
              </a:effectLst>
              <a:latin typeface="Meiryo UI" pitchFamily="50" charset="-128"/>
              <a:ea typeface="Meiryo UI" pitchFamily="50" charset="-128"/>
              <a:cs typeface="Meiryo UI" pitchFamily="50" charset="-128"/>
            </a:endParaRPr>
          </a:p>
        </p:txBody>
      </p:sp>
      <p:sp>
        <p:nvSpPr>
          <p:cNvPr id="59" name="Text Box 41">
            <a:extLst>
              <a:ext uri="{FF2B5EF4-FFF2-40B4-BE49-F238E27FC236}">
                <a16:creationId xmlns:a16="http://schemas.microsoft.com/office/drawing/2014/main" id="{4D82A828-0E27-439E-9140-74F0A550A2E2}"/>
              </a:ext>
            </a:extLst>
          </p:cNvPr>
          <p:cNvSpPr txBox="1">
            <a:spLocks noChangeArrowheads="1"/>
          </p:cNvSpPr>
          <p:nvPr/>
        </p:nvSpPr>
        <p:spPr bwMode="auto">
          <a:xfrm>
            <a:off x="1190692" y="837579"/>
            <a:ext cx="3008799" cy="371513"/>
          </a:xfrm>
          <a:prstGeom prst="rect">
            <a:avLst/>
          </a:prstGeom>
          <a:noFill/>
          <a:ln w="9525">
            <a:noFill/>
            <a:miter lim="800000"/>
            <a:headEnd/>
            <a:tailEnd/>
          </a:ln>
        </p:spPr>
        <p:txBody>
          <a:bodyPr wrap="square" lIns="90000" tIns="46800" rIns="90000" bIns="4680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en-US" altLang="ja-JP" dirty="0">
                <a:solidFill>
                  <a:srgbClr val="000000"/>
                </a:solidFill>
                <a:latin typeface="Meiryo UI" pitchFamily="50" charset="-128"/>
                <a:ea typeface="Meiryo UI" pitchFamily="50" charset="-128"/>
                <a:cs typeface="Meiryo UI" pitchFamily="50" charset="-128"/>
              </a:rPr>
              <a:t>Automakers</a:t>
            </a:r>
            <a:endParaRPr lang="ja-JP" altLang="en-US" dirty="0">
              <a:solidFill>
                <a:srgbClr val="000000"/>
              </a:solidFill>
              <a:latin typeface="Meiryo UI" pitchFamily="50" charset="-128"/>
              <a:ea typeface="Meiryo UI" pitchFamily="50" charset="-128"/>
              <a:cs typeface="Meiryo UI" pitchFamily="50" charset="-128"/>
            </a:endParaRPr>
          </a:p>
        </p:txBody>
      </p:sp>
      <p:sp>
        <p:nvSpPr>
          <p:cNvPr id="60" name="右矢印 3">
            <a:extLst>
              <a:ext uri="{FF2B5EF4-FFF2-40B4-BE49-F238E27FC236}">
                <a16:creationId xmlns:a16="http://schemas.microsoft.com/office/drawing/2014/main" id="{E3E9C192-7796-479D-9C54-E35E67BA2187}"/>
              </a:ext>
            </a:extLst>
          </p:cNvPr>
          <p:cNvSpPr/>
          <p:nvPr/>
        </p:nvSpPr>
        <p:spPr>
          <a:xfrm rot="933154">
            <a:off x="1551821" y="2924249"/>
            <a:ext cx="2127541" cy="224507"/>
          </a:xfrm>
          <a:prstGeom prst="rightArrow">
            <a:avLst/>
          </a:prstGeom>
          <a:gradFill flip="none" rotWithShape="1">
            <a:gsLst>
              <a:gs pos="100000">
                <a:srgbClr val="6699FF"/>
              </a:gs>
              <a:gs pos="0">
                <a:schemeClr val="accent1">
                  <a:tint val="23500"/>
                  <a:satMod val="160000"/>
                  <a:alpha val="2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61" name="右矢印 62">
            <a:extLst>
              <a:ext uri="{FF2B5EF4-FFF2-40B4-BE49-F238E27FC236}">
                <a16:creationId xmlns:a16="http://schemas.microsoft.com/office/drawing/2014/main" id="{B2418FCA-E481-42A0-8D22-CAAE4B8BE357}"/>
              </a:ext>
            </a:extLst>
          </p:cNvPr>
          <p:cNvSpPr/>
          <p:nvPr/>
        </p:nvSpPr>
        <p:spPr>
          <a:xfrm rot="1988056">
            <a:off x="2935345" y="2788116"/>
            <a:ext cx="1090884" cy="224507"/>
          </a:xfrm>
          <a:prstGeom prst="rightArrow">
            <a:avLst/>
          </a:prstGeom>
          <a:gradFill flip="none" rotWithShape="1">
            <a:gsLst>
              <a:gs pos="100000">
                <a:srgbClr val="6699FF"/>
              </a:gs>
              <a:gs pos="0">
                <a:schemeClr val="accent1">
                  <a:tint val="23500"/>
                  <a:satMod val="160000"/>
                  <a:alpha val="2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62" name="右矢印 63">
            <a:extLst>
              <a:ext uri="{FF2B5EF4-FFF2-40B4-BE49-F238E27FC236}">
                <a16:creationId xmlns:a16="http://schemas.microsoft.com/office/drawing/2014/main" id="{EF05CBA8-C8E0-48F6-9C0B-3BAAD377B9F8}"/>
              </a:ext>
            </a:extLst>
          </p:cNvPr>
          <p:cNvSpPr/>
          <p:nvPr/>
        </p:nvSpPr>
        <p:spPr>
          <a:xfrm rot="5400000">
            <a:off x="4068045" y="2765985"/>
            <a:ext cx="665403" cy="224507"/>
          </a:xfrm>
          <a:prstGeom prst="rightArrow">
            <a:avLst/>
          </a:prstGeom>
          <a:gradFill flip="none" rotWithShape="1">
            <a:gsLst>
              <a:gs pos="100000">
                <a:srgbClr val="6699FF"/>
              </a:gs>
              <a:gs pos="0">
                <a:schemeClr val="accent1">
                  <a:tint val="23500"/>
                  <a:satMod val="160000"/>
                  <a:alpha val="2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sp>
        <p:nvSpPr>
          <p:cNvPr id="63" name="右矢印 64">
            <a:extLst>
              <a:ext uri="{FF2B5EF4-FFF2-40B4-BE49-F238E27FC236}">
                <a16:creationId xmlns:a16="http://schemas.microsoft.com/office/drawing/2014/main" id="{D815E612-ACC4-40C2-B652-26849C36C65E}"/>
              </a:ext>
            </a:extLst>
          </p:cNvPr>
          <p:cNvSpPr/>
          <p:nvPr/>
        </p:nvSpPr>
        <p:spPr>
          <a:xfrm rot="1988056">
            <a:off x="4600165" y="4333979"/>
            <a:ext cx="1838810" cy="224507"/>
          </a:xfrm>
          <a:prstGeom prst="rightArrow">
            <a:avLst/>
          </a:prstGeom>
          <a:gradFill flip="none" rotWithShape="1">
            <a:gsLst>
              <a:gs pos="100000">
                <a:srgbClr val="6699FF"/>
              </a:gs>
              <a:gs pos="0">
                <a:schemeClr val="accent1">
                  <a:tint val="23500"/>
                  <a:satMod val="160000"/>
                  <a:alpha val="2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p>
        </p:txBody>
      </p:sp>
      <p:pic>
        <p:nvPicPr>
          <p:cNvPr id="64" name="Picture 106" descr="透過済～アクア球体_青">
            <a:extLst>
              <a:ext uri="{FF2B5EF4-FFF2-40B4-BE49-F238E27FC236}">
                <a16:creationId xmlns:a16="http://schemas.microsoft.com/office/drawing/2014/main" id="{F277135A-5AA0-4A1F-A04C-90537203EA50}"/>
              </a:ext>
            </a:extLst>
          </p:cNvPr>
          <p:cNvPicPr>
            <a:picLocks noChangeAspect="1" noChangeArrowheads="1"/>
          </p:cNvPicPr>
          <p:nvPr/>
        </p:nvPicPr>
        <p:blipFill>
          <a:blip r:embed="rId8" cstate="print"/>
          <a:srcRect/>
          <a:stretch>
            <a:fillRect/>
          </a:stretch>
        </p:blipFill>
        <p:spPr bwMode="auto">
          <a:xfrm>
            <a:off x="4493815" y="3701743"/>
            <a:ext cx="476250" cy="434975"/>
          </a:xfrm>
          <a:prstGeom prst="rect">
            <a:avLst/>
          </a:prstGeom>
          <a:noFill/>
          <a:ln w="9525">
            <a:noFill/>
            <a:miter lim="800000"/>
            <a:headEnd/>
            <a:tailEnd/>
          </a:ln>
        </p:spPr>
      </p:pic>
      <p:pic>
        <p:nvPicPr>
          <p:cNvPr id="65" name="Picture 14" descr="透過済～アクア球体_橙">
            <a:extLst>
              <a:ext uri="{FF2B5EF4-FFF2-40B4-BE49-F238E27FC236}">
                <a16:creationId xmlns:a16="http://schemas.microsoft.com/office/drawing/2014/main" id="{680AF2E3-9D3F-4915-8728-3AF1E5E49176}"/>
              </a:ext>
            </a:extLst>
          </p:cNvPr>
          <p:cNvPicPr>
            <a:picLocks noChangeAspect="1" noChangeArrowheads="1"/>
          </p:cNvPicPr>
          <p:nvPr/>
        </p:nvPicPr>
        <p:blipFill>
          <a:blip r:embed="rId9" cstate="print"/>
          <a:srcRect/>
          <a:stretch>
            <a:fillRect/>
          </a:stretch>
        </p:blipFill>
        <p:spPr bwMode="auto">
          <a:xfrm>
            <a:off x="892484" y="2532235"/>
            <a:ext cx="468313" cy="441325"/>
          </a:xfrm>
          <a:prstGeom prst="rect">
            <a:avLst/>
          </a:prstGeom>
          <a:noFill/>
          <a:ln w="9525">
            <a:noFill/>
            <a:miter lim="800000"/>
            <a:headEnd/>
            <a:tailEnd/>
          </a:ln>
        </p:spPr>
      </p:pic>
      <p:pic>
        <p:nvPicPr>
          <p:cNvPr id="66" name="Picture 15" descr="透過済～アクア球体_橙">
            <a:extLst>
              <a:ext uri="{FF2B5EF4-FFF2-40B4-BE49-F238E27FC236}">
                <a16:creationId xmlns:a16="http://schemas.microsoft.com/office/drawing/2014/main" id="{360B541A-DF7B-4734-839B-72B260AE36FD}"/>
              </a:ext>
            </a:extLst>
          </p:cNvPr>
          <p:cNvPicPr>
            <a:picLocks noChangeAspect="1" noChangeArrowheads="1"/>
          </p:cNvPicPr>
          <p:nvPr/>
        </p:nvPicPr>
        <p:blipFill>
          <a:blip r:embed="rId9" cstate="print"/>
          <a:srcRect/>
          <a:stretch>
            <a:fillRect/>
          </a:stretch>
        </p:blipFill>
        <p:spPr bwMode="auto">
          <a:xfrm>
            <a:off x="700397" y="2351260"/>
            <a:ext cx="468312" cy="441325"/>
          </a:xfrm>
          <a:prstGeom prst="rect">
            <a:avLst/>
          </a:prstGeom>
          <a:noFill/>
          <a:ln w="9525">
            <a:noFill/>
            <a:miter lim="800000"/>
            <a:headEnd/>
            <a:tailEnd/>
          </a:ln>
        </p:spPr>
      </p:pic>
      <p:pic>
        <p:nvPicPr>
          <p:cNvPr id="67" name="Picture 16" descr="透過済～アクア球体_橙">
            <a:extLst>
              <a:ext uri="{FF2B5EF4-FFF2-40B4-BE49-F238E27FC236}">
                <a16:creationId xmlns:a16="http://schemas.microsoft.com/office/drawing/2014/main" id="{85D1F9B0-ECDE-45EB-A8AF-A6FEA8756F49}"/>
              </a:ext>
            </a:extLst>
          </p:cNvPr>
          <p:cNvPicPr>
            <a:picLocks noChangeAspect="1" noChangeArrowheads="1"/>
          </p:cNvPicPr>
          <p:nvPr/>
        </p:nvPicPr>
        <p:blipFill>
          <a:blip r:embed="rId9" cstate="print"/>
          <a:srcRect/>
          <a:stretch>
            <a:fillRect/>
          </a:stretch>
        </p:blipFill>
        <p:spPr bwMode="auto">
          <a:xfrm>
            <a:off x="667059" y="2114723"/>
            <a:ext cx="468313" cy="441325"/>
          </a:xfrm>
          <a:prstGeom prst="rect">
            <a:avLst/>
          </a:prstGeom>
          <a:noFill/>
          <a:ln w="9525">
            <a:noFill/>
            <a:miter lim="800000"/>
            <a:headEnd/>
            <a:tailEnd/>
          </a:ln>
        </p:spPr>
      </p:pic>
      <p:sp>
        <p:nvSpPr>
          <p:cNvPr id="68" name="Text Box 115">
            <a:extLst>
              <a:ext uri="{FF2B5EF4-FFF2-40B4-BE49-F238E27FC236}">
                <a16:creationId xmlns:a16="http://schemas.microsoft.com/office/drawing/2014/main" id="{70D33A16-7426-4E3F-A691-85E3BB23A592}"/>
              </a:ext>
            </a:extLst>
          </p:cNvPr>
          <p:cNvSpPr txBox="1">
            <a:spLocks noChangeArrowheads="1"/>
          </p:cNvSpPr>
          <p:nvPr/>
        </p:nvSpPr>
        <p:spPr bwMode="auto">
          <a:xfrm>
            <a:off x="6197601" y="4375196"/>
            <a:ext cx="2511425" cy="648512"/>
          </a:xfrm>
          <a:prstGeom prst="rect">
            <a:avLst/>
          </a:prstGeom>
          <a:noFill/>
          <a:ln w="28575">
            <a:noFill/>
            <a:miter lim="800000"/>
            <a:headEnd/>
            <a:tailEnd/>
          </a:ln>
        </p:spPr>
        <p:txBody>
          <a:bodyPr lIns="90000" tIns="46800" rIns="90000" bIns="4680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en-US" altLang="ja-JP" dirty="0">
                <a:solidFill>
                  <a:srgbClr val="000000"/>
                </a:solidFill>
                <a:latin typeface="Meiryo UI" pitchFamily="50" charset="-128"/>
                <a:ea typeface="Meiryo UI" pitchFamily="50" charset="-128"/>
                <a:cs typeface="Meiryo UI" pitchFamily="50" charset="-128"/>
              </a:rPr>
              <a:t>Universities and research institutes</a:t>
            </a:r>
            <a:endParaRPr lang="ja-JP" altLang="en-US" dirty="0">
              <a:solidFill>
                <a:srgbClr val="000000"/>
              </a:solidFill>
              <a:latin typeface="Meiryo UI" pitchFamily="50" charset="-128"/>
              <a:ea typeface="Meiryo UI" pitchFamily="50" charset="-128"/>
              <a:cs typeface="Meiryo UI" pitchFamily="50" charset="-128"/>
            </a:endParaRPr>
          </a:p>
        </p:txBody>
      </p:sp>
      <p:sp>
        <p:nvSpPr>
          <p:cNvPr id="69" name="Text Box 41">
            <a:extLst>
              <a:ext uri="{FF2B5EF4-FFF2-40B4-BE49-F238E27FC236}">
                <a16:creationId xmlns:a16="http://schemas.microsoft.com/office/drawing/2014/main" id="{5730AF3E-B2C8-453F-9F1E-7DC57014BB34}"/>
              </a:ext>
            </a:extLst>
          </p:cNvPr>
          <p:cNvSpPr txBox="1">
            <a:spLocks noChangeArrowheads="1"/>
          </p:cNvSpPr>
          <p:nvPr/>
        </p:nvSpPr>
        <p:spPr bwMode="auto">
          <a:xfrm>
            <a:off x="3274746" y="3134778"/>
            <a:ext cx="3008799" cy="648512"/>
          </a:xfrm>
          <a:prstGeom prst="rect">
            <a:avLst/>
          </a:prstGeom>
          <a:noFill/>
          <a:ln w="9525">
            <a:noFill/>
            <a:miter lim="800000"/>
            <a:headEnd/>
            <a:tailEnd/>
          </a:ln>
        </p:spPr>
        <p:txBody>
          <a:bodyPr wrap="square" lIns="90000" tIns="46800" rIns="90000" bIns="4680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en-US" altLang="ja-JP" dirty="0">
                <a:solidFill>
                  <a:srgbClr val="000000"/>
                </a:solidFill>
                <a:latin typeface="Meiryo UI" pitchFamily="50" charset="-128"/>
                <a:ea typeface="Meiryo UI" pitchFamily="50" charset="-128"/>
                <a:cs typeface="Meiryo UI" pitchFamily="50" charset="-128"/>
              </a:rPr>
              <a:t>Technology research association AICE</a:t>
            </a:r>
            <a:endParaRPr lang="ja-JP" altLang="en-US" dirty="0">
              <a:solidFill>
                <a:srgbClr val="000000"/>
              </a:solidFill>
              <a:latin typeface="Meiryo UI" pitchFamily="50" charset="-128"/>
              <a:ea typeface="Meiryo UI" pitchFamily="50" charset="-128"/>
              <a:cs typeface="Meiryo UI" pitchFamily="50" charset="-128"/>
            </a:endParaRPr>
          </a:p>
        </p:txBody>
      </p:sp>
      <p:sp>
        <p:nvSpPr>
          <p:cNvPr id="70" name="テキスト ボックス 4">
            <a:extLst>
              <a:ext uri="{FF2B5EF4-FFF2-40B4-BE49-F238E27FC236}">
                <a16:creationId xmlns:a16="http://schemas.microsoft.com/office/drawing/2014/main" id="{094B9A58-3EE3-4DBE-933E-8AF6380C9B25}"/>
              </a:ext>
            </a:extLst>
          </p:cNvPr>
          <p:cNvSpPr txBox="1"/>
          <p:nvPr/>
        </p:nvSpPr>
        <p:spPr>
          <a:xfrm>
            <a:off x="535656" y="2041529"/>
            <a:ext cx="1535805"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kumimoji="1" lang="en-US" altLang="ja-JP" b="1" dirty="0">
                <a:latin typeface="Meiryo UI" panose="020B0604030504040204" pitchFamily="50" charset="-128"/>
                <a:ea typeface="Meiryo UI" panose="020B0604030504040204" pitchFamily="50" charset="-128"/>
                <a:cs typeface="Meiryo UI" panose="020B0604030504040204" pitchFamily="50" charset="-128"/>
              </a:rPr>
              <a:t>Automaker</a:t>
            </a:r>
          </a:p>
          <a:p>
            <a:pPr algn="ctr"/>
            <a:r>
              <a:rPr lang="en-US" altLang="ja-JP" b="1" dirty="0">
                <a:latin typeface="Meiryo UI" panose="020B0604030504040204" pitchFamily="50" charset="-128"/>
                <a:ea typeface="Meiryo UI" panose="020B0604030504040204" pitchFamily="50" charset="-128"/>
                <a:cs typeface="Meiryo UI" panose="020B0604030504040204" pitchFamily="50" charset="-128"/>
              </a:rPr>
              <a:t>A</a:t>
            </a:r>
            <a:endParaRPr kumimoji="1" lang="ja-JP" altLang="en-US"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61">
            <a:extLst>
              <a:ext uri="{FF2B5EF4-FFF2-40B4-BE49-F238E27FC236}">
                <a16:creationId xmlns:a16="http://schemas.microsoft.com/office/drawing/2014/main" id="{53E818E6-FA6D-4EAA-A5A4-128CD8C899A5}"/>
              </a:ext>
            </a:extLst>
          </p:cNvPr>
          <p:cNvSpPr txBox="1"/>
          <p:nvPr/>
        </p:nvSpPr>
        <p:spPr>
          <a:xfrm>
            <a:off x="1915528" y="2041529"/>
            <a:ext cx="1535805"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kumimoji="1" lang="en-US" altLang="ja-JP" b="1" dirty="0">
                <a:latin typeface="Meiryo UI" panose="020B0604030504040204" pitchFamily="50" charset="-128"/>
                <a:ea typeface="Meiryo UI" panose="020B0604030504040204" pitchFamily="50" charset="-128"/>
                <a:cs typeface="Meiryo UI" panose="020B0604030504040204" pitchFamily="50" charset="-128"/>
              </a:rPr>
              <a:t>Automaker</a:t>
            </a:r>
          </a:p>
          <a:p>
            <a:pPr algn="ctr"/>
            <a:r>
              <a:rPr lang="en-US" altLang="ja-JP" b="1" dirty="0">
                <a:latin typeface="Meiryo UI" panose="020B0604030504040204" pitchFamily="50" charset="-128"/>
                <a:ea typeface="Meiryo UI" panose="020B0604030504040204" pitchFamily="50" charset="-128"/>
                <a:cs typeface="Meiryo UI" panose="020B0604030504040204" pitchFamily="50" charset="-128"/>
              </a:rPr>
              <a:t>B</a:t>
            </a:r>
            <a:endParaRPr kumimoji="1" lang="ja-JP" altLang="en-US"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66">
            <a:extLst>
              <a:ext uri="{FF2B5EF4-FFF2-40B4-BE49-F238E27FC236}">
                <a16:creationId xmlns:a16="http://schemas.microsoft.com/office/drawing/2014/main" id="{F53D9E07-1DA7-4D19-8EFF-79804437CEEA}"/>
              </a:ext>
            </a:extLst>
          </p:cNvPr>
          <p:cNvSpPr txBox="1"/>
          <p:nvPr/>
        </p:nvSpPr>
        <p:spPr>
          <a:xfrm>
            <a:off x="3299995" y="2041529"/>
            <a:ext cx="1535805"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kumimoji="1" lang="en-US" altLang="ja-JP" b="1" dirty="0">
                <a:latin typeface="Meiryo UI" panose="020B0604030504040204" pitchFamily="50" charset="-128"/>
                <a:ea typeface="Meiryo UI" panose="020B0604030504040204" pitchFamily="50" charset="-128"/>
                <a:cs typeface="Meiryo UI" panose="020B0604030504040204" pitchFamily="50" charset="-128"/>
              </a:rPr>
              <a:t>Automaker</a:t>
            </a:r>
          </a:p>
          <a:p>
            <a:pPr algn="ctr"/>
            <a:r>
              <a:rPr lang="en-US" altLang="ja-JP" b="1" dirty="0">
                <a:latin typeface="Meiryo UI" panose="020B0604030504040204" pitchFamily="50" charset="-128"/>
                <a:ea typeface="Meiryo UI" panose="020B0604030504040204" pitchFamily="50" charset="-128"/>
                <a:cs typeface="Meiryo UI" panose="020B0604030504040204" pitchFamily="50" charset="-128"/>
              </a:rPr>
              <a:t>C</a:t>
            </a:r>
            <a:endParaRPr kumimoji="1" lang="ja-JP" altLang="en-US"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877250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4D94903-C6AF-4E22-A238-F302D8E259E6}"/>
              </a:ext>
            </a:extLst>
          </p:cNvPr>
          <p:cNvGraphicFramePr>
            <a:graphicFrameLocks noGrp="1"/>
          </p:cNvGraphicFramePr>
          <p:nvPr>
            <p:extLst>
              <p:ext uri="{D42A27DB-BD31-4B8C-83A1-F6EECF244321}">
                <p14:modId xmlns:p14="http://schemas.microsoft.com/office/powerpoint/2010/main" val="2564571997"/>
              </p:ext>
            </p:extLst>
          </p:nvPr>
        </p:nvGraphicFramePr>
        <p:xfrm>
          <a:off x="66677" y="1583154"/>
          <a:ext cx="9046244" cy="4648200"/>
        </p:xfrm>
        <a:graphic>
          <a:graphicData uri="http://schemas.openxmlformats.org/drawingml/2006/table">
            <a:tbl>
              <a:tblPr/>
              <a:tblGrid>
                <a:gridCol w="1799389">
                  <a:extLst>
                    <a:ext uri="{9D8B030D-6E8A-4147-A177-3AD203B41FA5}">
                      <a16:colId xmlns:a16="http://schemas.microsoft.com/office/drawing/2014/main" val="2586499665"/>
                    </a:ext>
                  </a:extLst>
                </a:gridCol>
                <a:gridCol w="3081146">
                  <a:extLst>
                    <a:ext uri="{9D8B030D-6E8A-4147-A177-3AD203B41FA5}">
                      <a16:colId xmlns:a16="http://schemas.microsoft.com/office/drawing/2014/main" val="2390417389"/>
                    </a:ext>
                  </a:extLst>
                </a:gridCol>
                <a:gridCol w="4165709">
                  <a:extLst>
                    <a:ext uri="{9D8B030D-6E8A-4147-A177-3AD203B41FA5}">
                      <a16:colId xmlns:a16="http://schemas.microsoft.com/office/drawing/2014/main" val="3479362064"/>
                    </a:ext>
                  </a:extLst>
                </a:gridCol>
              </a:tblGrid>
              <a:tr h="419102">
                <a:tc>
                  <a:txBody>
                    <a:bodyPr/>
                    <a:lstStyle/>
                    <a:p>
                      <a:pPr algn="ctr"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Current status </a:t>
                      </a:r>
                    </a:p>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and issues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Future initiatives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12204849"/>
                  </a:ext>
                </a:extLst>
              </a:tr>
              <a:tr h="1018674">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Use</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(1) Hydrogen power generation turbine: Demonstration with actual equipment has not yet been completed, and commercialization is an issue</a:t>
                      </a:r>
                    </a:p>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(2) Stationary fuel cells: The key is the spread and expansion of commercialized fuel cells, including pure hydrogen fuel cells.</a:t>
                      </a:r>
                    </a:p>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(3) FC trucks: During demonstration, commercialization is an issue</a:t>
                      </a:r>
                    </a:p>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(4) Hydrogen-reduced steelmaking: Technology not yet established, procurement of large amounts of inexpensive hydrogen is a challenge</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(1) Hydrogen power generation turbines: Launch the market ahead of others and export to Asia, etc.</a:t>
                      </a:r>
                    </a:p>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(2) Stationary fuel cells: Promotion of social implementation by digging deeper into value and supporting investment in production equipment</a:t>
                      </a:r>
                    </a:p>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(3) FC trucks: launching the domestic market at the same time as the world, and exporting to various countries</a:t>
                      </a:r>
                      <a:endPar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(4) Hydrogen-reduced steelmaking: Establishing technology ahead of the rest of the world</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5542181"/>
                  </a:ext>
                </a:extLst>
              </a:tr>
            </a:tbl>
          </a:graphicData>
        </a:graphic>
      </p:graphicFrame>
      <p:sp>
        <p:nvSpPr>
          <p:cNvPr id="14" name="テキスト ボックス 13">
            <a:extLst>
              <a:ext uri="{FF2B5EF4-FFF2-40B4-BE49-F238E27FC236}">
                <a16:creationId xmlns:a16="http://schemas.microsoft.com/office/drawing/2014/main" id="{061747B1-9C46-4841-BF69-3F6B6F86DA31}"/>
              </a:ext>
            </a:extLst>
          </p:cNvPr>
          <p:cNvSpPr txBox="1"/>
          <p:nvPr/>
        </p:nvSpPr>
        <p:spPr>
          <a:xfrm>
            <a:off x="38101" y="505328"/>
            <a:ext cx="9046244" cy="938719"/>
          </a:xfrm>
          <a:prstGeom prst="rect">
            <a:avLst/>
          </a:prstGeom>
          <a:noFill/>
          <a:ln w="31750">
            <a:solidFill>
              <a:schemeClr val="accent1"/>
            </a:solidFill>
          </a:ln>
        </p:spPr>
        <p:txBody>
          <a:bodyPr wrap="square" rtlCol="0">
            <a:spAutoFit/>
          </a:bodyPr>
          <a:lstStyle/>
          <a:p>
            <a:pPr marL="342900" indent="-342900">
              <a:lnSpc>
                <a:spcPts val="2200"/>
              </a:lnSpc>
              <a:buFont typeface="Wingdings" panose="05000000000000000000" pitchFamily="2" charset="2"/>
              <a:buChar char="u"/>
            </a:pPr>
            <a:r>
              <a:rPr kumimoji="1" lang="en-US" altLang="ja-JP" sz="2000" dirty="0">
                <a:latin typeface="Arial" panose="020B0604020202020204" pitchFamily="34" charset="0"/>
                <a:cs typeface="Arial" panose="020B0604020202020204" pitchFamily="34" charset="0"/>
              </a:rPr>
              <a:t>Hydrogen is a key carbon-neutral technology that is widely used in power generation, industry, and transportation. Positioning it as a new resource, it involves a wide range of players, not just automotive applications.</a:t>
            </a:r>
            <a:endParaRPr kumimoji="1" lang="ja-JP" altLang="en-US" sz="2000" dirty="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44E1D6B0-8027-4266-BD00-9DD8F15D97C9}"/>
              </a:ext>
            </a:extLst>
          </p:cNvPr>
          <p:cNvSpPr txBox="1"/>
          <p:nvPr/>
        </p:nvSpPr>
        <p:spPr>
          <a:xfrm>
            <a:off x="4010027" y="6272876"/>
            <a:ext cx="4751622" cy="307777"/>
          </a:xfrm>
          <a:prstGeom prst="rect">
            <a:avLst/>
          </a:prstGeom>
          <a:noFill/>
        </p:spPr>
        <p:txBody>
          <a:bodyPr wrap="none" rtlCol="0">
            <a:spAutoFit/>
          </a:bodyPr>
          <a:lstStyle/>
          <a:p>
            <a:r>
              <a:rPr kumimoji="1" lang="en-US" altLang="ja-JP" sz="1400" dirty="0"/>
              <a:t>Source : Japanese METI material and translate in English</a:t>
            </a:r>
            <a:endParaRPr kumimoji="1" lang="ja-JP" altLang="en-US" sz="1400" dirty="0"/>
          </a:p>
        </p:txBody>
      </p:sp>
      <p:sp>
        <p:nvSpPr>
          <p:cNvPr id="5" name="テキスト ボックス 4">
            <a:extLst>
              <a:ext uri="{FF2B5EF4-FFF2-40B4-BE49-F238E27FC236}">
                <a16:creationId xmlns:a16="http://schemas.microsoft.com/office/drawing/2014/main" id="{C2D58548-E157-433F-B312-50A22057A4F5}"/>
              </a:ext>
            </a:extLst>
          </p:cNvPr>
          <p:cNvSpPr txBox="1"/>
          <p:nvPr/>
        </p:nvSpPr>
        <p:spPr>
          <a:xfrm>
            <a:off x="1156416" y="43663"/>
            <a:ext cx="6813691" cy="461665"/>
          </a:xfrm>
          <a:prstGeom prst="rect">
            <a:avLst/>
          </a:prstGeom>
          <a:noFill/>
        </p:spPr>
        <p:txBody>
          <a:bodyPr wrap="square" rtlCol="0">
            <a:spAutoFit/>
          </a:bodyPr>
          <a:lstStyle/>
          <a:p>
            <a:pPr algn="ctr"/>
            <a:r>
              <a:rPr lang="ja-JP" altLang="en-US" sz="2400" b="1" dirty="0">
                <a:latin typeface="Meiryo UI" panose="020B0604030504040204" pitchFamily="50" charset="-128"/>
                <a:ea typeface="Meiryo UI" panose="020B0604030504040204" pitchFamily="50" charset="-128"/>
                <a:cs typeface="Arial" panose="020B0604020202020204" pitchFamily="34" charset="0"/>
              </a:rPr>
              <a:t>③ </a:t>
            </a:r>
            <a:r>
              <a:rPr lang="en-US" altLang="ja-JP" sz="2400" b="1" dirty="0">
                <a:latin typeface="Meiryo UI" panose="020B0604030504040204" pitchFamily="50" charset="-128"/>
                <a:ea typeface="Meiryo UI" panose="020B0604030504040204" pitchFamily="50" charset="-128"/>
                <a:cs typeface="Arial" panose="020B0604020202020204" pitchFamily="34" charset="0"/>
              </a:rPr>
              <a:t>Hydrogen/</a:t>
            </a:r>
            <a:r>
              <a:rPr lang="en-US" altLang="ja-JP" sz="2400" b="1" dirty="0">
                <a:solidFill>
                  <a:schemeClr val="bg1">
                    <a:lumMod val="75000"/>
                  </a:schemeClr>
                </a:solidFill>
                <a:latin typeface="Meiryo UI" panose="020B0604030504040204" pitchFamily="50" charset="-128"/>
                <a:ea typeface="Meiryo UI" panose="020B0604030504040204" pitchFamily="50" charset="-128"/>
                <a:cs typeface="Arial" panose="020B0604020202020204" pitchFamily="34" charset="0"/>
              </a:rPr>
              <a:t>fuel ammonia </a:t>
            </a:r>
            <a:r>
              <a:rPr lang="en-US" altLang="ja-JP" sz="2400" b="1" dirty="0">
                <a:latin typeface="Meiryo UI" panose="020B0604030504040204" pitchFamily="50" charset="-128"/>
                <a:ea typeface="Meiryo UI" panose="020B0604030504040204" pitchFamily="50" charset="-128"/>
                <a:cs typeface="Arial" panose="020B0604020202020204" pitchFamily="34" charset="0"/>
              </a:rPr>
              <a:t>(Hydrogen)</a:t>
            </a:r>
            <a:endParaRPr kumimoji="1" lang="ja-JP" altLang="en-US" sz="24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9776C821-FFF7-A5A6-FAFF-528A920BF8AB}"/>
              </a:ext>
            </a:extLst>
          </p:cNvPr>
          <p:cNvSpPr>
            <a:spLocks noGrp="1"/>
          </p:cNvSpPr>
          <p:nvPr>
            <p:ph type="sldNum" sz="quarter" idx="12"/>
          </p:nvPr>
        </p:nvSpPr>
        <p:spPr/>
        <p:txBody>
          <a:bodyPr/>
          <a:lstStyle/>
          <a:p>
            <a:fld id="{FCAA081B-C72F-46EC-AB54-D6F55AADE4D1}" type="slidenum">
              <a:rPr kumimoji="1" lang="ja-JP" altLang="en-US" smtClean="0"/>
              <a:t>25</a:t>
            </a:fld>
            <a:endParaRPr kumimoji="1" lang="ja-JP" altLang="en-US"/>
          </a:p>
        </p:txBody>
      </p:sp>
    </p:spTree>
    <p:extLst>
      <p:ext uri="{BB962C8B-B14F-4D97-AF65-F5344CB8AC3E}">
        <p14:creationId xmlns:p14="http://schemas.microsoft.com/office/powerpoint/2010/main" val="1986440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4D94903-C6AF-4E22-A238-F302D8E259E6}"/>
              </a:ext>
            </a:extLst>
          </p:cNvPr>
          <p:cNvGraphicFramePr>
            <a:graphicFrameLocks noGrp="1"/>
          </p:cNvGraphicFramePr>
          <p:nvPr>
            <p:extLst>
              <p:ext uri="{D42A27DB-BD31-4B8C-83A1-F6EECF244321}">
                <p14:modId xmlns:p14="http://schemas.microsoft.com/office/powerpoint/2010/main" val="1622708162"/>
              </p:ext>
            </p:extLst>
          </p:nvPr>
        </p:nvGraphicFramePr>
        <p:xfrm>
          <a:off x="47627" y="1668879"/>
          <a:ext cx="9046244" cy="2484021"/>
        </p:xfrm>
        <a:graphic>
          <a:graphicData uri="http://schemas.openxmlformats.org/drawingml/2006/table">
            <a:tbl>
              <a:tblPr/>
              <a:tblGrid>
                <a:gridCol w="1799389">
                  <a:extLst>
                    <a:ext uri="{9D8B030D-6E8A-4147-A177-3AD203B41FA5}">
                      <a16:colId xmlns:a16="http://schemas.microsoft.com/office/drawing/2014/main" val="2586499665"/>
                    </a:ext>
                  </a:extLst>
                </a:gridCol>
                <a:gridCol w="3081146">
                  <a:extLst>
                    <a:ext uri="{9D8B030D-6E8A-4147-A177-3AD203B41FA5}">
                      <a16:colId xmlns:a16="http://schemas.microsoft.com/office/drawing/2014/main" val="2390417389"/>
                    </a:ext>
                  </a:extLst>
                </a:gridCol>
                <a:gridCol w="4165709">
                  <a:extLst>
                    <a:ext uri="{9D8B030D-6E8A-4147-A177-3AD203B41FA5}">
                      <a16:colId xmlns:a16="http://schemas.microsoft.com/office/drawing/2014/main" val="3479362064"/>
                    </a:ext>
                  </a:extLst>
                </a:gridCol>
              </a:tblGrid>
              <a:tr h="515050">
                <a:tc>
                  <a:txBody>
                    <a:bodyPr/>
                    <a:lstStyle/>
                    <a:p>
                      <a:pPr algn="ctr"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Current status </a:t>
                      </a:r>
                    </a:p>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and issues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Future initiatives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12204849"/>
                  </a:ext>
                </a:extLst>
              </a:tr>
              <a:tr h="1146873">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Transportation, etc.</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(5) Hydrogen carriers, etc.: Upsizing through technological development and demonstration is a challenge</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(5) Hydrogen carriers, etc.: Commercialization ahead of the world, exporting equipment, technology, etc.</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33298934"/>
                  </a:ext>
                </a:extLst>
              </a:tr>
              <a:tr h="822098">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Manufacturing</a:t>
                      </a: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(6) Water </a:t>
                      </a:r>
                      <a:r>
                        <a:rPr kumimoji="1" lang="en-US" altLang="ja-JP" sz="1600" b="0" i="0" kern="1200" dirty="0" err="1">
                          <a:solidFill>
                            <a:schemeClr val="tx1"/>
                          </a:solidFill>
                          <a:effectLst/>
                          <a:latin typeface="Arial" panose="020B0604020202020204" pitchFamily="34" charset="0"/>
                          <a:ea typeface="+mn-ea"/>
                          <a:cs typeface="Arial" panose="020B0604020202020204" pitchFamily="34" charset="0"/>
                        </a:rPr>
                        <a:t>electrolyzer</a:t>
                      </a: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European companies take the lead in large-scale technology, etc.</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(6)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Water electrolysis equipment: Export to overseas markets where renewable energy is cheap, then introduce domestically</a:t>
                      </a:r>
                      <a:endPar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0061070"/>
                  </a:ext>
                </a:extLst>
              </a:tr>
            </a:tbl>
          </a:graphicData>
        </a:graphic>
      </p:graphicFrame>
      <p:sp>
        <p:nvSpPr>
          <p:cNvPr id="8" name="テキスト ボックス 7">
            <a:extLst>
              <a:ext uri="{FF2B5EF4-FFF2-40B4-BE49-F238E27FC236}">
                <a16:creationId xmlns:a16="http://schemas.microsoft.com/office/drawing/2014/main" id="{44E1D6B0-8027-4266-BD00-9DD8F15D97C9}"/>
              </a:ext>
            </a:extLst>
          </p:cNvPr>
          <p:cNvSpPr txBox="1"/>
          <p:nvPr/>
        </p:nvSpPr>
        <p:spPr>
          <a:xfrm>
            <a:off x="184486" y="6268635"/>
            <a:ext cx="4751622" cy="307777"/>
          </a:xfrm>
          <a:prstGeom prst="rect">
            <a:avLst/>
          </a:prstGeom>
          <a:noFill/>
        </p:spPr>
        <p:txBody>
          <a:bodyPr wrap="none" rtlCol="0">
            <a:spAutoFit/>
          </a:bodyPr>
          <a:lstStyle/>
          <a:p>
            <a:r>
              <a:rPr kumimoji="1" lang="en-US" altLang="ja-JP" sz="1400" dirty="0"/>
              <a:t>Source : Japanese METI material and translate in English</a:t>
            </a:r>
            <a:endParaRPr kumimoji="1" lang="ja-JP" altLang="en-US" sz="1400" dirty="0"/>
          </a:p>
        </p:txBody>
      </p:sp>
      <p:sp>
        <p:nvSpPr>
          <p:cNvPr id="7" name="テキスト ボックス 6">
            <a:extLst>
              <a:ext uri="{FF2B5EF4-FFF2-40B4-BE49-F238E27FC236}">
                <a16:creationId xmlns:a16="http://schemas.microsoft.com/office/drawing/2014/main" id="{29F6A0D7-DE47-DD26-CF33-9F8247BA5294}"/>
              </a:ext>
            </a:extLst>
          </p:cNvPr>
          <p:cNvSpPr txBox="1"/>
          <p:nvPr/>
        </p:nvSpPr>
        <p:spPr>
          <a:xfrm>
            <a:off x="38101" y="505328"/>
            <a:ext cx="9046244" cy="938719"/>
          </a:xfrm>
          <a:prstGeom prst="rect">
            <a:avLst/>
          </a:prstGeom>
          <a:noFill/>
          <a:ln w="31750">
            <a:solidFill>
              <a:schemeClr val="accent1"/>
            </a:solidFill>
          </a:ln>
        </p:spPr>
        <p:txBody>
          <a:bodyPr wrap="square" rtlCol="0">
            <a:spAutoFit/>
          </a:bodyPr>
          <a:lstStyle/>
          <a:p>
            <a:pPr marL="342900" indent="-342900">
              <a:lnSpc>
                <a:spcPts val="2200"/>
              </a:lnSpc>
              <a:buFont typeface="Wingdings" panose="05000000000000000000" pitchFamily="2" charset="2"/>
              <a:buChar char="u"/>
            </a:pPr>
            <a:r>
              <a:rPr kumimoji="1" lang="en-US" altLang="ja-JP" sz="2000" dirty="0">
                <a:latin typeface="Arial" panose="020B0604020202020204" pitchFamily="34" charset="0"/>
                <a:cs typeface="Arial" panose="020B0604020202020204" pitchFamily="34" charset="0"/>
              </a:rPr>
              <a:t>Hydrogen is a key carbon-neutral technology that is widely used in power generation, industry, and transportation. Positioning it as a new resource, it involves a wide range of players, not just automotive applications.</a:t>
            </a:r>
            <a:endParaRPr kumimoji="1" lang="ja-JP" altLang="en-US" sz="2000" dirty="0">
              <a:latin typeface="Arial" panose="020B0604020202020204" pitchFamily="34" charset="0"/>
              <a:cs typeface="Arial" panose="020B0604020202020204" pitchFamily="34" charset="0"/>
            </a:endParaRPr>
          </a:p>
        </p:txBody>
      </p:sp>
      <p:sp>
        <p:nvSpPr>
          <p:cNvPr id="5" name="スライド番号プレースホルダー 4">
            <a:extLst>
              <a:ext uri="{FF2B5EF4-FFF2-40B4-BE49-F238E27FC236}">
                <a16:creationId xmlns:a16="http://schemas.microsoft.com/office/drawing/2014/main" id="{229E7EA9-BE88-F105-E411-71C9F4652895}"/>
              </a:ext>
            </a:extLst>
          </p:cNvPr>
          <p:cNvSpPr>
            <a:spLocks noGrp="1"/>
          </p:cNvSpPr>
          <p:nvPr>
            <p:ph type="sldNum" sz="quarter" idx="12"/>
          </p:nvPr>
        </p:nvSpPr>
        <p:spPr/>
        <p:txBody>
          <a:bodyPr/>
          <a:lstStyle/>
          <a:p>
            <a:fld id="{FCAA081B-C72F-46EC-AB54-D6F55AADE4D1}" type="slidenum">
              <a:rPr kumimoji="1" lang="ja-JP" altLang="en-US" smtClean="0"/>
              <a:t>26</a:t>
            </a:fld>
            <a:endParaRPr kumimoji="1" lang="ja-JP" altLang="en-US"/>
          </a:p>
        </p:txBody>
      </p:sp>
      <p:sp>
        <p:nvSpPr>
          <p:cNvPr id="2" name="テキスト ボックス 1">
            <a:extLst>
              <a:ext uri="{FF2B5EF4-FFF2-40B4-BE49-F238E27FC236}">
                <a16:creationId xmlns:a16="http://schemas.microsoft.com/office/drawing/2014/main" id="{7960E805-06D5-D11B-4E9C-2F933290333F}"/>
              </a:ext>
            </a:extLst>
          </p:cNvPr>
          <p:cNvSpPr txBox="1"/>
          <p:nvPr/>
        </p:nvSpPr>
        <p:spPr>
          <a:xfrm>
            <a:off x="1156416" y="43663"/>
            <a:ext cx="6813691" cy="461665"/>
          </a:xfrm>
          <a:prstGeom prst="rect">
            <a:avLst/>
          </a:prstGeom>
          <a:noFill/>
        </p:spPr>
        <p:txBody>
          <a:bodyPr wrap="square" rtlCol="0">
            <a:spAutoFit/>
          </a:bodyPr>
          <a:lstStyle/>
          <a:p>
            <a:pPr algn="ctr"/>
            <a:r>
              <a:rPr lang="ja-JP" altLang="en-US" sz="2400" b="1" dirty="0">
                <a:latin typeface="Meiryo UI" panose="020B0604030504040204" pitchFamily="50" charset="-128"/>
                <a:ea typeface="Meiryo UI" panose="020B0604030504040204" pitchFamily="50" charset="-128"/>
                <a:cs typeface="Arial" panose="020B0604020202020204" pitchFamily="34" charset="0"/>
              </a:rPr>
              <a:t>③ </a:t>
            </a:r>
            <a:r>
              <a:rPr lang="en-US" altLang="ja-JP" sz="2400" b="1" dirty="0">
                <a:latin typeface="Meiryo UI" panose="020B0604030504040204" pitchFamily="50" charset="-128"/>
                <a:ea typeface="Meiryo UI" panose="020B0604030504040204" pitchFamily="50" charset="-128"/>
                <a:cs typeface="Arial" panose="020B0604020202020204" pitchFamily="34" charset="0"/>
              </a:rPr>
              <a:t>Hydrogen/</a:t>
            </a:r>
            <a:r>
              <a:rPr lang="en-US" altLang="ja-JP" sz="2400" b="1" dirty="0">
                <a:solidFill>
                  <a:schemeClr val="bg1">
                    <a:lumMod val="75000"/>
                  </a:schemeClr>
                </a:solidFill>
                <a:latin typeface="Meiryo UI" panose="020B0604030504040204" pitchFamily="50" charset="-128"/>
                <a:ea typeface="Meiryo UI" panose="020B0604030504040204" pitchFamily="50" charset="-128"/>
                <a:cs typeface="Arial" panose="020B0604020202020204" pitchFamily="34" charset="0"/>
              </a:rPr>
              <a:t>fuel ammonia </a:t>
            </a:r>
            <a:r>
              <a:rPr lang="en-US" altLang="ja-JP" sz="2400" b="1" dirty="0">
                <a:latin typeface="Meiryo UI" panose="020B0604030504040204" pitchFamily="50" charset="-128"/>
                <a:ea typeface="Meiryo UI" panose="020B0604030504040204" pitchFamily="50" charset="-128"/>
                <a:cs typeface="Arial" panose="020B0604020202020204" pitchFamily="34" charset="0"/>
              </a:rPr>
              <a:t>(Hydrogen)</a:t>
            </a:r>
            <a:endParaRPr kumimoji="1" lang="ja-JP" altLang="en-US" sz="2400" b="1" dirty="0">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652660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4D94903-C6AF-4E22-A238-F302D8E259E6}"/>
              </a:ext>
            </a:extLst>
          </p:cNvPr>
          <p:cNvGraphicFramePr>
            <a:graphicFrameLocks noGrp="1"/>
          </p:cNvGraphicFramePr>
          <p:nvPr>
            <p:extLst>
              <p:ext uri="{D42A27DB-BD31-4B8C-83A1-F6EECF244321}">
                <p14:modId xmlns:p14="http://schemas.microsoft.com/office/powerpoint/2010/main" val="2738215180"/>
              </p:ext>
            </p:extLst>
          </p:nvPr>
        </p:nvGraphicFramePr>
        <p:xfrm>
          <a:off x="66677" y="1783179"/>
          <a:ext cx="9046244" cy="4861560"/>
        </p:xfrm>
        <a:graphic>
          <a:graphicData uri="http://schemas.openxmlformats.org/drawingml/2006/table">
            <a:tbl>
              <a:tblPr/>
              <a:tblGrid>
                <a:gridCol w="1799389">
                  <a:extLst>
                    <a:ext uri="{9D8B030D-6E8A-4147-A177-3AD203B41FA5}">
                      <a16:colId xmlns:a16="http://schemas.microsoft.com/office/drawing/2014/main" val="2586499665"/>
                    </a:ext>
                  </a:extLst>
                </a:gridCol>
                <a:gridCol w="3081146">
                  <a:extLst>
                    <a:ext uri="{9D8B030D-6E8A-4147-A177-3AD203B41FA5}">
                      <a16:colId xmlns:a16="http://schemas.microsoft.com/office/drawing/2014/main" val="2390417389"/>
                    </a:ext>
                  </a:extLst>
                </a:gridCol>
                <a:gridCol w="4165709">
                  <a:extLst>
                    <a:ext uri="{9D8B030D-6E8A-4147-A177-3AD203B41FA5}">
                      <a16:colId xmlns:a16="http://schemas.microsoft.com/office/drawing/2014/main" val="3479362064"/>
                    </a:ext>
                  </a:extLst>
                </a:gridCol>
              </a:tblGrid>
              <a:tr h="419102">
                <a:tc>
                  <a:txBody>
                    <a:bodyPr/>
                    <a:lstStyle/>
                    <a:p>
                      <a:pPr algn="ctr"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Current status </a:t>
                      </a:r>
                    </a:p>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and issues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Future initiatives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12204849"/>
                  </a:ext>
                </a:extLst>
              </a:tr>
              <a:tr h="1018674">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Use</a:t>
                      </a:r>
                    </a:p>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(Thermal power generation by mixed fuel combustion)</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Increasing NOx emission when ammonia is burning using burner for coal </a:t>
                      </a:r>
                    </a:p>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 Necessity of NOx reduction burner technology</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ts val="1800"/>
                        </a:lnSpc>
                      </a:pP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Spread of coal-ammonia mixed combustion thermal power generation, increasing mixed ammonia ratio and 100 % of ammonia combustion thermal power generation </a:t>
                      </a:r>
                    </a:p>
                    <a:p>
                      <a:pPr algn="l" fontAlgn="ctr">
                        <a:lnSpc>
                          <a:spcPts val="1800"/>
                        </a:lnSpc>
                      </a:pP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 Supporting overseas expansion by leading the international standardization of fuel ammonia specifications and NOx emissions from combustion equipment.   etc.</a:t>
                      </a:r>
                      <a:endParaRPr lang="en-US" altLang="ja-JP" sz="1600" b="0" i="0" u="none" strike="noStrike" dirty="0">
                        <a:solidFill>
                          <a:srgbClr val="000000"/>
                        </a:solidFill>
                        <a:effectLst/>
                        <a:latin typeface="Arial" panose="020B0604020202020204" pitchFamily="34" charset="0"/>
                        <a:ea typeface="+mn-ea"/>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5542181"/>
                  </a:ext>
                </a:extLst>
              </a:tr>
              <a:tr h="1018674">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Supply</a:t>
                      </a:r>
                    </a:p>
                    <a:p>
                      <a:pPr algn="l" fontAlgn="ct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(Ammonia plant, etc.)</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lnSpc>
                          <a:spcPts val="1800"/>
                        </a:lnSpc>
                      </a:pP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Necessity of additional production of ammonia due to expanded use</a:t>
                      </a:r>
                    </a:p>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a:t>
                      </a:r>
                      <a:r>
                        <a:rPr lang="ja-JP" altLang="en-US" sz="1600" b="0" i="0" u="none" strike="noStrike" dirty="0">
                          <a:solidFill>
                            <a:srgbClr val="000000"/>
                          </a:solidFill>
                          <a:effectLst/>
                          <a:latin typeface="Arial" panose="020B0604020202020204" pitchFamily="34" charset="0"/>
                          <a:ea typeface="+mn-ea"/>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Annual production of ammonia is 200 million tons. Most of it is locally produced and consumed as fertilizer.</a:t>
                      </a:r>
                    </a:p>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a:t>
                      </a:r>
                      <a:r>
                        <a:rPr lang="ja-JP" altLang="en-US" sz="1600" b="0" i="0" u="none" strike="noStrike" dirty="0">
                          <a:solidFill>
                            <a:srgbClr val="000000"/>
                          </a:solidFill>
                          <a:effectLst/>
                          <a:latin typeface="Arial" panose="020B0604020202020204" pitchFamily="34" charset="0"/>
                          <a:ea typeface="+mn-ea"/>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500,000 tons of ammonia per year is required for a 20% mixed combustion of one coal-fired power plant.</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Stable ammonia supply</a:t>
                      </a:r>
                    </a:p>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 In 2030, we aim to supply natural gas in the upper 10 JPY range per Nm</a:t>
                      </a:r>
                      <a:r>
                        <a:rPr lang="en-US" altLang="ja-JP" sz="1600" b="0" i="0" u="none" strike="noStrike" baseline="30000" dirty="0">
                          <a:solidFill>
                            <a:srgbClr val="000000"/>
                          </a:solidFill>
                          <a:effectLst/>
                          <a:latin typeface="Arial" panose="020B0604020202020204" pitchFamily="34" charset="0"/>
                          <a:ea typeface="+mn-ea"/>
                          <a:cs typeface="Arial" panose="020B0604020202020204" pitchFamily="34" charset="0"/>
                        </a:rPr>
                        <a:t>3</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-H</a:t>
                      </a:r>
                      <a:r>
                        <a:rPr lang="en-US" altLang="ja-JP" sz="1600" b="0" i="0" u="none" strike="noStrike" baseline="-25000" dirty="0">
                          <a:solidFill>
                            <a:srgbClr val="000000"/>
                          </a:solidFill>
                          <a:effectLst/>
                          <a:latin typeface="Arial" panose="020B0604020202020204" pitchFamily="34" charset="0"/>
                          <a:ea typeface="+mn-ea"/>
                          <a:cs typeface="Arial" panose="020B0604020202020204" pitchFamily="34" charset="0"/>
                        </a:rPr>
                        <a:t>2</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 which is lower than the current price of natural gas.</a:t>
                      </a:r>
                    </a:p>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Domestic demand is expected to be 3 million tons per year (approximately 500,000 tons in terms of hydrogen).</a:t>
                      </a:r>
                    </a:p>
                    <a:p>
                      <a:pPr algn="l" fontAlgn="ctr">
                        <a:lnSpc>
                          <a:spcPts val="1800"/>
                        </a:lnSpc>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 In 2050, annual domestic demand is expected to reach 30 million tons (approximately 5 million tons in terms of hydrogen).</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574308868"/>
                  </a:ext>
                </a:extLst>
              </a:tr>
            </a:tbl>
          </a:graphicData>
        </a:graphic>
      </p:graphicFrame>
      <p:sp>
        <p:nvSpPr>
          <p:cNvPr id="14" name="テキスト ボックス 13">
            <a:extLst>
              <a:ext uri="{FF2B5EF4-FFF2-40B4-BE49-F238E27FC236}">
                <a16:creationId xmlns:a16="http://schemas.microsoft.com/office/drawing/2014/main" id="{061747B1-9C46-4841-BF69-3F6B6F86DA31}"/>
              </a:ext>
            </a:extLst>
          </p:cNvPr>
          <p:cNvSpPr txBox="1"/>
          <p:nvPr/>
        </p:nvSpPr>
        <p:spPr>
          <a:xfrm>
            <a:off x="38101" y="391028"/>
            <a:ext cx="9046244" cy="1374735"/>
          </a:xfrm>
          <a:prstGeom prst="rect">
            <a:avLst/>
          </a:prstGeom>
          <a:noFill/>
          <a:ln w="31750">
            <a:solidFill>
              <a:schemeClr val="accent1"/>
            </a:solidFill>
          </a:ln>
        </p:spPr>
        <p:txBody>
          <a:bodyPr wrap="square" rtlCol="0">
            <a:spAutoFit/>
          </a:bodyPr>
          <a:lstStyle/>
          <a:p>
            <a:pPr marL="342900" indent="-342900">
              <a:lnSpc>
                <a:spcPts val="2000"/>
              </a:lnSpc>
              <a:buFont typeface="Wingdings" panose="05000000000000000000" pitchFamily="2" charset="2"/>
              <a:buChar char="u"/>
            </a:pPr>
            <a:r>
              <a:rPr kumimoji="1" lang="en-US" altLang="ja-JP" sz="2000" dirty="0">
                <a:latin typeface="Arial" panose="020B0604020202020204" pitchFamily="34" charset="0"/>
                <a:cs typeface="Arial" panose="020B0604020202020204" pitchFamily="34" charset="0"/>
              </a:rPr>
              <a:t>Ammonia, which does not emit CO2 when burned, is an effective decarbonized fuel for co-firing in coal-fired power plants. Establish co-firing technology at an early stage and expand it to Southeast Asia, etc., build an international supply chain as soon as possible, and take the initiative in the world's ammonia supply and utilization industry.</a:t>
            </a:r>
            <a:endParaRPr kumimoji="1" lang="ja-JP" altLang="en-US" sz="2000" dirty="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44E1D6B0-8027-4266-BD00-9DD8F15D97C9}"/>
              </a:ext>
            </a:extLst>
          </p:cNvPr>
          <p:cNvSpPr txBox="1"/>
          <p:nvPr/>
        </p:nvSpPr>
        <p:spPr>
          <a:xfrm>
            <a:off x="4657727" y="6606639"/>
            <a:ext cx="3890809" cy="261610"/>
          </a:xfrm>
          <a:prstGeom prst="rect">
            <a:avLst/>
          </a:prstGeom>
          <a:noFill/>
        </p:spPr>
        <p:txBody>
          <a:bodyPr wrap="none" rtlCol="0">
            <a:spAutoFit/>
          </a:bodyPr>
          <a:lstStyle/>
          <a:p>
            <a:r>
              <a:rPr kumimoji="1" lang="en-US" altLang="ja-JP" sz="1100" dirty="0"/>
              <a:t>Source : Japanese METI material and translate in English</a:t>
            </a:r>
            <a:endParaRPr kumimoji="1" lang="ja-JP" altLang="en-US" sz="1100" dirty="0"/>
          </a:p>
        </p:txBody>
      </p:sp>
      <p:sp>
        <p:nvSpPr>
          <p:cNvPr id="5" name="テキスト ボックス 4">
            <a:extLst>
              <a:ext uri="{FF2B5EF4-FFF2-40B4-BE49-F238E27FC236}">
                <a16:creationId xmlns:a16="http://schemas.microsoft.com/office/drawing/2014/main" id="{C2D58548-E157-433F-B312-50A22057A4F5}"/>
              </a:ext>
            </a:extLst>
          </p:cNvPr>
          <p:cNvSpPr txBox="1"/>
          <p:nvPr/>
        </p:nvSpPr>
        <p:spPr>
          <a:xfrm>
            <a:off x="852615" y="34012"/>
            <a:ext cx="7463481" cy="461665"/>
          </a:xfrm>
          <a:prstGeom prst="rect">
            <a:avLst/>
          </a:prstGeom>
          <a:noFill/>
        </p:spPr>
        <p:txBody>
          <a:bodyPr wrap="square" rtlCol="0">
            <a:spAutoFit/>
          </a:bodyPr>
          <a:lstStyle/>
          <a:p>
            <a:pPr algn="ctr"/>
            <a:r>
              <a:rPr lang="ja-JP" altLang="en-US" sz="2400" b="1" dirty="0">
                <a:latin typeface="Meiryo UI" panose="020B0604030504040204" pitchFamily="50" charset="-128"/>
                <a:ea typeface="Meiryo UI" panose="020B0604030504040204" pitchFamily="50" charset="-128"/>
                <a:cs typeface="Arial" panose="020B0604020202020204" pitchFamily="34" charset="0"/>
              </a:rPr>
              <a:t>③ </a:t>
            </a:r>
            <a:r>
              <a:rPr lang="en-US" altLang="ja-JP" sz="2400" b="1" dirty="0">
                <a:solidFill>
                  <a:schemeClr val="bg1">
                    <a:lumMod val="75000"/>
                  </a:schemeClr>
                </a:solidFill>
                <a:latin typeface="Meiryo UI" panose="020B0604030504040204" pitchFamily="50" charset="-128"/>
                <a:ea typeface="Meiryo UI" panose="020B0604030504040204" pitchFamily="50" charset="-128"/>
                <a:cs typeface="Arial" panose="020B0604020202020204" pitchFamily="34" charset="0"/>
              </a:rPr>
              <a:t>Hydrogen</a:t>
            </a:r>
            <a:r>
              <a:rPr lang="en-US" altLang="ja-JP" sz="2400" b="1" dirty="0">
                <a:latin typeface="Meiryo UI" panose="020B0604030504040204" pitchFamily="50" charset="-128"/>
                <a:ea typeface="Meiryo UI" panose="020B0604030504040204" pitchFamily="50" charset="-128"/>
                <a:cs typeface="Arial" panose="020B0604020202020204" pitchFamily="34" charset="0"/>
              </a:rPr>
              <a:t>/fuel ammonia (fuel ammonia )</a:t>
            </a:r>
            <a:endParaRPr kumimoji="1" lang="ja-JP" altLang="en-US" sz="24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69B66CA2-B0C5-CF53-E36A-44BD4C0AA6BD}"/>
              </a:ext>
            </a:extLst>
          </p:cNvPr>
          <p:cNvSpPr>
            <a:spLocks noGrp="1"/>
          </p:cNvSpPr>
          <p:nvPr>
            <p:ph type="sldNum" sz="quarter" idx="12"/>
          </p:nvPr>
        </p:nvSpPr>
        <p:spPr/>
        <p:txBody>
          <a:bodyPr/>
          <a:lstStyle/>
          <a:p>
            <a:fld id="{FCAA081B-C72F-46EC-AB54-D6F55AADE4D1}" type="slidenum">
              <a:rPr kumimoji="1" lang="ja-JP" altLang="en-US" smtClean="0"/>
              <a:t>27</a:t>
            </a:fld>
            <a:endParaRPr kumimoji="1" lang="ja-JP" altLang="en-US"/>
          </a:p>
        </p:txBody>
      </p:sp>
    </p:spTree>
    <p:extLst>
      <p:ext uri="{BB962C8B-B14F-4D97-AF65-F5344CB8AC3E}">
        <p14:creationId xmlns:p14="http://schemas.microsoft.com/office/powerpoint/2010/main" val="3322582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4D94903-C6AF-4E22-A238-F302D8E259E6}"/>
              </a:ext>
            </a:extLst>
          </p:cNvPr>
          <p:cNvGraphicFramePr>
            <a:graphicFrameLocks noGrp="1"/>
          </p:cNvGraphicFramePr>
          <p:nvPr>
            <p:extLst>
              <p:ext uri="{D42A27DB-BD31-4B8C-83A1-F6EECF244321}">
                <p14:modId xmlns:p14="http://schemas.microsoft.com/office/powerpoint/2010/main" val="258621540"/>
              </p:ext>
            </p:extLst>
          </p:nvPr>
        </p:nvGraphicFramePr>
        <p:xfrm>
          <a:off x="160421" y="2221329"/>
          <a:ext cx="8831179" cy="3478632"/>
        </p:xfrm>
        <a:graphic>
          <a:graphicData uri="http://schemas.openxmlformats.org/drawingml/2006/table">
            <a:tbl>
              <a:tblPr/>
              <a:tblGrid>
                <a:gridCol w="3116179">
                  <a:extLst>
                    <a:ext uri="{9D8B030D-6E8A-4147-A177-3AD203B41FA5}">
                      <a16:colId xmlns:a16="http://schemas.microsoft.com/office/drawing/2014/main" val="2586499665"/>
                    </a:ext>
                  </a:extLst>
                </a:gridCol>
                <a:gridCol w="2733675">
                  <a:extLst>
                    <a:ext uri="{9D8B030D-6E8A-4147-A177-3AD203B41FA5}">
                      <a16:colId xmlns:a16="http://schemas.microsoft.com/office/drawing/2014/main" val="2390417389"/>
                    </a:ext>
                  </a:extLst>
                </a:gridCol>
                <a:gridCol w="2981325">
                  <a:extLst>
                    <a:ext uri="{9D8B030D-6E8A-4147-A177-3AD203B41FA5}">
                      <a16:colId xmlns:a16="http://schemas.microsoft.com/office/drawing/2014/main" val="3479362064"/>
                    </a:ext>
                  </a:extLst>
                </a:gridCol>
              </a:tblGrid>
              <a:tr h="419102">
                <a:tc>
                  <a:txBody>
                    <a:bodyPr/>
                    <a:lstStyle/>
                    <a:p>
                      <a:pPr algn="ctr"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Current status </a:t>
                      </a:r>
                    </a:p>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and issues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Future initiatives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12204849"/>
                  </a:ext>
                </a:extLst>
              </a:tr>
              <a:tr h="817146">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Switching to carbon-free alternative fuels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Engine that can directly burn hydrogen and fuel ammonia is required</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Technology development and practical application for long-distance and large ships</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5542181"/>
                  </a:ext>
                </a:extLst>
              </a:tr>
              <a:tr h="1019175">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Higher efficiency of LNG-fueled ships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It is necessary to improve the space efficiency of fuel tanks, etc.</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Developing innovative space-efficient technology</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33298934"/>
                  </a:ext>
                </a:extLst>
              </a:tr>
              <a:tr h="1147011">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Development of a framework to promote the introduction and popularization of energy-saving and CO2 emission-saving ships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Countermeasures for existing ocean-going vessels are a challenge</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Prompt implementation of the development of a framework for low-carbon and decarbonization</a:t>
                      </a:r>
                      <a:endPar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0061070"/>
                  </a:ext>
                </a:extLst>
              </a:tr>
            </a:tbl>
          </a:graphicData>
        </a:graphic>
      </p:graphicFrame>
      <p:sp>
        <p:nvSpPr>
          <p:cNvPr id="5" name="テキスト ボックス 4">
            <a:extLst>
              <a:ext uri="{FF2B5EF4-FFF2-40B4-BE49-F238E27FC236}">
                <a16:creationId xmlns:a16="http://schemas.microsoft.com/office/drawing/2014/main" id="{C2D58548-E157-433F-B312-50A22057A4F5}"/>
              </a:ext>
            </a:extLst>
          </p:cNvPr>
          <p:cNvSpPr txBox="1"/>
          <p:nvPr/>
        </p:nvSpPr>
        <p:spPr>
          <a:xfrm>
            <a:off x="2530642" y="50755"/>
            <a:ext cx="4082716" cy="461665"/>
          </a:xfrm>
          <a:prstGeom prst="rect">
            <a:avLst/>
          </a:prstGeom>
          <a:noFill/>
        </p:spPr>
        <p:txBody>
          <a:bodyPr wrap="square" rtlCol="0">
            <a:spAutoFit/>
          </a:bodyPr>
          <a:lstStyle/>
          <a:p>
            <a:pPr algn="ctr"/>
            <a:r>
              <a:rPr lang="ja-JP" altLang="en-US" sz="2400" b="1" dirty="0">
                <a:latin typeface="Meiryo UI" panose="020B0604030504040204" pitchFamily="50" charset="-128"/>
                <a:ea typeface="Meiryo UI" panose="020B0604030504040204" pitchFamily="50" charset="-128"/>
                <a:cs typeface="Arial" panose="020B0604020202020204" pitchFamily="34" charset="0"/>
              </a:rPr>
              <a:t>⑦ </a:t>
            </a:r>
            <a:r>
              <a:rPr lang="en-US" altLang="ja-JP" sz="2400" b="1" dirty="0">
                <a:latin typeface="Meiryo UI" panose="020B0604030504040204" pitchFamily="50" charset="-128"/>
                <a:ea typeface="Meiryo UI" panose="020B0604030504040204" pitchFamily="50" charset="-128"/>
                <a:cs typeface="Arial" panose="020B0604020202020204" pitchFamily="34" charset="0"/>
              </a:rPr>
              <a:t>Shipping</a:t>
            </a:r>
            <a:endParaRPr kumimoji="1" lang="ja-JP" altLang="en-US" sz="24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14" name="テキスト ボックス 13">
            <a:extLst>
              <a:ext uri="{FF2B5EF4-FFF2-40B4-BE49-F238E27FC236}">
                <a16:creationId xmlns:a16="http://schemas.microsoft.com/office/drawing/2014/main" id="{061747B1-9C46-4841-BF69-3F6B6F86DA31}"/>
              </a:ext>
            </a:extLst>
          </p:cNvPr>
          <p:cNvSpPr txBox="1"/>
          <p:nvPr/>
        </p:nvSpPr>
        <p:spPr>
          <a:xfrm>
            <a:off x="65170" y="505328"/>
            <a:ext cx="8983579" cy="1631216"/>
          </a:xfrm>
          <a:prstGeom prst="rect">
            <a:avLst/>
          </a:prstGeom>
          <a:noFill/>
          <a:ln w="31750">
            <a:solidFill>
              <a:schemeClr val="accent1"/>
            </a:solidFill>
          </a:ln>
        </p:spPr>
        <p:txBody>
          <a:bodyPr wrap="square" rtlCol="0">
            <a:spAutoFit/>
          </a:bodyPr>
          <a:lstStyle/>
          <a:p>
            <a:pPr marL="342900" indent="-342900">
              <a:lnSpc>
                <a:spcPts val="2000"/>
              </a:lnSpc>
              <a:buFont typeface="Wingdings" panose="05000000000000000000" pitchFamily="2" charset="2"/>
              <a:buChar char="u"/>
            </a:pPr>
            <a:r>
              <a:rPr kumimoji="1" lang="en-US" altLang="ja-JP" sz="2000" dirty="0">
                <a:latin typeface="Arial" panose="020B0604020202020204" pitchFamily="34" charset="0"/>
                <a:cs typeface="Arial" panose="020B0604020202020204" pitchFamily="34" charset="0"/>
              </a:rPr>
              <a:t>Acquire technical capabilities related to the development of gas-fueled vessels such as LNG, hydrogen, and ammonia, which are essential for achieving zero emissions, and establish a production base. Lead the development of international standards, strengthen the international competitiveness of Japan's shipbuilding and shipping industries, and work toward carbon neutrality in marine transportation.</a:t>
            </a:r>
            <a:endParaRPr kumimoji="1" lang="ja-JP" altLang="en-US" sz="2000" dirty="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44E1D6B0-8027-4266-BD00-9DD8F15D97C9}"/>
              </a:ext>
            </a:extLst>
          </p:cNvPr>
          <p:cNvSpPr txBox="1"/>
          <p:nvPr/>
        </p:nvSpPr>
        <p:spPr>
          <a:xfrm>
            <a:off x="184486" y="6268635"/>
            <a:ext cx="4751622" cy="307777"/>
          </a:xfrm>
          <a:prstGeom prst="rect">
            <a:avLst/>
          </a:prstGeom>
          <a:noFill/>
        </p:spPr>
        <p:txBody>
          <a:bodyPr wrap="none" rtlCol="0">
            <a:spAutoFit/>
          </a:bodyPr>
          <a:lstStyle/>
          <a:p>
            <a:r>
              <a:rPr kumimoji="1" lang="en-US" altLang="ja-JP" sz="1400" dirty="0"/>
              <a:t>Source : Japanese METI material and translate in English</a:t>
            </a:r>
            <a:endParaRPr kumimoji="1" lang="ja-JP" altLang="en-US" sz="1400" dirty="0"/>
          </a:p>
        </p:txBody>
      </p:sp>
      <p:sp>
        <p:nvSpPr>
          <p:cNvPr id="3" name="スライド番号プレースホルダー 2">
            <a:extLst>
              <a:ext uri="{FF2B5EF4-FFF2-40B4-BE49-F238E27FC236}">
                <a16:creationId xmlns:a16="http://schemas.microsoft.com/office/drawing/2014/main" id="{091D3CAD-4B70-1ED3-E8FF-8D17DB48A080}"/>
              </a:ext>
            </a:extLst>
          </p:cNvPr>
          <p:cNvSpPr>
            <a:spLocks noGrp="1"/>
          </p:cNvSpPr>
          <p:nvPr>
            <p:ph type="sldNum" sz="quarter" idx="12"/>
          </p:nvPr>
        </p:nvSpPr>
        <p:spPr/>
        <p:txBody>
          <a:bodyPr/>
          <a:lstStyle/>
          <a:p>
            <a:fld id="{FCAA081B-C72F-46EC-AB54-D6F55AADE4D1}" type="slidenum">
              <a:rPr kumimoji="1" lang="ja-JP" altLang="en-US" smtClean="0"/>
              <a:t>28</a:t>
            </a:fld>
            <a:endParaRPr kumimoji="1" lang="ja-JP" altLang="en-US"/>
          </a:p>
        </p:txBody>
      </p:sp>
    </p:spTree>
    <p:extLst>
      <p:ext uri="{BB962C8B-B14F-4D97-AF65-F5344CB8AC3E}">
        <p14:creationId xmlns:p14="http://schemas.microsoft.com/office/powerpoint/2010/main" val="357901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4D94903-C6AF-4E22-A238-F302D8E259E6}"/>
              </a:ext>
            </a:extLst>
          </p:cNvPr>
          <p:cNvGraphicFramePr>
            <a:graphicFrameLocks noGrp="1"/>
          </p:cNvGraphicFramePr>
          <p:nvPr>
            <p:extLst>
              <p:ext uri="{D42A27DB-BD31-4B8C-83A1-F6EECF244321}">
                <p14:modId xmlns:p14="http://schemas.microsoft.com/office/powerpoint/2010/main" val="4018127151"/>
              </p:ext>
            </p:extLst>
          </p:nvPr>
        </p:nvGraphicFramePr>
        <p:xfrm>
          <a:off x="160421" y="1773654"/>
          <a:ext cx="8831179" cy="3358416"/>
        </p:xfrm>
        <a:graphic>
          <a:graphicData uri="http://schemas.openxmlformats.org/drawingml/2006/table">
            <a:tbl>
              <a:tblPr/>
              <a:tblGrid>
                <a:gridCol w="1756610">
                  <a:extLst>
                    <a:ext uri="{9D8B030D-6E8A-4147-A177-3AD203B41FA5}">
                      <a16:colId xmlns:a16="http://schemas.microsoft.com/office/drawing/2014/main" val="2586499665"/>
                    </a:ext>
                  </a:extLst>
                </a:gridCol>
                <a:gridCol w="3007895">
                  <a:extLst>
                    <a:ext uri="{9D8B030D-6E8A-4147-A177-3AD203B41FA5}">
                      <a16:colId xmlns:a16="http://schemas.microsoft.com/office/drawing/2014/main" val="2390417389"/>
                    </a:ext>
                  </a:extLst>
                </a:gridCol>
                <a:gridCol w="4066674">
                  <a:extLst>
                    <a:ext uri="{9D8B030D-6E8A-4147-A177-3AD203B41FA5}">
                      <a16:colId xmlns:a16="http://schemas.microsoft.com/office/drawing/2014/main" val="3479362064"/>
                    </a:ext>
                  </a:extLst>
                </a:gridCol>
              </a:tblGrid>
              <a:tr h="419102">
                <a:tc>
                  <a:txBody>
                    <a:bodyPr/>
                    <a:lstStyle/>
                    <a:p>
                      <a:pPr algn="ctr"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Current status </a:t>
                      </a:r>
                    </a:p>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and issues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Future initiatives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12204849"/>
                  </a:ext>
                </a:extLst>
              </a:tr>
              <a:tr h="1018674">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Electrification</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Equipment and propulsion systems have technical issues</a:t>
                      </a:r>
                    </a:p>
                    <a:p>
                      <a:pPr algn="l" fontAlgn="ctr"/>
                      <a:r>
                        <a:rPr lang="en-US" altLang="ja-JP" sz="1400" b="0" i="0" u="none" strike="noStrike" dirty="0">
                          <a:solidFill>
                            <a:srgbClr val="000000"/>
                          </a:solidFill>
                          <a:effectLst/>
                          <a:latin typeface="Arial" panose="020B0604020202020204" pitchFamily="34" charset="0"/>
                          <a:ea typeface="+mn-ea"/>
                          <a:cs typeface="Arial" panose="020B0604020202020204" pitchFamily="34" charset="0"/>
                        </a:rPr>
                        <a:t>- Batteries (including fuel cells), motors, generators, and inverters for aircraft, which are indispensable for electrification, have potential, but performance needs to be improved for aircraft.   etc.</a:t>
                      </a:r>
                      <a:endParaRPr lang="ja-JP" altLang="en-US" sz="14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Response to hybrid electrification and full electrification.</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5542181"/>
                  </a:ext>
                </a:extLst>
              </a:tr>
              <a:tr h="1087656">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Hydrogen aircraft</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Although development has started worldwide, there are many technical development elements.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Established core technology for fuel conversion to hydrogen.</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33298934"/>
                  </a:ext>
                </a:extLst>
              </a:tr>
            </a:tbl>
          </a:graphicData>
        </a:graphic>
      </p:graphicFrame>
      <p:sp>
        <p:nvSpPr>
          <p:cNvPr id="5" name="テキスト ボックス 4">
            <a:extLst>
              <a:ext uri="{FF2B5EF4-FFF2-40B4-BE49-F238E27FC236}">
                <a16:creationId xmlns:a16="http://schemas.microsoft.com/office/drawing/2014/main" id="{C2D58548-E157-433F-B312-50A22057A4F5}"/>
              </a:ext>
            </a:extLst>
          </p:cNvPr>
          <p:cNvSpPr txBox="1"/>
          <p:nvPr/>
        </p:nvSpPr>
        <p:spPr>
          <a:xfrm>
            <a:off x="2518611" y="43663"/>
            <a:ext cx="4082716" cy="461665"/>
          </a:xfrm>
          <a:prstGeom prst="rect">
            <a:avLst/>
          </a:prstGeom>
          <a:noFill/>
        </p:spPr>
        <p:txBody>
          <a:bodyPr wrap="square" rtlCol="0">
            <a:spAutoFit/>
          </a:bodyPr>
          <a:lstStyle/>
          <a:p>
            <a:pPr algn="ctr"/>
            <a:r>
              <a:rPr lang="ja-JP" altLang="en-US" sz="2400" b="1" dirty="0">
                <a:latin typeface="Meiryo UI" panose="020B0604030504040204" pitchFamily="50" charset="-128"/>
                <a:ea typeface="Meiryo UI" panose="020B0604030504040204" pitchFamily="50" charset="-128"/>
                <a:cs typeface="Arial" panose="020B0604020202020204" pitchFamily="34" charset="0"/>
              </a:rPr>
              <a:t>⑩ </a:t>
            </a:r>
            <a:r>
              <a:rPr lang="en-US" altLang="ja-JP" sz="2400" b="1" dirty="0">
                <a:latin typeface="Meiryo UI" panose="020B0604030504040204" pitchFamily="50" charset="-128"/>
                <a:ea typeface="Meiryo UI" panose="020B0604030504040204" pitchFamily="50" charset="-128"/>
                <a:cs typeface="Arial" panose="020B0604020202020204" pitchFamily="34" charset="0"/>
              </a:rPr>
              <a:t>Aircraft</a:t>
            </a:r>
            <a:endParaRPr kumimoji="1" lang="ja-JP" altLang="en-US" sz="24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14" name="テキスト ボックス 13">
            <a:extLst>
              <a:ext uri="{FF2B5EF4-FFF2-40B4-BE49-F238E27FC236}">
                <a16:creationId xmlns:a16="http://schemas.microsoft.com/office/drawing/2014/main" id="{061747B1-9C46-4841-BF69-3F6B6F86DA31}"/>
              </a:ext>
            </a:extLst>
          </p:cNvPr>
          <p:cNvSpPr txBox="1"/>
          <p:nvPr/>
        </p:nvSpPr>
        <p:spPr>
          <a:xfrm>
            <a:off x="103272" y="457703"/>
            <a:ext cx="8971548" cy="1220847"/>
          </a:xfrm>
          <a:prstGeom prst="rect">
            <a:avLst/>
          </a:prstGeom>
          <a:noFill/>
          <a:ln w="31750">
            <a:solidFill>
              <a:schemeClr val="accent1"/>
            </a:solidFill>
          </a:ln>
        </p:spPr>
        <p:txBody>
          <a:bodyPr wrap="square" rtlCol="0">
            <a:spAutoFit/>
          </a:bodyPr>
          <a:lstStyle/>
          <a:p>
            <a:pPr marL="342900" indent="-342900">
              <a:lnSpc>
                <a:spcPts val="2200"/>
              </a:lnSpc>
              <a:buFont typeface="Wingdings" panose="05000000000000000000" pitchFamily="2" charset="2"/>
              <a:buChar char="u"/>
            </a:pPr>
            <a:r>
              <a:rPr kumimoji="1" lang="en-US" altLang="ja-JP" sz="2000" dirty="0">
                <a:solidFill>
                  <a:srgbClr val="000000"/>
                </a:solidFill>
                <a:latin typeface="Arial" panose="020B0604020202020204" pitchFamily="34" charset="0"/>
                <a:cs typeface="Arial" panose="020B0604020202020204" pitchFamily="34" charset="0"/>
              </a:rPr>
              <a:t>ICAO (International Civil Aviation Organization) institutionalized the baseline from 2024 onwards, defined as 85% of CO2 emissions in 2019. It aims to establish technological superiority in multiple elements such as composite materials, electrification, hydrogen and alternative fuels.</a:t>
            </a:r>
            <a:endParaRPr kumimoji="1" lang="ja-JP" altLang="en-US" sz="2000" dirty="0">
              <a:solidFill>
                <a:srgbClr val="000000"/>
              </a:solidFill>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44E1D6B0-8027-4266-BD00-9DD8F15D97C9}"/>
              </a:ext>
            </a:extLst>
          </p:cNvPr>
          <p:cNvSpPr txBox="1"/>
          <p:nvPr/>
        </p:nvSpPr>
        <p:spPr>
          <a:xfrm>
            <a:off x="184486" y="6268635"/>
            <a:ext cx="4751622" cy="307777"/>
          </a:xfrm>
          <a:prstGeom prst="rect">
            <a:avLst/>
          </a:prstGeom>
          <a:noFill/>
        </p:spPr>
        <p:txBody>
          <a:bodyPr wrap="none" rtlCol="0">
            <a:spAutoFit/>
          </a:bodyPr>
          <a:lstStyle/>
          <a:p>
            <a:r>
              <a:rPr kumimoji="1" lang="en-US" altLang="ja-JP" sz="1400" dirty="0"/>
              <a:t>Source : Japanese METI material and translate in English</a:t>
            </a:r>
            <a:endParaRPr kumimoji="1" lang="ja-JP" altLang="en-US" sz="1400" dirty="0"/>
          </a:p>
        </p:txBody>
      </p:sp>
      <p:sp>
        <p:nvSpPr>
          <p:cNvPr id="3" name="スライド番号プレースホルダー 2">
            <a:extLst>
              <a:ext uri="{FF2B5EF4-FFF2-40B4-BE49-F238E27FC236}">
                <a16:creationId xmlns:a16="http://schemas.microsoft.com/office/drawing/2014/main" id="{1F813659-2CB9-EC8E-08E2-729F6E746613}"/>
              </a:ext>
            </a:extLst>
          </p:cNvPr>
          <p:cNvSpPr>
            <a:spLocks noGrp="1"/>
          </p:cNvSpPr>
          <p:nvPr>
            <p:ph type="sldNum" sz="quarter" idx="12"/>
          </p:nvPr>
        </p:nvSpPr>
        <p:spPr/>
        <p:txBody>
          <a:bodyPr/>
          <a:lstStyle/>
          <a:p>
            <a:fld id="{FCAA081B-C72F-46EC-AB54-D6F55AADE4D1}" type="slidenum">
              <a:rPr kumimoji="1" lang="ja-JP" altLang="en-US" smtClean="0"/>
              <a:t>29</a:t>
            </a:fld>
            <a:endParaRPr kumimoji="1" lang="ja-JP" altLang="en-US"/>
          </a:p>
        </p:txBody>
      </p:sp>
    </p:spTree>
    <p:extLst>
      <p:ext uri="{BB962C8B-B14F-4D97-AF65-F5344CB8AC3E}">
        <p14:creationId xmlns:p14="http://schemas.microsoft.com/office/powerpoint/2010/main" val="3390074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A53978A-7F1F-4BFF-AC3B-0107EDBC50DD}"/>
              </a:ext>
            </a:extLst>
          </p:cNvPr>
          <p:cNvSpPr/>
          <p:nvPr/>
        </p:nvSpPr>
        <p:spPr>
          <a:xfrm>
            <a:off x="285448" y="1024826"/>
            <a:ext cx="8573103" cy="3416320"/>
          </a:xfrm>
          <a:prstGeom prst="rect">
            <a:avLst/>
          </a:prstGeom>
        </p:spPr>
        <p:txBody>
          <a:bodyPr wrap="square">
            <a:spAutoFit/>
          </a:bodyPr>
          <a:lstStyle/>
          <a:p>
            <a:pPr marL="361950" indent="-361950" fontAlgn="auto">
              <a:spcBef>
                <a:spcPts val="0"/>
              </a:spcBef>
              <a:spcAft>
                <a:spcPts val="0"/>
              </a:spcAft>
              <a:defRPr/>
            </a:pPr>
            <a:r>
              <a:rPr lang="en-US" altLang="ja-JP" sz="2400" b="1" dirty="0">
                <a:solidFill>
                  <a:srgbClr val="000000"/>
                </a:solidFill>
                <a:latin typeface="Meiryo UI" panose="020B0604030504040204" pitchFamily="50" charset="-128"/>
                <a:ea typeface="Meiryo UI" panose="020B0604030504040204" pitchFamily="50" charset="-128"/>
              </a:rPr>
              <a:t>1. Japan's strategy for decarbonizing/</a:t>
            </a:r>
            <a:r>
              <a:rPr lang="en-US" altLang="ja-JP" sz="2400" b="1" dirty="0" err="1">
                <a:solidFill>
                  <a:srgbClr val="000000"/>
                </a:solidFill>
                <a:latin typeface="Meiryo UI" panose="020B0604030504040204" pitchFamily="50" charset="-128"/>
                <a:ea typeface="Meiryo UI" panose="020B0604030504040204" pitchFamily="50" charset="-128"/>
              </a:rPr>
              <a:t>defossilizing</a:t>
            </a:r>
            <a:r>
              <a:rPr lang="en-US" altLang="ja-JP" sz="2400" b="1" dirty="0">
                <a:solidFill>
                  <a:srgbClr val="000000"/>
                </a:solidFill>
                <a:latin typeface="Meiryo UI" panose="020B0604030504040204" pitchFamily="50" charset="-128"/>
                <a:ea typeface="Meiryo UI" panose="020B0604030504040204" pitchFamily="50" charset="-128"/>
              </a:rPr>
              <a:t> the transport sector</a:t>
            </a:r>
          </a:p>
          <a:p>
            <a:pPr marL="534988" indent="-534988" fontAlgn="auto">
              <a:spcBef>
                <a:spcPts val="0"/>
              </a:spcBef>
              <a:spcAft>
                <a:spcPts val="0"/>
              </a:spcAft>
              <a:defRPr/>
            </a:pPr>
            <a:r>
              <a:rPr lang="en-US" altLang="ja-JP" sz="2400" b="1" dirty="0">
                <a:solidFill>
                  <a:srgbClr val="000000"/>
                </a:solidFill>
                <a:latin typeface="Meiryo UI" panose="020B0604030504040204" pitchFamily="50" charset="-128"/>
                <a:ea typeface="Meiryo UI" panose="020B0604030504040204" pitchFamily="50" charset="-128"/>
              </a:rPr>
              <a:t>   - Green Growth Strategy towards 2050 Carbon Neutrality</a:t>
            </a:r>
          </a:p>
          <a:p>
            <a:pPr marL="534988" indent="-534988">
              <a:defRPr/>
            </a:pPr>
            <a:r>
              <a:rPr lang="en-US" altLang="ja-JP" sz="2400" b="1" dirty="0">
                <a:solidFill>
                  <a:srgbClr val="000000"/>
                </a:solidFill>
                <a:latin typeface="Meiryo UI" panose="020B0604030504040204" pitchFamily="50" charset="-128"/>
                <a:ea typeface="Meiryo UI" panose="020B0604030504040204" pitchFamily="50" charset="-128"/>
              </a:rPr>
              <a:t>   - </a:t>
            </a:r>
            <a:r>
              <a:rPr lang="en-US" altLang="ja-JP" sz="2400" b="1" dirty="0">
                <a:latin typeface="Meiryo UI" panose="020B0604030504040204" pitchFamily="50" charset="-128"/>
                <a:ea typeface="Meiryo UI" panose="020B0604030504040204" pitchFamily="50" charset="-128"/>
              </a:rPr>
              <a:t>Basic Policy for the Realization of </a:t>
            </a:r>
            <a:r>
              <a:rPr lang="en-US" altLang="ja-JP" sz="2400" b="1" i="0" u="none" strike="noStrike" baseline="0" dirty="0">
                <a:solidFill>
                  <a:srgbClr val="000000"/>
                </a:solidFill>
                <a:latin typeface="Meiryo UI" panose="020B0604030504040204" pitchFamily="50" charset="-128"/>
                <a:ea typeface="Meiryo UI" panose="020B0604030504040204" pitchFamily="50" charset="-128"/>
              </a:rPr>
              <a:t>Green</a:t>
            </a:r>
            <a:r>
              <a:rPr lang="ja-JP" altLang="en-US" sz="2400" b="1" dirty="0">
                <a:solidFill>
                  <a:srgbClr val="000000"/>
                </a:solidFill>
                <a:latin typeface="Meiryo UI" panose="020B0604030504040204" pitchFamily="50" charset="-128"/>
                <a:ea typeface="Meiryo UI" panose="020B0604030504040204" pitchFamily="50" charset="-128"/>
              </a:rPr>
              <a:t> </a:t>
            </a:r>
            <a:r>
              <a:rPr lang="en-US" altLang="ja-JP" sz="2400" b="1" i="0" u="none" strike="noStrike" baseline="0" dirty="0">
                <a:solidFill>
                  <a:srgbClr val="000000"/>
                </a:solidFill>
                <a:latin typeface="Meiryo UI" panose="020B0604030504040204" pitchFamily="50" charset="-128"/>
                <a:ea typeface="Meiryo UI" panose="020B0604030504040204" pitchFamily="50" charset="-128"/>
              </a:rPr>
              <a:t>Transformation (</a:t>
            </a:r>
            <a:r>
              <a:rPr lang="en-US" altLang="ja-JP" sz="2400" b="1" dirty="0">
                <a:latin typeface="Meiryo UI" panose="020B0604030504040204" pitchFamily="50" charset="-128"/>
                <a:ea typeface="Meiryo UI" panose="020B0604030504040204" pitchFamily="50" charset="-128"/>
              </a:rPr>
              <a:t>GX)</a:t>
            </a:r>
          </a:p>
          <a:p>
            <a:pPr marL="361950" indent="-361950" fontAlgn="auto">
              <a:spcBef>
                <a:spcPts val="0"/>
              </a:spcBef>
              <a:spcAft>
                <a:spcPts val="0"/>
              </a:spcAft>
              <a:defRPr/>
            </a:pPr>
            <a:endParaRPr lang="en-US" altLang="ja-JP" sz="2400" b="1" dirty="0">
              <a:solidFill>
                <a:schemeClr val="bg1">
                  <a:lumMod val="85000"/>
                </a:schemeClr>
              </a:solidFill>
              <a:latin typeface="Meiryo UI" panose="020B0604030504040204" pitchFamily="50" charset="-128"/>
              <a:ea typeface="Meiryo UI" panose="020B0604030504040204" pitchFamily="50" charset="-128"/>
            </a:endParaRPr>
          </a:p>
          <a:p>
            <a:pPr marL="361950" indent="-361950" fontAlgn="auto">
              <a:spcBef>
                <a:spcPts val="0"/>
              </a:spcBef>
              <a:spcAft>
                <a:spcPts val="0"/>
              </a:spcAft>
              <a:defRPr/>
            </a:pPr>
            <a:r>
              <a:rPr lang="en-US" altLang="ja-JP" sz="2400" b="1" dirty="0">
                <a:solidFill>
                  <a:schemeClr val="bg1">
                    <a:lumMod val="85000"/>
                  </a:schemeClr>
                </a:solidFill>
                <a:latin typeface="Meiryo UI" panose="020B0604030504040204" pitchFamily="50" charset="-128"/>
                <a:ea typeface="Meiryo UI" panose="020B0604030504040204" pitchFamily="50" charset="-128"/>
              </a:rPr>
              <a:t>2. Examples of priority research areas on fuels and vehicles and new developments </a:t>
            </a:r>
          </a:p>
        </p:txBody>
      </p:sp>
      <p:sp>
        <p:nvSpPr>
          <p:cNvPr id="3" name="Text Box 47">
            <a:extLst>
              <a:ext uri="{FF2B5EF4-FFF2-40B4-BE49-F238E27FC236}">
                <a16:creationId xmlns:a16="http://schemas.microsoft.com/office/drawing/2014/main" id="{36583C1A-0CD1-435D-AC49-F5E821BE6F3C}"/>
              </a:ext>
            </a:extLst>
          </p:cNvPr>
          <p:cNvSpPr txBox="1">
            <a:spLocks noChangeArrowheads="1"/>
          </p:cNvSpPr>
          <p:nvPr/>
        </p:nvSpPr>
        <p:spPr bwMode="auto">
          <a:xfrm>
            <a:off x="1157432" y="77500"/>
            <a:ext cx="6832600" cy="332399"/>
          </a:xfrm>
          <a:prstGeom prst="rect">
            <a:avLst/>
          </a:prstGeom>
          <a:noFill/>
          <a:ln w="9525">
            <a:noFill/>
            <a:miter lim="800000"/>
            <a:headEnd/>
            <a:tailEnd/>
          </a:ln>
          <a:effectLst/>
        </p:spPr>
        <p:txBody>
          <a:bodyPr lIns="0" tIns="0" rIns="0" bIns="0">
            <a:spAutoFit/>
          </a:bodyPr>
          <a:lstStyle/>
          <a:p>
            <a:pPr algn="ctr">
              <a:lnSpc>
                <a:spcPct val="90000"/>
              </a:lnSpc>
              <a:defRPr/>
            </a:pPr>
            <a:r>
              <a:rPr lang="en-US" altLang="ja-JP" sz="2400" b="1" dirty="0">
                <a:solidFill>
                  <a:srgbClr val="000000"/>
                </a:solidFill>
                <a:latin typeface="Tahoma" panose="020B0604030504040204" pitchFamily="34" charset="0"/>
                <a:ea typeface="Tahoma" panose="020B0604030504040204" pitchFamily="34" charset="0"/>
                <a:cs typeface="Tahoma" panose="020B0604030504040204" pitchFamily="34" charset="0"/>
              </a:rPr>
              <a:t>Contents</a:t>
            </a:r>
            <a:endParaRPr lang="ja-JP" altLang="en-US" sz="2400" b="1" dirty="0">
              <a:solidFill>
                <a:srgbClr val="000000"/>
              </a:solidFill>
              <a:latin typeface="Tahoma" panose="020B0604030504040204" pitchFamily="34" charset="0"/>
              <a:ea typeface="Meiryo UI" panose="020B0604030504040204" pitchFamily="50" charset="-128"/>
              <a:cs typeface="Tahoma" panose="020B0604030504040204" pitchFamily="34" charset="0"/>
            </a:endParaRPr>
          </a:p>
        </p:txBody>
      </p:sp>
      <p:sp>
        <p:nvSpPr>
          <p:cNvPr id="4" name="スライド番号プレースホルダー 3">
            <a:extLst>
              <a:ext uri="{FF2B5EF4-FFF2-40B4-BE49-F238E27FC236}">
                <a16:creationId xmlns:a16="http://schemas.microsoft.com/office/drawing/2014/main" id="{32722ABF-2635-9554-EB70-335A81E0FA87}"/>
              </a:ext>
            </a:extLst>
          </p:cNvPr>
          <p:cNvSpPr>
            <a:spLocks noGrp="1"/>
          </p:cNvSpPr>
          <p:nvPr>
            <p:ph type="sldNum" sz="quarter" idx="12"/>
          </p:nvPr>
        </p:nvSpPr>
        <p:spPr/>
        <p:txBody>
          <a:bodyPr/>
          <a:lstStyle/>
          <a:p>
            <a:fld id="{FCAA081B-C72F-46EC-AB54-D6F55AADE4D1}" type="slidenum">
              <a:rPr kumimoji="1" lang="ja-JP" altLang="en-US" smtClean="0"/>
              <a:t>3</a:t>
            </a:fld>
            <a:endParaRPr kumimoji="1" lang="ja-JP" altLang="en-US"/>
          </a:p>
        </p:txBody>
      </p:sp>
    </p:spTree>
    <p:extLst>
      <p:ext uri="{BB962C8B-B14F-4D97-AF65-F5344CB8AC3E}">
        <p14:creationId xmlns:p14="http://schemas.microsoft.com/office/powerpoint/2010/main" val="2301517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4D94903-C6AF-4E22-A238-F302D8E259E6}"/>
              </a:ext>
            </a:extLst>
          </p:cNvPr>
          <p:cNvGraphicFramePr>
            <a:graphicFrameLocks noGrp="1"/>
          </p:cNvGraphicFramePr>
          <p:nvPr>
            <p:extLst>
              <p:ext uri="{D42A27DB-BD31-4B8C-83A1-F6EECF244321}">
                <p14:modId xmlns:p14="http://schemas.microsoft.com/office/powerpoint/2010/main" val="3646091925"/>
              </p:ext>
            </p:extLst>
          </p:nvPr>
        </p:nvGraphicFramePr>
        <p:xfrm>
          <a:off x="160421" y="1773654"/>
          <a:ext cx="8831179" cy="4271211"/>
        </p:xfrm>
        <a:graphic>
          <a:graphicData uri="http://schemas.openxmlformats.org/drawingml/2006/table">
            <a:tbl>
              <a:tblPr/>
              <a:tblGrid>
                <a:gridCol w="1756610">
                  <a:extLst>
                    <a:ext uri="{9D8B030D-6E8A-4147-A177-3AD203B41FA5}">
                      <a16:colId xmlns:a16="http://schemas.microsoft.com/office/drawing/2014/main" val="2586499665"/>
                    </a:ext>
                  </a:extLst>
                </a:gridCol>
                <a:gridCol w="3007895">
                  <a:extLst>
                    <a:ext uri="{9D8B030D-6E8A-4147-A177-3AD203B41FA5}">
                      <a16:colId xmlns:a16="http://schemas.microsoft.com/office/drawing/2014/main" val="2390417389"/>
                    </a:ext>
                  </a:extLst>
                </a:gridCol>
                <a:gridCol w="4066674">
                  <a:extLst>
                    <a:ext uri="{9D8B030D-6E8A-4147-A177-3AD203B41FA5}">
                      <a16:colId xmlns:a16="http://schemas.microsoft.com/office/drawing/2014/main" val="3479362064"/>
                    </a:ext>
                  </a:extLst>
                </a:gridCol>
              </a:tblGrid>
              <a:tr h="419102">
                <a:tc>
                  <a:txBody>
                    <a:bodyPr/>
                    <a:lstStyle/>
                    <a:p>
                      <a:pPr algn="ctr"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Current status </a:t>
                      </a:r>
                    </a:p>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and issues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Future initiatives</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12204849"/>
                  </a:ext>
                </a:extLst>
              </a:tr>
              <a:tr h="1147011">
                <a:tc rowSpan="2">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Jet fuel</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Enlarging the scale for stable supply and overcoming high costs is a challenge.</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lgDash"/>
                      <a:round/>
                      <a:headEnd type="none" w="med" len="med"/>
                      <a:tailEnd type="none" w="med" len="med"/>
                    </a:lnB>
                    <a:noFill/>
                  </a:tcPr>
                </a:tc>
                <a:tc>
                  <a:txBody>
                    <a:bodyPr/>
                    <a:lstStyle/>
                    <a:p>
                      <a:pPr algn="l" fontAlgn="ct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 Cost reduction and supply expansion through large-scale demonstration.</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lgDash"/>
                      <a:round/>
                      <a:headEnd type="none" w="med" len="med"/>
                      <a:tailEnd type="none" w="med" len="med"/>
                    </a:lnB>
                    <a:noFill/>
                  </a:tcPr>
                </a:tc>
                <a:extLst>
                  <a:ext uri="{0D108BD9-81ED-4DB2-BD59-A6C34878D82A}">
                    <a16:rowId xmlns:a16="http://schemas.microsoft.com/office/drawing/2014/main" val="1630061070"/>
                  </a:ext>
                </a:extLst>
              </a:tr>
              <a:tr h="1147011">
                <a:tc vMerge="1">
                  <a:txBody>
                    <a:bodyPr/>
                    <a:lstStyle/>
                    <a:p>
                      <a:pPr algn="l" fontAlgn="ct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Challenges for commercialization are cost and establishment of manufacturing technology</a:t>
                      </a:r>
                      <a:r>
                        <a:rPr lang="en-US" altLang="ja-JP"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600" b="0" i="0" u="none" strike="noStrike" dirty="0">
                          <a:solidFill>
                            <a:srgbClr val="000000"/>
                          </a:solidFill>
                          <a:effectLst/>
                          <a:latin typeface="Arial" panose="020B0604020202020204" pitchFamily="34" charset="0"/>
                          <a:ea typeface="+mn-ea"/>
                          <a:cs typeface="Arial" panose="020B0604020202020204" pitchFamily="34" charset="0"/>
                        </a:rPr>
                        <a:t>Support for large-scale and technological development of synthetic fuels.</a:t>
                      </a: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Arial" panose="020B0604020202020204" pitchFamily="34" charset="0"/>
                          <a:ea typeface="+mn-ea"/>
                          <a:cs typeface="Arial" panose="020B0604020202020204" pitchFamily="34" charset="0"/>
                        </a:rPr>
                        <a:t>- Higher efficiency of existing technology (reverse shift reaction + FT synthesis process) and design and development of manufacturing equipment.</a:t>
                      </a: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Arial" panose="020B0604020202020204" pitchFamily="34" charset="0"/>
                          <a:ea typeface="+mn-ea"/>
                          <a:cs typeface="Arial" panose="020B0604020202020204" pitchFamily="34" charset="0"/>
                        </a:rPr>
                        <a:t>- Development of innovative new technologies and processes (co-electrolysis, Direct-FT, etc.).</a:t>
                      </a: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Arial" panose="020B0604020202020204" pitchFamily="34" charset="0"/>
                          <a:ea typeface="+mn-ea"/>
                          <a:cs typeface="Arial" panose="020B0604020202020204" pitchFamily="34" charset="0"/>
                        </a:rPr>
                        <a:t>- Establish high-efficiency, large-scale manufacturing technology by 2030. The aim is to expand the introduction and reduce costs in the 2030s, and to achieve self-sufficient commercialization by 2040.</a:t>
                      </a:r>
                      <a:endParaRPr lang="ja-JP" altLang="en-US" sz="1400" b="0" i="0" u="none" strike="noStrike" dirty="0">
                        <a:solidFill>
                          <a:srgbClr val="000000"/>
                        </a:solidFill>
                        <a:effectLst/>
                        <a:latin typeface="Arial" panose="020B0604020202020204" pitchFamily="34" charset="0"/>
                        <a:ea typeface="+mn-ea"/>
                        <a:cs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1469748"/>
                  </a:ext>
                </a:extLst>
              </a:tr>
            </a:tbl>
          </a:graphicData>
        </a:graphic>
      </p:graphicFrame>
      <p:sp>
        <p:nvSpPr>
          <p:cNvPr id="5" name="テキスト ボックス 4">
            <a:extLst>
              <a:ext uri="{FF2B5EF4-FFF2-40B4-BE49-F238E27FC236}">
                <a16:creationId xmlns:a16="http://schemas.microsoft.com/office/drawing/2014/main" id="{C2D58548-E157-433F-B312-50A22057A4F5}"/>
              </a:ext>
            </a:extLst>
          </p:cNvPr>
          <p:cNvSpPr txBox="1"/>
          <p:nvPr/>
        </p:nvSpPr>
        <p:spPr>
          <a:xfrm>
            <a:off x="1759527" y="28209"/>
            <a:ext cx="5624945" cy="461665"/>
          </a:xfrm>
          <a:prstGeom prst="rect">
            <a:avLst/>
          </a:prstGeom>
          <a:noFill/>
        </p:spPr>
        <p:txBody>
          <a:bodyPr wrap="square" rtlCol="0">
            <a:spAutoFit/>
          </a:bodyPr>
          <a:lstStyle/>
          <a:p>
            <a:pPr algn="ctr"/>
            <a:r>
              <a:rPr lang="ja-JP" altLang="en-US" sz="2400" b="1" dirty="0">
                <a:latin typeface="Meiryo UI" panose="020B0604030504040204" pitchFamily="50" charset="-128"/>
                <a:ea typeface="Meiryo UI" panose="020B0604030504040204" pitchFamily="50" charset="-128"/>
                <a:cs typeface="Arial" panose="020B0604020202020204" pitchFamily="34" charset="0"/>
              </a:rPr>
              <a:t>⑩ </a:t>
            </a:r>
            <a:r>
              <a:rPr lang="en-US" altLang="ja-JP" sz="2400" b="1" dirty="0">
                <a:latin typeface="Meiryo UI" panose="020B0604030504040204" pitchFamily="50" charset="-128"/>
                <a:ea typeface="Meiryo UI" panose="020B0604030504040204" pitchFamily="50" charset="-128"/>
                <a:cs typeface="Arial" panose="020B0604020202020204" pitchFamily="34" charset="0"/>
              </a:rPr>
              <a:t>Carbon recycling/material</a:t>
            </a:r>
            <a:endParaRPr kumimoji="1" lang="ja-JP" altLang="en-US" sz="24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14" name="テキスト ボックス 13">
            <a:extLst>
              <a:ext uri="{FF2B5EF4-FFF2-40B4-BE49-F238E27FC236}">
                <a16:creationId xmlns:a16="http://schemas.microsoft.com/office/drawing/2014/main" id="{061747B1-9C46-4841-BF69-3F6B6F86DA31}"/>
              </a:ext>
            </a:extLst>
          </p:cNvPr>
          <p:cNvSpPr txBox="1"/>
          <p:nvPr/>
        </p:nvSpPr>
        <p:spPr>
          <a:xfrm>
            <a:off x="103272" y="457703"/>
            <a:ext cx="8971548" cy="1220847"/>
          </a:xfrm>
          <a:prstGeom prst="rect">
            <a:avLst/>
          </a:prstGeom>
          <a:noFill/>
          <a:ln w="31750">
            <a:solidFill>
              <a:schemeClr val="accent1"/>
            </a:solidFill>
          </a:ln>
        </p:spPr>
        <p:txBody>
          <a:bodyPr wrap="square" rtlCol="0">
            <a:spAutoFit/>
          </a:bodyPr>
          <a:lstStyle/>
          <a:p>
            <a:pPr marL="342900" indent="-342900">
              <a:lnSpc>
                <a:spcPts val="2200"/>
              </a:lnSpc>
              <a:buFont typeface="Wingdings" panose="05000000000000000000" pitchFamily="2" charset="2"/>
              <a:buChar char="u"/>
            </a:pPr>
            <a:r>
              <a:rPr kumimoji="1" lang="en-US" altLang="ja-JP" sz="2000" dirty="0">
                <a:solidFill>
                  <a:srgbClr val="000000"/>
                </a:solidFill>
                <a:latin typeface="Arial" panose="020B0604020202020204" pitchFamily="34" charset="0"/>
                <a:cs typeface="Arial" panose="020B0604020202020204" pitchFamily="34" charset="0"/>
              </a:rPr>
              <a:t>ICAO (International Civil Aviation Organization) the baseline from 2024 onwards, defined as 85% of CO2 emissions in 2019. It aims to establish technological superiority in multiple elements such as composite materials, electrification, hydrogen and alternative fuels.</a:t>
            </a:r>
            <a:endParaRPr kumimoji="1" lang="ja-JP" altLang="en-US" sz="2000" dirty="0">
              <a:solidFill>
                <a:srgbClr val="000000"/>
              </a:solidFill>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44E1D6B0-8027-4266-BD00-9DD8F15D97C9}"/>
              </a:ext>
            </a:extLst>
          </p:cNvPr>
          <p:cNvSpPr txBox="1"/>
          <p:nvPr/>
        </p:nvSpPr>
        <p:spPr>
          <a:xfrm>
            <a:off x="184486" y="6268635"/>
            <a:ext cx="4751622" cy="307777"/>
          </a:xfrm>
          <a:prstGeom prst="rect">
            <a:avLst/>
          </a:prstGeom>
          <a:noFill/>
        </p:spPr>
        <p:txBody>
          <a:bodyPr wrap="none" rtlCol="0">
            <a:spAutoFit/>
          </a:bodyPr>
          <a:lstStyle/>
          <a:p>
            <a:r>
              <a:rPr kumimoji="1" lang="en-US" altLang="ja-JP" sz="1400" dirty="0"/>
              <a:t>Source : Japanese METI material and translate in English</a:t>
            </a:r>
            <a:endParaRPr kumimoji="1" lang="ja-JP" altLang="en-US" sz="1400" dirty="0"/>
          </a:p>
        </p:txBody>
      </p:sp>
      <p:sp>
        <p:nvSpPr>
          <p:cNvPr id="7" name="テキスト ボックス 6">
            <a:extLst>
              <a:ext uri="{FF2B5EF4-FFF2-40B4-BE49-F238E27FC236}">
                <a16:creationId xmlns:a16="http://schemas.microsoft.com/office/drawing/2014/main" id="{841F5E0E-014B-4C57-9AE4-D2F032545EF5}"/>
              </a:ext>
            </a:extLst>
          </p:cNvPr>
          <p:cNvSpPr txBox="1"/>
          <p:nvPr/>
        </p:nvSpPr>
        <p:spPr>
          <a:xfrm>
            <a:off x="649450" y="2442290"/>
            <a:ext cx="1349056" cy="738664"/>
          </a:xfrm>
          <a:prstGeom prst="rect">
            <a:avLst/>
          </a:prstGeom>
          <a:noFill/>
        </p:spPr>
        <p:txBody>
          <a:bodyPr wrap="square">
            <a:spAutoFit/>
          </a:bodyPr>
          <a:lstStyle/>
          <a:p>
            <a:r>
              <a:rPr lang="en-US" altLang="ja-JP" sz="1400" b="0" i="0" u="none" strike="noStrike" baseline="0" dirty="0">
                <a:latin typeface="Arial" panose="020B0604020202020204" pitchFamily="34" charset="0"/>
                <a:cs typeface="Arial" panose="020B0604020202020204" pitchFamily="34" charset="0"/>
              </a:rPr>
              <a:t>SAF</a:t>
            </a:r>
          </a:p>
          <a:p>
            <a:r>
              <a:rPr lang="ja-JP" altLang="en-US" sz="1400" b="0" i="0" u="none" strike="noStrike" baseline="0" dirty="0">
                <a:latin typeface="Arial" panose="020B0604020202020204" pitchFamily="34" charset="0"/>
                <a:cs typeface="Arial" panose="020B0604020202020204" pitchFamily="34" charset="0"/>
              </a:rPr>
              <a:t> </a:t>
            </a:r>
            <a:r>
              <a:rPr lang="en-US" altLang="ja-JP" sz="1400" b="0" i="0" u="none" strike="noStrike" baseline="0" dirty="0">
                <a:latin typeface="Arial" panose="020B0604020202020204" pitchFamily="34" charset="0"/>
                <a:cs typeface="Arial" panose="020B0604020202020204" pitchFamily="34" charset="0"/>
              </a:rPr>
              <a:t>(Sustainable</a:t>
            </a:r>
          </a:p>
          <a:p>
            <a:r>
              <a:rPr lang="en-US" altLang="ja-JP" sz="1400" b="0" i="0" u="none" strike="noStrike" baseline="0" dirty="0">
                <a:latin typeface="Arial" panose="020B0604020202020204" pitchFamily="34" charset="0"/>
                <a:cs typeface="Arial" panose="020B0604020202020204" pitchFamily="34" charset="0"/>
              </a:rPr>
              <a:t> Aviation Fuel)</a:t>
            </a:r>
            <a:endParaRPr lang="ja-JP" altLang="en-US" sz="1400" dirty="0">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27BD0905-741B-4E6C-7F5B-A51347037F34}"/>
              </a:ext>
            </a:extLst>
          </p:cNvPr>
          <p:cNvSpPr txBox="1"/>
          <p:nvPr/>
        </p:nvSpPr>
        <p:spPr>
          <a:xfrm>
            <a:off x="649453" y="6002862"/>
            <a:ext cx="7950377" cy="307777"/>
          </a:xfrm>
          <a:prstGeom prst="rect">
            <a:avLst/>
          </a:prstGeom>
          <a:noFill/>
        </p:spPr>
        <p:txBody>
          <a:bodyPr wrap="square">
            <a:spAutoFit/>
          </a:bodyPr>
          <a:lstStyle/>
          <a:p>
            <a:r>
              <a:rPr lang="en-US" altLang="ja-JP" sz="1400" b="0" i="0" u="none" strike="noStrike" baseline="0" dirty="0">
                <a:latin typeface="Arial" panose="020B0604020202020204" pitchFamily="34" charset="0"/>
                <a:cs typeface="Arial" panose="020B0604020202020204" pitchFamily="34" charset="0"/>
              </a:rPr>
              <a:t>*Liquid fuel made by synthesizing CO2 and hydrogen collected from power plants and factories.</a:t>
            </a:r>
            <a:endParaRPr lang="ja-JP" altLang="en-US" sz="1400" dirty="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7F23B5CD-7392-EFE5-0583-BBCC330C4C5A}"/>
              </a:ext>
            </a:extLst>
          </p:cNvPr>
          <p:cNvSpPr txBox="1"/>
          <p:nvPr/>
        </p:nvSpPr>
        <p:spPr>
          <a:xfrm>
            <a:off x="649450" y="4500458"/>
            <a:ext cx="1349056" cy="523220"/>
          </a:xfrm>
          <a:prstGeom prst="rect">
            <a:avLst/>
          </a:prstGeom>
          <a:noFill/>
        </p:spPr>
        <p:txBody>
          <a:bodyPr wrap="square">
            <a:spAutoFit/>
          </a:bodyPr>
          <a:lstStyle/>
          <a:p>
            <a:r>
              <a:rPr lang="en-US" altLang="ja-JP" sz="1400" b="0" i="0" u="none" strike="noStrike" baseline="0" dirty="0">
                <a:latin typeface="Arial" panose="020B0604020202020204" pitchFamily="34" charset="0"/>
                <a:cs typeface="Arial" panose="020B0604020202020204" pitchFamily="34" charset="0"/>
              </a:rPr>
              <a:t>Liquid synthetic fuel*</a:t>
            </a:r>
            <a:endParaRPr lang="ja-JP" altLang="en-US" sz="1400" dirty="0">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0C5D94B5-62C3-6FE8-3DBA-26C7902D4BEB}"/>
              </a:ext>
            </a:extLst>
          </p:cNvPr>
          <p:cNvSpPr>
            <a:spLocks noGrp="1"/>
          </p:cNvSpPr>
          <p:nvPr>
            <p:ph type="sldNum" sz="quarter" idx="12"/>
          </p:nvPr>
        </p:nvSpPr>
        <p:spPr/>
        <p:txBody>
          <a:bodyPr/>
          <a:lstStyle/>
          <a:p>
            <a:fld id="{FCAA081B-C72F-46EC-AB54-D6F55AADE4D1}" type="slidenum">
              <a:rPr kumimoji="1" lang="ja-JP" altLang="en-US" smtClean="0"/>
              <a:t>30</a:t>
            </a:fld>
            <a:endParaRPr kumimoji="1" lang="ja-JP" altLang="en-US"/>
          </a:p>
        </p:txBody>
      </p:sp>
    </p:spTree>
    <p:extLst>
      <p:ext uri="{BB962C8B-B14F-4D97-AF65-F5344CB8AC3E}">
        <p14:creationId xmlns:p14="http://schemas.microsoft.com/office/powerpoint/2010/main" val="29009671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283A0BFB-5BAD-508F-3664-C6BB3A0632C2}"/>
              </a:ext>
            </a:extLst>
          </p:cNvPr>
          <p:cNvSpPr/>
          <p:nvPr/>
        </p:nvSpPr>
        <p:spPr>
          <a:xfrm>
            <a:off x="70335" y="96060"/>
            <a:ext cx="5182321" cy="565067"/>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31</a:t>
            </a:fld>
            <a:endParaRPr lang="en-US" altLang="ja-JP" sz="1400" b="1" dirty="0">
              <a:latin typeface="Tahoma" pitchFamily="34" charset="0"/>
              <a:cs typeface="Tahoma" pitchFamily="34" charset="0"/>
            </a:endParaRPr>
          </a:p>
        </p:txBody>
      </p:sp>
      <p:sp>
        <p:nvSpPr>
          <p:cNvPr id="5" name="テキスト ボックス 4">
            <a:extLst>
              <a:ext uri="{FF2B5EF4-FFF2-40B4-BE49-F238E27FC236}">
                <a16:creationId xmlns:a16="http://schemas.microsoft.com/office/drawing/2014/main" id="{4459A03A-C982-F4CA-7E59-5B7060D58A36}"/>
              </a:ext>
            </a:extLst>
          </p:cNvPr>
          <p:cNvSpPr txBox="1"/>
          <p:nvPr/>
        </p:nvSpPr>
        <p:spPr>
          <a:xfrm>
            <a:off x="42442" y="121802"/>
            <a:ext cx="5064207" cy="581891"/>
          </a:xfrm>
          <a:prstGeom prst="rect">
            <a:avLst/>
          </a:prstGeom>
          <a:noFill/>
        </p:spPr>
        <p:txBody>
          <a:bodyPr wrap="none" rtlCol="0">
            <a:spAutoFit/>
          </a:bodyPr>
          <a:lstStyle/>
          <a:p>
            <a:pPr>
              <a:lnSpc>
                <a:spcPts val="2000"/>
              </a:lnSpc>
            </a:pPr>
            <a:r>
              <a:rPr kumimoji="1" lang="en-US" altLang="ja-JP" sz="1600" dirty="0">
                <a:latin typeface="Meiryo UI" panose="020B0604030504040204" pitchFamily="50" charset="-128"/>
                <a:ea typeface="Meiryo UI" panose="020B0604030504040204" pitchFamily="50" charset="-128"/>
                <a:cs typeface="Arial" panose="020B0604020202020204" pitchFamily="34" charset="0"/>
              </a:rPr>
              <a:t>1. NEDO Project</a:t>
            </a:r>
          </a:p>
          <a:p>
            <a:pPr>
              <a:lnSpc>
                <a:spcPts val="2000"/>
              </a:lnSpc>
            </a:pPr>
            <a:r>
              <a:rPr kumimoji="1" lang="en-US" altLang="ja-JP" sz="1600" dirty="0">
                <a:latin typeface="Meiryo UI" panose="020B0604030504040204" pitchFamily="50" charset="-128"/>
                <a:ea typeface="Meiryo UI" panose="020B0604030504040204" pitchFamily="50" charset="-128"/>
                <a:cs typeface="Arial" panose="020B0604020202020204" pitchFamily="34" charset="0"/>
              </a:rPr>
              <a:t>  1.1 Liquid fuel production technology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endParaRPr kumimoji="1" lang="ja-JP" altLang="en-US" sz="1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0D1B93E-91D3-6104-729A-7B52CC443098}"/>
              </a:ext>
            </a:extLst>
          </p:cNvPr>
          <p:cNvSpPr txBox="1"/>
          <p:nvPr/>
        </p:nvSpPr>
        <p:spPr>
          <a:xfrm>
            <a:off x="100673" y="742460"/>
            <a:ext cx="7581850" cy="1138197"/>
          </a:xfrm>
          <a:prstGeom prst="rect">
            <a:avLst/>
          </a:prstGeom>
          <a:noFill/>
        </p:spPr>
        <p:txBody>
          <a:bodyPr wrap="square" rtlCol="0">
            <a:spAutoFit/>
          </a:bodyPr>
          <a:lstStyle/>
          <a:p>
            <a:pPr>
              <a:lnSpc>
                <a:spcPts val="2800"/>
              </a:lnSpc>
            </a:pPr>
            <a:r>
              <a:rPr kumimoji="1" lang="en-US" altLang="ja-JP" sz="2000" dirty="0">
                <a:latin typeface="Meiryo UI" panose="020B0604030504040204" pitchFamily="50" charset="-128"/>
                <a:ea typeface="Meiryo UI" panose="020B0604030504040204" pitchFamily="50" charset="-128"/>
                <a:cs typeface="Arial" panose="020B0604020202020204" pitchFamily="34" charset="0"/>
              </a:rPr>
              <a:t>Project Name : Liquid fuel Production technology from CO</a:t>
            </a:r>
            <a:r>
              <a:rPr kumimoji="1" lang="en-US" altLang="ja-JP" sz="1600" dirty="0">
                <a:latin typeface="Meiryo UI" panose="020B0604030504040204" pitchFamily="50" charset="-128"/>
                <a:ea typeface="Meiryo UI" panose="020B0604030504040204" pitchFamily="50" charset="-128"/>
                <a:cs typeface="Arial" panose="020B0604020202020204" pitchFamily="34" charset="0"/>
              </a:rPr>
              <a:t>2</a:t>
            </a:r>
          </a:p>
          <a:p>
            <a:pPr>
              <a:lnSpc>
                <a:spcPts val="2800"/>
              </a:lnSpc>
            </a:pPr>
            <a:r>
              <a:rPr kumimoji="1" lang="en-US" altLang="ja-JP" sz="2000" dirty="0">
                <a:latin typeface="Meiryo UI" panose="020B0604030504040204" pitchFamily="50" charset="-128"/>
                <a:ea typeface="Meiryo UI" panose="020B0604030504040204" pitchFamily="50" charset="-128"/>
                <a:cs typeface="Arial" panose="020B0604020202020204" pitchFamily="34" charset="0"/>
              </a:rPr>
              <a:t>Project Period : 2020 to 2024 (5 years)</a:t>
            </a:r>
          </a:p>
          <a:p>
            <a:pPr>
              <a:lnSpc>
                <a:spcPts val="2800"/>
              </a:lnSpc>
            </a:pPr>
            <a:r>
              <a:rPr kumimoji="1" lang="en-US" altLang="ja-JP" sz="2000" dirty="0">
                <a:latin typeface="Meiryo UI" panose="020B0604030504040204" pitchFamily="50" charset="-128"/>
                <a:ea typeface="Meiryo UI" panose="020B0604030504040204" pitchFamily="50" charset="-128"/>
                <a:cs typeface="Arial" panose="020B0604020202020204" pitchFamily="34" charset="0"/>
              </a:rPr>
              <a:t>Total Budget : Approx. 32 M-Euro</a:t>
            </a:r>
            <a:endParaRPr kumimoji="1" lang="ja-JP" altLang="en-US" sz="2000" dirty="0">
              <a:latin typeface="Meiryo UI" panose="020B0604030504040204" pitchFamily="50" charset="-128"/>
              <a:ea typeface="Meiryo UI" panose="020B0604030504040204" pitchFamily="50" charset="-128"/>
              <a:cs typeface="Arial" panose="020B0604020202020204" pitchFamily="34" charset="0"/>
            </a:endParaRPr>
          </a:p>
        </p:txBody>
      </p:sp>
      <p:sp>
        <p:nvSpPr>
          <p:cNvPr id="9" name="テキスト ボックス 8">
            <a:extLst>
              <a:ext uri="{FF2B5EF4-FFF2-40B4-BE49-F238E27FC236}">
                <a16:creationId xmlns:a16="http://schemas.microsoft.com/office/drawing/2014/main" id="{8DC3BD83-B1E6-DF9A-B3CB-E3527F7DB063}"/>
              </a:ext>
            </a:extLst>
          </p:cNvPr>
          <p:cNvSpPr txBox="1"/>
          <p:nvPr/>
        </p:nvSpPr>
        <p:spPr>
          <a:xfrm>
            <a:off x="2336333" y="3832513"/>
            <a:ext cx="4579814" cy="369332"/>
          </a:xfrm>
          <a:prstGeom prst="rect">
            <a:avLst/>
          </a:prstGeom>
          <a:noFill/>
        </p:spPr>
        <p:txBody>
          <a:bodyPr wrap="square">
            <a:spAutoFit/>
          </a:bodyPr>
          <a:lstStyle/>
          <a:p>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　</a:t>
            </a:r>
            <a:r>
              <a:rPr lang="ja-JP" altLang="en-US" dirty="0"/>
              <a:t> </a:t>
            </a: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　</a:t>
            </a:r>
            <a:r>
              <a:rPr lang="ja-JP" altLang="en-US" dirty="0"/>
              <a:t> </a:t>
            </a:r>
          </a:p>
        </p:txBody>
      </p:sp>
      <p:graphicFrame>
        <p:nvGraphicFramePr>
          <p:cNvPr id="14" name="表 13">
            <a:extLst>
              <a:ext uri="{FF2B5EF4-FFF2-40B4-BE49-F238E27FC236}">
                <a16:creationId xmlns:a16="http://schemas.microsoft.com/office/drawing/2014/main" id="{257450E2-1AA3-A630-6654-3F29B989AC95}"/>
              </a:ext>
            </a:extLst>
          </p:cNvPr>
          <p:cNvGraphicFramePr>
            <a:graphicFrameLocks noGrp="1"/>
          </p:cNvGraphicFramePr>
          <p:nvPr/>
        </p:nvGraphicFramePr>
        <p:xfrm>
          <a:off x="194915" y="1935273"/>
          <a:ext cx="8761519" cy="3222049"/>
        </p:xfrm>
        <a:graphic>
          <a:graphicData uri="http://schemas.openxmlformats.org/drawingml/2006/table">
            <a:tbl>
              <a:tblPr/>
              <a:tblGrid>
                <a:gridCol w="4384835">
                  <a:extLst>
                    <a:ext uri="{9D8B030D-6E8A-4147-A177-3AD203B41FA5}">
                      <a16:colId xmlns:a16="http://schemas.microsoft.com/office/drawing/2014/main" val="3922789176"/>
                    </a:ext>
                  </a:extLst>
                </a:gridCol>
                <a:gridCol w="4376684">
                  <a:extLst>
                    <a:ext uri="{9D8B030D-6E8A-4147-A177-3AD203B41FA5}">
                      <a16:colId xmlns:a16="http://schemas.microsoft.com/office/drawing/2014/main" val="4032712787"/>
                    </a:ext>
                  </a:extLst>
                </a:gridCol>
              </a:tblGrid>
              <a:tr h="456235">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3157449"/>
                  </a:ext>
                </a:extLst>
              </a:tr>
              <a:tr h="2765814">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5033260"/>
                  </a:ext>
                </a:extLst>
              </a:tr>
            </a:tbl>
          </a:graphicData>
        </a:graphic>
      </p:graphicFrame>
      <p:sp>
        <p:nvSpPr>
          <p:cNvPr id="15" name="テキスト ボックス 14">
            <a:extLst>
              <a:ext uri="{FF2B5EF4-FFF2-40B4-BE49-F238E27FC236}">
                <a16:creationId xmlns:a16="http://schemas.microsoft.com/office/drawing/2014/main" id="{95FE96CB-141B-373A-17FB-67E6C0EEC0E2}"/>
              </a:ext>
            </a:extLst>
          </p:cNvPr>
          <p:cNvSpPr txBox="1"/>
          <p:nvPr/>
        </p:nvSpPr>
        <p:spPr>
          <a:xfrm>
            <a:off x="4643894" y="1997272"/>
            <a:ext cx="1487843" cy="369332"/>
          </a:xfrm>
          <a:prstGeom prst="rect">
            <a:avLst/>
          </a:prstGeom>
          <a:noFill/>
        </p:spPr>
        <p:txBody>
          <a:bodyPr wrap="none" rtlCol="0">
            <a:spAutoFit/>
          </a:bodyPr>
          <a:lstStyle/>
          <a:p>
            <a:r>
              <a:rPr kumimoji="1" lang="en-US" altLang="ja-JP" dirty="0">
                <a:latin typeface="Meiryo UI" panose="020B0604030504040204" pitchFamily="50" charset="-128"/>
                <a:ea typeface="Meiryo UI" panose="020B0604030504040204" pitchFamily="50" charset="-128"/>
                <a:cs typeface="Arial" panose="020B0604020202020204" pitchFamily="34" charset="0"/>
              </a:rPr>
              <a:t>Contractors</a:t>
            </a:r>
            <a:endParaRPr kumimoji="1" lang="ja-JP" altLang="en-US" dirty="0">
              <a:latin typeface="Meiryo UI" panose="020B0604030504040204" pitchFamily="50" charset="-128"/>
              <a:ea typeface="Meiryo UI" panose="020B0604030504040204" pitchFamily="50" charset="-128"/>
              <a:cs typeface="Arial" panose="020B0604020202020204" pitchFamily="34" charset="0"/>
            </a:endParaRPr>
          </a:p>
        </p:txBody>
      </p:sp>
      <p:sp>
        <p:nvSpPr>
          <p:cNvPr id="17" name="テキスト ボックス 16">
            <a:extLst>
              <a:ext uri="{FF2B5EF4-FFF2-40B4-BE49-F238E27FC236}">
                <a16:creationId xmlns:a16="http://schemas.microsoft.com/office/drawing/2014/main" id="{6DAC1C15-86B4-2E8D-0E55-2D53B97261DD}"/>
              </a:ext>
            </a:extLst>
          </p:cNvPr>
          <p:cNvSpPr txBox="1"/>
          <p:nvPr/>
        </p:nvSpPr>
        <p:spPr>
          <a:xfrm>
            <a:off x="217898" y="1985493"/>
            <a:ext cx="2063770" cy="369332"/>
          </a:xfrm>
          <a:prstGeom prst="rect">
            <a:avLst/>
          </a:prstGeom>
          <a:noFill/>
        </p:spPr>
        <p:txBody>
          <a:bodyPr wrap="none" rtlCol="0">
            <a:spAutoFit/>
          </a:bodyPr>
          <a:lstStyle/>
          <a:p>
            <a:r>
              <a:rPr kumimoji="1" lang="en-US" altLang="ja-JP" dirty="0">
                <a:latin typeface="Meiryo UI" panose="020B0604030504040204" pitchFamily="50" charset="-128"/>
                <a:ea typeface="Meiryo UI" panose="020B0604030504040204" pitchFamily="50" charset="-128"/>
                <a:cs typeface="Arial" panose="020B0604020202020204" pitchFamily="34" charset="0"/>
              </a:rPr>
              <a:t>Research Theme</a:t>
            </a:r>
            <a:endParaRPr kumimoji="1" lang="ja-JP" altLang="en-US" dirty="0">
              <a:latin typeface="Meiryo UI" panose="020B0604030504040204" pitchFamily="50" charset="-128"/>
              <a:ea typeface="Meiryo UI" panose="020B0604030504040204" pitchFamily="50" charset="-128"/>
              <a:cs typeface="Arial" panose="020B0604020202020204" pitchFamily="34" charset="0"/>
            </a:endParaRPr>
          </a:p>
        </p:txBody>
      </p:sp>
      <p:sp>
        <p:nvSpPr>
          <p:cNvPr id="18" name="テキスト ボックス 17">
            <a:extLst>
              <a:ext uri="{FF2B5EF4-FFF2-40B4-BE49-F238E27FC236}">
                <a16:creationId xmlns:a16="http://schemas.microsoft.com/office/drawing/2014/main" id="{F6A29409-21B4-6AF5-9BE1-BC538EF8B430}"/>
              </a:ext>
            </a:extLst>
          </p:cNvPr>
          <p:cNvSpPr txBox="1"/>
          <p:nvPr/>
        </p:nvSpPr>
        <p:spPr>
          <a:xfrm>
            <a:off x="4590523" y="2511741"/>
            <a:ext cx="4313608" cy="2523383"/>
          </a:xfrm>
          <a:prstGeom prst="rect">
            <a:avLst/>
          </a:prstGeom>
          <a:noFill/>
        </p:spPr>
        <p:txBody>
          <a:bodyPr wrap="square" rtlCol="0">
            <a:spAutoFit/>
          </a:bodyPr>
          <a:lstStyle/>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a:t>
            </a:r>
            <a:r>
              <a:rPr kumimoji="1" lang="en-US" altLang="ja-JP" dirty="0" err="1">
                <a:latin typeface="Meiryo UI" panose="020B0604030504040204" pitchFamily="50" charset="-128"/>
                <a:ea typeface="Meiryo UI" panose="020B0604030504040204" pitchFamily="50" charset="-128"/>
                <a:cs typeface="Arial" panose="020B0604020202020204" pitchFamily="34" charset="0"/>
              </a:rPr>
              <a:t>Seikei</a:t>
            </a:r>
            <a:r>
              <a:rPr kumimoji="1" lang="en-US" altLang="ja-JP" dirty="0">
                <a:latin typeface="Meiryo UI" panose="020B0604030504040204" pitchFamily="50" charset="-128"/>
                <a:ea typeface="Meiryo UI" panose="020B0604030504040204" pitchFamily="50" charset="-128"/>
                <a:cs typeface="Arial" panose="020B0604020202020204" pitchFamily="34" charset="0"/>
              </a:rPr>
              <a:t> University</a:t>
            </a:r>
          </a:p>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ENEOS Corporation</a:t>
            </a:r>
          </a:p>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Nagoya University</a:t>
            </a:r>
          </a:p>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Yokohama National University</a:t>
            </a:r>
          </a:p>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a:t>
            </a:r>
            <a:r>
              <a:rPr kumimoji="1" lang="en-US" altLang="ja-JP" dirty="0" err="1">
                <a:latin typeface="Meiryo UI" panose="020B0604030504040204" pitchFamily="50" charset="-128"/>
                <a:ea typeface="Meiryo UI" panose="020B0604030504040204" pitchFamily="50" charset="-128"/>
                <a:cs typeface="Arial" panose="020B0604020202020204" pitchFamily="34" charset="0"/>
              </a:rPr>
              <a:t>Idemitsu</a:t>
            </a:r>
            <a:r>
              <a:rPr kumimoji="1" lang="en-US" altLang="ja-JP" dirty="0">
                <a:latin typeface="Meiryo UI" panose="020B0604030504040204" pitchFamily="50" charset="-128"/>
                <a:ea typeface="Meiryo UI" panose="020B0604030504040204" pitchFamily="50" charset="-128"/>
                <a:cs typeface="Arial" panose="020B0604020202020204" pitchFamily="34" charset="0"/>
              </a:rPr>
              <a:t> Kosan Co., Ltd.</a:t>
            </a:r>
          </a:p>
          <a:p>
            <a:pPr marL="176213" indent="-176213">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AIST </a:t>
            </a:r>
            <a:r>
              <a:rPr kumimoji="1" lang="en-US" altLang="ja-JP" sz="1600" dirty="0">
                <a:latin typeface="Meiryo UI" panose="020B0604030504040204" pitchFamily="50" charset="-128"/>
                <a:ea typeface="Meiryo UI" panose="020B0604030504040204" pitchFamily="50" charset="-128"/>
                <a:cs typeface="Arial" panose="020B0604020202020204" pitchFamily="34" charset="0"/>
              </a:rPr>
              <a:t>(National Institute of Advanced Industrial Science and Technology)</a:t>
            </a:r>
          </a:p>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JPEC </a:t>
            </a:r>
            <a:r>
              <a:rPr kumimoji="1" lang="en-US" altLang="ja-JP" sz="1600" dirty="0">
                <a:latin typeface="Meiryo UI" panose="020B0604030504040204" pitchFamily="50" charset="-128"/>
                <a:ea typeface="Meiryo UI" panose="020B0604030504040204" pitchFamily="50" charset="-128"/>
                <a:cs typeface="Arial" panose="020B0604020202020204" pitchFamily="34" charset="0"/>
              </a:rPr>
              <a:t>(Japan Petroleum Energy Center)</a:t>
            </a:r>
            <a:endParaRPr kumimoji="1" lang="ja-JP" altLang="en-US" sz="1600" dirty="0">
              <a:latin typeface="Meiryo UI" panose="020B0604030504040204" pitchFamily="50" charset="-128"/>
              <a:ea typeface="Meiryo UI" panose="020B0604030504040204" pitchFamily="50" charset="-128"/>
              <a:cs typeface="Arial" panose="020B0604020202020204" pitchFamily="34" charset="0"/>
            </a:endParaRPr>
          </a:p>
        </p:txBody>
      </p:sp>
      <p:sp>
        <p:nvSpPr>
          <p:cNvPr id="20" name="テキスト ボックス 19">
            <a:extLst>
              <a:ext uri="{FF2B5EF4-FFF2-40B4-BE49-F238E27FC236}">
                <a16:creationId xmlns:a16="http://schemas.microsoft.com/office/drawing/2014/main" id="{F2C9FA84-1A49-C553-19AE-99C15829E388}"/>
              </a:ext>
            </a:extLst>
          </p:cNvPr>
          <p:cNvSpPr txBox="1"/>
          <p:nvPr/>
        </p:nvSpPr>
        <p:spPr>
          <a:xfrm>
            <a:off x="239869" y="2511741"/>
            <a:ext cx="4368320" cy="2061718"/>
          </a:xfrm>
          <a:prstGeom prst="rect">
            <a:avLst/>
          </a:prstGeom>
          <a:noFill/>
        </p:spPr>
        <p:txBody>
          <a:bodyPr wrap="square" rtlCol="0">
            <a:spAutoFit/>
          </a:bodyPr>
          <a:lstStyle/>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R&amp;D of Carbon Recycle Synthetic liquid Fuel Production Technology from CO</a:t>
            </a: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2</a:t>
            </a:r>
          </a:p>
          <a:p>
            <a:pPr marL="342900" indent="-342900">
              <a:lnSpc>
                <a:spcPts val="2400"/>
              </a:lnSpc>
              <a:spcBef>
                <a:spcPts val="600"/>
              </a:spcBef>
              <a:buAutoNum type="arabicParenBoth"/>
            </a:pPr>
            <a:r>
              <a:rPr kumimoji="1" lang="en-US" altLang="ja-JP" dirty="0">
                <a:latin typeface="Meiryo UI" panose="020B0604030504040204" pitchFamily="50" charset="-128"/>
                <a:ea typeface="Meiryo UI" panose="020B0604030504040204" pitchFamily="50" charset="-128"/>
                <a:cs typeface="Arial" panose="020B0604020202020204" pitchFamily="34" charset="0"/>
              </a:rPr>
              <a:t>Next Generation FT Reaction</a:t>
            </a:r>
          </a:p>
          <a:p>
            <a:pPr>
              <a:lnSpc>
                <a:spcPts val="2400"/>
              </a:lnSpc>
              <a:spcBef>
                <a:spcPts val="600"/>
              </a:spcBef>
            </a:pPr>
            <a:r>
              <a:rPr kumimoji="1" lang="en-US" altLang="ja-JP" dirty="0">
                <a:latin typeface="Meiryo UI" panose="020B0604030504040204" pitchFamily="50" charset="-128"/>
                <a:ea typeface="Meiryo UI" panose="020B0604030504040204" pitchFamily="50" charset="-128"/>
                <a:cs typeface="Arial" panose="020B0604020202020204" pitchFamily="34" charset="0"/>
              </a:rPr>
              <a:t>(2) Synthetic Liquid Fuel Production</a:t>
            </a:r>
          </a:p>
          <a:p>
            <a:pPr>
              <a:lnSpc>
                <a:spcPts val="2400"/>
              </a:lnSpc>
            </a:pPr>
            <a:r>
              <a:rPr kumimoji="1" lang="en-US" altLang="ja-JP" dirty="0">
                <a:latin typeface="Meiryo UI" panose="020B0604030504040204" pitchFamily="50" charset="-128"/>
                <a:ea typeface="Meiryo UI" panose="020B0604030504040204" pitchFamily="50" charset="-128"/>
                <a:cs typeface="Arial" panose="020B0604020202020204" pitchFamily="34" charset="0"/>
              </a:rPr>
              <a:t>      Process Using Renewable Power</a:t>
            </a:r>
          </a:p>
        </p:txBody>
      </p:sp>
      <p:sp>
        <p:nvSpPr>
          <p:cNvPr id="21" name="テキスト ボックス 20">
            <a:extLst>
              <a:ext uri="{FF2B5EF4-FFF2-40B4-BE49-F238E27FC236}">
                <a16:creationId xmlns:a16="http://schemas.microsoft.com/office/drawing/2014/main" id="{D78E8936-5F95-7281-00C4-29CE13931EB8}"/>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NEDO HP, Translated into English</a:t>
            </a:r>
            <a:endParaRPr kumimoji="1" lang="ja-JP"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1259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32</a:t>
            </a:fld>
            <a:endParaRPr lang="en-US" altLang="ja-JP" sz="1400" b="1" dirty="0">
              <a:latin typeface="Tahoma" pitchFamily="34" charset="0"/>
              <a:cs typeface="Tahoma" pitchFamily="34" charset="0"/>
            </a:endParaRPr>
          </a:p>
        </p:txBody>
      </p:sp>
      <p:grpSp>
        <p:nvGrpSpPr>
          <p:cNvPr id="13" name="グループ化 12">
            <a:extLst>
              <a:ext uri="{FF2B5EF4-FFF2-40B4-BE49-F238E27FC236}">
                <a16:creationId xmlns:a16="http://schemas.microsoft.com/office/drawing/2014/main" id="{C9D19777-AA35-FEAD-A282-D2DE7373CC45}"/>
              </a:ext>
            </a:extLst>
          </p:cNvPr>
          <p:cNvGrpSpPr/>
          <p:nvPr/>
        </p:nvGrpSpPr>
        <p:grpSpPr>
          <a:xfrm>
            <a:off x="193654" y="1101967"/>
            <a:ext cx="8668991" cy="5079753"/>
            <a:chOff x="146765" y="799461"/>
            <a:chExt cx="8752774" cy="5285589"/>
          </a:xfrm>
        </p:grpSpPr>
        <p:sp>
          <p:nvSpPr>
            <p:cNvPr id="81" name="楕円 80">
              <a:extLst>
                <a:ext uri="{FF2B5EF4-FFF2-40B4-BE49-F238E27FC236}">
                  <a16:creationId xmlns:a16="http://schemas.microsoft.com/office/drawing/2014/main" id="{600097D6-886D-5924-09FA-98E8152640D5}"/>
                </a:ext>
              </a:extLst>
            </p:cNvPr>
            <p:cNvSpPr/>
            <p:nvPr/>
          </p:nvSpPr>
          <p:spPr>
            <a:xfrm>
              <a:off x="7139666" y="3594251"/>
              <a:ext cx="1752057" cy="723587"/>
            </a:xfrm>
            <a:prstGeom prst="ellipse">
              <a:avLst/>
            </a:prstGeom>
            <a:solidFill>
              <a:srgbClr val="F7EE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楕円 79">
              <a:extLst>
                <a:ext uri="{FF2B5EF4-FFF2-40B4-BE49-F238E27FC236}">
                  <a16:creationId xmlns:a16="http://schemas.microsoft.com/office/drawing/2014/main" id="{9BF5F3A0-B68C-8DE1-8688-52F15F7E6A92}"/>
                </a:ext>
              </a:extLst>
            </p:cNvPr>
            <p:cNvSpPr/>
            <p:nvPr/>
          </p:nvSpPr>
          <p:spPr>
            <a:xfrm>
              <a:off x="4115621" y="2513498"/>
              <a:ext cx="2074373" cy="596246"/>
            </a:xfrm>
            <a:prstGeom prst="ellipse">
              <a:avLst/>
            </a:prstGeom>
            <a:solidFill>
              <a:srgbClr val="F7EE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楕円 77">
              <a:extLst>
                <a:ext uri="{FF2B5EF4-FFF2-40B4-BE49-F238E27FC236}">
                  <a16:creationId xmlns:a16="http://schemas.microsoft.com/office/drawing/2014/main" id="{D81A1806-BD80-1D02-5F56-1EDBB26BAECF}"/>
                </a:ext>
              </a:extLst>
            </p:cNvPr>
            <p:cNvSpPr/>
            <p:nvPr/>
          </p:nvSpPr>
          <p:spPr>
            <a:xfrm>
              <a:off x="2539776" y="3945537"/>
              <a:ext cx="2262635" cy="619919"/>
            </a:xfrm>
            <a:prstGeom prst="ellipse">
              <a:avLst/>
            </a:prstGeom>
            <a:solidFill>
              <a:srgbClr val="F7EE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09CEF07E-E3DB-A484-3D44-9B114BA046DC}"/>
                </a:ext>
              </a:extLst>
            </p:cNvPr>
            <p:cNvSpPr/>
            <p:nvPr/>
          </p:nvSpPr>
          <p:spPr>
            <a:xfrm>
              <a:off x="4446953" y="799461"/>
              <a:ext cx="4157783" cy="507897"/>
            </a:xfrm>
            <a:prstGeom prst="roundRect">
              <a:avLst/>
            </a:prstGeom>
            <a:solidFill>
              <a:srgbClr val="E2F0D9"/>
            </a:solidFill>
            <a:ln w="31750">
              <a:solidFill>
                <a:srgbClr val="77A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D1E5C2B-FB75-C228-69EB-2B47733132AA}"/>
                </a:ext>
              </a:extLst>
            </p:cNvPr>
            <p:cNvSpPr txBox="1"/>
            <p:nvPr/>
          </p:nvSpPr>
          <p:spPr>
            <a:xfrm>
              <a:off x="4564181" y="838536"/>
              <a:ext cx="3916457" cy="430887"/>
            </a:xfrm>
            <a:prstGeom prst="rect">
              <a:avLst/>
            </a:prstGeom>
            <a:noFill/>
          </p:spPr>
          <p:txBody>
            <a:bodyPr wrap="none" rtlCol="0">
              <a:spAutoFit/>
            </a:bodyPr>
            <a:lstStyle/>
            <a:p>
              <a:r>
                <a:rPr kumimoji="1" lang="en-US" altLang="ja-JP" sz="2200" b="1" dirty="0">
                  <a:solidFill>
                    <a:schemeClr val="accent6">
                      <a:lumMod val="75000"/>
                    </a:schemeClr>
                  </a:solidFill>
                  <a:latin typeface="Arial Narrow" panose="020B0606020202030204" pitchFamily="34" charset="0"/>
                </a:rPr>
                <a:t>Next Generation FT Reaction R&amp;D</a:t>
              </a:r>
              <a:endParaRPr kumimoji="1" lang="ja-JP" altLang="en-US" sz="2200" b="1" dirty="0">
                <a:solidFill>
                  <a:schemeClr val="accent6">
                    <a:lumMod val="75000"/>
                  </a:schemeClr>
                </a:solidFill>
                <a:latin typeface="Arial Narrow" panose="020B0606020202030204" pitchFamily="34" charset="0"/>
              </a:endParaRPr>
            </a:p>
          </p:txBody>
        </p:sp>
        <p:sp>
          <p:nvSpPr>
            <p:cNvPr id="9" name="テキスト ボックス 8">
              <a:extLst>
                <a:ext uri="{FF2B5EF4-FFF2-40B4-BE49-F238E27FC236}">
                  <a16:creationId xmlns:a16="http://schemas.microsoft.com/office/drawing/2014/main" id="{1D0ABAB8-4202-FDE0-6E23-6E1653042BC7}"/>
                </a:ext>
              </a:extLst>
            </p:cNvPr>
            <p:cNvSpPr txBox="1"/>
            <p:nvPr/>
          </p:nvSpPr>
          <p:spPr>
            <a:xfrm>
              <a:off x="589902" y="2869217"/>
              <a:ext cx="2329123" cy="348813"/>
            </a:xfrm>
            <a:prstGeom prst="rect">
              <a:avLst/>
            </a:prstGeom>
            <a:noFill/>
          </p:spPr>
          <p:txBody>
            <a:bodyPr wrap="square" rtlCol="0">
              <a:spAutoFit/>
            </a:bodyPr>
            <a:lstStyle/>
            <a:p>
              <a:pPr algn="ctr">
                <a:lnSpc>
                  <a:spcPts val="2000"/>
                </a:lnSpc>
              </a:pPr>
              <a:r>
                <a:rPr kumimoji="1" lang="en-US" altLang="ja-JP" sz="2200" b="1" dirty="0">
                  <a:latin typeface="Arial Narrow" panose="020B0606020202030204" pitchFamily="34" charset="0"/>
                </a:rPr>
                <a:t>Renewable Power</a:t>
              </a:r>
            </a:p>
          </p:txBody>
        </p:sp>
        <p:sp>
          <p:nvSpPr>
            <p:cNvPr id="11" name="楕円 10">
              <a:extLst>
                <a:ext uri="{FF2B5EF4-FFF2-40B4-BE49-F238E27FC236}">
                  <a16:creationId xmlns:a16="http://schemas.microsoft.com/office/drawing/2014/main" id="{1FA3FB4F-0004-F67E-FA57-C640B50D143B}"/>
                </a:ext>
              </a:extLst>
            </p:cNvPr>
            <p:cNvSpPr/>
            <p:nvPr/>
          </p:nvSpPr>
          <p:spPr>
            <a:xfrm>
              <a:off x="5109463" y="1607359"/>
              <a:ext cx="1085041" cy="432457"/>
            </a:xfrm>
            <a:prstGeom prst="ellipse">
              <a:avLst/>
            </a:prstGeom>
            <a:solidFill>
              <a:srgbClr val="E3F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E4C9089-1D62-25B3-38CC-5B55AC068D13}"/>
                </a:ext>
              </a:extLst>
            </p:cNvPr>
            <p:cNvSpPr txBox="1"/>
            <p:nvPr/>
          </p:nvSpPr>
          <p:spPr>
            <a:xfrm>
              <a:off x="5166617" y="1646313"/>
              <a:ext cx="1005403" cy="369332"/>
            </a:xfrm>
            <a:prstGeom prst="rect">
              <a:avLst/>
            </a:prstGeom>
            <a:noFill/>
          </p:spPr>
          <p:txBody>
            <a:bodyPr wrap="none" rtlCol="0">
              <a:spAutoFit/>
            </a:bodyPr>
            <a:lstStyle/>
            <a:p>
              <a:r>
                <a:rPr kumimoji="1" lang="en-US" altLang="ja-JP" b="1" dirty="0">
                  <a:solidFill>
                    <a:schemeClr val="accent6">
                      <a:lumMod val="75000"/>
                    </a:schemeClr>
                  </a:solidFill>
                  <a:latin typeface="Arial Narrow" panose="020B0606020202030204" pitchFamily="34" charset="0"/>
                </a:rPr>
                <a:t>Direct FT</a:t>
              </a:r>
              <a:endParaRPr kumimoji="1" lang="ja-JP" altLang="en-US" b="1" dirty="0">
                <a:solidFill>
                  <a:schemeClr val="accent6">
                    <a:lumMod val="75000"/>
                  </a:schemeClr>
                </a:solidFill>
                <a:latin typeface="Arial Narrow" panose="020B0606020202030204" pitchFamily="34" charset="0"/>
              </a:endParaRPr>
            </a:p>
          </p:txBody>
        </p:sp>
        <p:sp>
          <p:nvSpPr>
            <p:cNvPr id="12" name="楕円 11">
              <a:extLst>
                <a:ext uri="{FF2B5EF4-FFF2-40B4-BE49-F238E27FC236}">
                  <a16:creationId xmlns:a16="http://schemas.microsoft.com/office/drawing/2014/main" id="{0B888374-07D7-C102-2E29-7809B4F1E9B2}"/>
                </a:ext>
              </a:extLst>
            </p:cNvPr>
            <p:cNvSpPr/>
            <p:nvPr/>
          </p:nvSpPr>
          <p:spPr>
            <a:xfrm>
              <a:off x="6922858" y="1516453"/>
              <a:ext cx="1898523" cy="689580"/>
            </a:xfrm>
            <a:prstGeom prst="ellipse">
              <a:avLst/>
            </a:prstGeom>
            <a:solidFill>
              <a:srgbClr val="E3F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C92B57F6-59AE-7521-1D80-9B00D9ACBCBD}"/>
                </a:ext>
              </a:extLst>
            </p:cNvPr>
            <p:cNvSpPr txBox="1"/>
            <p:nvPr/>
          </p:nvSpPr>
          <p:spPr>
            <a:xfrm>
              <a:off x="6929541" y="1646780"/>
              <a:ext cx="1901483" cy="605294"/>
            </a:xfrm>
            <a:prstGeom prst="rect">
              <a:avLst/>
            </a:prstGeom>
            <a:noFill/>
          </p:spPr>
          <p:txBody>
            <a:bodyPr wrap="none" rtlCol="0">
              <a:spAutoFit/>
            </a:bodyPr>
            <a:lstStyle/>
            <a:p>
              <a:pPr algn="ctr">
                <a:lnSpc>
                  <a:spcPts val="2000"/>
                </a:lnSpc>
              </a:pPr>
              <a:r>
                <a:rPr kumimoji="1" lang="en-US" altLang="ja-JP" b="1" dirty="0">
                  <a:solidFill>
                    <a:schemeClr val="accent6">
                      <a:lumMod val="75000"/>
                    </a:schemeClr>
                  </a:solidFill>
                  <a:latin typeface="Arial Narrow" panose="020B0606020202030204" pitchFamily="34" charset="0"/>
                </a:rPr>
                <a:t>Selectivity Control </a:t>
              </a:r>
            </a:p>
            <a:p>
              <a:pPr algn="ctr">
                <a:lnSpc>
                  <a:spcPts val="2000"/>
                </a:lnSpc>
              </a:pPr>
              <a:r>
                <a:rPr kumimoji="1" lang="en-US" altLang="ja-JP" b="1" dirty="0">
                  <a:solidFill>
                    <a:schemeClr val="accent6">
                      <a:lumMod val="75000"/>
                    </a:schemeClr>
                  </a:solidFill>
                  <a:latin typeface="Arial Narrow" panose="020B0606020202030204" pitchFamily="34" charset="0"/>
                </a:rPr>
                <a:t>of FT Product </a:t>
              </a:r>
              <a:endParaRPr kumimoji="1" lang="ja-JP" altLang="en-US" b="1" dirty="0">
                <a:solidFill>
                  <a:schemeClr val="accent6">
                    <a:lumMod val="75000"/>
                  </a:schemeClr>
                </a:solidFill>
                <a:latin typeface="Arial Narrow" panose="020B0606020202030204" pitchFamily="34" charset="0"/>
              </a:endParaRPr>
            </a:p>
          </p:txBody>
        </p:sp>
        <p:cxnSp>
          <p:nvCxnSpPr>
            <p:cNvPr id="15" name="直線コネクタ 14">
              <a:extLst>
                <a:ext uri="{FF2B5EF4-FFF2-40B4-BE49-F238E27FC236}">
                  <a16:creationId xmlns:a16="http://schemas.microsoft.com/office/drawing/2014/main" id="{FE3563AE-531D-E94A-B871-FD0089640A61}"/>
                </a:ext>
              </a:extLst>
            </p:cNvPr>
            <p:cNvCxnSpPr>
              <a:cxnSpLocks/>
            </p:cNvCxnSpPr>
            <p:nvPr/>
          </p:nvCxnSpPr>
          <p:spPr>
            <a:xfrm flipH="1" flipV="1">
              <a:off x="6533653" y="1301061"/>
              <a:ext cx="658953" cy="368163"/>
            </a:xfrm>
            <a:prstGeom prst="line">
              <a:avLst/>
            </a:prstGeom>
            <a:ln w="38100">
              <a:solidFill>
                <a:srgbClr val="77A65F"/>
              </a:solidFill>
              <a:headEnd type="oval"/>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0B4BEDEE-723A-2348-B757-B2357FCB5ACE}"/>
                </a:ext>
              </a:extLst>
            </p:cNvPr>
            <p:cNvSpPr txBox="1"/>
            <p:nvPr/>
          </p:nvSpPr>
          <p:spPr>
            <a:xfrm>
              <a:off x="4029663" y="2579247"/>
              <a:ext cx="2321222" cy="553998"/>
            </a:xfrm>
            <a:prstGeom prst="rect">
              <a:avLst/>
            </a:prstGeom>
            <a:noFill/>
          </p:spPr>
          <p:txBody>
            <a:bodyPr wrap="square" rtlCol="0">
              <a:spAutoFit/>
            </a:bodyPr>
            <a:lstStyle/>
            <a:p>
              <a:pPr algn="ctr">
                <a:lnSpc>
                  <a:spcPts val="1800"/>
                </a:lnSpc>
              </a:pPr>
              <a:r>
                <a:rPr kumimoji="1" lang="en-US" altLang="ja-JP" b="1" dirty="0">
                  <a:solidFill>
                    <a:srgbClr val="6D279A"/>
                  </a:solidFill>
                  <a:latin typeface="Arial Narrow" panose="020B0606020202030204" pitchFamily="34" charset="0"/>
                </a:rPr>
                <a:t>Integrated Production </a:t>
              </a:r>
            </a:p>
            <a:p>
              <a:pPr algn="ctr">
                <a:lnSpc>
                  <a:spcPts val="1800"/>
                </a:lnSpc>
              </a:pPr>
              <a:r>
                <a:rPr kumimoji="1" lang="en-US" altLang="ja-JP" b="1" dirty="0">
                  <a:solidFill>
                    <a:srgbClr val="6D279A"/>
                  </a:solidFill>
                  <a:latin typeface="Arial Narrow" panose="020B0606020202030204" pitchFamily="34" charset="0"/>
                </a:rPr>
                <a:t>Process</a:t>
              </a:r>
            </a:p>
          </p:txBody>
        </p:sp>
        <p:sp>
          <p:nvSpPr>
            <p:cNvPr id="26" name="四角形: 角を丸くする 25">
              <a:extLst>
                <a:ext uri="{FF2B5EF4-FFF2-40B4-BE49-F238E27FC236}">
                  <a16:creationId xmlns:a16="http://schemas.microsoft.com/office/drawing/2014/main" id="{C5C777D1-4BD4-D04A-23D6-88CD441E4115}"/>
                </a:ext>
              </a:extLst>
            </p:cNvPr>
            <p:cNvSpPr/>
            <p:nvPr/>
          </p:nvSpPr>
          <p:spPr>
            <a:xfrm>
              <a:off x="1949416" y="1234837"/>
              <a:ext cx="693928" cy="1464166"/>
            </a:xfrm>
            <a:prstGeom prst="roundRect">
              <a:avLst/>
            </a:prstGeom>
            <a:solidFill>
              <a:srgbClr val="F8CBAC"/>
            </a:solidFill>
            <a:ln w="31750">
              <a:solidFill>
                <a:srgbClr val="B113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8C9DB7EC-2190-5ACA-8456-03C080139CE4}"/>
                </a:ext>
              </a:extLst>
            </p:cNvPr>
            <p:cNvSpPr txBox="1"/>
            <p:nvPr/>
          </p:nvSpPr>
          <p:spPr>
            <a:xfrm>
              <a:off x="1969380" y="1830411"/>
              <a:ext cx="670375" cy="352661"/>
            </a:xfrm>
            <a:prstGeom prst="rect">
              <a:avLst/>
            </a:prstGeom>
            <a:noFill/>
          </p:spPr>
          <p:txBody>
            <a:bodyPr wrap="none" rtlCol="0">
              <a:spAutoFit/>
            </a:bodyPr>
            <a:lstStyle/>
            <a:p>
              <a:pPr algn="ctr">
                <a:lnSpc>
                  <a:spcPts val="2000"/>
                </a:lnSpc>
              </a:pPr>
              <a:r>
                <a:rPr kumimoji="1" lang="en-US" altLang="ja-JP" sz="2400" b="1" dirty="0">
                  <a:latin typeface="Arial Narrow" panose="020B0606020202030204" pitchFamily="34" charset="0"/>
                </a:rPr>
                <a:t>CO</a:t>
              </a:r>
              <a:r>
                <a:rPr kumimoji="1" lang="en-US" altLang="ja-JP" b="1" dirty="0">
                  <a:latin typeface="Arial Narrow" panose="020B0606020202030204" pitchFamily="34" charset="0"/>
                </a:rPr>
                <a:t>2</a:t>
              </a:r>
            </a:p>
          </p:txBody>
        </p:sp>
        <p:sp>
          <p:nvSpPr>
            <p:cNvPr id="28" name="四角形: 角を丸くする 27">
              <a:extLst>
                <a:ext uri="{FF2B5EF4-FFF2-40B4-BE49-F238E27FC236}">
                  <a16:creationId xmlns:a16="http://schemas.microsoft.com/office/drawing/2014/main" id="{EAB26C19-A52D-7453-FAAA-4F485A781177}"/>
                </a:ext>
              </a:extLst>
            </p:cNvPr>
            <p:cNvSpPr/>
            <p:nvPr/>
          </p:nvSpPr>
          <p:spPr>
            <a:xfrm>
              <a:off x="1845412" y="3261209"/>
              <a:ext cx="835530" cy="497116"/>
            </a:xfrm>
            <a:prstGeom prst="roundRect">
              <a:avLst/>
            </a:prstGeom>
            <a:solidFill>
              <a:srgbClr val="B6C6E6"/>
            </a:solidFill>
            <a:ln w="31750">
              <a:solidFill>
                <a:srgbClr val="092C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FFF4A908-14D2-5610-0002-0042483DD70A}"/>
                </a:ext>
              </a:extLst>
            </p:cNvPr>
            <p:cNvSpPr txBox="1"/>
            <p:nvPr/>
          </p:nvSpPr>
          <p:spPr>
            <a:xfrm>
              <a:off x="1928455" y="3396194"/>
              <a:ext cx="670376" cy="352661"/>
            </a:xfrm>
            <a:prstGeom prst="rect">
              <a:avLst/>
            </a:prstGeom>
            <a:noFill/>
          </p:spPr>
          <p:txBody>
            <a:bodyPr wrap="none" rtlCol="0">
              <a:spAutoFit/>
            </a:bodyPr>
            <a:lstStyle/>
            <a:p>
              <a:pPr algn="ctr">
                <a:lnSpc>
                  <a:spcPts val="2000"/>
                </a:lnSpc>
              </a:pPr>
              <a:r>
                <a:rPr kumimoji="1" lang="en-US" altLang="ja-JP" sz="2400" b="1" dirty="0">
                  <a:latin typeface="Arial Narrow" panose="020B0606020202030204" pitchFamily="34" charset="0"/>
                </a:rPr>
                <a:t>H</a:t>
              </a:r>
              <a:r>
                <a:rPr kumimoji="1" lang="en-US" altLang="ja-JP" b="1" dirty="0">
                  <a:latin typeface="Arial Narrow" panose="020B0606020202030204" pitchFamily="34" charset="0"/>
                </a:rPr>
                <a:t>2</a:t>
              </a:r>
              <a:r>
                <a:rPr kumimoji="1" lang="en-US" altLang="ja-JP" sz="2400" b="1" dirty="0">
                  <a:latin typeface="Arial Narrow" panose="020B0606020202030204" pitchFamily="34" charset="0"/>
                </a:rPr>
                <a:t>O</a:t>
              </a:r>
            </a:p>
          </p:txBody>
        </p:sp>
        <p:sp>
          <p:nvSpPr>
            <p:cNvPr id="30" name="四角形: 角を丸くする 29">
              <a:extLst>
                <a:ext uri="{FF2B5EF4-FFF2-40B4-BE49-F238E27FC236}">
                  <a16:creationId xmlns:a16="http://schemas.microsoft.com/office/drawing/2014/main" id="{034FDB36-11CF-8B0B-77C8-0B7053D6CEAD}"/>
                </a:ext>
              </a:extLst>
            </p:cNvPr>
            <p:cNvSpPr/>
            <p:nvPr/>
          </p:nvSpPr>
          <p:spPr>
            <a:xfrm>
              <a:off x="1851007" y="4428715"/>
              <a:ext cx="835530" cy="532971"/>
            </a:xfrm>
            <a:prstGeom prst="roundRect">
              <a:avLst/>
            </a:prstGeom>
            <a:solidFill>
              <a:srgbClr val="B6C6E6"/>
            </a:solidFill>
            <a:ln w="31750">
              <a:solidFill>
                <a:srgbClr val="092C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柱 30">
              <a:extLst>
                <a:ext uri="{FF2B5EF4-FFF2-40B4-BE49-F238E27FC236}">
                  <a16:creationId xmlns:a16="http://schemas.microsoft.com/office/drawing/2014/main" id="{A2DEF06B-4B35-418E-765C-A6FCB9918034}"/>
                </a:ext>
              </a:extLst>
            </p:cNvPr>
            <p:cNvSpPr/>
            <p:nvPr/>
          </p:nvSpPr>
          <p:spPr>
            <a:xfrm>
              <a:off x="7463191" y="2377372"/>
              <a:ext cx="1138356" cy="1240312"/>
            </a:xfrm>
            <a:prstGeom prst="can">
              <a:avLst/>
            </a:prstGeom>
            <a:solidFill>
              <a:srgbClr val="90D152"/>
            </a:solidFill>
            <a:ln w="31750">
              <a:solidFill>
                <a:srgbClr val="77A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A60D50AB-8C0A-D7D6-D630-90A7D1BF01A7}"/>
                </a:ext>
              </a:extLst>
            </p:cNvPr>
            <p:cNvSpPr txBox="1"/>
            <p:nvPr/>
          </p:nvSpPr>
          <p:spPr>
            <a:xfrm>
              <a:off x="7474318" y="2713214"/>
              <a:ext cx="1189748" cy="861774"/>
            </a:xfrm>
            <a:prstGeom prst="rect">
              <a:avLst/>
            </a:prstGeom>
            <a:noFill/>
          </p:spPr>
          <p:txBody>
            <a:bodyPr wrap="none" rtlCol="0">
              <a:spAutoFit/>
            </a:bodyPr>
            <a:lstStyle/>
            <a:p>
              <a:pPr algn="ctr">
                <a:lnSpc>
                  <a:spcPts val="2000"/>
                </a:lnSpc>
              </a:pPr>
              <a:r>
                <a:rPr kumimoji="1" lang="en-US" altLang="ja-JP" sz="2000" b="1" dirty="0">
                  <a:latin typeface="Arial Narrow" panose="020B0606020202030204" pitchFamily="34" charset="0"/>
                </a:rPr>
                <a:t>Liquid </a:t>
              </a:r>
            </a:p>
            <a:p>
              <a:pPr algn="ctr">
                <a:lnSpc>
                  <a:spcPts val="2000"/>
                </a:lnSpc>
              </a:pPr>
              <a:r>
                <a:rPr kumimoji="1" lang="en-US" altLang="ja-JP" sz="2000" b="1" dirty="0">
                  <a:latin typeface="Arial Narrow" panose="020B0606020202030204" pitchFamily="34" charset="0"/>
                </a:rPr>
                <a:t>Synthetic </a:t>
              </a:r>
            </a:p>
            <a:p>
              <a:pPr algn="ctr">
                <a:lnSpc>
                  <a:spcPts val="2000"/>
                </a:lnSpc>
              </a:pPr>
              <a:r>
                <a:rPr kumimoji="1" lang="en-US" altLang="ja-JP" sz="2000" b="1" dirty="0">
                  <a:latin typeface="Arial Narrow" panose="020B0606020202030204" pitchFamily="34" charset="0"/>
                </a:rPr>
                <a:t>Fuel</a:t>
              </a:r>
            </a:p>
          </p:txBody>
        </p:sp>
        <p:sp>
          <p:nvSpPr>
            <p:cNvPr id="32" name="四角形: 角を丸くする 31">
              <a:extLst>
                <a:ext uri="{FF2B5EF4-FFF2-40B4-BE49-F238E27FC236}">
                  <a16:creationId xmlns:a16="http://schemas.microsoft.com/office/drawing/2014/main" id="{28C8AF9A-FB95-7CDB-6EF5-78B341BF55ED}"/>
                </a:ext>
              </a:extLst>
            </p:cNvPr>
            <p:cNvSpPr/>
            <p:nvPr/>
          </p:nvSpPr>
          <p:spPr>
            <a:xfrm>
              <a:off x="6310819" y="2013126"/>
              <a:ext cx="692392" cy="2153177"/>
            </a:xfrm>
            <a:prstGeom prst="roundRect">
              <a:avLst>
                <a:gd name="adj" fmla="val 48202"/>
              </a:avLst>
            </a:prstGeom>
            <a:solidFill>
              <a:srgbClr val="FFF0CD"/>
            </a:solidFill>
            <a:ln w="31750">
              <a:solidFill>
                <a:srgbClr val="BA77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CE5BDD29-B043-DEE2-1DDA-4790670E69CA}"/>
                </a:ext>
              </a:extLst>
            </p:cNvPr>
            <p:cNvSpPr txBox="1"/>
            <p:nvPr/>
          </p:nvSpPr>
          <p:spPr>
            <a:xfrm rot="16200000">
              <a:off x="5809875" y="2918558"/>
              <a:ext cx="1757212" cy="352661"/>
            </a:xfrm>
            <a:prstGeom prst="rect">
              <a:avLst/>
            </a:prstGeom>
            <a:noFill/>
          </p:spPr>
          <p:txBody>
            <a:bodyPr wrap="none" rtlCol="0">
              <a:spAutoFit/>
            </a:bodyPr>
            <a:lstStyle/>
            <a:p>
              <a:pPr algn="ctr">
                <a:lnSpc>
                  <a:spcPts val="2000"/>
                </a:lnSpc>
              </a:pPr>
              <a:r>
                <a:rPr kumimoji="1" lang="en-US" altLang="ja-JP" sz="2400" b="1" dirty="0">
                  <a:latin typeface="Arial Narrow" panose="020B0606020202030204" pitchFamily="34" charset="0"/>
                </a:rPr>
                <a:t>FT Synthesis</a:t>
              </a:r>
            </a:p>
          </p:txBody>
        </p:sp>
        <p:sp>
          <p:nvSpPr>
            <p:cNvPr id="34" name="四角形: 角を丸くする 33">
              <a:extLst>
                <a:ext uri="{FF2B5EF4-FFF2-40B4-BE49-F238E27FC236}">
                  <a16:creationId xmlns:a16="http://schemas.microsoft.com/office/drawing/2014/main" id="{2536F3A5-F4A4-D991-92FE-2E25A878BCEB}"/>
                </a:ext>
              </a:extLst>
            </p:cNvPr>
            <p:cNvSpPr/>
            <p:nvPr/>
          </p:nvSpPr>
          <p:spPr>
            <a:xfrm>
              <a:off x="3418379" y="1824410"/>
              <a:ext cx="609443" cy="2178825"/>
            </a:xfrm>
            <a:prstGeom prst="roundRect">
              <a:avLst>
                <a:gd name="adj" fmla="val 48202"/>
              </a:avLst>
            </a:prstGeom>
            <a:solidFill>
              <a:srgbClr val="FFF0CD"/>
            </a:solidFill>
            <a:ln w="31750">
              <a:solidFill>
                <a:srgbClr val="BA77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21CCF085-49EE-2930-1515-8C70E0C76CF7}"/>
                </a:ext>
              </a:extLst>
            </p:cNvPr>
            <p:cNvSpPr txBox="1"/>
            <p:nvPr/>
          </p:nvSpPr>
          <p:spPr>
            <a:xfrm rot="16200000">
              <a:off x="2656165" y="2742174"/>
              <a:ext cx="2191626" cy="352661"/>
            </a:xfrm>
            <a:prstGeom prst="rect">
              <a:avLst/>
            </a:prstGeom>
            <a:noFill/>
          </p:spPr>
          <p:txBody>
            <a:bodyPr wrap="none" rtlCol="0">
              <a:spAutoFit/>
            </a:bodyPr>
            <a:lstStyle/>
            <a:p>
              <a:pPr algn="ctr">
                <a:lnSpc>
                  <a:spcPts val="2000"/>
                </a:lnSpc>
              </a:pPr>
              <a:r>
                <a:rPr kumimoji="1" lang="en-US" altLang="ja-JP" sz="2400" b="1" dirty="0">
                  <a:latin typeface="Arial Narrow" panose="020B0606020202030204" pitchFamily="34" charset="0"/>
                </a:rPr>
                <a:t>(Co)-Electrolysis</a:t>
              </a:r>
            </a:p>
          </p:txBody>
        </p:sp>
        <p:cxnSp>
          <p:nvCxnSpPr>
            <p:cNvPr id="38" name="直線コネクタ 37">
              <a:extLst>
                <a:ext uri="{FF2B5EF4-FFF2-40B4-BE49-F238E27FC236}">
                  <a16:creationId xmlns:a16="http://schemas.microsoft.com/office/drawing/2014/main" id="{E8B6399F-3456-2C59-3E8E-A2BCA7953463}"/>
                </a:ext>
              </a:extLst>
            </p:cNvPr>
            <p:cNvCxnSpPr>
              <a:cxnSpLocks/>
            </p:cNvCxnSpPr>
            <p:nvPr/>
          </p:nvCxnSpPr>
          <p:spPr>
            <a:xfrm>
              <a:off x="2651052" y="1521337"/>
              <a:ext cx="4011248" cy="0"/>
            </a:xfrm>
            <a:prstGeom prst="line">
              <a:avLst/>
            </a:prstGeom>
            <a:ln w="57150">
              <a:solidFill>
                <a:srgbClr val="B11315"/>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1A85974C-D3C7-2447-E0E9-D72CA0E5B103}"/>
                </a:ext>
              </a:extLst>
            </p:cNvPr>
            <p:cNvCxnSpPr>
              <a:cxnSpLocks/>
            </p:cNvCxnSpPr>
            <p:nvPr/>
          </p:nvCxnSpPr>
          <p:spPr>
            <a:xfrm>
              <a:off x="2651052" y="2371002"/>
              <a:ext cx="743882" cy="0"/>
            </a:xfrm>
            <a:prstGeom prst="line">
              <a:avLst/>
            </a:prstGeom>
            <a:ln w="57150">
              <a:solidFill>
                <a:srgbClr val="B11315"/>
              </a:solidFill>
              <a:headEnd type="none"/>
              <a:tailEnd type="arrow" w="med" len="sm"/>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5DE08172-6BC2-FD0A-E055-732233300A92}"/>
                </a:ext>
              </a:extLst>
            </p:cNvPr>
            <p:cNvCxnSpPr>
              <a:cxnSpLocks/>
            </p:cNvCxnSpPr>
            <p:nvPr/>
          </p:nvCxnSpPr>
          <p:spPr>
            <a:xfrm>
              <a:off x="2690228" y="3513418"/>
              <a:ext cx="696693" cy="0"/>
            </a:xfrm>
            <a:prstGeom prst="line">
              <a:avLst/>
            </a:prstGeom>
            <a:ln w="57150">
              <a:solidFill>
                <a:srgbClr val="092CAF"/>
              </a:solidFill>
              <a:headEnd type="none"/>
              <a:tailEnd type="arrow" w="med" len="sm"/>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94BA6C0B-3222-5D98-3DE9-B7AFEE759D2A}"/>
                </a:ext>
              </a:extLst>
            </p:cNvPr>
            <p:cNvCxnSpPr>
              <a:cxnSpLocks/>
            </p:cNvCxnSpPr>
            <p:nvPr/>
          </p:nvCxnSpPr>
          <p:spPr>
            <a:xfrm>
              <a:off x="2690228" y="4698574"/>
              <a:ext cx="2200052" cy="0"/>
            </a:xfrm>
            <a:prstGeom prst="line">
              <a:avLst/>
            </a:prstGeom>
            <a:ln w="57150">
              <a:solidFill>
                <a:srgbClr val="092CAF"/>
              </a:solidFill>
              <a:headEnd type="none"/>
              <a:tailEnd type="arrow" w="med" len="sm"/>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92A848F2-0C18-A376-5C60-16D2E23B52AC}"/>
                </a:ext>
              </a:extLst>
            </p:cNvPr>
            <p:cNvCxnSpPr>
              <a:cxnSpLocks/>
            </p:cNvCxnSpPr>
            <p:nvPr/>
          </p:nvCxnSpPr>
          <p:spPr>
            <a:xfrm>
              <a:off x="4032425" y="2393728"/>
              <a:ext cx="2255863" cy="0"/>
            </a:xfrm>
            <a:prstGeom prst="line">
              <a:avLst/>
            </a:prstGeom>
            <a:ln w="44450">
              <a:solidFill>
                <a:srgbClr val="BA774E"/>
              </a:solidFill>
              <a:headEnd type="none"/>
              <a:tailEnd type="arrow" w="med" len="sm"/>
            </a:ln>
          </p:spPr>
          <p:style>
            <a:lnRef idx="1">
              <a:schemeClr val="accent1"/>
            </a:lnRef>
            <a:fillRef idx="0">
              <a:schemeClr val="accent1"/>
            </a:fillRef>
            <a:effectRef idx="0">
              <a:schemeClr val="accent1"/>
            </a:effectRef>
            <a:fontRef idx="minor">
              <a:schemeClr val="tx1"/>
            </a:fontRef>
          </p:style>
        </p:cxnSp>
        <p:sp>
          <p:nvSpPr>
            <p:cNvPr id="46" name="四角形: 角を丸くする 45">
              <a:extLst>
                <a:ext uri="{FF2B5EF4-FFF2-40B4-BE49-F238E27FC236}">
                  <a16:creationId xmlns:a16="http://schemas.microsoft.com/office/drawing/2014/main" id="{D37268EB-407E-17D8-B622-8B0C73C75145}"/>
                </a:ext>
              </a:extLst>
            </p:cNvPr>
            <p:cNvSpPr/>
            <p:nvPr/>
          </p:nvSpPr>
          <p:spPr>
            <a:xfrm>
              <a:off x="4816463" y="2167442"/>
              <a:ext cx="653380" cy="416098"/>
            </a:xfrm>
            <a:prstGeom prst="roundRect">
              <a:avLst/>
            </a:prstGeom>
            <a:solidFill>
              <a:srgbClr val="FFE8DA"/>
            </a:solidFill>
            <a:ln w="31750">
              <a:solidFill>
                <a:srgbClr val="B675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 name="直線コネクタ 46">
              <a:extLst>
                <a:ext uri="{FF2B5EF4-FFF2-40B4-BE49-F238E27FC236}">
                  <a16:creationId xmlns:a16="http://schemas.microsoft.com/office/drawing/2014/main" id="{7F86310B-18E8-F452-7B62-A95DE065B754}"/>
                </a:ext>
              </a:extLst>
            </p:cNvPr>
            <p:cNvCxnSpPr>
              <a:cxnSpLocks/>
            </p:cNvCxnSpPr>
            <p:nvPr/>
          </p:nvCxnSpPr>
          <p:spPr>
            <a:xfrm>
              <a:off x="4032425" y="3521238"/>
              <a:ext cx="2248048" cy="0"/>
            </a:xfrm>
            <a:prstGeom prst="line">
              <a:avLst/>
            </a:prstGeom>
            <a:ln w="41275">
              <a:solidFill>
                <a:srgbClr val="5697D0"/>
              </a:solidFill>
              <a:headEnd type="none"/>
              <a:tailEnd type="arrow" w="med" len="sm"/>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D27E3CAD-2938-7A77-371B-B42B7CE4608E}"/>
                </a:ext>
              </a:extLst>
            </p:cNvPr>
            <p:cNvCxnSpPr>
              <a:cxnSpLocks/>
            </p:cNvCxnSpPr>
            <p:nvPr/>
          </p:nvCxnSpPr>
          <p:spPr>
            <a:xfrm>
              <a:off x="5474635" y="4690759"/>
              <a:ext cx="1217441" cy="0"/>
            </a:xfrm>
            <a:prstGeom prst="line">
              <a:avLst/>
            </a:prstGeom>
            <a:ln w="41275">
              <a:solidFill>
                <a:srgbClr val="5697D0"/>
              </a:solidFill>
              <a:headEnd type="none"/>
              <a:tailEnd type="none" w="med" len="sm"/>
            </a:ln>
          </p:spPr>
          <p:style>
            <a:lnRef idx="1">
              <a:schemeClr val="accent1"/>
            </a:lnRef>
            <a:fillRef idx="0">
              <a:schemeClr val="accent1"/>
            </a:fillRef>
            <a:effectRef idx="0">
              <a:schemeClr val="accent1"/>
            </a:effectRef>
            <a:fontRef idx="minor">
              <a:schemeClr val="tx1"/>
            </a:fontRef>
          </p:style>
        </p:cxnSp>
        <p:sp>
          <p:nvSpPr>
            <p:cNvPr id="51" name="四角形: 角を丸くする 50">
              <a:extLst>
                <a:ext uri="{FF2B5EF4-FFF2-40B4-BE49-F238E27FC236}">
                  <a16:creationId xmlns:a16="http://schemas.microsoft.com/office/drawing/2014/main" id="{470204AB-4D6C-44FC-55EA-F09AD1905806}"/>
                </a:ext>
              </a:extLst>
            </p:cNvPr>
            <p:cNvSpPr/>
            <p:nvPr/>
          </p:nvSpPr>
          <p:spPr>
            <a:xfrm>
              <a:off x="3520968" y="5398730"/>
              <a:ext cx="4546497" cy="686320"/>
            </a:xfrm>
            <a:prstGeom prst="roundRect">
              <a:avLst/>
            </a:prstGeom>
            <a:solidFill>
              <a:srgbClr val="F7EEFC"/>
            </a:solidFill>
            <a:ln w="34925">
              <a:solidFill>
                <a:srgbClr val="7750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 name="直線コネクタ 51">
              <a:extLst>
                <a:ext uri="{FF2B5EF4-FFF2-40B4-BE49-F238E27FC236}">
                  <a16:creationId xmlns:a16="http://schemas.microsoft.com/office/drawing/2014/main" id="{C59407A4-EB90-1F46-6790-C170FCA38564}"/>
                </a:ext>
              </a:extLst>
            </p:cNvPr>
            <p:cNvCxnSpPr>
              <a:cxnSpLocks/>
            </p:cNvCxnSpPr>
            <p:nvPr/>
          </p:nvCxnSpPr>
          <p:spPr>
            <a:xfrm flipH="1">
              <a:off x="5809847" y="4225867"/>
              <a:ext cx="2142535" cy="1165048"/>
            </a:xfrm>
            <a:prstGeom prst="line">
              <a:avLst/>
            </a:prstGeom>
            <a:ln w="38100">
              <a:solidFill>
                <a:srgbClr val="77508F"/>
              </a:solidFill>
              <a:headEnd type="oval"/>
            </a:ln>
          </p:spPr>
          <p:style>
            <a:lnRef idx="1">
              <a:schemeClr val="accent1"/>
            </a:lnRef>
            <a:fillRef idx="0">
              <a:schemeClr val="accent1"/>
            </a:fillRef>
            <a:effectRef idx="0">
              <a:schemeClr val="accent1"/>
            </a:effectRef>
            <a:fontRef idx="minor">
              <a:schemeClr val="tx1"/>
            </a:fontRef>
          </p:style>
        </p:cxnSp>
        <p:sp>
          <p:nvSpPr>
            <p:cNvPr id="57" name="四角形: 角を丸くする 56">
              <a:extLst>
                <a:ext uri="{FF2B5EF4-FFF2-40B4-BE49-F238E27FC236}">
                  <a16:creationId xmlns:a16="http://schemas.microsoft.com/office/drawing/2014/main" id="{FF89565C-EF82-C70A-FC02-383FFA7D8421}"/>
                </a:ext>
              </a:extLst>
            </p:cNvPr>
            <p:cNvSpPr/>
            <p:nvPr/>
          </p:nvSpPr>
          <p:spPr>
            <a:xfrm rot="16200000">
              <a:off x="584266" y="1404137"/>
              <a:ext cx="725063" cy="1178275"/>
            </a:xfrm>
            <a:prstGeom prst="roundRect">
              <a:avLst>
                <a:gd name="adj" fmla="val 31174"/>
              </a:avLst>
            </a:prstGeom>
            <a:solidFill>
              <a:srgbClr val="F9C7A7"/>
            </a:solidFill>
            <a:ln w="25400">
              <a:solidFill>
                <a:srgbClr val="A470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四角形: 角を丸くする 57">
              <a:extLst>
                <a:ext uri="{FF2B5EF4-FFF2-40B4-BE49-F238E27FC236}">
                  <a16:creationId xmlns:a16="http://schemas.microsoft.com/office/drawing/2014/main" id="{A73718B3-3427-22AE-93D1-2FD985BEF0BC}"/>
                </a:ext>
              </a:extLst>
            </p:cNvPr>
            <p:cNvSpPr/>
            <p:nvPr/>
          </p:nvSpPr>
          <p:spPr>
            <a:xfrm rot="16200000">
              <a:off x="247747" y="4109896"/>
              <a:ext cx="1190505" cy="1178276"/>
            </a:xfrm>
            <a:prstGeom prst="roundRect">
              <a:avLst>
                <a:gd name="adj" fmla="val 31174"/>
              </a:avLst>
            </a:prstGeom>
            <a:solidFill>
              <a:srgbClr val="DAE4F3"/>
            </a:solidFill>
            <a:ln w="25400">
              <a:solidFill>
                <a:srgbClr val="7A98B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3AF51093-ECC0-7BB3-E0C4-BAFA18BE3EC2}"/>
                </a:ext>
              </a:extLst>
            </p:cNvPr>
            <p:cNvSpPr txBox="1"/>
            <p:nvPr/>
          </p:nvSpPr>
          <p:spPr>
            <a:xfrm>
              <a:off x="381476" y="1731397"/>
              <a:ext cx="1176924" cy="605294"/>
            </a:xfrm>
            <a:prstGeom prst="rect">
              <a:avLst/>
            </a:prstGeom>
            <a:noFill/>
          </p:spPr>
          <p:txBody>
            <a:bodyPr wrap="none" rtlCol="0">
              <a:spAutoFit/>
            </a:bodyPr>
            <a:lstStyle/>
            <a:p>
              <a:pPr algn="ctr">
                <a:lnSpc>
                  <a:spcPts val="2000"/>
                </a:lnSpc>
              </a:pPr>
              <a:r>
                <a:rPr kumimoji="1" lang="en-US" altLang="ja-JP" sz="2000" b="1" dirty="0">
                  <a:latin typeface="Arial Narrow" panose="020B0606020202030204" pitchFamily="34" charset="0"/>
                </a:rPr>
                <a:t>Factories,</a:t>
              </a:r>
            </a:p>
            <a:p>
              <a:pPr algn="ctr">
                <a:lnSpc>
                  <a:spcPts val="2000"/>
                </a:lnSpc>
              </a:pPr>
              <a:r>
                <a:rPr kumimoji="1" lang="en-US" altLang="ja-JP" sz="2000" b="1" dirty="0">
                  <a:latin typeface="Arial Narrow" panose="020B0606020202030204" pitchFamily="34" charset="0"/>
                </a:rPr>
                <a:t>etc.</a:t>
              </a:r>
              <a:endParaRPr kumimoji="1" lang="ja-JP" altLang="en-US" sz="2000" b="1" dirty="0">
                <a:latin typeface="Arial Narrow" panose="020B0606020202030204" pitchFamily="34" charset="0"/>
              </a:endParaRPr>
            </a:p>
          </p:txBody>
        </p:sp>
        <p:sp>
          <p:nvSpPr>
            <p:cNvPr id="59" name="矢印: 右 58">
              <a:extLst>
                <a:ext uri="{FF2B5EF4-FFF2-40B4-BE49-F238E27FC236}">
                  <a16:creationId xmlns:a16="http://schemas.microsoft.com/office/drawing/2014/main" id="{A8638F56-2140-E6FE-7D5B-4EB8FDD4B5AB}"/>
                </a:ext>
              </a:extLst>
            </p:cNvPr>
            <p:cNvSpPr/>
            <p:nvPr/>
          </p:nvSpPr>
          <p:spPr>
            <a:xfrm>
              <a:off x="1602103" y="1784616"/>
              <a:ext cx="296984" cy="430460"/>
            </a:xfrm>
            <a:prstGeom prst="rightArrow">
              <a:avLst/>
            </a:prstGeom>
            <a:solidFill>
              <a:srgbClr val="FCE7D6"/>
            </a:solidFill>
            <a:ln w="25400">
              <a:solidFill>
                <a:srgbClr val="DAB09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矢印: 右 59">
              <a:extLst>
                <a:ext uri="{FF2B5EF4-FFF2-40B4-BE49-F238E27FC236}">
                  <a16:creationId xmlns:a16="http://schemas.microsoft.com/office/drawing/2014/main" id="{FCCD8B0F-3548-CAD4-882D-DDC91EAD23A6}"/>
                </a:ext>
              </a:extLst>
            </p:cNvPr>
            <p:cNvSpPr/>
            <p:nvPr/>
          </p:nvSpPr>
          <p:spPr>
            <a:xfrm>
              <a:off x="1490536" y="4454146"/>
              <a:ext cx="296984" cy="430460"/>
            </a:xfrm>
            <a:prstGeom prst="rightArrow">
              <a:avLst/>
            </a:prstGeom>
            <a:solidFill>
              <a:srgbClr val="DBE3F7"/>
            </a:solidFill>
            <a:ln w="25400">
              <a:solidFill>
                <a:srgbClr val="90ABC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E880A131-0609-1A56-A38C-3CF3164F589D}"/>
                </a:ext>
              </a:extLst>
            </p:cNvPr>
            <p:cNvSpPr txBox="1"/>
            <p:nvPr/>
          </p:nvSpPr>
          <p:spPr>
            <a:xfrm>
              <a:off x="1883129" y="4569589"/>
              <a:ext cx="760143" cy="352661"/>
            </a:xfrm>
            <a:prstGeom prst="rect">
              <a:avLst/>
            </a:prstGeom>
            <a:noFill/>
          </p:spPr>
          <p:txBody>
            <a:bodyPr wrap="none" rtlCol="0">
              <a:spAutoFit/>
            </a:bodyPr>
            <a:lstStyle/>
            <a:p>
              <a:pPr algn="ctr">
                <a:lnSpc>
                  <a:spcPts val="2000"/>
                </a:lnSpc>
              </a:pPr>
              <a:r>
                <a:rPr kumimoji="1" lang="en-US" altLang="ja-JP" sz="2400" b="1" dirty="0">
                  <a:latin typeface="Arial Narrow" panose="020B0606020202030204" pitchFamily="34" charset="0"/>
                </a:rPr>
                <a:t>MCH</a:t>
              </a:r>
            </a:p>
          </p:txBody>
        </p:sp>
        <p:sp>
          <p:nvSpPr>
            <p:cNvPr id="10" name="テキスト ボックス 9">
              <a:extLst>
                <a:ext uri="{FF2B5EF4-FFF2-40B4-BE49-F238E27FC236}">
                  <a16:creationId xmlns:a16="http://schemas.microsoft.com/office/drawing/2014/main" id="{94AA46E7-181D-1B6D-38FC-E15081EA7F96}"/>
                </a:ext>
              </a:extLst>
            </p:cNvPr>
            <p:cNvSpPr txBox="1"/>
            <p:nvPr/>
          </p:nvSpPr>
          <p:spPr>
            <a:xfrm>
              <a:off x="146765" y="4220206"/>
              <a:ext cx="1391512" cy="1066959"/>
            </a:xfrm>
            <a:prstGeom prst="rect">
              <a:avLst/>
            </a:prstGeom>
            <a:noFill/>
          </p:spPr>
          <p:txBody>
            <a:bodyPr wrap="square" rtlCol="0">
              <a:spAutoFit/>
            </a:bodyPr>
            <a:lstStyle/>
            <a:p>
              <a:pPr algn="ctr">
                <a:lnSpc>
                  <a:spcPts val="1900"/>
                </a:lnSpc>
              </a:pPr>
              <a:r>
                <a:rPr kumimoji="1" lang="en-US" altLang="ja-JP" sz="2000" b="1" dirty="0">
                  <a:latin typeface="Arial Narrow" panose="020B0606020202030204" pitchFamily="34" charset="0"/>
                </a:rPr>
                <a:t>Overseas </a:t>
              </a:r>
            </a:p>
            <a:p>
              <a:pPr algn="ctr">
                <a:lnSpc>
                  <a:spcPts val="1900"/>
                </a:lnSpc>
              </a:pPr>
              <a:r>
                <a:rPr kumimoji="1" lang="en-US" altLang="ja-JP" sz="2000" b="1" dirty="0">
                  <a:latin typeface="Arial Narrow" panose="020B0606020202030204" pitchFamily="34" charset="0"/>
                </a:rPr>
                <a:t>Green </a:t>
              </a:r>
            </a:p>
            <a:p>
              <a:pPr algn="ctr">
                <a:lnSpc>
                  <a:spcPts val="1900"/>
                </a:lnSpc>
              </a:pPr>
              <a:r>
                <a:rPr kumimoji="1" lang="en-US" altLang="ja-JP" sz="2000" b="1" dirty="0">
                  <a:latin typeface="Arial Narrow" panose="020B0606020202030204" pitchFamily="34" charset="0"/>
                </a:rPr>
                <a:t>Hydrogen, </a:t>
              </a:r>
            </a:p>
            <a:p>
              <a:pPr algn="ctr">
                <a:lnSpc>
                  <a:spcPts val="1900"/>
                </a:lnSpc>
              </a:pPr>
              <a:r>
                <a:rPr kumimoji="1" lang="en-US" altLang="ja-JP" sz="2000" b="1" dirty="0" err="1">
                  <a:latin typeface="Arial Narrow" panose="020B0606020202030204" pitchFamily="34" charset="0"/>
                </a:rPr>
                <a:t>etc</a:t>
              </a:r>
              <a:r>
                <a:rPr kumimoji="1" lang="en-US" altLang="ja-JP" sz="2000" b="1" dirty="0">
                  <a:latin typeface="Arial Narrow" panose="020B0606020202030204" pitchFamily="34" charset="0"/>
                </a:rPr>
                <a:t>,</a:t>
              </a:r>
            </a:p>
          </p:txBody>
        </p:sp>
        <p:sp>
          <p:nvSpPr>
            <p:cNvPr id="36" name="四角形: 角を丸くする 35">
              <a:extLst>
                <a:ext uri="{FF2B5EF4-FFF2-40B4-BE49-F238E27FC236}">
                  <a16:creationId xmlns:a16="http://schemas.microsoft.com/office/drawing/2014/main" id="{B5CA6FAE-6A01-5591-CE97-B4F914E2D2AE}"/>
                </a:ext>
              </a:extLst>
            </p:cNvPr>
            <p:cNvSpPr/>
            <p:nvPr/>
          </p:nvSpPr>
          <p:spPr>
            <a:xfrm>
              <a:off x="4890280" y="3277265"/>
              <a:ext cx="594509" cy="1676784"/>
            </a:xfrm>
            <a:prstGeom prst="roundRect">
              <a:avLst/>
            </a:prstGeom>
            <a:solidFill>
              <a:srgbClr val="DAE3F4"/>
            </a:solidFill>
            <a:ln w="31750">
              <a:solidFill>
                <a:srgbClr val="91BC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8C35FE23-037B-3613-D364-64EB9340F5B7}"/>
                </a:ext>
              </a:extLst>
            </p:cNvPr>
            <p:cNvSpPr txBox="1"/>
            <p:nvPr/>
          </p:nvSpPr>
          <p:spPr>
            <a:xfrm>
              <a:off x="4947717" y="3897772"/>
              <a:ext cx="473206" cy="352661"/>
            </a:xfrm>
            <a:prstGeom prst="rect">
              <a:avLst/>
            </a:prstGeom>
            <a:noFill/>
          </p:spPr>
          <p:txBody>
            <a:bodyPr wrap="none" rtlCol="0">
              <a:spAutoFit/>
            </a:bodyPr>
            <a:lstStyle/>
            <a:p>
              <a:pPr algn="ctr">
                <a:lnSpc>
                  <a:spcPts val="2000"/>
                </a:lnSpc>
              </a:pPr>
              <a:r>
                <a:rPr kumimoji="1" lang="en-US" altLang="ja-JP" sz="2400" b="1" dirty="0">
                  <a:latin typeface="Arial Narrow" panose="020B0606020202030204" pitchFamily="34" charset="0"/>
                </a:rPr>
                <a:t>H</a:t>
              </a:r>
              <a:r>
                <a:rPr kumimoji="1" lang="en-US" altLang="ja-JP" b="1" dirty="0">
                  <a:latin typeface="Arial Narrow" panose="020B0606020202030204" pitchFamily="34" charset="0"/>
                </a:rPr>
                <a:t>2</a:t>
              </a:r>
              <a:endParaRPr kumimoji="1" lang="en-US" altLang="ja-JP" sz="2400" b="1" dirty="0">
                <a:latin typeface="Arial Narrow" panose="020B0606020202030204" pitchFamily="34" charset="0"/>
              </a:endParaRPr>
            </a:p>
          </p:txBody>
        </p:sp>
        <p:cxnSp>
          <p:nvCxnSpPr>
            <p:cNvPr id="63" name="直線コネクタ 62">
              <a:extLst>
                <a:ext uri="{FF2B5EF4-FFF2-40B4-BE49-F238E27FC236}">
                  <a16:creationId xmlns:a16="http://schemas.microsoft.com/office/drawing/2014/main" id="{5FA1E460-F7D9-CFB3-4EE4-3BE40C82CD33}"/>
                </a:ext>
              </a:extLst>
            </p:cNvPr>
            <p:cNvCxnSpPr>
              <a:cxnSpLocks/>
            </p:cNvCxnSpPr>
            <p:nvPr/>
          </p:nvCxnSpPr>
          <p:spPr>
            <a:xfrm>
              <a:off x="6651001" y="1497892"/>
              <a:ext cx="5106" cy="491789"/>
            </a:xfrm>
            <a:prstGeom prst="line">
              <a:avLst/>
            </a:prstGeom>
            <a:ln w="57150">
              <a:solidFill>
                <a:srgbClr val="B11315"/>
              </a:solidFill>
              <a:headEnd type="none"/>
              <a:tailEnd type="arrow" w="med" len="sm"/>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1ABE6AE1-62DA-9F74-EFE2-2D4F44774DC6}"/>
                </a:ext>
              </a:extLst>
            </p:cNvPr>
            <p:cNvCxnSpPr>
              <a:cxnSpLocks/>
            </p:cNvCxnSpPr>
            <p:nvPr/>
          </p:nvCxnSpPr>
          <p:spPr>
            <a:xfrm>
              <a:off x="4309534" y="4459676"/>
              <a:ext cx="960361" cy="938087"/>
            </a:xfrm>
            <a:prstGeom prst="line">
              <a:avLst/>
            </a:prstGeom>
            <a:ln w="38100">
              <a:solidFill>
                <a:srgbClr val="77508F"/>
              </a:solidFill>
              <a:headEnd type="oval"/>
            </a:ln>
          </p:spPr>
          <p:style>
            <a:lnRef idx="1">
              <a:schemeClr val="accent1"/>
            </a:lnRef>
            <a:fillRef idx="0">
              <a:schemeClr val="accent1"/>
            </a:fillRef>
            <a:effectRef idx="0">
              <a:schemeClr val="accent1"/>
            </a:effectRef>
            <a:fontRef idx="minor">
              <a:schemeClr val="tx1"/>
            </a:fontRef>
          </p:style>
        </p:cxnSp>
        <p:sp>
          <p:nvSpPr>
            <p:cNvPr id="76" name="テキスト ボックス 75">
              <a:extLst>
                <a:ext uri="{FF2B5EF4-FFF2-40B4-BE49-F238E27FC236}">
                  <a16:creationId xmlns:a16="http://schemas.microsoft.com/office/drawing/2014/main" id="{9F5B491C-7222-4E6D-0739-049C66194996}"/>
                </a:ext>
              </a:extLst>
            </p:cNvPr>
            <p:cNvSpPr txBox="1"/>
            <p:nvPr/>
          </p:nvSpPr>
          <p:spPr>
            <a:xfrm>
              <a:off x="2496195" y="3991898"/>
              <a:ext cx="2421398" cy="553998"/>
            </a:xfrm>
            <a:prstGeom prst="rect">
              <a:avLst/>
            </a:prstGeom>
            <a:noFill/>
          </p:spPr>
          <p:txBody>
            <a:bodyPr wrap="square" rtlCol="0">
              <a:spAutoFit/>
            </a:bodyPr>
            <a:lstStyle/>
            <a:p>
              <a:pPr algn="ctr">
                <a:lnSpc>
                  <a:spcPts val="1800"/>
                </a:lnSpc>
              </a:pPr>
              <a:r>
                <a:rPr kumimoji="1" lang="en-US" altLang="ja-JP" b="1" dirty="0">
                  <a:solidFill>
                    <a:srgbClr val="6D279A"/>
                  </a:solidFill>
                  <a:latin typeface="Arial Narrow" panose="020B0606020202030204" pitchFamily="34" charset="0"/>
                </a:rPr>
                <a:t>Electrolysis Utilization </a:t>
              </a:r>
            </a:p>
            <a:p>
              <a:pPr algn="ctr">
                <a:lnSpc>
                  <a:spcPts val="1800"/>
                </a:lnSpc>
              </a:pPr>
              <a:r>
                <a:rPr kumimoji="1" lang="en-US" altLang="ja-JP" b="1" dirty="0">
                  <a:solidFill>
                    <a:srgbClr val="6D279A"/>
                  </a:solidFill>
                  <a:latin typeface="Arial Narrow" panose="020B0606020202030204" pitchFamily="34" charset="0"/>
                </a:rPr>
                <a:t>Technology </a:t>
              </a:r>
            </a:p>
          </p:txBody>
        </p:sp>
        <p:cxnSp>
          <p:nvCxnSpPr>
            <p:cNvPr id="55" name="直線コネクタ 54">
              <a:extLst>
                <a:ext uri="{FF2B5EF4-FFF2-40B4-BE49-F238E27FC236}">
                  <a16:creationId xmlns:a16="http://schemas.microsoft.com/office/drawing/2014/main" id="{BAC40B3E-0686-2724-59E0-C3984E51676D}"/>
                </a:ext>
              </a:extLst>
            </p:cNvPr>
            <p:cNvCxnSpPr>
              <a:cxnSpLocks/>
            </p:cNvCxnSpPr>
            <p:nvPr/>
          </p:nvCxnSpPr>
          <p:spPr>
            <a:xfrm flipH="1">
              <a:off x="5529977" y="2963047"/>
              <a:ext cx="222143" cy="2430812"/>
            </a:xfrm>
            <a:prstGeom prst="line">
              <a:avLst/>
            </a:prstGeom>
            <a:ln w="38100">
              <a:solidFill>
                <a:srgbClr val="77508F"/>
              </a:solidFill>
              <a:headEnd type="oval"/>
            </a:ln>
          </p:spPr>
          <p:style>
            <a:lnRef idx="1">
              <a:schemeClr val="accent1"/>
            </a:lnRef>
            <a:fillRef idx="0">
              <a:schemeClr val="accent1"/>
            </a:fillRef>
            <a:effectRef idx="0">
              <a:schemeClr val="accent1"/>
            </a:effectRef>
            <a:fontRef idx="minor">
              <a:schemeClr val="tx1"/>
            </a:fontRef>
          </p:style>
        </p:cxnSp>
        <p:sp>
          <p:nvSpPr>
            <p:cNvPr id="83" name="テキスト ボックス 82">
              <a:extLst>
                <a:ext uri="{FF2B5EF4-FFF2-40B4-BE49-F238E27FC236}">
                  <a16:creationId xmlns:a16="http://schemas.microsoft.com/office/drawing/2014/main" id="{F57C331A-2FA1-05C3-0254-7B6A20A63E1C}"/>
                </a:ext>
              </a:extLst>
            </p:cNvPr>
            <p:cNvSpPr txBox="1"/>
            <p:nvPr/>
          </p:nvSpPr>
          <p:spPr>
            <a:xfrm>
              <a:off x="7208680" y="3666424"/>
              <a:ext cx="1690859" cy="553998"/>
            </a:xfrm>
            <a:prstGeom prst="rect">
              <a:avLst/>
            </a:prstGeom>
            <a:noFill/>
          </p:spPr>
          <p:txBody>
            <a:bodyPr wrap="square" rtlCol="0">
              <a:spAutoFit/>
            </a:bodyPr>
            <a:lstStyle/>
            <a:p>
              <a:pPr algn="ctr">
                <a:lnSpc>
                  <a:spcPts val="1800"/>
                </a:lnSpc>
              </a:pPr>
              <a:r>
                <a:rPr kumimoji="1" lang="en-US" altLang="ja-JP" b="1" dirty="0">
                  <a:solidFill>
                    <a:srgbClr val="6D279A"/>
                  </a:solidFill>
                  <a:latin typeface="Arial Narrow" panose="020B0606020202030204" pitchFamily="34" charset="0"/>
                </a:rPr>
                <a:t>Fuel Utilization </a:t>
              </a:r>
            </a:p>
            <a:p>
              <a:pPr algn="ctr">
                <a:lnSpc>
                  <a:spcPts val="1800"/>
                </a:lnSpc>
              </a:pPr>
              <a:r>
                <a:rPr kumimoji="1" lang="en-US" altLang="ja-JP" b="1" dirty="0">
                  <a:solidFill>
                    <a:srgbClr val="6D279A"/>
                  </a:solidFill>
                  <a:latin typeface="Arial Narrow" panose="020B0606020202030204" pitchFamily="34" charset="0"/>
                </a:rPr>
                <a:t>Technology </a:t>
              </a:r>
            </a:p>
          </p:txBody>
        </p:sp>
        <p:cxnSp>
          <p:nvCxnSpPr>
            <p:cNvPr id="84" name="直線コネクタ 83">
              <a:extLst>
                <a:ext uri="{FF2B5EF4-FFF2-40B4-BE49-F238E27FC236}">
                  <a16:creationId xmlns:a16="http://schemas.microsoft.com/office/drawing/2014/main" id="{3258FE1E-02B2-5D37-4C17-002A6EC068E6}"/>
                </a:ext>
              </a:extLst>
            </p:cNvPr>
            <p:cNvCxnSpPr>
              <a:cxnSpLocks/>
            </p:cNvCxnSpPr>
            <p:nvPr/>
          </p:nvCxnSpPr>
          <p:spPr>
            <a:xfrm flipV="1">
              <a:off x="6676446" y="4184326"/>
              <a:ext cx="0" cy="514248"/>
            </a:xfrm>
            <a:prstGeom prst="line">
              <a:avLst/>
            </a:prstGeom>
            <a:ln w="41275">
              <a:solidFill>
                <a:srgbClr val="5697D0"/>
              </a:solidFill>
              <a:headEnd type="none"/>
              <a:tailEnd type="arrow" w="med" len="sm"/>
            </a:ln>
          </p:spPr>
          <p:style>
            <a:lnRef idx="1">
              <a:schemeClr val="accent1"/>
            </a:lnRef>
            <a:fillRef idx="0">
              <a:schemeClr val="accent1"/>
            </a:fillRef>
            <a:effectRef idx="0">
              <a:schemeClr val="accent1"/>
            </a:effectRef>
            <a:fontRef idx="minor">
              <a:schemeClr val="tx1"/>
            </a:fontRef>
          </p:style>
        </p:cxnSp>
        <p:sp>
          <p:nvSpPr>
            <p:cNvPr id="92" name="テキスト ボックス 91">
              <a:extLst>
                <a:ext uri="{FF2B5EF4-FFF2-40B4-BE49-F238E27FC236}">
                  <a16:creationId xmlns:a16="http://schemas.microsoft.com/office/drawing/2014/main" id="{F6B6F985-66AB-191E-78FF-B18B1C052AE1}"/>
                </a:ext>
              </a:extLst>
            </p:cNvPr>
            <p:cNvSpPr txBox="1"/>
            <p:nvPr/>
          </p:nvSpPr>
          <p:spPr>
            <a:xfrm>
              <a:off x="4859973" y="2248862"/>
              <a:ext cx="564577" cy="352661"/>
            </a:xfrm>
            <a:prstGeom prst="rect">
              <a:avLst/>
            </a:prstGeom>
            <a:noFill/>
          </p:spPr>
          <p:txBody>
            <a:bodyPr wrap="none" rtlCol="0">
              <a:spAutoFit/>
            </a:bodyPr>
            <a:lstStyle/>
            <a:p>
              <a:pPr algn="ctr">
                <a:lnSpc>
                  <a:spcPts val="2000"/>
                </a:lnSpc>
              </a:pPr>
              <a:r>
                <a:rPr kumimoji="1" lang="en-US" altLang="ja-JP" sz="2400" b="1" dirty="0">
                  <a:latin typeface="Arial Narrow" panose="020B0606020202030204" pitchFamily="34" charset="0"/>
                </a:rPr>
                <a:t>CO</a:t>
              </a:r>
              <a:endParaRPr kumimoji="1" lang="en-US" altLang="ja-JP" b="1" dirty="0">
                <a:latin typeface="Arial Narrow" panose="020B0606020202030204" pitchFamily="34" charset="0"/>
              </a:endParaRPr>
            </a:p>
          </p:txBody>
        </p:sp>
        <p:cxnSp>
          <p:nvCxnSpPr>
            <p:cNvPr id="93" name="直線コネクタ 92">
              <a:extLst>
                <a:ext uri="{FF2B5EF4-FFF2-40B4-BE49-F238E27FC236}">
                  <a16:creationId xmlns:a16="http://schemas.microsoft.com/office/drawing/2014/main" id="{3882F954-916D-33CE-B8AF-E8449580FFC6}"/>
                </a:ext>
              </a:extLst>
            </p:cNvPr>
            <p:cNvCxnSpPr>
              <a:cxnSpLocks/>
            </p:cNvCxnSpPr>
            <p:nvPr/>
          </p:nvCxnSpPr>
          <p:spPr>
            <a:xfrm>
              <a:off x="7011026" y="3005343"/>
              <a:ext cx="426908" cy="0"/>
            </a:xfrm>
            <a:prstGeom prst="line">
              <a:avLst/>
            </a:prstGeom>
            <a:ln w="57150">
              <a:solidFill>
                <a:srgbClr val="77A65F"/>
              </a:solidFill>
              <a:headEnd type="none"/>
              <a:tailEnd type="arrow" w="med" len="sm"/>
            </a:ln>
          </p:spPr>
          <p:style>
            <a:lnRef idx="1">
              <a:schemeClr val="accent1"/>
            </a:lnRef>
            <a:fillRef idx="0">
              <a:schemeClr val="accent1"/>
            </a:fillRef>
            <a:effectRef idx="0">
              <a:schemeClr val="accent1"/>
            </a:effectRef>
            <a:fontRef idx="minor">
              <a:schemeClr val="tx1"/>
            </a:fontRef>
          </p:style>
        </p:cxnSp>
        <p:sp>
          <p:nvSpPr>
            <p:cNvPr id="99" name="矢印: 右 98">
              <a:extLst>
                <a:ext uri="{FF2B5EF4-FFF2-40B4-BE49-F238E27FC236}">
                  <a16:creationId xmlns:a16="http://schemas.microsoft.com/office/drawing/2014/main" id="{1F328D87-E5AD-F4CE-771F-384CB085E185}"/>
                </a:ext>
              </a:extLst>
            </p:cNvPr>
            <p:cNvSpPr/>
            <p:nvPr/>
          </p:nvSpPr>
          <p:spPr>
            <a:xfrm>
              <a:off x="2807661" y="2859213"/>
              <a:ext cx="570523" cy="343877"/>
            </a:xfrm>
            <a:prstGeom prst="rightArrow">
              <a:avLst/>
            </a:prstGeom>
            <a:solidFill>
              <a:srgbClr val="E8E7E8"/>
            </a:solidFill>
            <a:ln w="25400">
              <a:solidFill>
                <a:srgbClr val="A9A8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稲妻 99">
              <a:extLst>
                <a:ext uri="{FF2B5EF4-FFF2-40B4-BE49-F238E27FC236}">
                  <a16:creationId xmlns:a16="http://schemas.microsoft.com/office/drawing/2014/main" id="{D910CF26-D07B-C4BC-B8F2-DD1FE643E48A}"/>
                </a:ext>
              </a:extLst>
            </p:cNvPr>
            <p:cNvSpPr/>
            <p:nvPr/>
          </p:nvSpPr>
          <p:spPr>
            <a:xfrm>
              <a:off x="2751460" y="2700625"/>
              <a:ext cx="421778" cy="328619"/>
            </a:xfrm>
            <a:prstGeom prst="lightningBolt">
              <a:avLst/>
            </a:prstGeom>
            <a:solidFill>
              <a:srgbClr val="FFFD00"/>
            </a:solidFill>
            <a:ln w="25400">
              <a:solidFill>
                <a:srgbClr val="FBBB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a:extLst>
                <a:ext uri="{FF2B5EF4-FFF2-40B4-BE49-F238E27FC236}">
                  <a16:creationId xmlns:a16="http://schemas.microsoft.com/office/drawing/2014/main" id="{96B6B684-D9FB-6298-6667-C3D5FF47E5A5}"/>
                </a:ext>
              </a:extLst>
            </p:cNvPr>
            <p:cNvSpPr txBox="1"/>
            <p:nvPr/>
          </p:nvSpPr>
          <p:spPr>
            <a:xfrm>
              <a:off x="5656564" y="4389205"/>
              <a:ext cx="1024639" cy="338554"/>
            </a:xfrm>
            <a:prstGeom prst="rect">
              <a:avLst/>
            </a:prstGeom>
            <a:noFill/>
          </p:spPr>
          <p:txBody>
            <a:bodyPr wrap="none" rtlCol="0">
              <a:spAutoFit/>
            </a:bodyPr>
            <a:lstStyle/>
            <a:p>
              <a:r>
                <a:rPr kumimoji="1" lang="en-US" altLang="ja-JP" sz="1600" b="1" dirty="0">
                  <a:solidFill>
                    <a:schemeClr val="accent6">
                      <a:lumMod val="75000"/>
                    </a:schemeClr>
                  </a:solidFill>
                  <a:latin typeface="Arial Narrow" panose="020B0606020202030204" pitchFamily="34" charset="0"/>
                </a:rPr>
                <a:t>(Direct FT)</a:t>
              </a:r>
              <a:endParaRPr kumimoji="1" lang="ja-JP" altLang="en-US" sz="1600" b="1" dirty="0">
                <a:solidFill>
                  <a:schemeClr val="accent6">
                    <a:lumMod val="75000"/>
                  </a:schemeClr>
                </a:solidFill>
                <a:latin typeface="Arial Narrow" panose="020B0606020202030204" pitchFamily="34" charset="0"/>
              </a:endParaRPr>
            </a:p>
          </p:txBody>
        </p:sp>
        <p:sp>
          <p:nvSpPr>
            <p:cNvPr id="102" name="テキスト ボックス 101">
              <a:extLst>
                <a:ext uri="{FF2B5EF4-FFF2-40B4-BE49-F238E27FC236}">
                  <a16:creationId xmlns:a16="http://schemas.microsoft.com/office/drawing/2014/main" id="{10C8898E-B422-1CDA-AB9B-13ABA07130CA}"/>
                </a:ext>
              </a:extLst>
            </p:cNvPr>
            <p:cNvSpPr txBox="1"/>
            <p:nvPr/>
          </p:nvSpPr>
          <p:spPr>
            <a:xfrm>
              <a:off x="3499665" y="5478789"/>
              <a:ext cx="4546497" cy="605294"/>
            </a:xfrm>
            <a:prstGeom prst="rect">
              <a:avLst/>
            </a:prstGeom>
            <a:noFill/>
          </p:spPr>
          <p:txBody>
            <a:bodyPr wrap="square" rtlCol="0">
              <a:spAutoFit/>
            </a:bodyPr>
            <a:lstStyle/>
            <a:p>
              <a:pPr algn="ctr">
                <a:lnSpc>
                  <a:spcPts val="2000"/>
                </a:lnSpc>
              </a:pPr>
              <a:r>
                <a:rPr kumimoji="1" lang="en-US" altLang="ja-JP" sz="2200" b="1" dirty="0">
                  <a:solidFill>
                    <a:srgbClr val="6D279A"/>
                  </a:solidFill>
                  <a:latin typeface="Arial Narrow" panose="020B0606020202030204" pitchFamily="34" charset="0"/>
                </a:rPr>
                <a:t>Production Process R&amp;D of Liquid Synthesis Fuel Using Renewable Power</a:t>
              </a:r>
            </a:p>
          </p:txBody>
        </p:sp>
        <p:cxnSp>
          <p:nvCxnSpPr>
            <p:cNvPr id="14" name="直線コネクタ 13">
              <a:extLst>
                <a:ext uri="{FF2B5EF4-FFF2-40B4-BE49-F238E27FC236}">
                  <a16:creationId xmlns:a16="http://schemas.microsoft.com/office/drawing/2014/main" id="{FE763EFB-F099-7554-5751-2EBAC0026717}"/>
                </a:ext>
              </a:extLst>
            </p:cNvPr>
            <p:cNvCxnSpPr>
              <a:cxnSpLocks/>
            </p:cNvCxnSpPr>
            <p:nvPr/>
          </p:nvCxnSpPr>
          <p:spPr>
            <a:xfrm flipV="1">
              <a:off x="5853720" y="1301061"/>
              <a:ext cx="642196" cy="348150"/>
            </a:xfrm>
            <a:prstGeom prst="line">
              <a:avLst/>
            </a:prstGeom>
            <a:ln w="38100">
              <a:solidFill>
                <a:srgbClr val="77A65F"/>
              </a:solidFill>
              <a:headEnd type="oval"/>
            </a:ln>
          </p:spPr>
          <p:style>
            <a:lnRef idx="1">
              <a:schemeClr val="accent1"/>
            </a:lnRef>
            <a:fillRef idx="0">
              <a:schemeClr val="accent1"/>
            </a:fillRef>
            <a:effectRef idx="0">
              <a:schemeClr val="accent1"/>
            </a:effectRef>
            <a:fontRef idx="minor">
              <a:schemeClr val="tx1"/>
            </a:fontRef>
          </p:style>
        </p:cxnSp>
      </p:grpSp>
      <p:sp>
        <p:nvSpPr>
          <p:cNvPr id="21" name="テキスト ボックス 20">
            <a:extLst>
              <a:ext uri="{FF2B5EF4-FFF2-40B4-BE49-F238E27FC236}">
                <a16:creationId xmlns:a16="http://schemas.microsoft.com/office/drawing/2014/main" id="{6A2A060A-C418-3231-A9DB-8A0F8A27DC68}"/>
              </a:ext>
            </a:extLst>
          </p:cNvPr>
          <p:cNvSpPr txBox="1"/>
          <p:nvPr/>
        </p:nvSpPr>
        <p:spPr>
          <a:xfrm>
            <a:off x="536286" y="691910"/>
            <a:ext cx="8437631" cy="369332"/>
          </a:xfrm>
          <a:prstGeom prst="rect">
            <a:avLst/>
          </a:prstGeom>
          <a:noFill/>
        </p:spPr>
        <p:txBody>
          <a:bodyPr wrap="none" rtlCol="0">
            <a:spAutoFit/>
          </a:bodyPr>
          <a:lstStyle/>
          <a:p>
            <a:r>
              <a:rPr kumimoji="1" lang="en-US" altLang="ja-JP" b="1" dirty="0">
                <a:latin typeface="Meiryo UI" panose="020B0604030504040204" pitchFamily="50" charset="-128"/>
                <a:ea typeface="Meiryo UI" panose="020B0604030504040204" pitchFamily="50" charset="-128"/>
                <a:cs typeface="Arial" panose="020B0604020202020204" pitchFamily="34" charset="0"/>
              </a:rPr>
              <a:t>Schematic Diagram of Liquid Fuel Production Technology from CO</a:t>
            </a:r>
            <a:r>
              <a:rPr kumimoji="1" lang="en-US" altLang="ja-JP" sz="1400" b="1" dirty="0">
                <a:latin typeface="Meiryo UI" panose="020B0604030504040204" pitchFamily="50" charset="-128"/>
                <a:ea typeface="Meiryo UI" panose="020B0604030504040204" pitchFamily="50" charset="-128"/>
                <a:cs typeface="Arial" panose="020B0604020202020204" pitchFamily="34" charset="0"/>
              </a:rPr>
              <a:t>2</a:t>
            </a:r>
            <a:r>
              <a:rPr kumimoji="1" lang="en-US" altLang="ja-JP" b="1" dirty="0">
                <a:latin typeface="Meiryo UI" panose="020B0604030504040204" pitchFamily="50" charset="-128"/>
                <a:ea typeface="Meiryo UI" panose="020B0604030504040204" pitchFamily="50" charset="-128"/>
                <a:cs typeface="Arial" panose="020B0604020202020204" pitchFamily="34" charset="0"/>
              </a:rPr>
              <a:t> </a:t>
            </a:r>
            <a:endParaRPr kumimoji="1" lang="ja-JP" altLang="en-US" b="1" dirty="0">
              <a:latin typeface="Meiryo UI" panose="020B0604030504040204" pitchFamily="50" charset="-128"/>
              <a:ea typeface="Meiryo UI" panose="020B0604030504040204" pitchFamily="50" charset="-128"/>
              <a:cs typeface="Arial" panose="020B0604020202020204" pitchFamily="34" charset="0"/>
            </a:endParaRPr>
          </a:p>
        </p:txBody>
      </p:sp>
      <p:sp>
        <p:nvSpPr>
          <p:cNvPr id="16" name="テキスト ボックス 15">
            <a:extLst>
              <a:ext uri="{FF2B5EF4-FFF2-40B4-BE49-F238E27FC236}">
                <a16:creationId xmlns:a16="http://schemas.microsoft.com/office/drawing/2014/main" id="{B12CC31D-CAED-9CF2-359A-E2176D54E514}"/>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NEDO HP, Translated into English</a:t>
            </a:r>
            <a:endParaRPr kumimoji="1" lang="ja-JP" altLang="en-US" sz="1200" dirty="0">
              <a:latin typeface="Arial" panose="020B0604020202020204" pitchFamily="34" charset="0"/>
              <a:cs typeface="Arial" panose="020B0604020202020204" pitchFamily="34" charset="0"/>
            </a:endParaRPr>
          </a:p>
        </p:txBody>
      </p:sp>
      <p:sp>
        <p:nvSpPr>
          <p:cNvPr id="17" name="正方形/長方形 16">
            <a:extLst>
              <a:ext uri="{FF2B5EF4-FFF2-40B4-BE49-F238E27FC236}">
                <a16:creationId xmlns:a16="http://schemas.microsoft.com/office/drawing/2014/main" id="{3DD72E23-97E0-E971-8E86-E2C4F5029818}"/>
              </a:ext>
            </a:extLst>
          </p:cNvPr>
          <p:cNvSpPr/>
          <p:nvPr/>
        </p:nvSpPr>
        <p:spPr>
          <a:xfrm>
            <a:off x="70335" y="96060"/>
            <a:ext cx="5182321" cy="565067"/>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7801AC62-8837-6425-9B22-BC0744586C82}"/>
              </a:ext>
            </a:extLst>
          </p:cNvPr>
          <p:cNvSpPr txBox="1"/>
          <p:nvPr/>
        </p:nvSpPr>
        <p:spPr>
          <a:xfrm>
            <a:off x="42442" y="121802"/>
            <a:ext cx="5064207" cy="581891"/>
          </a:xfrm>
          <a:prstGeom prst="rect">
            <a:avLst/>
          </a:prstGeom>
          <a:noFill/>
        </p:spPr>
        <p:txBody>
          <a:bodyPr wrap="none" rtlCol="0">
            <a:spAutoFit/>
          </a:bodyPr>
          <a:lstStyle/>
          <a:p>
            <a:pPr>
              <a:lnSpc>
                <a:spcPts val="2000"/>
              </a:lnSpc>
            </a:pPr>
            <a:r>
              <a:rPr kumimoji="1" lang="en-US" altLang="ja-JP" sz="1600" dirty="0">
                <a:latin typeface="Meiryo UI" panose="020B0604030504040204" pitchFamily="50" charset="-128"/>
                <a:ea typeface="Meiryo UI" panose="020B0604030504040204" pitchFamily="50" charset="-128"/>
                <a:cs typeface="Arial" panose="020B0604020202020204" pitchFamily="34" charset="0"/>
              </a:rPr>
              <a:t>1. NEDO Project</a:t>
            </a:r>
          </a:p>
          <a:p>
            <a:pPr>
              <a:lnSpc>
                <a:spcPts val="2000"/>
              </a:lnSpc>
            </a:pPr>
            <a:r>
              <a:rPr kumimoji="1" lang="en-US" altLang="ja-JP" sz="1600" dirty="0">
                <a:latin typeface="Meiryo UI" panose="020B0604030504040204" pitchFamily="50" charset="-128"/>
                <a:ea typeface="Meiryo UI" panose="020B0604030504040204" pitchFamily="50" charset="-128"/>
                <a:cs typeface="Arial" panose="020B0604020202020204" pitchFamily="34" charset="0"/>
              </a:rPr>
              <a:t>  1.1 Liquid fuel production technology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411604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9C622DA-E7BC-5EB8-841B-DAB0123A55C8}"/>
              </a:ext>
            </a:extLst>
          </p:cNvPr>
          <p:cNvSpPr/>
          <p:nvPr/>
        </p:nvSpPr>
        <p:spPr>
          <a:xfrm>
            <a:off x="70334" y="96060"/>
            <a:ext cx="7799759" cy="718593"/>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33</a:t>
            </a:fld>
            <a:endParaRPr lang="en-US" altLang="ja-JP" sz="1400" b="1" dirty="0">
              <a:latin typeface="Tahoma" pitchFamily="34" charset="0"/>
              <a:cs typeface="Tahoma" pitchFamily="34" charset="0"/>
            </a:endParaRPr>
          </a:p>
        </p:txBody>
      </p:sp>
      <p:sp>
        <p:nvSpPr>
          <p:cNvPr id="2" name="四角形: 角を丸くする 1">
            <a:extLst>
              <a:ext uri="{FF2B5EF4-FFF2-40B4-BE49-F238E27FC236}">
                <a16:creationId xmlns:a16="http://schemas.microsoft.com/office/drawing/2014/main" id="{12DEBFE1-C3D3-71B6-DD9D-1F024EF23B6C}"/>
              </a:ext>
            </a:extLst>
          </p:cNvPr>
          <p:cNvSpPr/>
          <p:nvPr/>
        </p:nvSpPr>
        <p:spPr>
          <a:xfrm>
            <a:off x="181620" y="1197876"/>
            <a:ext cx="8799649" cy="2832516"/>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B4B0489A-CB0B-3281-AF63-3431C19F5EC3}"/>
              </a:ext>
            </a:extLst>
          </p:cNvPr>
          <p:cNvSpPr/>
          <p:nvPr/>
        </p:nvSpPr>
        <p:spPr>
          <a:xfrm>
            <a:off x="166122" y="1027397"/>
            <a:ext cx="2677817"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24B86D7C-9958-D712-410B-78CED6CBE556}"/>
              </a:ext>
            </a:extLst>
          </p:cNvPr>
          <p:cNvSpPr/>
          <p:nvPr/>
        </p:nvSpPr>
        <p:spPr>
          <a:xfrm>
            <a:off x="179040" y="4386422"/>
            <a:ext cx="3703285" cy="648338"/>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ED18C099-F3B2-5AD4-41E3-FD5C8BFC2E2B}"/>
              </a:ext>
            </a:extLst>
          </p:cNvPr>
          <p:cNvSpPr/>
          <p:nvPr/>
        </p:nvSpPr>
        <p:spPr>
          <a:xfrm>
            <a:off x="163542" y="4215941"/>
            <a:ext cx="3011526"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E85C09D2-E9CA-95F6-FF9C-4B7011B2673C}"/>
              </a:ext>
            </a:extLst>
          </p:cNvPr>
          <p:cNvSpPr/>
          <p:nvPr/>
        </p:nvSpPr>
        <p:spPr>
          <a:xfrm>
            <a:off x="176459" y="5437526"/>
            <a:ext cx="3703285" cy="648337"/>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2BB206B3-1CC8-37C8-632E-CBD53F5CBA68}"/>
              </a:ext>
            </a:extLst>
          </p:cNvPr>
          <p:cNvSpPr/>
          <p:nvPr/>
        </p:nvSpPr>
        <p:spPr>
          <a:xfrm>
            <a:off x="160962" y="5267046"/>
            <a:ext cx="1768578"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CB333860-5856-4B9D-958F-CCFEBF4B8E7C}"/>
              </a:ext>
            </a:extLst>
          </p:cNvPr>
          <p:cNvSpPr/>
          <p:nvPr/>
        </p:nvSpPr>
        <p:spPr>
          <a:xfrm>
            <a:off x="4268030" y="4391663"/>
            <a:ext cx="4712432" cy="1129472"/>
          </a:xfrm>
          <a:prstGeom prst="roundRect">
            <a:avLst>
              <a:gd name="adj" fmla="val 10063"/>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3DE591D2-B3C8-8703-5255-E1320EE3E550}"/>
              </a:ext>
            </a:extLst>
          </p:cNvPr>
          <p:cNvSpPr/>
          <p:nvPr/>
        </p:nvSpPr>
        <p:spPr>
          <a:xfrm>
            <a:off x="4252532" y="4221179"/>
            <a:ext cx="1797803" cy="3385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67146B4-9032-F817-D7BB-63D6B2CB6393}"/>
              </a:ext>
            </a:extLst>
          </p:cNvPr>
          <p:cNvSpPr txBox="1"/>
          <p:nvPr/>
        </p:nvSpPr>
        <p:spPr>
          <a:xfrm>
            <a:off x="114467" y="1019648"/>
            <a:ext cx="2884622" cy="369332"/>
          </a:xfrm>
          <a:prstGeom prst="rect">
            <a:avLst/>
          </a:prstGeom>
          <a:noFill/>
        </p:spPr>
        <p:txBody>
          <a:bodyPr wrap="square">
            <a:spAutoFit/>
          </a:bodyPr>
          <a:lstStyle/>
          <a:p>
            <a:r>
              <a:rPr lang="en-US" altLang="ja-JP" b="1" i="0" dirty="0">
                <a:solidFill>
                  <a:schemeClr val="bg1"/>
                </a:solidFill>
                <a:effectLst/>
                <a:latin typeface="Arial" panose="020B0604020202020204" pitchFamily="34" charset="0"/>
              </a:rPr>
              <a:t>Purpose and </a:t>
            </a:r>
            <a:r>
              <a:rPr lang="en-US" altLang="ja-JP" b="1" dirty="0">
                <a:solidFill>
                  <a:schemeClr val="bg1"/>
                </a:solidFill>
                <a:latin typeface="Arial" panose="020B0604020202020204" pitchFamily="34" charset="0"/>
              </a:rPr>
              <a:t>O</a:t>
            </a:r>
            <a:r>
              <a:rPr lang="en-US" altLang="ja-JP" b="1" i="0" dirty="0">
                <a:solidFill>
                  <a:schemeClr val="bg1"/>
                </a:solidFill>
                <a:effectLst/>
                <a:latin typeface="Arial" panose="020B0604020202020204" pitchFamily="34" charset="0"/>
              </a:rPr>
              <a:t>verview</a:t>
            </a:r>
            <a:endParaRPr lang="ja-JP" altLang="en-US" b="1" dirty="0">
              <a:solidFill>
                <a:schemeClr val="bg1"/>
              </a:solidFill>
            </a:endParaRPr>
          </a:p>
        </p:txBody>
      </p:sp>
      <p:sp>
        <p:nvSpPr>
          <p:cNvPr id="13" name="テキスト ボックス 12">
            <a:extLst>
              <a:ext uri="{FF2B5EF4-FFF2-40B4-BE49-F238E27FC236}">
                <a16:creationId xmlns:a16="http://schemas.microsoft.com/office/drawing/2014/main" id="{BBD33E9B-06BB-ECF5-17EE-2745F82AE61B}"/>
              </a:ext>
            </a:extLst>
          </p:cNvPr>
          <p:cNvSpPr txBox="1"/>
          <p:nvPr/>
        </p:nvSpPr>
        <p:spPr>
          <a:xfrm>
            <a:off x="124463" y="4200074"/>
            <a:ext cx="3050605"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Implementation Structure</a:t>
            </a:r>
            <a:endParaRPr lang="ja-JP" altLang="en-US" b="1" dirty="0">
              <a:solidFill>
                <a:schemeClr val="bg1"/>
              </a:solidFill>
            </a:endParaRPr>
          </a:p>
        </p:txBody>
      </p:sp>
      <p:sp>
        <p:nvSpPr>
          <p:cNvPr id="14" name="テキスト ボックス 13">
            <a:extLst>
              <a:ext uri="{FF2B5EF4-FFF2-40B4-BE49-F238E27FC236}">
                <a16:creationId xmlns:a16="http://schemas.microsoft.com/office/drawing/2014/main" id="{575B6F07-1363-91C8-182A-C972D91696BC}"/>
              </a:ext>
            </a:extLst>
          </p:cNvPr>
          <p:cNvSpPr txBox="1"/>
          <p:nvPr/>
        </p:nvSpPr>
        <p:spPr>
          <a:xfrm>
            <a:off x="121884" y="5266747"/>
            <a:ext cx="1978136"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Project Period</a:t>
            </a:r>
            <a:endParaRPr lang="ja-JP" altLang="en-US" b="1" dirty="0">
              <a:solidFill>
                <a:schemeClr val="bg1"/>
              </a:solidFill>
            </a:endParaRPr>
          </a:p>
        </p:txBody>
      </p:sp>
      <p:sp>
        <p:nvSpPr>
          <p:cNvPr id="15" name="テキスト ボックス 14">
            <a:extLst>
              <a:ext uri="{FF2B5EF4-FFF2-40B4-BE49-F238E27FC236}">
                <a16:creationId xmlns:a16="http://schemas.microsoft.com/office/drawing/2014/main" id="{560563F5-9A0D-57EB-02C0-233F1CB73258}"/>
              </a:ext>
            </a:extLst>
          </p:cNvPr>
          <p:cNvSpPr txBox="1"/>
          <p:nvPr/>
        </p:nvSpPr>
        <p:spPr>
          <a:xfrm>
            <a:off x="227225" y="5660086"/>
            <a:ext cx="2659106" cy="369332"/>
          </a:xfrm>
          <a:prstGeom prst="rect">
            <a:avLst/>
          </a:prstGeom>
          <a:noFill/>
        </p:spPr>
        <p:txBody>
          <a:bodyPr wrap="square">
            <a:spAutoFit/>
          </a:bodyPr>
          <a:lstStyle/>
          <a:p>
            <a:r>
              <a:rPr lang="en-US" altLang="ja-JP" dirty="0">
                <a:latin typeface="Arial" panose="020B0604020202020204" pitchFamily="34" charset="0"/>
                <a:cs typeface="Arial" panose="020B0604020202020204" pitchFamily="34" charset="0"/>
              </a:rPr>
              <a:t>2022</a:t>
            </a:r>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2028 (7 Years)</a:t>
            </a:r>
            <a:endParaRPr lang="ja-JP" altLang="en-US" dirty="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4C568D1D-8CB3-0AE8-0D6E-F4F4EEF499C0}"/>
              </a:ext>
            </a:extLst>
          </p:cNvPr>
          <p:cNvSpPr txBox="1"/>
          <p:nvPr/>
        </p:nvSpPr>
        <p:spPr>
          <a:xfrm>
            <a:off x="224645" y="4596064"/>
            <a:ext cx="2659106" cy="369332"/>
          </a:xfrm>
          <a:prstGeom prst="rect">
            <a:avLst/>
          </a:prstGeom>
          <a:noFill/>
        </p:spPr>
        <p:txBody>
          <a:bodyPr wrap="square">
            <a:spAutoFit/>
          </a:bodyPr>
          <a:lstStyle/>
          <a:p>
            <a:r>
              <a:rPr lang="en-US" altLang="ja-JP" dirty="0">
                <a:latin typeface="Arial" panose="020B0604020202020204" pitchFamily="34" charset="0"/>
                <a:cs typeface="Arial" panose="020B0604020202020204" pitchFamily="34" charset="0"/>
              </a:rPr>
              <a:t>ENEOS Corporation</a:t>
            </a:r>
            <a:endParaRPr lang="ja-JP" altLang="en-US" dirty="0">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B09D8545-C036-FBAB-3BC5-52E2432F8B9C}"/>
              </a:ext>
            </a:extLst>
          </p:cNvPr>
          <p:cNvSpPr txBox="1"/>
          <p:nvPr/>
        </p:nvSpPr>
        <p:spPr>
          <a:xfrm>
            <a:off x="70333" y="102385"/>
            <a:ext cx="7682602" cy="727507"/>
          </a:xfrm>
          <a:prstGeom prst="rect">
            <a:avLst/>
          </a:prstGeom>
          <a:noFill/>
        </p:spPr>
        <p:txBody>
          <a:bodyPr wrap="square">
            <a:spAutoFit/>
          </a:bodyPr>
          <a:lstStyle/>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2. Green Innovation Fund Project</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2.1 High efficient liquid fuel production technology using synthetic reaction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(1) Improvement of liquid fuel production yield technology</a:t>
            </a:r>
          </a:p>
        </p:txBody>
      </p:sp>
      <p:sp>
        <p:nvSpPr>
          <p:cNvPr id="17" name="テキスト ボックス 16">
            <a:extLst>
              <a:ext uri="{FF2B5EF4-FFF2-40B4-BE49-F238E27FC236}">
                <a16:creationId xmlns:a16="http://schemas.microsoft.com/office/drawing/2014/main" id="{7026C957-F7CF-EE80-C7A8-82B630F2CF2F}"/>
              </a:ext>
            </a:extLst>
          </p:cNvPr>
          <p:cNvSpPr txBox="1"/>
          <p:nvPr/>
        </p:nvSpPr>
        <p:spPr>
          <a:xfrm>
            <a:off x="187572" y="1368125"/>
            <a:ext cx="8841961" cy="2662267"/>
          </a:xfrm>
          <a:prstGeom prst="rect">
            <a:avLst/>
          </a:prstGeom>
          <a:noFill/>
        </p:spPr>
        <p:txBody>
          <a:bodyPr wrap="square" rtlCol="0">
            <a:spAutoFit/>
          </a:bodyPr>
          <a:lstStyle/>
          <a:p>
            <a:pPr marL="285750" indent="-285750">
              <a:buFont typeface="Wingdings" panose="05000000000000000000" pitchFamily="2" charset="2"/>
              <a:buChar char="p"/>
            </a:pPr>
            <a:r>
              <a:rPr kumimoji="1" lang="en-US" altLang="ja-JP" dirty="0">
                <a:latin typeface="Arial" panose="020B0604020202020204" pitchFamily="34" charset="0"/>
                <a:cs typeface="Arial" panose="020B0604020202020204" pitchFamily="34" charset="0"/>
              </a:rPr>
              <a:t>Synthetic fuel production technology development from CO</a:t>
            </a:r>
            <a:r>
              <a:rPr kumimoji="1" lang="en-US" altLang="ja-JP" sz="1400" dirty="0">
                <a:latin typeface="Arial" panose="020B0604020202020204" pitchFamily="34" charset="0"/>
                <a:cs typeface="Arial" panose="020B0604020202020204" pitchFamily="34" charset="0"/>
              </a:rPr>
              <a:t>2</a:t>
            </a:r>
            <a:r>
              <a:rPr kumimoji="1" lang="en-US" altLang="ja-JP" dirty="0">
                <a:latin typeface="Arial" panose="020B0604020202020204" pitchFamily="34" charset="0"/>
                <a:cs typeface="Arial" panose="020B0604020202020204" pitchFamily="34" charset="0"/>
              </a:rPr>
              <a:t> and Green Hydrogen </a:t>
            </a:r>
          </a:p>
          <a:p>
            <a:r>
              <a:rPr kumimoji="1" lang="en-US" altLang="ja-JP" dirty="0">
                <a:latin typeface="Arial" panose="020B0604020202020204" pitchFamily="34" charset="0"/>
                <a:cs typeface="Arial" panose="020B0604020202020204" pitchFamily="34" charset="0"/>
              </a:rPr>
              <a:t>     towards carbon neutral of aviation, ship and ground mobility. FT synthetic reaction </a:t>
            </a:r>
          </a:p>
          <a:p>
            <a:r>
              <a:rPr kumimoji="1" lang="en-US" altLang="ja-JP" dirty="0">
                <a:latin typeface="Arial" panose="020B0604020202020204" pitchFamily="34" charset="0"/>
                <a:cs typeface="Arial" panose="020B0604020202020204" pitchFamily="34" charset="0"/>
              </a:rPr>
              <a:t>     is utilized for this project and variety of liquid fuel production process will become </a:t>
            </a:r>
          </a:p>
          <a:p>
            <a:r>
              <a:rPr kumimoji="1" lang="en-US" altLang="ja-JP" dirty="0">
                <a:latin typeface="Arial" panose="020B0604020202020204" pitchFamily="34" charset="0"/>
                <a:cs typeface="Arial" panose="020B0604020202020204" pitchFamily="34" charset="0"/>
              </a:rPr>
              <a:t>     possible for gasoline, jet fuel and diesel fuel.</a:t>
            </a:r>
          </a:p>
          <a:p>
            <a:pPr marL="285750" indent="-285750">
              <a:spcBef>
                <a:spcPts val="600"/>
              </a:spcBef>
              <a:buFont typeface="Wingdings" panose="05000000000000000000" pitchFamily="2" charset="2"/>
              <a:buChar char="p"/>
            </a:pPr>
            <a:r>
              <a:rPr kumimoji="1" lang="en-US" altLang="ja-JP" dirty="0">
                <a:latin typeface="Arial" panose="020B0604020202020204" pitchFamily="34" charset="0"/>
                <a:cs typeface="Arial" panose="020B0604020202020204" pitchFamily="34" charset="0"/>
              </a:rPr>
              <a:t>High performance individual process and recycle technology to realize significant improvement of production yield are studied and reduce raw material costs which make up the majority of synthetic liquid fuel cost.  And, connect to social implementation of synthetic fuel by establish of scale up technology through technical verification of pilot plant.</a:t>
            </a:r>
            <a:endParaRPr kumimoji="1" lang="ja-JP" altLang="en-US" dirty="0">
              <a:latin typeface="Arial" panose="020B0604020202020204" pitchFamily="34" charset="0"/>
              <a:cs typeface="Arial" panose="020B0604020202020204" pitchFamily="34" charset="0"/>
            </a:endParaRPr>
          </a:p>
        </p:txBody>
      </p:sp>
      <p:sp>
        <p:nvSpPr>
          <p:cNvPr id="21" name="テキスト ボックス 20">
            <a:extLst>
              <a:ext uri="{FF2B5EF4-FFF2-40B4-BE49-F238E27FC236}">
                <a16:creationId xmlns:a16="http://schemas.microsoft.com/office/drawing/2014/main" id="{6DCE7DED-5322-E7EB-AF0B-2DCBF914F589}"/>
              </a:ext>
            </a:extLst>
          </p:cNvPr>
          <p:cNvSpPr txBox="1"/>
          <p:nvPr/>
        </p:nvSpPr>
        <p:spPr>
          <a:xfrm>
            <a:off x="4231450" y="4211802"/>
            <a:ext cx="2325657" cy="369332"/>
          </a:xfrm>
          <a:prstGeom prst="rect">
            <a:avLst/>
          </a:prstGeom>
          <a:noFill/>
        </p:spPr>
        <p:txBody>
          <a:bodyPr wrap="square">
            <a:spAutoFit/>
          </a:bodyPr>
          <a:lstStyle/>
          <a:p>
            <a:r>
              <a:rPr lang="en-US" altLang="ja-JP" b="1" dirty="0">
                <a:solidFill>
                  <a:schemeClr val="bg1"/>
                </a:solidFill>
                <a:latin typeface="Arial" panose="020B0604020202020204" pitchFamily="34" charset="0"/>
              </a:rPr>
              <a:t>Project Scale</a:t>
            </a:r>
            <a:endParaRPr lang="ja-JP" altLang="en-US" b="1" dirty="0">
              <a:solidFill>
                <a:schemeClr val="bg1"/>
              </a:solidFill>
            </a:endParaRPr>
          </a:p>
        </p:txBody>
      </p:sp>
      <p:sp>
        <p:nvSpPr>
          <p:cNvPr id="22" name="テキスト ボックス 21">
            <a:extLst>
              <a:ext uri="{FF2B5EF4-FFF2-40B4-BE49-F238E27FC236}">
                <a16:creationId xmlns:a16="http://schemas.microsoft.com/office/drawing/2014/main" id="{12E7CF89-A31C-54E4-7589-E881C61AC190}"/>
              </a:ext>
            </a:extLst>
          </p:cNvPr>
          <p:cNvSpPr txBox="1"/>
          <p:nvPr/>
        </p:nvSpPr>
        <p:spPr>
          <a:xfrm>
            <a:off x="4302502" y="4585561"/>
            <a:ext cx="4311395" cy="369332"/>
          </a:xfrm>
          <a:prstGeom prst="rect">
            <a:avLst/>
          </a:prstGeom>
          <a:noFill/>
        </p:spPr>
        <p:txBody>
          <a:bodyPr wrap="square">
            <a:spAutoFit/>
          </a:bodyPr>
          <a:lstStyle/>
          <a:p>
            <a:r>
              <a:rPr lang="en-US" altLang="ja-JP" i="1" dirty="0">
                <a:solidFill>
                  <a:srgbClr val="000000"/>
                </a:solidFill>
                <a:latin typeface="Arial" panose="020B0604020202020204" pitchFamily="34" charset="0"/>
                <a:cs typeface="Arial" panose="020B0604020202020204" pitchFamily="34" charset="0"/>
              </a:rPr>
              <a:t>Total Budget : Approx. 380 M-Euro  </a:t>
            </a:r>
            <a:endParaRPr lang="ja-JP" altLang="en-US" i="1" dirty="0">
              <a:solidFill>
                <a:srgbClr val="000000"/>
              </a:solidFill>
              <a:latin typeface="Arial" panose="020B0604020202020204" pitchFamily="34" charset="0"/>
              <a:cs typeface="Arial" panose="020B0604020202020204" pitchFamily="34" charset="0"/>
            </a:endParaRPr>
          </a:p>
        </p:txBody>
      </p:sp>
      <p:sp>
        <p:nvSpPr>
          <p:cNvPr id="23" name="テキスト ボックス 22">
            <a:extLst>
              <a:ext uri="{FF2B5EF4-FFF2-40B4-BE49-F238E27FC236}">
                <a16:creationId xmlns:a16="http://schemas.microsoft.com/office/drawing/2014/main" id="{212C8080-C7FB-FEFB-B2C2-5FCE8DC15B8B}"/>
              </a:ext>
            </a:extLst>
          </p:cNvPr>
          <p:cNvSpPr txBox="1"/>
          <p:nvPr/>
        </p:nvSpPr>
        <p:spPr>
          <a:xfrm>
            <a:off x="4336974" y="4939263"/>
            <a:ext cx="4582381" cy="584775"/>
          </a:xfrm>
          <a:prstGeom prst="rect">
            <a:avLst/>
          </a:prstGeom>
          <a:noFill/>
        </p:spPr>
        <p:txBody>
          <a:bodyPr wrap="square">
            <a:spAutoFit/>
          </a:bodyPr>
          <a:lstStyle/>
          <a:p>
            <a:r>
              <a:rPr lang="en-US" altLang="ja-JP" sz="1600" dirty="0">
                <a:latin typeface="Arial" panose="020B0604020202020204" pitchFamily="34" charset="0"/>
                <a:cs typeface="Arial" panose="020B0604020202020204" pitchFamily="34" charset="0"/>
              </a:rPr>
              <a:t>(Subject to change depending on the situation</a:t>
            </a:r>
          </a:p>
          <a:p>
            <a:r>
              <a:rPr lang="en-US" altLang="ja-JP" sz="1600" dirty="0">
                <a:latin typeface="Arial" panose="020B0604020202020204" pitchFamily="34" charset="0"/>
                <a:cs typeface="Arial" panose="020B0604020202020204" pitchFamily="34" charset="0"/>
              </a:rPr>
              <a:t>  from now on)   </a:t>
            </a:r>
            <a:endParaRPr lang="ja-JP" altLang="en-US" sz="1600" dirty="0">
              <a:latin typeface="Arial" panose="020B0604020202020204" pitchFamily="34" charset="0"/>
              <a:cs typeface="Arial" panose="020B0604020202020204" pitchFamily="34" charset="0"/>
            </a:endParaRPr>
          </a:p>
        </p:txBody>
      </p:sp>
      <p:sp>
        <p:nvSpPr>
          <p:cNvPr id="24" name="テキスト ボックス 23">
            <a:extLst>
              <a:ext uri="{FF2B5EF4-FFF2-40B4-BE49-F238E27FC236}">
                <a16:creationId xmlns:a16="http://schemas.microsoft.com/office/drawing/2014/main" id="{53F34281-E2FA-56F7-9D8A-D7E86D16F169}"/>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METI HP, Translated into English</a:t>
            </a:r>
            <a:endParaRPr kumimoji="1" lang="ja-JP"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3805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34</a:t>
            </a:fld>
            <a:endParaRPr lang="en-US" altLang="ja-JP" sz="1400" b="1" dirty="0">
              <a:latin typeface="Tahoma" pitchFamily="34" charset="0"/>
              <a:cs typeface="Tahoma" pitchFamily="34" charset="0"/>
            </a:endParaRPr>
          </a:p>
        </p:txBody>
      </p:sp>
      <p:grpSp>
        <p:nvGrpSpPr>
          <p:cNvPr id="63" name="グループ化 62">
            <a:extLst>
              <a:ext uri="{FF2B5EF4-FFF2-40B4-BE49-F238E27FC236}">
                <a16:creationId xmlns:a16="http://schemas.microsoft.com/office/drawing/2014/main" id="{1D86FB84-8AB0-BE38-88F4-9E29B66C4BFD}"/>
              </a:ext>
            </a:extLst>
          </p:cNvPr>
          <p:cNvGrpSpPr/>
          <p:nvPr/>
        </p:nvGrpSpPr>
        <p:grpSpPr>
          <a:xfrm>
            <a:off x="-31260" y="1362806"/>
            <a:ext cx="9144000" cy="4416423"/>
            <a:chOff x="0" y="851874"/>
            <a:chExt cx="9144000" cy="4416423"/>
          </a:xfrm>
        </p:grpSpPr>
        <p:pic>
          <p:nvPicPr>
            <p:cNvPr id="4" name="図 3">
              <a:extLst>
                <a:ext uri="{FF2B5EF4-FFF2-40B4-BE49-F238E27FC236}">
                  <a16:creationId xmlns:a16="http://schemas.microsoft.com/office/drawing/2014/main" id="{CB72690F-34F9-ED97-F927-3EADA90032F7}"/>
                </a:ext>
              </a:extLst>
            </p:cNvPr>
            <p:cNvPicPr>
              <a:picLocks noChangeAspect="1"/>
            </p:cNvPicPr>
            <p:nvPr/>
          </p:nvPicPr>
          <p:blipFill>
            <a:blip r:embed="rId3"/>
            <a:stretch>
              <a:fillRect/>
            </a:stretch>
          </p:blipFill>
          <p:spPr>
            <a:xfrm>
              <a:off x="131945" y="910415"/>
              <a:ext cx="8871380" cy="4161772"/>
            </a:xfrm>
            <a:prstGeom prst="rect">
              <a:avLst/>
            </a:prstGeom>
          </p:spPr>
        </p:pic>
        <p:sp>
          <p:nvSpPr>
            <p:cNvPr id="11" name="正方形/長方形 10">
              <a:extLst>
                <a:ext uri="{FF2B5EF4-FFF2-40B4-BE49-F238E27FC236}">
                  <a16:creationId xmlns:a16="http://schemas.microsoft.com/office/drawing/2014/main" id="{2C82BEBA-32BE-7374-4077-6544219886D1}"/>
                </a:ext>
              </a:extLst>
            </p:cNvPr>
            <p:cNvSpPr/>
            <p:nvPr/>
          </p:nvSpPr>
          <p:spPr>
            <a:xfrm>
              <a:off x="2519050" y="4698721"/>
              <a:ext cx="1925597" cy="569576"/>
            </a:xfrm>
            <a:prstGeom prst="rect">
              <a:avLst/>
            </a:prstGeom>
            <a:solidFill>
              <a:srgbClr val="1F4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42EC8992-7E10-3452-FE19-F3C8D2AE2B82}"/>
                </a:ext>
              </a:extLst>
            </p:cNvPr>
            <p:cNvSpPr/>
            <p:nvPr/>
          </p:nvSpPr>
          <p:spPr>
            <a:xfrm>
              <a:off x="2840890" y="1977290"/>
              <a:ext cx="2411048" cy="437661"/>
            </a:xfrm>
            <a:prstGeom prst="rect">
              <a:avLst/>
            </a:prstGeom>
            <a:solidFill>
              <a:srgbClr val="007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E95383FD-E7F3-7B2A-BFF3-59560EC2BA2A}"/>
                </a:ext>
              </a:extLst>
            </p:cNvPr>
            <p:cNvSpPr/>
            <p:nvPr/>
          </p:nvSpPr>
          <p:spPr>
            <a:xfrm>
              <a:off x="6049108" y="1989013"/>
              <a:ext cx="867525" cy="418125"/>
            </a:xfrm>
            <a:prstGeom prst="rect">
              <a:avLst/>
            </a:prstGeom>
            <a:solidFill>
              <a:srgbClr val="007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8371BAB1-B260-0CAB-657E-3666CCB16436}"/>
                </a:ext>
              </a:extLst>
            </p:cNvPr>
            <p:cNvSpPr txBox="1"/>
            <p:nvPr/>
          </p:nvSpPr>
          <p:spPr>
            <a:xfrm>
              <a:off x="2586810" y="4731937"/>
              <a:ext cx="1816523" cy="528350"/>
            </a:xfrm>
            <a:prstGeom prst="rect">
              <a:avLst/>
            </a:prstGeom>
            <a:noFill/>
          </p:spPr>
          <p:txBody>
            <a:bodyPr wrap="none" rtlCol="0">
              <a:spAutoFit/>
            </a:bodyPr>
            <a:lstStyle/>
            <a:p>
              <a:pPr algn="ctr">
                <a:lnSpc>
                  <a:spcPts val="1700"/>
                </a:lnSpc>
              </a:pPr>
              <a:r>
                <a:rPr kumimoji="1" lang="en-US" altLang="ja-JP" sz="1600" b="1" dirty="0">
                  <a:solidFill>
                    <a:schemeClr val="bg1"/>
                  </a:solidFill>
                  <a:latin typeface="Arial Narrow" panose="020B0606020202030204" pitchFamily="34" charset="0"/>
                  <a:cs typeface="Arial" panose="020B0604020202020204" pitchFamily="34" charset="0"/>
                </a:rPr>
                <a:t>Synthetic Fuel </a:t>
              </a:r>
            </a:p>
            <a:p>
              <a:pPr algn="ctr">
                <a:lnSpc>
                  <a:spcPts val="1700"/>
                </a:lnSpc>
              </a:pPr>
              <a:r>
                <a:rPr kumimoji="1" lang="en-US" altLang="ja-JP" sz="1600" b="1" dirty="0">
                  <a:solidFill>
                    <a:schemeClr val="bg1"/>
                  </a:solidFill>
                  <a:latin typeface="Arial Narrow" panose="020B0606020202030204" pitchFamily="34" charset="0"/>
                  <a:cs typeface="Arial" panose="020B0604020202020204" pitchFamily="34" charset="0"/>
                </a:rPr>
                <a:t>Production Process </a:t>
              </a:r>
              <a:endParaRPr kumimoji="1" lang="ja-JP" altLang="en-US" sz="1600" b="1" dirty="0">
                <a:solidFill>
                  <a:schemeClr val="bg1"/>
                </a:solidFill>
                <a:latin typeface="Arial Narrow" panose="020B060602020203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C134C35B-A724-D055-25B4-8DD521E5F1A6}"/>
                </a:ext>
              </a:extLst>
            </p:cNvPr>
            <p:cNvSpPr txBox="1"/>
            <p:nvPr/>
          </p:nvSpPr>
          <p:spPr>
            <a:xfrm>
              <a:off x="5953364" y="1981974"/>
              <a:ext cx="1055096" cy="451406"/>
            </a:xfrm>
            <a:prstGeom prst="rect">
              <a:avLst/>
            </a:prstGeom>
            <a:noFill/>
          </p:spPr>
          <p:txBody>
            <a:bodyPr wrap="none" rtlCol="0">
              <a:spAutoFit/>
            </a:bodyPr>
            <a:lstStyle/>
            <a:p>
              <a:pPr algn="ctr">
                <a:lnSpc>
                  <a:spcPts val="1400"/>
                </a:lnSpc>
              </a:pPr>
              <a:r>
                <a:rPr kumimoji="1" lang="en-US" altLang="ja-JP" sz="1400" b="1" dirty="0">
                  <a:solidFill>
                    <a:schemeClr val="bg1"/>
                  </a:solidFill>
                  <a:latin typeface="Arial Narrow" panose="020B0606020202030204" pitchFamily="34" charset="0"/>
                  <a:cs typeface="Arial" panose="020B0604020202020204" pitchFamily="34" charset="0"/>
                </a:rPr>
                <a:t>Standard</a:t>
              </a:r>
            </a:p>
            <a:p>
              <a:pPr algn="ctr">
                <a:lnSpc>
                  <a:spcPts val="1400"/>
                </a:lnSpc>
              </a:pPr>
              <a:r>
                <a:rPr kumimoji="1" lang="en-US" altLang="ja-JP" sz="1400" b="1" dirty="0">
                  <a:solidFill>
                    <a:schemeClr val="bg1"/>
                  </a:solidFill>
                  <a:latin typeface="Arial Narrow" panose="020B0606020202030204" pitchFamily="34" charset="0"/>
                  <a:cs typeface="Arial" panose="020B0604020202020204" pitchFamily="34" charset="0"/>
                </a:rPr>
                <a:t> Conformity </a:t>
              </a:r>
              <a:endParaRPr kumimoji="1" lang="ja-JP" altLang="en-US" sz="1400" b="1" dirty="0">
                <a:solidFill>
                  <a:schemeClr val="bg1"/>
                </a:solidFill>
                <a:latin typeface="Arial Narrow" panose="020B060602020203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D4102184-03FF-5E9F-ECD7-F2D4A2906CE2}"/>
                </a:ext>
              </a:extLst>
            </p:cNvPr>
            <p:cNvSpPr txBox="1"/>
            <p:nvPr/>
          </p:nvSpPr>
          <p:spPr>
            <a:xfrm>
              <a:off x="3133084" y="1988444"/>
              <a:ext cx="1832553" cy="451406"/>
            </a:xfrm>
            <a:prstGeom prst="rect">
              <a:avLst/>
            </a:prstGeom>
            <a:noFill/>
          </p:spPr>
          <p:txBody>
            <a:bodyPr wrap="none" rtlCol="0">
              <a:spAutoFit/>
            </a:bodyPr>
            <a:lstStyle/>
            <a:p>
              <a:pPr algn="ctr">
                <a:lnSpc>
                  <a:spcPts val="1400"/>
                </a:lnSpc>
              </a:pPr>
              <a:r>
                <a:rPr kumimoji="1" lang="en-US" altLang="ja-JP" sz="1400" b="1" dirty="0">
                  <a:solidFill>
                    <a:schemeClr val="bg1"/>
                  </a:solidFill>
                  <a:latin typeface="Arial Narrow" panose="020B0606020202030204" pitchFamily="34" charset="0"/>
                  <a:cs typeface="Arial" panose="020B0604020202020204" pitchFamily="34" charset="0"/>
                </a:rPr>
                <a:t>Yield Improvement of </a:t>
              </a:r>
            </a:p>
            <a:p>
              <a:pPr algn="ctr">
                <a:lnSpc>
                  <a:spcPts val="1400"/>
                </a:lnSpc>
              </a:pPr>
              <a:r>
                <a:rPr kumimoji="1" lang="en-US" altLang="ja-JP" sz="1400" b="1" dirty="0">
                  <a:solidFill>
                    <a:schemeClr val="bg1"/>
                  </a:solidFill>
                  <a:latin typeface="Arial Narrow" panose="020B0606020202030204" pitchFamily="34" charset="0"/>
                  <a:cs typeface="Arial" panose="020B0604020202020204" pitchFamily="34" charset="0"/>
                </a:rPr>
                <a:t>Liquid Fuel Production </a:t>
              </a:r>
              <a:endParaRPr kumimoji="1" lang="ja-JP" altLang="en-US" sz="1400" b="1" dirty="0">
                <a:solidFill>
                  <a:schemeClr val="bg1"/>
                </a:solidFill>
                <a:latin typeface="Arial Narrow" panose="020B0606020202030204" pitchFamily="34" charset="0"/>
                <a:cs typeface="Arial" panose="020B0604020202020204" pitchFamily="34" charset="0"/>
              </a:endParaRPr>
            </a:p>
          </p:txBody>
        </p:sp>
        <p:sp>
          <p:nvSpPr>
            <p:cNvPr id="20" name="テキスト ボックス 19">
              <a:extLst>
                <a:ext uri="{FF2B5EF4-FFF2-40B4-BE49-F238E27FC236}">
                  <a16:creationId xmlns:a16="http://schemas.microsoft.com/office/drawing/2014/main" id="{CADFE16A-C364-DC6B-2A60-CCE136209334}"/>
                </a:ext>
              </a:extLst>
            </p:cNvPr>
            <p:cNvSpPr txBox="1"/>
            <p:nvPr/>
          </p:nvSpPr>
          <p:spPr>
            <a:xfrm>
              <a:off x="171024" y="1516423"/>
              <a:ext cx="1055077" cy="451406"/>
            </a:xfrm>
            <a:prstGeom prst="rect">
              <a:avLst/>
            </a:prstGeom>
            <a:solidFill>
              <a:srgbClr val="F4F5ED"/>
            </a:solidFill>
          </p:spPr>
          <p:txBody>
            <a:bodyPr wrap="square" rtlCol="0">
              <a:spAutoFit/>
            </a:bodyPr>
            <a:lstStyle/>
            <a:p>
              <a:pPr algn="ctr">
                <a:lnSpc>
                  <a:spcPts val="1400"/>
                </a:lnSpc>
              </a:pPr>
              <a:r>
                <a:rPr kumimoji="1" lang="en-US" altLang="ja-JP" sz="1400" dirty="0">
                  <a:latin typeface="Arial Narrow" panose="020B0606020202030204" pitchFamily="34" charset="0"/>
                </a:rPr>
                <a:t>Industrial </a:t>
              </a:r>
            </a:p>
            <a:p>
              <a:pPr algn="ctr">
                <a:lnSpc>
                  <a:spcPts val="1400"/>
                </a:lnSpc>
              </a:pPr>
              <a:r>
                <a:rPr kumimoji="1" lang="en-US" altLang="ja-JP" sz="1400" dirty="0">
                  <a:latin typeface="Arial Narrow" panose="020B0606020202030204" pitchFamily="34" charset="0"/>
                </a:rPr>
                <a:t>Exhaust Gas</a:t>
              </a:r>
              <a:endParaRPr kumimoji="1" lang="ja-JP" altLang="en-US" sz="1400" dirty="0">
                <a:latin typeface="Arial Narrow" panose="020B0606020202030204" pitchFamily="34" charset="0"/>
              </a:endParaRPr>
            </a:p>
          </p:txBody>
        </p:sp>
        <p:sp>
          <p:nvSpPr>
            <p:cNvPr id="21" name="テキスト ボックス 20">
              <a:extLst>
                <a:ext uri="{FF2B5EF4-FFF2-40B4-BE49-F238E27FC236}">
                  <a16:creationId xmlns:a16="http://schemas.microsoft.com/office/drawing/2014/main" id="{5AE593D9-2F32-696B-374D-32821D4060E5}"/>
                </a:ext>
              </a:extLst>
            </p:cNvPr>
            <p:cNvSpPr txBox="1"/>
            <p:nvPr/>
          </p:nvSpPr>
          <p:spPr>
            <a:xfrm>
              <a:off x="1152742" y="1742868"/>
              <a:ext cx="1363784" cy="271869"/>
            </a:xfrm>
            <a:prstGeom prst="rect">
              <a:avLst/>
            </a:prstGeom>
            <a:solidFill>
              <a:srgbClr val="F4F5ED"/>
            </a:solidFill>
          </p:spPr>
          <p:txBody>
            <a:bodyPr wrap="square" rtlCol="0">
              <a:spAutoFit/>
            </a:bodyPr>
            <a:lstStyle/>
            <a:p>
              <a:pPr algn="ctr">
                <a:lnSpc>
                  <a:spcPts val="1400"/>
                </a:lnSpc>
              </a:pPr>
              <a:r>
                <a:rPr kumimoji="1" lang="en-US" altLang="ja-JP" sz="1400" dirty="0">
                  <a:latin typeface="Arial Narrow" panose="020B0606020202030204" pitchFamily="34" charset="0"/>
                </a:rPr>
                <a:t>Direct Air Capture</a:t>
              </a:r>
            </a:p>
          </p:txBody>
        </p:sp>
        <p:sp>
          <p:nvSpPr>
            <p:cNvPr id="22" name="テキスト ボックス 21">
              <a:extLst>
                <a:ext uri="{FF2B5EF4-FFF2-40B4-BE49-F238E27FC236}">
                  <a16:creationId xmlns:a16="http://schemas.microsoft.com/office/drawing/2014/main" id="{5D96BD28-0311-FB39-4377-0BB1BF646390}"/>
                </a:ext>
              </a:extLst>
            </p:cNvPr>
            <p:cNvSpPr txBox="1"/>
            <p:nvPr/>
          </p:nvSpPr>
          <p:spPr>
            <a:xfrm>
              <a:off x="231890" y="3215840"/>
              <a:ext cx="897407" cy="351058"/>
            </a:xfrm>
            <a:prstGeom prst="rect">
              <a:avLst/>
            </a:prstGeom>
            <a:solidFill>
              <a:srgbClr val="EAF1F9"/>
            </a:solidFill>
          </p:spPr>
          <p:txBody>
            <a:bodyPr wrap="square" rtlCol="0">
              <a:spAutoFit/>
            </a:bodyPr>
            <a:lstStyle/>
            <a:p>
              <a:pPr algn="ctr">
                <a:lnSpc>
                  <a:spcPts val="1000"/>
                </a:lnSpc>
              </a:pPr>
              <a:r>
                <a:rPr kumimoji="1" lang="en-US" altLang="ja-JP" sz="1200" b="1" dirty="0">
                  <a:latin typeface="Arial Narrow" panose="020B0606020202030204" pitchFamily="34" charset="0"/>
                </a:rPr>
                <a:t>Renewable Power</a:t>
              </a:r>
            </a:p>
          </p:txBody>
        </p:sp>
        <p:sp>
          <p:nvSpPr>
            <p:cNvPr id="23" name="テキスト ボックス 22">
              <a:extLst>
                <a:ext uri="{FF2B5EF4-FFF2-40B4-BE49-F238E27FC236}">
                  <a16:creationId xmlns:a16="http://schemas.microsoft.com/office/drawing/2014/main" id="{69B2EFF8-7EBD-4F3C-54EC-1B93C0F8E5BA}"/>
                </a:ext>
              </a:extLst>
            </p:cNvPr>
            <p:cNvSpPr txBox="1"/>
            <p:nvPr/>
          </p:nvSpPr>
          <p:spPr>
            <a:xfrm>
              <a:off x="1229241" y="3269101"/>
              <a:ext cx="897407" cy="328295"/>
            </a:xfrm>
            <a:prstGeom prst="rect">
              <a:avLst/>
            </a:prstGeom>
            <a:solidFill>
              <a:srgbClr val="EAF1F9"/>
            </a:solidFill>
          </p:spPr>
          <p:txBody>
            <a:bodyPr wrap="square" rtlCol="0">
              <a:spAutoFit/>
            </a:bodyPr>
            <a:lstStyle/>
            <a:p>
              <a:pPr algn="ctr">
                <a:lnSpc>
                  <a:spcPts val="900"/>
                </a:lnSpc>
              </a:pPr>
              <a:r>
                <a:rPr kumimoji="1" lang="en-US" altLang="ja-JP" sz="1200" b="1" dirty="0">
                  <a:latin typeface="Arial Narrow" panose="020B0606020202030204" pitchFamily="34" charset="0"/>
                </a:rPr>
                <a:t>Water Electrolysis</a:t>
              </a:r>
            </a:p>
          </p:txBody>
        </p:sp>
        <p:sp>
          <p:nvSpPr>
            <p:cNvPr id="24" name="テキスト ボックス 23">
              <a:extLst>
                <a:ext uri="{FF2B5EF4-FFF2-40B4-BE49-F238E27FC236}">
                  <a16:creationId xmlns:a16="http://schemas.microsoft.com/office/drawing/2014/main" id="{F08888F1-B156-8269-9E43-369F3A26761F}"/>
                </a:ext>
              </a:extLst>
            </p:cNvPr>
            <p:cNvSpPr txBox="1"/>
            <p:nvPr/>
          </p:nvSpPr>
          <p:spPr>
            <a:xfrm>
              <a:off x="465540" y="2716186"/>
              <a:ext cx="1104433" cy="271869"/>
            </a:xfrm>
            <a:prstGeom prst="rect">
              <a:avLst/>
            </a:prstGeom>
            <a:solidFill>
              <a:srgbClr val="EAF1F9"/>
            </a:solidFill>
          </p:spPr>
          <p:txBody>
            <a:bodyPr wrap="square" rtlCol="0">
              <a:spAutoFit/>
            </a:bodyPr>
            <a:lstStyle/>
            <a:p>
              <a:pPr algn="ctr">
                <a:lnSpc>
                  <a:spcPts val="1400"/>
                </a:lnSpc>
              </a:pPr>
              <a:r>
                <a:rPr kumimoji="1" lang="en-US" altLang="ja-JP" sz="1200" b="1" dirty="0">
                  <a:latin typeface="Arial Narrow" panose="020B0606020202030204" pitchFamily="34" charset="0"/>
                </a:rPr>
                <a:t>Power Storage</a:t>
              </a:r>
            </a:p>
          </p:txBody>
        </p:sp>
        <p:sp>
          <p:nvSpPr>
            <p:cNvPr id="25" name="テキスト ボックス 24">
              <a:extLst>
                <a:ext uri="{FF2B5EF4-FFF2-40B4-BE49-F238E27FC236}">
                  <a16:creationId xmlns:a16="http://schemas.microsoft.com/office/drawing/2014/main" id="{AC06B07D-DC99-41A7-B7AE-512A505A719E}"/>
                </a:ext>
              </a:extLst>
            </p:cNvPr>
            <p:cNvSpPr txBox="1"/>
            <p:nvPr/>
          </p:nvSpPr>
          <p:spPr>
            <a:xfrm>
              <a:off x="1667105" y="2693180"/>
              <a:ext cx="857236" cy="271869"/>
            </a:xfrm>
            <a:prstGeom prst="rect">
              <a:avLst/>
            </a:prstGeom>
            <a:solidFill>
              <a:srgbClr val="EAF1F9"/>
            </a:solidFill>
          </p:spPr>
          <p:txBody>
            <a:bodyPr wrap="square" rtlCol="0">
              <a:spAutoFit/>
            </a:bodyPr>
            <a:lstStyle/>
            <a:p>
              <a:pPr algn="ctr">
                <a:lnSpc>
                  <a:spcPts val="1400"/>
                </a:lnSpc>
              </a:pPr>
              <a:r>
                <a:rPr kumimoji="1" lang="en-US" altLang="ja-JP" sz="1200" b="1" dirty="0">
                  <a:latin typeface="Arial Narrow" panose="020B0606020202030204" pitchFamily="34" charset="0"/>
                </a:rPr>
                <a:t>H2 Storage</a:t>
              </a:r>
            </a:p>
          </p:txBody>
        </p:sp>
        <p:sp>
          <p:nvSpPr>
            <p:cNvPr id="26" name="正方形/長方形 25">
              <a:extLst>
                <a:ext uri="{FF2B5EF4-FFF2-40B4-BE49-F238E27FC236}">
                  <a16:creationId xmlns:a16="http://schemas.microsoft.com/office/drawing/2014/main" id="{22A04A14-0EDC-5C86-7245-7857327AEE6C}"/>
                </a:ext>
              </a:extLst>
            </p:cNvPr>
            <p:cNvSpPr/>
            <p:nvPr/>
          </p:nvSpPr>
          <p:spPr>
            <a:xfrm>
              <a:off x="149038" y="1016000"/>
              <a:ext cx="8871380" cy="410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五方向 4">
              <a:extLst>
                <a:ext uri="{FF2B5EF4-FFF2-40B4-BE49-F238E27FC236}">
                  <a16:creationId xmlns:a16="http://schemas.microsoft.com/office/drawing/2014/main" id="{2F532C37-5EAC-76BF-114A-49C8A6D3FCE0}"/>
                </a:ext>
              </a:extLst>
            </p:cNvPr>
            <p:cNvSpPr/>
            <p:nvPr/>
          </p:nvSpPr>
          <p:spPr>
            <a:xfrm>
              <a:off x="225729" y="851874"/>
              <a:ext cx="2259563" cy="539260"/>
            </a:xfrm>
            <a:prstGeom prst="homePlate">
              <a:avLst/>
            </a:prstGeom>
            <a:solidFill>
              <a:srgbClr val="958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CB5DDFE-A830-F7EB-344D-BE50F87E8F05}"/>
                </a:ext>
              </a:extLst>
            </p:cNvPr>
            <p:cNvSpPr txBox="1"/>
            <p:nvPr/>
          </p:nvSpPr>
          <p:spPr>
            <a:xfrm>
              <a:off x="180298" y="869059"/>
              <a:ext cx="2145139" cy="528350"/>
            </a:xfrm>
            <a:prstGeom prst="rect">
              <a:avLst/>
            </a:prstGeom>
            <a:noFill/>
          </p:spPr>
          <p:txBody>
            <a:bodyPr wrap="none" rtlCol="0">
              <a:spAutoFit/>
            </a:bodyPr>
            <a:lstStyle/>
            <a:p>
              <a:pPr>
                <a:lnSpc>
                  <a:spcPts val="1700"/>
                </a:lnSpc>
              </a:pPr>
              <a:r>
                <a:rPr kumimoji="1" lang="en-US" altLang="ja-JP" sz="1600" b="1" dirty="0">
                  <a:solidFill>
                    <a:schemeClr val="bg1"/>
                  </a:solidFill>
                  <a:latin typeface="Arial Narrow" panose="020B0606020202030204" pitchFamily="34" charset="0"/>
                  <a:cs typeface="Arial" panose="020B0604020202020204" pitchFamily="34" charset="0"/>
                </a:rPr>
                <a:t>Hydrogen Production, </a:t>
              </a:r>
            </a:p>
            <a:p>
              <a:pPr>
                <a:lnSpc>
                  <a:spcPts val="1700"/>
                </a:lnSpc>
              </a:pPr>
              <a:r>
                <a:rPr kumimoji="1" lang="en-US" altLang="ja-JP" sz="1600" b="1" dirty="0">
                  <a:solidFill>
                    <a:schemeClr val="bg1"/>
                  </a:solidFill>
                  <a:latin typeface="Arial Narrow" panose="020B0606020202030204" pitchFamily="34" charset="0"/>
                  <a:cs typeface="Arial" panose="020B0604020202020204" pitchFamily="34" charset="0"/>
                </a:rPr>
                <a:t>CO2 Capture &amp; Refining </a:t>
              </a:r>
              <a:endParaRPr kumimoji="1" lang="ja-JP" altLang="en-US" sz="1600" b="1" dirty="0">
                <a:solidFill>
                  <a:schemeClr val="bg1"/>
                </a:solidFill>
                <a:latin typeface="Arial Narrow" panose="020B0606020202030204" pitchFamily="34" charset="0"/>
                <a:cs typeface="Arial" panose="020B0604020202020204" pitchFamily="34" charset="0"/>
              </a:endParaRPr>
            </a:p>
          </p:txBody>
        </p:sp>
        <p:sp>
          <p:nvSpPr>
            <p:cNvPr id="9" name="矢印: 五方向 8">
              <a:extLst>
                <a:ext uri="{FF2B5EF4-FFF2-40B4-BE49-F238E27FC236}">
                  <a16:creationId xmlns:a16="http://schemas.microsoft.com/office/drawing/2014/main" id="{991524B5-1922-045F-70AC-8D1C425297CA}"/>
                </a:ext>
              </a:extLst>
            </p:cNvPr>
            <p:cNvSpPr/>
            <p:nvPr/>
          </p:nvSpPr>
          <p:spPr>
            <a:xfrm>
              <a:off x="2511731" y="855785"/>
              <a:ext cx="4967591" cy="539260"/>
            </a:xfrm>
            <a:prstGeom prst="homePlate">
              <a:avLst/>
            </a:prstGeom>
            <a:solidFill>
              <a:srgbClr val="958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F5FF95DF-00FF-6E9F-3CA6-4C9AC6DED037}"/>
                </a:ext>
              </a:extLst>
            </p:cNvPr>
            <p:cNvSpPr txBox="1"/>
            <p:nvPr/>
          </p:nvSpPr>
          <p:spPr>
            <a:xfrm>
              <a:off x="2887780" y="968610"/>
              <a:ext cx="4046301" cy="338554"/>
            </a:xfrm>
            <a:prstGeom prst="rect">
              <a:avLst/>
            </a:prstGeom>
            <a:noFill/>
          </p:spPr>
          <p:txBody>
            <a:bodyPr wrap="none" rtlCol="0">
              <a:spAutoFit/>
            </a:bodyPr>
            <a:lstStyle/>
            <a:p>
              <a:r>
                <a:rPr kumimoji="1" lang="en-US" altLang="ja-JP" sz="1600" b="1" dirty="0">
                  <a:solidFill>
                    <a:schemeClr val="bg1"/>
                  </a:solidFill>
                  <a:latin typeface="Arial Narrow" panose="020B0606020202030204" pitchFamily="34" charset="0"/>
                  <a:cs typeface="Arial" panose="020B0604020202020204" pitchFamily="34" charset="0"/>
                </a:rPr>
                <a:t>Liquid Fuel Production from Hydrogen and CO2 </a:t>
              </a:r>
              <a:endParaRPr kumimoji="1" lang="ja-JP" altLang="en-US" sz="1600" b="1" dirty="0">
                <a:solidFill>
                  <a:schemeClr val="bg1"/>
                </a:solidFill>
                <a:latin typeface="Arial Narrow" panose="020B0606020202030204" pitchFamily="34" charset="0"/>
                <a:cs typeface="Arial" panose="020B0604020202020204" pitchFamily="34" charset="0"/>
              </a:endParaRPr>
            </a:p>
          </p:txBody>
        </p:sp>
        <p:sp>
          <p:nvSpPr>
            <p:cNvPr id="10" name="矢印: 五方向 9">
              <a:extLst>
                <a:ext uri="{FF2B5EF4-FFF2-40B4-BE49-F238E27FC236}">
                  <a16:creationId xmlns:a16="http://schemas.microsoft.com/office/drawing/2014/main" id="{26A04562-537A-7687-C955-9420B51326F5}"/>
                </a:ext>
              </a:extLst>
            </p:cNvPr>
            <p:cNvSpPr/>
            <p:nvPr/>
          </p:nvSpPr>
          <p:spPr>
            <a:xfrm>
              <a:off x="7487136" y="859689"/>
              <a:ext cx="1531268" cy="539260"/>
            </a:xfrm>
            <a:prstGeom prst="homePlate">
              <a:avLst/>
            </a:prstGeom>
            <a:solidFill>
              <a:srgbClr val="958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52C06DBA-144F-4F3C-75AC-18603636D976}"/>
                </a:ext>
              </a:extLst>
            </p:cNvPr>
            <p:cNvSpPr txBox="1"/>
            <p:nvPr/>
          </p:nvSpPr>
          <p:spPr>
            <a:xfrm>
              <a:off x="7493387" y="980977"/>
              <a:ext cx="1415772" cy="338554"/>
            </a:xfrm>
            <a:prstGeom prst="rect">
              <a:avLst/>
            </a:prstGeom>
            <a:noFill/>
          </p:spPr>
          <p:txBody>
            <a:bodyPr wrap="none" rtlCol="0">
              <a:spAutoFit/>
            </a:bodyPr>
            <a:lstStyle/>
            <a:p>
              <a:r>
                <a:rPr kumimoji="1" lang="en-US" altLang="ja-JP" sz="1600" b="1" dirty="0">
                  <a:solidFill>
                    <a:schemeClr val="bg1"/>
                  </a:solidFill>
                  <a:latin typeface="Arial Narrow" panose="020B0606020202030204" pitchFamily="34" charset="0"/>
                  <a:cs typeface="Arial" panose="020B0604020202020204" pitchFamily="34" charset="0"/>
                </a:rPr>
                <a:t>Product Usage </a:t>
              </a:r>
              <a:endParaRPr kumimoji="1" lang="ja-JP" altLang="en-US" sz="1600" b="1" dirty="0">
                <a:solidFill>
                  <a:schemeClr val="bg1"/>
                </a:solidFill>
                <a:latin typeface="Arial Narrow" panose="020B0606020202030204" pitchFamily="34" charset="0"/>
                <a:cs typeface="Arial" panose="020B0604020202020204" pitchFamily="34" charset="0"/>
              </a:endParaRPr>
            </a:p>
          </p:txBody>
        </p:sp>
        <p:sp>
          <p:nvSpPr>
            <p:cNvPr id="28" name="正方形/長方形 27">
              <a:extLst>
                <a:ext uri="{FF2B5EF4-FFF2-40B4-BE49-F238E27FC236}">
                  <a16:creationId xmlns:a16="http://schemas.microsoft.com/office/drawing/2014/main" id="{30B6C1C3-EE41-A001-C1F8-F5C89C757886}"/>
                </a:ext>
              </a:extLst>
            </p:cNvPr>
            <p:cNvSpPr/>
            <p:nvPr/>
          </p:nvSpPr>
          <p:spPr>
            <a:xfrm>
              <a:off x="4584728" y="4724317"/>
              <a:ext cx="1308072" cy="3478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 name="グループ化 26">
              <a:extLst>
                <a:ext uri="{FF2B5EF4-FFF2-40B4-BE49-F238E27FC236}">
                  <a16:creationId xmlns:a16="http://schemas.microsoft.com/office/drawing/2014/main" id="{415B37FE-5CD6-C02A-B616-3287E23CC494}"/>
                </a:ext>
              </a:extLst>
            </p:cNvPr>
            <p:cNvGrpSpPr/>
            <p:nvPr/>
          </p:nvGrpSpPr>
          <p:grpSpPr>
            <a:xfrm>
              <a:off x="5028159" y="4945319"/>
              <a:ext cx="1717251" cy="322709"/>
              <a:chOff x="4809331" y="5382978"/>
              <a:chExt cx="1717251" cy="322709"/>
            </a:xfrm>
          </p:grpSpPr>
          <p:sp>
            <p:nvSpPr>
              <p:cNvPr id="12" name="正方形/長方形 11">
                <a:extLst>
                  <a:ext uri="{FF2B5EF4-FFF2-40B4-BE49-F238E27FC236}">
                    <a16:creationId xmlns:a16="http://schemas.microsoft.com/office/drawing/2014/main" id="{5447BA13-A041-CC71-5367-C2B83767DEE9}"/>
                  </a:ext>
                </a:extLst>
              </p:cNvPr>
              <p:cNvSpPr/>
              <p:nvPr/>
            </p:nvSpPr>
            <p:spPr>
              <a:xfrm>
                <a:off x="4858470" y="5382978"/>
                <a:ext cx="1612551" cy="322709"/>
              </a:xfrm>
              <a:prstGeom prst="rect">
                <a:avLst/>
              </a:prstGeom>
              <a:solidFill>
                <a:srgbClr val="007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D51E0BC6-ACF1-9D66-1DA4-BC481E44FD7D}"/>
                  </a:ext>
                </a:extLst>
              </p:cNvPr>
              <p:cNvSpPr txBox="1"/>
              <p:nvPr/>
            </p:nvSpPr>
            <p:spPr>
              <a:xfrm>
                <a:off x="4809331" y="5402407"/>
                <a:ext cx="1717251" cy="295466"/>
              </a:xfrm>
              <a:prstGeom prst="rect">
                <a:avLst/>
              </a:prstGeom>
              <a:noFill/>
            </p:spPr>
            <p:txBody>
              <a:bodyPr wrap="square" rtlCol="0">
                <a:spAutoFit/>
              </a:bodyPr>
              <a:lstStyle/>
              <a:p>
                <a:pPr algn="ctr">
                  <a:lnSpc>
                    <a:spcPts val="1700"/>
                  </a:lnSpc>
                </a:pPr>
                <a:r>
                  <a:rPr kumimoji="1" lang="en-US" altLang="ja-JP" sz="1400" b="1" dirty="0">
                    <a:solidFill>
                      <a:schemeClr val="bg1"/>
                    </a:solidFill>
                    <a:latin typeface="Arial Narrow" panose="020B0606020202030204" pitchFamily="34" charset="0"/>
                    <a:cs typeface="Arial" panose="020B0604020202020204" pitchFamily="34" charset="0"/>
                  </a:rPr>
                  <a:t>Main R&amp;D Elements </a:t>
                </a:r>
                <a:endParaRPr kumimoji="1" lang="ja-JP" altLang="en-US" sz="1400" b="1" dirty="0">
                  <a:solidFill>
                    <a:schemeClr val="bg1"/>
                  </a:solidFill>
                  <a:latin typeface="Arial Narrow" panose="020B0606020202030204" pitchFamily="34" charset="0"/>
                  <a:cs typeface="Arial" panose="020B0604020202020204" pitchFamily="34" charset="0"/>
                </a:endParaRPr>
              </a:p>
            </p:txBody>
          </p:sp>
        </p:grpSp>
        <p:sp>
          <p:nvSpPr>
            <p:cNvPr id="36" name="正方形/長方形 35">
              <a:extLst>
                <a:ext uri="{FF2B5EF4-FFF2-40B4-BE49-F238E27FC236}">
                  <a16:creationId xmlns:a16="http://schemas.microsoft.com/office/drawing/2014/main" id="{7BB50B3C-73B5-9A51-D932-42CED838EACD}"/>
                </a:ext>
              </a:extLst>
            </p:cNvPr>
            <p:cNvSpPr/>
            <p:nvPr/>
          </p:nvSpPr>
          <p:spPr>
            <a:xfrm>
              <a:off x="8286764" y="1742868"/>
              <a:ext cx="857236" cy="1472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5" name="グループ化 34">
              <a:extLst>
                <a:ext uri="{FF2B5EF4-FFF2-40B4-BE49-F238E27FC236}">
                  <a16:creationId xmlns:a16="http://schemas.microsoft.com/office/drawing/2014/main" id="{9683E0CE-50E2-20CF-4F58-7DF7B34CE669}"/>
                </a:ext>
              </a:extLst>
            </p:cNvPr>
            <p:cNvGrpSpPr/>
            <p:nvPr/>
          </p:nvGrpSpPr>
          <p:grpSpPr>
            <a:xfrm>
              <a:off x="8167161" y="2117005"/>
              <a:ext cx="845914" cy="1170012"/>
              <a:chOff x="7182419" y="4789864"/>
              <a:chExt cx="845914" cy="1170012"/>
            </a:xfrm>
          </p:grpSpPr>
          <p:pic>
            <p:nvPicPr>
              <p:cNvPr id="31" name="図 30">
                <a:extLst>
                  <a:ext uri="{FF2B5EF4-FFF2-40B4-BE49-F238E27FC236}">
                    <a16:creationId xmlns:a16="http://schemas.microsoft.com/office/drawing/2014/main" id="{C001FD0E-84BF-416E-336B-1E6F3B181CCB}"/>
                  </a:ext>
                </a:extLst>
              </p:cNvPr>
              <p:cNvPicPr>
                <a:picLocks noChangeAspect="1"/>
              </p:cNvPicPr>
              <p:nvPr/>
            </p:nvPicPr>
            <p:blipFill>
              <a:blip r:embed="rId4"/>
              <a:stretch>
                <a:fillRect/>
              </a:stretch>
            </p:blipFill>
            <p:spPr>
              <a:xfrm>
                <a:off x="7182419" y="4789864"/>
                <a:ext cx="841953" cy="1170012"/>
              </a:xfrm>
              <a:prstGeom prst="rect">
                <a:avLst/>
              </a:prstGeom>
            </p:spPr>
          </p:pic>
          <p:sp>
            <p:nvSpPr>
              <p:cNvPr id="32" name="テキスト ボックス 31">
                <a:extLst>
                  <a:ext uri="{FF2B5EF4-FFF2-40B4-BE49-F238E27FC236}">
                    <a16:creationId xmlns:a16="http://schemas.microsoft.com/office/drawing/2014/main" id="{D8DC1E76-8A31-1B5C-7A82-D547096E5CC5}"/>
                  </a:ext>
                </a:extLst>
              </p:cNvPr>
              <p:cNvSpPr txBox="1"/>
              <p:nvPr/>
            </p:nvSpPr>
            <p:spPr>
              <a:xfrm>
                <a:off x="7297620" y="5476025"/>
                <a:ext cx="611549" cy="258148"/>
              </a:xfrm>
              <a:prstGeom prst="rect">
                <a:avLst/>
              </a:prstGeom>
              <a:solidFill>
                <a:srgbClr val="EB6C00"/>
              </a:solidFill>
            </p:spPr>
            <p:txBody>
              <a:bodyPr wrap="square" rtlCol="0">
                <a:spAutoFit/>
              </a:bodyPr>
              <a:lstStyle/>
              <a:p>
                <a:pPr algn="ctr">
                  <a:lnSpc>
                    <a:spcPts val="1400"/>
                  </a:lnSpc>
                </a:pPr>
                <a:endParaRPr kumimoji="1" lang="en-US" altLang="ja-JP" sz="1100" b="1" dirty="0">
                  <a:solidFill>
                    <a:schemeClr val="bg1"/>
                  </a:solidFill>
                  <a:latin typeface="Arial Narrow" panose="020B0606020202030204" pitchFamily="34" charset="0"/>
                </a:endParaRPr>
              </a:p>
            </p:txBody>
          </p:sp>
          <p:sp>
            <p:nvSpPr>
              <p:cNvPr id="33" name="テキスト ボックス 32">
                <a:extLst>
                  <a:ext uri="{FF2B5EF4-FFF2-40B4-BE49-F238E27FC236}">
                    <a16:creationId xmlns:a16="http://schemas.microsoft.com/office/drawing/2014/main" id="{932D52DD-B640-7454-992B-BB147FAA06C4}"/>
                  </a:ext>
                </a:extLst>
              </p:cNvPr>
              <p:cNvSpPr txBox="1"/>
              <p:nvPr/>
            </p:nvSpPr>
            <p:spPr>
              <a:xfrm>
                <a:off x="7436267" y="5573716"/>
                <a:ext cx="410376" cy="258148"/>
              </a:xfrm>
              <a:prstGeom prst="rect">
                <a:avLst/>
              </a:prstGeom>
              <a:solidFill>
                <a:srgbClr val="EB6C00"/>
              </a:solidFill>
            </p:spPr>
            <p:txBody>
              <a:bodyPr wrap="square" rtlCol="0">
                <a:spAutoFit/>
              </a:bodyPr>
              <a:lstStyle/>
              <a:p>
                <a:pPr algn="ctr">
                  <a:lnSpc>
                    <a:spcPts val="1400"/>
                  </a:lnSpc>
                </a:pPr>
                <a:endParaRPr kumimoji="1" lang="en-US" altLang="ja-JP" sz="1100" b="1" dirty="0">
                  <a:solidFill>
                    <a:schemeClr val="bg1"/>
                  </a:solidFill>
                  <a:latin typeface="Arial Narrow" panose="020B0606020202030204" pitchFamily="34" charset="0"/>
                </a:endParaRPr>
              </a:p>
            </p:txBody>
          </p:sp>
          <p:sp>
            <p:nvSpPr>
              <p:cNvPr id="34" name="テキスト ボックス 33">
                <a:extLst>
                  <a:ext uri="{FF2B5EF4-FFF2-40B4-BE49-F238E27FC236}">
                    <a16:creationId xmlns:a16="http://schemas.microsoft.com/office/drawing/2014/main" id="{46B68BF1-B073-84C8-B5A7-53A1FDD62D5D}"/>
                  </a:ext>
                </a:extLst>
              </p:cNvPr>
              <p:cNvSpPr txBox="1"/>
              <p:nvPr/>
            </p:nvSpPr>
            <p:spPr>
              <a:xfrm>
                <a:off x="7348419" y="5378579"/>
                <a:ext cx="521675" cy="152400"/>
              </a:xfrm>
              <a:prstGeom prst="rect">
                <a:avLst/>
              </a:prstGeom>
              <a:solidFill>
                <a:srgbClr val="EB6C00"/>
              </a:solidFill>
            </p:spPr>
            <p:txBody>
              <a:bodyPr wrap="square" rtlCol="0">
                <a:spAutoFit/>
              </a:bodyPr>
              <a:lstStyle/>
              <a:p>
                <a:pPr algn="ctr">
                  <a:lnSpc>
                    <a:spcPts val="1400"/>
                  </a:lnSpc>
                </a:pPr>
                <a:endParaRPr kumimoji="1" lang="en-US" altLang="ja-JP" sz="1100" b="1" dirty="0">
                  <a:solidFill>
                    <a:schemeClr val="bg1"/>
                  </a:solidFill>
                  <a:latin typeface="Arial Narrow" panose="020B0606020202030204" pitchFamily="34" charset="0"/>
                </a:endParaRPr>
              </a:p>
            </p:txBody>
          </p:sp>
          <p:sp>
            <p:nvSpPr>
              <p:cNvPr id="29" name="テキスト ボックス 28">
                <a:extLst>
                  <a:ext uri="{FF2B5EF4-FFF2-40B4-BE49-F238E27FC236}">
                    <a16:creationId xmlns:a16="http://schemas.microsoft.com/office/drawing/2014/main" id="{EA3504C4-16DF-571A-B5D7-D2308CC8659B}"/>
                  </a:ext>
                </a:extLst>
              </p:cNvPr>
              <p:cNvSpPr txBox="1"/>
              <p:nvPr/>
            </p:nvSpPr>
            <p:spPr>
              <a:xfrm>
                <a:off x="7186380" y="5386356"/>
                <a:ext cx="841953" cy="451406"/>
              </a:xfrm>
              <a:prstGeom prst="rect">
                <a:avLst/>
              </a:prstGeom>
              <a:noFill/>
            </p:spPr>
            <p:txBody>
              <a:bodyPr wrap="square" rtlCol="0">
                <a:spAutoFit/>
              </a:bodyPr>
              <a:lstStyle/>
              <a:p>
                <a:pPr algn="ctr">
                  <a:lnSpc>
                    <a:spcPts val="1400"/>
                  </a:lnSpc>
                </a:pPr>
                <a:r>
                  <a:rPr kumimoji="1" lang="en-US" altLang="ja-JP" sz="1400" b="1" dirty="0">
                    <a:solidFill>
                      <a:schemeClr val="bg1"/>
                    </a:solidFill>
                    <a:latin typeface="Arial Narrow" panose="020B0606020202030204" pitchFamily="34" charset="0"/>
                  </a:rPr>
                  <a:t>Synthetic </a:t>
                </a:r>
              </a:p>
              <a:p>
                <a:pPr algn="ctr">
                  <a:lnSpc>
                    <a:spcPts val="1400"/>
                  </a:lnSpc>
                </a:pPr>
                <a:r>
                  <a:rPr kumimoji="1" lang="en-US" altLang="ja-JP" sz="1400" b="1" dirty="0">
                    <a:solidFill>
                      <a:schemeClr val="bg1"/>
                    </a:solidFill>
                    <a:latin typeface="Arial Narrow" panose="020B0606020202030204" pitchFamily="34" charset="0"/>
                  </a:rPr>
                  <a:t>Fuel</a:t>
                </a:r>
              </a:p>
            </p:txBody>
          </p:sp>
        </p:grpSp>
        <p:sp>
          <p:nvSpPr>
            <p:cNvPr id="41" name="テキスト ボックス 40">
              <a:extLst>
                <a:ext uri="{FF2B5EF4-FFF2-40B4-BE49-F238E27FC236}">
                  <a16:creationId xmlns:a16="http://schemas.microsoft.com/office/drawing/2014/main" id="{C8934301-F547-B262-BCDF-3FC2DB31F0CE}"/>
                </a:ext>
              </a:extLst>
            </p:cNvPr>
            <p:cNvSpPr txBox="1"/>
            <p:nvPr/>
          </p:nvSpPr>
          <p:spPr>
            <a:xfrm>
              <a:off x="5651847" y="2773208"/>
              <a:ext cx="255981" cy="191841"/>
            </a:xfrm>
            <a:prstGeom prst="rect">
              <a:avLst/>
            </a:prstGeom>
            <a:solidFill>
              <a:srgbClr val="C45A10"/>
            </a:solidFill>
          </p:spPr>
          <p:txBody>
            <a:bodyPr wrap="square" rtlCol="0">
              <a:spAutoFit/>
            </a:bodyPr>
            <a:lstStyle/>
            <a:p>
              <a:pPr algn="ctr">
                <a:lnSpc>
                  <a:spcPts val="1400"/>
                </a:lnSpc>
              </a:pPr>
              <a:endParaRPr kumimoji="1" lang="en-US" altLang="ja-JP" sz="1100" b="1" dirty="0">
                <a:solidFill>
                  <a:schemeClr val="bg1"/>
                </a:solidFill>
                <a:latin typeface="Arial Narrow" panose="020B0606020202030204" pitchFamily="34" charset="0"/>
              </a:endParaRPr>
            </a:p>
          </p:txBody>
        </p:sp>
        <p:sp>
          <p:nvSpPr>
            <p:cNvPr id="44" name="テキスト ボックス 43">
              <a:extLst>
                <a:ext uri="{FF2B5EF4-FFF2-40B4-BE49-F238E27FC236}">
                  <a16:creationId xmlns:a16="http://schemas.microsoft.com/office/drawing/2014/main" id="{8773CAD2-3FBC-3764-C4F6-E701035D630E}"/>
                </a:ext>
              </a:extLst>
            </p:cNvPr>
            <p:cNvSpPr txBox="1"/>
            <p:nvPr/>
          </p:nvSpPr>
          <p:spPr>
            <a:xfrm>
              <a:off x="5531476" y="2496994"/>
              <a:ext cx="429508" cy="201106"/>
            </a:xfrm>
            <a:prstGeom prst="rect">
              <a:avLst/>
            </a:prstGeom>
            <a:solidFill>
              <a:srgbClr val="C45A10"/>
            </a:solidFill>
          </p:spPr>
          <p:txBody>
            <a:bodyPr wrap="square" rtlCol="0">
              <a:spAutoFit/>
            </a:bodyPr>
            <a:lstStyle/>
            <a:p>
              <a:pPr algn="ctr">
                <a:lnSpc>
                  <a:spcPts val="1400"/>
                </a:lnSpc>
              </a:pPr>
              <a:endParaRPr kumimoji="1" lang="en-US" altLang="ja-JP" sz="1100" b="1" dirty="0">
                <a:solidFill>
                  <a:schemeClr val="bg1"/>
                </a:solidFill>
                <a:latin typeface="Arial Narrow" panose="020B0606020202030204" pitchFamily="34" charset="0"/>
              </a:endParaRPr>
            </a:p>
          </p:txBody>
        </p:sp>
        <p:sp>
          <p:nvSpPr>
            <p:cNvPr id="45" name="テキスト ボックス 44">
              <a:extLst>
                <a:ext uri="{FF2B5EF4-FFF2-40B4-BE49-F238E27FC236}">
                  <a16:creationId xmlns:a16="http://schemas.microsoft.com/office/drawing/2014/main" id="{3930D503-03FD-B324-E26E-B02B774EF6C1}"/>
                </a:ext>
              </a:extLst>
            </p:cNvPr>
            <p:cNvSpPr txBox="1"/>
            <p:nvPr/>
          </p:nvSpPr>
          <p:spPr>
            <a:xfrm rot="16518602">
              <a:off x="5767696" y="2683016"/>
              <a:ext cx="277108" cy="137003"/>
            </a:xfrm>
            <a:prstGeom prst="rect">
              <a:avLst/>
            </a:prstGeom>
            <a:solidFill>
              <a:srgbClr val="C45A10"/>
            </a:solidFill>
          </p:spPr>
          <p:txBody>
            <a:bodyPr wrap="square" rtlCol="0">
              <a:spAutoFit/>
            </a:bodyPr>
            <a:lstStyle/>
            <a:p>
              <a:pPr algn="ctr">
                <a:lnSpc>
                  <a:spcPts val="1400"/>
                </a:lnSpc>
              </a:pPr>
              <a:endParaRPr kumimoji="1" lang="en-US" altLang="ja-JP" sz="1100" b="1" dirty="0">
                <a:solidFill>
                  <a:schemeClr val="bg1"/>
                </a:solidFill>
                <a:latin typeface="Arial Narrow" panose="020B0606020202030204" pitchFamily="34" charset="0"/>
              </a:endParaRPr>
            </a:p>
          </p:txBody>
        </p:sp>
        <p:sp>
          <p:nvSpPr>
            <p:cNvPr id="43" name="テキスト ボックス 42">
              <a:extLst>
                <a:ext uri="{FF2B5EF4-FFF2-40B4-BE49-F238E27FC236}">
                  <a16:creationId xmlns:a16="http://schemas.microsoft.com/office/drawing/2014/main" id="{46BA8254-1D53-44F1-1293-2A46914F092D}"/>
                </a:ext>
              </a:extLst>
            </p:cNvPr>
            <p:cNvSpPr txBox="1"/>
            <p:nvPr/>
          </p:nvSpPr>
          <p:spPr>
            <a:xfrm>
              <a:off x="5316066" y="2570931"/>
              <a:ext cx="878994" cy="400110"/>
            </a:xfrm>
            <a:prstGeom prst="rect">
              <a:avLst/>
            </a:prstGeom>
            <a:noFill/>
          </p:spPr>
          <p:txBody>
            <a:bodyPr wrap="square" rtlCol="0">
              <a:spAutoFit/>
            </a:bodyPr>
            <a:lstStyle/>
            <a:p>
              <a:pPr algn="ctr">
                <a:lnSpc>
                  <a:spcPts val="1200"/>
                </a:lnSpc>
              </a:pPr>
              <a:r>
                <a:rPr kumimoji="1" lang="en-US" altLang="ja-JP" sz="1200" b="1" dirty="0">
                  <a:latin typeface="Arial Narrow" panose="020B0606020202030204" pitchFamily="34" charset="0"/>
                </a:rPr>
                <a:t>Synthetic </a:t>
              </a:r>
            </a:p>
            <a:p>
              <a:pPr algn="ctr">
                <a:lnSpc>
                  <a:spcPts val="1200"/>
                </a:lnSpc>
              </a:pPr>
              <a:r>
                <a:rPr kumimoji="1" lang="en-US" altLang="ja-JP" sz="1200" b="1" dirty="0">
                  <a:latin typeface="Arial Narrow" panose="020B0606020202030204" pitchFamily="34" charset="0"/>
                </a:rPr>
                <a:t>Raw Oil</a:t>
              </a:r>
            </a:p>
          </p:txBody>
        </p:sp>
        <p:sp>
          <p:nvSpPr>
            <p:cNvPr id="47" name="正方形/長方形 46">
              <a:extLst>
                <a:ext uri="{FF2B5EF4-FFF2-40B4-BE49-F238E27FC236}">
                  <a16:creationId xmlns:a16="http://schemas.microsoft.com/office/drawing/2014/main" id="{FB99946A-6B0F-0379-EF51-18F6786EFFBB}"/>
                </a:ext>
              </a:extLst>
            </p:cNvPr>
            <p:cNvSpPr/>
            <p:nvPr/>
          </p:nvSpPr>
          <p:spPr>
            <a:xfrm>
              <a:off x="5221683" y="2535340"/>
              <a:ext cx="255981" cy="290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014B7056-9B4B-FFD5-8C88-D55F7BCAA2ED}"/>
                </a:ext>
              </a:extLst>
            </p:cNvPr>
            <p:cNvSpPr/>
            <p:nvPr/>
          </p:nvSpPr>
          <p:spPr>
            <a:xfrm>
              <a:off x="4154584" y="2542960"/>
              <a:ext cx="210560" cy="290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7B88C238-CAE3-3814-1346-1D9292C13B21}"/>
                </a:ext>
              </a:extLst>
            </p:cNvPr>
            <p:cNvSpPr txBox="1"/>
            <p:nvPr/>
          </p:nvSpPr>
          <p:spPr>
            <a:xfrm>
              <a:off x="4361699" y="2441719"/>
              <a:ext cx="890240" cy="707886"/>
            </a:xfrm>
            <a:prstGeom prst="rect">
              <a:avLst/>
            </a:prstGeom>
            <a:solidFill>
              <a:srgbClr val="FDEADB"/>
            </a:solidFill>
          </p:spPr>
          <p:txBody>
            <a:bodyPr wrap="square" rtlCol="0">
              <a:spAutoFit/>
            </a:bodyPr>
            <a:lstStyle/>
            <a:p>
              <a:pPr algn="ctr">
                <a:lnSpc>
                  <a:spcPts val="1200"/>
                </a:lnSpc>
              </a:pPr>
              <a:r>
                <a:rPr kumimoji="1" lang="en-US" altLang="ja-JP" sz="1200" b="1" dirty="0">
                  <a:latin typeface="Arial Narrow" panose="020B0606020202030204" pitchFamily="34" charset="0"/>
                </a:rPr>
                <a:t>FT Synthesis</a:t>
              </a:r>
            </a:p>
            <a:p>
              <a:pPr algn="ctr">
                <a:lnSpc>
                  <a:spcPts val="1200"/>
                </a:lnSpc>
              </a:pPr>
              <a:r>
                <a:rPr kumimoji="1" lang="en-US" altLang="ja-JP" sz="1200" b="1" dirty="0">
                  <a:latin typeface="Arial Narrow" panose="020B0606020202030204" pitchFamily="34" charset="0"/>
                </a:rPr>
                <a:t>(Fischer-</a:t>
              </a:r>
              <a:r>
                <a:rPr kumimoji="1" lang="en-US" altLang="ja-JP" sz="1200" b="1" dirty="0" err="1">
                  <a:latin typeface="Arial Narrow" panose="020B0606020202030204" pitchFamily="34" charset="0"/>
                </a:rPr>
                <a:t>Tropsch</a:t>
              </a:r>
              <a:r>
                <a:rPr kumimoji="1" lang="en-US" altLang="ja-JP" sz="1200" b="1" dirty="0">
                  <a:latin typeface="Arial Narrow" panose="020B0606020202030204" pitchFamily="34" charset="0"/>
                </a:rPr>
                <a:t>)</a:t>
              </a:r>
            </a:p>
          </p:txBody>
        </p:sp>
        <p:sp>
          <p:nvSpPr>
            <p:cNvPr id="49" name="テキスト ボックス 48">
              <a:extLst>
                <a:ext uri="{FF2B5EF4-FFF2-40B4-BE49-F238E27FC236}">
                  <a16:creationId xmlns:a16="http://schemas.microsoft.com/office/drawing/2014/main" id="{007002B7-DD2F-320F-5E7C-A8E625C057F3}"/>
                </a:ext>
              </a:extLst>
            </p:cNvPr>
            <p:cNvSpPr txBox="1"/>
            <p:nvPr/>
          </p:nvSpPr>
          <p:spPr>
            <a:xfrm>
              <a:off x="6073872" y="2433894"/>
              <a:ext cx="827521" cy="400110"/>
            </a:xfrm>
            <a:prstGeom prst="rect">
              <a:avLst/>
            </a:prstGeom>
            <a:solidFill>
              <a:srgbClr val="FDEADB"/>
            </a:solidFill>
          </p:spPr>
          <p:txBody>
            <a:bodyPr wrap="square" rtlCol="0">
              <a:spAutoFit/>
            </a:bodyPr>
            <a:lstStyle/>
            <a:p>
              <a:pPr algn="ctr">
                <a:lnSpc>
                  <a:spcPts val="1200"/>
                </a:lnSpc>
              </a:pPr>
              <a:r>
                <a:rPr kumimoji="1" lang="en-US" altLang="ja-JP" sz="1200" b="1" dirty="0">
                  <a:latin typeface="Arial Narrow" panose="020B0606020202030204" pitchFamily="34" charset="0"/>
                </a:rPr>
                <a:t>Up </a:t>
              </a:r>
            </a:p>
            <a:p>
              <a:pPr algn="ctr">
                <a:lnSpc>
                  <a:spcPts val="1200"/>
                </a:lnSpc>
              </a:pPr>
              <a:r>
                <a:rPr kumimoji="1" lang="en-US" altLang="ja-JP" sz="1200" b="1" dirty="0">
                  <a:latin typeface="Arial Narrow" panose="020B0606020202030204" pitchFamily="34" charset="0"/>
                </a:rPr>
                <a:t>Grading</a:t>
              </a:r>
            </a:p>
          </p:txBody>
        </p:sp>
        <p:sp>
          <p:nvSpPr>
            <p:cNvPr id="50" name="テキスト ボックス 49">
              <a:extLst>
                <a:ext uri="{FF2B5EF4-FFF2-40B4-BE49-F238E27FC236}">
                  <a16:creationId xmlns:a16="http://schemas.microsoft.com/office/drawing/2014/main" id="{E2A10E9A-A4A1-5338-712B-39078A7BD2CF}"/>
                </a:ext>
              </a:extLst>
            </p:cNvPr>
            <p:cNvSpPr txBox="1"/>
            <p:nvPr/>
          </p:nvSpPr>
          <p:spPr>
            <a:xfrm>
              <a:off x="2809303" y="2434651"/>
              <a:ext cx="890241" cy="707886"/>
            </a:xfrm>
            <a:prstGeom prst="rect">
              <a:avLst/>
            </a:prstGeom>
            <a:solidFill>
              <a:srgbClr val="FDEADB"/>
            </a:solidFill>
          </p:spPr>
          <p:txBody>
            <a:bodyPr wrap="square" rtlCol="0">
              <a:spAutoFit/>
            </a:bodyPr>
            <a:lstStyle/>
            <a:p>
              <a:pPr algn="ctr">
                <a:lnSpc>
                  <a:spcPts val="1200"/>
                </a:lnSpc>
              </a:pPr>
              <a:r>
                <a:rPr kumimoji="1" lang="en-US" altLang="ja-JP" sz="1200" b="1" dirty="0">
                  <a:latin typeface="Arial Narrow" panose="020B0606020202030204" pitchFamily="34" charset="0"/>
                </a:rPr>
                <a:t>Syngas</a:t>
              </a:r>
            </a:p>
            <a:p>
              <a:pPr algn="ctr">
                <a:lnSpc>
                  <a:spcPts val="1200"/>
                </a:lnSpc>
              </a:pPr>
              <a:r>
                <a:rPr kumimoji="1" lang="en-US" altLang="ja-JP" sz="1200" b="1" dirty="0">
                  <a:latin typeface="Arial Narrow" panose="020B0606020202030204" pitchFamily="34" charset="0"/>
                </a:rPr>
                <a:t>Production</a:t>
              </a:r>
            </a:p>
            <a:p>
              <a:pPr algn="ctr">
                <a:lnSpc>
                  <a:spcPts val="1200"/>
                </a:lnSpc>
              </a:pPr>
              <a:r>
                <a:rPr kumimoji="1" lang="en-US" altLang="ja-JP" sz="1200" b="1" dirty="0">
                  <a:latin typeface="Arial Narrow" panose="020B0606020202030204" pitchFamily="34" charset="0"/>
                </a:rPr>
                <a:t>(Revers Shift)</a:t>
              </a:r>
            </a:p>
          </p:txBody>
        </p:sp>
        <p:sp>
          <p:nvSpPr>
            <p:cNvPr id="51" name="正方形/長方形 50">
              <a:extLst>
                <a:ext uri="{FF2B5EF4-FFF2-40B4-BE49-F238E27FC236}">
                  <a16:creationId xmlns:a16="http://schemas.microsoft.com/office/drawing/2014/main" id="{F7845ACC-8B82-4409-EB05-F2B497D2F629}"/>
                </a:ext>
              </a:extLst>
            </p:cNvPr>
            <p:cNvSpPr/>
            <p:nvPr/>
          </p:nvSpPr>
          <p:spPr>
            <a:xfrm>
              <a:off x="258628" y="4304668"/>
              <a:ext cx="6749832" cy="260187"/>
            </a:xfrm>
            <a:prstGeom prst="rect">
              <a:avLst/>
            </a:prstGeom>
            <a:solidFill>
              <a:srgbClr val="007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AA16C809-7221-4AF5-44C3-E8C099356837}"/>
                </a:ext>
              </a:extLst>
            </p:cNvPr>
            <p:cNvSpPr txBox="1"/>
            <p:nvPr/>
          </p:nvSpPr>
          <p:spPr>
            <a:xfrm>
              <a:off x="2125436" y="4303716"/>
              <a:ext cx="3422536" cy="271869"/>
            </a:xfrm>
            <a:prstGeom prst="rect">
              <a:avLst/>
            </a:prstGeom>
            <a:noFill/>
          </p:spPr>
          <p:txBody>
            <a:bodyPr wrap="square" rtlCol="0">
              <a:spAutoFit/>
            </a:bodyPr>
            <a:lstStyle/>
            <a:p>
              <a:pPr algn="ctr">
                <a:lnSpc>
                  <a:spcPts val="1400"/>
                </a:lnSpc>
              </a:pPr>
              <a:r>
                <a:rPr kumimoji="1" lang="en-US" altLang="ja-JP" sz="1400" b="1" dirty="0">
                  <a:solidFill>
                    <a:schemeClr val="bg1"/>
                  </a:solidFill>
                  <a:latin typeface="Arial Narrow" panose="020B0606020202030204" pitchFamily="34" charset="0"/>
                  <a:cs typeface="Arial" panose="020B0604020202020204" pitchFamily="34" charset="0"/>
                </a:rPr>
                <a:t>Integration,  Scale-Up </a:t>
              </a:r>
              <a:endParaRPr kumimoji="1" lang="ja-JP" altLang="en-US" sz="1400" b="1" dirty="0">
                <a:solidFill>
                  <a:schemeClr val="bg1"/>
                </a:solidFill>
                <a:latin typeface="Arial Narrow" panose="020B0606020202030204" pitchFamily="34" charset="0"/>
                <a:cs typeface="Arial" panose="020B0604020202020204" pitchFamily="34" charset="0"/>
              </a:endParaRPr>
            </a:p>
          </p:txBody>
        </p:sp>
        <p:sp>
          <p:nvSpPr>
            <p:cNvPr id="55" name="正方形/長方形 54">
              <a:extLst>
                <a:ext uri="{FF2B5EF4-FFF2-40B4-BE49-F238E27FC236}">
                  <a16:creationId xmlns:a16="http://schemas.microsoft.com/office/drawing/2014/main" id="{1792399F-B591-9466-9E1E-B3CC2E045897}"/>
                </a:ext>
              </a:extLst>
            </p:cNvPr>
            <p:cNvSpPr/>
            <p:nvPr/>
          </p:nvSpPr>
          <p:spPr>
            <a:xfrm>
              <a:off x="7023700" y="1967829"/>
              <a:ext cx="489620" cy="196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E30C6CB8-3426-08DE-5944-DBDAD4269202}"/>
                </a:ext>
              </a:extLst>
            </p:cNvPr>
            <p:cNvSpPr txBox="1"/>
            <p:nvPr/>
          </p:nvSpPr>
          <p:spPr>
            <a:xfrm>
              <a:off x="6874950" y="1931788"/>
              <a:ext cx="769620" cy="246221"/>
            </a:xfrm>
            <a:prstGeom prst="rect">
              <a:avLst/>
            </a:prstGeom>
            <a:noFill/>
          </p:spPr>
          <p:txBody>
            <a:bodyPr wrap="square" rtlCol="0">
              <a:spAutoFit/>
            </a:bodyPr>
            <a:lstStyle/>
            <a:p>
              <a:pPr algn="ctr">
                <a:lnSpc>
                  <a:spcPts val="1200"/>
                </a:lnSpc>
              </a:pPr>
              <a:r>
                <a:rPr kumimoji="1" lang="en-US" altLang="ja-JP" sz="1200" b="1" dirty="0">
                  <a:latin typeface="Arial Narrow" panose="020B0606020202030204" pitchFamily="34" charset="0"/>
                </a:rPr>
                <a:t>Gasoline</a:t>
              </a:r>
            </a:p>
          </p:txBody>
        </p:sp>
        <p:sp>
          <p:nvSpPr>
            <p:cNvPr id="56" name="正方形/長方形 55">
              <a:extLst>
                <a:ext uri="{FF2B5EF4-FFF2-40B4-BE49-F238E27FC236}">
                  <a16:creationId xmlns:a16="http://schemas.microsoft.com/office/drawing/2014/main" id="{33361D6D-E96A-CBA7-CF57-A15BBD1F86BA}"/>
                </a:ext>
              </a:extLst>
            </p:cNvPr>
            <p:cNvSpPr/>
            <p:nvPr/>
          </p:nvSpPr>
          <p:spPr>
            <a:xfrm>
              <a:off x="7023683" y="2577429"/>
              <a:ext cx="581077" cy="1957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4AB33FC5-BC34-9D6C-0E88-FCDF2CD78952}"/>
                </a:ext>
              </a:extLst>
            </p:cNvPr>
            <p:cNvSpPr/>
            <p:nvPr/>
          </p:nvSpPr>
          <p:spPr>
            <a:xfrm>
              <a:off x="6977963" y="3156549"/>
              <a:ext cx="581077" cy="225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9C006E4C-C7F4-038C-1450-52293FA8ABAB}"/>
                </a:ext>
              </a:extLst>
            </p:cNvPr>
            <p:cNvSpPr/>
            <p:nvPr/>
          </p:nvSpPr>
          <p:spPr>
            <a:xfrm>
              <a:off x="6955103" y="3758529"/>
              <a:ext cx="581077" cy="225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DB25A384-8965-404D-D0E4-7803AF7D6F07}"/>
                </a:ext>
              </a:extLst>
            </p:cNvPr>
            <p:cNvSpPr txBox="1"/>
            <p:nvPr/>
          </p:nvSpPr>
          <p:spPr>
            <a:xfrm>
              <a:off x="6923897" y="2572959"/>
              <a:ext cx="769620" cy="246221"/>
            </a:xfrm>
            <a:prstGeom prst="rect">
              <a:avLst/>
            </a:prstGeom>
            <a:noFill/>
          </p:spPr>
          <p:txBody>
            <a:bodyPr wrap="square" rtlCol="0">
              <a:spAutoFit/>
            </a:bodyPr>
            <a:lstStyle/>
            <a:p>
              <a:pPr algn="ctr">
                <a:lnSpc>
                  <a:spcPts val="1200"/>
                </a:lnSpc>
              </a:pPr>
              <a:r>
                <a:rPr kumimoji="1" lang="en-US" altLang="ja-JP" sz="1200" b="1" dirty="0">
                  <a:latin typeface="Arial Narrow" panose="020B0606020202030204" pitchFamily="34" charset="0"/>
                </a:rPr>
                <a:t>Jet Fuel</a:t>
              </a:r>
            </a:p>
          </p:txBody>
        </p:sp>
        <p:sp>
          <p:nvSpPr>
            <p:cNvPr id="57" name="テキスト ボックス 56">
              <a:extLst>
                <a:ext uri="{FF2B5EF4-FFF2-40B4-BE49-F238E27FC236}">
                  <a16:creationId xmlns:a16="http://schemas.microsoft.com/office/drawing/2014/main" id="{E3304E09-61C2-824E-F490-6A4A28A385F8}"/>
                </a:ext>
              </a:extLst>
            </p:cNvPr>
            <p:cNvSpPr txBox="1"/>
            <p:nvPr/>
          </p:nvSpPr>
          <p:spPr>
            <a:xfrm>
              <a:off x="6914171" y="3155596"/>
              <a:ext cx="769620" cy="246221"/>
            </a:xfrm>
            <a:prstGeom prst="rect">
              <a:avLst/>
            </a:prstGeom>
            <a:noFill/>
          </p:spPr>
          <p:txBody>
            <a:bodyPr wrap="square" rtlCol="0">
              <a:spAutoFit/>
            </a:bodyPr>
            <a:lstStyle/>
            <a:p>
              <a:pPr algn="ctr">
                <a:lnSpc>
                  <a:spcPts val="1200"/>
                </a:lnSpc>
              </a:pPr>
              <a:r>
                <a:rPr kumimoji="1" lang="en-US" altLang="ja-JP" sz="1200" b="1" dirty="0">
                  <a:latin typeface="Arial Narrow" panose="020B0606020202030204" pitchFamily="34" charset="0"/>
                </a:rPr>
                <a:t>Light Oil</a:t>
              </a:r>
            </a:p>
          </p:txBody>
        </p:sp>
        <p:sp>
          <p:nvSpPr>
            <p:cNvPr id="58" name="テキスト ボックス 57">
              <a:extLst>
                <a:ext uri="{FF2B5EF4-FFF2-40B4-BE49-F238E27FC236}">
                  <a16:creationId xmlns:a16="http://schemas.microsoft.com/office/drawing/2014/main" id="{3AAF731F-E988-D32A-1B44-14C8A826F9CD}"/>
                </a:ext>
              </a:extLst>
            </p:cNvPr>
            <p:cNvSpPr txBox="1"/>
            <p:nvPr/>
          </p:nvSpPr>
          <p:spPr>
            <a:xfrm>
              <a:off x="6881008" y="3765169"/>
              <a:ext cx="769620" cy="246221"/>
            </a:xfrm>
            <a:prstGeom prst="rect">
              <a:avLst/>
            </a:prstGeom>
            <a:noFill/>
          </p:spPr>
          <p:txBody>
            <a:bodyPr wrap="square" rtlCol="0">
              <a:spAutoFit/>
            </a:bodyPr>
            <a:lstStyle/>
            <a:p>
              <a:pPr algn="ctr">
                <a:lnSpc>
                  <a:spcPts val="1200"/>
                </a:lnSpc>
              </a:pPr>
              <a:r>
                <a:rPr kumimoji="1" lang="en-US" altLang="ja-JP" sz="1200" b="1" dirty="0">
                  <a:latin typeface="Arial Narrow" panose="020B0606020202030204" pitchFamily="34" charset="0"/>
                </a:rPr>
                <a:t>Heavy Oil</a:t>
              </a:r>
            </a:p>
          </p:txBody>
        </p:sp>
        <p:sp>
          <p:nvSpPr>
            <p:cNvPr id="62" name="正方形/長方形 61">
              <a:extLst>
                <a:ext uri="{FF2B5EF4-FFF2-40B4-BE49-F238E27FC236}">
                  <a16:creationId xmlns:a16="http://schemas.microsoft.com/office/drawing/2014/main" id="{A13C348E-5B33-EFED-1663-62F2C49A22A0}"/>
                </a:ext>
              </a:extLst>
            </p:cNvPr>
            <p:cNvSpPr/>
            <p:nvPr/>
          </p:nvSpPr>
          <p:spPr>
            <a:xfrm>
              <a:off x="0" y="4754880"/>
              <a:ext cx="2325437" cy="407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D1A90748-9EBB-4EF7-C426-08B6FE4D871D}"/>
                </a:ext>
              </a:extLst>
            </p:cNvPr>
            <p:cNvSpPr txBox="1"/>
            <p:nvPr/>
          </p:nvSpPr>
          <p:spPr>
            <a:xfrm>
              <a:off x="47561" y="4833085"/>
              <a:ext cx="2300584" cy="253083"/>
            </a:xfrm>
            <a:prstGeom prst="rect">
              <a:avLst/>
            </a:prstGeom>
            <a:noFill/>
          </p:spPr>
          <p:txBody>
            <a:bodyPr wrap="square" rtlCol="0">
              <a:spAutoFit/>
            </a:bodyPr>
            <a:lstStyle/>
            <a:p>
              <a:pPr algn="ctr">
                <a:lnSpc>
                  <a:spcPts val="1200"/>
                </a:lnSpc>
              </a:pPr>
              <a:r>
                <a:rPr kumimoji="1" lang="en-US" altLang="ja-JP" sz="1400" b="1" dirty="0">
                  <a:latin typeface="Arial Narrow" panose="020B0606020202030204" pitchFamily="34" charset="0"/>
                </a:rPr>
                <a:t>Source : ENEOS Corporation</a:t>
              </a:r>
            </a:p>
          </p:txBody>
        </p:sp>
      </p:grpSp>
      <p:sp>
        <p:nvSpPr>
          <p:cNvPr id="64" name="テキスト ボックス 63">
            <a:extLst>
              <a:ext uri="{FF2B5EF4-FFF2-40B4-BE49-F238E27FC236}">
                <a16:creationId xmlns:a16="http://schemas.microsoft.com/office/drawing/2014/main" id="{0BDBED00-D05A-88AD-6534-394FF5BF9EEA}"/>
              </a:ext>
            </a:extLst>
          </p:cNvPr>
          <p:cNvSpPr txBox="1"/>
          <p:nvPr/>
        </p:nvSpPr>
        <p:spPr>
          <a:xfrm>
            <a:off x="926502" y="944816"/>
            <a:ext cx="6863498" cy="369332"/>
          </a:xfrm>
          <a:prstGeom prst="rect">
            <a:avLst/>
          </a:prstGeom>
          <a:noFill/>
        </p:spPr>
        <p:txBody>
          <a:bodyPr wrap="square" rtlCol="0">
            <a:spAutoFit/>
          </a:bodyPr>
          <a:lstStyle/>
          <a:p>
            <a:r>
              <a:rPr kumimoji="1" lang="en-US" altLang="ja-JP" b="1" dirty="0">
                <a:latin typeface="Arial" panose="020B0604020202020204" pitchFamily="34" charset="0"/>
                <a:cs typeface="Arial" panose="020B0604020202020204" pitchFamily="34" charset="0"/>
              </a:rPr>
              <a:t>Synthetic Fuel Production Process and Main R&amp;D Elements</a:t>
            </a:r>
            <a:endParaRPr kumimoji="1" lang="ja-JP" altLang="en-US" b="1" dirty="0">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A4E470F2-EC01-BB46-E799-0064297C2A3A}"/>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METI HP, Translated into English</a:t>
            </a:r>
            <a:endParaRPr kumimoji="1" lang="ja-JP" altLang="en-US" sz="1200" dirty="0">
              <a:latin typeface="Arial" panose="020B0604020202020204" pitchFamily="34" charset="0"/>
              <a:cs typeface="Arial" panose="020B0604020202020204" pitchFamily="34" charset="0"/>
            </a:endParaRPr>
          </a:p>
        </p:txBody>
      </p:sp>
      <p:sp>
        <p:nvSpPr>
          <p:cNvPr id="39" name="正方形/長方形 38">
            <a:extLst>
              <a:ext uri="{FF2B5EF4-FFF2-40B4-BE49-F238E27FC236}">
                <a16:creationId xmlns:a16="http://schemas.microsoft.com/office/drawing/2014/main" id="{1AB2C093-76A4-B25F-0757-52761E190ABC}"/>
              </a:ext>
            </a:extLst>
          </p:cNvPr>
          <p:cNvSpPr/>
          <p:nvPr/>
        </p:nvSpPr>
        <p:spPr>
          <a:xfrm>
            <a:off x="70334" y="96060"/>
            <a:ext cx="7799759" cy="718593"/>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71464817-3F8D-CED4-6AA2-149E76A3BED6}"/>
              </a:ext>
            </a:extLst>
          </p:cNvPr>
          <p:cNvSpPr txBox="1"/>
          <p:nvPr/>
        </p:nvSpPr>
        <p:spPr>
          <a:xfrm>
            <a:off x="70333" y="102385"/>
            <a:ext cx="7682602" cy="727507"/>
          </a:xfrm>
          <a:prstGeom prst="rect">
            <a:avLst/>
          </a:prstGeom>
          <a:noFill/>
        </p:spPr>
        <p:txBody>
          <a:bodyPr wrap="square">
            <a:spAutoFit/>
          </a:bodyPr>
          <a:lstStyle/>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2. Green Innovation Fund Project</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2.1 High efficient liquid fuel production technology using synthetic reaction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(1) Improvement of liquid fuel production yield technology</a:t>
            </a:r>
          </a:p>
        </p:txBody>
      </p:sp>
    </p:spTree>
    <p:extLst>
      <p:ext uri="{BB962C8B-B14F-4D97-AF65-F5344CB8AC3E}">
        <p14:creationId xmlns:p14="http://schemas.microsoft.com/office/powerpoint/2010/main" val="2865609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3">
            <a:extLst>
              <a:ext uri="{FF2B5EF4-FFF2-40B4-BE49-F238E27FC236}">
                <a16:creationId xmlns:a16="http://schemas.microsoft.com/office/drawing/2014/main" id="{CBB9E799-1FA4-4CB2-88C5-442EF49604E4}"/>
              </a:ext>
            </a:extLst>
          </p:cNvPr>
          <p:cNvSpPr txBox="1">
            <a:spLocks noGrp="1"/>
          </p:cNvSpPr>
          <p:nvPr/>
        </p:nvSpPr>
        <p:spPr bwMode="auto">
          <a:xfrm>
            <a:off x="8621713" y="6526570"/>
            <a:ext cx="522287" cy="365125"/>
          </a:xfrm>
          <a:prstGeom prst="rect">
            <a:avLst/>
          </a:prstGeom>
          <a:noFill/>
          <a:ln>
            <a:noFill/>
          </a:ln>
        </p:spPr>
        <p:txBody>
          <a:bodyPr anchor="ct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r" eaLnBrk="1" hangingPunct="1"/>
            <a:fld id="{F821C2D2-662E-4549-BC29-41CB5CAD32C0}" type="slidenum">
              <a:rPr lang="ja-JP" altLang="en-US" sz="1400" b="1">
                <a:latin typeface="Tahoma" pitchFamily="34" charset="0"/>
                <a:cs typeface="Tahoma" pitchFamily="34" charset="0"/>
              </a:rPr>
              <a:pPr algn="r" eaLnBrk="1" hangingPunct="1"/>
              <a:t>35</a:t>
            </a:fld>
            <a:endParaRPr lang="en-US" altLang="ja-JP" sz="1400" b="1" dirty="0">
              <a:latin typeface="Tahoma" pitchFamily="34" charset="0"/>
              <a:cs typeface="Tahoma" pitchFamily="34" charset="0"/>
            </a:endParaRPr>
          </a:p>
        </p:txBody>
      </p:sp>
      <p:grpSp>
        <p:nvGrpSpPr>
          <p:cNvPr id="14" name="グループ化 13">
            <a:extLst>
              <a:ext uri="{FF2B5EF4-FFF2-40B4-BE49-F238E27FC236}">
                <a16:creationId xmlns:a16="http://schemas.microsoft.com/office/drawing/2014/main" id="{59466EA4-1645-F5DE-CDDB-A7CEA77E0FAF}"/>
              </a:ext>
            </a:extLst>
          </p:cNvPr>
          <p:cNvGrpSpPr/>
          <p:nvPr/>
        </p:nvGrpSpPr>
        <p:grpSpPr>
          <a:xfrm>
            <a:off x="68475" y="1306537"/>
            <a:ext cx="7231094" cy="4907911"/>
            <a:chOff x="904718" y="861060"/>
            <a:chExt cx="7218203" cy="5024541"/>
          </a:xfrm>
        </p:grpSpPr>
        <p:pic>
          <p:nvPicPr>
            <p:cNvPr id="4" name="図 3">
              <a:extLst>
                <a:ext uri="{FF2B5EF4-FFF2-40B4-BE49-F238E27FC236}">
                  <a16:creationId xmlns:a16="http://schemas.microsoft.com/office/drawing/2014/main" id="{6F73B3F4-F876-70E4-A24C-DDF46DE1795B}"/>
                </a:ext>
              </a:extLst>
            </p:cNvPr>
            <p:cNvPicPr>
              <a:picLocks noChangeAspect="1"/>
            </p:cNvPicPr>
            <p:nvPr/>
          </p:nvPicPr>
          <p:blipFill>
            <a:blip r:embed="rId3"/>
            <a:stretch>
              <a:fillRect/>
            </a:stretch>
          </p:blipFill>
          <p:spPr>
            <a:xfrm>
              <a:off x="988695" y="1105852"/>
              <a:ext cx="7134226" cy="4779749"/>
            </a:xfrm>
            <a:prstGeom prst="rect">
              <a:avLst/>
            </a:prstGeom>
          </p:spPr>
        </p:pic>
        <p:sp>
          <p:nvSpPr>
            <p:cNvPr id="12" name="正方形/長方形 11">
              <a:extLst>
                <a:ext uri="{FF2B5EF4-FFF2-40B4-BE49-F238E27FC236}">
                  <a16:creationId xmlns:a16="http://schemas.microsoft.com/office/drawing/2014/main" id="{D781C88A-A57C-43DC-E829-5F8AD0D09416}"/>
                </a:ext>
              </a:extLst>
            </p:cNvPr>
            <p:cNvSpPr/>
            <p:nvPr/>
          </p:nvSpPr>
          <p:spPr>
            <a:xfrm>
              <a:off x="904718" y="963932"/>
              <a:ext cx="6995160" cy="5472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a:extLst>
                <a:ext uri="{FF2B5EF4-FFF2-40B4-BE49-F238E27FC236}">
                  <a16:creationId xmlns:a16="http://schemas.microsoft.com/office/drawing/2014/main" id="{39E694A8-2B84-9B04-30EE-0FBE4CAFE877}"/>
                </a:ext>
              </a:extLst>
            </p:cNvPr>
            <p:cNvGrpSpPr/>
            <p:nvPr/>
          </p:nvGrpSpPr>
          <p:grpSpPr>
            <a:xfrm>
              <a:off x="1104900" y="861060"/>
              <a:ext cx="6659880" cy="369332"/>
              <a:chOff x="1143000" y="609600"/>
              <a:chExt cx="6659880" cy="369332"/>
            </a:xfrm>
          </p:grpSpPr>
          <p:sp>
            <p:nvSpPr>
              <p:cNvPr id="13" name="テキスト ボックス 12">
                <a:extLst>
                  <a:ext uri="{FF2B5EF4-FFF2-40B4-BE49-F238E27FC236}">
                    <a16:creationId xmlns:a16="http://schemas.microsoft.com/office/drawing/2014/main" id="{4A9F9497-51A4-D7CE-DDF6-3B820A0B00F7}"/>
                  </a:ext>
                </a:extLst>
              </p:cNvPr>
              <p:cNvSpPr txBox="1"/>
              <p:nvPr/>
            </p:nvSpPr>
            <p:spPr>
              <a:xfrm>
                <a:off x="1173480" y="609600"/>
                <a:ext cx="6311343" cy="369332"/>
              </a:xfrm>
              <a:prstGeom prst="rect">
                <a:avLst/>
              </a:prstGeom>
              <a:noFill/>
            </p:spPr>
            <p:txBody>
              <a:bodyPr wrap="none" rtlCol="0">
                <a:spAutoFit/>
              </a:bodyPr>
              <a:lstStyle/>
              <a:p>
                <a:r>
                  <a:rPr kumimoji="1" lang="en-US" altLang="ja-JP" b="1" i="1" dirty="0">
                    <a:latin typeface="Arial" panose="020B0604020202020204" pitchFamily="34" charset="0"/>
                    <a:cs typeface="Arial" panose="020B0604020202020204" pitchFamily="34" charset="0"/>
                  </a:rPr>
                  <a:t>2022                     2024                     2026                     2028</a:t>
                </a:r>
                <a:endParaRPr kumimoji="1" lang="ja-JP" altLang="en-US" b="1" i="1" dirty="0">
                  <a:latin typeface="Arial" panose="020B0604020202020204" pitchFamily="34" charset="0"/>
                  <a:cs typeface="Arial" panose="020B0604020202020204" pitchFamily="34" charset="0"/>
                </a:endParaRPr>
              </a:p>
            </p:txBody>
          </p:sp>
          <p:cxnSp>
            <p:nvCxnSpPr>
              <p:cNvPr id="11" name="直線コネクタ 10">
                <a:extLst>
                  <a:ext uri="{FF2B5EF4-FFF2-40B4-BE49-F238E27FC236}">
                    <a16:creationId xmlns:a16="http://schemas.microsoft.com/office/drawing/2014/main" id="{71C34593-0B45-BF1A-DBCE-034596634C8E}"/>
                  </a:ext>
                </a:extLst>
              </p:cNvPr>
              <p:cNvCxnSpPr>
                <a:cxnSpLocks/>
              </p:cNvCxnSpPr>
              <p:nvPr/>
            </p:nvCxnSpPr>
            <p:spPr>
              <a:xfrm>
                <a:off x="1143000" y="946228"/>
                <a:ext cx="6659880" cy="0"/>
              </a:xfrm>
              <a:prstGeom prst="line">
                <a:avLst/>
              </a:prstGeom>
              <a:ln w="38100">
                <a:solidFill>
                  <a:schemeClr val="tx1"/>
                </a:solidFill>
                <a:tailEnd type="arrow" w="med" len="med"/>
              </a:ln>
            </p:spPr>
            <p:style>
              <a:lnRef idx="1">
                <a:schemeClr val="accent1"/>
              </a:lnRef>
              <a:fillRef idx="0">
                <a:schemeClr val="accent1"/>
              </a:fillRef>
              <a:effectRef idx="0">
                <a:schemeClr val="accent1"/>
              </a:effectRef>
              <a:fontRef idx="minor">
                <a:schemeClr val="tx1"/>
              </a:fontRef>
            </p:style>
          </p:cxnSp>
        </p:grpSp>
        <p:sp>
          <p:nvSpPr>
            <p:cNvPr id="9" name="矢印: 五方向 8">
              <a:extLst>
                <a:ext uri="{FF2B5EF4-FFF2-40B4-BE49-F238E27FC236}">
                  <a16:creationId xmlns:a16="http://schemas.microsoft.com/office/drawing/2014/main" id="{94C8F999-F509-FA35-6E16-719A096CA316}"/>
                </a:ext>
              </a:extLst>
            </p:cNvPr>
            <p:cNvSpPr/>
            <p:nvPr/>
          </p:nvSpPr>
          <p:spPr>
            <a:xfrm>
              <a:off x="1097280" y="1348739"/>
              <a:ext cx="4213860" cy="482679"/>
            </a:xfrm>
            <a:prstGeom prst="homePlate">
              <a:avLst/>
            </a:prstGeom>
            <a:solidFill>
              <a:srgbClr val="948A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60939F73-1030-4CFB-7004-93691BEDB6F6}"/>
                </a:ext>
              </a:extLst>
            </p:cNvPr>
            <p:cNvSpPr txBox="1"/>
            <p:nvPr/>
          </p:nvSpPr>
          <p:spPr>
            <a:xfrm>
              <a:off x="1102835" y="1383157"/>
              <a:ext cx="3784078" cy="400110"/>
            </a:xfrm>
            <a:prstGeom prst="rect">
              <a:avLst/>
            </a:prstGeom>
            <a:noFill/>
          </p:spPr>
          <p:txBody>
            <a:bodyPr wrap="square" rtlCol="0">
              <a:spAutoFit/>
            </a:bodyPr>
            <a:lstStyle/>
            <a:p>
              <a:r>
                <a:rPr kumimoji="1" lang="en-US" altLang="ja-JP" sz="2000" b="1" dirty="0">
                  <a:solidFill>
                    <a:schemeClr val="bg1"/>
                  </a:solidFill>
                  <a:latin typeface="Arial Narrow" panose="020B0606020202030204" pitchFamily="34" charset="0"/>
                </a:rPr>
                <a:t>Elemental technology Development</a:t>
              </a:r>
              <a:endParaRPr kumimoji="1" lang="ja-JP" altLang="en-US" sz="2000" b="1" dirty="0">
                <a:solidFill>
                  <a:schemeClr val="bg1"/>
                </a:solidFill>
                <a:latin typeface="Arial Narrow" panose="020B0606020202030204" pitchFamily="34" charset="0"/>
              </a:endParaRPr>
            </a:p>
          </p:txBody>
        </p:sp>
        <p:sp>
          <p:nvSpPr>
            <p:cNvPr id="18" name="矢印: 五方向 17">
              <a:extLst>
                <a:ext uri="{FF2B5EF4-FFF2-40B4-BE49-F238E27FC236}">
                  <a16:creationId xmlns:a16="http://schemas.microsoft.com/office/drawing/2014/main" id="{ABC10683-B32F-6525-5C57-E409E37A196E}"/>
                </a:ext>
              </a:extLst>
            </p:cNvPr>
            <p:cNvSpPr/>
            <p:nvPr/>
          </p:nvSpPr>
          <p:spPr>
            <a:xfrm>
              <a:off x="3329940" y="4391762"/>
              <a:ext cx="4312920" cy="482679"/>
            </a:xfrm>
            <a:prstGeom prst="homePlate">
              <a:avLst/>
            </a:prstGeom>
            <a:solidFill>
              <a:srgbClr val="948A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五方向 19">
              <a:extLst>
                <a:ext uri="{FF2B5EF4-FFF2-40B4-BE49-F238E27FC236}">
                  <a16:creationId xmlns:a16="http://schemas.microsoft.com/office/drawing/2014/main" id="{5B611B7C-0DC2-A062-8F03-C4F00B7FE027}"/>
                </a:ext>
              </a:extLst>
            </p:cNvPr>
            <p:cNvSpPr/>
            <p:nvPr/>
          </p:nvSpPr>
          <p:spPr>
            <a:xfrm>
              <a:off x="1759789" y="2861856"/>
              <a:ext cx="4312920" cy="482679"/>
            </a:xfrm>
            <a:prstGeom prst="homePlate">
              <a:avLst/>
            </a:prstGeom>
            <a:solidFill>
              <a:srgbClr val="948A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E6D7F622-B981-33A2-545E-5F586DCE8ACA}"/>
                </a:ext>
              </a:extLst>
            </p:cNvPr>
            <p:cNvSpPr txBox="1"/>
            <p:nvPr/>
          </p:nvSpPr>
          <p:spPr>
            <a:xfrm>
              <a:off x="1797889" y="2939254"/>
              <a:ext cx="2774111" cy="400110"/>
            </a:xfrm>
            <a:prstGeom prst="rect">
              <a:avLst/>
            </a:prstGeom>
            <a:noFill/>
          </p:spPr>
          <p:txBody>
            <a:bodyPr wrap="square" rtlCol="0">
              <a:spAutoFit/>
            </a:bodyPr>
            <a:lstStyle/>
            <a:p>
              <a:r>
                <a:rPr kumimoji="1" lang="en-US" altLang="ja-JP" sz="2000" b="1" dirty="0">
                  <a:solidFill>
                    <a:schemeClr val="bg1"/>
                  </a:solidFill>
                  <a:latin typeface="Arial Narrow" panose="020B0606020202030204" pitchFamily="34" charset="0"/>
                </a:rPr>
                <a:t>Bench plant verification</a:t>
              </a:r>
              <a:endParaRPr kumimoji="1" lang="ja-JP" altLang="en-US" sz="2000" b="1" dirty="0">
                <a:solidFill>
                  <a:schemeClr val="bg1"/>
                </a:solidFill>
                <a:latin typeface="Arial Narrow" panose="020B0606020202030204" pitchFamily="34" charset="0"/>
              </a:endParaRPr>
            </a:p>
          </p:txBody>
        </p:sp>
        <p:sp>
          <p:nvSpPr>
            <p:cNvPr id="7" name="テキスト ボックス 6">
              <a:extLst>
                <a:ext uri="{FF2B5EF4-FFF2-40B4-BE49-F238E27FC236}">
                  <a16:creationId xmlns:a16="http://schemas.microsoft.com/office/drawing/2014/main" id="{6E62C5A2-03B6-B268-04F9-26385CC4F444}"/>
                </a:ext>
              </a:extLst>
            </p:cNvPr>
            <p:cNvSpPr txBox="1"/>
            <p:nvPr/>
          </p:nvSpPr>
          <p:spPr>
            <a:xfrm>
              <a:off x="3352800" y="4526690"/>
              <a:ext cx="2457135" cy="274049"/>
            </a:xfrm>
            <a:prstGeom prst="rect">
              <a:avLst/>
            </a:prstGeom>
            <a:noFill/>
          </p:spPr>
          <p:txBody>
            <a:bodyPr wrap="square" rtlCol="0">
              <a:spAutoFit/>
            </a:bodyPr>
            <a:lstStyle/>
            <a:p>
              <a:pPr>
                <a:lnSpc>
                  <a:spcPts val="1300"/>
                </a:lnSpc>
              </a:pPr>
              <a:r>
                <a:rPr kumimoji="1" lang="en-US" altLang="ja-JP" sz="2000" b="1" dirty="0">
                  <a:solidFill>
                    <a:schemeClr val="bg1"/>
                  </a:solidFill>
                  <a:latin typeface="Arial Narrow" panose="020B0606020202030204" pitchFamily="34" charset="0"/>
                </a:rPr>
                <a:t>Pilot plant verification</a:t>
              </a:r>
              <a:endParaRPr kumimoji="1" lang="ja-JP" altLang="en-US" sz="2000" b="1" dirty="0">
                <a:solidFill>
                  <a:schemeClr val="bg1"/>
                </a:solidFill>
                <a:latin typeface="Arial Narrow" panose="020B0606020202030204" pitchFamily="34" charset="0"/>
              </a:endParaRPr>
            </a:p>
          </p:txBody>
        </p:sp>
        <p:sp>
          <p:nvSpPr>
            <p:cNvPr id="24" name="正方形/長方形 23">
              <a:extLst>
                <a:ext uri="{FF2B5EF4-FFF2-40B4-BE49-F238E27FC236}">
                  <a16:creationId xmlns:a16="http://schemas.microsoft.com/office/drawing/2014/main" id="{28CC33F5-9426-CBBD-7034-DC480F2F24B6}"/>
                </a:ext>
              </a:extLst>
            </p:cNvPr>
            <p:cNvSpPr/>
            <p:nvPr/>
          </p:nvSpPr>
          <p:spPr>
            <a:xfrm>
              <a:off x="1188720" y="1943100"/>
              <a:ext cx="4312920" cy="676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72EF5197-D785-0B20-7552-B938FFE1CC45}"/>
                </a:ext>
              </a:extLst>
            </p:cNvPr>
            <p:cNvSpPr txBox="1"/>
            <p:nvPr/>
          </p:nvSpPr>
          <p:spPr>
            <a:xfrm>
              <a:off x="1121036" y="1942977"/>
              <a:ext cx="4615928" cy="707886"/>
            </a:xfrm>
            <a:prstGeom prst="rect">
              <a:avLst/>
            </a:prstGeom>
            <a:noFill/>
          </p:spPr>
          <p:txBody>
            <a:bodyPr wrap="square" rtlCol="0">
              <a:spAutoFit/>
            </a:bodyPr>
            <a:lstStyle/>
            <a:p>
              <a:pPr marL="285750" indent="-285750">
                <a:lnSpc>
                  <a:spcPts val="1800"/>
                </a:lnSpc>
                <a:buFont typeface="Wingdings" panose="05000000000000000000" pitchFamily="2" charset="2"/>
                <a:buChar char="p"/>
              </a:pPr>
              <a:r>
                <a:rPr kumimoji="1" lang="en-US" altLang="ja-JP" dirty="0">
                  <a:latin typeface="Arial Narrow" panose="020B0606020202030204" pitchFamily="34" charset="0"/>
                </a:rPr>
                <a:t>High Performance Catalyst</a:t>
              </a:r>
              <a:r>
                <a:rPr kumimoji="1" lang="ja-JP" altLang="en-US" dirty="0">
                  <a:latin typeface="Arial Narrow" panose="020B0606020202030204" pitchFamily="34" charset="0"/>
                </a:rPr>
                <a:t> </a:t>
              </a:r>
              <a:r>
                <a:rPr kumimoji="1" lang="en-US" altLang="ja-JP" dirty="0">
                  <a:latin typeface="Arial Narrow" panose="020B0606020202030204" pitchFamily="34" charset="0"/>
                </a:rPr>
                <a:t>(Design &amp; Evaluation)</a:t>
              </a:r>
            </a:p>
            <a:p>
              <a:pPr marL="285750" indent="-285750">
                <a:lnSpc>
                  <a:spcPts val="1800"/>
                </a:lnSpc>
                <a:spcBef>
                  <a:spcPts val="1200"/>
                </a:spcBef>
                <a:buFont typeface="Wingdings" panose="05000000000000000000" pitchFamily="2" charset="2"/>
                <a:buChar char="p"/>
              </a:pPr>
              <a:r>
                <a:rPr kumimoji="1" lang="en-US" altLang="ja-JP" dirty="0">
                  <a:latin typeface="Arial Narrow" panose="020B0606020202030204" pitchFamily="34" charset="0"/>
                </a:rPr>
                <a:t>High Efficiency Production Process Design</a:t>
              </a:r>
            </a:p>
          </p:txBody>
        </p:sp>
        <p:sp>
          <p:nvSpPr>
            <p:cNvPr id="26" name="正方形/長方形 25">
              <a:extLst>
                <a:ext uri="{FF2B5EF4-FFF2-40B4-BE49-F238E27FC236}">
                  <a16:creationId xmlns:a16="http://schemas.microsoft.com/office/drawing/2014/main" id="{5060CAF3-9CF2-B7A6-15C7-D2A9BB39A83E}"/>
                </a:ext>
              </a:extLst>
            </p:cNvPr>
            <p:cNvSpPr/>
            <p:nvPr/>
          </p:nvSpPr>
          <p:spPr>
            <a:xfrm>
              <a:off x="1935480" y="3489960"/>
              <a:ext cx="4488180" cy="677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50FF88C5-57A9-BF79-9E42-78F28D587AA4}"/>
                </a:ext>
              </a:extLst>
            </p:cNvPr>
            <p:cNvSpPr txBox="1"/>
            <p:nvPr/>
          </p:nvSpPr>
          <p:spPr>
            <a:xfrm>
              <a:off x="1797889" y="3454617"/>
              <a:ext cx="4615928" cy="849143"/>
            </a:xfrm>
            <a:prstGeom prst="rect">
              <a:avLst/>
            </a:prstGeom>
            <a:noFill/>
          </p:spPr>
          <p:txBody>
            <a:bodyPr wrap="square" rtlCol="0">
              <a:spAutoFit/>
            </a:bodyPr>
            <a:lstStyle/>
            <a:p>
              <a:pPr marL="285750" indent="-285750">
                <a:lnSpc>
                  <a:spcPts val="1500"/>
                </a:lnSpc>
                <a:buFont typeface="Wingdings" panose="05000000000000000000" pitchFamily="2" charset="2"/>
                <a:buChar char="p"/>
              </a:pPr>
              <a:r>
                <a:rPr kumimoji="1" lang="en-US" altLang="ja-JP" dirty="0">
                  <a:latin typeface="Arial Narrow" panose="020B0606020202030204" pitchFamily="34" charset="0"/>
                </a:rPr>
                <a:t>Integrated Production of Synthetic Raw Oil </a:t>
              </a:r>
            </a:p>
            <a:p>
              <a:pPr marL="285750" indent="-285750">
                <a:lnSpc>
                  <a:spcPts val="1600"/>
                </a:lnSpc>
                <a:spcBef>
                  <a:spcPts val="1200"/>
                </a:spcBef>
                <a:buFont typeface="Wingdings" panose="05000000000000000000" pitchFamily="2" charset="2"/>
                <a:buChar char="p"/>
              </a:pPr>
              <a:r>
                <a:rPr kumimoji="1" lang="en-US" altLang="ja-JP" dirty="0">
                  <a:latin typeface="Arial Narrow" panose="020B0606020202030204" pitchFamily="34" charset="0"/>
                </a:rPr>
                <a:t>Developed Technology Application and Product Properties Evaluation</a:t>
              </a:r>
            </a:p>
          </p:txBody>
        </p:sp>
        <p:sp>
          <p:nvSpPr>
            <p:cNvPr id="10" name="正方形/長方形 9">
              <a:extLst>
                <a:ext uri="{FF2B5EF4-FFF2-40B4-BE49-F238E27FC236}">
                  <a16:creationId xmlns:a16="http://schemas.microsoft.com/office/drawing/2014/main" id="{F48B8CC0-EE67-4728-0ED0-07E097E0639D}"/>
                </a:ext>
              </a:extLst>
            </p:cNvPr>
            <p:cNvSpPr/>
            <p:nvPr/>
          </p:nvSpPr>
          <p:spPr>
            <a:xfrm>
              <a:off x="3477846" y="4962769"/>
              <a:ext cx="4312920" cy="789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53E9DFBB-EBF7-08DC-0E47-EABD770330EE}"/>
                </a:ext>
              </a:extLst>
            </p:cNvPr>
            <p:cNvSpPr txBox="1"/>
            <p:nvPr/>
          </p:nvSpPr>
          <p:spPr>
            <a:xfrm>
              <a:off x="3369112" y="4964038"/>
              <a:ext cx="4262809" cy="826701"/>
            </a:xfrm>
            <a:prstGeom prst="rect">
              <a:avLst/>
            </a:prstGeom>
            <a:noFill/>
          </p:spPr>
          <p:txBody>
            <a:bodyPr wrap="square" rtlCol="0">
              <a:spAutoFit/>
            </a:bodyPr>
            <a:lstStyle/>
            <a:p>
              <a:pPr marL="285750" indent="-285750">
                <a:lnSpc>
                  <a:spcPts val="1500"/>
                </a:lnSpc>
                <a:buFont typeface="Wingdings" panose="05000000000000000000" pitchFamily="2" charset="2"/>
                <a:buChar char="p"/>
              </a:pPr>
              <a:r>
                <a:rPr kumimoji="1" lang="en-US" altLang="ja-JP" dirty="0">
                  <a:latin typeface="Arial Narrow" panose="020B0606020202030204" pitchFamily="34" charset="0"/>
                </a:rPr>
                <a:t>Large Scale Plant Design &amp; Construction</a:t>
              </a:r>
            </a:p>
            <a:p>
              <a:pPr marL="285750" indent="-285750">
                <a:lnSpc>
                  <a:spcPts val="1500"/>
                </a:lnSpc>
                <a:spcBef>
                  <a:spcPts val="1200"/>
                </a:spcBef>
                <a:buFont typeface="Wingdings" panose="05000000000000000000" pitchFamily="2" charset="2"/>
                <a:buChar char="p"/>
              </a:pPr>
              <a:r>
                <a:rPr kumimoji="1" lang="en-US" altLang="ja-JP" dirty="0">
                  <a:latin typeface="Arial Narrow" panose="020B0606020202030204" pitchFamily="34" charset="0"/>
                </a:rPr>
                <a:t>High Efficiency Process Operation &amp; Demonstration</a:t>
              </a:r>
            </a:p>
          </p:txBody>
        </p:sp>
      </p:grpSp>
      <p:sp>
        <p:nvSpPr>
          <p:cNvPr id="21" name="テキスト ボックス 20">
            <a:extLst>
              <a:ext uri="{FF2B5EF4-FFF2-40B4-BE49-F238E27FC236}">
                <a16:creationId xmlns:a16="http://schemas.microsoft.com/office/drawing/2014/main" id="{E712D6C0-D98E-1804-57B0-37FB04F486D0}"/>
              </a:ext>
            </a:extLst>
          </p:cNvPr>
          <p:cNvSpPr txBox="1"/>
          <p:nvPr/>
        </p:nvSpPr>
        <p:spPr>
          <a:xfrm>
            <a:off x="199675" y="937001"/>
            <a:ext cx="7028083" cy="369332"/>
          </a:xfrm>
          <a:prstGeom prst="rect">
            <a:avLst/>
          </a:prstGeom>
          <a:noFill/>
        </p:spPr>
        <p:txBody>
          <a:bodyPr wrap="square" rtlCol="0">
            <a:spAutoFit/>
          </a:bodyPr>
          <a:lstStyle/>
          <a:p>
            <a:r>
              <a:rPr kumimoji="1" lang="en-US" altLang="ja-JP" b="1" dirty="0">
                <a:latin typeface="Arial" panose="020B0604020202020204" pitchFamily="34" charset="0"/>
                <a:cs typeface="Arial" panose="020B0604020202020204" pitchFamily="34" charset="0"/>
              </a:rPr>
              <a:t>Development Schedule of Synthetic Fuel Production Process</a:t>
            </a:r>
            <a:endParaRPr kumimoji="1" lang="ja-JP" altLang="en-US" b="1" dirty="0">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44D97F52-6ABE-8F01-C7BF-966D751C88C4}"/>
              </a:ext>
            </a:extLst>
          </p:cNvPr>
          <p:cNvSpPr txBox="1"/>
          <p:nvPr/>
        </p:nvSpPr>
        <p:spPr>
          <a:xfrm>
            <a:off x="5653634" y="6279248"/>
            <a:ext cx="3451291" cy="276999"/>
          </a:xfrm>
          <a:prstGeom prst="rect">
            <a:avLst/>
          </a:prstGeom>
          <a:noFill/>
        </p:spPr>
        <p:txBody>
          <a:bodyPr wrap="square" rtlCol="0">
            <a:spAutoFit/>
          </a:bodyPr>
          <a:lstStyle/>
          <a:p>
            <a:pPr algn="r"/>
            <a:r>
              <a:rPr kumimoji="1" lang="en-US" altLang="ja-JP" sz="1200" dirty="0">
                <a:latin typeface="Arial" panose="020B0604020202020204" pitchFamily="34" charset="0"/>
                <a:cs typeface="Arial" panose="020B0604020202020204" pitchFamily="34" charset="0"/>
              </a:rPr>
              <a:t>SOURCE</a:t>
            </a:r>
            <a:r>
              <a:rPr kumimoji="1" lang="ja-JP" altLang="en-US" sz="1200" dirty="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METI HP, Translated into English</a:t>
            </a:r>
            <a:endParaRPr kumimoji="1" lang="ja-JP" altLang="en-US" sz="1200" dirty="0">
              <a:latin typeface="Arial" panose="020B0604020202020204" pitchFamily="34" charset="0"/>
              <a:cs typeface="Arial" panose="020B0604020202020204" pitchFamily="34" charset="0"/>
            </a:endParaRPr>
          </a:p>
        </p:txBody>
      </p:sp>
      <p:sp>
        <p:nvSpPr>
          <p:cNvPr id="27" name="正方形/長方形 26">
            <a:extLst>
              <a:ext uri="{FF2B5EF4-FFF2-40B4-BE49-F238E27FC236}">
                <a16:creationId xmlns:a16="http://schemas.microsoft.com/office/drawing/2014/main" id="{92675620-49F4-25B7-6E6F-4F4B5D19F12D}"/>
              </a:ext>
            </a:extLst>
          </p:cNvPr>
          <p:cNvSpPr/>
          <p:nvPr/>
        </p:nvSpPr>
        <p:spPr>
          <a:xfrm>
            <a:off x="70334" y="96060"/>
            <a:ext cx="7799759" cy="718593"/>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B8ADD14C-8094-A031-3EAF-7AF442A1FF98}"/>
              </a:ext>
            </a:extLst>
          </p:cNvPr>
          <p:cNvSpPr txBox="1"/>
          <p:nvPr/>
        </p:nvSpPr>
        <p:spPr>
          <a:xfrm>
            <a:off x="70333" y="102385"/>
            <a:ext cx="7682602" cy="727507"/>
          </a:xfrm>
          <a:prstGeom prst="rect">
            <a:avLst/>
          </a:prstGeom>
          <a:noFill/>
        </p:spPr>
        <p:txBody>
          <a:bodyPr wrap="square">
            <a:spAutoFit/>
          </a:bodyPr>
          <a:lstStyle/>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2. Green Innovation Fund Project</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2.1 High efficient liquid fuel production technology using synthetic reaction from CO</a:t>
            </a:r>
            <a:r>
              <a:rPr kumimoji="1" lang="en-US" altLang="ja-JP" sz="1200" dirty="0">
                <a:latin typeface="Meiryo UI" panose="020B0604030504040204" pitchFamily="50" charset="-128"/>
                <a:ea typeface="Meiryo UI" panose="020B0604030504040204" pitchFamily="50" charset="-128"/>
                <a:cs typeface="Arial" panose="020B0604020202020204" pitchFamily="34" charset="0"/>
              </a:rPr>
              <a:t>2</a:t>
            </a:r>
          </a:p>
          <a:p>
            <a:pPr>
              <a:lnSpc>
                <a:spcPts val="1700"/>
              </a:lnSpc>
            </a:pPr>
            <a:r>
              <a:rPr kumimoji="1" lang="en-US" altLang="ja-JP" sz="1400" dirty="0">
                <a:latin typeface="Meiryo UI" panose="020B0604030504040204" pitchFamily="50" charset="-128"/>
                <a:ea typeface="Meiryo UI" panose="020B0604030504040204" pitchFamily="50" charset="-128"/>
                <a:cs typeface="Arial" panose="020B0604020202020204" pitchFamily="34" charset="0"/>
              </a:rPr>
              <a:t>   (1) Improvement of liquid fuel production yield technology</a:t>
            </a:r>
          </a:p>
        </p:txBody>
      </p:sp>
    </p:spTree>
    <p:extLst>
      <p:ext uri="{BB962C8B-B14F-4D97-AF65-F5344CB8AC3E}">
        <p14:creationId xmlns:p14="http://schemas.microsoft.com/office/powerpoint/2010/main" val="359037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DDD12C9-17AE-4D69-ABCD-713F8E8CEF3E}"/>
              </a:ext>
            </a:extLst>
          </p:cNvPr>
          <p:cNvPicPr>
            <a:picLocks noChangeAspect="1"/>
          </p:cNvPicPr>
          <p:nvPr/>
        </p:nvPicPr>
        <p:blipFill>
          <a:blip r:embed="rId3"/>
          <a:stretch>
            <a:fillRect/>
          </a:stretch>
        </p:blipFill>
        <p:spPr>
          <a:xfrm>
            <a:off x="120317" y="846202"/>
            <a:ext cx="8839200" cy="4450651"/>
          </a:xfrm>
          <a:prstGeom prst="rect">
            <a:avLst/>
          </a:prstGeom>
        </p:spPr>
      </p:pic>
      <p:pic>
        <p:nvPicPr>
          <p:cNvPr id="3" name="図 2">
            <a:extLst>
              <a:ext uri="{FF2B5EF4-FFF2-40B4-BE49-F238E27FC236}">
                <a16:creationId xmlns:a16="http://schemas.microsoft.com/office/drawing/2014/main" id="{47B1C198-678A-4477-8BF9-6D314550DE1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0" y="19447"/>
            <a:ext cx="2229853" cy="723595"/>
          </a:xfrm>
          <a:prstGeom prst="rect">
            <a:avLst/>
          </a:prstGeom>
        </p:spPr>
      </p:pic>
      <p:sp>
        <p:nvSpPr>
          <p:cNvPr id="4" name="正方形/長方形 3">
            <a:extLst>
              <a:ext uri="{FF2B5EF4-FFF2-40B4-BE49-F238E27FC236}">
                <a16:creationId xmlns:a16="http://schemas.microsoft.com/office/drawing/2014/main" id="{12CCD812-7308-413D-8996-B97F94BFA8C0}"/>
              </a:ext>
            </a:extLst>
          </p:cNvPr>
          <p:cNvSpPr/>
          <p:nvPr/>
        </p:nvSpPr>
        <p:spPr>
          <a:xfrm>
            <a:off x="173742" y="870103"/>
            <a:ext cx="5120153" cy="461665"/>
          </a:xfrm>
          <a:prstGeom prst="rect">
            <a:avLst/>
          </a:prstGeom>
          <a:solidFill>
            <a:schemeClr val="bg1">
              <a:lumMod val="95000"/>
            </a:schemeClr>
          </a:solidFill>
        </p:spPr>
        <p:txBody>
          <a:bodyPr wrap="square">
            <a:spAutoFit/>
          </a:bodyPr>
          <a:lstStyle/>
          <a:p>
            <a:r>
              <a:rPr lang="en-US" altLang="ja-JP" sz="2400" b="1" dirty="0">
                <a:solidFill>
                  <a:srgbClr val="1A1A1A"/>
                </a:solidFill>
                <a:latin typeface="Meiryo UI" panose="020B0604030504040204" pitchFamily="50" charset="-128"/>
                <a:ea typeface="Meiryo UI" panose="020B0604030504040204" pitchFamily="50" charset="-128"/>
              </a:rPr>
              <a:t>1. Background and overview</a:t>
            </a:r>
            <a:endParaRPr lang="en-US" altLang="ja-JP" sz="2400" b="1" i="0" dirty="0">
              <a:solidFill>
                <a:srgbClr val="1A1A1A"/>
              </a:solidFill>
              <a:effectLst/>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0B0EA28B-A471-4817-A68F-CAD78064DF2C}"/>
              </a:ext>
            </a:extLst>
          </p:cNvPr>
          <p:cNvSpPr txBox="1"/>
          <p:nvPr/>
        </p:nvSpPr>
        <p:spPr>
          <a:xfrm>
            <a:off x="213361" y="1591814"/>
            <a:ext cx="8674549" cy="4600875"/>
          </a:xfrm>
          <a:prstGeom prst="rect">
            <a:avLst/>
          </a:prstGeom>
          <a:solidFill>
            <a:schemeClr val="bg1">
              <a:lumMod val="95000"/>
            </a:schemeClr>
          </a:solidFill>
        </p:spPr>
        <p:txBody>
          <a:bodyPr wrap="square" rtlCol="0">
            <a:spAutoFit/>
          </a:bodyPr>
          <a:lstStyle/>
          <a:p>
            <a:pPr>
              <a:lnSpc>
                <a:spcPts val="2600"/>
              </a:lnSpc>
            </a:pPr>
            <a:r>
              <a:rPr lang="en-US" altLang="ja-JP" dirty="0">
                <a:latin typeface="Meiryo UI" panose="020B0604030504040204" pitchFamily="50" charset="-128"/>
                <a:ea typeface="Meiryo UI" panose="020B0604030504040204" pitchFamily="50" charset="-128"/>
              </a:rPr>
              <a:t>In October 2020, Prime Minister Suga declared </a:t>
            </a:r>
          </a:p>
          <a:p>
            <a:pPr>
              <a:lnSpc>
                <a:spcPts val="2600"/>
              </a:lnSpc>
            </a:pPr>
            <a:r>
              <a:rPr lang="en-US" altLang="ja-JP" dirty="0">
                <a:latin typeface="Meiryo UI" panose="020B0604030504040204" pitchFamily="50" charset="-128"/>
                <a:ea typeface="Meiryo UI" panose="020B0604030504040204" pitchFamily="50" charset="-128"/>
              </a:rPr>
              <a:t>the goal of realizing a carbon-neutral, </a:t>
            </a:r>
          </a:p>
          <a:p>
            <a:pPr>
              <a:lnSpc>
                <a:spcPts val="2600"/>
              </a:lnSpc>
            </a:pPr>
            <a:r>
              <a:rPr lang="en-US" altLang="ja-JP" dirty="0">
                <a:latin typeface="Meiryo UI" panose="020B0604030504040204" pitchFamily="50" charset="-128"/>
                <a:ea typeface="Meiryo UI" panose="020B0604030504040204" pitchFamily="50" charset="-128"/>
              </a:rPr>
              <a:t>decarbonized society by 2050.</a:t>
            </a:r>
          </a:p>
          <a:p>
            <a:pPr>
              <a:lnSpc>
                <a:spcPts val="2600"/>
              </a:lnSpc>
              <a:spcBef>
                <a:spcPts val="600"/>
              </a:spcBef>
            </a:pPr>
            <a:r>
              <a:rPr lang="en-US" altLang="ja-JP" dirty="0">
                <a:latin typeface="Meiryo UI" panose="020B0604030504040204" pitchFamily="50" charset="-128"/>
                <a:ea typeface="Meiryo UI" panose="020B0604030504040204" pitchFamily="50" charset="-128"/>
              </a:rPr>
              <a:t>In light of this, METI executed leadership and </a:t>
            </a:r>
          </a:p>
          <a:p>
            <a:pPr>
              <a:lnSpc>
                <a:spcPts val="2600"/>
              </a:lnSpc>
              <a:spcBef>
                <a:spcPts val="0"/>
              </a:spcBef>
            </a:pPr>
            <a:r>
              <a:rPr lang="en-US" altLang="ja-JP" dirty="0">
                <a:latin typeface="Meiryo UI" panose="020B0604030504040204" pitchFamily="50" charset="-128"/>
                <a:ea typeface="Meiryo UI" panose="020B0604030504040204" pitchFamily="50" charset="-128"/>
              </a:rPr>
              <a:t>formulated a “Green Growth Strategy towards 2050 Carbon Neutrality” in collaboration with related ministries and agencies, and, on December 25, 2020, made a briefing on the strategy at a meeting of the Committee on the Growth Strategy.</a:t>
            </a:r>
          </a:p>
          <a:p>
            <a:pPr>
              <a:lnSpc>
                <a:spcPts val="2600"/>
              </a:lnSpc>
              <a:spcBef>
                <a:spcPts val="600"/>
              </a:spcBef>
            </a:pPr>
            <a:r>
              <a:rPr lang="en-US" altLang="ja-JP" dirty="0">
                <a:latin typeface="Meiryo UI" panose="020B0604030504040204" pitchFamily="50" charset="-128"/>
                <a:ea typeface="Meiryo UI" panose="020B0604030504040204" pitchFamily="50" charset="-128"/>
              </a:rPr>
              <a:t>This strategy is an industrial policy to lead the challenging goal of achieving carbon neutrality by 2050, a vision that is upheld by the Suga administration and aims toward a positive cycle of economic growth and environmental protection.</a:t>
            </a:r>
          </a:p>
          <a:p>
            <a:pPr>
              <a:lnSpc>
                <a:spcPts val="2400"/>
              </a:lnSpc>
              <a:spcBef>
                <a:spcPts val="600"/>
              </a:spcBef>
            </a:pPr>
            <a:endParaRPr lang="en-US" altLang="ja-JP"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BA6D26CC-F60C-42DD-96A1-34835E19E6F2}"/>
              </a:ext>
            </a:extLst>
          </p:cNvPr>
          <p:cNvSpPr/>
          <p:nvPr/>
        </p:nvSpPr>
        <p:spPr>
          <a:xfrm>
            <a:off x="5020887" y="1220512"/>
            <a:ext cx="4123113" cy="357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descr="人, 屋内, テーブル, 男 が含まれている画像&#10;&#10;自動的に生成された説明">
            <a:extLst>
              <a:ext uri="{FF2B5EF4-FFF2-40B4-BE49-F238E27FC236}">
                <a16:creationId xmlns:a16="http://schemas.microsoft.com/office/drawing/2014/main" id="{9B95DE0A-8466-4BEA-B671-E766CEBEB7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3943" y="578638"/>
            <a:ext cx="3510057" cy="2169331"/>
          </a:xfrm>
          <a:prstGeom prst="rect">
            <a:avLst/>
          </a:prstGeom>
        </p:spPr>
      </p:pic>
      <p:sp>
        <p:nvSpPr>
          <p:cNvPr id="9" name="テキスト ボックス 8">
            <a:extLst>
              <a:ext uri="{FF2B5EF4-FFF2-40B4-BE49-F238E27FC236}">
                <a16:creationId xmlns:a16="http://schemas.microsoft.com/office/drawing/2014/main" id="{1F82854A-0868-4233-871A-73F91BF95ED7}"/>
              </a:ext>
            </a:extLst>
          </p:cNvPr>
          <p:cNvSpPr txBox="1"/>
          <p:nvPr/>
        </p:nvSpPr>
        <p:spPr>
          <a:xfrm>
            <a:off x="240633" y="6219049"/>
            <a:ext cx="3049233" cy="307777"/>
          </a:xfrm>
          <a:prstGeom prst="rect">
            <a:avLst/>
          </a:prstGeom>
          <a:noFill/>
        </p:spPr>
        <p:txBody>
          <a:bodyPr wrap="none" rtlCol="0">
            <a:spAutoFit/>
          </a:bodyPr>
          <a:lstStyle/>
          <a:p>
            <a:r>
              <a:rPr kumimoji="1" lang="en-US" altLang="ja-JP" sz="1400" dirty="0">
                <a:latin typeface="Arial" panose="020B0604020202020204" pitchFamily="34" charset="0"/>
                <a:ea typeface="Meiryo UI" panose="020B0604030504040204" pitchFamily="50" charset="-128"/>
                <a:cs typeface="Arial" panose="020B0604020202020204" pitchFamily="34" charset="0"/>
              </a:rPr>
              <a:t>Source : Japanese METI homepage</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7" name="正方形/長方形 6">
            <a:extLst>
              <a:ext uri="{FF2B5EF4-FFF2-40B4-BE49-F238E27FC236}">
                <a16:creationId xmlns:a16="http://schemas.microsoft.com/office/drawing/2014/main" id="{ADA022F9-9C02-497C-9CEB-DBC2A70CCD74}"/>
              </a:ext>
            </a:extLst>
          </p:cNvPr>
          <p:cNvSpPr/>
          <p:nvPr/>
        </p:nvSpPr>
        <p:spPr>
          <a:xfrm>
            <a:off x="7752349" y="153522"/>
            <a:ext cx="1379621" cy="425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スライド番号プレースホルダー 9">
            <a:extLst>
              <a:ext uri="{FF2B5EF4-FFF2-40B4-BE49-F238E27FC236}">
                <a16:creationId xmlns:a16="http://schemas.microsoft.com/office/drawing/2014/main" id="{42621573-25C7-4BE5-BCF4-229E6A49C7DE}"/>
              </a:ext>
            </a:extLst>
          </p:cNvPr>
          <p:cNvSpPr>
            <a:spLocks noGrp="1"/>
          </p:cNvSpPr>
          <p:nvPr>
            <p:ph type="sldNum" sz="quarter" idx="12"/>
          </p:nvPr>
        </p:nvSpPr>
        <p:spPr/>
        <p:txBody>
          <a:bodyPr/>
          <a:lstStyle/>
          <a:p>
            <a:fld id="{FCAA081B-C72F-46EC-AB54-D6F55AADE4D1}" type="slidenum">
              <a:rPr kumimoji="1" lang="ja-JP" altLang="en-US" smtClean="0"/>
              <a:t>4</a:t>
            </a:fld>
            <a:endParaRPr kumimoji="1" lang="ja-JP" altLang="en-US"/>
          </a:p>
        </p:txBody>
      </p:sp>
      <p:sp>
        <p:nvSpPr>
          <p:cNvPr id="11" name="テキスト ボックス 10">
            <a:extLst>
              <a:ext uri="{FF2B5EF4-FFF2-40B4-BE49-F238E27FC236}">
                <a16:creationId xmlns:a16="http://schemas.microsoft.com/office/drawing/2014/main" id="{475F621F-B3AF-B75C-F7B7-5A679C7C1152}"/>
              </a:ext>
            </a:extLst>
          </p:cNvPr>
          <p:cNvSpPr txBox="1"/>
          <p:nvPr/>
        </p:nvSpPr>
        <p:spPr>
          <a:xfrm>
            <a:off x="2198499" y="-5462"/>
            <a:ext cx="6761018" cy="830997"/>
          </a:xfrm>
          <a:prstGeom prst="rect">
            <a:avLst/>
          </a:prstGeom>
          <a:noFill/>
        </p:spPr>
        <p:txBody>
          <a:bodyPr wrap="square" rtlCol="0">
            <a:spAutoFit/>
          </a:bodyPr>
          <a:lstStyle/>
          <a:p>
            <a:r>
              <a:rPr lang="en-US" altLang="ja-JP" sz="2400" b="1" dirty="0">
                <a:latin typeface="Meiryo UI" panose="020B0604030504040204" pitchFamily="50" charset="-128"/>
                <a:ea typeface="Meiryo UI" panose="020B0604030504040204" pitchFamily="50" charset="-128"/>
              </a:rPr>
              <a:t>“Green Growth Strategy towards 2050 Carbon Neutrality”</a:t>
            </a:r>
          </a:p>
        </p:txBody>
      </p:sp>
    </p:spTree>
    <p:extLst>
      <p:ext uri="{BB962C8B-B14F-4D97-AF65-F5344CB8AC3E}">
        <p14:creationId xmlns:p14="http://schemas.microsoft.com/office/powerpoint/2010/main" val="535396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5292183-0AD4-4B83-8489-2CA22B494D99}"/>
              </a:ext>
            </a:extLst>
          </p:cNvPr>
          <p:cNvPicPr>
            <a:picLocks noChangeAspect="1"/>
          </p:cNvPicPr>
          <p:nvPr/>
        </p:nvPicPr>
        <p:blipFill>
          <a:blip r:embed="rId3"/>
          <a:stretch>
            <a:fillRect/>
          </a:stretch>
        </p:blipFill>
        <p:spPr>
          <a:xfrm>
            <a:off x="96252" y="48126"/>
            <a:ext cx="8951495" cy="3762663"/>
          </a:xfrm>
          <a:prstGeom prst="rect">
            <a:avLst/>
          </a:prstGeom>
        </p:spPr>
      </p:pic>
      <p:pic>
        <p:nvPicPr>
          <p:cNvPr id="7" name="図 6">
            <a:extLst>
              <a:ext uri="{FF2B5EF4-FFF2-40B4-BE49-F238E27FC236}">
                <a16:creationId xmlns:a16="http://schemas.microsoft.com/office/drawing/2014/main" id="{03DF2AA5-1EA3-4A08-8B4C-A4E55EFA1FD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126" y="40105"/>
            <a:ext cx="2229853" cy="723595"/>
          </a:xfrm>
          <a:prstGeom prst="rect">
            <a:avLst/>
          </a:prstGeom>
        </p:spPr>
      </p:pic>
      <p:sp>
        <p:nvSpPr>
          <p:cNvPr id="9" name="正方形/長方形 8">
            <a:extLst>
              <a:ext uri="{FF2B5EF4-FFF2-40B4-BE49-F238E27FC236}">
                <a16:creationId xmlns:a16="http://schemas.microsoft.com/office/drawing/2014/main" id="{93D72375-CCCC-40AB-AA17-35388024AB66}"/>
              </a:ext>
            </a:extLst>
          </p:cNvPr>
          <p:cNvSpPr/>
          <p:nvPr/>
        </p:nvSpPr>
        <p:spPr>
          <a:xfrm>
            <a:off x="0" y="1483603"/>
            <a:ext cx="9144000" cy="2468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3F884FDE-221B-4146-8095-7D0C3024BEBB}"/>
              </a:ext>
            </a:extLst>
          </p:cNvPr>
          <p:cNvSpPr txBox="1"/>
          <p:nvPr/>
        </p:nvSpPr>
        <p:spPr>
          <a:xfrm>
            <a:off x="254633" y="1519917"/>
            <a:ext cx="8669044" cy="830997"/>
          </a:xfrm>
          <a:prstGeom prst="rect">
            <a:avLst/>
          </a:prstGeom>
          <a:noFill/>
        </p:spPr>
        <p:txBody>
          <a:bodyPr wrap="square" rtlCol="0">
            <a:spAutoFit/>
          </a:bodyPr>
          <a:lstStyle/>
          <a:p>
            <a:r>
              <a:rPr lang="en-US" altLang="ja-JP" sz="2400" b="1" dirty="0">
                <a:latin typeface="Meiryo UI" panose="020B0604030504040204" pitchFamily="50" charset="-128"/>
                <a:ea typeface="Meiryo UI" panose="020B0604030504040204" pitchFamily="50" charset="-128"/>
              </a:rPr>
              <a:t>“Green Growth Strategy towards 2050 Carbon Neutrality” Formulated</a:t>
            </a:r>
          </a:p>
        </p:txBody>
      </p:sp>
      <p:sp>
        <p:nvSpPr>
          <p:cNvPr id="3" name="テキスト ボックス 2">
            <a:extLst>
              <a:ext uri="{FF2B5EF4-FFF2-40B4-BE49-F238E27FC236}">
                <a16:creationId xmlns:a16="http://schemas.microsoft.com/office/drawing/2014/main" id="{B6D71E92-CA58-4BE5-889C-EC9DCB405C66}"/>
              </a:ext>
            </a:extLst>
          </p:cNvPr>
          <p:cNvSpPr txBox="1"/>
          <p:nvPr/>
        </p:nvSpPr>
        <p:spPr>
          <a:xfrm>
            <a:off x="366489" y="2412150"/>
            <a:ext cx="8336354" cy="646331"/>
          </a:xfrm>
          <a:prstGeom prst="rect">
            <a:avLst/>
          </a:prstGeom>
          <a:noFill/>
        </p:spPr>
        <p:txBody>
          <a:bodyPr wrap="square" rtlCol="0">
            <a:spAutoFit/>
          </a:bodyPr>
          <a:lstStyle/>
          <a:p>
            <a:r>
              <a:rPr lang="en-US" altLang="ja-JP" dirty="0">
                <a:latin typeface="Meiryo UI" panose="020B0604030504040204" pitchFamily="50" charset="-128"/>
                <a:ea typeface="Meiryo UI" panose="020B0604030504040204" pitchFamily="50" charset="-128"/>
              </a:rPr>
              <a:t>- Industrial policy to lead the challenging goal of carbon neutrality to a "Positive cycle of economic growth and environmental protection" -</a:t>
            </a:r>
            <a:endParaRPr kumimoji="1" lang="ja-JP" altLang="en-US"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8E8A8F36-113E-4C8B-AC65-2B10D5D019E9}"/>
              </a:ext>
            </a:extLst>
          </p:cNvPr>
          <p:cNvSpPr txBox="1"/>
          <p:nvPr/>
        </p:nvSpPr>
        <p:spPr>
          <a:xfrm>
            <a:off x="312822" y="3222713"/>
            <a:ext cx="2188420" cy="338554"/>
          </a:xfrm>
          <a:prstGeom prst="rect">
            <a:avLst/>
          </a:prstGeom>
          <a:noFill/>
          <a:ln>
            <a:solidFill>
              <a:schemeClr val="tx1"/>
            </a:solidFill>
          </a:ln>
        </p:spPr>
        <p:txBody>
          <a:bodyPr wrap="none" rtlCol="0">
            <a:spAutoFit/>
          </a:bodyPr>
          <a:lstStyle/>
          <a:p>
            <a:r>
              <a:rPr lang="en-US" altLang="ja-JP" sz="1600" dirty="0">
                <a:latin typeface="Meiryo UI" panose="020B0604030504040204" pitchFamily="50" charset="-128"/>
                <a:ea typeface="Meiryo UI" panose="020B0604030504040204" pitchFamily="50" charset="-128"/>
              </a:rPr>
              <a:t>December 25, 2020</a:t>
            </a:r>
            <a:endParaRPr kumimoji="1" lang="ja-JP" altLang="en-US" sz="16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90FF7B38-E5DC-4972-BD6D-0FFBDF95FB66}"/>
              </a:ext>
            </a:extLst>
          </p:cNvPr>
          <p:cNvSpPr txBox="1"/>
          <p:nvPr/>
        </p:nvSpPr>
        <p:spPr>
          <a:xfrm>
            <a:off x="335596" y="3728016"/>
            <a:ext cx="8390020" cy="2388731"/>
          </a:xfrm>
          <a:prstGeom prst="rect">
            <a:avLst/>
          </a:prstGeom>
          <a:noFill/>
          <a:ln>
            <a:solidFill>
              <a:schemeClr val="tx1"/>
            </a:solidFill>
          </a:ln>
        </p:spPr>
        <p:txBody>
          <a:bodyPr wrap="square" rtlCol="0">
            <a:spAutoFit/>
          </a:bodyPr>
          <a:lstStyle/>
          <a:p>
            <a:pPr>
              <a:lnSpc>
                <a:spcPts val="2600"/>
              </a:lnSpc>
            </a:pPr>
            <a:r>
              <a:rPr lang="en-US" altLang="ja-JP" dirty="0">
                <a:latin typeface="Meiryo UI" panose="020B0604030504040204" pitchFamily="50" charset="-128"/>
                <a:ea typeface="Meiryo UI" panose="020B0604030504040204" pitchFamily="50" charset="-128"/>
              </a:rPr>
              <a:t>The Ministry of Economy, Trade and Industry (METI) formulated a “Green Growth Strategy towards 2050 Carbon Neutrality” in collaboration with related ministries and agencies. This strategy is an industrial policy to lead the challenging goal of achieving carbon neutrality by 2050, a vision that is upheld by the Suga administration and aims toward a positive cycle of economic growth and the environmental protection.</a:t>
            </a:r>
            <a:endParaRPr kumimoji="1" lang="ja-JP" altLang="en-US"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55DFA314-BED1-45A1-86BD-5040079FED0A}"/>
              </a:ext>
            </a:extLst>
          </p:cNvPr>
          <p:cNvSpPr txBox="1"/>
          <p:nvPr/>
        </p:nvSpPr>
        <p:spPr>
          <a:xfrm>
            <a:off x="240633" y="6250222"/>
            <a:ext cx="3049233" cy="307777"/>
          </a:xfrm>
          <a:prstGeom prst="rect">
            <a:avLst/>
          </a:prstGeom>
          <a:noFill/>
        </p:spPr>
        <p:txBody>
          <a:bodyPr wrap="none" rtlCol="0">
            <a:spAutoFit/>
          </a:bodyPr>
          <a:lstStyle/>
          <a:p>
            <a:r>
              <a:rPr kumimoji="1" lang="en-US" altLang="ja-JP" sz="1400" dirty="0">
                <a:latin typeface="Arial" panose="020B0604020202020204" pitchFamily="34" charset="0"/>
                <a:ea typeface="Meiryo UI" panose="020B0604030504040204" pitchFamily="50" charset="-128"/>
                <a:cs typeface="Arial" panose="020B0604020202020204" pitchFamily="34" charset="0"/>
              </a:rPr>
              <a:t>Source : Japanese METI homepage</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5" name="スライド番号プレースホルダー 4">
            <a:extLst>
              <a:ext uri="{FF2B5EF4-FFF2-40B4-BE49-F238E27FC236}">
                <a16:creationId xmlns:a16="http://schemas.microsoft.com/office/drawing/2014/main" id="{B70D88F4-F6A9-B023-6FBB-2BC0103CEA72}"/>
              </a:ext>
            </a:extLst>
          </p:cNvPr>
          <p:cNvSpPr>
            <a:spLocks noGrp="1"/>
          </p:cNvSpPr>
          <p:nvPr>
            <p:ph type="sldNum" sz="quarter" idx="12"/>
          </p:nvPr>
        </p:nvSpPr>
        <p:spPr/>
        <p:txBody>
          <a:bodyPr/>
          <a:lstStyle/>
          <a:p>
            <a:fld id="{FCAA081B-C72F-46EC-AB54-D6F55AADE4D1}" type="slidenum">
              <a:rPr kumimoji="1" lang="ja-JP" altLang="en-US" smtClean="0"/>
              <a:t>5</a:t>
            </a:fld>
            <a:endParaRPr kumimoji="1" lang="ja-JP" altLang="en-US"/>
          </a:p>
        </p:txBody>
      </p:sp>
    </p:spTree>
    <p:extLst>
      <p:ext uri="{BB962C8B-B14F-4D97-AF65-F5344CB8AC3E}">
        <p14:creationId xmlns:p14="http://schemas.microsoft.com/office/powerpoint/2010/main" val="3567773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BEFF46DD-A280-40FE-9B41-BD7C5354DECA}"/>
              </a:ext>
            </a:extLst>
          </p:cNvPr>
          <p:cNvSpPr/>
          <p:nvPr/>
        </p:nvSpPr>
        <p:spPr>
          <a:xfrm>
            <a:off x="2815388" y="1451957"/>
            <a:ext cx="1572127" cy="898358"/>
          </a:xfrm>
          <a:prstGeom prst="rect">
            <a:avLst/>
          </a:prstGeom>
          <a:solidFill>
            <a:schemeClr val="accent4">
              <a:lumMod val="20000"/>
              <a:lumOff val="80000"/>
            </a:schemeClr>
          </a:solidFill>
          <a:ln w="44450">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4" name="テキスト ボックス 3">
            <a:extLst>
              <a:ext uri="{FF2B5EF4-FFF2-40B4-BE49-F238E27FC236}">
                <a16:creationId xmlns:a16="http://schemas.microsoft.com/office/drawing/2014/main" id="{D213401A-BD01-4499-B18E-DDCD148280A2}"/>
              </a:ext>
            </a:extLst>
          </p:cNvPr>
          <p:cNvSpPr txBox="1"/>
          <p:nvPr/>
        </p:nvSpPr>
        <p:spPr>
          <a:xfrm>
            <a:off x="88232" y="633810"/>
            <a:ext cx="1851789" cy="605294"/>
          </a:xfrm>
          <a:prstGeom prst="rect">
            <a:avLst/>
          </a:prstGeom>
          <a:noFill/>
        </p:spPr>
        <p:txBody>
          <a:bodyPr wrap="none" rtlCol="0">
            <a:spAutoFit/>
          </a:bodyPr>
          <a:lstStyle/>
          <a:p>
            <a:pPr algn="ctr">
              <a:lnSpc>
                <a:spcPts val="2000"/>
              </a:lnSpc>
            </a:pPr>
            <a:r>
              <a:rPr lang="en-US" altLang="ja-JP" b="1" dirty="0">
                <a:latin typeface="Arial" panose="020B0604020202020204" pitchFamily="34" charset="0"/>
                <a:ea typeface="Meiryo UI" panose="020B0604030504040204" pitchFamily="50" charset="-128"/>
                <a:cs typeface="Arial" panose="020B0604020202020204" pitchFamily="34" charset="0"/>
              </a:rPr>
              <a:t>Energy related </a:t>
            </a:r>
          </a:p>
          <a:p>
            <a:pPr algn="ctr">
              <a:lnSpc>
                <a:spcPts val="2000"/>
              </a:lnSpc>
            </a:pPr>
            <a:r>
              <a:rPr lang="en-US" altLang="ja-JP" b="1" dirty="0">
                <a:latin typeface="Arial" panose="020B0604020202020204" pitchFamily="34" charset="0"/>
                <a:ea typeface="Meiryo UI" panose="020B0604030504040204" pitchFamily="50" charset="-128"/>
                <a:cs typeface="Arial" panose="020B0604020202020204" pitchFamily="34" charset="0"/>
              </a:rPr>
              <a:t>industry</a:t>
            </a:r>
            <a:endParaRPr kumimoji="1" lang="ja-JP" altLang="en-US" b="1" dirty="0">
              <a:latin typeface="Arial" panose="020B0604020202020204" pitchFamily="34" charset="0"/>
              <a:ea typeface="Meiryo UI" panose="020B0604030504040204"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23DC463E-D913-4775-B5DE-39219B7E4E12}"/>
              </a:ext>
            </a:extLst>
          </p:cNvPr>
          <p:cNvSpPr txBox="1"/>
          <p:nvPr/>
        </p:nvSpPr>
        <p:spPr>
          <a:xfrm>
            <a:off x="2760627" y="665892"/>
            <a:ext cx="3575081" cy="605294"/>
          </a:xfrm>
          <a:prstGeom prst="rect">
            <a:avLst/>
          </a:prstGeom>
          <a:noFill/>
        </p:spPr>
        <p:txBody>
          <a:bodyPr wrap="none" rtlCol="0">
            <a:spAutoFit/>
          </a:bodyPr>
          <a:lstStyle/>
          <a:p>
            <a:pPr algn="ctr">
              <a:lnSpc>
                <a:spcPts val="2000"/>
              </a:lnSpc>
            </a:pPr>
            <a:r>
              <a:rPr lang="en-US" altLang="ja-JP" b="1" dirty="0">
                <a:latin typeface="Arial" panose="020B0604020202020204" pitchFamily="34" charset="0"/>
                <a:ea typeface="Meiryo UI" panose="020B0604030504040204" pitchFamily="50" charset="-128"/>
                <a:cs typeface="Arial" panose="020B0604020202020204" pitchFamily="34" charset="0"/>
              </a:rPr>
              <a:t>Transportation</a:t>
            </a:r>
            <a:r>
              <a:rPr lang="ja-JP" altLang="en-US" b="1" dirty="0">
                <a:latin typeface="Arial" panose="020B0604020202020204" pitchFamily="34" charset="0"/>
                <a:ea typeface="Meiryo UI" panose="020B0604030504040204" pitchFamily="50" charset="-128"/>
                <a:cs typeface="Arial" panose="020B0604020202020204" pitchFamily="34" charset="0"/>
              </a:rPr>
              <a:t>・</a:t>
            </a:r>
            <a:r>
              <a:rPr lang="en-US" altLang="ja-JP" b="1" dirty="0">
                <a:latin typeface="Arial" panose="020B0604020202020204" pitchFamily="34" charset="0"/>
                <a:ea typeface="Meiryo UI" panose="020B0604030504040204" pitchFamily="50" charset="-128"/>
                <a:cs typeface="Arial" panose="020B0604020202020204" pitchFamily="34" charset="0"/>
              </a:rPr>
              <a:t>Manufacturing </a:t>
            </a:r>
          </a:p>
          <a:p>
            <a:pPr algn="ctr">
              <a:lnSpc>
                <a:spcPts val="2000"/>
              </a:lnSpc>
            </a:pPr>
            <a:r>
              <a:rPr lang="en-US" altLang="ja-JP" b="1" dirty="0">
                <a:latin typeface="Arial" panose="020B0604020202020204" pitchFamily="34" charset="0"/>
                <a:ea typeface="Meiryo UI" panose="020B0604030504040204" pitchFamily="50" charset="-128"/>
                <a:cs typeface="Arial" panose="020B0604020202020204" pitchFamily="34" charset="0"/>
              </a:rPr>
              <a:t>related industry</a:t>
            </a:r>
            <a:endParaRPr kumimoji="1" lang="ja-JP" altLang="en-US" b="1" dirty="0">
              <a:latin typeface="Arial" panose="020B0604020202020204" pitchFamily="34" charset="0"/>
              <a:ea typeface="Meiryo UI" panose="020B0604030504040204" pitchFamily="50" charset="-128"/>
              <a:cs typeface="Arial" panose="020B0604020202020204" pitchFamily="34" charset="0"/>
            </a:endParaRPr>
          </a:p>
        </p:txBody>
      </p:sp>
      <p:sp>
        <p:nvSpPr>
          <p:cNvPr id="6" name="テキスト ボックス 5">
            <a:extLst>
              <a:ext uri="{FF2B5EF4-FFF2-40B4-BE49-F238E27FC236}">
                <a16:creationId xmlns:a16="http://schemas.microsoft.com/office/drawing/2014/main" id="{6CD54B79-BD50-4714-A377-66C22387C686}"/>
              </a:ext>
            </a:extLst>
          </p:cNvPr>
          <p:cNvSpPr txBox="1"/>
          <p:nvPr/>
        </p:nvSpPr>
        <p:spPr>
          <a:xfrm>
            <a:off x="6631380" y="689957"/>
            <a:ext cx="2484975" cy="605294"/>
          </a:xfrm>
          <a:prstGeom prst="rect">
            <a:avLst/>
          </a:prstGeom>
          <a:noFill/>
        </p:spPr>
        <p:txBody>
          <a:bodyPr wrap="none" rtlCol="0">
            <a:spAutoFit/>
          </a:bodyPr>
          <a:lstStyle/>
          <a:p>
            <a:pPr algn="ctr">
              <a:lnSpc>
                <a:spcPts val="2000"/>
              </a:lnSpc>
            </a:pPr>
            <a:r>
              <a:rPr lang="en-US" altLang="ja-JP" b="1" dirty="0">
                <a:latin typeface="Arial" panose="020B0604020202020204" pitchFamily="34" charset="0"/>
                <a:ea typeface="Meiryo UI" panose="020B0604030504040204" pitchFamily="50" charset="-128"/>
                <a:cs typeface="Arial" panose="020B0604020202020204" pitchFamily="34" charset="0"/>
              </a:rPr>
              <a:t>Home</a:t>
            </a:r>
            <a:r>
              <a:rPr lang="ja-JP" altLang="en-US" b="1" dirty="0">
                <a:latin typeface="Arial" panose="020B0604020202020204" pitchFamily="34" charset="0"/>
                <a:ea typeface="Meiryo UI" panose="020B0604030504040204" pitchFamily="50" charset="-128"/>
                <a:cs typeface="Arial" panose="020B0604020202020204" pitchFamily="34" charset="0"/>
              </a:rPr>
              <a:t>・</a:t>
            </a:r>
            <a:r>
              <a:rPr lang="en-US" altLang="ja-JP" b="1" dirty="0">
                <a:latin typeface="Arial" panose="020B0604020202020204" pitchFamily="34" charset="0"/>
                <a:ea typeface="Meiryo UI" panose="020B0604030504040204" pitchFamily="50" charset="-128"/>
                <a:cs typeface="Arial" panose="020B0604020202020204" pitchFamily="34" charset="0"/>
              </a:rPr>
              <a:t>Office related </a:t>
            </a:r>
          </a:p>
          <a:p>
            <a:pPr algn="ctr">
              <a:lnSpc>
                <a:spcPts val="2000"/>
              </a:lnSpc>
            </a:pPr>
            <a:r>
              <a:rPr lang="en-US" altLang="ja-JP" b="1" dirty="0">
                <a:latin typeface="Arial" panose="020B0604020202020204" pitchFamily="34" charset="0"/>
                <a:ea typeface="Meiryo UI" panose="020B0604030504040204" pitchFamily="50" charset="-128"/>
                <a:cs typeface="Arial" panose="020B0604020202020204" pitchFamily="34" charset="0"/>
              </a:rPr>
              <a:t>industry</a:t>
            </a:r>
            <a:endParaRPr kumimoji="1" lang="ja-JP" altLang="en-US" b="1" dirty="0">
              <a:latin typeface="Arial" panose="020B0604020202020204" pitchFamily="34" charset="0"/>
              <a:ea typeface="Meiryo UI" panose="020B0604030504040204" pitchFamily="50" charset="-128"/>
              <a:cs typeface="Arial" panose="020B0604020202020204" pitchFamily="34" charset="0"/>
            </a:endParaRPr>
          </a:p>
        </p:txBody>
      </p:sp>
      <p:sp>
        <p:nvSpPr>
          <p:cNvPr id="7" name="テキスト ボックス 6">
            <a:extLst>
              <a:ext uri="{FF2B5EF4-FFF2-40B4-BE49-F238E27FC236}">
                <a16:creationId xmlns:a16="http://schemas.microsoft.com/office/drawing/2014/main" id="{1D462698-BEEF-4783-8089-5244F61C142F}"/>
              </a:ext>
            </a:extLst>
          </p:cNvPr>
          <p:cNvSpPr txBox="1"/>
          <p:nvPr/>
        </p:nvSpPr>
        <p:spPr>
          <a:xfrm>
            <a:off x="358946" y="1419818"/>
            <a:ext cx="2031325" cy="923330"/>
          </a:xfrm>
          <a:prstGeom prst="rect">
            <a:avLst/>
          </a:prstGeom>
          <a:noFill/>
        </p:spPr>
        <p:txBody>
          <a:bodyPr wrap="none" rtlCol="0">
            <a:spAutoFit/>
          </a:bodyPr>
          <a:lstStyle/>
          <a:p>
            <a:r>
              <a:rPr lang="ja-JP" altLang="en-US" dirty="0">
                <a:latin typeface="Arial" panose="020B0604020202020204" pitchFamily="34" charset="0"/>
                <a:ea typeface="Meiryo UI" panose="020B0604030504040204" pitchFamily="50" charset="-128"/>
                <a:cs typeface="Arial" panose="020B0604020202020204" pitchFamily="34" charset="0"/>
              </a:rPr>
              <a:t>① </a:t>
            </a:r>
            <a:r>
              <a:rPr lang="en-US" altLang="ja-JP" dirty="0">
                <a:latin typeface="Arial" panose="020B0604020202020204" pitchFamily="34" charset="0"/>
                <a:ea typeface="Meiryo UI" panose="020B0604030504040204" pitchFamily="50" charset="-128"/>
                <a:cs typeface="Arial" panose="020B0604020202020204" pitchFamily="34" charset="0"/>
              </a:rPr>
              <a:t>Offshore</a:t>
            </a:r>
          </a:p>
          <a:p>
            <a:r>
              <a:rPr lang="en-US" altLang="ja-JP" dirty="0">
                <a:latin typeface="Arial" panose="020B0604020202020204" pitchFamily="34" charset="0"/>
                <a:ea typeface="Meiryo UI" panose="020B0604030504040204" pitchFamily="50" charset="-128"/>
                <a:cs typeface="Arial" panose="020B0604020202020204" pitchFamily="34" charset="0"/>
              </a:rPr>
              <a:t>wind/solar/</a:t>
            </a:r>
          </a:p>
          <a:p>
            <a:r>
              <a:rPr lang="en-US" altLang="ja-JP" dirty="0">
                <a:latin typeface="Arial" panose="020B0604020202020204" pitchFamily="34" charset="0"/>
                <a:ea typeface="Meiryo UI" panose="020B0604030504040204" pitchFamily="50" charset="-128"/>
                <a:cs typeface="Arial" panose="020B0604020202020204" pitchFamily="34" charset="0"/>
              </a:rPr>
              <a:t>geothermal power</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8" name="テキスト ボックス 7">
            <a:extLst>
              <a:ext uri="{FF2B5EF4-FFF2-40B4-BE49-F238E27FC236}">
                <a16:creationId xmlns:a16="http://schemas.microsoft.com/office/drawing/2014/main" id="{E0739B88-3EC0-44C5-A77F-9148D02474DF}"/>
              </a:ext>
            </a:extLst>
          </p:cNvPr>
          <p:cNvSpPr txBox="1"/>
          <p:nvPr/>
        </p:nvSpPr>
        <p:spPr>
          <a:xfrm>
            <a:off x="2791326" y="1588316"/>
            <a:ext cx="1619957" cy="646331"/>
          </a:xfrm>
          <a:prstGeom prst="rect">
            <a:avLst/>
          </a:prstGeom>
          <a:noFill/>
        </p:spPr>
        <p:txBody>
          <a:bodyPr wrap="square" rtlCol="0">
            <a:spAutoFit/>
          </a:bodyPr>
          <a:lstStyle/>
          <a:p>
            <a:r>
              <a:rPr lang="ja-JP" altLang="en-US" dirty="0">
                <a:solidFill>
                  <a:srgbClr val="FF0000"/>
                </a:solidFill>
                <a:latin typeface="Arial" panose="020B0604020202020204" pitchFamily="34" charset="0"/>
                <a:ea typeface="Meiryo UI" panose="020B0604030504040204" pitchFamily="50" charset="-128"/>
                <a:cs typeface="Arial" panose="020B0604020202020204" pitchFamily="34" charset="0"/>
              </a:rPr>
              <a:t>⑤</a:t>
            </a:r>
            <a:r>
              <a:rPr lang="en-US" altLang="ja-JP" dirty="0">
                <a:solidFill>
                  <a:srgbClr val="FF0000"/>
                </a:solidFill>
                <a:latin typeface="Arial" panose="020B0604020202020204" pitchFamily="34" charset="0"/>
                <a:ea typeface="Meiryo UI" panose="020B0604030504040204" pitchFamily="50" charset="-128"/>
                <a:cs typeface="Arial" panose="020B0604020202020204" pitchFamily="34" charset="0"/>
              </a:rPr>
              <a:t>Automobile/</a:t>
            </a:r>
          </a:p>
          <a:p>
            <a:r>
              <a:rPr lang="en-US" altLang="ja-JP" dirty="0">
                <a:solidFill>
                  <a:srgbClr val="FF0000"/>
                </a:solidFill>
                <a:latin typeface="Arial" panose="020B0604020202020204" pitchFamily="34" charset="0"/>
                <a:ea typeface="Meiryo UI" panose="020B0604030504040204" pitchFamily="50" charset="-128"/>
                <a:cs typeface="Arial" panose="020B0604020202020204" pitchFamily="34" charset="0"/>
              </a:rPr>
              <a:t>battery</a:t>
            </a:r>
            <a:endParaRPr kumimoji="1" lang="ja-JP" altLang="en-US" dirty="0">
              <a:solidFill>
                <a:srgbClr val="FF0000"/>
              </a:solidFill>
              <a:latin typeface="Arial" panose="020B0604020202020204" pitchFamily="34" charset="0"/>
              <a:ea typeface="Meiryo UI" panose="020B0604030504040204" pitchFamily="50" charset="-128"/>
              <a:cs typeface="Arial" panose="020B0604020202020204" pitchFamily="34" charset="0"/>
            </a:endParaRPr>
          </a:p>
        </p:txBody>
      </p:sp>
      <p:sp>
        <p:nvSpPr>
          <p:cNvPr id="9" name="テキスト ボックス 8">
            <a:extLst>
              <a:ext uri="{FF2B5EF4-FFF2-40B4-BE49-F238E27FC236}">
                <a16:creationId xmlns:a16="http://schemas.microsoft.com/office/drawing/2014/main" id="{1B99E9A4-E02B-4F04-BF51-C799A1FA8268}"/>
              </a:ext>
            </a:extLst>
          </p:cNvPr>
          <p:cNvSpPr txBox="1"/>
          <p:nvPr/>
        </p:nvSpPr>
        <p:spPr>
          <a:xfrm>
            <a:off x="4457370" y="1444813"/>
            <a:ext cx="2082621" cy="923330"/>
          </a:xfrm>
          <a:prstGeom prst="rect">
            <a:avLst/>
          </a:prstGeom>
          <a:noFill/>
        </p:spPr>
        <p:txBody>
          <a:bodyPr wrap="none" rtlCol="0">
            <a:spAutoFit/>
          </a:bodyPr>
          <a:lstStyle/>
          <a:p>
            <a:r>
              <a:rPr lang="ja-JP" altLang="en-US" dirty="0">
                <a:latin typeface="Arial" panose="020B0604020202020204" pitchFamily="34" charset="0"/>
                <a:ea typeface="Meiryo UI" panose="020B0604030504040204" pitchFamily="50" charset="-128"/>
                <a:cs typeface="Arial" panose="020B0604020202020204" pitchFamily="34" charset="0"/>
              </a:rPr>
              <a:t>⑥ </a:t>
            </a:r>
            <a:r>
              <a:rPr lang="en-US" altLang="ja-JP" dirty="0">
                <a:latin typeface="Arial" panose="020B0604020202020204" pitchFamily="34" charset="0"/>
                <a:ea typeface="Meiryo UI" panose="020B0604030504040204" pitchFamily="50" charset="-128"/>
                <a:cs typeface="Arial" panose="020B0604020202020204" pitchFamily="34" charset="0"/>
              </a:rPr>
              <a:t>Semiconductor/</a:t>
            </a:r>
          </a:p>
          <a:p>
            <a:r>
              <a:rPr lang="en-US" altLang="ja-JP" dirty="0">
                <a:latin typeface="Arial" panose="020B0604020202020204" pitchFamily="34" charset="0"/>
                <a:ea typeface="Meiryo UI" panose="020B0604030504040204" pitchFamily="50" charset="-128"/>
                <a:cs typeface="Arial" panose="020B0604020202020204" pitchFamily="34" charset="0"/>
              </a:rPr>
              <a:t>information and</a:t>
            </a:r>
          </a:p>
          <a:p>
            <a:r>
              <a:rPr lang="en-US" altLang="ja-JP" dirty="0">
                <a:latin typeface="Arial" panose="020B0604020202020204" pitchFamily="34" charset="0"/>
                <a:ea typeface="Meiryo UI" panose="020B0604030504040204" pitchFamily="50" charset="-128"/>
                <a:cs typeface="Arial" panose="020B0604020202020204" pitchFamily="34" charset="0"/>
              </a:rPr>
              <a:t>communication</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10" name="テキスト ボックス 9">
            <a:extLst>
              <a:ext uri="{FF2B5EF4-FFF2-40B4-BE49-F238E27FC236}">
                <a16:creationId xmlns:a16="http://schemas.microsoft.com/office/drawing/2014/main" id="{F30B3C60-5CBA-462C-9948-A33770DB0B7E}"/>
              </a:ext>
            </a:extLst>
          </p:cNvPr>
          <p:cNvSpPr txBox="1"/>
          <p:nvPr/>
        </p:nvSpPr>
        <p:spPr>
          <a:xfrm>
            <a:off x="6685045" y="1423583"/>
            <a:ext cx="2342393" cy="1200329"/>
          </a:xfrm>
          <a:prstGeom prst="rect">
            <a:avLst/>
          </a:prstGeom>
          <a:noFill/>
        </p:spPr>
        <p:txBody>
          <a:bodyPr wrap="square" rtlCol="0">
            <a:spAutoFit/>
          </a:bodyPr>
          <a:lstStyle/>
          <a:p>
            <a:r>
              <a:rPr lang="ja-JP" altLang="en-US" dirty="0">
                <a:latin typeface="Arial" panose="020B0604020202020204" pitchFamily="34" charset="0"/>
                <a:ea typeface="Meiryo UI" panose="020B0604030504040204" pitchFamily="50" charset="-128"/>
                <a:cs typeface="Arial" panose="020B0604020202020204" pitchFamily="34" charset="0"/>
              </a:rPr>
              <a:t>⑫ </a:t>
            </a:r>
            <a:r>
              <a:rPr lang="en-US" altLang="ja-JP" dirty="0">
                <a:latin typeface="Arial" panose="020B0604020202020204" pitchFamily="34" charset="0"/>
                <a:ea typeface="Meiryo UI" panose="020B0604030504040204" pitchFamily="50" charset="-128"/>
                <a:cs typeface="Arial" panose="020B0604020202020204" pitchFamily="34" charset="0"/>
              </a:rPr>
              <a:t>Housing and</a:t>
            </a:r>
          </a:p>
          <a:p>
            <a:r>
              <a:rPr lang="en-US" altLang="ja-JP" dirty="0">
                <a:latin typeface="Arial" panose="020B0604020202020204" pitchFamily="34" charset="0"/>
                <a:ea typeface="Meiryo UI" panose="020B0604030504040204" pitchFamily="50" charset="-128"/>
                <a:cs typeface="Arial" panose="020B0604020202020204" pitchFamily="34" charset="0"/>
              </a:rPr>
              <a:t>building/ </a:t>
            </a:r>
            <a:r>
              <a:rPr lang="en-US" altLang="ja-JP" dirty="0" err="1">
                <a:latin typeface="Arial" panose="020B0604020202020204" pitchFamily="34" charset="0"/>
                <a:ea typeface="Meiryo UI" panose="020B0604030504040204" pitchFamily="50" charset="-128"/>
                <a:cs typeface="Arial" panose="020B0604020202020204" pitchFamily="34" charset="0"/>
              </a:rPr>
              <a:t>nextgenera</a:t>
            </a:r>
            <a:r>
              <a:rPr lang="en-US" altLang="ja-JP" dirty="0">
                <a:latin typeface="Arial" panose="020B0604020202020204" pitchFamily="34" charset="0"/>
                <a:ea typeface="Meiryo UI" panose="020B0604030504040204" pitchFamily="50" charset="-128"/>
                <a:cs typeface="Arial" panose="020B0604020202020204" pitchFamily="34" charset="0"/>
              </a:rPr>
              <a:t>-</a:t>
            </a:r>
          </a:p>
          <a:p>
            <a:r>
              <a:rPr lang="en-US" altLang="ja-JP" dirty="0" err="1">
                <a:latin typeface="Arial" panose="020B0604020202020204" pitchFamily="34" charset="0"/>
                <a:ea typeface="Meiryo UI" panose="020B0604030504040204" pitchFamily="50" charset="-128"/>
                <a:cs typeface="Arial" panose="020B0604020202020204" pitchFamily="34" charset="0"/>
              </a:rPr>
              <a:t>tion</a:t>
            </a:r>
            <a:r>
              <a:rPr lang="en-US" altLang="ja-JP" dirty="0">
                <a:latin typeface="Arial" panose="020B0604020202020204" pitchFamily="34" charset="0"/>
                <a:ea typeface="Meiryo UI" panose="020B0604030504040204" pitchFamily="50" charset="-128"/>
                <a:cs typeface="Arial" panose="020B0604020202020204" pitchFamily="34" charset="0"/>
              </a:rPr>
              <a:t> power management</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p:txBody>
      </p:sp>
      <p:cxnSp>
        <p:nvCxnSpPr>
          <p:cNvPr id="13" name="直線コネクタ 12">
            <a:extLst>
              <a:ext uri="{FF2B5EF4-FFF2-40B4-BE49-F238E27FC236}">
                <a16:creationId xmlns:a16="http://schemas.microsoft.com/office/drawing/2014/main" id="{A81B33F9-012B-48B4-888A-693C527FCCE1}"/>
              </a:ext>
            </a:extLst>
          </p:cNvPr>
          <p:cNvCxnSpPr>
            <a:cxnSpLocks/>
          </p:cNvCxnSpPr>
          <p:nvPr/>
        </p:nvCxnSpPr>
        <p:spPr>
          <a:xfrm>
            <a:off x="2646948" y="673914"/>
            <a:ext cx="0" cy="5177899"/>
          </a:xfrm>
          <a:prstGeom prst="line">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1FEC64E6-AB04-4846-A6FE-316CD6890BD1}"/>
              </a:ext>
            </a:extLst>
          </p:cNvPr>
          <p:cNvSpPr/>
          <p:nvPr/>
        </p:nvSpPr>
        <p:spPr>
          <a:xfrm>
            <a:off x="4491788" y="1451957"/>
            <a:ext cx="1981199" cy="898358"/>
          </a:xfrm>
          <a:prstGeom prst="rect">
            <a:avLst/>
          </a:prstGeom>
          <a:noFill/>
          <a:ln w="44450">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17" name="正方形/長方形 16">
            <a:extLst>
              <a:ext uri="{FF2B5EF4-FFF2-40B4-BE49-F238E27FC236}">
                <a16:creationId xmlns:a16="http://schemas.microsoft.com/office/drawing/2014/main" id="{977AC022-3C76-471A-A45B-2CE5B9E0D1A6}"/>
              </a:ext>
            </a:extLst>
          </p:cNvPr>
          <p:cNvSpPr/>
          <p:nvPr/>
        </p:nvSpPr>
        <p:spPr>
          <a:xfrm>
            <a:off x="6697571" y="1451956"/>
            <a:ext cx="2229860" cy="1128377"/>
          </a:xfrm>
          <a:prstGeom prst="rect">
            <a:avLst/>
          </a:prstGeom>
          <a:noFill/>
          <a:ln w="44450">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18" name="正方形/長方形 17">
            <a:extLst>
              <a:ext uri="{FF2B5EF4-FFF2-40B4-BE49-F238E27FC236}">
                <a16:creationId xmlns:a16="http://schemas.microsoft.com/office/drawing/2014/main" id="{9F337418-7774-40C3-8F78-8A0FD7AFBFA6}"/>
              </a:ext>
            </a:extLst>
          </p:cNvPr>
          <p:cNvSpPr/>
          <p:nvPr/>
        </p:nvSpPr>
        <p:spPr>
          <a:xfrm>
            <a:off x="280737" y="1443936"/>
            <a:ext cx="2197769" cy="898358"/>
          </a:xfrm>
          <a:prstGeom prst="rect">
            <a:avLst/>
          </a:prstGeom>
          <a:noFill/>
          <a:ln w="44450">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19" name="正方形/長方形 18">
            <a:extLst>
              <a:ext uri="{FF2B5EF4-FFF2-40B4-BE49-F238E27FC236}">
                <a16:creationId xmlns:a16="http://schemas.microsoft.com/office/drawing/2014/main" id="{9BEA15DE-8D1A-4E73-84DB-6F45025D72F2}"/>
              </a:ext>
            </a:extLst>
          </p:cNvPr>
          <p:cNvSpPr/>
          <p:nvPr/>
        </p:nvSpPr>
        <p:spPr>
          <a:xfrm>
            <a:off x="288758" y="2486673"/>
            <a:ext cx="2181727" cy="906379"/>
          </a:xfrm>
          <a:prstGeom prst="rect">
            <a:avLst/>
          </a:prstGeom>
          <a:solidFill>
            <a:schemeClr val="accent4">
              <a:lumMod val="20000"/>
              <a:lumOff val="80000"/>
            </a:schemeClr>
          </a:solid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0" name="正方形/長方形 19">
            <a:extLst>
              <a:ext uri="{FF2B5EF4-FFF2-40B4-BE49-F238E27FC236}">
                <a16:creationId xmlns:a16="http://schemas.microsoft.com/office/drawing/2014/main" id="{7DE27B76-2B43-477F-ADF7-7A24AB07642E}"/>
              </a:ext>
            </a:extLst>
          </p:cNvPr>
          <p:cNvSpPr/>
          <p:nvPr/>
        </p:nvSpPr>
        <p:spPr>
          <a:xfrm>
            <a:off x="304801" y="3545452"/>
            <a:ext cx="2181727" cy="906379"/>
          </a:xfrm>
          <a:prstGeom prst="rect">
            <a:avLst/>
          </a:prstGeom>
          <a:no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1" name="正方形/長方形 20">
            <a:extLst>
              <a:ext uri="{FF2B5EF4-FFF2-40B4-BE49-F238E27FC236}">
                <a16:creationId xmlns:a16="http://schemas.microsoft.com/office/drawing/2014/main" id="{AA7F1BA4-B848-4D83-9578-8D386B0E52A2}"/>
              </a:ext>
            </a:extLst>
          </p:cNvPr>
          <p:cNvSpPr/>
          <p:nvPr/>
        </p:nvSpPr>
        <p:spPr>
          <a:xfrm>
            <a:off x="2815385" y="2486673"/>
            <a:ext cx="1318804" cy="906379"/>
          </a:xfrm>
          <a:prstGeom prst="rect">
            <a:avLst/>
          </a:prstGeom>
          <a:solidFill>
            <a:schemeClr val="accent4">
              <a:lumMod val="20000"/>
              <a:lumOff val="80000"/>
            </a:schemeClr>
          </a:solid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2" name="正方形/長方形 21">
            <a:extLst>
              <a:ext uri="{FF2B5EF4-FFF2-40B4-BE49-F238E27FC236}">
                <a16:creationId xmlns:a16="http://schemas.microsoft.com/office/drawing/2014/main" id="{D187D93F-1642-4256-A37B-33708E5F911E}"/>
              </a:ext>
            </a:extLst>
          </p:cNvPr>
          <p:cNvSpPr/>
          <p:nvPr/>
        </p:nvSpPr>
        <p:spPr>
          <a:xfrm>
            <a:off x="4211062" y="2486673"/>
            <a:ext cx="2261915" cy="906379"/>
          </a:xfrm>
          <a:prstGeom prst="rect">
            <a:avLst/>
          </a:prstGeom>
          <a:no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3" name="正方形/長方形 22">
            <a:extLst>
              <a:ext uri="{FF2B5EF4-FFF2-40B4-BE49-F238E27FC236}">
                <a16:creationId xmlns:a16="http://schemas.microsoft.com/office/drawing/2014/main" id="{60AF0D4E-D7E3-4D06-9FE4-D34074A45E5E}"/>
              </a:ext>
            </a:extLst>
          </p:cNvPr>
          <p:cNvSpPr/>
          <p:nvPr/>
        </p:nvSpPr>
        <p:spPr>
          <a:xfrm>
            <a:off x="6705599" y="2689308"/>
            <a:ext cx="2213812" cy="703743"/>
          </a:xfrm>
          <a:prstGeom prst="rect">
            <a:avLst/>
          </a:prstGeom>
          <a:no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4" name="正方形/長方形 23">
            <a:extLst>
              <a:ext uri="{FF2B5EF4-FFF2-40B4-BE49-F238E27FC236}">
                <a16:creationId xmlns:a16="http://schemas.microsoft.com/office/drawing/2014/main" id="{CAEBBBCC-A416-49D2-9FBC-6A7DC0DC89F4}"/>
              </a:ext>
            </a:extLst>
          </p:cNvPr>
          <p:cNvSpPr/>
          <p:nvPr/>
        </p:nvSpPr>
        <p:spPr>
          <a:xfrm>
            <a:off x="6713620" y="3537431"/>
            <a:ext cx="2213812" cy="906379"/>
          </a:xfrm>
          <a:prstGeom prst="rect">
            <a:avLst/>
          </a:prstGeom>
          <a:no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5" name="正方形/長方形 24">
            <a:extLst>
              <a:ext uri="{FF2B5EF4-FFF2-40B4-BE49-F238E27FC236}">
                <a16:creationId xmlns:a16="http://schemas.microsoft.com/office/drawing/2014/main" id="{E173CB22-B0BF-49E0-8393-1C275691DAE3}"/>
              </a:ext>
            </a:extLst>
          </p:cNvPr>
          <p:cNvSpPr/>
          <p:nvPr/>
        </p:nvSpPr>
        <p:spPr>
          <a:xfrm>
            <a:off x="5157537" y="3545452"/>
            <a:ext cx="1331482" cy="906379"/>
          </a:xfrm>
          <a:prstGeom prst="rect">
            <a:avLst/>
          </a:prstGeom>
          <a:no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latin typeface="Arial" panose="020B0604020202020204" pitchFamily="34" charset="0"/>
              <a:ea typeface="Meiryo UI" panose="020B0604030504040204" pitchFamily="50" charset="-128"/>
              <a:cs typeface="Arial" panose="020B0604020202020204" pitchFamily="34" charset="0"/>
            </a:endParaRPr>
          </a:p>
        </p:txBody>
      </p:sp>
      <p:sp>
        <p:nvSpPr>
          <p:cNvPr id="26" name="正方形/長方形 25">
            <a:extLst>
              <a:ext uri="{FF2B5EF4-FFF2-40B4-BE49-F238E27FC236}">
                <a16:creationId xmlns:a16="http://schemas.microsoft.com/office/drawing/2014/main" id="{705F6B6B-9788-4578-8A9A-F5F900FF861C}"/>
              </a:ext>
            </a:extLst>
          </p:cNvPr>
          <p:cNvSpPr/>
          <p:nvPr/>
        </p:nvSpPr>
        <p:spPr>
          <a:xfrm>
            <a:off x="2807364" y="3545452"/>
            <a:ext cx="2213815" cy="906379"/>
          </a:xfrm>
          <a:prstGeom prst="rect">
            <a:avLst/>
          </a:prstGeom>
          <a:noFill/>
          <a:ln w="4445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7" name="正方形/長方形 26">
            <a:extLst>
              <a:ext uri="{FF2B5EF4-FFF2-40B4-BE49-F238E27FC236}">
                <a16:creationId xmlns:a16="http://schemas.microsoft.com/office/drawing/2014/main" id="{ED9919D7-F627-4E5D-80E9-245F02151614}"/>
              </a:ext>
            </a:extLst>
          </p:cNvPr>
          <p:cNvSpPr/>
          <p:nvPr/>
        </p:nvSpPr>
        <p:spPr>
          <a:xfrm>
            <a:off x="312821" y="4596202"/>
            <a:ext cx="2157663" cy="914400"/>
          </a:xfrm>
          <a:prstGeom prst="rect">
            <a:avLst/>
          </a:prstGeom>
          <a:noFill/>
          <a:ln w="444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28" name="正方形/長方形 27">
            <a:extLst>
              <a:ext uri="{FF2B5EF4-FFF2-40B4-BE49-F238E27FC236}">
                <a16:creationId xmlns:a16="http://schemas.microsoft.com/office/drawing/2014/main" id="{4FEF00CB-D2D9-4192-97C4-B5EBA96EE4EA}"/>
              </a:ext>
            </a:extLst>
          </p:cNvPr>
          <p:cNvSpPr/>
          <p:nvPr/>
        </p:nvSpPr>
        <p:spPr>
          <a:xfrm>
            <a:off x="3625520" y="4596202"/>
            <a:ext cx="2157663" cy="914400"/>
          </a:xfrm>
          <a:prstGeom prst="rect">
            <a:avLst/>
          </a:prstGeom>
          <a:solidFill>
            <a:schemeClr val="accent4">
              <a:lumMod val="20000"/>
              <a:lumOff val="80000"/>
            </a:schemeClr>
          </a:solidFill>
          <a:ln w="444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cxnSp>
        <p:nvCxnSpPr>
          <p:cNvPr id="30" name="直線コネクタ 29">
            <a:extLst>
              <a:ext uri="{FF2B5EF4-FFF2-40B4-BE49-F238E27FC236}">
                <a16:creationId xmlns:a16="http://schemas.microsoft.com/office/drawing/2014/main" id="{E2351A3C-AF97-426C-8FA2-AD66CF84BF20}"/>
              </a:ext>
            </a:extLst>
          </p:cNvPr>
          <p:cNvCxnSpPr>
            <a:cxnSpLocks/>
          </p:cNvCxnSpPr>
          <p:nvPr/>
        </p:nvCxnSpPr>
        <p:spPr>
          <a:xfrm>
            <a:off x="6585292" y="673913"/>
            <a:ext cx="0" cy="5177899"/>
          </a:xfrm>
          <a:prstGeom prst="line">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A1DC29D2-6BA2-43A2-82A5-1871B16FF066}"/>
              </a:ext>
            </a:extLst>
          </p:cNvPr>
          <p:cNvSpPr txBox="1"/>
          <p:nvPr/>
        </p:nvSpPr>
        <p:spPr>
          <a:xfrm>
            <a:off x="331105" y="3684635"/>
            <a:ext cx="2121093" cy="646331"/>
          </a:xfrm>
          <a:prstGeom prst="rect">
            <a:avLst/>
          </a:prstGeom>
          <a:noFill/>
        </p:spPr>
        <p:txBody>
          <a:bodyPr wrap="none" rtlCol="0">
            <a:spAutoFit/>
          </a:bodyPr>
          <a:lstStyle/>
          <a:p>
            <a:r>
              <a:rPr kumimoji="1" lang="ja-JP" altLang="en-US" dirty="0">
                <a:latin typeface="Arial" panose="020B0604020202020204" pitchFamily="34" charset="0"/>
                <a:ea typeface="Meiryo UI" panose="020B0604030504040204" pitchFamily="50" charset="-128"/>
                <a:cs typeface="Arial" panose="020B0604020202020204" pitchFamily="34" charset="0"/>
              </a:rPr>
              <a:t>③ </a:t>
            </a:r>
            <a:r>
              <a:rPr kumimoji="1" lang="en-US" altLang="ja-JP" dirty="0">
                <a:latin typeface="Arial" panose="020B0604020202020204" pitchFamily="34" charset="0"/>
                <a:ea typeface="Meiryo UI" panose="020B0604030504040204" pitchFamily="50" charset="-128"/>
                <a:cs typeface="Arial" panose="020B0604020202020204" pitchFamily="34" charset="0"/>
              </a:rPr>
              <a:t>Next-generation</a:t>
            </a:r>
          </a:p>
          <a:p>
            <a:r>
              <a:rPr kumimoji="1" lang="en-US" altLang="ja-JP" dirty="0">
                <a:latin typeface="Arial" panose="020B0604020202020204" pitchFamily="34" charset="0"/>
                <a:ea typeface="Meiryo UI" panose="020B0604030504040204" pitchFamily="50" charset="-128"/>
                <a:cs typeface="Arial" panose="020B0604020202020204" pitchFamily="34" charset="0"/>
              </a:rPr>
              <a:t>heat energy</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33" name="テキスト ボックス 32">
            <a:extLst>
              <a:ext uri="{FF2B5EF4-FFF2-40B4-BE49-F238E27FC236}">
                <a16:creationId xmlns:a16="http://schemas.microsoft.com/office/drawing/2014/main" id="{19238470-956F-467C-B371-72A914EB848A}"/>
              </a:ext>
            </a:extLst>
          </p:cNvPr>
          <p:cNvSpPr txBox="1"/>
          <p:nvPr/>
        </p:nvSpPr>
        <p:spPr>
          <a:xfrm>
            <a:off x="320278" y="2580334"/>
            <a:ext cx="1915909" cy="646331"/>
          </a:xfrm>
          <a:prstGeom prst="rect">
            <a:avLst/>
          </a:prstGeom>
          <a:noFill/>
        </p:spPr>
        <p:txBody>
          <a:bodyPr wrap="none" rtlCol="0">
            <a:spAutoFit/>
          </a:bodyPr>
          <a:lstStyle/>
          <a:p>
            <a:r>
              <a:rPr kumimoji="1" lang="ja-JP" altLang="en-US" dirty="0">
                <a:solidFill>
                  <a:srgbClr val="FF0000"/>
                </a:solidFill>
                <a:latin typeface="Arial" panose="020B0604020202020204" pitchFamily="34" charset="0"/>
                <a:ea typeface="Meiryo UI" panose="020B0604030504040204" pitchFamily="50" charset="-128"/>
                <a:cs typeface="Arial" panose="020B0604020202020204" pitchFamily="34" charset="0"/>
              </a:rPr>
              <a:t>② </a:t>
            </a:r>
            <a:r>
              <a:rPr kumimoji="1" lang="en-US" altLang="ja-JP" dirty="0">
                <a:solidFill>
                  <a:srgbClr val="FF0000"/>
                </a:solidFill>
                <a:latin typeface="Arial" panose="020B0604020202020204" pitchFamily="34" charset="0"/>
                <a:ea typeface="Meiryo UI" panose="020B0604030504040204" pitchFamily="50" charset="-128"/>
                <a:cs typeface="Arial" panose="020B0604020202020204" pitchFamily="34" charset="0"/>
              </a:rPr>
              <a:t>Hydrogen</a:t>
            </a:r>
            <a:r>
              <a:rPr kumimoji="1" lang="en-US" altLang="ja-JP" dirty="0">
                <a:latin typeface="Arial" panose="020B0604020202020204" pitchFamily="34" charset="0"/>
                <a:ea typeface="Meiryo UI" panose="020B0604030504040204" pitchFamily="50" charset="-128"/>
                <a:cs typeface="Arial" panose="020B0604020202020204" pitchFamily="34" charset="0"/>
              </a:rPr>
              <a:t>/fuel</a:t>
            </a:r>
          </a:p>
          <a:p>
            <a:r>
              <a:rPr kumimoji="1" lang="en-US" altLang="ja-JP" dirty="0">
                <a:latin typeface="Arial" panose="020B0604020202020204" pitchFamily="34" charset="0"/>
                <a:ea typeface="Meiryo UI" panose="020B0604030504040204" pitchFamily="50" charset="-128"/>
                <a:cs typeface="Arial" panose="020B0604020202020204" pitchFamily="34" charset="0"/>
              </a:rPr>
              <a:t>ammonia</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34" name="テキスト ボックス 33">
            <a:extLst>
              <a:ext uri="{FF2B5EF4-FFF2-40B4-BE49-F238E27FC236}">
                <a16:creationId xmlns:a16="http://schemas.microsoft.com/office/drawing/2014/main" id="{D5BE0B13-B37E-4A4A-8406-C9AD42B60AAF}"/>
              </a:ext>
            </a:extLst>
          </p:cNvPr>
          <p:cNvSpPr txBox="1"/>
          <p:nvPr/>
        </p:nvSpPr>
        <p:spPr>
          <a:xfrm>
            <a:off x="385011" y="4844862"/>
            <a:ext cx="1274708" cy="369332"/>
          </a:xfrm>
          <a:prstGeom prst="rect">
            <a:avLst/>
          </a:prstGeom>
          <a:noFill/>
        </p:spPr>
        <p:txBody>
          <a:bodyPr wrap="none" rtlCol="0">
            <a:spAutoFit/>
          </a:bodyPr>
          <a:lstStyle/>
          <a:p>
            <a:r>
              <a:rPr lang="ja-JP" altLang="en-US" dirty="0">
                <a:latin typeface="Arial" panose="020B0604020202020204" pitchFamily="34" charset="0"/>
                <a:ea typeface="Meiryo UI" panose="020B0604030504040204" pitchFamily="50" charset="-128"/>
                <a:cs typeface="Arial" panose="020B0604020202020204" pitchFamily="34" charset="0"/>
              </a:rPr>
              <a:t>④ </a:t>
            </a:r>
            <a:r>
              <a:rPr lang="en-US" altLang="ja-JP" dirty="0">
                <a:latin typeface="Arial" panose="020B0604020202020204" pitchFamily="34" charset="0"/>
                <a:ea typeface="Meiryo UI" panose="020B0604030504040204" pitchFamily="50" charset="-128"/>
                <a:cs typeface="Arial" panose="020B0604020202020204" pitchFamily="34" charset="0"/>
              </a:rPr>
              <a:t>Nuclear</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35" name="正方形/長方形 34">
            <a:extLst>
              <a:ext uri="{FF2B5EF4-FFF2-40B4-BE49-F238E27FC236}">
                <a16:creationId xmlns:a16="http://schemas.microsoft.com/office/drawing/2014/main" id="{6248A5B3-2E5C-4334-B0E9-2AA9D68C3D48}"/>
              </a:ext>
            </a:extLst>
          </p:cNvPr>
          <p:cNvSpPr/>
          <p:nvPr/>
        </p:nvSpPr>
        <p:spPr>
          <a:xfrm>
            <a:off x="3688938" y="4751518"/>
            <a:ext cx="1980029" cy="646331"/>
          </a:xfrm>
          <a:prstGeom prst="rect">
            <a:avLst/>
          </a:prstGeom>
        </p:spPr>
        <p:txBody>
          <a:bodyPr wrap="none">
            <a:spAutoFit/>
          </a:bodyPr>
          <a:lstStyle/>
          <a:p>
            <a:r>
              <a:rPr lang="ja-JP" altLang="en-US" dirty="0">
                <a:solidFill>
                  <a:srgbClr val="FF0000"/>
                </a:solidFill>
                <a:latin typeface="Arial" panose="020B0604020202020204" pitchFamily="34" charset="0"/>
                <a:ea typeface="Meiryo UI" panose="020B0604030504040204" pitchFamily="50" charset="-128"/>
                <a:cs typeface="Arial" panose="020B0604020202020204" pitchFamily="34" charset="0"/>
              </a:rPr>
              <a:t>⑪ </a:t>
            </a:r>
            <a:r>
              <a:rPr lang="en-US" altLang="ja-JP" dirty="0">
                <a:solidFill>
                  <a:srgbClr val="FF0000"/>
                </a:solidFill>
                <a:latin typeface="Arial" panose="020B0604020202020204" pitchFamily="34" charset="0"/>
                <a:ea typeface="Meiryo UI" panose="020B0604030504040204" pitchFamily="50" charset="-128"/>
                <a:cs typeface="Arial" panose="020B0604020202020204" pitchFamily="34" charset="0"/>
              </a:rPr>
              <a:t>Carbon</a:t>
            </a:r>
          </a:p>
          <a:p>
            <a:r>
              <a:rPr lang="en-US" altLang="ja-JP" dirty="0">
                <a:solidFill>
                  <a:srgbClr val="FF0000"/>
                </a:solidFill>
                <a:latin typeface="Arial" panose="020B0604020202020204" pitchFamily="34" charset="0"/>
                <a:ea typeface="Meiryo UI" panose="020B0604030504040204" pitchFamily="50" charset="-128"/>
                <a:cs typeface="Arial" panose="020B0604020202020204" pitchFamily="34" charset="0"/>
              </a:rPr>
              <a:t>recycling/material</a:t>
            </a:r>
            <a:endParaRPr lang="ja-JP" altLang="en-US" dirty="0">
              <a:solidFill>
                <a:srgbClr val="FF0000"/>
              </a:solidFill>
              <a:latin typeface="Arial" panose="020B0604020202020204" pitchFamily="34" charset="0"/>
              <a:ea typeface="Meiryo UI" panose="020B0604030504040204" pitchFamily="50" charset="-128"/>
              <a:cs typeface="Arial" panose="020B0604020202020204" pitchFamily="34" charset="0"/>
            </a:endParaRPr>
          </a:p>
        </p:txBody>
      </p:sp>
      <p:sp>
        <p:nvSpPr>
          <p:cNvPr id="36" name="正方形/長方形 35">
            <a:extLst>
              <a:ext uri="{FF2B5EF4-FFF2-40B4-BE49-F238E27FC236}">
                <a16:creationId xmlns:a16="http://schemas.microsoft.com/office/drawing/2014/main" id="{CFC39B16-5F56-4288-B9E6-FA21C4AA710A}"/>
              </a:ext>
            </a:extLst>
          </p:cNvPr>
          <p:cNvSpPr/>
          <p:nvPr/>
        </p:nvSpPr>
        <p:spPr>
          <a:xfrm>
            <a:off x="2774628" y="2718833"/>
            <a:ext cx="1377300" cy="369332"/>
          </a:xfrm>
          <a:prstGeom prst="rect">
            <a:avLst/>
          </a:prstGeom>
        </p:spPr>
        <p:txBody>
          <a:bodyPr wrap="none">
            <a:spAutoFit/>
          </a:bodyPr>
          <a:lstStyle/>
          <a:p>
            <a:r>
              <a:rPr lang="ja-JP" altLang="en-US" dirty="0">
                <a:solidFill>
                  <a:srgbClr val="FF0000"/>
                </a:solidFill>
                <a:latin typeface="Arial" panose="020B0604020202020204" pitchFamily="34" charset="0"/>
                <a:ea typeface="Meiryo UI" panose="020B0604030504040204" pitchFamily="50" charset="-128"/>
                <a:cs typeface="Arial" panose="020B0604020202020204" pitchFamily="34" charset="0"/>
              </a:rPr>
              <a:t>⑦ </a:t>
            </a:r>
            <a:r>
              <a:rPr lang="en-US" altLang="ja-JP" dirty="0">
                <a:solidFill>
                  <a:srgbClr val="FF0000"/>
                </a:solidFill>
                <a:latin typeface="Arial" panose="020B0604020202020204" pitchFamily="34" charset="0"/>
                <a:ea typeface="Meiryo UI" panose="020B0604030504040204" pitchFamily="50" charset="-128"/>
                <a:cs typeface="Arial" panose="020B0604020202020204" pitchFamily="34" charset="0"/>
              </a:rPr>
              <a:t>Shipping</a:t>
            </a:r>
            <a:endParaRPr lang="ja-JP" altLang="en-US" dirty="0">
              <a:solidFill>
                <a:srgbClr val="FF0000"/>
              </a:solidFill>
              <a:latin typeface="Arial" panose="020B0604020202020204" pitchFamily="34" charset="0"/>
              <a:ea typeface="Meiryo UI" panose="020B0604030504040204" pitchFamily="50" charset="-128"/>
              <a:cs typeface="Arial" panose="020B0604020202020204" pitchFamily="34" charset="0"/>
            </a:endParaRPr>
          </a:p>
        </p:txBody>
      </p:sp>
      <p:sp>
        <p:nvSpPr>
          <p:cNvPr id="37" name="正方形/長方形 36">
            <a:extLst>
              <a:ext uri="{FF2B5EF4-FFF2-40B4-BE49-F238E27FC236}">
                <a16:creationId xmlns:a16="http://schemas.microsoft.com/office/drawing/2014/main" id="{89BB550D-B8EE-4706-AF7B-873123D0479E}"/>
              </a:ext>
            </a:extLst>
          </p:cNvPr>
          <p:cNvSpPr/>
          <p:nvPr/>
        </p:nvSpPr>
        <p:spPr>
          <a:xfrm>
            <a:off x="2789388" y="3541259"/>
            <a:ext cx="2368149" cy="646331"/>
          </a:xfrm>
          <a:prstGeom prst="rect">
            <a:avLst/>
          </a:prstGeom>
        </p:spPr>
        <p:txBody>
          <a:bodyPr wrap="square">
            <a:spAutoFit/>
          </a:bodyPr>
          <a:lstStyle/>
          <a:p>
            <a:r>
              <a:rPr lang="ja-JP" altLang="en-US" dirty="0">
                <a:solidFill>
                  <a:srgbClr val="000000"/>
                </a:solidFill>
                <a:latin typeface="Arial" panose="020B0604020202020204" pitchFamily="34" charset="0"/>
                <a:ea typeface="Meiryo UI" panose="020B0604030504040204" pitchFamily="50" charset="-128"/>
                <a:cs typeface="Arial" panose="020B0604020202020204" pitchFamily="34" charset="0"/>
              </a:rPr>
              <a:t>➈ </a:t>
            </a:r>
            <a:r>
              <a:rPr lang="en-US" altLang="ja-JP" dirty="0">
                <a:solidFill>
                  <a:srgbClr val="000000"/>
                </a:solidFill>
                <a:latin typeface="Arial" panose="020B0604020202020204" pitchFamily="34" charset="0"/>
                <a:ea typeface="Meiryo UI" panose="020B0604030504040204" pitchFamily="50" charset="-128"/>
                <a:cs typeface="Arial" panose="020B0604020202020204" pitchFamily="34" charset="0"/>
              </a:rPr>
              <a:t>Food, agriculture,</a:t>
            </a:r>
          </a:p>
          <a:p>
            <a:r>
              <a:rPr lang="en-US" altLang="ja-JP" dirty="0">
                <a:solidFill>
                  <a:srgbClr val="000000"/>
                </a:solidFill>
                <a:latin typeface="Arial" panose="020B0604020202020204" pitchFamily="34" charset="0"/>
                <a:ea typeface="Meiryo UI" panose="020B0604030504040204" pitchFamily="50" charset="-128"/>
                <a:cs typeface="Arial" panose="020B0604020202020204" pitchFamily="34" charset="0"/>
              </a:rPr>
              <a:t>forestry and fisheries</a:t>
            </a:r>
            <a:endParaRPr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38" name="正方形/長方形 37">
            <a:extLst>
              <a:ext uri="{FF2B5EF4-FFF2-40B4-BE49-F238E27FC236}">
                <a16:creationId xmlns:a16="http://schemas.microsoft.com/office/drawing/2014/main" id="{A423611F-CFC5-4462-BDFB-0D5BDCE5361E}"/>
              </a:ext>
            </a:extLst>
          </p:cNvPr>
          <p:cNvSpPr/>
          <p:nvPr/>
        </p:nvSpPr>
        <p:spPr>
          <a:xfrm>
            <a:off x="5224364" y="3809922"/>
            <a:ext cx="1197828" cy="369332"/>
          </a:xfrm>
          <a:prstGeom prst="rect">
            <a:avLst/>
          </a:prstGeom>
        </p:spPr>
        <p:txBody>
          <a:bodyPr wrap="none">
            <a:spAutoFit/>
          </a:bodyPr>
          <a:lstStyle/>
          <a:p>
            <a:r>
              <a:rPr lang="ja-JP" altLang="en-US" dirty="0">
                <a:latin typeface="Arial" panose="020B0604020202020204" pitchFamily="34" charset="0"/>
                <a:ea typeface="Meiryo UI" panose="020B0604030504040204" pitchFamily="50" charset="-128"/>
                <a:cs typeface="Arial" panose="020B0604020202020204" pitchFamily="34" charset="0"/>
              </a:rPr>
              <a:t>⑩ </a:t>
            </a:r>
            <a:r>
              <a:rPr lang="en-US" altLang="ja-JP" dirty="0">
                <a:latin typeface="Arial" panose="020B0604020202020204" pitchFamily="34" charset="0"/>
                <a:ea typeface="Meiryo UI" panose="020B0604030504040204" pitchFamily="50" charset="-128"/>
                <a:cs typeface="Arial" panose="020B0604020202020204" pitchFamily="34" charset="0"/>
              </a:rPr>
              <a:t>Aircraft</a:t>
            </a:r>
            <a:endParaRPr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39" name="正方形/長方形 38">
            <a:extLst>
              <a:ext uri="{FF2B5EF4-FFF2-40B4-BE49-F238E27FC236}">
                <a16:creationId xmlns:a16="http://schemas.microsoft.com/office/drawing/2014/main" id="{7E8A955A-DC01-4F4E-9AC8-FA3A25AB3009}"/>
              </a:ext>
            </a:extLst>
          </p:cNvPr>
          <p:cNvSpPr/>
          <p:nvPr/>
        </p:nvSpPr>
        <p:spPr>
          <a:xfrm>
            <a:off x="4158280" y="2475819"/>
            <a:ext cx="2427012" cy="923330"/>
          </a:xfrm>
          <a:prstGeom prst="rect">
            <a:avLst/>
          </a:prstGeom>
        </p:spPr>
        <p:txBody>
          <a:bodyPr wrap="square">
            <a:spAutoFit/>
          </a:bodyPr>
          <a:lstStyle/>
          <a:p>
            <a:r>
              <a:rPr lang="ja-JP" altLang="en-US" dirty="0">
                <a:solidFill>
                  <a:srgbClr val="000000"/>
                </a:solidFill>
                <a:latin typeface="Arial" panose="020B0604020202020204" pitchFamily="34" charset="0"/>
                <a:ea typeface="Meiryo UI" panose="020B0604030504040204" pitchFamily="50" charset="-128"/>
                <a:cs typeface="Arial" panose="020B0604020202020204" pitchFamily="34" charset="0"/>
              </a:rPr>
              <a:t>⑧ </a:t>
            </a:r>
            <a:r>
              <a:rPr lang="en-US" altLang="ja-JP" dirty="0">
                <a:solidFill>
                  <a:srgbClr val="000000"/>
                </a:solidFill>
                <a:latin typeface="Arial" panose="020B0604020202020204" pitchFamily="34" charset="0"/>
                <a:ea typeface="Meiryo UI" panose="020B0604030504040204" pitchFamily="50" charset="-128"/>
                <a:cs typeface="Arial" panose="020B0604020202020204" pitchFamily="34" charset="0"/>
              </a:rPr>
              <a:t>Logistics, people</a:t>
            </a:r>
          </a:p>
          <a:p>
            <a:r>
              <a:rPr lang="en-US" altLang="ja-JP" dirty="0">
                <a:solidFill>
                  <a:srgbClr val="000000"/>
                </a:solidFill>
                <a:latin typeface="Arial" panose="020B0604020202020204" pitchFamily="34" charset="0"/>
                <a:ea typeface="Meiryo UI" panose="020B0604030504040204" pitchFamily="50" charset="-128"/>
                <a:cs typeface="Arial" panose="020B0604020202020204" pitchFamily="34" charset="0"/>
              </a:rPr>
              <a:t> flow, and civil </a:t>
            </a:r>
            <a:r>
              <a:rPr lang="en-US" altLang="ja-JP" dirty="0" err="1">
                <a:solidFill>
                  <a:srgbClr val="000000"/>
                </a:solidFill>
                <a:latin typeface="Arial" panose="020B0604020202020204" pitchFamily="34" charset="0"/>
                <a:ea typeface="Meiryo UI" panose="020B0604030504040204" pitchFamily="50" charset="-128"/>
                <a:cs typeface="Arial" panose="020B0604020202020204" pitchFamily="34" charset="0"/>
              </a:rPr>
              <a:t>engi-neering</a:t>
            </a:r>
            <a:r>
              <a:rPr lang="en-US" altLang="ja-JP" dirty="0">
                <a:solidFill>
                  <a:srgbClr val="000000"/>
                </a:solidFill>
                <a:latin typeface="Arial" panose="020B0604020202020204" pitchFamily="34" charset="0"/>
                <a:ea typeface="Meiryo UI" panose="020B0604030504040204" pitchFamily="50" charset="-128"/>
                <a:cs typeface="Arial" panose="020B0604020202020204" pitchFamily="34" charset="0"/>
              </a:rPr>
              <a:t> infrastructure</a:t>
            </a:r>
            <a:endParaRPr lang="en-US" altLang="ja-JP" dirty="0">
              <a:latin typeface="Arial" panose="020B0604020202020204" pitchFamily="34" charset="0"/>
              <a:ea typeface="Meiryo UI" panose="020B0604030504040204" pitchFamily="50" charset="-128"/>
              <a:cs typeface="Arial" panose="020B0604020202020204" pitchFamily="34" charset="0"/>
            </a:endParaRPr>
          </a:p>
        </p:txBody>
      </p:sp>
      <p:sp>
        <p:nvSpPr>
          <p:cNvPr id="41" name="正方形/長方形 40">
            <a:extLst>
              <a:ext uri="{FF2B5EF4-FFF2-40B4-BE49-F238E27FC236}">
                <a16:creationId xmlns:a16="http://schemas.microsoft.com/office/drawing/2014/main" id="{7F326878-87AF-4EDE-ABB4-2D20C9F96012}"/>
              </a:ext>
            </a:extLst>
          </p:cNvPr>
          <p:cNvSpPr/>
          <p:nvPr/>
        </p:nvSpPr>
        <p:spPr>
          <a:xfrm>
            <a:off x="6749508" y="2702212"/>
            <a:ext cx="2005677" cy="646331"/>
          </a:xfrm>
          <a:prstGeom prst="rect">
            <a:avLst/>
          </a:prstGeom>
        </p:spPr>
        <p:txBody>
          <a:bodyPr wrap="none">
            <a:spAutoFit/>
          </a:bodyPr>
          <a:lstStyle/>
          <a:p>
            <a:r>
              <a:rPr lang="ja-JP" altLang="en-US" dirty="0">
                <a:latin typeface="Arial" panose="020B0604020202020204" pitchFamily="34" charset="0"/>
                <a:ea typeface="Meiryo UI" panose="020B0604030504040204" pitchFamily="50" charset="-128"/>
                <a:cs typeface="Arial" panose="020B0604020202020204" pitchFamily="34" charset="0"/>
              </a:rPr>
              <a:t>⑬ </a:t>
            </a:r>
            <a:r>
              <a:rPr lang="en-US" altLang="ja-JP" dirty="0">
                <a:latin typeface="Arial" panose="020B0604020202020204" pitchFamily="34" charset="0"/>
                <a:ea typeface="Meiryo UI" panose="020B0604030504040204" pitchFamily="50" charset="-128"/>
                <a:cs typeface="Arial" panose="020B0604020202020204" pitchFamily="34" charset="0"/>
              </a:rPr>
              <a:t>Resource</a:t>
            </a:r>
          </a:p>
          <a:p>
            <a:r>
              <a:rPr lang="en-US" altLang="ja-JP" dirty="0">
                <a:latin typeface="Arial" panose="020B0604020202020204" pitchFamily="34" charset="0"/>
                <a:ea typeface="Meiryo UI" panose="020B0604030504040204" pitchFamily="50" charset="-128"/>
                <a:cs typeface="Arial" panose="020B0604020202020204" pitchFamily="34" charset="0"/>
              </a:rPr>
              <a:t>circulation-related</a:t>
            </a:r>
            <a:endParaRPr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43" name="正方形/長方形 42">
            <a:extLst>
              <a:ext uri="{FF2B5EF4-FFF2-40B4-BE49-F238E27FC236}">
                <a16:creationId xmlns:a16="http://schemas.microsoft.com/office/drawing/2014/main" id="{6486FCBE-F10B-4A42-8CD0-B50A4C250721}"/>
              </a:ext>
            </a:extLst>
          </p:cNvPr>
          <p:cNvSpPr/>
          <p:nvPr/>
        </p:nvSpPr>
        <p:spPr>
          <a:xfrm>
            <a:off x="6713620" y="3741991"/>
            <a:ext cx="2172390" cy="369332"/>
          </a:xfrm>
          <a:prstGeom prst="rect">
            <a:avLst/>
          </a:prstGeom>
        </p:spPr>
        <p:txBody>
          <a:bodyPr wrap="none">
            <a:spAutoFit/>
          </a:bodyPr>
          <a:lstStyle/>
          <a:p>
            <a:r>
              <a:rPr lang="ja-JP" altLang="en-US" dirty="0">
                <a:solidFill>
                  <a:srgbClr val="000000"/>
                </a:solidFill>
                <a:latin typeface="Arial" panose="020B0604020202020204" pitchFamily="34" charset="0"/>
                <a:ea typeface="Meiryo UI" panose="020B0604030504040204" pitchFamily="50" charset="-128"/>
                <a:cs typeface="Arial" panose="020B0604020202020204" pitchFamily="34" charset="0"/>
              </a:rPr>
              <a:t>⑭ </a:t>
            </a:r>
            <a:r>
              <a:rPr lang="en-US" altLang="ja-JP" dirty="0">
                <a:solidFill>
                  <a:srgbClr val="000000"/>
                </a:solidFill>
                <a:latin typeface="Arial" panose="020B0604020202020204" pitchFamily="34" charset="0"/>
                <a:ea typeface="Meiryo UI" panose="020B0604030504040204" pitchFamily="50" charset="-128"/>
                <a:cs typeface="Arial" panose="020B0604020202020204" pitchFamily="34" charset="0"/>
              </a:rPr>
              <a:t>Lifestyle-related</a:t>
            </a:r>
            <a:endParaRPr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44" name="テキスト ボックス 43">
            <a:extLst>
              <a:ext uri="{FF2B5EF4-FFF2-40B4-BE49-F238E27FC236}">
                <a16:creationId xmlns:a16="http://schemas.microsoft.com/office/drawing/2014/main" id="{A2DBA497-B27F-4AEC-BDD1-D88B8A76C328}"/>
              </a:ext>
            </a:extLst>
          </p:cNvPr>
          <p:cNvSpPr txBox="1"/>
          <p:nvPr/>
        </p:nvSpPr>
        <p:spPr>
          <a:xfrm>
            <a:off x="1820632" y="5845889"/>
            <a:ext cx="5931715" cy="369332"/>
          </a:xfrm>
          <a:prstGeom prst="rect">
            <a:avLst/>
          </a:prstGeom>
          <a:noFill/>
          <a:ln>
            <a:solidFill>
              <a:schemeClr val="tx1"/>
            </a:solidFill>
          </a:ln>
        </p:spPr>
        <p:txBody>
          <a:bodyPr wrap="square" rtlCol="0">
            <a:spAutoFit/>
          </a:bodyPr>
          <a:lstStyle/>
          <a:p>
            <a:r>
              <a:rPr lang="en-US" altLang="ja-JP" dirty="0">
                <a:latin typeface="Arial" panose="020B0604020202020204" pitchFamily="34" charset="0"/>
                <a:ea typeface="Meiryo UI" panose="020B0604030504040204" pitchFamily="50" charset="-128"/>
                <a:cs typeface="Arial" panose="020B0604020202020204" pitchFamily="34" charset="0"/>
              </a:rPr>
              <a:t>Growth fields will be expanded toward 2030 and 2050</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p:txBody>
      </p:sp>
      <p:sp>
        <p:nvSpPr>
          <p:cNvPr id="45" name="テキスト ボックス 44">
            <a:extLst>
              <a:ext uri="{FF2B5EF4-FFF2-40B4-BE49-F238E27FC236}">
                <a16:creationId xmlns:a16="http://schemas.microsoft.com/office/drawing/2014/main" id="{330BD63D-5C99-4730-A854-5DB393840C5D}"/>
              </a:ext>
            </a:extLst>
          </p:cNvPr>
          <p:cNvSpPr txBox="1"/>
          <p:nvPr/>
        </p:nvSpPr>
        <p:spPr>
          <a:xfrm>
            <a:off x="184486" y="6258244"/>
            <a:ext cx="4751622" cy="307777"/>
          </a:xfrm>
          <a:prstGeom prst="rect">
            <a:avLst/>
          </a:prstGeom>
          <a:noFill/>
        </p:spPr>
        <p:txBody>
          <a:bodyPr wrap="none" rtlCol="0">
            <a:spAutoFit/>
          </a:bodyPr>
          <a:lstStyle/>
          <a:p>
            <a:r>
              <a:rPr kumimoji="1" lang="en-US" altLang="ja-JP" sz="1400" dirty="0">
                <a:latin typeface="Arial" panose="020B0604020202020204" pitchFamily="34" charset="0"/>
                <a:ea typeface="Meiryo UI" panose="020B0604030504040204" pitchFamily="50" charset="-128"/>
                <a:cs typeface="Arial" panose="020B0604020202020204" pitchFamily="34" charset="0"/>
              </a:rPr>
              <a:t>Source : Japanese METI material and translate in English</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2" name="正方形/長方形 1">
            <a:extLst>
              <a:ext uri="{FF2B5EF4-FFF2-40B4-BE49-F238E27FC236}">
                <a16:creationId xmlns:a16="http://schemas.microsoft.com/office/drawing/2014/main" id="{37978E5E-8FFD-F384-E7FA-3898DF20665D}"/>
              </a:ext>
            </a:extLst>
          </p:cNvPr>
          <p:cNvSpPr/>
          <p:nvPr/>
        </p:nvSpPr>
        <p:spPr>
          <a:xfrm>
            <a:off x="7752349" y="153522"/>
            <a:ext cx="1379621" cy="425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sp>
        <p:nvSpPr>
          <p:cNvPr id="3" name="テキスト ボックス 2">
            <a:extLst>
              <a:ext uri="{FF2B5EF4-FFF2-40B4-BE49-F238E27FC236}">
                <a16:creationId xmlns:a16="http://schemas.microsoft.com/office/drawing/2014/main" id="{B2C71BCF-4D84-4C04-9CBC-FB12E4ACB969}"/>
              </a:ext>
            </a:extLst>
          </p:cNvPr>
          <p:cNvSpPr txBox="1"/>
          <p:nvPr/>
        </p:nvSpPr>
        <p:spPr>
          <a:xfrm>
            <a:off x="275407" y="79045"/>
            <a:ext cx="8607677" cy="523220"/>
          </a:xfrm>
          <a:prstGeom prst="rect">
            <a:avLst/>
          </a:prstGeom>
          <a:noFill/>
        </p:spPr>
        <p:txBody>
          <a:bodyPr wrap="none" rtlCol="0">
            <a:spAutoFit/>
          </a:bodyPr>
          <a:lstStyle/>
          <a:p>
            <a:r>
              <a:rPr lang="en-US" altLang="ja-JP" sz="2800" b="1" dirty="0">
                <a:latin typeface="Meiryo UI" panose="020B0604030504040204" pitchFamily="50" charset="-128"/>
                <a:ea typeface="Meiryo UI" panose="020B0604030504040204" pitchFamily="50" charset="-128"/>
                <a:cs typeface="Arial" panose="020B0604020202020204" pitchFamily="34" charset="0"/>
              </a:rPr>
              <a:t>14 priority fields for Green Growth Strategy </a:t>
            </a:r>
            <a:endParaRPr kumimoji="1" lang="ja-JP" altLang="en-US" sz="28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11" name="スライド番号プレースホルダー 10">
            <a:extLst>
              <a:ext uri="{FF2B5EF4-FFF2-40B4-BE49-F238E27FC236}">
                <a16:creationId xmlns:a16="http://schemas.microsoft.com/office/drawing/2014/main" id="{EB0B6516-7BA5-C266-202F-06916C1956AA}"/>
              </a:ext>
            </a:extLst>
          </p:cNvPr>
          <p:cNvSpPr>
            <a:spLocks noGrp="1"/>
          </p:cNvSpPr>
          <p:nvPr>
            <p:ph type="sldNum" sz="quarter" idx="12"/>
          </p:nvPr>
        </p:nvSpPr>
        <p:spPr/>
        <p:txBody>
          <a:bodyPr/>
          <a:lstStyle/>
          <a:p>
            <a:fld id="{FCAA081B-C72F-46EC-AB54-D6F55AADE4D1}" type="slidenum">
              <a:rPr kumimoji="1" lang="ja-JP" altLang="en-US" smtClean="0"/>
              <a:t>6</a:t>
            </a:fld>
            <a:endParaRPr kumimoji="1" lang="ja-JP" altLang="en-US"/>
          </a:p>
        </p:txBody>
      </p:sp>
    </p:spTree>
    <p:extLst>
      <p:ext uri="{BB962C8B-B14F-4D97-AF65-F5344CB8AC3E}">
        <p14:creationId xmlns:p14="http://schemas.microsoft.com/office/powerpoint/2010/main" val="2953700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4D94903-C6AF-4E22-A238-F302D8E259E6}"/>
              </a:ext>
            </a:extLst>
          </p:cNvPr>
          <p:cNvGraphicFramePr>
            <a:graphicFrameLocks noGrp="1"/>
          </p:cNvGraphicFramePr>
          <p:nvPr>
            <p:extLst>
              <p:ext uri="{D42A27DB-BD31-4B8C-83A1-F6EECF244321}">
                <p14:modId xmlns:p14="http://schemas.microsoft.com/office/powerpoint/2010/main" val="1832662912"/>
              </p:ext>
            </p:extLst>
          </p:nvPr>
        </p:nvGraphicFramePr>
        <p:xfrm>
          <a:off x="160421" y="1259304"/>
          <a:ext cx="8831179" cy="4810628"/>
        </p:xfrm>
        <a:graphic>
          <a:graphicData uri="http://schemas.openxmlformats.org/drawingml/2006/table">
            <a:tbl>
              <a:tblPr/>
              <a:tblGrid>
                <a:gridCol w="1756610">
                  <a:extLst>
                    <a:ext uri="{9D8B030D-6E8A-4147-A177-3AD203B41FA5}">
                      <a16:colId xmlns:a16="http://schemas.microsoft.com/office/drawing/2014/main" val="2586499665"/>
                    </a:ext>
                  </a:extLst>
                </a:gridCol>
                <a:gridCol w="3007895">
                  <a:extLst>
                    <a:ext uri="{9D8B030D-6E8A-4147-A177-3AD203B41FA5}">
                      <a16:colId xmlns:a16="http://schemas.microsoft.com/office/drawing/2014/main" val="2390417389"/>
                    </a:ext>
                  </a:extLst>
                </a:gridCol>
                <a:gridCol w="4066674">
                  <a:extLst>
                    <a:ext uri="{9D8B030D-6E8A-4147-A177-3AD203B41FA5}">
                      <a16:colId xmlns:a16="http://schemas.microsoft.com/office/drawing/2014/main" val="3479362064"/>
                    </a:ext>
                  </a:extLst>
                </a:gridCol>
              </a:tblGrid>
              <a:tr h="419102">
                <a:tc>
                  <a:txBody>
                    <a:bodyPr/>
                    <a:lstStyle/>
                    <a:p>
                      <a:pPr algn="ctr"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Current status </a:t>
                      </a:r>
                    </a:p>
                    <a:p>
                      <a:pPr algn="ctr" fontAlgn="ctr"/>
                      <a:r>
                        <a:rPr lang="en-US" altLang="ja-JP"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and issues</a:t>
                      </a:r>
                      <a:endParaRPr lang="ja-JP" altLang="en-US"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Future initiatives</a:t>
                      </a:r>
                      <a:endParaRPr lang="ja-JP" altLang="en-US"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12204849"/>
                  </a:ext>
                </a:extLst>
              </a:tr>
              <a:tr h="1018674">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Promotion of</a:t>
                      </a:r>
                    </a:p>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electrification</a:t>
                      </a:r>
                    </a:p>
                    <a:p>
                      <a:pPr algn="l"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t>
                      </a: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innovation of</a:t>
                      </a:r>
                    </a:p>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automobile usage</a:t>
                      </a:r>
                      <a:endPar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Low pricing of EV etc.</a:t>
                      </a:r>
                    </a:p>
                    <a:p>
                      <a:pPr algn="l" fontAlgn="ctr"/>
                      <a:r>
                        <a:rPr kumimoji="1" lang="ja-JP" altLang="en-US"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Infrastructure development</a:t>
                      </a:r>
                      <a:endPar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p>
                      <a:pPr algn="l" fontAlgn="ctr">
                        <a:spcBef>
                          <a:spcPts val="0"/>
                        </a:spcBef>
                      </a:pPr>
                      <a:r>
                        <a:rPr kumimoji="1" lang="en-US" altLang="ja-JP" sz="1600" b="0" i="1"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(the rest is omitted)</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Accelerated spread</a:t>
                      </a:r>
                      <a:r>
                        <a:rPr kumimoji="1" lang="ja-JP" altLang="en-US"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of</a:t>
                      </a:r>
                      <a:r>
                        <a:rPr kumimoji="1" lang="ja-JP" altLang="en-US"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EV etc. </a:t>
                      </a:r>
                    </a:p>
                    <a:p>
                      <a:pPr algn="l" fontAlgn="ctr"/>
                      <a:r>
                        <a:rPr kumimoji="1" lang="ja-JP" altLang="en-US" sz="1600" b="0" i="0" u="none" strike="noStrike"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Growth realize with strengthening of </a:t>
                      </a:r>
                    </a:p>
                    <a:p>
                      <a:pPr algn="l" fontAlgn="ct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     battery etc. and EV related technologies</a:t>
                      </a:r>
                    </a:p>
                    <a:p>
                      <a:pPr algn="l" fontAlgn="ctr">
                        <a:spcBef>
                          <a:spcPts val="0"/>
                        </a:spcBef>
                      </a:pPr>
                      <a:r>
                        <a:rPr kumimoji="1" lang="en-US" altLang="ja-JP" sz="1600" b="0" i="1" u="none" strike="noStrike" kern="1200" dirty="0">
                          <a:solidFill>
                            <a:schemeClr val="tx1"/>
                          </a:solidFill>
                          <a:effectLst/>
                          <a:latin typeface="Arial" panose="020B0604020202020204" pitchFamily="34" charset="0"/>
                          <a:ea typeface="+mn-ea"/>
                          <a:cs typeface="Arial" panose="020B0604020202020204" pitchFamily="34" charset="0"/>
                        </a:rPr>
                        <a:t> (the rest is omitted) </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5542181"/>
                  </a:ext>
                </a:extLst>
              </a:tr>
              <a:tr h="2039354">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Carbon  </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neutralization </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of fuel</a:t>
                      </a:r>
                      <a:r>
                        <a:rPr lang="ja-JP" altLang="en-US"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Low pricing, manufacturing </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technology</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and</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establishment</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endParaRPr kumimoji="1" lang="en-US" altLang="ja-JP" sz="1600" b="1" i="0" kern="1200" dirty="0">
                        <a:solidFill>
                          <a:schemeClr val="tx1"/>
                        </a:solidFill>
                        <a:effectLst/>
                        <a:latin typeface="Arial" panose="020B0604020202020204" pitchFamily="34" charset="0"/>
                        <a:ea typeface="+mn-ea"/>
                        <a:cs typeface="Arial" panose="020B0604020202020204" pitchFamily="34" charset="0"/>
                      </a:endParaRP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for</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u="sng" kern="1200" baseline="0" dirty="0">
                          <a:solidFill>
                            <a:schemeClr val="tx1"/>
                          </a:solidFill>
                          <a:effectLst/>
                          <a:latin typeface="Arial" panose="020B0604020202020204" pitchFamily="34" charset="0"/>
                          <a:ea typeface="+mn-ea"/>
                          <a:cs typeface="Arial" panose="020B0604020202020204" pitchFamily="34" charset="0"/>
                        </a:rPr>
                        <a:t>synthetic fuel</a:t>
                      </a:r>
                      <a:r>
                        <a:rPr kumimoji="1" lang="en-US" altLang="ja-JP" sz="1600" b="0" i="0" u="sng" kern="1200" baseline="0" dirty="0">
                          <a:solidFill>
                            <a:schemeClr val="tx1"/>
                          </a:solidFill>
                          <a:effectLst/>
                          <a:latin typeface="Arial" panose="020B0604020202020204" pitchFamily="34" charset="0"/>
                          <a:ea typeface="+mn-ea"/>
                          <a:cs typeface="Arial" panose="020B0604020202020204" pitchFamily="34" charset="0"/>
                        </a:rPr>
                        <a:t>*</a:t>
                      </a:r>
                      <a:r>
                        <a:rPr kumimoji="1" lang="en-US" altLang="ja-JP" sz="1600" b="0" i="0" u="sng" kern="1200" baseline="30000" dirty="0">
                          <a:solidFill>
                            <a:schemeClr val="tx1"/>
                          </a:solidFill>
                          <a:effectLst/>
                          <a:latin typeface="Arial" panose="020B0604020202020204" pitchFamily="34" charset="0"/>
                          <a:ea typeface="+mn-ea"/>
                          <a:cs typeface="Arial" panose="020B0604020202020204" pitchFamily="34" charset="0"/>
                        </a:rPr>
                        <a:t>1</a:t>
                      </a:r>
                      <a:endParaRPr kumimoji="1" lang="en-US" altLang="ja-JP" sz="1600" b="0" i="0" u="sng" strike="noStrike" kern="1200" baseline="300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p>
                      <a:pPr algn="l" fontAlgn="ctr"/>
                      <a:r>
                        <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 </a:t>
                      </a:r>
                      <a:r>
                        <a:rPr kumimoji="1" lang="en-US" altLang="ja-JP" sz="1600" b="1"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Unfinished of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Integrated</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manufacturing process</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for</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commercialization</a:t>
                      </a:r>
                      <a:endParaRPr lang="ja-JP" altLang="en-US"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lang="en-US" altLang="ja-JP"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Scale up and </a:t>
                      </a:r>
                      <a:r>
                        <a:rPr kumimoji="1" lang="en-US" altLang="ja-JP" sz="1600" b="1" i="0" u="none" strike="noStrike" kern="1200" dirty="0">
                          <a:solidFill>
                            <a:schemeClr val="tx1"/>
                          </a:solidFill>
                          <a:effectLst/>
                          <a:latin typeface="Arial" panose="020B0604020202020204" pitchFamily="34" charset="0"/>
                          <a:ea typeface="+mn-ea"/>
                          <a:cs typeface="Arial" panose="020B0604020202020204" pitchFamily="34" charset="0"/>
                        </a:rPr>
                        <a:t>t</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echnology development</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support</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for synthetic fuel</a:t>
                      </a:r>
                    </a:p>
                    <a:p>
                      <a:pPr marL="177800" indent="-177800" algn="l" fontAlgn="ct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 - </a:t>
                      </a:r>
                      <a:r>
                        <a:rPr kumimoji="1" lang="en-US" altLang="ja-JP" sz="1600" b="1" i="0" u="none" strike="noStrike" kern="1200" dirty="0">
                          <a:solidFill>
                            <a:schemeClr val="tx1"/>
                          </a:solidFill>
                          <a:effectLst/>
                          <a:latin typeface="Arial" panose="020B0604020202020204" pitchFamily="34" charset="0"/>
                          <a:ea typeface="+mn-ea"/>
                          <a:cs typeface="Arial" panose="020B0604020202020204" pitchFamily="34" charset="0"/>
                        </a:rPr>
                        <a:t>Aiming for no more than current gasoline price in 2050</a:t>
                      </a:r>
                    </a:p>
                    <a:p>
                      <a:pPr algn="l" fontAlgn="ct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 - </a:t>
                      </a:r>
                      <a:r>
                        <a:rPr kumimoji="1" lang="en-US" altLang="ja-JP" sz="1600" b="1" i="0" u="none" strike="noStrike" kern="1200" dirty="0">
                          <a:solidFill>
                            <a:schemeClr val="tx1"/>
                          </a:solidFill>
                          <a:effectLst/>
                          <a:latin typeface="Arial" panose="020B0604020202020204" pitchFamily="34" charset="0"/>
                          <a:ea typeface="+mn-ea"/>
                          <a:cs typeface="Arial" panose="020B0604020202020204" pitchFamily="34" charset="0"/>
                        </a:rPr>
                        <a:t>Development of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Innovative new</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technology</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and</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process</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applied</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research for integrated manufacturing</a:t>
                      </a:r>
                    </a:p>
                    <a:p>
                      <a:pPr algn="l" fontAlgn="ct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   process</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for</a:t>
                      </a:r>
                      <a:r>
                        <a:rPr kumimoji="1" lang="ja-JP" altLang="en-US" sz="1600" b="1" i="0"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1" i="0" kern="1200" dirty="0">
                          <a:solidFill>
                            <a:schemeClr val="tx1"/>
                          </a:solidFill>
                          <a:effectLst/>
                          <a:latin typeface="Arial" panose="020B0604020202020204" pitchFamily="34" charset="0"/>
                          <a:ea typeface="+mn-ea"/>
                          <a:cs typeface="Arial" panose="020B0604020202020204" pitchFamily="34" charset="0"/>
                        </a:rPr>
                        <a:t>commercialization</a:t>
                      </a:r>
                      <a:endParaRPr lang="ja-JP" altLang="en-US" sz="1600" b="1"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33298934"/>
                  </a:ext>
                </a:extLst>
              </a:tr>
              <a:tr h="1147011">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Battery</a:t>
                      </a: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Struggling to scale up even</a:t>
                      </a:r>
                    </a:p>
                    <a:p>
                      <a:pPr algn="l" fontAlgn="ct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 leading R&amp;D</a:t>
                      </a:r>
                    </a:p>
                    <a:p>
                      <a:pPr algn="l" fontAlgn="ctr"/>
                      <a:r>
                        <a:rPr kumimoji="1" lang="ja-JP" altLang="en-US" sz="1600" b="0" i="0" u="none" strike="noStrike" kern="1200" dirty="0">
                          <a:solidFill>
                            <a:schemeClr val="tx1"/>
                          </a:solidFill>
                          <a:effectLst/>
                          <a:latin typeface="Arial" panose="020B0604020202020204" pitchFamily="34" charset="0"/>
                          <a:ea typeface="+mn-ea"/>
                          <a:cs typeface="Arial" panose="020B0604020202020204" pitchFamily="34" charset="0"/>
                        </a:rPr>
                        <a:t> ➔</a:t>
                      </a: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Issue of mass production and</a:t>
                      </a:r>
                    </a:p>
                    <a:p>
                      <a:pPr algn="l" fontAlgn="ctr"/>
                      <a:r>
                        <a:rPr kumimoji="1" lang="en-US" altLang="ja-JP" sz="1600" b="0" i="0" u="none" strike="noStrike" kern="1200" dirty="0">
                          <a:solidFill>
                            <a:schemeClr val="tx1"/>
                          </a:solidFill>
                          <a:effectLst/>
                          <a:latin typeface="Arial" panose="020B0604020202020204" pitchFamily="34" charset="0"/>
                          <a:ea typeface="+mn-ea"/>
                          <a:cs typeface="Arial" panose="020B0604020202020204" pitchFamily="34" charset="0"/>
                        </a:rPr>
                        <a:t>    p</a:t>
                      </a:r>
                      <a:r>
                        <a:rPr kumimoji="1" lang="en-US" altLang="ja-JP" sz="1600" b="0" i="0" kern="1200" dirty="0">
                          <a:solidFill>
                            <a:schemeClr val="tx1"/>
                          </a:solidFill>
                          <a:effectLst/>
                          <a:latin typeface="Arial" panose="020B0604020202020204" pitchFamily="34" charset="0"/>
                          <a:ea typeface="+mn-ea"/>
                          <a:cs typeface="Arial" panose="020B0604020202020204" pitchFamily="34" charset="0"/>
                        </a:rPr>
                        <a:t>erformance improvement</a:t>
                      </a:r>
                    </a:p>
                    <a:p>
                      <a:pPr algn="l" fontAlgn="ctr">
                        <a:spcBef>
                          <a:spcPts val="0"/>
                        </a:spcBef>
                      </a:pPr>
                      <a:r>
                        <a:rPr kumimoji="1" lang="en-US" altLang="ja-JP" sz="1600" b="0" i="1" u="none" strike="noStrike" kern="1200" dirty="0">
                          <a:solidFill>
                            <a:schemeClr val="tx1"/>
                          </a:solidFill>
                          <a:effectLst/>
                          <a:latin typeface="Arial" panose="020B0604020202020204" pitchFamily="34" charset="0"/>
                          <a:ea typeface="+mn-ea"/>
                          <a:cs typeface="Arial" panose="020B0604020202020204" pitchFamily="34" charset="0"/>
                        </a:rPr>
                        <a:t> (the rest is omitted)</a:t>
                      </a:r>
                      <a:endParaRPr lang="ja-JP" altLang="en-US" sz="1600" b="0" i="1"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Scale up</a:t>
                      </a: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t>
                      </a: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R&amp;D support and creation of</a:t>
                      </a:r>
                    </a:p>
                    <a:p>
                      <a:pPr algn="l" fontAlgn="ctr"/>
                      <a:r>
                        <a:rPr lang="en-US" altLang="ja-JP"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battery business</a:t>
                      </a:r>
                    </a:p>
                    <a:p>
                      <a:pPr algn="l" fontAlgn="ctr"/>
                      <a:r>
                        <a:rPr lang="ja-JP" altLang="en-US" sz="1600" b="0" i="0" u="none" strike="noStrike"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800" b="0" i="0" kern="1200" dirty="0">
                          <a:solidFill>
                            <a:schemeClr val="tx1"/>
                          </a:solidFill>
                          <a:effectLst/>
                          <a:latin typeface="Arial" panose="020B0604020202020204" pitchFamily="34" charset="0"/>
                          <a:ea typeface="+mn-ea"/>
                          <a:cs typeface="Arial" panose="020B0604020202020204" pitchFamily="34" charset="0"/>
                        </a:rPr>
                        <a:t>Capture growth markets</a:t>
                      </a:r>
                      <a:r>
                        <a:rPr kumimoji="1" lang="ja-JP" altLang="en-US"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about</a:t>
                      </a:r>
                      <a:r>
                        <a:rPr kumimoji="1" lang="ja-JP" altLang="en-US"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twice</a:t>
                      </a:r>
                    </a:p>
                    <a:p>
                      <a:pPr algn="l" fontAlgn="ctr"/>
                      <a:r>
                        <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ja-JP" altLang="en-US"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until</a:t>
                      </a:r>
                      <a:r>
                        <a:rPr kumimoji="1" lang="ja-JP" altLang="en-US"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dirty="0">
                          <a:solidFill>
                            <a:srgbClr val="000000"/>
                          </a:solidFill>
                          <a:effectLst/>
                          <a:latin typeface="Arial" panose="020B0604020202020204" pitchFamily="34" charset="0"/>
                          <a:ea typeface="游ゴシック" panose="020B0400000000000000" pitchFamily="50" charset="-128"/>
                          <a:cs typeface="Arial" panose="020B0604020202020204" pitchFamily="34" charset="0"/>
                        </a:rPr>
                        <a:t>2030, five times for vehicle use</a:t>
                      </a:r>
                    </a:p>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1600" b="0" i="1" u="none" strike="noStrike" kern="1200" dirty="0">
                          <a:solidFill>
                            <a:schemeClr val="tx1"/>
                          </a:solidFill>
                          <a:effectLst/>
                          <a:latin typeface="Arial" panose="020B0604020202020204" pitchFamily="34" charset="0"/>
                          <a:ea typeface="+mn-ea"/>
                          <a:cs typeface="Arial" panose="020B0604020202020204" pitchFamily="34" charset="0"/>
                        </a:rPr>
                        <a:t> (the rest is omitted) </a:t>
                      </a:r>
                      <a:endParaRPr lang="ja-JP" altLang="en-US" sz="1600" b="0" i="1" u="none" strike="noStrike" dirty="0">
                        <a:solidFill>
                          <a:srgbClr val="000000"/>
                        </a:solidFill>
                        <a:effectLst/>
                        <a:latin typeface="Arial" panose="020B0604020202020204" pitchFamily="34" charset="0"/>
                        <a:ea typeface="+mn-ea"/>
                        <a:cs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0061070"/>
                  </a:ext>
                </a:extLst>
              </a:tr>
            </a:tbl>
          </a:graphicData>
        </a:graphic>
      </p:graphicFrame>
      <p:sp>
        <p:nvSpPr>
          <p:cNvPr id="5" name="テキスト ボックス 4">
            <a:extLst>
              <a:ext uri="{FF2B5EF4-FFF2-40B4-BE49-F238E27FC236}">
                <a16:creationId xmlns:a16="http://schemas.microsoft.com/office/drawing/2014/main" id="{C2D58548-E157-433F-B312-50A22057A4F5}"/>
              </a:ext>
            </a:extLst>
          </p:cNvPr>
          <p:cNvSpPr txBox="1"/>
          <p:nvPr/>
        </p:nvSpPr>
        <p:spPr>
          <a:xfrm>
            <a:off x="2537661" y="50755"/>
            <a:ext cx="4082716" cy="461665"/>
          </a:xfrm>
          <a:prstGeom prst="rect">
            <a:avLst/>
          </a:prstGeom>
          <a:noFill/>
        </p:spPr>
        <p:txBody>
          <a:bodyPr wrap="square" rtlCol="0">
            <a:spAutoFit/>
          </a:bodyPr>
          <a:lstStyle/>
          <a:p>
            <a:pPr algn="ctr"/>
            <a:r>
              <a:rPr lang="ja-JP" altLang="en-US" sz="2400" b="1" dirty="0">
                <a:latin typeface="Meiryo UI" panose="020B0604030504040204" pitchFamily="50" charset="-128"/>
                <a:ea typeface="Meiryo UI" panose="020B0604030504040204" pitchFamily="50" charset="-128"/>
                <a:cs typeface="Arial" panose="020B0604020202020204" pitchFamily="34" charset="0"/>
              </a:rPr>
              <a:t>⑤ </a:t>
            </a:r>
            <a:r>
              <a:rPr lang="en-US" altLang="ja-JP" sz="2400" b="1" dirty="0">
                <a:latin typeface="Meiryo UI" panose="020B0604030504040204" pitchFamily="50" charset="-128"/>
                <a:ea typeface="Meiryo UI" panose="020B0604030504040204" pitchFamily="50" charset="-128"/>
                <a:cs typeface="Arial" panose="020B0604020202020204" pitchFamily="34" charset="0"/>
              </a:rPr>
              <a:t>Automobile</a:t>
            </a:r>
            <a:r>
              <a:rPr lang="ja-JP" altLang="en-US" sz="2400" b="1" dirty="0">
                <a:latin typeface="Meiryo UI" panose="020B0604030504040204" pitchFamily="50" charset="-128"/>
                <a:ea typeface="Meiryo UI" panose="020B0604030504040204" pitchFamily="50" charset="-128"/>
                <a:cs typeface="Arial" panose="020B0604020202020204" pitchFamily="34" charset="0"/>
              </a:rPr>
              <a:t>・</a:t>
            </a:r>
            <a:r>
              <a:rPr lang="en-US" altLang="ja-JP" sz="2400" b="1" dirty="0">
                <a:latin typeface="Meiryo UI" panose="020B0604030504040204" pitchFamily="50" charset="-128"/>
                <a:ea typeface="Meiryo UI" panose="020B0604030504040204" pitchFamily="50" charset="-128"/>
                <a:cs typeface="Arial" panose="020B0604020202020204" pitchFamily="34" charset="0"/>
              </a:rPr>
              <a:t>Battery</a:t>
            </a:r>
            <a:endParaRPr kumimoji="1" lang="ja-JP" altLang="en-US" sz="24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6" name="正方形/長方形 5">
            <a:extLst>
              <a:ext uri="{FF2B5EF4-FFF2-40B4-BE49-F238E27FC236}">
                <a16:creationId xmlns:a16="http://schemas.microsoft.com/office/drawing/2014/main" id="{134FC1DB-FF31-46EA-8849-3AAF0E32A6DD}"/>
              </a:ext>
            </a:extLst>
          </p:cNvPr>
          <p:cNvSpPr/>
          <p:nvPr/>
        </p:nvSpPr>
        <p:spPr>
          <a:xfrm>
            <a:off x="7752349" y="153522"/>
            <a:ext cx="1379621" cy="425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61747B1-9C46-4841-BF69-3F6B6F86DA31}"/>
              </a:ext>
            </a:extLst>
          </p:cNvPr>
          <p:cNvSpPr txBox="1"/>
          <p:nvPr/>
        </p:nvSpPr>
        <p:spPr>
          <a:xfrm>
            <a:off x="328863" y="505328"/>
            <a:ext cx="8462212" cy="656590"/>
          </a:xfrm>
          <a:prstGeom prst="rect">
            <a:avLst/>
          </a:prstGeom>
          <a:noFill/>
          <a:ln w="31750">
            <a:solidFill>
              <a:schemeClr val="accent1"/>
            </a:solidFill>
          </a:ln>
        </p:spPr>
        <p:txBody>
          <a:bodyPr wrap="square" rtlCol="0">
            <a:spAutoFit/>
          </a:bodyPr>
          <a:lstStyle/>
          <a:p>
            <a:pPr marL="342900" indent="-342900">
              <a:lnSpc>
                <a:spcPts val="2200"/>
              </a:lnSpc>
              <a:buFont typeface="Wingdings" panose="05000000000000000000" pitchFamily="2" charset="2"/>
              <a:buChar char="u"/>
            </a:pPr>
            <a:r>
              <a:rPr kumimoji="1" lang="en-US" altLang="ja-JP" sz="2000" dirty="0">
                <a:latin typeface="Arial" panose="020B0604020202020204" pitchFamily="34" charset="0"/>
                <a:cs typeface="Arial" panose="020B0604020202020204" pitchFamily="34" charset="0"/>
              </a:rPr>
              <a:t>Aiming for carbon neutralization of whole automobile life cycle in 2050 </a:t>
            </a:r>
            <a:r>
              <a:rPr lang="en-US" altLang="ja-JP" sz="2000" dirty="0">
                <a:latin typeface="Arial" panose="020B0604020202020204" pitchFamily="34" charset="0"/>
                <a:cs typeface="Arial" panose="020B0604020202020204" pitchFamily="34" charset="0"/>
              </a:rPr>
              <a:t>and competitiveness strengthening</a:t>
            </a:r>
            <a:r>
              <a:rPr lang="ja-JP" altLang="en-US" sz="2000" dirty="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for</a:t>
            </a:r>
            <a:r>
              <a:rPr lang="ja-JP" altLang="en-US" sz="2000" dirty="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battery</a:t>
            </a:r>
            <a:r>
              <a:rPr lang="ja-JP" altLang="en-US" sz="2000" dirty="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industry</a:t>
            </a:r>
            <a:endParaRPr kumimoji="1" lang="ja-JP" altLang="en-US" sz="2000" dirty="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D9F8714A-2C93-45B5-B38C-1D3BFB24D4B5}"/>
              </a:ext>
            </a:extLst>
          </p:cNvPr>
          <p:cNvSpPr txBox="1"/>
          <p:nvPr/>
        </p:nvSpPr>
        <p:spPr>
          <a:xfrm>
            <a:off x="477982" y="6060938"/>
            <a:ext cx="8666018" cy="307777"/>
          </a:xfrm>
          <a:prstGeom prst="rect">
            <a:avLst/>
          </a:prstGeom>
          <a:noFill/>
        </p:spPr>
        <p:txBody>
          <a:bodyPr wrap="square" rtlCol="0">
            <a:spAutoFit/>
          </a:bodyPr>
          <a:lstStyle/>
          <a:p>
            <a:r>
              <a:rPr kumimoji="1" lang="en-US" altLang="ja-JP" sz="1400" dirty="0"/>
              <a:t>*1 Liquid fuel can be used for combustion engines produced by green hydrogen and captured CO2 </a:t>
            </a:r>
            <a:endParaRPr kumimoji="1" lang="ja-JP" altLang="en-US" sz="1400" dirty="0"/>
          </a:p>
        </p:txBody>
      </p:sp>
      <p:sp>
        <p:nvSpPr>
          <p:cNvPr id="8" name="テキスト ボックス 7">
            <a:extLst>
              <a:ext uri="{FF2B5EF4-FFF2-40B4-BE49-F238E27FC236}">
                <a16:creationId xmlns:a16="http://schemas.microsoft.com/office/drawing/2014/main" id="{44E1D6B0-8027-4266-BD00-9DD8F15D97C9}"/>
              </a:ext>
            </a:extLst>
          </p:cNvPr>
          <p:cNvSpPr txBox="1"/>
          <p:nvPr/>
        </p:nvSpPr>
        <p:spPr>
          <a:xfrm>
            <a:off x="184486" y="6268635"/>
            <a:ext cx="4751622" cy="307777"/>
          </a:xfrm>
          <a:prstGeom prst="rect">
            <a:avLst/>
          </a:prstGeom>
          <a:noFill/>
        </p:spPr>
        <p:txBody>
          <a:bodyPr wrap="none" rtlCol="0">
            <a:spAutoFit/>
          </a:bodyPr>
          <a:lstStyle/>
          <a:p>
            <a:r>
              <a:rPr kumimoji="1" lang="en-US" altLang="ja-JP" sz="1400" dirty="0"/>
              <a:t>Source : Japanese METI material and translate in English</a:t>
            </a:r>
            <a:endParaRPr kumimoji="1" lang="ja-JP" altLang="en-US" sz="1400" dirty="0"/>
          </a:p>
        </p:txBody>
      </p:sp>
      <p:sp>
        <p:nvSpPr>
          <p:cNvPr id="3" name="スライド番号プレースホルダー 2">
            <a:extLst>
              <a:ext uri="{FF2B5EF4-FFF2-40B4-BE49-F238E27FC236}">
                <a16:creationId xmlns:a16="http://schemas.microsoft.com/office/drawing/2014/main" id="{29178B61-EC80-5894-CE3D-DCCCEC04600C}"/>
              </a:ext>
            </a:extLst>
          </p:cNvPr>
          <p:cNvSpPr>
            <a:spLocks noGrp="1"/>
          </p:cNvSpPr>
          <p:nvPr>
            <p:ph type="sldNum" sz="quarter" idx="12"/>
          </p:nvPr>
        </p:nvSpPr>
        <p:spPr/>
        <p:txBody>
          <a:bodyPr/>
          <a:lstStyle/>
          <a:p>
            <a:fld id="{FCAA081B-C72F-46EC-AB54-D6F55AADE4D1}" type="slidenum">
              <a:rPr kumimoji="1" lang="ja-JP" altLang="en-US" smtClean="0"/>
              <a:t>7</a:t>
            </a:fld>
            <a:endParaRPr kumimoji="1" lang="ja-JP" altLang="en-US"/>
          </a:p>
        </p:txBody>
      </p:sp>
    </p:spTree>
    <p:extLst>
      <p:ext uri="{BB962C8B-B14F-4D97-AF65-F5344CB8AC3E}">
        <p14:creationId xmlns:p14="http://schemas.microsoft.com/office/powerpoint/2010/main" val="1626855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0474D6E9-48DC-412D-B398-B90A6EF195D9}"/>
              </a:ext>
            </a:extLst>
          </p:cNvPr>
          <p:cNvPicPr>
            <a:picLocks noChangeAspect="1"/>
          </p:cNvPicPr>
          <p:nvPr/>
        </p:nvPicPr>
        <p:blipFill>
          <a:blip r:embed="rId3"/>
          <a:stretch>
            <a:fillRect/>
          </a:stretch>
        </p:blipFill>
        <p:spPr>
          <a:xfrm>
            <a:off x="0" y="5644"/>
            <a:ext cx="9144000" cy="6574265"/>
          </a:xfrm>
          <a:prstGeom prst="rect">
            <a:avLst/>
          </a:prstGeom>
        </p:spPr>
      </p:pic>
      <p:pic>
        <p:nvPicPr>
          <p:cNvPr id="7" name="図 6">
            <a:extLst>
              <a:ext uri="{FF2B5EF4-FFF2-40B4-BE49-F238E27FC236}">
                <a16:creationId xmlns:a16="http://schemas.microsoft.com/office/drawing/2014/main" id="{03DF2AA5-1EA3-4A08-8B4C-A4E55EFA1FD8}"/>
              </a:ext>
            </a:extLst>
          </p:cNvPr>
          <p:cNvPicPr>
            <a:picLocks noChangeAspect="1"/>
          </p:cNvPicPr>
          <p:nvPr/>
        </p:nvPicPr>
        <p:blipFill>
          <a:blip r:embed="rId4"/>
          <a:stretch>
            <a:fillRect/>
          </a:stretch>
        </p:blipFill>
        <p:spPr>
          <a:xfrm>
            <a:off x="7604355" y="1"/>
            <a:ext cx="1539644" cy="499619"/>
          </a:xfrm>
          <a:prstGeom prst="rect">
            <a:avLst/>
          </a:prstGeom>
        </p:spPr>
      </p:pic>
      <p:sp>
        <p:nvSpPr>
          <p:cNvPr id="3" name="テキスト ボックス 2">
            <a:extLst>
              <a:ext uri="{FF2B5EF4-FFF2-40B4-BE49-F238E27FC236}">
                <a16:creationId xmlns:a16="http://schemas.microsoft.com/office/drawing/2014/main" id="{605240C8-04F3-4D4F-AC75-95BBF58E5C90}"/>
              </a:ext>
            </a:extLst>
          </p:cNvPr>
          <p:cNvSpPr txBox="1"/>
          <p:nvPr/>
        </p:nvSpPr>
        <p:spPr>
          <a:xfrm rot="1544878">
            <a:off x="4539915" y="4098758"/>
            <a:ext cx="918841" cy="276999"/>
          </a:xfrm>
          <a:prstGeom prst="rect">
            <a:avLst/>
          </a:prstGeom>
          <a:noFill/>
        </p:spPr>
        <p:txBody>
          <a:bodyPr wrap="none" rtlCol="0">
            <a:spAutoFit/>
          </a:bodyPr>
          <a:lstStyle/>
          <a:p>
            <a:r>
              <a:rPr lang="en-US" altLang="ja-JP" sz="1200" b="1" dirty="0"/>
              <a:t>Electricity</a:t>
            </a:r>
            <a:endParaRPr kumimoji="1" lang="ja-JP" altLang="en-US" sz="1200" b="1" dirty="0"/>
          </a:p>
        </p:txBody>
      </p:sp>
      <p:sp>
        <p:nvSpPr>
          <p:cNvPr id="6" name="テキスト ボックス 5">
            <a:extLst>
              <a:ext uri="{FF2B5EF4-FFF2-40B4-BE49-F238E27FC236}">
                <a16:creationId xmlns:a16="http://schemas.microsoft.com/office/drawing/2014/main" id="{42FECDBF-4293-4F99-9443-954454E781E8}"/>
              </a:ext>
            </a:extLst>
          </p:cNvPr>
          <p:cNvSpPr txBox="1"/>
          <p:nvPr/>
        </p:nvSpPr>
        <p:spPr>
          <a:xfrm rot="1610043">
            <a:off x="5253789" y="3713748"/>
            <a:ext cx="894797" cy="276999"/>
          </a:xfrm>
          <a:prstGeom prst="rect">
            <a:avLst/>
          </a:prstGeom>
          <a:noFill/>
        </p:spPr>
        <p:txBody>
          <a:bodyPr wrap="none" rtlCol="0">
            <a:spAutoFit/>
          </a:bodyPr>
          <a:lstStyle/>
          <a:p>
            <a:r>
              <a:rPr lang="en-US" altLang="ja-JP" sz="1200" b="1" dirty="0"/>
              <a:t>Hydrogen</a:t>
            </a:r>
            <a:endParaRPr kumimoji="1" lang="ja-JP" altLang="en-US" sz="1200" b="1" dirty="0"/>
          </a:p>
        </p:txBody>
      </p:sp>
      <p:sp>
        <p:nvSpPr>
          <p:cNvPr id="9" name="テキスト ボックス 8">
            <a:extLst>
              <a:ext uri="{FF2B5EF4-FFF2-40B4-BE49-F238E27FC236}">
                <a16:creationId xmlns:a16="http://schemas.microsoft.com/office/drawing/2014/main" id="{989989DE-6A28-4166-BCE4-935ACDE3EEBE}"/>
              </a:ext>
            </a:extLst>
          </p:cNvPr>
          <p:cNvSpPr txBox="1"/>
          <p:nvPr/>
        </p:nvSpPr>
        <p:spPr>
          <a:xfrm rot="19730772">
            <a:off x="7323219" y="2069431"/>
            <a:ext cx="500458" cy="276999"/>
          </a:xfrm>
          <a:prstGeom prst="rect">
            <a:avLst/>
          </a:prstGeom>
          <a:noFill/>
        </p:spPr>
        <p:txBody>
          <a:bodyPr wrap="none" rtlCol="0">
            <a:spAutoFit/>
          </a:bodyPr>
          <a:lstStyle/>
          <a:p>
            <a:r>
              <a:rPr lang="en-US" altLang="ja-JP" sz="1200" b="1" dirty="0"/>
              <a:t>CO2</a:t>
            </a:r>
            <a:endParaRPr kumimoji="1" lang="ja-JP" altLang="en-US" sz="1200" b="1" dirty="0"/>
          </a:p>
        </p:txBody>
      </p:sp>
      <p:sp>
        <p:nvSpPr>
          <p:cNvPr id="10" name="テキスト ボックス 9">
            <a:extLst>
              <a:ext uri="{FF2B5EF4-FFF2-40B4-BE49-F238E27FC236}">
                <a16:creationId xmlns:a16="http://schemas.microsoft.com/office/drawing/2014/main" id="{6A7EB2F1-51E8-4C83-ACE5-B15C1EA8ED9C}"/>
              </a:ext>
            </a:extLst>
          </p:cNvPr>
          <p:cNvSpPr txBox="1"/>
          <p:nvPr/>
        </p:nvSpPr>
        <p:spPr>
          <a:xfrm>
            <a:off x="216570" y="8022"/>
            <a:ext cx="3505200" cy="369332"/>
          </a:xfrm>
          <a:prstGeom prst="rect">
            <a:avLst/>
          </a:prstGeom>
          <a:noFill/>
        </p:spPr>
        <p:txBody>
          <a:bodyPr wrap="square" rtlCol="0">
            <a:spAutoFit/>
          </a:bodyPr>
          <a:lstStyle/>
          <a:p>
            <a:r>
              <a:rPr lang="en-US" altLang="ja-JP" b="1" dirty="0"/>
              <a:t>Future view of carbon neutral </a:t>
            </a:r>
            <a:endParaRPr kumimoji="1" lang="ja-JP" altLang="en-US" b="1" dirty="0"/>
          </a:p>
        </p:txBody>
      </p:sp>
      <p:sp>
        <p:nvSpPr>
          <p:cNvPr id="11" name="テキスト ボックス 10">
            <a:extLst>
              <a:ext uri="{FF2B5EF4-FFF2-40B4-BE49-F238E27FC236}">
                <a16:creationId xmlns:a16="http://schemas.microsoft.com/office/drawing/2014/main" id="{65D4D34E-DDC1-4328-833B-4624041618E3}"/>
              </a:ext>
            </a:extLst>
          </p:cNvPr>
          <p:cNvSpPr txBox="1"/>
          <p:nvPr/>
        </p:nvSpPr>
        <p:spPr>
          <a:xfrm rot="1610043">
            <a:off x="6138626" y="3737812"/>
            <a:ext cx="1194558" cy="276999"/>
          </a:xfrm>
          <a:prstGeom prst="rect">
            <a:avLst/>
          </a:prstGeom>
          <a:noFill/>
        </p:spPr>
        <p:txBody>
          <a:bodyPr wrap="none" rtlCol="0">
            <a:spAutoFit/>
          </a:bodyPr>
          <a:lstStyle/>
          <a:p>
            <a:r>
              <a:rPr kumimoji="1" lang="en-US" altLang="ja-JP" sz="1200" b="1" dirty="0"/>
              <a:t>Synthetic fuel</a:t>
            </a:r>
            <a:endParaRPr kumimoji="1" lang="ja-JP" altLang="en-US" sz="1200" b="1" dirty="0"/>
          </a:p>
        </p:txBody>
      </p:sp>
      <p:sp>
        <p:nvSpPr>
          <p:cNvPr id="12" name="テキスト ボックス 11">
            <a:extLst>
              <a:ext uri="{FF2B5EF4-FFF2-40B4-BE49-F238E27FC236}">
                <a16:creationId xmlns:a16="http://schemas.microsoft.com/office/drawing/2014/main" id="{0CB59188-7DE7-4CAD-9564-F6EEEE973765}"/>
              </a:ext>
            </a:extLst>
          </p:cNvPr>
          <p:cNvSpPr txBox="1"/>
          <p:nvPr/>
        </p:nvSpPr>
        <p:spPr>
          <a:xfrm>
            <a:off x="288759" y="6312568"/>
            <a:ext cx="3049233" cy="307777"/>
          </a:xfrm>
          <a:prstGeom prst="rect">
            <a:avLst/>
          </a:prstGeom>
          <a:noFill/>
        </p:spPr>
        <p:txBody>
          <a:bodyPr wrap="none" rtlCol="0">
            <a:spAutoFit/>
          </a:bodyPr>
          <a:lstStyle/>
          <a:p>
            <a:r>
              <a:rPr kumimoji="1" lang="en-US" altLang="ja-JP" sz="1400" dirty="0"/>
              <a:t>Source : Japanese METI homepage</a:t>
            </a:r>
            <a:endParaRPr kumimoji="1" lang="ja-JP" altLang="en-US" sz="1400" dirty="0"/>
          </a:p>
        </p:txBody>
      </p:sp>
      <p:sp>
        <p:nvSpPr>
          <p:cNvPr id="4" name="スライド番号プレースホルダー 3">
            <a:extLst>
              <a:ext uri="{FF2B5EF4-FFF2-40B4-BE49-F238E27FC236}">
                <a16:creationId xmlns:a16="http://schemas.microsoft.com/office/drawing/2014/main" id="{6FAB93A6-89C1-D0CE-666A-E2BFF9D50BF3}"/>
              </a:ext>
            </a:extLst>
          </p:cNvPr>
          <p:cNvSpPr>
            <a:spLocks noGrp="1"/>
          </p:cNvSpPr>
          <p:nvPr>
            <p:ph type="sldNum" sz="quarter" idx="12"/>
          </p:nvPr>
        </p:nvSpPr>
        <p:spPr/>
        <p:txBody>
          <a:bodyPr/>
          <a:lstStyle/>
          <a:p>
            <a:fld id="{FCAA081B-C72F-46EC-AB54-D6F55AADE4D1}" type="slidenum">
              <a:rPr kumimoji="1" lang="ja-JP" altLang="en-US" smtClean="0"/>
              <a:t>8</a:t>
            </a:fld>
            <a:endParaRPr kumimoji="1" lang="ja-JP" altLang="en-US"/>
          </a:p>
        </p:txBody>
      </p:sp>
    </p:spTree>
    <p:extLst>
      <p:ext uri="{BB962C8B-B14F-4D97-AF65-F5344CB8AC3E}">
        <p14:creationId xmlns:p14="http://schemas.microsoft.com/office/powerpoint/2010/main" val="686462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71FF209B-54A1-F2EE-D9E2-C51B82BAC2FE}"/>
              </a:ext>
            </a:extLst>
          </p:cNvPr>
          <p:cNvPicPr>
            <a:picLocks noChangeAspect="1"/>
          </p:cNvPicPr>
          <p:nvPr/>
        </p:nvPicPr>
        <p:blipFill>
          <a:blip r:embed="rId3"/>
          <a:stretch>
            <a:fillRect/>
          </a:stretch>
        </p:blipFill>
        <p:spPr>
          <a:xfrm>
            <a:off x="29524" y="246718"/>
            <a:ext cx="9091554" cy="1906438"/>
          </a:xfrm>
          <a:prstGeom prst="rect">
            <a:avLst/>
          </a:prstGeom>
          <a:solidFill>
            <a:srgbClr val="F2F6F5"/>
          </a:solidFill>
        </p:spPr>
      </p:pic>
      <p:sp>
        <p:nvSpPr>
          <p:cNvPr id="2" name="テキスト ボックス 1">
            <a:extLst>
              <a:ext uri="{FF2B5EF4-FFF2-40B4-BE49-F238E27FC236}">
                <a16:creationId xmlns:a16="http://schemas.microsoft.com/office/drawing/2014/main" id="{3F884FDE-221B-4146-8095-7D0C3024BEBB}"/>
              </a:ext>
            </a:extLst>
          </p:cNvPr>
          <p:cNvSpPr txBox="1"/>
          <p:nvPr/>
        </p:nvSpPr>
        <p:spPr>
          <a:xfrm>
            <a:off x="29524" y="1423493"/>
            <a:ext cx="9114476" cy="830997"/>
          </a:xfrm>
          <a:prstGeom prst="rect">
            <a:avLst/>
          </a:prstGeom>
          <a:solidFill>
            <a:srgbClr val="F2F6F5"/>
          </a:solidFill>
        </p:spPr>
        <p:txBody>
          <a:bodyPr wrap="square" rtlCol="0">
            <a:spAutoFit/>
          </a:bodyPr>
          <a:lstStyle/>
          <a:p>
            <a:r>
              <a:rPr lang="en-US" altLang="ja-JP" sz="2400" b="1" dirty="0">
                <a:latin typeface="Meiryo UI" panose="020B0604030504040204" pitchFamily="50" charset="-128"/>
                <a:ea typeface="Meiryo UI" panose="020B0604030504040204" pitchFamily="50" charset="-128"/>
              </a:rPr>
              <a:t>Cabinet Decision on the Basic Policy for the Realization of </a:t>
            </a:r>
            <a:r>
              <a:rPr lang="en-US" altLang="ja-JP" sz="2400" b="1" i="0" u="none" strike="noStrike" baseline="0" dirty="0">
                <a:solidFill>
                  <a:srgbClr val="000000"/>
                </a:solidFill>
                <a:latin typeface="Meiryo UI" panose="020B0604030504040204" pitchFamily="50" charset="-128"/>
                <a:ea typeface="Meiryo UI" panose="020B0604030504040204" pitchFamily="50" charset="-128"/>
              </a:rPr>
              <a:t>Green</a:t>
            </a:r>
            <a:r>
              <a:rPr lang="ja-JP" altLang="en-US" sz="2400" b="1" dirty="0">
                <a:solidFill>
                  <a:srgbClr val="000000"/>
                </a:solidFill>
                <a:latin typeface="Meiryo UI" panose="020B0604030504040204" pitchFamily="50" charset="-128"/>
                <a:ea typeface="Meiryo UI" panose="020B0604030504040204" pitchFamily="50" charset="-128"/>
              </a:rPr>
              <a:t> </a:t>
            </a:r>
            <a:r>
              <a:rPr lang="en-US" altLang="ja-JP" sz="2400" b="1" i="0" u="none" strike="noStrike" baseline="0" dirty="0">
                <a:solidFill>
                  <a:srgbClr val="000000"/>
                </a:solidFill>
                <a:latin typeface="Meiryo UI" panose="020B0604030504040204" pitchFamily="50" charset="-128"/>
                <a:ea typeface="Meiryo UI" panose="020B0604030504040204" pitchFamily="50" charset="-128"/>
              </a:rPr>
              <a:t>Transformation (</a:t>
            </a:r>
            <a:r>
              <a:rPr lang="en-US" altLang="ja-JP" sz="2400" b="1" dirty="0">
                <a:latin typeface="Meiryo UI" panose="020B0604030504040204" pitchFamily="50" charset="-128"/>
                <a:ea typeface="Meiryo UI" panose="020B0604030504040204" pitchFamily="50" charset="-128"/>
              </a:rPr>
              <a:t>GX)</a:t>
            </a:r>
          </a:p>
        </p:txBody>
      </p:sp>
      <p:sp>
        <p:nvSpPr>
          <p:cNvPr id="10" name="テキスト ボックス 9">
            <a:extLst>
              <a:ext uri="{FF2B5EF4-FFF2-40B4-BE49-F238E27FC236}">
                <a16:creationId xmlns:a16="http://schemas.microsoft.com/office/drawing/2014/main" id="{90FF7B38-E5DC-4972-BD6D-0FFBDF95FB66}"/>
              </a:ext>
            </a:extLst>
          </p:cNvPr>
          <p:cNvSpPr txBox="1"/>
          <p:nvPr/>
        </p:nvSpPr>
        <p:spPr>
          <a:xfrm>
            <a:off x="150868" y="2702117"/>
            <a:ext cx="8845349" cy="3389005"/>
          </a:xfrm>
          <a:prstGeom prst="rect">
            <a:avLst/>
          </a:prstGeom>
          <a:noFill/>
          <a:ln>
            <a:solidFill>
              <a:schemeClr val="tx1"/>
            </a:solidFill>
          </a:ln>
        </p:spPr>
        <p:txBody>
          <a:bodyPr wrap="square" rtlCol="0">
            <a:spAutoFit/>
          </a:bodyPr>
          <a:lstStyle/>
          <a:p>
            <a:pPr>
              <a:lnSpc>
                <a:spcPts val="2600"/>
              </a:lnSpc>
            </a:pPr>
            <a:r>
              <a:rPr lang="en-US" altLang="ja-JP" dirty="0">
                <a:latin typeface="Meiryo UI" panose="020B0604030504040204" pitchFamily="50" charset="-128"/>
                <a:ea typeface="Meiryo UI" panose="020B0604030504040204" pitchFamily="50" charset="-128"/>
              </a:rPr>
              <a:t>Since Russia's aggression against Ukraine last February, securing a stable supply of energy has become a major issue around the world. In order to simultaneously achieve the three goals of decarbonization, a stable energy supply, and economic growth through GX (green transformation), the Basic Policy for the Realization of GX was compiled at the end of last year based on discussions by the GX Implementation Council and committees from various ministries.</a:t>
            </a:r>
          </a:p>
          <a:p>
            <a:pPr>
              <a:lnSpc>
                <a:spcPts val="2600"/>
              </a:lnSpc>
            </a:pPr>
            <a:endParaRPr lang="en-US" altLang="ja-JP" dirty="0">
              <a:latin typeface="Meiryo UI" panose="020B0604030504040204" pitchFamily="50" charset="-128"/>
              <a:ea typeface="Meiryo UI" panose="020B0604030504040204" pitchFamily="50" charset="-128"/>
            </a:endParaRPr>
          </a:p>
          <a:p>
            <a:pPr>
              <a:lnSpc>
                <a:spcPts val="2600"/>
              </a:lnSpc>
            </a:pPr>
            <a:r>
              <a:rPr lang="en-US" altLang="ja-JP" dirty="0">
                <a:latin typeface="Meiryo UI" panose="020B0604030504040204" pitchFamily="50" charset="-128"/>
                <a:ea typeface="Meiryo UI" panose="020B0604030504040204" pitchFamily="50" charset="-128"/>
              </a:rPr>
              <a:t>Today, a Cabinet decision was made on the Basic Policy after conducting a public call and other processes.</a:t>
            </a:r>
            <a:endParaRPr kumimoji="1" lang="ja-JP" altLang="en-US"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55DFA314-BED1-45A1-86BD-5040079FED0A}"/>
              </a:ext>
            </a:extLst>
          </p:cNvPr>
          <p:cNvSpPr txBox="1"/>
          <p:nvPr/>
        </p:nvSpPr>
        <p:spPr>
          <a:xfrm>
            <a:off x="240633" y="6250222"/>
            <a:ext cx="3049233" cy="307777"/>
          </a:xfrm>
          <a:prstGeom prst="rect">
            <a:avLst/>
          </a:prstGeom>
          <a:noFill/>
        </p:spPr>
        <p:txBody>
          <a:bodyPr wrap="none" rtlCol="0">
            <a:spAutoFit/>
          </a:bodyPr>
          <a:lstStyle/>
          <a:p>
            <a:r>
              <a:rPr kumimoji="1" lang="en-US" altLang="ja-JP" sz="1400" dirty="0">
                <a:latin typeface="Arial" panose="020B0604020202020204" pitchFamily="34" charset="0"/>
                <a:ea typeface="Meiryo UI" panose="020B0604030504040204" pitchFamily="50" charset="-128"/>
                <a:cs typeface="Arial" panose="020B0604020202020204" pitchFamily="34" charset="0"/>
              </a:rPr>
              <a:t>Source : Japanese METI homepage</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5" name="スライド番号プレースホルダー 4">
            <a:extLst>
              <a:ext uri="{FF2B5EF4-FFF2-40B4-BE49-F238E27FC236}">
                <a16:creationId xmlns:a16="http://schemas.microsoft.com/office/drawing/2014/main" id="{B70D88F4-F6A9-B023-6FBB-2BC0103CEA72}"/>
              </a:ext>
            </a:extLst>
          </p:cNvPr>
          <p:cNvSpPr>
            <a:spLocks noGrp="1"/>
          </p:cNvSpPr>
          <p:nvPr>
            <p:ph type="sldNum" sz="quarter" idx="12"/>
          </p:nvPr>
        </p:nvSpPr>
        <p:spPr/>
        <p:txBody>
          <a:bodyPr/>
          <a:lstStyle/>
          <a:p>
            <a:fld id="{FCAA081B-C72F-46EC-AB54-D6F55AADE4D1}" type="slidenum">
              <a:rPr kumimoji="1" lang="ja-JP" altLang="en-US" smtClean="0"/>
              <a:t>9</a:t>
            </a:fld>
            <a:endParaRPr kumimoji="1" lang="ja-JP" altLang="en-US"/>
          </a:p>
        </p:txBody>
      </p:sp>
      <p:pic>
        <p:nvPicPr>
          <p:cNvPr id="7" name="図 6">
            <a:extLst>
              <a:ext uri="{FF2B5EF4-FFF2-40B4-BE49-F238E27FC236}">
                <a16:creationId xmlns:a16="http://schemas.microsoft.com/office/drawing/2014/main" id="{03DF2AA5-1EA3-4A08-8B4C-A4E55EFA1FD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1182" y="150937"/>
            <a:ext cx="2229853" cy="723595"/>
          </a:xfrm>
          <a:prstGeom prst="rect">
            <a:avLst/>
          </a:prstGeom>
          <a:solidFill>
            <a:srgbClr val="FFFFFF"/>
          </a:solidFill>
        </p:spPr>
      </p:pic>
      <p:sp>
        <p:nvSpPr>
          <p:cNvPr id="4" name="テキスト ボックス 3">
            <a:extLst>
              <a:ext uri="{FF2B5EF4-FFF2-40B4-BE49-F238E27FC236}">
                <a16:creationId xmlns:a16="http://schemas.microsoft.com/office/drawing/2014/main" id="{8E8A8F36-113E-4C8B-AC65-2B10D5D019E9}"/>
              </a:ext>
            </a:extLst>
          </p:cNvPr>
          <p:cNvSpPr txBox="1"/>
          <p:nvPr/>
        </p:nvSpPr>
        <p:spPr>
          <a:xfrm>
            <a:off x="47996" y="2297636"/>
            <a:ext cx="2057551" cy="338554"/>
          </a:xfrm>
          <a:prstGeom prst="rect">
            <a:avLst/>
          </a:prstGeom>
          <a:solidFill>
            <a:srgbClr val="FFFFFF"/>
          </a:solidFill>
          <a:ln>
            <a:solidFill>
              <a:schemeClr val="tx1"/>
            </a:solidFill>
          </a:ln>
        </p:spPr>
        <p:txBody>
          <a:bodyPr wrap="none" rtlCol="0">
            <a:spAutoFit/>
          </a:bodyPr>
          <a:lstStyle/>
          <a:p>
            <a:r>
              <a:rPr lang="en-US" altLang="ja-JP" sz="1600" dirty="0">
                <a:latin typeface="Meiryo UI" panose="020B0604030504040204" pitchFamily="50" charset="-128"/>
                <a:ea typeface="Meiryo UI" panose="020B0604030504040204" pitchFamily="50" charset="-128"/>
              </a:rPr>
              <a:t>February 10, 2023</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7068294"/>
      </p:ext>
    </p:extLst>
  </p:cSld>
  <p:clrMapOvr>
    <a:masterClrMapping/>
  </p:clrMapOvr>
</p:sld>
</file>

<file path=ppt/theme/theme1.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1AEB101B-3930-4AA1-9F55-83BCDC82927A}" vid="{1891CF86-AA45-4A37-A4BE-B14D9B7D5733}"/>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e02.potx" id="{D058938D-0460-45DA-8B45-2F52713C7771}" vid="{74AC6375-44F8-456F-928D-CB11EC246B38}"/>
    </a:ext>
  </a:extLst>
</a:theme>
</file>

<file path=ppt/theme/theme3.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1AEB101B-3930-4AA1-9F55-83BCDC82927A}" vid="{1891CF86-AA45-4A37-A4BE-B14D9B7D5733}"/>
    </a:ext>
  </a:extLst>
</a:theme>
</file>

<file path=ppt/theme/theme4.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1AEB101B-3930-4AA1-9F55-83BCDC82927A}" vid="{1891CF86-AA45-4A37-A4BE-B14D9B7D5733}"/>
    </a:ext>
  </a:extLst>
</a:theme>
</file>

<file path=ppt/theme/theme5.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1AEB101B-3930-4AA1-9F55-83BCDC82927A}" vid="{1891CF86-AA45-4A37-A4BE-B14D9B7D5733}"/>
    </a:ext>
  </a:extLst>
</a:theme>
</file>

<file path=ppt/theme/theme6.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F8D593252AAD77458A9A83CAE7B96369" ma:contentTypeVersion="11" ma:contentTypeDescription="新しいドキュメントを作成します。" ma:contentTypeScope="" ma:versionID="c6c42a487776ce02d449c056bfbc391d">
  <xsd:schema xmlns:xsd="http://www.w3.org/2001/XMLSchema" xmlns:xs="http://www.w3.org/2001/XMLSchema" xmlns:p="http://schemas.microsoft.com/office/2006/metadata/properties" xmlns:ns3="5efff5ca-9d38-4482-9df5-21866b041614" xmlns:ns4="03236438-153b-4c32-8ac2-5593e01254ff" targetNamespace="http://schemas.microsoft.com/office/2006/metadata/properties" ma:root="true" ma:fieldsID="b90db80acdaf0f7a4a0bb17c28340344" ns3:_="" ns4:_="">
    <xsd:import namespace="5efff5ca-9d38-4482-9df5-21866b041614"/>
    <xsd:import namespace="03236438-153b-4c32-8ac2-5593e01254f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ff5ca-9d38-4482-9df5-21866b041614" elementFormDefault="qualified">
    <xsd:import namespace="http://schemas.microsoft.com/office/2006/documentManagement/types"/>
    <xsd:import namespace="http://schemas.microsoft.com/office/infopath/2007/PartnerControls"/>
    <xsd:element name="SharedWithUsers" ma:index="8" nillable="true" ma:displayName="共有相手"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description="" ma:internalName="SharedWithDetails" ma:readOnly="true">
      <xsd:simpleType>
        <xsd:restriction base="dms:Note">
          <xsd:maxLength value="255"/>
        </xsd:restriction>
      </xsd:simpleType>
    </xsd:element>
    <xsd:element name="SharingHintHash" ma:index="10" nillable="true" ma:displayName="共有のヒントのハッシュ" ma:description=""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236438-153b-4c32-8ac2-5593e01254f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6269573-BD71-4524-86D2-374C6A8B88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fff5ca-9d38-4482-9df5-21866b041614"/>
    <ds:schemaRef ds:uri="03236438-153b-4c32-8ac2-5593e01254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2CD4DF-6DCE-488A-A3A1-B7C2B9910F49}">
  <ds:schemaRefs>
    <ds:schemaRef ds:uri="http://schemas.microsoft.com/sharepoint/v3/contenttype/forms"/>
  </ds:schemaRefs>
</ds:datastoreItem>
</file>

<file path=customXml/itemProps3.xml><?xml version="1.0" encoding="utf-8"?>
<ds:datastoreItem xmlns:ds="http://schemas.openxmlformats.org/officeDocument/2006/customXml" ds:itemID="{60D5C4EF-3510-46D3-8BB3-56ADE720204D}">
  <ds:schemaRefs>
    <ds:schemaRef ds:uri="http://purl.org/dc/elements/1.1/"/>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5efff5ca-9d38-4482-9df5-21866b041614"/>
    <ds:schemaRef ds:uri="http://purl.org/dc/dcmitype/"/>
    <ds:schemaRef ds:uri="03236438-153b-4c32-8ac2-5593e01254ff"/>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ppt_vision_en</Template>
  <TotalTime>0</TotalTime>
  <Words>5529</Words>
  <Application>Microsoft Office PowerPoint</Application>
  <PresentationFormat>Bildschirmpräsentation (4:3)</PresentationFormat>
  <Paragraphs>679</Paragraphs>
  <Slides>35</Slides>
  <Notes>28</Notes>
  <HiddenSlides>0</HiddenSlides>
  <MMClips>0</MMClips>
  <ScaleCrop>false</ScaleCrop>
  <HeadingPairs>
    <vt:vector size="6" baseType="variant">
      <vt:variant>
        <vt:lpstr>Verwendete Schriftarten</vt:lpstr>
      </vt:variant>
      <vt:variant>
        <vt:i4>17</vt:i4>
      </vt:variant>
      <vt:variant>
        <vt:lpstr>Design</vt:lpstr>
      </vt:variant>
      <vt:variant>
        <vt:i4>6</vt:i4>
      </vt:variant>
      <vt:variant>
        <vt:lpstr>Folientitel</vt:lpstr>
      </vt:variant>
      <vt:variant>
        <vt:i4>35</vt:i4>
      </vt:variant>
    </vt:vector>
  </HeadingPairs>
  <TitlesOfParts>
    <vt:vector size="58" baseType="lpstr">
      <vt:lpstr>HGP創英角ｺﾞｼｯｸUB</vt:lpstr>
      <vt:lpstr>HGS創英角ｺﾞｼｯｸUB</vt:lpstr>
      <vt:lpstr>Meiryo UI</vt:lpstr>
      <vt:lpstr>ＭＳ Ｐゴシック</vt:lpstr>
      <vt:lpstr>游ゴシック</vt:lpstr>
      <vt:lpstr>游ゴシック Light</vt:lpstr>
      <vt:lpstr>Abadi</vt:lpstr>
      <vt:lpstr>Arial</vt:lpstr>
      <vt:lpstr>Arial Narrow</vt:lpstr>
      <vt:lpstr>Calibri</vt:lpstr>
      <vt:lpstr>Calibri Light</vt:lpstr>
      <vt:lpstr>inherit</vt:lpstr>
      <vt:lpstr>Noto Sans Japanese</vt:lpstr>
      <vt:lpstr>Tahoma</vt:lpstr>
      <vt:lpstr>Wingdings</vt:lpstr>
      <vt:lpstr>YuGothic</vt:lpstr>
      <vt:lpstr>ヒラギノ角ゴ Pro W3</vt:lpstr>
      <vt:lpstr>1_デザインの設定</vt:lpstr>
      <vt:lpstr>デザインの設定</vt:lpstr>
      <vt:lpstr>1_デザインの設定</vt:lpstr>
      <vt:lpstr>1_デザインの設定</vt:lpstr>
      <vt:lpstr>1_デザインの設定</vt:lpstr>
      <vt:lpstr>Office テーマ</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武田好央</dc:creator>
  <cp:lastModifiedBy>Kerstin Brunbauer</cp:lastModifiedBy>
  <cp:revision>80</cp:revision>
  <cp:lastPrinted>2023-05-02T09:49:21Z</cp:lastPrinted>
  <dcterms:created xsi:type="dcterms:W3CDTF">2022-06-19T01:35:31Z</dcterms:created>
  <dcterms:modified xsi:type="dcterms:W3CDTF">2023-10-24T04:50:46Z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0x010100F8D593252AAD77458A9A83CAE7B96369</vt:lpwstr>
  </property>
  <property fmtid="{D5CDD505-2E9C-101B-9397-08002B2CF9AE}" pid="3" name="MSIP_Label_ddc55989-3c9e-4466-8514-eac6f80f6373_Enabled">
    <vt:lpwstr>true</vt:lpwstr>
  </property>
  <property fmtid="{D5CDD505-2E9C-101B-9397-08002B2CF9AE}" pid="4" name="MSIP_Label_ddc55989-3c9e-4466-8514-eac6f80f6373_SetDate">
    <vt:lpwstr>2022-05-24T05:52:58Z</vt:lpwstr>
  </property>
  <property fmtid="{D5CDD505-2E9C-101B-9397-08002B2CF9AE}" pid="5" name="MSIP_Label_ddc55989-3c9e-4466-8514-eac6f80f6373_Method">
    <vt:lpwstr>Privileged</vt:lpwstr>
  </property>
  <property fmtid="{D5CDD505-2E9C-101B-9397-08002B2CF9AE}" pid="6" name="MSIP_Label_ddc55989-3c9e-4466-8514-eac6f80f6373_Name">
    <vt:lpwstr>ddc55989-3c9e-4466-8514-eac6f80f6373</vt:lpwstr>
  </property>
  <property fmtid="{D5CDD505-2E9C-101B-9397-08002B2CF9AE}" pid="7" name="MSIP_Label_ddc55989-3c9e-4466-8514-eac6f80f6373_SiteId">
    <vt:lpwstr>18a7fec8-652f-409b-8369-272d9ce80620</vt:lpwstr>
  </property>
  <property fmtid="{D5CDD505-2E9C-101B-9397-08002B2CF9AE}" pid="8" name="MSIP_Label_ddc55989-3c9e-4466-8514-eac6f80f6373_ActionId">
    <vt:lpwstr>eb3dad7d-e409-4be9-92b5-5122b09af7fe</vt:lpwstr>
  </property>
  <property fmtid="{D5CDD505-2E9C-101B-9397-08002B2CF9AE}" pid="9" name="MSIP_Label_ddc55989-3c9e-4466-8514-eac6f80f6373_ContentBits">
    <vt:lpwstr>0</vt:lpwstr>
  </property>
</Properties>
</file>