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3" r:id="rId1"/>
  </p:sldMasterIdLst>
  <p:notesMasterIdLst>
    <p:notesMasterId r:id="rId33"/>
  </p:notesMasterIdLst>
  <p:handoutMasterIdLst>
    <p:handoutMasterId r:id="rId34"/>
  </p:handoutMasterIdLst>
  <p:sldIdLst>
    <p:sldId id="339" r:id="rId2"/>
    <p:sldId id="383" r:id="rId3"/>
    <p:sldId id="394" r:id="rId4"/>
    <p:sldId id="384" r:id="rId5"/>
    <p:sldId id="387" r:id="rId6"/>
    <p:sldId id="386" r:id="rId7"/>
    <p:sldId id="388" r:id="rId8"/>
    <p:sldId id="389" r:id="rId9"/>
    <p:sldId id="390" r:id="rId10"/>
    <p:sldId id="391" r:id="rId11"/>
    <p:sldId id="392" r:id="rId12"/>
    <p:sldId id="393" r:id="rId13"/>
    <p:sldId id="398" r:id="rId14"/>
    <p:sldId id="408" r:id="rId15"/>
    <p:sldId id="406" r:id="rId16"/>
    <p:sldId id="407" r:id="rId17"/>
    <p:sldId id="404" r:id="rId18"/>
    <p:sldId id="395" r:id="rId19"/>
    <p:sldId id="397" r:id="rId20"/>
    <p:sldId id="396" r:id="rId21"/>
    <p:sldId id="403" r:id="rId22"/>
    <p:sldId id="405" r:id="rId23"/>
    <p:sldId id="329" r:id="rId24"/>
    <p:sldId id="378" r:id="rId25"/>
    <p:sldId id="381" r:id="rId26"/>
    <p:sldId id="380" r:id="rId27"/>
    <p:sldId id="351" r:id="rId28"/>
    <p:sldId id="400" r:id="rId29"/>
    <p:sldId id="401" r:id="rId30"/>
    <p:sldId id="402" r:id="rId31"/>
    <p:sldId id="385" r:id="rId32"/>
  </p:sldIdLst>
  <p:sldSz cx="9144000" cy="5143500" type="screen16x9"/>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6" userDrawn="1">
          <p15:clr>
            <a:srgbClr val="A4A3A4"/>
          </p15:clr>
        </p15:guide>
        <p15:guide id="2" orient="horz" pos="3108" userDrawn="1">
          <p15:clr>
            <a:srgbClr val="A4A3A4"/>
          </p15:clr>
        </p15:guide>
        <p15:guide id="3" orient="horz" pos="1212" userDrawn="1">
          <p15:clr>
            <a:srgbClr val="A4A3A4"/>
          </p15:clr>
        </p15:guide>
        <p15:guide id="4" orient="horz" pos="876" userDrawn="1">
          <p15:clr>
            <a:srgbClr val="A4A3A4"/>
          </p15:clr>
        </p15:guide>
        <p15:guide id="5" orient="horz" pos="2388" userDrawn="1">
          <p15:clr>
            <a:srgbClr val="A4A3A4"/>
          </p15:clr>
        </p15:guide>
        <p15:guide id="6" pos="5565">
          <p15:clr>
            <a:srgbClr val="A4A3A4"/>
          </p15:clr>
        </p15:guide>
        <p15:guide id="7" pos="288" userDrawn="1">
          <p15:clr>
            <a:srgbClr val="A4A3A4"/>
          </p15:clr>
        </p15:guide>
        <p15:guide id="8" pos="1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J" initials="Mj" lastIdx="1" clrIdx="0"/>
  <p:cmAuthor id="1" name="Dina Bacovsky" initials="DB" lastIdx="1" clrIdx="1">
    <p:extLst>
      <p:ext uri="{19B8F6BF-5375-455C-9EA6-DF929625EA0E}">
        <p15:presenceInfo xmlns:p15="http://schemas.microsoft.com/office/powerpoint/2012/main" userId="S-1-5-21-963664362-3618930366-3928547330-26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202C"/>
    <a:srgbClr val="4D008C"/>
    <a:srgbClr val="7AB800"/>
    <a:srgbClr val="ECAA00"/>
    <a:srgbClr val="1F8A51"/>
    <a:srgbClr val="193F70"/>
    <a:srgbClr val="FF7A01"/>
    <a:srgbClr val="C75F01"/>
    <a:srgbClr val="0B1F8F"/>
    <a:srgbClr val="A12B2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058" autoAdjust="0"/>
  </p:normalViewPr>
  <p:slideViewPr>
    <p:cSldViewPr snapToGrid="0" showGuides="1">
      <p:cViewPr varScale="1">
        <p:scale>
          <a:sx n="72" d="100"/>
          <a:sy n="72" d="100"/>
        </p:scale>
        <p:origin x="1036" y="60"/>
      </p:cViewPr>
      <p:guideLst>
        <p:guide orient="horz" pos="276"/>
        <p:guide orient="horz" pos="3108"/>
        <p:guide orient="horz" pos="1212"/>
        <p:guide orient="horz" pos="876"/>
        <p:guide orient="horz" pos="2388"/>
        <p:guide pos="5565"/>
        <p:guide pos="288"/>
        <p:guide pos="144"/>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76C881-23B9-E043-A0BE-929B2694F792}"/>
              </a:ext>
            </a:extLst>
          </p:cNvPr>
          <p:cNvSpPr>
            <a:spLocks noGrp="1"/>
          </p:cNvSpPr>
          <p:nvPr>
            <p:ph type="hdr" sz="quarter"/>
          </p:nvPr>
        </p:nvSpPr>
        <p:spPr>
          <a:xfrm>
            <a:off x="0" y="0"/>
            <a:ext cx="4002019" cy="34881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E086127-A05A-5241-887E-F1E052594908}"/>
              </a:ext>
            </a:extLst>
          </p:cNvPr>
          <p:cNvSpPr>
            <a:spLocks noGrp="1"/>
          </p:cNvSpPr>
          <p:nvPr>
            <p:ph type="dt" sz="quarter" idx="1"/>
          </p:nvPr>
        </p:nvSpPr>
        <p:spPr>
          <a:xfrm>
            <a:off x="5231947" y="0"/>
            <a:ext cx="4002019" cy="348818"/>
          </a:xfrm>
          <a:prstGeom prst="rect">
            <a:avLst/>
          </a:prstGeom>
        </p:spPr>
        <p:txBody>
          <a:bodyPr vert="horz" lIns="91440" tIns="45720" rIns="91440" bIns="45720" rtlCol="0"/>
          <a:lstStyle>
            <a:lvl1pPr algn="r">
              <a:defRPr sz="1200"/>
            </a:lvl1pPr>
          </a:lstStyle>
          <a:p>
            <a:fld id="{979FDD15-EF15-CE4C-ABA1-45BEE415AA24}" type="datetimeFigureOut">
              <a:rPr lang="en-US" smtClean="0"/>
              <a:t>10/23/2023</a:t>
            </a:fld>
            <a:endParaRPr lang="en-US"/>
          </a:p>
        </p:txBody>
      </p:sp>
      <p:sp>
        <p:nvSpPr>
          <p:cNvPr id="4" name="Footer Placeholder 3">
            <a:extLst>
              <a:ext uri="{FF2B5EF4-FFF2-40B4-BE49-F238E27FC236}">
                <a16:creationId xmlns:a16="http://schemas.microsoft.com/office/drawing/2014/main" id="{B016224D-6C1A-AA49-962A-D7EF4E2589A7}"/>
              </a:ext>
            </a:extLst>
          </p:cNvPr>
          <p:cNvSpPr>
            <a:spLocks noGrp="1"/>
          </p:cNvSpPr>
          <p:nvPr>
            <p:ph type="ftr" sz="quarter" idx="2"/>
          </p:nvPr>
        </p:nvSpPr>
        <p:spPr>
          <a:xfrm>
            <a:off x="0" y="6601257"/>
            <a:ext cx="4002019" cy="34881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4BD5181-6F3C-644B-B075-22E571A13678}"/>
              </a:ext>
            </a:extLst>
          </p:cNvPr>
          <p:cNvSpPr>
            <a:spLocks noGrp="1"/>
          </p:cNvSpPr>
          <p:nvPr>
            <p:ph type="sldNum" sz="quarter" idx="3"/>
          </p:nvPr>
        </p:nvSpPr>
        <p:spPr>
          <a:xfrm>
            <a:off x="5231947" y="6601257"/>
            <a:ext cx="4002019" cy="348818"/>
          </a:xfrm>
          <a:prstGeom prst="rect">
            <a:avLst/>
          </a:prstGeom>
        </p:spPr>
        <p:txBody>
          <a:bodyPr vert="horz" lIns="91440" tIns="45720" rIns="91440" bIns="45720" rtlCol="0" anchor="b"/>
          <a:lstStyle>
            <a:lvl1pPr algn="r">
              <a:defRPr sz="1200"/>
            </a:lvl1pPr>
          </a:lstStyle>
          <a:p>
            <a:fld id="{DFCDE380-45A6-8A4F-9ECF-0D5F9FCCC319}" type="slidenum">
              <a:rPr lang="en-US" smtClean="0"/>
              <a:t>‹Nr.›</a:t>
            </a:fld>
            <a:endParaRPr lang="en-US"/>
          </a:p>
        </p:txBody>
      </p:sp>
    </p:spTree>
    <p:extLst>
      <p:ext uri="{BB962C8B-B14F-4D97-AF65-F5344CB8AC3E}">
        <p14:creationId xmlns:p14="http://schemas.microsoft.com/office/powerpoint/2010/main" val="3661999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299" cy="3475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5231640" y="0"/>
            <a:ext cx="4002299" cy="347504"/>
          </a:xfrm>
          <a:prstGeom prst="rect">
            <a:avLst/>
          </a:prstGeom>
        </p:spPr>
        <p:txBody>
          <a:bodyPr vert="horz" lIns="92492" tIns="46246" rIns="92492" bIns="46246" rtlCol="0"/>
          <a:lstStyle>
            <a:lvl1pPr algn="r">
              <a:defRPr sz="1200"/>
            </a:lvl1pPr>
          </a:lstStyle>
          <a:p>
            <a:fld id="{8080A489-9093-C54A-B1C3-374F661A0010}" type="datetimeFigureOut">
              <a:rPr lang="en-US" smtClean="0"/>
              <a:t>10/23/2023</a:t>
            </a:fld>
            <a:endParaRPr lang="en-US"/>
          </a:p>
        </p:txBody>
      </p:sp>
      <p:sp>
        <p:nvSpPr>
          <p:cNvPr id="4" name="Slide Image Placeholder 3"/>
          <p:cNvSpPr>
            <a:spLocks noGrp="1" noRot="1" noChangeAspect="1"/>
          </p:cNvSpPr>
          <p:nvPr>
            <p:ph type="sldImg" idx="2"/>
          </p:nvPr>
        </p:nvSpPr>
        <p:spPr>
          <a:xfrm>
            <a:off x="2300288" y="520700"/>
            <a:ext cx="4635500" cy="260667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923608" y="3301286"/>
            <a:ext cx="7388860" cy="31275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01365"/>
            <a:ext cx="4002299" cy="3475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5231640" y="6601365"/>
            <a:ext cx="4002299" cy="347504"/>
          </a:xfrm>
          <a:prstGeom prst="rect">
            <a:avLst/>
          </a:prstGeom>
        </p:spPr>
        <p:txBody>
          <a:bodyPr vert="horz" lIns="92492" tIns="46246" rIns="92492" bIns="46246" rtlCol="0" anchor="b"/>
          <a:lstStyle>
            <a:lvl1pPr algn="r">
              <a:defRPr sz="1200"/>
            </a:lvl1pPr>
          </a:lstStyle>
          <a:p>
            <a:fld id="{3EAA7A1A-8011-3A42-91B8-EE1BD44E4455}" type="slidenum">
              <a:rPr lang="en-US" smtClean="0"/>
              <a:t>‹Nr.›</a:t>
            </a:fld>
            <a:endParaRPr lang="en-US"/>
          </a:p>
        </p:txBody>
      </p:sp>
    </p:spTree>
    <p:extLst>
      <p:ext uri="{BB962C8B-B14F-4D97-AF65-F5344CB8AC3E}">
        <p14:creationId xmlns:p14="http://schemas.microsoft.com/office/powerpoint/2010/main" val="19206910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Beimischungsziele wurden in der Zwischenzeit überarbeitet – 70% in 2050</a:t>
            </a:r>
          </a:p>
        </p:txBody>
      </p:sp>
      <p:sp>
        <p:nvSpPr>
          <p:cNvPr id="4" name="Foliennummernplatzhalter 3"/>
          <p:cNvSpPr>
            <a:spLocks noGrp="1"/>
          </p:cNvSpPr>
          <p:nvPr>
            <p:ph type="sldNum" sz="quarter" idx="5"/>
          </p:nvPr>
        </p:nvSpPr>
        <p:spPr/>
        <p:txBody>
          <a:bodyPr/>
          <a:lstStyle/>
          <a:p>
            <a:fld id="{3EAA7A1A-8011-3A42-91B8-EE1BD44E4455}" type="slidenum">
              <a:rPr lang="en-US" smtClean="0"/>
              <a:t>6</a:t>
            </a:fld>
            <a:endParaRPr lang="en-US"/>
          </a:p>
        </p:txBody>
      </p:sp>
    </p:spTree>
    <p:extLst>
      <p:ext uri="{BB962C8B-B14F-4D97-AF65-F5344CB8AC3E}">
        <p14:creationId xmlns:p14="http://schemas.microsoft.com/office/powerpoint/2010/main" val="3238405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AT" dirty="0"/>
              <a:t>Folie von Paula!!</a:t>
            </a:r>
          </a:p>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29</a:t>
            </a:fld>
            <a:endParaRPr lang="en-US"/>
          </a:p>
        </p:txBody>
      </p:sp>
    </p:spTree>
    <p:extLst>
      <p:ext uri="{BB962C8B-B14F-4D97-AF65-F5344CB8AC3E}">
        <p14:creationId xmlns:p14="http://schemas.microsoft.com/office/powerpoint/2010/main" val="1806240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AT" dirty="0"/>
              <a:t>Folie von Paula!!</a:t>
            </a:r>
          </a:p>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30</a:t>
            </a:fld>
            <a:endParaRPr lang="en-US"/>
          </a:p>
        </p:txBody>
      </p:sp>
    </p:spTree>
    <p:extLst>
      <p:ext uri="{BB962C8B-B14F-4D97-AF65-F5344CB8AC3E}">
        <p14:creationId xmlns:p14="http://schemas.microsoft.com/office/powerpoint/2010/main" val="3676143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9</a:t>
            </a:fld>
            <a:endParaRPr lang="en-US"/>
          </a:p>
        </p:txBody>
      </p:sp>
    </p:spTree>
    <p:extLst>
      <p:ext uri="{BB962C8B-B14F-4D97-AF65-F5344CB8AC3E}">
        <p14:creationId xmlns:p14="http://schemas.microsoft.com/office/powerpoint/2010/main" val="4079022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AT" dirty="0"/>
              <a:t>Folie von Paula!!</a:t>
            </a:r>
          </a:p>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17</a:t>
            </a:fld>
            <a:endParaRPr lang="en-US"/>
          </a:p>
        </p:txBody>
      </p:sp>
    </p:spTree>
    <p:extLst>
      <p:ext uri="{BB962C8B-B14F-4D97-AF65-F5344CB8AC3E}">
        <p14:creationId xmlns:p14="http://schemas.microsoft.com/office/powerpoint/2010/main" val="441413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Folie von Michael!</a:t>
            </a:r>
          </a:p>
          <a:p>
            <a:r>
              <a:rPr lang="en-US" sz="1200" dirty="0"/>
              <a:t>(taking off AND landing flights; or taking off OR landing flights?)</a:t>
            </a:r>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19</a:t>
            </a:fld>
            <a:endParaRPr lang="en-US"/>
          </a:p>
        </p:txBody>
      </p:sp>
    </p:spTree>
    <p:extLst>
      <p:ext uri="{BB962C8B-B14F-4D97-AF65-F5344CB8AC3E}">
        <p14:creationId xmlns:p14="http://schemas.microsoft.com/office/powerpoint/2010/main" val="3501068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AT" dirty="0"/>
              <a:t>Folie von Michael!</a:t>
            </a:r>
          </a:p>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20</a:t>
            </a:fld>
            <a:endParaRPr lang="en-US"/>
          </a:p>
        </p:txBody>
      </p:sp>
    </p:spTree>
    <p:extLst>
      <p:ext uri="{BB962C8B-B14F-4D97-AF65-F5344CB8AC3E}">
        <p14:creationId xmlns:p14="http://schemas.microsoft.com/office/powerpoint/2010/main" val="2473372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EU – </a:t>
            </a:r>
            <a:r>
              <a:rPr lang="de-AT" dirty="0" err="1"/>
              <a:t>focus</a:t>
            </a:r>
            <a:r>
              <a:rPr lang="de-AT" dirty="0"/>
              <a:t> on </a:t>
            </a:r>
            <a:r>
              <a:rPr lang="de-AT" dirty="0" err="1"/>
              <a:t>waste</a:t>
            </a:r>
            <a:r>
              <a:rPr lang="de-AT" dirty="0"/>
              <a:t> and </a:t>
            </a:r>
            <a:r>
              <a:rPr lang="de-AT" dirty="0" err="1"/>
              <a:t>residues</a:t>
            </a:r>
            <a:r>
              <a:rPr lang="de-AT" dirty="0"/>
              <a:t> – UCO limited </a:t>
            </a:r>
          </a:p>
          <a:p>
            <a:r>
              <a:rPr lang="de-AT" dirty="0"/>
              <a:t>e.g. CORSIA and EU-ETS</a:t>
            </a:r>
          </a:p>
          <a:p>
            <a:r>
              <a:rPr lang="de-AT" dirty="0" err="1"/>
              <a:t>How</a:t>
            </a:r>
            <a:r>
              <a:rPr lang="de-AT" dirty="0"/>
              <a:t> </a:t>
            </a:r>
            <a:r>
              <a:rPr lang="de-AT" dirty="0" err="1"/>
              <a:t>much</a:t>
            </a:r>
            <a:r>
              <a:rPr lang="de-AT" dirty="0"/>
              <a:t> FT/ATJ – </a:t>
            </a:r>
            <a:r>
              <a:rPr lang="de-AT" dirty="0" err="1"/>
              <a:t>depending</a:t>
            </a:r>
            <a:r>
              <a:rPr lang="de-AT" dirty="0"/>
              <a:t> on </a:t>
            </a:r>
            <a:r>
              <a:rPr lang="de-AT" dirty="0" err="1"/>
              <a:t>framework</a:t>
            </a:r>
            <a:r>
              <a:rPr lang="de-AT" dirty="0"/>
              <a:t> </a:t>
            </a:r>
            <a:r>
              <a:rPr lang="de-AT" dirty="0" err="1"/>
              <a:t>conditions</a:t>
            </a:r>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22</a:t>
            </a:fld>
            <a:endParaRPr lang="en-US"/>
          </a:p>
        </p:txBody>
      </p:sp>
    </p:spTree>
    <p:extLst>
      <p:ext uri="{BB962C8B-B14F-4D97-AF65-F5344CB8AC3E}">
        <p14:creationId xmlns:p14="http://schemas.microsoft.com/office/powerpoint/2010/main" val="2065116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A7A1A-8011-3A42-91B8-EE1BD44E4455}" type="slidenum">
              <a:rPr lang="en-US" smtClean="0"/>
              <a:t>23</a:t>
            </a:fld>
            <a:endParaRPr lang="en-US"/>
          </a:p>
        </p:txBody>
      </p:sp>
    </p:spTree>
    <p:extLst>
      <p:ext uri="{BB962C8B-B14F-4D97-AF65-F5344CB8AC3E}">
        <p14:creationId xmlns:p14="http://schemas.microsoft.com/office/powerpoint/2010/main" val="4110393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EU – </a:t>
            </a:r>
            <a:r>
              <a:rPr lang="de-AT" dirty="0" err="1"/>
              <a:t>focus</a:t>
            </a:r>
            <a:r>
              <a:rPr lang="de-AT" dirty="0"/>
              <a:t> on </a:t>
            </a:r>
            <a:r>
              <a:rPr lang="de-AT" dirty="0" err="1"/>
              <a:t>waste</a:t>
            </a:r>
            <a:r>
              <a:rPr lang="de-AT" dirty="0"/>
              <a:t> and </a:t>
            </a:r>
            <a:r>
              <a:rPr lang="de-AT" dirty="0" err="1"/>
              <a:t>residues</a:t>
            </a:r>
            <a:r>
              <a:rPr lang="de-AT" dirty="0"/>
              <a:t> – UCO limited </a:t>
            </a:r>
          </a:p>
          <a:p>
            <a:r>
              <a:rPr lang="de-AT" dirty="0"/>
              <a:t>e.g. CORSIA and EU-ETS</a:t>
            </a:r>
          </a:p>
          <a:p>
            <a:r>
              <a:rPr lang="de-AT" dirty="0" err="1"/>
              <a:t>How</a:t>
            </a:r>
            <a:r>
              <a:rPr lang="de-AT" dirty="0"/>
              <a:t> </a:t>
            </a:r>
            <a:r>
              <a:rPr lang="de-AT" dirty="0" err="1"/>
              <a:t>much</a:t>
            </a:r>
            <a:r>
              <a:rPr lang="de-AT" dirty="0"/>
              <a:t> FT/ATJ – </a:t>
            </a:r>
            <a:r>
              <a:rPr lang="de-AT" dirty="0" err="1"/>
              <a:t>depending</a:t>
            </a:r>
            <a:r>
              <a:rPr lang="de-AT" dirty="0"/>
              <a:t> on </a:t>
            </a:r>
            <a:r>
              <a:rPr lang="de-AT" dirty="0" err="1"/>
              <a:t>framework</a:t>
            </a:r>
            <a:r>
              <a:rPr lang="de-AT" dirty="0"/>
              <a:t> </a:t>
            </a:r>
            <a:r>
              <a:rPr lang="de-AT" dirty="0" err="1"/>
              <a:t>conditions</a:t>
            </a:r>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24</a:t>
            </a:fld>
            <a:endParaRPr lang="en-US"/>
          </a:p>
        </p:txBody>
      </p:sp>
    </p:spTree>
    <p:extLst>
      <p:ext uri="{BB962C8B-B14F-4D97-AF65-F5344CB8AC3E}">
        <p14:creationId xmlns:p14="http://schemas.microsoft.com/office/powerpoint/2010/main" val="2732767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Folie von Paula!!</a:t>
            </a:r>
          </a:p>
          <a:p>
            <a:r>
              <a:rPr lang="de-DE" dirty="0"/>
              <a:t>B</a:t>
            </a:r>
            <a:r>
              <a:rPr lang="de-AT" dirty="0" err="1"/>
              <a:t>razil</a:t>
            </a:r>
            <a:r>
              <a:rPr lang="de-AT" dirty="0"/>
              <a:t> </a:t>
            </a:r>
            <a:r>
              <a:rPr lang="de-AT" dirty="0" err="1"/>
              <a:t>is</a:t>
            </a:r>
            <a:r>
              <a:rPr lang="de-AT" dirty="0"/>
              <a:t> a </a:t>
            </a:r>
            <a:r>
              <a:rPr lang="de-AT" dirty="0" err="1"/>
              <a:t>huge</a:t>
            </a:r>
            <a:r>
              <a:rPr lang="de-AT" dirty="0"/>
              <a:t> </a:t>
            </a:r>
            <a:r>
              <a:rPr lang="de-AT" dirty="0" err="1"/>
              <a:t>country</a:t>
            </a:r>
            <a:r>
              <a:rPr lang="de-AT" dirty="0"/>
              <a:t>, </a:t>
            </a:r>
            <a:r>
              <a:rPr lang="de-AT" dirty="0" err="1"/>
              <a:t>with</a:t>
            </a:r>
            <a:r>
              <a:rPr lang="de-AT" dirty="0"/>
              <a:t> 18 </a:t>
            </a:r>
            <a:r>
              <a:rPr lang="de-AT" dirty="0" err="1"/>
              <a:t>refineries</a:t>
            </a:r>
            <a:r>
              <a:rPr lang="de-AT" dirty="0"/>
              <a:t> but </a:t>
            </a:r>
            <a:r>
              <a:rPr lang="de-AT" dirty="0" err="1"/>
              <a:t>only</a:t>
            </a:r>
            <a:r>
              <a:rPr lang="de-AT" dirty="0"/>
              <a:t> </a:t>
            </a:r>
            <a:r>
              <a:rPr lang="de-AT" dirty="0" err="1"/>
              <a:t>one</a:t>
            </a:r>
            <a:r>
              <a:rPr lang="de-AT" dirty="0"/>
              <a:t> of </a:t>
            </a:r>
            <a:r>
              <a:rPr lang="de-AT" dirty="0" err="1"/>
              <a:t>them</a:t>
            </a:r>
            <a:r>
              <a:rPr lang="de-AT" dirty="0"/>
              <a:t> </a:t>
            </a:r>
            <a:r>
              <a:rPr lang="de-AT" dirty="0" err="1"/>
              <a:t>producing</a:t>
            </a:r>
            <a:r>
              <a:rPr lang="de-AT" dirty="0"/>
              <a:t> </a:t>
            </a:r>
            <a:r>
              <a:rPr lang="de-AT" dirty="0" err="1"/>
              <a:t>kerosene</a:t>
            </a:r>
            <a:r>
              <a:rPr lang="de-AT" dirty="0"/>
              <a:t>, and </a:t>
            </a:r>
            <a:r>
              <a:rPr lang="de-AT" dirty="0" err="1"/>
              <a:t>thousands</a:t>
            </a:r>
            <a:r>
              <a:rPr lang="de-AT" dirty="0"/>
              <a:t> of </a:t>
            </a:r>
            <a:r>
              <a:rPr lang="de-AT" dirty="0" err="1"/>
              <a:t>airports</a:t>
            </a:r>
            <a:endParaRPr lang="de-AT" dirty="0"/>
          </a:p>
          <a:p>
            <a:r>
              <a:rPr lang="de-DE" dirty="0"/>
              <a:t>J</a:t>
            </a:r>
            <a:r>
              <a:rPr lang="de-AT" dirty="0"/>
              <a:t>et </a:t>
            </a:r>
            <a:r>
              <a:rPr lang="de-AT" dirty="0" err="1"/>
              <a:t>fuel</a:t>
            </a:r>
            <a:r>
              <a:rPr lang="de-AT" dirty="0"/>
              <a:t> </a:t>
            </a:r>
            <a:r>
              <a:rPr lang="de-AT" dirty="0" err="1"/>
              <a:t>demand</a:t>
            </a:r>
            <a:r>
              <a:rPr lang="de-AT" dirty="0"/>
              <a:t> </a:t>
            </a:r>
            <a:r>
              <a:rPr lang="de-AT" dirty="0" err="1"/>
              <a:t>is</a:t>
            </a:r>
            <a:r>
              <a:rPr lang="de-AT" dirty="0"/>
              <a:t> on </a:t>
            </a:r>
            <a:r>
              <a:rPr lang="de-AT" dirty="0" err="1"/>
              <a:t>the</a:t>
            </a:r>
            <a:r>
              <a:rPr lang="de-AT" dirty="0"/>
              <a:t> </a:t>
            </a:r>
            <a:r>
              <a:rPr lang="de-AT" dirty="0" err="1"/>
              <a:t>rise</a:t>
            </a:r>
            <a:r>
              <a:rPr lang="de-AT" dirty="0"/>
              <a:t> and </a:t>
            </a:r>
            <a:r>
              <a:rPr lang="de-AT" dirty="0" err="1"/>
              <a:t>the</a:t>
            </a:r>
            <a:r>
              <a:rPr lang="de-AT" dirty="0"/>
              <a:t> </a:t>
            </a:r>
            <a:r>
              <a:rPr lang="de-AT" dirty="0" err="1"/>
              <a:t>need</a:t>
            </a:r>
            <a:r>
              <a:rPr lang="de-AT" dirty="0"/>
              <a:t> for </a:t>
            </a:r>
            <a:r>
              <a:rPr lang="de-AT" dirty="0" err="1"/>
              <a:t>imports</a:t>
            </a:r>
            <a:r>
              <a:rPr lang="de-AT" dirty="0"/>
              <a:t> </a:t>
            </a:r>
            <a:r>
              <a:rPr lang="de-AT" dirty="0" err="1"/>
              <a:t>is</a:t>
            </a:r>
            <a:r>
              <a:rPr lang="de-AT" dirty="0"/>
              <a:t> </a:t>
            </a:r>
            <a:r>
              <a:rPr lang="de-AT" dirty="0" err="1"/>
              <a:t>increasing</a:t>
            </a:r>
            <a:endParaRPr lang="de-AT" dirty="0"/>
          </a:p>
          <a:p>
            <a:endParaRPr lang="de-AT" dirty="0"/>
          </a:p>
        </p:txBody>
      </p:sp>
      <p:sp>
        <p:nvSpPr>
          <p:cNvPr id="4" name="Foliennummernplatzhalter 3"/>
          <p:cNvSpPr>
            <a:spLocks noGrp="1"/>
          </p:cNvSpPr>
          <p:nvPr>
            <p:ph type="sldNum" sz="quarter" idx="5"/>
          </p:nvPr>
        </p:nvSpPr>
        <p:spPr/>
        <p:txBody>
          <a:bodyPr/>
          <a:lstStyle/>
          <a:p>
            <a:fld id="{3EAA7A1A-8011-3A42-91B8-EE1BD44E4455}" type="slidenum">
              <a:rPr lang="en-US" smtClean="0"/>
              <a:t>28</a:t>
            </a:fld>
            <a:endParaRPr lang="en-US"/>
          </a:p>
        </p:txBody>
      </p:sp>
    </p:spTree>
    <p:extLst>
      <p:ext uri="{BB962C8B-B14F-4D97-AF65-F5344CB8AC3E}">
        <p14:creationId xmlns:p14="http://schemas.microsoft.com/office/powerpoint/2010/main" val="28718768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solidFill>
          <a:schemeClr val="bg1"/>
        </a:solidFill>
        <a:effectLst/>
      </p:bgPr>
    </p:bg>
    <p:spTree>
      <p:nvGrpSpPr>
        <p:cNvPr id="1" name=""/>
        <p:cNvGrpSpPr/>
        <p:nvPr/>
      </p:nvGrpSpPr>
      <p:grpSpPr>
        <a:xfrm>
          <a:off x="0" y="0"/>
          <a:ext cx="0" cy="0"/>
          <a:chOff x="0" y="0"/>
          <a:chExt cx="0" cy="0"/>
        </a:xfrm>
      </p:grpSpPr>
      <p:sp>
        <p:nvSpPr>
          <p:cNvPr id="26" name="Text Placeholder 9">
            <a:extLst>
              <a:ext uri="{FF2B5EF4-FFF2-40B4-BE49-F238E27FC236}">
                <a16:creationId xmlns:a16="http://schemas.microsoft.com/office/drawing/2014/main" id="{E3DE492A-07E6-344C-81D5-C6D43B68CF5E}"/>
              </a:ext>
            </a:extLst>
          </p:cNvPr>
          <p:cNvSpPr>
            <a:spLocks noGrp="1"/>
          </p:cNvSpPr>
          <p:nvPr>
            <p:ph type="body" sz="quarter" idx="27" hasCustomPrompt="1"/>
          </p:nvPr>
        </p:nvSpPr>
        <p:spPr>
          <a:xfrm>
            <a:off x="468796" y="574696"/>
            <a:ext cx="4394929" cy="304654"/>
          </a:xfrm>
          <a:prstGeom prst="rect">
            <a:avLst/>
          </a:prstGeom>
        </p:spPr>
        <p:txBody>
          <a:bodyPr lIns="0" bIns="0" anchor="b">
            <a:normAutofit/>
          </a:bodyPr>
          <a:lstStyle>
            <a:lvl1pPr marL="0" indent="0">
              <a:buNone/>
              <a:defRPr sz="1400" b="1" cap="none" baseline="0">
                <a:solidFill>
                  <a:schemeClr val="bg1">
                    <a:lumMod val="50000"/>
                  </a:schemeClr>
                </a:solidFill>
              </a:defRPr>
            </a:lvl1pPr>
            <a:lvl2pPr marL="0" indent="0">
              <a:buNone/>
              <a:defRPr/>
            </a:lvl2pPr>
            <a:lvl3pPr marL="0" indent="0">
              <a:spcBef>
                <a:spcPts val="1800"/>
              </a:spcBef>
              <a:buNone/>
              <a:defRPr/>
            </a:lvl3pPr>
          </a:lstStyle>
          <a:p>
            <a:pPr lvl="0"/>
            <a:r>
              <a:rPr lang="en-US" dirty="0"/>
              <a:t>Presentation Date</a:t>
            </a:r>
          </a:p>
        </p:txBody>
      </p:sp>
      <p:sp>
        <p:nvSpPr>
          <p:cNvPr id="27" name="Picture Placeholder 4">
            <a:extLst>
              <a:ext uri="{FF2B5EF4-FFF2-40B4-BE49-F238E27FC236}">
                <a16:creationId xmlns:a16="http://schemas.microsoft.com/office/drawing/2014/main" id="{8DF60523-7FFA-244D-8FCA-E334719477C7}"/>
              </a:ext>
            </a:extLst>
          </p:cNvPr>
          <p:cNvSpPr>
            <a:spLocks noGrp="1" noChangeAspect="1"/>
          </p:cNvSpPr>
          <p:nvPr>
            <p:ph type="pic" sz="quarter" idx="16" hasCustomPrompt="1"/>
          </p:nvPr>
        </p:nvSpPr>
        <p:spPr>
          <a:xfrm>
            <a:off x="4863726" y="1266825"/>
            <a:ext cx="4280275" cy="2029968"/>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28" name="Title 1">
            <a:extLst>
              <a:ext uri="{FF2B5EF4-FFF2-40B4-BE49-F238E27FC236}">
                <a16:creationId xmlns:a16="http://schemas.microsoft.com/office/drawing/2014/main" id="{B785BA64-2F8C-E841-9ECC-C5C9544D99BE}"/>
              </a:ext>
            </a:extLst>
          </p:cNvPr>
          <p:cNvSpPr>
            <a:spLocks noGrp="1"/>
          </p:cNvSpPr>
          <p:nvPr>
            <p:ph type="title" hasCustomPrompt="1"/>
          </p:nvPr>
        </p:nvSpPr>
        <p:spPr>
          <a:xfrm>
            <a:off x="1" y="1266825"/>
            <a:ext cx="4863724" cy="2029968"/>
          </a:xfrm>
          <a:solidFill>
            <a:schemeClr val="tx2"/>
          </a:solidFill>
        </p:spPr>
        <p:txBody>
          <a:bodyPr lIns="457200" rIns="182880" anchor="ctr">
            <a:normAutofit/>
          </a:bodyPr>
          <a:lstStyle>
            <a:lvl1pPr>
              <a:lnSpc>
                <a:spcPct val="90000"/>
              </a:lnSpc>
              <a:defRPr sz="2600" baseline="0">
                <a:solidFill>
                  <a:schemeClr val="bg1"/>
                </a:solidFill>
              </a:defRPr>
            </a:lvl1pPr>
          </a:lstStyle>
          <a:p>
            <a:r>
              <a:rPr lang="en-US" dirty="0"/>
              <a:t>Presentation Title</a:t>
            </a:r>
            <a:br>
              <a:rPr lang="en-US" dirty="0"/>
            </a:br>
            <a:r>
              <a:rPr lang="en-US" dirty="0"/>
              <a:t>One to Five Lines of Text</a:t>
            </a:r>
          </a:p>
        </p:txBody>
      </p:sp>
      <p:sp>
        <p:nvSpPr>
          <p:cNvPr id="30" name="Text Placeholder 9">
            <a:extLst>
              <a:ext uri="{FF2B5EF4-FFF2-40B4-BE49-F238E27FC236}">
                <a16:creationId xmlns:a16="http://schemas.microsoft.com/office/drawing/2014/main" id="{20FEB9EE-3E56-7442-B5F6-A05CAB27E648}"/>
              </a:ext>
            </a:extLst>
          </p:cNvPr>
          <p:cNvSpPr>
            <a:spLocks noGrp="1"/>
          </p:cNvSpPr>
          <p:nvPr>
            <p:ph type="body" sz="quarter" idx="17" hasCustomPrompt="1"/>
          </p:nvPr>
        </p:nvSpPr>
        <p:spPr>
          <a:xfrm>
            <a:off x="469901" y="3437210"/>
            <a:ext cx="2692871" cy="295275"/>
          </a:xfrm>
          <a:prstGeom prst="rect">
            <a:avLst/>
          </a:prstGeom>
        </p:spPr>
        <p:txBody>
          <a:bodyPr lIns="0" bIns="0" anchor="b">
            <a:normAutofit/>
          </a:bodyPr>
          <a:lstStyle>
            <a:lvl1pPr marL="0" indent="0">
              <a:buNone/>
              <a:defRPr sz="1400" b="1" cap="none" baseline="0">
                <a:solidFill>
                  <a:schemeClr val="bg2"/>
                </a:solidFill>
              </a:defRPr>
            </a:lvl1pPr>
            <a:lvl2pPr marL="0" indent="0">
              <a:buNone/>
              <a:defRPr/>
            </a:lvl2pPr>
            <a:lvl3pPr marL="0" indent="0">
              <a:spcBef>
                <a:spcPts val="1800"/>
              </a:spcBef>
              <a:buNone/>
              <a:defRPr/>
            </a:lvl3pPr>
          </a:lstStyle>
          <a:p>
            <a:pPr lvl="0"/>
            <a:r>
              <a:rPr lang="en-US" dirty="0"/>
              <a:t>Presenter Name</a:t>
            </a:r>
          </a:p>
        </p:txBody>
      </p:sp>
      <p:sp>
        <p:nvSpPr>
          <p:cNvPr id="31" name="Text Placeholder 45">
            <a:extLst>
              <a:ext uri="{FF2B5EF4-FFF2-40B4-BE49-F238E27FC236}">
                <a16:creationId xmlns:a16="http://schemas.microsoft.com/office/drawing/2014/main" id="{D1A73E93-4BBE-1F42-8C0B-09596F26D7C6}"/>
              </a:ext>
            </a:extLst>
          </p:cNvPr>
          <p:cNvSpPr>
            <a:spLocks noGrp="1"/>
          </p:cNvSpPr>
          <p:nvPr>
            <p:ph type="body" sz="quarter" idx="18" hasCustomPrompt="1"/>
          </p:nvPr>
        </p:nvSpPr>
        <p:spPr>
          <a:xfrm>
            <a:off x="469901" y="3720288"/>
            <a:ext cx="2692871" cy="685800"/>
          </a:xfrm>
          <a:prstGeom prst="rect">
            <a:avLst/>
          </a:prstGeom>
        </p:spPr>
        <p:txBody>
          <a:bodyPr lIns="0">
            <a:normAutofit/>
          </a:bodyPr>
          <a:lstStyle>
            <a:lvl1pPr marL="0" indent="0">
              <a:lnSpc>
                <a:spcPct val="95000"/>
              </a:lnSpc>
              <a:spcBef>
                <a:spcPts val="0"/>
              </a:spcBef>
              <a:buNone/>
              <a:defRPr sz="1400">
                <a:solidFill>
                  <a:schemeClr val="tx1"/>
                </a:solidFill>
              </a:defRPr>
            </a:lvl1pPr>
            <a:lvl2pPr marL="0" indent="0">
              <a:spcBef>
                <a:spcPts val="1800"/>
              </a:spcBef>
              <a:buNone/>
              <a:defRPr/>
            </a:lvl2pPr>
          </a:lstStyle>
          <a:p>
            <a:r>
              <a:rPr lang="en-US" dirty="0"/>
              <a:t>Add Presenter Title</a:t>
            </a:r>
            <a:br>
              <a:rPr lang="en-US" dirty="0"/>
            </a:br>
            <a:r>
              <a:rPr lang="en-US" dirty="0"/>
              <a:t>Optional Line 2</a:t>
            </a:r>
            <a:br>
              <a:rPr lang="en-US" dirty="0"/>
            </a:br>
            <a:r>
              <a:rPr lang="en-US" dirty="0"/>
              <a:t>Optional Line 3</a:t>
            </a:r>
          </a:p>
        </p:txBody>
      </p:sp>
      <p:sp>
        <p:nvSpPr>
          <p:cNvPr id="32" name="Text Placeholder 9">
            <a:extLst>
              <a:ext uri="{FF2B5EF4-FFF2-40B4-BE49-F238E27FC236}">
                <a16:creationId xmlns:a16="http://schemas.microsoft.com/office/drawing/2014/main" id="{AB5102B1-F852-2B47-833C-A4C07586750A}"/>
              </a:ext>
            </a:extLst>
          </p:cNvPr>
          <p:cNvSpPr>
            <a:spLocks noGrp="1"/>
          </p:cNvSpPr>
          <p:nvPr>
            <p:ph type="body" sz="quarter" idx="21" hasCustomPrompt="1"/>
          </p:nvPr>
        </p:nvSpPr>
        <p:spPr>
          <a:xfrm>
            <a:off x="3362784" y="3437210"/>
            <a:ext cx="2692871" cy="295275"/>
          </a:xfrm>
          <a:prstGeom prst="rect">
            <a:avLst/>
          </a:prstGeom>
        </p:spPr>
        <p:txBody>
          <a:bodyPr lIns="0" bIns="0" anchor="b">
            <a:normAutofit/>
          </a:bodyPr>
          <a:lstStyle>
            <a:lvl1pPr marL="0" indent="0">
              <a:buFont typeface="Arial" pitchFamily="34" charset="0"/>
              <a:buNone/>
              <a:defRPr sz="1400" b="1" cap="none" baseline="0">
                <a:solidFill>
                  <a:schemeClr val="bg2"/>
                </a:solidFill>
              </a:defRPr>
            </a:lvl1pPr>
            <a:lvl2pPr marL="0" indent="0">
              <a:buNone/>
              <a:defRPr/>
            </a:lvl2pPr>
            <a:lvl3pPr marL="0" indent="0">
              <a:spcBef>
                <a:spcPts val="1800"/>
              </a:spcBef>
              <a:buNone/>
              <a:defRPr/>
            </a:lvl3pPr>
          </a:lstStyle>
          <a:p>
            <a:r>
              <a:rPr lang="en-US" dirty="0"/>
              <a:t>Presenter Name</a:t>
            </a:r>
          </a:p>
        </p:txBody>
      </p:sp>
      <p:sp>
        <p:nvSpPr>
          <p:cNvPr id="33" name="Text Placeholder 45">
            <a:extLst>
              <a:ext uri="{FF2B5EF4-FFF2-40B4-BE49-F238E27FC236}">
                <a16:creationId xmlns:a16="http://schemas.microsoft.com/office/drawing/2014/main" id="{6A9A269F-0DC1-6E4A-A5D7-8910106AFB1A}"/>
              </a:ext>
            </a:extLst>
          </p:cNvPr>
          <p:cNvSpPr>
            <a:spLocks noGrp="1"/>
          </p:cNvSpPr>
          <p:nvPr>
            <p:ph type="body" sz="quarter" idx="22" hasCustomPrompt="1"/>
          </p:nvPr>
        </p:nvSpPr>
        <p:spPr>
          <a:xfrm>
            <a:off x="3362784" y="3720288"/>
            <a:ext cx="2692871" cy="685800"/>
          </a:xfrm>
          <a:prstGeom prst="rect">
            <a:avLst/>
          </a:prstGeom>
        </p:spPr>
        <p:txBody>
          <a:bodyPr lIns="0">
            <a:normAutofit/>
          </a:bodyPr>
          <a:lstStyle>
            <a:lvl1pPr marL="0" indent="0">
              <a:lnSpc>
                <a:spcPct val="95000"/>
              </a:lnSpc>
              <a:spcBef>
                <a:spcPts val="0"/>
              </a:spcBef>
              <a:buFont typeface="Arial" pitchFamily="34" charset="0"/>
              <a:buNone/>
              <a:defRPr sz="1400">
                <a:solidFill>
                  <a:schemeClr val="tx1"/>
                </a:solidFill>
              </a:defRPr>
            </a:lvl1pPr>
            <a:lvl2pPr marL="0" indent="0">
              <a:spcBef>
                <a:spcPts val="1800"/>
              </a:spcBef>
              <a:buNone/>
              <a:defRPr/>
            </a:lvl2pPr>
          </a:lstStyle>
          <a:p>
            <a:pPr lvl="0"/>
            <a:r>
              <a:rPr lang="en-US" dirty="0"/>
              <a:t>Remove second presenter </a:t>
            </a:r>
            <a:br>
              <a:rPr lang="en-US" dirty="0"/>
            </a:br>
            <a:r>
              <a:rPr lang="en-US" dirty="0"/>
              <a:t>info if not needed</a:t>
            </a:r>
          </a:p>
        </p:txBody>
      </p:sp>
      <p:sp>
        <p:nvSpPr>
          <p:cNvPr id="34" name="Text Placeholder 9">
            <a:extLst>
              <a:ext uri="{FF2B5EF4-FFF2-40B4-BE49-F238E27FC236}">
                <a16:creationId xmlns:a16="http://schemas.microsoft.com/office/drawing/2014/main" id="{3CF26815-B6EC-D445-88A6-5FF7E2928D66}"/>
              </a:ext>
            </a:extLst>
          </p:cNvPr>
          <p:cNvSpPr>
            <a:spLocks noGrp="1"/>
          </p:cNvSpPr>
          <p:nvPr>
            <p:ph type="body" sz="quarter" idx="25" hasCustomPrompt="1"/>
          </p:nvPr>
        </p:nvSpPr>
        <p:spPr>
          <a:xfrm>
            <a:off x="6251021" y="3437210"/>
            <a:ext cx="2692871" cy="295275"/>
          </a:xfrm>
          <a:prstGeom prst="rect">
            <a:avLst/>
          </a:prstGeom>
        </p:spPr>
        <p:txBody>
          <a:bodyPr lIns="0" bIns="0" anchor="b">
            <a:normAutofit/>
          </a:bodyPr>
          <a:lstStyle>
            <a:lvl1pPr marL="0" indent="0">
              <a:buFont typeface="Arial" pitchFamily="34" charset="0"/>
              <a:buNone/>
              <a:defRPr sz="1400" b="1" cap="none" baseline="0">
                <a:solidFill>
                  <a:schemeClr val="bg2"/>
                </a:solidFill>
              </a:defRPr>
            </a:lvl1pPr>
            <a:lvl2pPr marL="0" indent="0">
              <a:buNone/>
              <a:defRPr/>
            </a:lvl2pPr>
            <a:lvl3pPr marL="0" indent="0">
              <a:spcBef>
                <a:spcPts val="1800"/>
              </a:spcBef>
              <a:buNone/>
              <a:defRPr/>
            </a:lvl3pPr>
          </a:lstStyle>
          <a:p>
            <a:r>
              <a:rPr lang="en-US" dirty="0"/>
              <a:t>Presenter Name</a:t>
            </a:r>
          </a:p>
        </p:txBody>
      </p:sp>
      <p:sp>
        <p:nvSpPr>
          <p:cNvPr id="35" name="Text Placeholder 45">
            <a:extLst>
              <a:ext uri="{FF2B5EF4-FFF2-40B4-BE49-F238E27FC236}">
                <a16:creationId xmlns:a16="http://schemas.microsoft.com/office/drawing/2014/main" id="{17C7D871-C3EC-7D4E-AD48-62C02A25384C}"/>
              </a:ext>
            </a:extLst>
          </p:cNvPr>
          <p:cNvSpPr>
            <a:spLocks noGrp="1"/>
          </p:cNvSpPr>
          <p:nvPr>
            <p:ph type="body" sz="quarter" idx="26" hasCustomPrompt="1"/>
          </p:nvPr>
        </p:nvSpPr>
        <p:spPr>
          <a:xfrm>
            <a:off x="6251021" y="3720288"/>
            <a:ext cx="2692871" cy="685800"/>
          </a:xfrm>
          <a:prstGeom prst="rect">
            <a:avLst/>
          </a:prstGeom>
        </p:spPr>
        <p:txBody>
          <a:bodyPr lIns="0">
            <a:normAutofit/>
          </a:bodyPr>
          <a:lstStyle>
            <a:lvl1pPr marL="0" indent="0">
              <a:lnSpc>
                <a:spcPct val="95000"/>
              </a:lnSpc>
              <a:spcBef>
                <a:spcPts val="0"/>
              </a:spcBef>
              <a:buFont typeface="Arial" pitchFamily="34" charset="0"/>
              <a:buNone/>
              <a:defRPr sz="1400">
                <a:solidFill>
                  <a:schemeClr val="tx1"/>
                </a:solidFill>
              </a:defRPr>
            </a:lvl1pPr>
            <a:lvl2pPr marL="0" indent="0">
              <a:spcBef>
                <a:spcPts val="1800"/>
              </a:spcBef>
              <a:buNone/>
              <a:defRPr/>
            </a:lvl2pPr>
          </a:lstStyle>
          <a:p>
            <a:pPr lvl="0"/>
            <a:r>
              <a:rPr lang="en-US" dirty="0"/>
              <a:t>Remove third presenter </a:t>
            </a:r>
            <a:br>
              <a:rPr lang="en-US" dirty="0"/>
            </a:br>
            <a:r>
              <a:rPr lang="en-US" dirty="0"/>
              <a:t>info if not needed</a:t>
            </a:r>
          </a:p>
        </p:txBody>
      </p:sp>
      <p:pic>
        <p:nvPicPr>
          <p:cNvPr id="37" name="Picture 36">
            <a:extLst>
              <a:ext uri="{FF2B5EF4-FFF2-40B4-BE49-F238E27FC236}">
                <a16:creationId xmlns:a16="http://schemas.microsoft.com/office/drawing/2014/main" id="{1B04163D-C8F5-454B-81DB-7F57A57222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pic>
        <p:nvPicPr>
          <p:cNvPr id="17" name="Picture 16" descr="A close up of a logo&#10;&#10;Description automatically generated">
            <a:extLst>
              <a:ext uri="{FF2B5EF4-FFF2-40B4-BE49-F238E27FC236}">
                <a16:creationId xmlns:a16="http://schemas.microsoft.com/office/drawing/2014/main" id="{165CC143-C042-F845-90DF-23DBB1779F66}"/>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2182264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s, Graphs, 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Graph, Chart or Table Slide </a:t>
            </a:r>
            <a:br>
              <a:rPr lang="en-US" dirty="0"/>
            </a:br>
            <a:r>
              <a:rPr lang="en-US" dirty="0"/>
              <a:t>One or Two Lines for Headline</a:t>
            </a:r>
          </a:p>
        </p:txBody>
      </p:sp>
      <p:sp>
        <p:nvSpPr>
          <p:cNvPr id="3" name="Content Placeholder 2"/>
          <p:cNvSpPr>
            <a:spLocks noGrp="1"/>
          </p:cNvSpPr>
          <p:nvPr>
            <p:ph idx="1" hasCustomPrompt="1"/>
          </p:nvPr>
        </p:nvSpPr>
        <p:spPr>
          <a:xfrm>
            <a:off x="457201" y="1423989"/>
            <a:ext cx="8372901" cy="3015984"/>
          </a:xfrm>
          <a:prstGeom prst="rect">
            <a:avLst/>
          </a:prstGeom>
        </p:spPr>
        <p:txBody>
          <a:bodyPr/>
          <a:lstStyle>
            <a:lvl1pPr>
              <a:defRPr baseline="0"/>
            </a:lvl1pPr>
          </a:lstStyle>
          <a:p>
            <a:pPr lvl="0"/>
            <a:r>
              <a:rPr lang="en-US" dirty="0"/>
              <a:t>Click an icon below to add a chart, graph, or table.</a:t>
            </a:r>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7" name="Text Placeholder 6"/>
          <p:cNvSpPr>
            <a:spLocks noGrp="1"/>
          </p:cNvSpPr>
          <p:nvPr>
            <p:ph type="body" sz="quarter" idx="13" hasCustomPrompt="1"/>
          </p:nvPr>
        </p:nvSpPr>
        <p:spPr>
          <a:xfrm>
            <a:off x="457201" y="4457863"/>
            <a:ext cx="3697411" cy="240746"/>
          </a:xfrm>
          <a:prstGeom prst="rect">
            <a:avLst/>
          </a:prstGeom>
        </p:spPr>
        <p:txBody>
          <a:bodyPr bIns="0" anchor="t" anchorCtr="0"/>
          <a:lstStyle>
            <a:lvl1pPr marL="0" indent="0">
              <a:buNone/>
              <a:defRPr sz="800" baseline="0"/>
            </a:lvl1pPr>
          </a:lstStyle>
          <a:p>
            <a:pPr lvl="0"/>
            <a:r>
              <a:rPr lang="en-US" dirty="0"/>
              <a:t>Source:</a:t>
            </a:r>
          </a:p>
        </p:txBody>
      </p:sp>
      <p:sp>
        <p:nvSpPr>
          <p:cNvPr id="9" name="Text Placeholder 5">
            <a:extLst>
              <a:ext uri="{FF2B5EF4-FFF2-40B4-BE49-F238E27FC236}">
                <a16:creationId xmlns:a16="http://schemas.microsoft.com/office/drawing/2014/main" id="{1D27F9D7-5CA1-7345-B3C0-70EA7548BDE2}"/>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500419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Titles Only">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3" name="Title 1">
            <a:extLst>
              <a:ext uri="{FF2B5EF4-FFF2-40B4-BE49-F238E27FC236}">
                <a16:creationId xmlns:a16="http://schemas.microsoft.com/office/drawing/2014/main" id="{24B13832-B34E-2D4F-815F-D43ADB054982}"/>
              </a:ext>
            </a:extLst>
          </p:cNvPr>
          <p:cNvSpPr>
            <a:spLocks noGrp="1"/>
          </p:cNvSpPr>
          <p:nvPr>
            <p:ph type="title" hasCustomPrompt="1"/>
          </p:nvPr>
        </p:nvSpPr>
        <p:spPr>
          <a:xfrm>
            <a:off x="457200" y="358378"/>
            <a:ext cx="5470787" cy="621711"/>
          </a:xfrm>
        </p:spPr>
        <p:txBody>
          <a:bodyPr/>
          <a:lstStyle>
            <a:lvl1pPr>
              <a:defRPr b="1"/>
            </a:lvl1pPr>
          </a:lstStyle>
          <a:p>
            <a:r>
              <a:rPr lang="en-US" dirty="0"/>
              <a:t>Graph, Chart or Table Slide </a:t>
            </a:r>
            <a:br>
              <a:rPr lang="en-US" dirty="0"/>
            </a:br>
            <a:r>
              <a:rPr lang="en-US" dirty="0"/>
              <a:t>One or Two Lines for Headline</a:t>
            </a:r>
          </a:p>
        </p:txBody>
      </p:sp>
      <p:sp>
        <p:nvSpPr>
          <p:cNvPr id="4" name="Text Placeholder 5">
            <a:extLst>
              <a:ext uri="{FF2B5EF4-FFF2-40B4-BE49-F238E27FC236}">
                <a16:creationId xmlns:a16="http://schemas.microsoft.com/office/drawing/2014/main" id="{B0087700-2CA9-0B4D-B8CA-99FB4FD80E91}"/>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184246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40C8B936-5F59-EE4B-96CC-1B32603E310B}"/>
              </a:ext>
            </a:extLst>
          </p:cNvPr>
          <p:cNvSpPr>
            <a:spLocks noGrp="1"/>
          </p:cNvSpPr>
          <p:nvPr>
            <p:ph type="title" hasCustomPrompt="1"/>
          </p:nvPr>
        </p:nvSpPr>
        <p:spPr>
          <a:xfrm>
            <a:off x="0" y="1266823"/>
            <a:ext cx="9143999" cy="3305177"/>
          </a:xfrm>
          <a:prstGeom prst="rect">
            <a:avLst/>
          </a:prstGeom>
          <a:solidFill>
            <a:schemeClr val="tx2"/>
          </a:solidFill>
        </p:spPr>
        <p:txBody>
          <a:bodyPr vert="horz" lIns="457200" tIns="0" rIns="1828800" bIns="0" rtlCol="0" anchor="ctr">
            <a:noAutofit/>
          </a:bodyPr>
          <a:lstStyle>
            <a:lvl1pPr>
              <a:lnSpc>
                <a:spcPct val="90000"/>
              </a:lnSpc>
              <a:defRPr>
                <a:solidFill>
                  <a:schemeClr val="bg1"/>
                </a:solidFill>
              </a:defRPr>
            </a:lvl1pPr>
          </a:lstStyle>
          <a:p>
            <a:r>
              <a:rPr lang="en-US" dirty="0"/>
              <a:t>Closing Statement</a:t>
            </a:r>
            <a:br>
              <a:rPr lang="en-US" dirty="0"/>
            </a:br>
            <a:r>
              <a:rPr lang="en-US" dirty="0"/>
              <a:t>One or Two Lines of Text</a:t>
            </a:r>
          </a:p>
        </p:txBody>
      </p:sp>
      <p:pic>
        <p:nvPicPr>
          <p:cNvPr id="20" name="Picture 19">
            <a:extLst>
              <a:ext uri="{FF2B5EF4-FFF2-40B4-BE49-F238E27FC236}">
                <a16:creationId xmlns:a16="http://schemas.microsoft.com/office/drawing/2014/main" id="{AD215E88-A6B3-7B4B-A8FF-51CDFC75AD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pic>
        <p:nvPicPr>
          <p:cNvPr id="7" name="Picture 6" descr="A close up of a logo&#10;&#10;Description automatically generated">
            <a:extLst>
              <a:ext uri="{FF2B5EF4-FFF2-40B4-BE49-F238E27FC236}">
                <a16:creationId xmlns:a16="http://schemas.microsoft.com/office/drawing/2014/main" id="{C57520C0-137D-4945-99B1-890F473917D1}"/>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12748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a:t>Mastertitelformat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a:xfrm>
            <a:off x="457200" y="4767263"/>
            <a:ext cx="2133600" cy="273844"/>
          </a:xfrm>
          <a:prstGeom prst="rect">
            <a:avLst/>
          </a:prstGeom>
        </p:spPr>
        <p:txBody>
          <a:bodyPr/>
          <a:lstStyle/>
          <a:p>
            <a:fld id="{1CA3E519-69D5-4DB1-B192-A517BDDD727E}" type="datetimeFigureOut">
              <a:rPr lang="de-DE" smtClean="0"/>
              <a:t>23.10.2023</a:t>
            </a:fld>
            <a:endParaRPr lang="de-DE"/>
          </a:p>
        </p:txBody>
      </p:sp>
      <p:sp>
        <p:nvSpPr>
          <p:cNvPr id="5" name="Fußzeilenplatzhalter 4"/>
          <p:cNvSpPr>
            <a:spLocks noGrp="1"/>
          </p:cNvSpPr>
          <p:nvPr>
            <p:ph type="ftr" sz="quarter" idx="11"/>
          </p:nvPr>
        </p:nvSpPr>
        <p:spPr>
          <a:xfrm>
            <a:off x="3124200" y="4767263"/>
            <a:ext cx="2895600" cy="273844"/>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06315693-62E8-488B-9481-B78DF72AF0CC}" type="slidenum">
              <a:rPr lang="de-DE" smtClean="0"/>
              <a:t>‹Nr.›</a:t>
            </a:fld>
            <a:endParaRPr lang="de-DE"/>
          </a:p>
        </p:txBody>
      </p:sp>
    </p:spTree>
    <p:extLst>
      <p:ext uri="{BB962C8B-B14F-4D97-AF65-F5344CB8AC3E}">
        <p14:creationId xmlns:p14="http://schemas.microsoft.com/office/powerpoint/2010/main" val="486475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4767263"/>
            <a:ext cx="2133600" cy="273844"/>
          </a:xfrm>
          <a:prstGeom prst="rect">
            <a:avLst/>
          </a:prstGeom>
        </p:spPr>
        <p:txBody>
          <a:bodyPr/>
          <a:lstStyle/>
          <a:p>
            <a:fld id="{1CA3E519-69D5-4DB1-B192-A517BDDD727E}" type="datetimeFigureOut">
              <a:rPr lang="de-DE" smtClean="0"/>
              <a:t>23.10.2023</a:t>
            </a:fld>
            <a:endParaRPr lang="de-DE"/>
          </a:p>
        </p:txBody>
      </p:sp>
      <p:sp>
        <p:nvSpPr>
          <p:cNvPr id="5" name="Fußzeilenplatzhalter 4"/>
          <p:cNvSpPr>
            <a:spLocks noGrp="1"/>
          </p:cNvSpPr>
          <p:nvPr>
            <p:ph type="ftr" sz="quarter" idx="11"/>
          </p:nvPr>
        </p:nvSpPr>
        <p:spPr>
          <a:xfrm>
            <a:off x="3124200" y="4767263"/>
            <a:ext cx="2895600" cy="273844"/>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06315693-62E8-488B-9481-B78DF72AF0CC}" type="slidenum">
              <a:rPr lang="de-DE" smtClean="0"/>
              <a:t>‹Nr.›</a:t>
            </a:fld>
            <a:endParaRPr lang="de-DE"/>
          </a:p>
        </p:txBody>
      </p:sp>
    </p:spTree>
    <p:extLst>
      <p:ext uri="{BB962C8B-B14F-4D97-AF65-F5344CB8AC3E}">
        <p14:creationId xmlns:p14="http://schemas.microsoft.com/office/powerpoint/2010/main" val="212579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Basic Content Slide</a:t>
            </a:r>
            <a:br>
              <a:rPr lang="en-US" dirty="0"/>
            </a:br>
            <a:r>
              <a:rPr lang="en-US" dirty="0"/>
              <a:t>One or Two Lines for Headline</a:t>
            </a:r>
          </a:p>
        </p:txBody>
      </p:sp>
      <p:sp>
        <p:nvSpPr>
          <p:cNvPr id="3" name="Content Placeholder 2"/>
          <p:cNvSpPr>
            <a:spLocks noGrp="1"/>
          </p:cNvSpPr>
          <p:nvPr>
            <p:ph idx="1" hasCustomPrompt="1"/>
          </p:nvPr>
        </p:nvSpPr>
        <p:spPr>
          <a:xfrm>
            <a:off x="457202" y="1423988"/>
            <a:ext cx="8366124" cy="3301440"/>
          </a:xfrm>
          <a:prstGeom prst="rect">
            <a:avLst/>
          </a:prstGeom>
        </p:spPr>
        <p:txBody>
          <a:bodyPr/>
          <a:lstStyle>
            <a:lvl1pPr>
              <a:defRPr baseline="0"/>
            </a:lvl1pPr>
            <a:lvl2pPr marL="457200" indent="-173038">
              <a:tabLst/>
              <a:defRPr/>
            </a:lvl2pPr>
            <a:lvl3pPr marL="742950" indent="-171450">
              <a:tabLst/>
              <a:defRPr/>
            </a:lvl3pPr>
          </a:lstStyle>
          <a:p>
            <a:pPr lvl="0"/>
            <a:r>
              <a:rPr lang="en-US" dirty="0"/>
              <a:t>Click to add 1st-level bullet. Click an icon below to add table, graph or image.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8" name="Slide Number Placeholder 7"/>
          <p:cNvSpPr>
            <a:spLocks noGrp="1"/>
          </p:cNvSpPr>
          <p:nvPr>
            <p:ph type="sldNum" sz="quarter" idx="13"/>
          </p:nvPr>
        </p:nvSpPr>
        <p:spPr/>
        <p:txBody>
          <a:bodyPr/>
          <a:lstStyle/>
          <a:p>
            <a:fld id="{AEFAAC5A-9C4F-4278-920D-DF2BAB595749}" type="slidenum">
              <a:rPr lang="en-US" smtClean="0"/>
              <a:pPr/>
              <a:t>‹Nr.›</a:t>
            </a:fld>
            <a:endParaRPr lang="en-US" dirty="0"/>
          </a:p>
        </p:txBody>
      </p:sp>
    </p:spTree>
    <p:extLst>
      <p:ext uri="{BB962C8B-B14F-4D97-AF65-F5344CB8AC3E}">
        <p14:creationId xmlns:p14="http://schemas.microsoft.com/office/powerpoint/2010/main" val="1543650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34" name="Title Placeholder 1">
            <a:extLst>
              <a:ext uri="{FF2B5EF4-FFF2-40B4-BE49-F238E27FC236}">
                <a16:creationId xmlns:a16="http://schemas.microsoft.com/office/drawing/2014/main" id="{EB8E330C-B62F-1646-ADBC-EB0C16D2B727}"/>
              </a:ext>
            </a:extLst>
          </p:cNvPr>
          <p:cNvSpPr>
            <a:spLocks noGrp="1"/>
          </p:cNvSpPr>
          <p:nvPr>
            <p:ph type="title" hasCustomPrompt="1"/>
          </p:nvPr>
        </p:nvSpPr>
        <p:spPr>
          <a:xfrm>
            <a:off x="0" y="1266824"/>
            <a:ext cx="9143999" cy="2029969"/>
          </a:xfrm>
          <a:prstGeom prst="rect">
            <a:avLst/>
          </a:prstGeom>
          <a:solidFill>
            <a:schemeClr val="tx2"/>
          </a:solidFill>
        </p:spPr>
        <p:txBody>
          <a:bodyPr vert="horz" lIns="457200" tIns="0" rIns="1828800" bIns="0" rtlCol="0" anchor="ctr">
            <a:noAutofit/>
          </a:bodyPr>
          <a:lstStyle>
            <a:lvl1pPr>
              <a:lnSpc>
                <a:spcPct val="90000"/>
              </a:lnSpc>
              <a:defRPr>
                <a:solidFill>
                  <a:schemeClr val="bg1"/>
                </a:solidFill>
              </a:defRPr>
            </a:lvl1pPr>
          </a:lstStyle>
          <a:p>
            <a:r>
              <a:rPr lang="en-US" dirty="0"/>
              <a:t>Section Break</a:t>
            </a:r>
            <a:br>
              <a:rPr lang="en-US" dirty="0"/>
            </a:br>
            <a:r>
              <a:rPr lang="en-US" dirty="0"/>
              <a:t>One or Two Lines of Text</a:t>
            </a:r>
          </a:p>
        </p:txBody>
      </p:sp>
      <p:pic>
        <p:nvPicPr>
          <p:cNvPr id="37" name="Picture 36">
            <a:extLst>
              <a:ext uri="{FF2B5EF4-FFF2-40B4-BE49-F238E27FC236}">
                <a16:creationId xmlns:a16="http://schemas.microsoft.com/office/drawing/2014/main" id="{797184AA-EBEE-CD46-8770-B402C4D971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sp>
        <p:nvSpPr>
          <p:cNvPr id="2" name="Rectangle 1">
            <a:extLst>
              <a:ext uri="{FF2B5EF4-FFF2-40B4-BE49-F238E27FC236}">
                <a16:creationId xmlns:a16="http://schemas.microsoft.com/office/drawing/2014/main" id="{64E7A234-9F48-9A4B-B52F-F9F13DA25C13}"/>
              </a:ext>
            </a:extLst>
          </p:cNvPr>
          <p:cNvSpPr/>
          <p:nvPr userDrawn="1"/>
        </p:nvSpPr>
        <p:spPr>
          <a:xfrm>
            <a:off x="0" y="3296793"/>
            <a:ext cx="9143999" cy="1275207"/>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25635CE8-0D00-3841-A084-53A8DA77DADF}"/>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1861819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Basic Content Slide</a:t>
            </a:r>
            <a:br>
              <a:rPr lang="en-US" dirty="0"/>
            </a:br>
            <a:r>
              <a:rPr lang="en-US" dirty="0"/>
              <a:t>One or Two Lines for Headline</a:t>
            </a:r>
          </a:p>
        </p:txBody>
      </p:sp>
      <p:sp>
        <p:nvSpPr>
          <p:cNvPr id="3" name="Content Placeholder 2"/>
          <p:cNvSpPr>
            <a:spLocks noGrp="1"/>
          </p:cNvSpPr>
          <p:nvPr>
            <p:ph idx="1" hasCustomPrompt="1"/>
          </p:nvPr>
        </p:nvSpPr>
        <p:spPr>
          <a:xfrm>
            <a:off x="457202" y="1423988"/>
            <a:ext cx="8366124" cy="3301440"/>
          </a:xfrm>
          <a:prstGeom prst="rect">
            <a:avLst/>
          </a:prstGeom>
        </p:spPr>
        <p:txBody>
          <a:bodyPr/>
          <a:lstStyle>
            <a:lvl1pPr>
              <a:defRPr baseline="0"/>
            </a:lvl1pPr>
            <a:lvl2pPr marL="457200" indent="-173038">
              <a:tabLst/>
              <a:defRPr/>
            </a:lvl2pPr>
            <a:lvl3pPr marL="742950" indent="-171450">
              <a:tabLst/>
              <a:defRPr/>
            </a:lvl3pPr>
          </a:lstStyle>
          <a:p>
            <a:pPr lvl="0"/>
            <a:r>
              <a:rPr lang="en-US" dirty="0"/>
              <a:t>Click to add 1st-level bullet. Click an icon below to add table, graph or image.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8" name="Slide Number Placeholder 7"/>
          <p:cNvSpPr>
            <a:spLocks noGrp="1"/>
          </p:cNvSpPr>
          <p:nvPr>
            <p:ph type="sldNum" sz="quarter" idx="13"/>
          </p:nvPr>
        </p:nvSpPr>
        <p:spPr/>
        <p:txBody>
          <a:bodyPr/>
          <a:lstStyle/>
          <a:p>
            <a:fld id="{AEFAAC5A-9C4F-4278-920D-DF2BAB595749}" type="slidenum">
              <a:rPr lang="en-US" smtClean="0"/>
              <a:pPr/>
              <a:t>‹Nr.›</a:t>
            </a:fld>
            <a:endParaRPr lang="en-US" dirty="0"/>
          </a:p>
        </p:txBody>
      </p:sp>
    </p:spTree>
    <p:extLst>
      <p:ext uri="{BB962C8B-B14F-4D97-AF65-F5344CB8AC3E}">
        <p14:creationId xmlns:p14="http://schemas.microsoft.com/office/powerpoint/2010/main" val="2120545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lumns-TWO">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4" name="Text Placeholder 3"/>
          <p:cNvSpPr>
            <a:spLocks noGrp="1"/>
          </p:cNvSpPr>
          <p:nvPr>
            <p:ph type="body" sz="quarter" idx="13"/>
          </p:nvPr>
        </p:nvSpPr>
        <p:spPr>
          <a:xfrm>
            <a:off x="457200" y="1423988"/>
            <a:ext cx="402336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00588" y="1423988"/>
            <a:ext cx="402336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Title 1"/>
          <p:cNvSpPr>
            <a:spLocks noGrp="1"/>
          </p:cNvSpPr>
          <p:nvPr>
            <p:ph type="title" hasCustomPrompt="1"/>
          </p:nvPr>
        </p:nvSpPr>
        <p:spPr/>
        <p:txBody>
          <a:bodyPr/>
          <a:lstStyle>
            <a:lvl1pPr>
              <a:defRPr/>
            </a:lvl1pPr>
          </a:lstStyle>
          <a:p>
            <a:r>
              <a:rPr lang="en-US" dirty="0"/>
              <a:t>Two-Column Content Slide</a:t>
            </a:r>
            <a:br>
              <a:rPr lang="en-US" dirty="0"/>
            </a:br>
            <a:r>
              <a:rPr lang="en-US" dirty="0"/>
              <a:t>One or Two Lines for Headline</a:t>
            </a:r>
          </a:p>
        </p:txBody>
      </p:sp>
      <p:sp>
        <p:nvSpPr>
          <p:cNvPr id="7" name="Text Placeholder 5">
            <a:extLst>
              <a:ext uri="{FF2B5EF4-FFF2-40B4-BE49-F238E27FC236}">
                <a16:creationId xmlns:a16="http://schemas.microsoft.com/office/drawing/2014/main" id="{E6FB090D-509D-1747-8832-988A179E080C}"/>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407572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umns-TWO blue box heads">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60895"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76573"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9" name="Text Placeholder 3"/>
          <p:cNvSpPr>
            <a:spLocks noGrp="1"/>
          </p:cNvSpPr>
          <p:nvPr>
            <p:ph type="body" sz="quarter" idx="15" hasCustomPrompt="1"/>
          </p:nvPr>
        </p:nvSpPr>
        <p:spPr>
          <a:xfrm>
            <a:off x="460895" y="1469241"/>
            <a:ext cx="4053101" cy="465749"/>
          </a:xfrm>
          <a:prstGeom prst="rect">
            <a:avLst/>
          </a:prstGeom>
          <a:solidFill>
            <a:schemeClr val="tx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6" name="Text Placeholder 3">
            <a:extLst>
              <a:ext uri="{FF2B5EF4-FFF2-40B4-BE49-F238E27FC236}">
                <a16:creationId xmlns:a16="http://schemas.microsoft.com/office/drawing/2014/main" id="{0860CC3A-6A5B-754E-A469-FE5BFFF0BD43}"/>
              </a:ext>
            </a:extLst>
          </p:cNvPr>
          <p:cNvSpPr>
            <a:spLocks noGrp="1"/>
          </p:cNvSpPr>
          <p:nvPr>
            <p:ph type="body" sz="quarter" idx="17" hasCustomPrompt="1"/>
          </p:nvPr>
        </p:nvSpPr>
        <p:spPr>
          <a:xfrm>
            <a:off x="4776574" y="1469241"/>
            <a:ext cx="4053101" cy="465749"/>
          </a:xfrm>
          <a:prstGeom prst="rect">
            <a:avLst/>
          </a:prstGeom>
          <a:solidFill>
            <a:schemeClr val="tx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1" name="Text Placeholder 5">
            <a:extLst>
              <a:ext uri="{FF2B5EF4-FFF2-40B4-BE49-F238E27FC236}">
                <a16:creationId xmlns:a16="http://schemas.microsoft.com/office/drawing/2014/main" id="{B2CD9E8E-FD40-C34A-9D9B-DD49F57AA0AA}"/>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3" name="Title 2">
            <a:extLst>
              <a:ext uri="{FF2B5EF4-FFF2-40B4-BE49-F238E27FC236}">
                <a16:creationId xmlns:a16="http://schemas.microsoft.com/office/drawing/2014/main" id="{1D980067-CF7B-B743-A9BA-C627D3250B8A}"/>
              </a:ext>
            </a:extLst>
          </p:cNvPr>
          <p:cNvSpPr>
            <a:spLocks noGrp="1"/>
          </p:cNvSpPr>
          <p:nvPr>
            <p:ph type="title" hasCustomPrompt="1"/>
          </p:nvPr>
        </p:nvSpPr>
        <p:spPr/>
        <p:txBody>
          <a:bodyPr/>
          <a:lstStyle/>
          <a:p>
            <a:r>
              <a:rPr lang="en-US" dirty="0"/>
              <a:t>Two-Column Content Slide</a:t>
            </a:r>
            <a:br>
              <a:rPr lang="en-US" dirty="0"/>
            </a:br>
            <a:r>
              <a:rPr lang="en-US" dirty="0"/>
              <a:t>With Box Treatment</a:t>
            </a:r>
          </a:p>
        </p:txBody>
      </p:sp>
    </p:spTree>
    <p:extLst>
      <p:ext uri="{BB962C8B-B14F-4D97-AF65-F5344CB8AC3E}">
        <p14:creationId xmlns:p14="http://schemas.microsoft.com/office/powerpoint/2010/main" val="34234057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lumns-TWO green box heads">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60895"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76573"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9" name="Text Placeholder 3"/>
          <p:cNvSpPr>
            <a:spLocks noGrp="1"/>
          </p:cNvSpPr>
          <p:nvPr>
            <p:ph type="body" sz="quarter" idx="15" hasCustomPrompt="1"/>
          </p:nvPr>
        </p:nvSpPr>
        <p:spPr>
          <a:xfrm>
            <a:off x="460895" y="1469241"/>
            <a:ext cx="4053101" cy="465749"/>
          </a:xfrm>
          <a:prstGeom prst="rect">
            <a:avLst/>
          </a:prstGeom>
          <a:solidFill>
            <a:schemeClr val="bg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2" name="Title 1"/>
          <p:cNvSpPr>
            <a:spLocks noGrp="1"/>
          </p:cNvSpPr>
          <p:nvPr>
            <p:ph type="title" hasCustomPrompt="1"/>
          </p:nvPr>
        </p:nvSpPr>
        <p:spPr/>
        <p:txBody>
          <a:bodyPr/>
          <a:lstStyle>
            <a:lvl1pPr>
              <a:defRPr baseline="0"/>
            </a:lvl1pPr>
          </a:lstStyle>
          <a:p>
            <a:r>
              <a:rPr lang="en-US" dirty="0"/>
              <a:t>Two-Column Content Slide</a:t>
            </a:r>
            <a:br>
              <a:rPr lang="en-US" dirty="0"/>
            </a:br>
            <a:r>
              <a:rPr lang="en-US" dirty="0"/>
              <a:t>With Box Treatment</a:t>
            </a:r>
          </a:p>
        </p:txBody>
      </p:sp>
      <p:sp>
        <p:nvSpPr>
          <p:cNvPr id="16" name="Text Placeholder 3">
            <a:extLst>
              <a:ext uri="{FF2B5EF4-FFF2-40B4-BE49-F238E27FC236}">
                <a16:creationId xmlns:a16="http://schemas.microsoft.com/office/drawing/2014/main" id="{0860CC3A-6A5B-754E-A469-FE5BFFF0BD43}"/>
              </a:ext>
            </a:extLst>
          </p:cNvPr>
          <p:cNvSpPr>
            <a:spLocks noGrp="1"/>
          </p:cNvSpPr>
          <p:nvPr>
            <p:ph type="body" sz="quarter" idx="17" hasCustomPrompt="1"/>
          </p:nvPr>
        </p:nvSpPr>
        <p:spPr>
          <a:xfrm>
            <a:off x="4776574" y="1469241"/>
            <a:ext cx="4053101" cy="465749"/>
          </a:xfrm>
          <a:prstGeom prst="rect">
            <a:avLst/>
          </a:prstGeom>
          <a:solidFill>
            <a:schemeClr val="bg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1" name="Text Placeholder 5">
            <a:extLst>
              <a:ext uri="{FF2B5EF4-FFF2-40B4-BE49-F238E27FC236}">
                <a16:creationId xmlns:a16="http://schemas.microsoft.com/office/drawing/2014/main" id="{9FA456C8-8942-D548-99BB-9107BD98B106}"/>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367346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IMAGE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2" name="Title 1"/>
          <p:cNvSpPr>
            <a:spLocks noGrp="1"/>
          </p:cNvSpPr>
          <p:nvPr>
            <p:ph type="title" hasCustomPrompt="1"/>
          </p:nvPr>
        </p:nvSpPr>
        <p:spPr/>
        <p:txBody>
          <a:bodyPr/>
          <a:lstStyle>
            <a:lvl1pPr>
              <a:defRPr baseline="0"/>
            </a:lvl1pPr>
          </a:lstStyle>
          <a:p>
            <a:r>
              <a:rPr lang="en-US" dirty="0"/>
              <a:t>One Image</a:t>
            </a:r>
            <a:br>
              <a:rPr lang="en-US" dirty="0"/>
            </a:br>
            <a:r>
              <a:rPr lang="en-US" dirty="0"/>
              <a:t>One or Two Lines for Headline</a:t>
            </a:r>
          </a:p>
        </p:txBody>
      </p:sp>
      <p:sp>
        <p:nvSpPr>
          <p:cNvPr id="15" name="Picture Placeholder 4">
            <a:extLst>
              <a:ext uri="{FF2B5EF4-FFF2-40B4-BE49-F238E27FC236}">
                <a16:creationId xmlns:a16="http://schemas.microsoft.com/office/drawing/2014/main" id="{1AB7F82E-B3AB-C74E-B4AD-D51A370BD5F8}"/>
              </a:ext>
            </a:extLst>
          </p:cNvPr>
          <p:cNvSpPr>
            <a:spLocks noGrp="1"/>
          </p:cNvSpPr>
          <p:nvPr>
            <p:ph type="pic" sz="quarter" idx="19" hasCustomPrompt="1"/>
          </p:nvPr>
        </p:nvSpPr>
        <p:spPr>
          <a:xfrm>
            <a:off x="5079014" y="1469240"/>
            <a:ext cx="3744311" cy="3254463"/>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13" name="Text Placeholder 3">
            <a:extLst>
              <a:ext uri="{FF2B5EF4-FFF2-40B4-BE49-F238E27FC236}">
                <a16:creationId xmlns:a16="http://schemas.microsoft.com/office/drawing/2014/main" id="{0DC3939B-F799-964B-9D6F-4CA7D15CDF90}"/>
              </a:ext>
            </a:extLst>
          </p:cNvPr>
          <p:cNvSpPr>
            <a:spLocks noGrp="1"/>
          </p:cNvSpPr>
          <p:nvPr>
            <p:ph type="body" sz="quarter" idx="20"/>
          </p:nvPr>
        </p:nvSpPr>
        <p:spPr>
          <a:xfrm>
            <a:off x="457200" y="1423988"/>
            <a:ext cx="434340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Text Placeholder 5">
            <a:extLst>
              <a:ext uri="{FF2B5EF4-FFF2-40B4-BE49-F238E27FC236}">
                <a16:creationId xmlns:a16="http://schemas.microsoft.com/office/drawing/2014/main" id="{4708FAC1-179A-B74D-AB8D-FBDF97968B82}"/>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23601409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IMAGES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4" name="Text Placeholder 3"/>
          <p:cNvSpPr>
            <a:spLocks noGrp="1"/>
          </p:cNvSpPr>
          <p:nvPr>
            <p:ph type="body" sz="quarter" idx="13"/>
          </p:nvPr>
        </p:nvSpPr>
        <p:spPr>
          <a:xfrm>
            <a:off x="4503575" y="1469241"/>
            <a:ext cx="4319750" cy="1540832"/>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800"/>
            </a:lvl4pPr>
            <a:lvl5pPr marL="1084263" indent="-171450">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2" name="Picture Placeholder 4"/>
          <p:cNvSpPr>
            <a:spLocks noGrp="1"/>
          </p:cNvSpPr>
          <p:nvPr>
            <p:ph type="pic" sz="quarter" idx="16" hasCustomPrompt="1"/>
          </p:nvPr>
        </p:nvSpPr>
        <p:spPr>
          <a:xfrm>
            <a:off x="495680" y="3193094"/>
            <a:ext cx="3729481" cy="1530610"/>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2" name="Title 1"/>
          <p:cNvSpPr>
            <a:spLocks noGrp="1"/>
          </p:cNvSpPr>
          <p:nvPr>
            <p:ph type="title" hasCustomPrompt="1"/>
          </p:nvPr>
        </p:nvSpPr>
        <p:spPr/>
        <p:txBody>
          <a:bodyPr/>
          <a:lstStyle>
            <a:lvl1pPr>
              <a:defRPr baseline="0"/>
            </a:lvl1pPr>
          </a:lstStyle>
          <a:p>
            <a:r>
              <a:rPr lang="en-US" dirty="0"/>
              <a:t>Two Images</a:t>
            </a:r>
            <a:br>
              <a:rPr lang="en-US" dirty="0"/>
            </a:br>
            <a:r>
              <a:rPr lang="en-US" dirty="0"/>
              <a:t>One or Two Lines for Headline</a:t>
            </a:r>
          </a:p>
        </p:txBody>
      </p:sp>
      <p:sp>
        <p:nvSpPr>
          <p:cNvPr id="10" name="Text Placeholder 3"/>
          <p:cNvSpPr>
            <a:spLocks noGrp="1"/>
          </p:cNvSpPr>
          <p:nvPr>
            <p:ph type="body" sz="quarter" idx="18"/>
          </p:nvPr>
        </p:nvSpPr>
        <p:spPr>
          <a:xfrm>
            <a:off x="4503575" y="3193094"/>
            <a:ext cx="4319750" cy="1540832"/>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800"/>
            </a:lvl4pPr>
            <a:lvl5pPr marL="1084263" indent="-171450">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Picture Placeholder 4">
            <a:extLst>
              <a:ext uri="{FF2B5EF4-FFF2-40B4-BE49-F238E27FC236}">
                <a16:creationId xmlns:a16="http://schemas.microsoft.com/office/drawing/2014/main" id="{1AB7F82E-B3AB-C74E-B4AD-D51A370BD5F8}"/>
              </a:ext>
            </a:extLst>
          </p:cNvPr>
          <p:cNvSpPr>
            <a:spLocks noGrp="1"/>
          </p:cNvSpPr>
          <p:nvPr>
            <p:ph type="pic" sz="quarter" idx="19" hasCustomPrompt="1"/>
          </p:nvPr>
        </p:nvSpPr>
        <p:spPr>
          <a:xfrm>
            <a:off x="495680" y="1469241"/>
            <a:ext cx="3729481" cy="1530610"/>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cxnSp>
        <p:nvCxnSpPr>
          <p:cNvPr id="17" name="Straight Connector 16">
            <a:extLst>
              <a:ext uri="{FF2B5EF4-FFF2-40B4-BE49-F238E27FC236}">
                <a16:creationId xmlns:a16="http://schemas.microsoft.com/office/drawing/2014/main" id="{2C9642CA-2B46-7741-A232-E173643B71E6}"/>
              </a:ext>
            </a:extLst>
          </p:cNvPr>
          <p:cNvCxnSpPr>
            <a:cxnSpLocks/>
          </p:cNvCxnSpPr>
          <p:nvPr userDrawn="1"/>
        </p:nvCxnSpPr>
        <p:spPr>
          <a:xfrm>
            <a:off x="489394" y="3096473"/>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5">
            <a:extLst>
              <a:ext uri="{FF2B5EF4-FFF2-40B4-BE49-F238E27FC236}">
                <a16:creationId xmlns:a16="http://schemas.microsoft.com/office/drawing/2014/main" id="{533DB63F-D81D-1447-BA68-A50407A13F24}"/>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77794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IMAGES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4" name="Text Placeholder 3"/>
          <p:cNvSpPr>
            <a:spLocks noGrp="1"/>
          </p:cNvSpPr>
          <p:nvPr>
            <p:ph type="body" sz="quarter" idx="13"/>
          </p:nvPr>
        </p:nvSpPr>
        <p:spPr>
          <a:xfrm>
            <a:off x="2791555" y="1469241"/>
            <a:ext cx="6038548"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9" name="Picture Placeholder 4"/>
          <p:cNvSpPr>
            <a:spLocks noGrp="1"/>
          </p:cNvSpPr>
          <p:nvPr>
            <p:ph type="pic" sz="quarter" idx="15" hasCustomPrompt="1"/>
          </p:nvPr>
        </p:nvSpPr>
        <p:spPr>
          <a:xfrm>
            <a:off x="489394" y="1469241"/>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sp>
        <p:nvSpPr>
          <p:cNvPr id="10" name="Text Placeholder 3"/>
          <p:cNvSpPr>
            <a:spLocks noGrp="1"/>
          </p:cNvSpPr>
          <p:nvPr>
            <p:ph type="body" sz="quarter" idx="18"/>
          </p:nvPr>
        </p:nvSpPr>
        <p:spPr>
          <a:xfrm>
            <a:off x="2791554" y="2586596"/>
            <a:ext cx="6038549"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15" name="Text Placeholder 3"/>
          <p:cNvSpPr>
            <a:spLocks noGrp="1"/>
          </p:cNvSpPr>
          <p:nvPr>
            <p:ph type="body" sz="quarter" idx="20"/>
          </p:nvPr>
        </p:nvSpPr>
        <p:spPr>
          <a:xfrm>
            <a:off x="2791554" y="3703951"/>
            <a:ext cx="6038549"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17" name="Title 1">
            <a:extLst>
              <a:ext uri="{FF2B5EF4-FFF2-40B4-BE49-F238E27FC236}">
                <a16:creationId xmlns:a16="http://schemas.microsoft.com/office/drawing/2014/main" id="{95A19F43-FCB1-BC41-BA04-CCE069D9ADB6}"/>
              </a:ext>
            </a:extLst>
          </p:cNvPr>
          <p:cNvSpPr>
            <a:spLocks noGrp="1"/>
          </p:cNvSpPr>
          <p:nvPr>
            <p:ph type="title" hasCustomPrompt="1"/>
          </p:nvPr>
        </p:nvSpPr>
        <p:spPr>
          <a:xfrm>
            <a:off x="457200" y="358378"/>
            <a:ext cx="5470787" cy="621711"/>
          </a:xfrm>
        </p:spPr>
        <p:txBody>
          <a:bodyPr/>
          <a:lstStyle>
            <a:lvl1pPr>
              <a:defRPr baseline="0"/>
            </a:lvl1pPr>
          </a:lstStyle>
          <a:p>
            <a:r>
              <a:rPr lang="en-US" dirty="0"/>
              <a:t>Three Images</a:t>
            </a:r>
            <a:br>
              <a:rPr lang="en-US" dirty="0"/>
            </a:br>
            <a:r>
              <a:rPr lang="en-US" dirty="0"/>
              <a:t>One or Two Lines for Headline</a:t>
            </a:r>
          </a:p>
        </p:txBody>
      </p:sp>
      <p:sp>
        <p:nvSpPr>
          <p:cNvPr id="21" name="Picture Placeholder 4">
            <a:extLst>
              <a:ext uri="{FF2B5EF4-FFF2-40B4-BE49-F238E27FC236}">
                <a16:creationId xmlns:a16="http://schemas.microsoft.com/office/drawing/2014/main" id="{E682FDC7-111F-4E49-81EA-8999259C101F}"/>
              </a:ext>
            </a:extLst>
          </p:cNvPr>
          <p:cNvSpPr>
            <a:spLocks noGrp="1"/>
          </p:cNvSpPr>
          <p:nvPr>
            <p:ph type="pic" sz="quarter" idx="21" hasCustomPrompt="1"/>
          </p:nvPr>
        </p:nvSpPr>
        <p:spPr>
          <a:xfrm>
            <a:off x="489394" y="2586596"/>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sp>
        <p:nvSpPr>
          <p:cNvPr id="23" name="Picture Placeholder 4">
            <a:extLst>
              <a:ext uri="{FF2B5EF4-FFF2-40B4-BE49-F238E27FC236}">
                <a16:creationId xmlns:a16="http://schemas.microsoft.com/office/drawing/2014/main" id="{C08B2DDC-AF5C-3647-BAA3-8A23121EF7FE}"/>
              </a:ext>
            </a:extLst>
          </p:cNvPr>
          <p:cNvSpPr>
            <a:spLocks noGrp="1"/>
          </p:cNvSpPr>
          <p:nvPr>
            <p:ph type="pic" sz="quarter" idx="23" hasCustomPrompt="1"/>
          </p:nvPr>
        </p:nvSpPr>
        <p:spPr>
          <a:xfrm>
            <a:off x="489394" y="3703951"/>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cxnSp>
        <p:nvCxnSpPr>
          <p:cNvPr id="3" name="Straight Connector 2">
            <a:extLst>
              <a:ext uri="{FF2B5EF4-FFF2-40B4-BE49-F238E27FC236}">
                <a16:creationId xmlns:a16="http://schemas.microsoft.com/office/drawing/2014/main" id="{6942E30E-EF2D-654F-9CCB-BA807C4A3C51}"/>
              </a:ext>
            </a:extLst>
          </p:cNvPr>
          <p:cNvCxnSpPr>
            <a:cxnSpLocks/>
          </p:cNvCxnSpPr>
          <p:nvPr userDrawn="1"/>
        </p:nvCxnSpPr>
        <p:spPr>
          <a:xfrm>
            <a:off x="489394" y="2516686"/>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BF8108-8171-2B4B-ACBF-9B2301C16A60}"/>
              </a:ext>
            </a:extLst>
          </p:cNvPr>
          <p:cNvCxnSpPr>
            <a:cxnSpLocks/>
          </p:cNvCxnSpPr>
          <p:nvPr userDrawn="1"/>
        </p:nvCxnSpPr>
        <p:spPr>
          <a:xfrm>
            <a:off x="489394" y="3634041"/>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 Placeholder 5">
            <a:extLst>
              <a:ext uri="{FF2B5EF4-FFF2-40B4-BE49-F238E27FC236}">
                <a16:creationId xmlns:a16="http://schemas.microsoft.com/office/drawing/2014/main" id="{88B8203C-BA46-2540-8DB9-7A9028FE1755}"/>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59636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58378"/>
            <a:ext cx="5470787" cy="621711"/>
          </a:xfrm>
          <a:prstGeom prst="rect">
            <a:avLst/>
          </a:prstGeom>
        </p:spPr>
        <p:txBody>
          <a:bodyPr vert="horz" lIns="0" tIns="0" rIns="0" bIns="0" rtlCol="0" anchor="b">
            <a:noAutofit/>
          </a:bodyPr>
          <a:lstStyle/>
          <a:p>
            <a:r>
              <a:rPr lang="en-US" dirty="0"/>
              <a:t>Headline</a:t>
            </a:r>
            <a:br>
              <a:rPr lang="en-US" dirty="0"/>
            </a:br>
            <a:r>
              <a:rPr lang="en-US" dirty="0"/>
              <a:t>One or Two Lines</a:t>
            </a:r>
          </a:p>
        </p:txBody>
      </p:sp>
      <p:sp>
        <p:nvSpPr>
          <p:cNvPr id="3" name="Text Placeholder 2"/>
          <p:cNvSpPr>
            <a:spLocks noGrp="1"/>
          </p:cNvSpPr>
          <p:nvPr>
            <p:ph type="body" idx="1"/>
          </p:nvPr>
        </p:nvSpPr>
        <p:spPr>
          <a:xfrm>
            <a:off x="457202" y="1423988"/>
            <a:ext cx="8366124" cy="3286919"/>
          </a:xfrm>
          <a:prstGeom prst="rect">
            <a:avLst/>
          </a:prstGeom>
        </p:spPr>
        <p:txBody>
          <a:bodyPr vert="horz" lIns="0" tIns="0" rIns="0" bIns="45720" rtlCol="0">
            <a:noAutofit/>
          </a:bodyPr>
          <a:lstStyle/>
          <a:p>
            <a:pPr lvl="0"/>
            <a:r>
              <a:rPr lang="en-US" dirty="0"/>
              <a:t>Click to add 1st-level bullet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343400" y="4855282"/>
            <a:ext cx="457200" cy="137160"/>
          </a:xfrm>
          <a:prstGeom prst="rect">
            <a:avLst/>
          </a:prstGeom>
        </p:spPr>
        <p:txBody>
          <a:bodyPr vert="horz" lIns="0" tIns="45720" rIns="0" bIns="0" rtlCol="0" anchor="b"/>
          <a:lstStyle>
            <a:lvl1pPr algn="ctr">
              <a:defRPr sz="1000">
                <a:solidFill>
                  <a:schemeClr val="bg1">
                    <a:lumMod val="50000"/>
                  </a:schemeClr>
                </a:solidFill>
              </a:defRPr>
            </a:lvl1pPr>
          </a:lstStyle>
          <a:p>
            <a:fld id="{AEFAAC5A-9C4F-4278-920D-DF2BAB595749}" type="slidenum">
              <a:rPr lang="en-US" smtClean="0"/>
              <a:pPr/>
              <a:t>‹Nr.›</a:t>
            </a:fld>
            <a:endParaRPr lang="en-US" dirty="0"/>
          </a:p>
        </p:txBody>
      </p:sp>
      <p:pic>
        <p:nvPicPr>
          <p:cNvPr id="13" name="Picture 12">
            <a:extLst>
              <a:ext uri="{FF2B5EF4-FFF2-40B4-BE49-F238E27FC236}">
                <a16:creationId xmlns:a16="http://schemas.microsoft.com/office/drawing/2014/main" id="{63CDAD7D-9738-E243-9EE9-38D2DE685A5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833466" y="89789"/>
            <a:ext cx="2216863" cy="628049"/>
          </a:xfrm>
          <a:prstGeom prst="rect">
            <a:avLst/>
          </a:prstGeom>
        </p:spPr>
      </p:pic>
    </p:spTree>
    <p:extLst>
      <p:ext uri="{BB962C8B-B14F-4D97-AF65-F5344CB8AC3E}">
        <p14:creationId xmlns:p14="http://schemas.microsoft.com/office/powerpoint/2010/main" val="335335535"/>
      </p:ext>
    </p:extLst>
  </p:cSld>
  <p:clrMap bg1="lt1" tx1="dk1" bg2="lt2" tx2="dk2" accent1="accent1" accent2="accent2" accent3="accent3" accent4="accent4" accent5="accent5" accent6="accent6" hlink="hlink" folHlink="folHlink"/>
  <p:sldLayoutIdLst>
    <p:sldLayoutId id="2147483769" r:id="rId1"/>
    <p:sldLayoutId id="2147483737" r:id="rId2"/>
    <p:sldLayoutId id="2147483686" r:id="rId3"/>
    <p:sldLayoutId id="2147483688" r:id="rId4"/>
    <p:sldLayoutId id="2147483690" r:id="rId5"/>
    <p:sldLayoutId id="2147483776" r:id="rId6"/>
    <p:sldLayoutId id="2147483775" r:id="rId7"/>
    <p:sldLayoutId id="2147483774" r:id="rId8"/>
    <p:sldLayoutId id="2147483711" r:id="rId9"/>
    <p:sldLayoutId id="2147483689" r:id="rId10"/>
    <p:sldLayoutId id="2147483777" r:id="rId11"/>
    <p:sldLayoutId id="2147483710" r:id="rId12"/>
    <p:sldLayoutId id="2147483778" r:id="rId13"/>
    <p:sldLayoutId id="2147483779" r:id="rId14"/>
    <p:sldLayoutId id="2147483780" r:id="rId1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457200" rtl="0" eaLnBrk="1" latinLnBrk="0" hangingPunct="1">
        <a:lnSpc>
          <a:spcPct val="95000"/>
        </a:lnSpc>
        <a:spcBef>
          <a:spcPct val="0"/>
        </a:spcBef>
        <a:buNone/>
        <a:defRPr sz="2600" b="1" i="0" kern="1200" cap="none" baseline="0">
          <a:solidFill>
            <a:schemeClr val="tx1"/>
          </a:solidFill>
          <a:latin typeface="+mj-lt"/>
          <a:ea typeface="+mj-ea"/>
          <a:cs typeface="+mj-cs"/>
        </a:defRPr>
      </a:lvl1pPr>
    </p:titleStyle>
    <p:bodyStyle>
      <a:lvl1pPr marL="173038" indent="-173038" algn="l" defTabSz="457200" rtl="0" eaLnBrk="1" latinLnBrk="0" hangingPunct="1">
        <a:spcBef>
          <a:spcPts val="600"/>
        </a:spcBef>
        <a:spcAft>
          <a:spcPts val="0"/>
        </a:spcAft>
        <a:buFont typeface="Arial" panose="020B0604020202020204" pitchFamily="34" charset="0"/>
        <a:buChar char="•"/>
        <a:defRPr sz="1800" kern="1200" baseline="0">
          <a:solidFill>
            <a:schemeClr val="tx1"/>
          </a:solidFill>
          <a:latin typeface="+mn-lt"/>
          <a:ea typeface="+mn-ea"/>
          <a:cs typeface="+mn-cs"/>
        </a:defRPr>
      </a:lvl1pPr>
      <a:lvl2pPr marL="460375" indent="-176213"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2pPr>
      <a:lvl3pPr marL="742950" indent="-169863"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3pPr>
      <a:lvl4pPr marL="1087438"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1371600"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iea-amf.org/content/projects/map_projects/63"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hyperlink" Target="https://www.europarl.europa.eu/RegData/etudes/BRIE/2022/698900/EPRS_BRI(2022)698900_EN.pdf"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es.jrc.ec.europa.eu/eirie/en/news-and-events/news/fit-55-major-step-towards-decarbonized-eu-2050" TargetMode="External"/><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eur-lex.europa.eu/legal-content/EN/TXT/?uri=CELEX%3A52021PC0561"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europarl.europa.eu/RegData/etudes/BRIE/2022/698900/EPRS_BRI(2022)698900_EN.pdf"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www.bdl.aero/en/topics-and-positions/sustainability/climate-protection/" TargetMode="External"/><Relationship Id="rId3" Type="http://schemas.openxmlformats.org/officeDocument/2006/relationships/image" Target="../media/image5.jpeg"/><Relationship Id="rId7" Type="http://schemas.openxmlformats.org/officeDocument/2006/relationships/image" Target="../media/image7.png"/><Relationship Id="rId2" Type="http://schemas.openxmlformats.org/officeDocument/2006/relationships/hyperlink" Target="https://www.bmk.gv.at/en/topics/mobility/mobilitymasterplan2030.html" TargetMode="External"/><Relationship Id="rId1" Type="http://schemas.openxmlformats.org/officeDocument/2006/relationships/slideLayout" Target="../slideLayouts/slideLayout3.xml"/><Relationship Id="rId6" Type="http://schemas.openxmlformats.org/officeDocument/2006/relationships/hyperlink" Target="https://www.aerosuisse.ch/fileadmin/user_upload/2021.05.27_ARCS_Studie_Sustainable_Aviation.pdf" TargetMode="Externa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hyperlink" Target="https://www.bdl.aero/wp-content/uploads/2021/05/PtL-Roadmap.pdf" TargetMode="External"/><Relationship Id="rId4" Type="http://schemas.openxmlformats.org/officeDocument/2006/relationships/hyperlink" Target="https://www.newsd.admin.ch/newsd/message/attachments/74504.pdf" TargetMode="Externa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platzhalter 18"/>
          <p:cNvSpPr>
            <a:spLocks noGrp="1"/>
          </p:cNvSpPr>
          <p:nvPr>
            <p:ph type="body" sz="quarter" idx="27"/>
          </p:nvPr>
        </p:nvSpPr>
        <p:spPr/>
        <p:txBody>
          <a:bodyPr/>
          <a:lstStyle/>
          <a:p>
            <a:r>
              <a:rPr lang="de-AT" dirty="0"/>
              <a:t>24 </a:t>
            </a:r>
            <a:r>
              <a:rPr lang="de-AT" dirty="0" err="1"/>
              <a:t>October</a:t>
            </a:r>
            <a:r>
              <a:rPr lang="de-AT" dirty="0"/>
              <a:t> 2023</a:t>
            </a:r>
          </a:p>
        </p:txBody>
      </p:sp>
      <p:sp>
        <p:nvSpPr>
          <p:cNvPr id="13" name="Bildplatzhalter 12"/>
          <p:cNvSpPr>
            <a:spLocks noGrp="1"/>
          </p:cNvSpPr>
          <p:nvPr>
            <p:ph type="pic" sz="quarter" idx="16"/>
          </p:nvPr>
        </p:nvSpPr>
        <p:spPr/>
      </p:sp>
      <p:sp>
        <p:nvSpPr>
          <p:cNvPr id="2" name="Titel 1"/>
          <p:cNvSpPr>
            <a:spLocks noGrp="1"/>
          </p:cNvSpPr>
          <p:nvPr>
            <p:ph type="title"/>
          </p:nvPr>
        </p:nvSpPr>
        <p:spPr>
          <a:solidFill>
            <a:schemeClr val="bg2"/>
          </a:solidFill>
        </p:spPr>
        <p:txBody>
          <a:bodyPr/>
          <a:lstStyle/>
          <a:p>
            <a:r>
              <a:rPr lang="de-DE" dirty="0"/>
              <a:t>National SAF Developments and </a:t>
            </a:r>
            <a:r>
              <a:rPr lang="de-DE" dirty="0" err="1"/>
              <a:t>Strategies</a:t>
            </a:r>
            <a:br>
              <a:rPr lang="de-DE" dirty="0"/>
            </a:br>
            <a:r>
              <a:rPr lang="de-DE" sz="1600" dirty="0" err="1"/>
              <a:t>Findings</a:t>
            </a:r>
            <a:r>
              <a:rPr lang="de-DE" sz="1600" dirty="0"/>
              <a:t> </a:t>
            </a:r>
            <a:r>
              <a:rPr lang="de-DE" sz="1600" dirty="0" err="1"/>
              <a:t>from</a:t>
            </a:r>
            <a:r>
              <a:rPr lang="de-DE" sz="1600" dirty="0"/>
              <a:t> AMF Task 63</a:t>
            </a:r>
            <a:endParaRPr lang="de-DE" dirty="0"/>
          </a:p>
        </p:txBody>
      </p:sp>
      <p:sp>
        <p:nvSpPr>
          <p:cNvPr id="3" name="Untertitel 2"/>
          <p:cNvSpPr>
            <a:spLocks noGrp="1"/>
          </p:cNvSpPr>
          <p:nvPr>
            <p:ph type="body" sz="quarter" idx="17"/>
          </p:nvPr>
        </p:nvSpPr>
        <p:spPr/>
        <p:txBody>
          <a:bodyPr>
            <a:normAutofit/>
          </a:bodyPr>
          <a:lstStyle/>
          <a:p>
            <a:r>
              <a:rPr lang="de-DE" dirty="0"/>
              <a:t>Dina Bacovsky</a:t>
            </a:r>
          </a:p>
        </p:txBody>
      </p:sp>
      <p:sp>
        <p:nvSpPr>
          <p:cNvPr id="11" name="Textplatzhalter 13">
            <a:extLst>
              <a:ext uri="{FF2B5EF4-FFF2-40B4-BE49-F238E27FC236}">
                <a16:creationId xmlns:a16="http://schemas.microsoft.com/office/drawing/2014/main" id="{29AFC24F-056D-42B0-9745-03AEEC712895}"/>
              </a:ext>
            </a:extLst>
          </p:cNvPr>
          <p:cNvSpPr>
            <a:spLocks noGrp="1"/>
          </p:cNvSpPr>
          <p:nvPr>
            <p:ph type="body" sz="quarter" idx="18"/>
          </p:nvPr>
        </p:nvSpPr>
        <p:spPr>
          <a:xfrm>
            <a:off x="469901" y="3720288"/>
            <a:ext cx="5323387" cy="685800"/>
          </a:xfrm>
        </p:spPr>
        <p:txBody>
          <a:bodyPr/>
          <a:lstStyle/>
          <a:p>
            <a:r>
              <a:rPr lang="de-AT" dirty="0"/>
              <a:t>AMF </a:t>
            </a:r>
            <a:r>
              <a:rPr lang="de-AT" dirty="0" err="1"/>
              <a:t>Sekretary</a:t>
            </a:r>
            <a:endParaRPr lang="de-AT" dirty="0"/>
          </a:p>
          <a:p>
            <a:r>
              <a:rPr lang="de-AT" dirty="0"/>
              <a:t>BEST – Bioenergy and Sustainable Technologies GmbH, Austria</a:t>
            </a:r>
          </a:p>
          <a:p>
            <a:endParaRPr lang="de-AT" dirty="0"/>
          </a:p>
        </p:txBody>
      </p:sp>
      <p:pic>
        <p:nvPicPr>
          <p:cNvPr id="20" name="Bildplatzhalter 22">
            <a:extLst>
              <a:ext uri="{FF2B5EF4-FFF2-40B4-BE49-F238E27FC236}">
                <a16:creationId xmlns:a16="http://schemas.microsoft.com/office/drawing/2014/main" id="{410F30E9-9F7B-45BE-8F5E-1E9B3C7A6585}"/>
              </a:ext>
            </a:extLst>
          </p:cNvPr>
          <p:cNvPicPr>
            <a:picLocks noChangeAspect="1"/>
          </p:cNvPicPr>
          <p:nvPr/>
        </p:nvPicPr>
        <p:blipFill>
          <a:blip r:embed="rId2"/>
          <a:srcRect t="14384" b="14384"/>
          <a:stretch>
            <a:fillRect/>
          </a:stretch>
        </p:blipFill>
        <p:spPr>
          <a:xfrm>
            <a:off x="4863725" y="1266825"/>
            <a:ext cx="4280275" cy="2029968"/>
          </a:xfrm>
          <a:prstGeom prst="rect">
            <a:avLst/>
          </a:prstGeom>
          <a:solidFill>
            <a:schemeClr val="bg1">
              <a:lumMod val="75000"/>
            </a:schemeClr>
          </a:solidFill>
        </p:spPr>
      </p:pic>
    </p:spTree>
    <p:extLst>
      <p:ext uri="{BB962C8B-B14F-4D97-AF65-F5344CB8AC3E}">
        <p14:creationId xmlns:p14="http://schemas.microsoft.com/office/powerpoint/2010/main" val="2131226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A997B-4765-4C8F-AFCF-1B8BD5A039C7}"/>
              </a:ext>
            </a:extLst>
          </p:cNvPr>
          <p:cNvSpPr>
            <a:spLocks noGrp="1"/>
          </p:cNvSpPr>
          <p:nvPr>
            <p:ph type="title"/>
          </p:nvPr>
        </p:nvSpPr>
        <p:spPr/>
        <p:txBody>
          <a:bodyPr/>
          <a:lstStyle/>
          <a:p>
            <a:r>
              <a:rPr lang="de-AT" dirty="0"/>
              <a:t>Germany</a:t>
            </a:r>
          </a:p>
        </p:txBody>
      </p:sp>
      <p:graphicFrame>
        <p:nvGraphicFramePr>
          <p:cNvPr id="5" name="Inhaltsplatzhalter 5">
            <a:extLst>
              <a:ext uri="{FF2B5EF4-FFF2-40B4-BE49-F238E27FC236}">
                <a16:creationId xmlns:a16="http://schemas.microsoft.com/office/drawing/2014/main" id="{9C4047A3-A84B-4494-B260-B2597D596602}"/>
              </a:ext>
            </a:extLst>
          </p:cNvPr>
          <p:cNvGraphicFramePr>
            <a:graphicFrameLocks/>
          </p:cNvGraphicFramePr>
          <p:nvPr>
            <p:extLst>
              <p:ext uri="{D42A27DB-BD31-4B8C-83A1-F6EECF244321}">
                <p14:modId xmlns:p14="http://schemas.microsoft.com/office/powerpoint/2010/main" val="967285400"/>
              </p:ext>
            </p:extLst>
          </p:nvPr>
        </p:nvGraphicFramePr>
        <p:xfrm>
          <a:off x="457200" y="1058893"/>
          <a:ext cx="8307680" cy="3845560"/>
        </p:xfrm>
        <a:graphic>
          <a:graphicData uri="http://schemas.openxmlformats.org/drawingml/2006/table">
            <a:tbl>
              <a:tblPr firstRow="1" bandRow="1">
                <a:tableStyleId>{BC89EF96-8CEA-46FF-86C4-4CE0E7609802}</a:tableStyleId>
              </a:tblPr>
              <a:tblGrid>
                <a:gridCol w="1345655">
                  <a:extLst>
                    <a:ext uri="{9D8B030D-6E8A-4147-A177-3AD203B41FA5}">
                      <a16:colId xmlns:a16="http://schemas.microsoft.com/office/drawing/2014/main" val="2528536296"/>
                    </a:ext>
                  </a:extLst>
                </a:gridCol>
                <a:gridCol w="6962025">
                  <a:extLst>
                    <a:ext uri="{9D8B030D-6E8A-4147-A177-3AD203B41FA5}">
                      <a16:colId xmlns:a16="http://schemas.microsoft.com/office/drawing/2014/main" val="3239371036"/>
                    </a:ext>
                  </a:extLst>
                </a:gridCol>
              </a:tblGrid>
              <a:tr h="370840">
                <a:tc>
                  <a:txBody>
                    <a:bodyPr/>
                    <a:lstStyle/>
                    <a:p>
                      <a:pPr marL="0" algn="l" defTabSz="457200" rtl="0" eaLnBrk="1" latinLnBrk="0" hangingPunct="1"/>
                      <a:r>
                        <a:rPr lang="en-GB" sz="1400" b="0" kern="1200" noProof="0" dirty="0">
                          <a:solidFill>
                            <a:schemeClr val="tx1"/>
                          </a:solidFill>
                          <a:latin typeface="+mn-lt"/>
                          <a:ea typeface="+mn-ea"/>
                          <a:cs typeface="+mn-cs"/>
                        </a:rPr>
                        <a:t>Targets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2"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sz="1400" b="0" kern="1200" dirty="0">
                          <a:solidFill>
                            <a:schemeClr val="tx1"/>
                          </a:solidFill>
                          <a:latin typeface="+mn-lt"/>
                          <a:ea typeface="+mn-ea"/>
                          <a:cs typeface="+mn-cs"/>
                        </a:rPr>
                        <a:t>PtL SAF </a:t>
                      </a:r>
                      <a:r>
                        <a:rPr lang="de-AT" sz="1400" b="0" kern="1200" dirty="0" err="1">
                          <a:solidFill>
                            <a:schemeClr val="tx1"/>
                          </a:solidFill>
                          <a:latin typeface="+mn-lt"/>
                          <a:ea typeface="+mn-ea"/>
                          <a:cs typeface="+mn-cs"/>
                        </a:rPr>
                        <a:t>capacity</a:t>
                      </a:r>
                      <a:r>
                        <a:rPr lang="de-AT" sz="1400" b="0" kern="1200" dirty="0">
                          <a:solidFill>
                            <a:schemeClr val="tx1"/>
                          </a:solidFill>
                          <a:latin typeface="+mn-lt"/>
                          <a:ea typeface="+mn-ea"/>
                          <a:cs typeface="+mn-cs"/>
                        </a:rPr>
                        <a:t> </a:t>
                      </a:r>
                      <a:r>
                        <a:rPr lang="de-AT" sz="1400" b="0" kern="1200" dirty="0" err="1">
                          <a:solidFill>
                            <a:schemeClr val="tx1"/>
                          </a:solidFill>
                          <a:latin typeface="+mn-lt"/>
                          <a:ea typeface="+mn-ea"/>
                          <a:cs typeface="+mn-cs"/>
                        </a:rPr>
                        <a:t>of</a:t>
                      </a:r>
                      <a:r>
                        <a:rPr lang="de-AT" sz="1400" b="0" kern="1200" dirty="0">
                          <a:solidFill>
                            <a:schemeClr val="tx1"/>
                          </a:solidFill>
                          <a:latin typeface="+mn-lt"/>
                          <a:ea typeface="+mn-ea"/>
                          <a:cs typeface="+mn-cs"/>
                        </a:rPr>
                        <a:t> at least 200,000 t/a </a:t>
                      </a:r>
                      <a:r>
                        <a:rPr lang="de-AT" sz="1400" b="0" kern="1200" dirty="0" err="1">
                          <a:solidFill>
                            <a:schemeClr val="tx1"/>
                          </a:solidFill>
                          <a:latin typeface="+mn-lt"/>
                          <a:ea typeface="+mn-ea"/>
                          <a:cs typeface="+mn-cs"/>
                        </a:rPr>
                        <a:t>by</a:t>
                      </a:r>
                      <a:r>
                        <a:rPr lang="de-AT" sz="1400" b="0" kern="1200" dirty="0">
                          <a:solidFill>
                            <a:schemeClr val="tx1"/>
                          </a:solidFill>
                          <a:latin typeface="+mn-lt"/>
                          <a:ea typeface="+mn-ea"/>
                          <a:cs typeface="+mn-cs"/>
                        </a:rPr>
                        <a:t> 2030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5667025"/>
                  </a:ext>
                </a:extLst>
              </a:tr>
              <a:tr h="370840">
                <a:tc>
                  <a:txBody>
                    <a:bodyPr/>
                    <a:lstStyle/>
                    <a:p>
                      <a:pPr marL="0" algn="l" defTabSz="457200" rtl="0" eaLnBrk="1" latinLnBrk="0" hangingPunct="1"/>
                      <a:r>
                        <a:rPr lang="en-GB" sz="1400" kern="1200" noProof="0" dirty="0">
                          <a:solidFill>
                            <a:schemeClr val="tx1"/>
                          </a:solidFill>
                          <a:latin typeface="+mn-lt"/>
                          <a:ea typeface="+mn-ea"/>
                          <a:cs typeface="+mn-cs"/>
                        </a:rPr>
                        <a:t>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pPr marL="0" marR="0" lvl="2"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sz="1400" kern="1200" dirty="0" err="1">
                          <a:solidFill>
                            <a:schemeClr val="tx1"/>
                          </a:solidFill>
                          <a:latin typeface="+mn-lt"/>
                          <a:ea typeface="+mn-ea"/>
                          <a:cs typeface="+mn-cs"/>
                        </a:rPr>
                        <a:t>PtL</a:t>
                      </a:r>
                      <a:r>
                        <a:rPr lang="de-AT" sz="1400" kern="1200" dirty="0">
                          <a:solidFill>
                            <a:schemeClr val="tx1"/>
                          </a:solidFill>
                          <a:latin typeface="+mn-lt"/>
                          <a:ea typeface="+mn-ea"/>
                          <a:cs typeface="+mn-cs"/>
                        </a:rPr>
                        <a:t> SAF </a:t>
                      </a:r>
                      <a:r>
                        <a:rPr lang="de-AT" sz="1400" kern="1200" dirty="0" err="1">
                          <a:solidFill>
                            <a:schemeClr val="tx1"/>
                          </a:solidFill>
                          <a:latin typeface="+mn-lt"/>
                          <a:ea typeface="+mn-ea"/>
                          <a:cs typeface="+mn-cs"/>
                        </a:rPr>
                        <a:t>roadmap</a:t>
                      </a:r>
                      <a:r>
                        <a:rPr lang="de-AT" sz="1400" kern="1200" dirty="0">
                          <a:solidFill>
                            <a:schemeClr val="tx1"/>
                          </a:solidFill>
                          <a:latin typeface="+mn-lt"/>
                          <a:ea typeface="+mn-ea"/>
                          <a:cs typeface="+mn-cs"/>
                        </a:rPr>
                        <a:t> (</a:t>
                      </a:r>
                      <a:r>
                        <a:rPr lang="de-AT" sz="1400" kern="1200" dirty="0" err="1">
                          <a:solidFill>
                            <a:schemeClr val="tx1"/>
                          </a:solidFill>
                          <a:latin typeface="+mn-lt"/>
                          <a:ea typeface="+mn-ea"/>
                          <a:cs typeface="+mn-cs"/>
                        </a:rPr>
                        <a:t>linked</a:t>
                      </a:r>
                      <a:r>
                        <a:rPr lang="de-AT" sz="1400" kern="1200" dirty="0">
                          <a:solidFill>
                            <a:schemeClr val="tx1"/>
                          </a:solidFill>
                          <a:latin typeface="+mn-lt"/>
                          <a:ea typeface="+mn-ea"/>
                          <a:cs typeface="+mn-cs"/>
                        </a:rPr>
                        <a:t> </a:t>
                      </a:r>
                      <a:r>
                        <a:rPr lang="de-AT" sz="1400" kern="1200" dirty="0" err="1">
                          <a:solidFill>
                            <a:schemeClr val="tx1"/>
                          </a:solidFill>
                          <a:latin typeface="+mn-lt"/>
                          <a:ea typeface="+mn-ea"/>
                          <a:cs typeface="+mn-cs"/>
                        </a:rPr>
                        <a:t>with</a:t>
                      </a:r>
                      <a:r>
                        <a:rPr lang="de-AT" sz="1400" kern="1200" dirty="0">
                          <a:solidFill>
                            <a:schemeClr val="tx1"/>
                          </a:solidFill>
                          <a:latin typeface="+mn-lt"/>
                          <a:ea typeface="+mn-ea"/>
                          <a:cs typeface="+mn-cs"/>
                        </a:rPr>
                        <a:t> National hydrogen </a:t>
                      </a:r>
                      <a:r>
                        <a:rPr lang="de-AT" sz="1400" kern="1200" dirty="0" err="1">
                          <a:solidFill>
                            <a:schemeClr val="tx1"/>
                          </a:solidFill>
                          <a:latin typeface="+mn-lt"/>
                          <a:ea typeface="+mn-ea"/>
                          <a:cs typeface="+mn-cs"/>
                        </a:rPr>
                        <a:t>strategy</a:t>
                      </a:r>
                      <a:r>
                        <a:rPr lang="de-AT" sz="1400" kern="1200" dirty="0">
                          <a:solidFill>
                            <a:schemeClr val="tx1"/>
                          </a:solidFill>
                          <a:latin typeface="+mn-lt"/>
                          <a:ea typeface="+mn-ea"/>
                          <a:cs typeface="+mn-cs"/>
                        </a:rPr>
                        <a:t>) &amp; BDL </a:t>
                      </a:r>
                      <a:r>
                        <a:rPr lang="de-AT" sz="1400" kern="1200" dirty="0" err="1">
                          <a:solidFill>
                            <a:schemeClr val="tx1"/>
                          </a:solidFill>
                          <a:latin typeface="+mn-lt"/>
                          <a:ea typeface="+mn-ea"/>
                          <a:cs typeface="+mn-cs"/>
                        </a:rPr>
                        <a:t>master</a:t>
                      </a:r>
                      <a:r>
                        <a:rPr lang="de-AT" sz="1400" kern="1200" dirty="0">
                          <a:solidFill>
                            <a:schemeClr val="tx1"/>
                          </a:solidFill>
                          <a:latin typeface="+mn-lt"/>
                          <a:ea typeface="+mn-ea"/>
                          <a:cs typeface="+mn-cs"/>
                        </a:rPr>
                        <a:t> plan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sz="1400" b="0" kern="1200" dirty="0">
                          <a:solidFill>
                            <a:schemeClr val="tx1"/>
                          </a:solidFill>
                          <a:latin typeface="+mn-lt"/>
                          <a:ea typeface="+mn-ea"/>
                          <a:cs typeface="+mn-cs"/>
                          <a:sym typeface="Wingdings" panose="05000000000000000000" pitchFamily="2" charset="2"/>
                        </a:rPr>
                        <a:t>Clear </a:t>
                      </a:r>
                      <a:r>
                        <a:rPr lang="de-AT" sz="1400" b="0" kern="1200" dirty="0" err="1">
                          <a:solidFill>
                            <a:schemeClr val="tx1"/>
                          </a:solidFill>
                          <a:latin typeface="+mn-lt"/>
                          <a:ea typeface="+mn-ea"/>
                          <a:cs typeface="+mn-cs"/>
                          <a:sym typeface="Wingdings" panose="05000000000000000000" pitchFamily="2" charset="2"/>
                        </a:rPr>
                        <a:t>focus</a:t>
                      </a:r>
                      <a:r>
                        <a:rPr lang="de-AT" sz="1400" b="0" kern="1200" dirty="0">
                          <a:solidFill>
                            <a:schemeClr val="tx1"/>
                          </a:solidFill>
                          <a:latin typeface="+mn-lt"/>
                          <a:ea typeface="+mn-ea"/>
                          <a:cs typeface="+mn-cs"/>
                          <a:sym typeface="Wingdings" panose="05000000000000000000" pitchFamily="2" charset="2"/>
                        </a:rPr>
                        <a:t> on PtL SAF </a:t>
                      </a:r>
                      <a:r>
                        <a:rPr lang="de-AT" sz="1400" b="0" kern="1200" dirty="0" err="1">
                          <a:solidFill>
                            <a:schemeClr val="tx1"/>
                          </a:solidFill>
                          <a:latin typeface="+mn-lt"/>
                          <a:ea typeface="+mn-ea"/>
                          <a:cs typeface="+mn-cs"/>
                          <a:sym typeface="Wingdings" panose="05000000000000000000" pitchFamily="2" charset="2"/>
                        </a:rPr>
                        <a:t>by</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industry</a:t>
                      </a:r>
                      <a:r>
                        <a:rPr lang="de-AT" sz="1400" b="0" kern="1200" dirty="0">
                          <a:solidFill>
                            <a:schemeClr val="tx1"/>
                          </a:solidFill>
                          <a:latin typeface="+mn-lt"/>
                          <a:ea typeface="+mn-ea"/>
                          <a:cs typeface="+mn-cs"/>
                          <a:sym typeface="Wingdings" panose="05000000000000000000" pitchFamily="2" charset="2"/>
                        </a:rPr>
                        <a:t> and </a:t>
                      </a:r>
                      <a:r>
                        <a:rPr lang="de-AT" sz="1400" b="0" kern="1200" dirty="0" err="1">
                          <a:solidFill>
                            <a:schemeClr val="tx1"/>
                          </a:solidFill>
                          <a:latin typeface="+mn-lt"/>
                          <a:ea typeface="+mn-ea"/>
                          <a:cs typeface="+mn-cs"/>
                          <a:sym typeface="Wingdings" panose="05000000000000000000" pitchFamily="2" charset="2"/>
                        </a:rPr>
                        <a:t>government</a:t>
                      </a:r>
                      <a:endParaRPr lang="de-AT" sz="1400" b="0" kern="1200" dirty="0">
                        <a:solidFill>
                          <a:schemeClr val="tx1"/>
                        </a:solidFill>
                        <a:latin typeface="+mn-lt"/>
                        <a:ea typeface="+mn-ea"/>
                        <a:cs typeface="+mn-cs"/>
                        <a:sym typeface="Wingdings" panose="05000000000000000000" pitchFamily="2" charset="2"/>
                      </a:endParaRPr>
                    </a:p>
                    <a:p>
                      <a:pPr marL="285750" lvl="2" indent="-285750" algn="l" defTabSz="457200" rtl="0" eaLnBrk="1" latinLnBrk="0" hangingPunct="1">
                        <a:buFont typeface="Arial" panose="020B0604020202020204" pitchFamily="34" charset="0"/>
                        <a:buChar char="•"/>
                      </a:pPr>
                      <a:r>
                        <a:rPr lang="de-AT" sz="1400" kern="1200" dirty="0" err="1">
                          <a:solidFill>
                            <a:schemeClr val="tx1"/>
                          </a:solidFill>
                          <a:latin typeface="+mn-lt"/>
                          <a:ea typeface="+mn-ea"/>
                          <a:cs typeface="+mn-cs"/>
                        </a:rPr>
                        <a:t>Aimed</a:t>
                      </a:r>
                      <a:r>
                        <a:rPr lang="de-AT" sz="1400" kern="1200" dirty="0">
                          <a:solidFill>
                            <a:schemeClr val="tx1"/>
                          </a:solidFill>
                          <a:latin typeface="+mn-lt"/>
                          <a:ea typeface="+mn-ea"/>
                          <a:cs typeface="+mn-cs"/>
                        </a:rPr>
                        <a:t> </a:t>
                      </a:r>
                      <a:r>
                        <a:rPr lang="de-AT" sz="1400" kern="1200" dirty="0" err="1">
                          <a:solidFill>
                            <a:schemeClr val="tx1"/>
                          </a:solidFill>
                          <a:latin typeface="+mn-lt"/>
                          <a:ea typeface="+mn-ea"/>
                          <a:cs typeface="+mn-cs"/>
                        </a:rPr>
                        <a:t>market</a:t>
                      </a:r>
                      <a:r>
                        <a:rPr lang="de-AT" sz="1400" kern="1200" dirty="0">
                          <a:solidFill>
                            <a:schemeClr val="tx1"/>
                          </a:solidFill>
                          <a:latin typeface="+mn-lt"/>
                          <a:ea typeface="+mn-ea"/>
                          <a:cs typeface="+mn-cs"/>
                        </a:rPr>
                        <a:t> </a:t>
                      </a:r>
                      <a:r>
                        <a:rPr lang="de-AT" sz="1400" kern="1200" dirty="0" err="1">
                          <a:solidFill>
                            <a:schemeClr val="tx1"/>
                          </a:solidFill>
                          <a:latin typeface="+mn-lt"/>
                          <a:ea typeface="+mn-ea"/>
                          <a:cs typeface="+mn-cs"/>
                        </a:rPr>
                        <a:t>ramp</a:t>
                      </a:r>
                      <a:r>
                        <a:rPr lang="de-AT" sz="1400" kern="1200" dirty="0">
                          <a:solidFill>
                            <a:schemeClr val="tx1"/>
                          </a:solidFill>
                          <a:latin typeface="+mn-lt"/>
                          <a:ea typeface="+mn-ea"/>
                          <a:cs typeface="+mn-cs"/>
                        </a:rPr>
                        <a:t> </a:t>
                      </a:r>
                      <a:r>
                        <a:rPr lang="de-AT" sz="1400" kern="1200" dirty="0" err="1">
                          <a:solidFill>
                            <a:schemeClr val="tx1"/>
                          </a:solidFill>
                          <a:latin typeface="+mn-lt"/>
                          <a:ea typeface="+mn-ea"/>
                          <a:cs typeface="+mn-cs"/>
                        </a:rPr>
                        <a:t>up</a:t>
                      </a:r>
                      <a:r>
                        <a:rPr lang="de-AT" sz="1400" kern="1200" dirty="0">
                          <a:solidFill>
                            <a:schemeClr val="tx1"/>
                          </a:solidFill>
                          <a:latin typeface="+mn-lt"/>
                          <a:ea typeface="+mn-ea"/>
                          <a:cs typeface="+mn-cs"/>
                        </a:rPr>
                        <a:t> in Germany </a:t>
                      </a:r>
                      <a:r>
                        <a:rPr lang="de-AT" sz="1400" kern="1200" dirty="0" err="1">
                          <a:solidFill>
                            <a:schemeClr val="tx1"/>
                          </a:solidFill>
                          <a:latin typeface="+mn-lt"/>
                          <a:ea typeface="+mn-ea"/>
                          <a:cs typeface="+mn-cs"/>
                        </a:rPr>
                        <a:t>of</a:t>
                      </a:r>
                      <a:r>
                        <a:rPr lang="de-AT" sz="1400" kern="1200" dirty="0">
                          <a:solidFill>
                            <a:schemeClr val="tx1"/>
                          </a:solidFill>
                          <a:latin typeface="+mn-lt"/>
                          <a:ea typeface="+mn-ea"/>
                          <a:cs typeface="+mn-cs"/>
                        </a:rPr>
                        <a:t> at least 200,000 t/a </a:t>
                      </a:r>
                      <a:r>
                        <a:rPr lang="de-AT" sz="1400" kern="1200" dirty="0" err="1">
                          <a:solidFill>
                            <a:schemeClr val="tx1"/>
                          </a:solidFill>
                          <a:latin typeface="+mn-lt"/>
                          <a:ea typeface="+mn-ea"/>
                          <a:cs typeface="+mn-cs"/>
                        </a:rPr>
                        <a:t>by</a:t>
                      </a:r>
                      <a:r>
                        <a:rPr lang="de-AT" sz="1400" kern="1200" dirty="0">
                          <a:solidFill>
                            <a:schemeClr val="tx1"/>
                          </a:solidFill>
                          <a:latin typeface="+mn-lt"/>
                          <a:ea typeface="+mn-ea"/>
                          <a:cs typeface="+mn-cs"/>
                        </a:rPr>
                        <a:t> 2030</a:t>
                      </a:r>
                    </a:p>
                    <a:p>
                      <a:pPr marL="0" marR="0" lvl="2"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0" kern="1200" dirty="0">
                          <a:solidFill>
                            <a:schemeClr val="tx1"/>
                          </a:solidFill>
                          <a:latin typeface="+mn-lt"/>
                          <a:ea typeface="+mn-ea"/>
                          <a:cs typeface="+mn-cs"/>
                        </a:rPr>
                        <a:t>GHG quota with the compliance option PtL in aviation: </a:t>
                      </a:r>
                      <a:br>
                        <a:rPr lang="en-US" sz="1400" b="0" kern="1200" dirty="0">
                          <a:solidFill>
                            <a:schemeClr val="tx1"/>
                          </a:solidFill>
                          <a:latin typeface="+mn-lt"/>
                          <a:ea typeface="+mn-ea"/>
                          <a:cs typeface="+mn-cs"/>
                        </a:rPr>
                      </a:br>
                      <a:r>
                        <a:rPr lang="en-US" sz="1400" b="0" kern="1200" dirty="0">
                          <a:solidFill>
                            <a:schemeClr val="tx1"/>
                          </a:solidFill>
                          <a:latin typeface="+mn-lt"/>
                          <a:ea typeface="+mn-ea"/>
                          <a:cs typeface="+mn-cs"/>
                        </a:rPr>
                        <a:t>0.5% by 2026 (about 50,000 t/a), 1% by 2028 (about 100,000 t/a), 2% by 2030 (about 200,000 t/a); amounts can be double-counted</a:t>
                      </a:r>
                      <a:endParaRPr lang="de-AT"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1678226303"/>
                  </a:ext>
                </a:extLst>
              </a:tr>
              <a:tr h="370840">
                <a:tc>
                  <a:txBody>
                    <a:bodyPr/>
                    <a:lstStyle/>
                    <a:p>
                      <a:r>
                        <a:rPr lang="en-GB" sz="1400" noProof="0" dirty="0"/>
                        <a:t>Projects/</a:t>
                      </a:r>
                      <a:br>
                        <a:rPr lang="en-GB" sz="1400" noProof="0" dirty="0"/>
                      </a:br>
                      <a:r>
                        <a:rPr lang="en-GB" sz="1400" noProof="0" dirty="0"/>
                        <a:t>Initiatives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Several projects and demonstration plants for SAF production are ongoing, e.g.: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BP is co-processing UCO in an existing refinery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A first PtL plant in Germany with a capacity of 360 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Project Amelia for a ATJ plant with a </a:t>
                      </a:r>
                      <a:r>
                        <a:rPr lang="en-US" sz="1400" dirty="0" err="1"/>
                        <a:t>capacitiy</a:t>
                      </a:r>
                      <a:r>
                        <a:rPr lang="en-US" sz="1400" dirty="0"/>
                        <a:t> of 60,000 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Different SAF related projects on DE/EU level (e.g. KEROSyN100, </a:t>
                      </a:r>
                      <a:r>
                        <a:rPr lang="en-US" sz="1400" dirty="0" err="1"/>
                        <a:t>HyKero</a:t>
                      </a:r>
                      <a:r>
                        <a:rPr lang="en-US" sz="1400" dirty="0"/>
                        <a:t>, TULIPS, </a:t>
                      </a:r>
                      <a:r>
                        <a:rPr lang="en-US" sz="1400" dirty="0" err="1"/>
                        <a:t>HyFlexFuel</a:t>
                      </a:r>
                      <a:r>
                        <a:rPr lang="en-US" sz="1400" dirty="0"/>
                        <a:t> and ALIGHT)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4878707"/>
                  </a:ext>
                </a:extLst>
              </a:tr>
              <a:tr h="370840">
                <a:tc>
                  <a:txBody>
                    <a:bodyPr/>
                    <a:lstStyle/>
                    <a:p>
                      <a:r>
                        <a:rPr lang="en-GB" sz="1400" noProof="0" dirty="0"/>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r>
                        <a:rPr lang="en-GB" sz="1400" noProof="0" dirty="0"/>
                        <a:t>Well developed fuel infrastructure (especially important for importing SAF)</a:t>
                      </a:r>
                    </a:p>
                    <a:p>
                      <a:r>
                        <a:rPr lang="en-GB" sz="1400" noProof="0" dirty="0"/>
                        <a:t>There are leading technology providers and users as well as R&amp;D institutions</a:t>
                      </a:r>
                    </a:p>
                    <a:p>
                      <a:r>
                        <a:rPr lang="en-GB" sz="1400" noProof="0" dirty="0"/>
                        <a:t>Accompanying funding for PtL SAF projects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3432037208"/>
                  </a:ext>
                </a:extLst>
              </a:tr>
            </a:tbl>
          </a:graphicData>
        </a:graphic>
      </p:graphicFrame>
    </p:spTree>
    <p:extLst>
      <p:ext uri="{BB962C8B-B14F-4D97-AF65-F5344CB8AC3E}">
        <p14:creationId xmlns:p14="http://schemas.microsoft.com/office/powerpoint/2010/main" val="717682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3E9FB8-7500-4BFA-91FD-74E20542F8E4}"/>
              </a:ext>
            </a:extLst>
          </p:cNvPr>
          <p:cNvSpPr>
            <a:spLocks noGrp="1"/>
          </p:cNvSpPr>
          <p:nvPr>
            <p:ph type="title"/>
          </p:nvPr>
        </p:nvSpPr>
        <p:spPr/>
        <p:txBody>
          <a:bodyPr/>
          <a:lstStyle/>
          <a:p>
            <a:r>
              <a:rPr lang="de-AT" dirty="0" err="1"/>
              <a:t>Switzerland</a:t>
            </a:r>
            <a:endParaRPr lang="de-AT" dirty="0"/>
          </a:p>
        </p:txBody>
      </p:sp>
      <p:graphicFrame>
        <p:nvGraphicFramePr>
          <p:cNvPr id="5" name="Inhaltsplatzhalter 5">
            <a:extLst>
              <a:ext uri="{FF2B5EF4-FFF2-40B4-BE49-F238E27FC236}">
                <a16:creationId xmlns:a16="http://schemas.microsoft.com/office/drawing/2014/main" id="{A84AE9FB-D5AB-4BA2-A555-1908FF48F87C}"/>
              </a:ext>
            </a:extLst>
          </p:cNvPr>
          <p:cNvGraphicFramePr>
            <a:graphicFrameLocks/>
          </p:cNvGraphicFramePr>
          <p:nvPr>
            <p:extLst>
              <p:ext uri="{D42A27DB-BD31-4B8C-83A1-F6EECF244321}">
                <p14:modId xmlns:p14="http://schemas.microsoft.com/office/powerpoint/2010/main" val="4199032050"/>
              </p:ext>
            </p:extLst>
          </p:nvPr>
        </p:nvGraphicFramePr>
        <p:xfrm>
          <a:off x="489859" y="1107886"/>
          <a:ext cx="8124826" cy="3733800"/>
        </p:xfrm>
        <a:graphic>
          <a:graphicData uri="http://schemas.openxmlformats.org/drawingml/2006/table">
            <a:tbl>
              <a:tblPr firstRow="1" bandRow="1">
                <a:tableStyleId>{BC89EF96-8CEA-46FF-86C4-4CE0E7609802}</a:tableStyleId>
              </a:tblPr>
              <a:tblGrid>
                <a:gridCol w="1316037">
                  <a:extLst>
                    <a:ext uri="{9D8B030D-6E8A-4147-A177-3AD203B41FA5}">
                      <a16:colId xmlns:a16="http://schemas.microsoft.com/office/drawing/2014/main" val="2528536296"/>
                    </a:ext>
                  </a:extLst>
                </a:gridCol>
                <a:gridCol w="6808789">
                  <a:extLst>
                    <a:ext uri="{9D8B030D-6E8A-4147-A177-3AD203B41FA5}">
                      <a16:colId xmlns:a16="http://schemas.microsoft.com/office/drawing/2014/main" val="3239371036"/>
                    </a:ext>
                  </a:extLst>
                </a:gridCol>
              </a:tblGrid>
              <a:tr h="382251">
                <a:tc>
                  <a:txBody>
                    <a:bodyPr/>
                    <a:lstStyle/>
                    <a:p>
                      <a:pPr marL="0" algn="l" defTabSz="457200" rtl="0" eaLnBrk="1" latinLnBrk="0" hangingPunct="1"/>
                      <a:r>
                        <a:rPr lang="en-GB" sz="1300" b="0" kern="1200" noProof="0" dirty="0">
                          <a:solidFill>
                            <a:schemeClr val="tx1"/>
                          </a:solidFill>
                          <a:latin typeface="+mn-lt"/>
                          <a:ea typeface="+mn-ea"/>
                          <a:cs typeface="+mn-cs"/>
                        </a:rPr>
                        <a:t>Targets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dirty="0"/>
                        <a:t>Reduction of fossil CO</a:t>
                      </a:r>
                      <a:r>
                        <a:rPr lang="en-US" sz="1300" b="0" baseline="-25000" dirty="0"/>
                        <a:t>2</a:t>
                      </a:r>
                      <a:r>
                        <a:rPr lang="en-US" sz="1300" b="0" dirty="0"/>
                        <a:t> emissions from aviation with SAF by at least 60% by 2050</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0" dirty="0"/>
                        <a:t>Compared to a development without measures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5667025"/>
                  </a:ext>
                </a:extLst>
              </a:tr>
              <a:tr h="370840">
                <a:tc>
                  <a:txBody>
                    <a:bodyPr/>
                    <a:lstStyle/>
                    <a:p>
                      <a:pPr marL="0" algn="l" defTabSz="457200" rtl="0" eaLnBrk="1" latinLnBrk="0" hangingPunct="1"/>
                      <a:r>
                        <a:rPr lang="en-GB" sz="1300" kern="1200" noProof="0" dirty="0">
                          <a:solidFill>
                            <a:schemeClr val="tx1"/>
                          </a:solidFill>
                          <a:latin typeface="+mn-lt"/>
                          <a:ea typeface="+mn-ea"/>
                          <a:cs typeface="+mn-cs"/>
                        </a:rPr>
                        <a:t>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0" dirty="0"/>
                        <a:t>Following the </a:t>
                      </a:r>
                      <a:r>
                        <a:rPr lang="en-US" sz="1300" b="0" dirty="0" err="1"/>
                        <a:t>ReFuelEU</a:t>
                      </a:r>
                      <a:r>
                        <a:rPr lang="en-US" sz="1300" b="0" dirty="0"/>
                        <a:t> Aviation proposal by the EC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t>Without any notable differences in quota or sustainability criteria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dirty="0"/>
                        <a:t>Swiss Emission Trading System (linked to EU-ETS)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t>Allows crediting of SAF use on flights starting in Switzerland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dirty="0"/>
                        <a:t>Biogenic fuels are tax exempted when complying with sustainability criteria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t>Dedicated cultivation of biogenic resources for the purpose of SAF production is not supported (residues only)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dirty="0"/>
                        <a:t>Swiss Roadmap for Sustainable Aviation (RMSA) was elaborated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t>SAF (biogenic and synthetic) seen as central and most important 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1678226303"/>
                  </a:ext>
                </a:extLst>
              </a:tr>
              <a:tr h="370840">
                <a:tc>
                  <a:txBody>
                    <a:bodyPr/>
                    <a:lstStyle/>
                    <a:p>
                      <a:r>
                        <a:rPr lang="en-GB" sz="1300" noProof="0" dirty="0"/>
                        <a:t>Projects/</a:t>
                      </a:r>
                      <a:br>
                        <a:rPr lang="en-GB" sz="1300" noProof="0" dirty="0"/>
                      </a:br>
                      <a:r>
                        <a:rPr lang="en-GB" sz="1300" noProof="0" dirty="0"/>
                        <a:t>Initiatives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t>Funding of pilot and demonstration plants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err="1"/>
                        <a:t>Helvoil</a:t>
                      </a:r>
                      <a:r>
                        <a:rPr lang="en-US" sz="1300" dirty="0"/>
                        <a:t> – production of biofuels (incl. SAF) from UCO and waste animal fats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t>Multiple projects (biogenic and synthetic SAF production) are currently in the concept phase, but have not yet been publicly announced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4878707"/>
                  </a:ext>
                </a:extLst>
              </a:tr>
              <a:tr h="370840">
                <a:tc>
                  <a:txBody>
                    <a:bodyPr/>
                    <a:lstStyle/>
                    <a:p>
                      <a:r>
                        <a:rPr lang="en-GB" sz="1300" noProof="0" dirty="0"/>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t>Excellent network of universities and notable technology providers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t>Highly motivated actors to contribute to a quick upscaling of SAF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3432037208"/>
                  </a:ext>
                </a:extLst>
              </a:tr>
            </a:tbl>
          </a:graphicData>
        </a:graphic>
      </p:graphicFrame>
    </p:spTree>
    <p:extLst>
      <p:ext uri="{BB962C8B-B14F-4D97-AF65-F5344CB8AC3E}">
        <p14:creationId xmlns:p14="http://schemas.microsoft.com/office/powerpoint/2010/main" val="20944161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33B428-2337-4763-BA9D-4E7BEBF34D56}"/>
              </a:ext>
            </a:extLst>
          </p:cNvPr>
          <p:cNvSpPr>
            <a:spLocks noGrp="1"/>
          </p:cNvSpPr>
          <p:nvPr>
            <p:ph type="title"/>
          </p:nvPr>
        </p:nvSpPr>
        <p:spPr/>
        <p:txBody>
          <a:bodyPr/>
          <a:lstStyle/>
          <a:p>
            <a:r>
              <a:rPr lang="de-AT" dirty="0"/>
              <a:t>Summary of European </a:t>
            </a:r>
            <a:r>
              <a:rPr lang="de-AT" dirty="0" err="1"/>
              <a:t>Strategies</a:t>
            </a:r>
            <a:endParaRPr lang="de-AT" dirty="0"/>
          </a:p>
        </p:txBody>
      </p:sp>
      <p:sp>
        <p:nvSpPr>
          <p:cNvPr id="3" name="Inhaltsplatzhalter 2">
            <a:extLst>
              <a:ext uri="{FF2B5EF4-FFF2-40B4-BE49-F238E27FC236}">
                <a16:creationId xmlns:a16="http://schemas.microsoft.com/office/drawing/2014/main" id="{6060FCC7-E7B6-4305-B3D1-539ADEDDC992}"/>
              </a:ext>
            </a:extLst>
          </p:cNvPr>
          <p:cNvSpPr>
            <a:spLocks noGrp="1"/>
          </p:cNvSpPr>
          <p:nvPr>
            <p:ph idx="1"/>
          </p:nvPr>
        </p:nvSpPr>
        <p:spPr/>
        <p:txBody>
          <a:bodyPr/>
          <a:lstStyle/>
          <a:p>
            <a:r>
              <a:rPr lang="en-US" dirty="0"/>
              <a:t>European strategy is mainly driven by the </a:t>
            </a:r>
            <a:r>
              <a:rPr lang="en-US" dirty="0" err="1"/>
              <a:t>ReFuelEU</a:t>
            </a:r>
            <a:r>
              <a:rPr lang="en-US" dirty="0"/>
              <a:t> Aviation proposal</a:t>
            </a:r>
          </a:p>
          <a:p>
            <a:pPr lvl="1"/>
            <a:r>
              <a:rPr lang="en-US" dirty="0"/>
              <a:t>Main focus is ensuring a level playing field for sustainable air transport</a:t>
            </a:r>
          </a:p>
          <a:p>
            <a:r>
              <a:rPr lang="en-US" dirty="0"/>
              <a:t>Although legal framework is set on European level, strategies of Member States vary</a:t>
            </a:r>
          </a:p>
          <a:p>
            <a:pPr lvl="1"/>
            <a:r>
              <a:rPr lang="en-US" dirty="0"/>
              <a:t>Several Member States already published SAF roadmaps</a:t>
            </a:r>
          </a:p>
          <a:p>
            <a:pPr lvl="1"/>
            <a:r>
              <a:rPr lang="en-US" dirty="0"/>
              <a:t>Denmark and Germany have a strong focus on PtL</a:t>
            </a:r>
          </a:p>
          <a:p>
            <a:r>
              <a:rPr lang="en-US" dirty="0"/>
              <a:t>In all four countries SAF is considered as important measure to decarbonize aviation by politics and industry</a:t>
            </a:r>
          </a:p>
          <a:p>
            <a:r>
              <a:rPr lang="en-US" dirty="0"/>
              <a:t>There are notable technology providers and university networks</a:t>
            </a:r>
          </a:p>
          <a:p>
            <a:endParaRPr lang="de-AT" dirty="0"/>
          </a:p>
        </p:txBody>
      </p:sp>
    </p:spTree>
    <p:extLst>
      <p:ext uri="{BB962C8B-B14F-4D97-AF65-F5344CB8AC3E}">
        <p14:creationId xmlns:p14="http://schemas.microsoft.com/office/powerpoint/2010/main" val="1548528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49CDC-8470-4615-BC6E-5C53BBA38857}"/>
              </a:ext>
            </a:extLst>
          </p:cNvPr>
          <p:cNvSpPr>
            <a:spLocks noGrp="1"/>
          </p:cNvSpPr>
          <p:nvPr>
            <p:ph type="title"/>
          </p:nvPr>
        </p:nvSpPr>
        <p:spPr/>
        <p:txBody>
          <a:bodyPr/>
          <a:lstStyle/>
          <a:p>
            <a:r>
              <a:rPr lang="de-AT" dirty="0"/>
              <a:t>National SAF Developments and </a:t>
            </a:r>
            <a:r>
              <a:rPr lang="de-AT" dirty="0" err="1"/>
              <a:t>Strategies</a:t>
            </a:r>
            <a:br>
              <a:rPr lang="de-AT" dirty="0"/>
            </a:br>
            <a:r>
              <a:rPr lang="de-AT" dirty="0"/>
              <a:t>Brazil </a:t>
            </a:r>
          </a:p>
        </p:txBody>
      </p:sp>
    </p:spTree>
    <p:extLst>
      <p:ext uri="{BB962C8B-B14F-4D97-AF65-F5344CB8AC3E}">
        <p14:creationId xmlns:p14="http://schemas.microsoft.com/office/powerpoint/2010/main" val="268955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47FA6-B603-403E-9925-9C88192901E1}"/>
              </a:ext>
            </a:extLst>
          </p:cNvPr>
          <p:cNvSpPr>
            <a:spLocks noGrp="1"/>
          </p:cNvSpPr>
          <p:nvPr>
            <p:ph type="title"/>
          </p:nvPr>
        </p:nvSpPr>
        <p:spPr/>
        <p:txBody>
          <a:bodyPr/>
          <a:lstStyle/>
          <a:p>
            <a:endParaRPr lang="de-AT"/>
          </a:p>
        </p:txBody>
      </p:sp>
      <p:sp>
        <p:nvSpPr>
          <p:cNvPr id="3" name="Inhaltsplatzhalter 2">
            <a:extLst>
              <a:ext uri="{FF2B5EF4-FFF2-40B4-BE49-F238E27FC236}">
                <a16:creationId xmlns:a16="http://schemas.microsoft.com/office/drawing/2014/main" id="{BFF1BF58-79D9-43CA-9B16-0F1462946B05}"/>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0FB25746-79F3-404B-AF81-15B89AFC37A1}"/>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590BD9BC-932B-423C-937E-7943423C9873}"/>
              </a:ext>
            </a:extLst>
          </p:cNvPr>
          <p:cNvPicPr>
            <a:picLocks noChangeAspect="1"/>
          </p:cNvPicPr>
          <p:nvPr/>
        </p:nvPicPr>
        <p:blipFill rotWithShape="1">
          <a:blip r:embed="rId2"/>
          <a:srcRect l="5000" t="22223" r="26072" b="8127"/>
          <a:stretch/>
        </p:blipFill>
        <p:spPr>
          <a:xfrm>
            <a:off x="8936" y="-1"/>
            <a:ext cx="9135064" cy="5192225"/>
          </a:xfrm>
          <a:prstGeom prst="rect">
            <a:avLst/>
          </a:prstGeom>
        </p:spPr>
      </p:pic>
    </p:spTree>
    <p:extLst>
      <p:ext uri="{BB962C8B-B14F-4D97-AF65-F5344CB8AC3E}">
        <p14:creationId xmlns:p14="http://schemas.microsoft.com/office/powerpoint/2010/main" val="2060960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9F3527-F44C-437B-ADBD-117E444A24EB}"/>
              </a:ext>
            </a:extLst>
          </p:cNvPr>
          <p:cNvSpPr>
            <a:spLocks noGrp="1"/>
          </p:cNvSpPr>
          <p:nvPr>
            <p:ph type="title"/>
          </p:nvPr>
        </p:nvSpPr>
        <p:spPr/>
        <p:txBody>
          <a:bodyPr/>
          <a:lstStyle/>
          <a:p>
            <a:endParaRPr lang="de-AT"/>
          </a:p>
        </p:txBody>
      </p:sp>
      <p:sp>
        <p:nvSpPr>
          <p:cNvPr id="3" name="Inhaltsplatzhalter 2">
            <a:extLst>
              <a:ext uri="{FF2B5EF4-FFF2-40B4-BE49-F238E27FC236}">
                <a16:creationId xmlns:a16="http://schemas.microsoft.com/office/drawing/2014/main" id="{8F4F9677-3B7C-47FC-BDD6-B89A0DDC5C9E}"/>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A8484ACD-4E45-4F68-99E5-981E0270726D}"/>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5E5701F5-A728-4109-9770-163CC442E062}"/>
              </a:ext>
            </a:extLst>
          </p:cNvPr>
          <p:cNvPicPr>
            <a:picLocks noChangeAspect="1"/>
          </p:cNvPicPr>
          <p:nvPr/>
        </p:nvPicPr>
        <p:blipFill rotWithShape="1">
          <a:blip r:embed="rId2"/>
          <a:srcRect l="5000" t="22857" r="26161" b="9524"/>
          <a:stretch/>
        </p:blipFill>
        <p:spPr>
          <a:xfrm>
            <a:off x="-61573" y="57150"/>
            <a:ext cx="9205573" cy="5086350"/>
          </a:xfrm>
          <a:prstGeom prst="rect">
            <a:avLst/>
          </a:prstGeom>
        </p:spPr>
      </p:pic>
    </p:spTree>
    <p:extLst>
      <p:ext uri="{BB962C8B-B14F-4D97-AF65-F5344CB8AC3E}">
        <p14:creationId xmlns:p14="http://schemas.microsoft.com/office/powerpoint/2010/main" val="3134117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7AD25-A18C-4219-B359-7916FE37480A}"/>
              </a:ext>
            </a:extLst>
          </p:cNvPr>
          <p:cNvSpPr>
            <a:spLocks noGrp="1"/>
          </p:cNvSpPr>
          <p:nvPr>
            <p:ph type="title"/>
          </p:nvPr>
        </p:nvSpPr>
        <p:spPr/>
        <p:txBody>
          <a:bodyPr/>
          <a:lstStyle/>
          <a:p>
            <a:endParaRPr lang="de-AT"/>
          </a:p>
        </p:txBody>
      </p:sp>
      <p:sp>
        <p:nvSpPr>
          <p:cNvPr id="3" name="Inhaltsplatzhalter 2">
            <a:extLst>
              <a:ext uri="{FF2B5EF4-FFF2-40B4-BE49-F238E27FC236}">
                <a16:creationId xmlns:a16="http://schemas.microsoft.com/office/drawing/2014/main" id="{E0DD2C00-76C9-410F-855A-CC97E997D5C6}"/>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30BE4E30-37FA-43F2-BBFE-6882987CCE8D}"/>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9E920BD4-6827-4D4D-910A-F101D68881B8}"/>
              </a:ext>
            </a:extLst>
          </p:cNvPr>
          <p:cNvPicPr>
            <a:picLocks noChangeAspect="1"/>
          </p:cNvPicPr>
          <p:nvPr/>
        </p:nvPicPr>
        <p:blipFill rotWithShape="1">
          <a:blip r:embed="rId2"/>
          <a:srcRect l="4999" t="22223" r="26429" b="9523"/>
          <a:stretch/>
        </p:blipFill>
        <p:spPr>
          <a:xfrm>
            <a:off x="0" y="0"/>
            <a:ext cx="9186529" cy="5143500"/>
          </a:xfrm>
          <a:prstGeom prst="rect">
            <a:avLst/>
          </a:prstGeom>
        </p:spPr>
      </p:pic>
    </p:spTree>
    <p:extLst>
      <p:ext uri="{BB962C8B-B14F-4D97-AF65-F5344CB8AC3E}">
        <p14:creationId xmlns:p14="http://schemas.microsoft.com/office/powerpoint/2010/main" val="2614211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4FB09B-A235-4BE9-95AE-EBD35C3FF638}"/>
              </a:ext>
            </a:extLst>
          </p:cNvPr>
          <p:cNvSpPr>
            <a:spLocks noGrp="1"/>
          </p:cNvSpPr>
          <p:nvPr>
            <p:ph type="title"/>
          </p:nvPr>
        </p:nvSpPr>
        <p:spPr/>
        <p:txBody>
          <a:bodyPr/>
          <a:lstStyle/>
          <a:p>
            <a:r>
              <a:rPr lang="de-AT" dirty="0" err="1"/>
              <a:t>Principles</a:t>
            </a:r>
            <a:r>
              <a:rPr lang="de-AT" dirty="0"/>
              <a:t> </a:t>
            </a:r>
            <a:r>
              <a:rPr lang="de-AT" dirty="0" err="1"/>
              <a:t>for</a:t>
            </a:r>
            <a:r>
              <a:rPr lang="de-AT" dirty="0"/>
              <a:t> </a:t>
            </a:r>
            <a:r>
              <a:rPr lang="de-AT" dirty="0" err="1"/>
              <a:t>the</a:t>
            </a:r>
            <a:r>
              <a:rPr lang="de-AT" dirty="0"/>
              <a:t> </a:t>
            </a:r>
            <a:r>
              <a:rPr lang="de-AT" dirty="0" err="1"/>
              <a:t>application</a:t>
            </a:r>
            <a:r>
              <a:rPr lang="de-AT" dirty="0"/>
              <a:t> </a:t>
            </a:r>
            <a:r>
              <a:rPr lang="de-AT" dirty="0" err="1"/>
              <a:t>of</a:t>
            </a:r>
            <a:r>
              <a:rPr lang="de-AT" dirty="0"/>
              <a:t> </a:t>
            </a:r>
            <a:r>
              <a:rPr lang="de-AT" dirty="0" err="1"/>
              <a:t>the</a:t>
            </a:r>
            <a:r>
              <a:rPr lang="de-AT" dirty="0"/>
              <a:t> SAF Policy in Brazil</a:t>
            </a:r>
          </a:p>
        </p:txBody>
      </p:sp>
      <p:sp>
        <p:nvSpPr>
          <p:cNvPr id="3" name="Inhaltsplatzhalter 2">
            <a:extLst>
              <a:ext uri="{FF2B5EF4-FFF2-40B4-BE49-F238E27FC236}">
                <a16:creationId xmlns:a16="http://schemas.microsoft.com/office/drawing/2014/main" id="{B144ADBA-59FF-4F64-9ABB-454D75C52468}"/>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CC8074B2-A95F-4446-A15E-8B8A9733D3FA}"/>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636CAFB9-9D51-4A35-92C1-2716560E88B7}"/>
              </a:ext>
            </a:extLst>
          </p:cNvPr>
          <p:cNvPicPr>
            <a:picLocks noChangeAspect="1"/>
          </p:cNvPicPr>
          <p:nvPr/>
        </p:nvPicPr>
        <p:blipFill>
          <a:blip r:embed="rId3"/>
          <a:stretch>
            <a:fillRect/>
          </a:stretch>
        </p:blipFill>
        <p:spPr>
          <a:xfrm>
            <a:off x="755072" y="1133476"/>
            <a:ext cx="7633855" cy="3758633"/>
          </a:xfrm>
          <a:prstGeom prst="rect">
            <a:avLst/>
          </a:prstGeom>
        </p:spPr>
      </p:pic>
    </p:spTree>
    <p:extLst>
      <p:ext uri="{BB962C8B-B14F-4D97-AF65-F5344CB8AC3E}">
        <p14:creationId xmlns:p14="http://schemas.microsoft.com/office/powerpoint/2010/main" val="25056437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49CDC-8470-4615-BC6E-5C53BBA38857}"/>
              </a:ext>
            </a:extLst>
          </p:cNvPr>
          <p:cNvSpPr>
            <a:spLocks noGrp="1"/>
          </p:cNvSpPr>
          <p:nvPr>
            <p:ph type="title"/>
          </p:nvPr>
        </p:nvSpPr>
        <p:spPr/>
        <p:txBody>
          <a:bodyPr/>
          <a:lstStyle/>
          <a:p>
            <a:r>
              <a:rPr lang="de-AT" dirty="0"/>
              <a:t>National SAF Developments and </a:t>
            </a:r>
            <a:r>
              <a:rPr lang="de-AT" dirty="0" err="1"/>
              <a:t>Strategies</a:t>
            </a:r>
            <a:br>
              <a:rPr lang="de-AT" dirty="0"/>
            </a:br>
            <a:r>
              <a:rPr lang="de-AT" dirty="0"/>
              <a:t>USA</a:t>
            </a:r>
          </a:p>
        </p:txBody>
      </p:sp>
    </p:spTree>
    <p:extLst>
      <p:ext uri="{BB962C8B-B14F-4D97-AF65-F5344CB8AC3E}">
        <p14:creationId xmlns:p14="http://schemas.microsoft.com/office/powerpoint/2010/main" val="11818443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752A57-AB6A-4269-B0EC-EA48DFE7B58F}"/>
              </a:ext>
            </a:extLst>
          </p:cNvPr>
          <p:cNvSpPr>
            <a:spLocks noGrp="1"/>
          </p:cNvSpPr>
          <p:nvPr>
            <p:ph type="title"/>
          </p:nvPr>
        </p:nvSpPr>
        <p:spPr>
          <a:xfrm>
            <a:off x="457200" y="358378"/>
            <a:ext cx="5470787" cy="621711"/>
          </a:xfrm>
        </p:spPr>
        <p:txBody>
          <a:bodyPr/>
          <a:lstStyle/>
          <a:p>
            <a:r>
              <a:rPr lang="en-US" dirty="0"/>
              <a:t>SAF policies at the federal and state level</a:t>
            </a:r>
            <a:endParaRPr lang="de-AT" dirty="0"/>
          </a:p>
        </p:txBody>
      </p:sp>
      <p:sp>
        <p:nvSpPr>
          <p:cNvPr id="3" name="Inhaltsplatzhalter 2">
            <a:extLst>
              <a:ext uri="{FF2B5EF4-FFF2-40B4-BE49-F238E27FC236}">
                <a16:creationId xmlns:a16="http://schemas.microsoft.com/office/drawing/2014/main" id="{DEC3C476-FE6A-4B48-B5AD-7565F60F4549}"/>
              </a:ext>
            </a:extLst>
          </p:cNvPr>
          <p:cNvSpPr>
            <a:spLocks noGrp="1"/>
          </p:cNvSpPr>
          <p:nvPr>
            <p:ph idx="1"/>
          </p:nvPr>
        </p:nvSpPr>
        <p:spPr>
          <a:xfrm>
            <a:off x="457202" y="1146908"/>
            <a:ext cx="8366124" cy="3301440"/>
          </a:xfrm>
        </p:spPr>
        <p:txBody>
          <a:bodyPr/>
          <a:lstStyle/>
          <a:p>
            <a:r>
              <a:rPr lang="en-US" sz="1200" dirty="0"/>
              <a:t>Section 13203: Sustainable Aviation Fuel Credit</a:t>
            </a:r>
          </a:p>
          <a:p>
            <a:pPr lvl="1"/>
            <a:r>
              <a:rPr lang="en-US" sz="1200" dirty="0"/>
              <a:t>Incentive for SAF (40B tax credit)</a:t>
            </a:r>
          </a:p>
          <a:p>
            <a:pPr lvl="1"/>
            <a:r>
              <a:rPr lang="en-US" sz="1200" dirty="0"/>
              <a:t>Incentive amount is based on LCA GHG results</a:t>
            </a:r>
          </a:p>
          <a:p>
            <a:pPr lvl="1"/>
            <a:r>
              <a:rPr lang="en-US" sz="1200" dirty="0"/>
              <a:t>LCA is based on CORSIA or RFS</a:t>
            </a:r>
          </a:p>
          <a:p>
            <a:pPr lvl="1"/>
            <a:r>
              <a:rPr lang="en-US" sz="1200" dirty="0"/>
              <a:t>Applies to SAF sold or used after December 31, 2022</a:t>
            </a:r>
          </a:p>
          <a:p>
            <a:r>
              <a:rPr lang="en-US" sz="1200" dirty="0"/>
              <a:t>Section 13704: Clean Fuel Production Credit</a:t>
            </a:r>
          </a:p>
          <a:p>
            <a:pPr lvl="1"/>
            <a:r>
              <a:rPr lang="en-US" sz="1200" dirty="0"/>
              <a:t>Incentive for clean transportation fuels, including SAF (45Z tax credit)</a:t>
            </a:r>
          </a:p>
          <a:p>
            <a:pPr lvl="1"/>
            <a:r>
              <a:rPr lang="en-US" sz="1200" dirty="0"/>
              <a:t>Incentive amount is based on LCA GHG results</a:t>
            </a:r>
          </a:p>
          <a:p>
            <a:pPr lvl="1"/>
            <a:r>
              <a:rPr lang="en-US" sz="1200" dirty="0"/>
              <a:t>LCA is based on GREET (or as above for SAF)</a:t>
            </a:r>
          </a:p>
          <a:p>
            <a:pPr lvl="1"/>
            <a:r>
              <a:rPr lang="en-US" sz="1200" dirty="0"/>
              <a:t>Applies to fuels sold or used after December 31, 2024</a:t>
            </a:r>
          </a:p>
          <a:p>
            <a:r>
              <a:rPr lang="en-US" sz="1200" dirty="0"/>
              <a:t>Section 13204: Clean Hydrogen</a:t>
            </a:r>
          </a:p>
          <a:p>
            <a:pPr lvl="1"/>
            <a:r>
              <a:rPr lang="en-US" sz="1200" dirty="0"/>
              <a:t>Incentive for clean hydrogen (45V tax credit)</a:t>
            </a:r>
          </a:p>
          <a:p>
            <a:pPr lvl="1"/>
            <a:r>
              <a:rPr lang="en-US" sz="1200" dirty="0"/>
              <a:t>Incentive amount is based on LCA GHG results</a:t>
            </a:r>
          </a:p>
          <a:p>
            <a:pPr lvl="1"/>
            <a:r>
              <a:rPr lang="en-US" sz="1200" dirty="0"/>
              <a:t>LCA is based on GREET</a:t>
            </a:r>
          </a:p>
          <a:p>
            <a:pPr lvl="1"/>
            <a:r>
              <a:rPr lang="en-US" sz="1200" dirty="0"/>
              <a:t>Need regulation/guidance by Aug. 16, 2023 (one year from enactment)</a:t>
            </a:r>
          </a:p>
          <a:p>
            <a:pPr lvl="1"/>
            <a:r>
              <a:rPr lang="en-US" sz="1200" dirty="0"/>
              <a:t>State of Illinois</a:t>
            </a:r>
          </a:p>
          <a:p>
            <a:pPr lvl="1"/>
            <a:r>
              <a:rPr lang="en-US" sz="1200" dirty="0"/>
              <a:t>$1.5/gallon tax incentive, based on GREET LCA results</a:t>
            </a:r>
          </a:p>
          <a:p>
            <a:r>
              <a:rPr lang="en-US" sz="1200" dirty="0"/>
              <a:t>State of California</a:t>
            </a:r>
          </a:p>
          <a:p>
            <a:pPr lvl="1"/>
            <a:r>
              <a:rPr lang="en-US" sz="1200" dirty="0"/>
              <a:t>Will consider jet fuels in CA as regulated fuel under its LCFS regulation</a:t>
            </a:r>
          </a:p>
          <a:p>
            <a:endParaRPr lang="de-AT" sz="1200" dirty="0"/>
          </a:p>
        </p:txBody>
      </p:sp>
      <p:pic>
        <p:nvPicPr>
          <p:cNvPr id="5" name="Picture 4">
            <a:extLst>
              <a:ext uri="{FF2B5EF4-FFF2-40B4-BE49-F238E27FC236}">
                <a16:creationId xmlns:a16="http://schemas.microsoft.com/office/drawing/2014/main" id="{4635BC7F-7970-44AA-BFE4-716AB91BAC67}"/>
              </a:ext>
            </a:extLst>
          </p:cNvPr>
          <p:cNvPicPr>
            <a:picLocks noChangeAspect="1"/>
          </p:cNvPicPr>
          <p:nvPr/>
        </p:nvPicPr>
        <p:blipFill>
          <a:blip r:embed="rId3"/>
          <a:stretch>
            <a:fillRect/>
          </a:stretch>
        </p:blipFill>
        <p:spPr>
          <a:xfrm>
            <a:off x="4640264" y="874493"/>
            <a:ext cx="4349892" cy="1244443"/>
          </a:xfrm>
          <a:prstGeom prst="rect">
            <a:avLst/>
          </a:prstGeom>
        </p:spPr>
      </p:pic>
    </p:spTree>
    <p:extLst>
      <p:ext uri="{BB962C8B-B14F-4D97-AF65-F5344CB8AC3E}">
        <p14:creationId xmlns:p14="http://schemas.microsoft.com/office/powerpoint/2010/main" val="20906163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7C790F-DC61-4000-A833-F504D6EDBF32}"/>
              </a:ext>
            </a:extLst>
          </p:cNvPr>
          <p:cNvSpPr>
            <a:spLocks noGrp="1"/>
          </p:cNvSpPr>
          <p:nvPr>
            <p:ph type="title"/>
          </p:nvPr>
        </p:nvSpPr>
        <p:spPr/>
        <p:txBody>
          <a:bodyPr/>
          <a:lstStyle/>
          <a:p>
            <a:r>
              <a:rPr lang="de-AT" dirty="0"/>
              <a:t>AMF Task 63</a:t>
            </a:r>
          </a:p>
        </p:txBody>
      </p:sp>
      <p:sp>
        <p:nvSpPr>
          <p:cNvPr id="3" name="Inhaltsplatzhalter 2">
            <a:extLst>
              <a:ext uri="{FF2B5EF4-FFF2-40B4-BE49-F238E27FC236}">
                <a16:creationId xmlns:a16="http://schemas.microsoft.com/office/drawing/2014/main" id="{9360ED65-E5EC-4CC5-A450-15CDAA834A82}"/>
              </a:ext>
            </a:extLst>
          </p:cNvPr>
          <p:cNvSpPr>
            <a:spLocks noGrp="1"/>
          </p:cNvSpPr>
          <p:nvPr>
            <p:ph idx="1"/>
          </p:nvPr>
        </p:nvSpPr>
        <p:spPr/>
        <p:txBody>
          <a:bodyPr/>
          <a:lstStyle/>
          <a:p>
            <a:r>
              <a:rPr lang="de-AT" dirty="0"/>
              <a:t>November 2021 – April 2023</a:t>
            </a:r>
          </a:p>
          <a:p>
            <a:r>
              <a:rPr lang="de-AT" dirty="0"/>
              <a:t>Task </a:t>
            </a:r>
            <a:r>
              <a:rPr lang="de-AT" dirty="0" err="1"/>
              <a:t>member</a:t>
            </a:r>
            <a:r>
              <a:rPr lang="de-AT" dirty="0"/>
              <a:t> countries: Austria (</a:t>
            </a:r>
            <a:r>
              <a:rPr lang="de-AT" dirty="0" err="1"/>
              <a:t>lead</a:t>
            </a:r>
            <a:r>
              <a:rPr lang="de-AT" dirty="0"/>
              <a:t>), Brazil, China, </a:t>
            </a:r>
            <a:r>
              <a:rPr lang="de-AT" dirty="0" err="1"/>
              <a:t>Denmark</a:t>
            </a:r>
            <a:r>
              <a:rPr lang="de-AT" dirty="0"/>
              <a:t>, Germany, </a:t>
            </a:r>
            <a:r>
              <a:rPr lang="de-AT" dirty="0" err="1"/>
              <a:t>Switzerland</a:t>
            </a:r>
            <a:r>
              <a:rPr lang="de-AT" dirty="0"/>
              <a:t>, USA</a:t>
            </a:r>
          </a:p>
          <a:p>
            <a:r>
              <a:rPr lang="en-US" dirty="0"/>
              <a:t>Activities of the Task include:</a:t>
            </a:r>
          </a:p>
          <a:p>
            <a:pPr lvl="1"/>
            <a:r>
              <a:rPr lang="en-US" dirty="0"/>
              <a:t>Identify major challenges for SAF market uptake</a:t>
            </a:r>
          </a:p>
          <a:p>
            <a:pPr lvl="1"/>
            <a:r>
              <a:rPr lang="en-US" dirty="0"/>
              <a:t>Showcase examples of successful deployment</a:t>
            </a:r>
          </a:p>
          <a:p>
            <a:pPr lvl="1"/>
            <a:r>
              <a:rPr lang="en-US" dirty="0"/>
              <a:t>Organization of workshops and online seminars</a:t>
            </a:r>
          </a:p>
          <a:p>
            <a:endParaRPr lang="de-AT" dirty="0"/>
          </a:p>
          <a:p>
            <a:r>
              <a:rPr lang="en-US" dirty="0"/>
              <a:t>Further information and publications are available here:</a:t>
            </a:r>
            <a:br>
              <a:rPr lang="de-AT" dirty="0"/>
            </a:br>
            <a:r>
              <a:rPr lang="de-AT" dirty="0">
                <a:hlinkClick r:id="rId2"/>
              </a:rPr>
              <a:t>https://iea-amf.org/content/projects/map_projects/63</a:t>
            </a:r>
            <a:r>
              <a:rPr lang="de-AT" dirty="0"/>
              <a:t>  </a:t>
            </a:r>
          </a:p>
          <a:p>
            <a:endParaRPr lang="de-AT" dirty="0"/>
          </a:p>
        </p:txBody>
      </p:sp>
      <p:sp>
        <p:nvSpPr>
          <p:cNvPr id="4" name="Textplatzhalter 3">
            <a:extLst>
              <a:ext uri="{FF2B5EF4-FFF2-40B4-BE49-F238E27FC236}">
                <a16:creationId xmlns:a16="http://schemas.microsoft.com/office/drawing/2014/main" id="{01D3780D-0A5E-4AA2-9EFC-6B65509738F1}"/>
              </a:ext>
            </a:extLst>
          </p:cNvPr>
          <p:cNvSpPr>
            <a:spLocks noGrp="1"/>
          </p:cNvSpPr>
          <p:nvPr>
            <p:ph type="body" sz="quarter" idx="12"/>
          </p:nvPr>
        </p:nvSpPr>
        <p:spPr/>
        <p:txBody>
          <a:bodyPr/>
          <a:lstStyle/>
          <a:p>
            <a:r>
              <a:rPr lang="de-AT" dirty="0"/>
              <a:t>Project </a:t>
            </a:r>
            <a:r>
              <a:rPr lang="de-AT" dirty="0" err="1"/>
              <a:t>overview</a:t>
            </a:r>
            <a:endParaRPr lang="de-AT" dirty="0"/>
          </a:p>
        </p:txBody>
      </p:sp>
    </p:spTree>
    <p:extLst>
      <p:ext uri="{BB962C8B-B14F-4D97-AF65-F5344CB8AC3E}">
        <p14:creationId xmlns:p14="http://schemas.microsoft.com/office/powerpoint/2010/main" val="3582827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26E2B2-0F70-4195-93E3-6C40B1F69E19}"/>
              </a:ext>
            </a:extLst>
          </p:cNvPr>
          <p:cNvSpPr>
            <a:spLocks noGrp="1"/>
          </p:cNvSpPr>
          <p:nvPr>
            <p:ph type="title"/>
          </p:nvPr>
        </p:nvSpPr>
        <p:spPr/>
        <p:txBody>
          <a:bodyPr/>
          <a:lstStyle/>
          <a:p>
            <a:r>
              <a:rPr lang="de-AT" dirty="0"/>
              <a:t>SAF R&amp;D </a:t>
            </a:r>
            <a:r>
              <a:rPr lang="de-AT" dirty="0" err="1"/>
              <a:t>investment</a:t>
            </a:r>
            <a:endParaRPr lang="de-AT" dirty="0"/>
          </a:p>
        </p:txBody>
      </p:sp>
      <p:sp>
        <p:nvSpPr>
          <p:cNvPr id="3" name="Inhaltsplatzhalter 2">
            <a:extLst>
              <a:ext uri="{FF2B5EF4-FFF2-40B4-BE49-F238E27FC236}">
                <a16:creationId xmlns:a16="http://schemas.microsoft.com/office/drawing/2014/main" id="{6D9E6EF4-DBC2-4060-B152-D05B70A6213D}"/>
              </a:ext>
            </a:extLst>
          </p:cNvPr>
          <p:cNvSpPr>
            <a:spLocks noGrp="1"/>
          </p:cNvSpPr>
          <p:nvPr>
            <p:ph idx="1"/>
          </p:nvPr>
        </p:nvSpPr>
        <p:spPr/>
        <p:txBody>
          <a:bodyPr/>
          <a:lstStyle/>
          <a:p>
            <a:r>
              <a:rPr lang="en-US" dirty="0"/>
              <a:t>FAA FAST-SAF and FAST-Tech program</a:t>
            </a:r>
          </a:p>
          <a:p>
            <a:pPr lvl="1"/>
            <a:r>
              <a:rPr lang="en-US" dirty="0"/>
              <a:t>To advance SAF and low emissions aviation technologies to reduce emissions from aviation and aid in addressing climate change</a:t>
            </a:r>
          </a:p>
          <a:p>
            <a:pPr lvl="1"/>
            <a:r>
              <a:rPr lang="en-US" dirty="0"/>
              <a:t>$297 million will be available</a:t>
            </a:r>
          </a:p>
          <a:p>
            <a:r>
              <a:rPr lang="en-US" dirty="0"/>
              <a:t>US Department of Energy</a:t>
            </a:r>
          </a:p>
          <a:p>
            <a:pPr lvl="1"/>
            <a:r>
              <a:rPr lang="en-US" dirty="0"/>
              <a:t>SAF production technologies</a:t>
            </a:r>
          </a:p>
          <a:p>
            <a:pPr lvl="1"/>
            <a:r>
              <a:rPr lang="en-US" dirty="0"/>
              <a:t>Optimized combustion of new jet fuels</a:t>
            </a:r>
          </a:p>
          <a:p>
            <a:r>
              <a:rPr lang="en-US" dirty="0"/>
              <a:t>USDA, NASA, and other agencies</a:t>
            </a:r>
          </a:p>
          <a:p>
            <a:r>
              <a:rPr lang="en-US" dirty="0"/>
              <a:t>Private sector investment fund</a:t>
            </a:r>
          </a:p>
          <a:p>
            <a:pPr lvl="1"/>
            <a:r>
              <a:rPr lang="en-US" dirty="0"/>
              <a:t>United Airlines, Boeing, JP Morgan</a:t>
            </a:r>
          </a:p>
          <a:p>
            <a:pPr lvl="1"/>
            <a:r>
              <a:rPr lang="en-US" dirty="0"/>
              <a:t>$100 million will be available</a:t>
            </a:r>
          </a:p>
          <a:p>
            <a:endParaRPr lang="de-AT" dirty="0"/>
          </a:p>
        </p:txBody>
      </p:sp>
      <p:sp>
        <p:nvSpPr>
          <p:cNvPr id="4" name="Textplatzhalter 3">
            <a:extLst>
              <a:ext uri="{FF2B5EF4-FFF2-40B4-BE49-F238E27FC236}">
                <a16:creationId xmlns:a16="http://schemas.microsoft.com/office/drawing/2014/main" id="{7BE5BD48-EAB8-4DF6-997C-13FA3D0D2C32}"/>
              </a:ext>
            </a:extLst>
          </p:cNvPr>
          <p:cNvSpPr>
            <a:spLocks noGrp="1"/>
          </p:cNvSpPr>
          <p:nvPr>
            <p:ph type="body" sz="quarter" idx="12"/>
          </p:nvPr>
        </p:nvSpPr>
        <p:spPr/>
        <p:txBody>
          <a:bodyPr/>
          <a:lstStyle/>
          <a:p>
            <a:r>
              <a:rPr lang="de-AT" dirty="0"/>
              <a:t>USA</a:t>
            </a:r>
          </a:p>
        </p:txBody>
      </p:sp>
    </p:spTree>
    <p:extLst>
      <p:ext uri="{BB962C8B-B14F-4D97-AF65-F5344CB8AC3E}">
        <p14:creationId xmlns:p14="http://schemas.microsoft.com/office/powerpoint/2010/main" val="941760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60792B-6DAE-4260-A42F-FA3A3E4569CC}"/>
              </a:ext>
            </a:extLst>
          </p:cNvPr>
          <p:cNvSpPr>
            <a:spLocks noGrp="1"/>
          </p:cNvSpPr>
          <p:nvPr>
            <p:ph type="title"/>
          </p:nvPr>
        </p:nvSpPr>
        <p:spPr/>
        <p:txBody>
          <a:bodyPr/>
          <a:lstStyle/>
          <a:p>
            <a:r>
              <a:rPr lang="de-DE" dirty="0" err="1"/>
              <a:t>Conclusions</a:t>
            </a:r>
            <a:endParaRPr lang="de-AT" dirty="0"/>
          </a:p>
        </p:txBody>
      </p:sp>
    </p:spTree>
    <p:extLst>
      <p:ext uri="{BB962C8B-B14F-4D97-AF65-F5344CB8AC3E}">
        <p14:creationId xmlns:p14="http://schemas.microsoft.com/office/powerpoint/2010/main" val="2151248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96CD51-AEC3-4D7F-ABA2-43F582476B00}"/>
              </a:ext>
            </a:extLst>
          </p:cNvPr>
          <p:cNvSpPr>
            <a:spLocks noGrp="1"/>
          </p:cNvSpPr>
          <p:nvPr>
            <p:ph type="title"/>
          </p:nvPr>
        </p:nvSpPr>
        <p:spPr/>
        <p:txBody>
          <a:bodyPr/>
          <a:lstStyle/>
          <a:p>
            <a:r>
              <a:rPr lang="de-AT" dirty="0"/>
              <a:t>Key </a:t>
            </a:r>
            <a:r>
              <a:rPr lang="de-AT" dirty="0" err="1"/>
              <a:t>differences</a:t>
            </a:r>
            <a:r>
              <a:rPr lang="de-AT" dirty="0"/>
              <a:t> EU/USA/Brazil</a:t>
            </a:r>
          </a:p>
        </p:txBody>
      </p:sp>
      <p:sp>
        <p:nvSpPr>
          <p:cNvPr id="3" name="Inhaltsplatzhalter 2">
            <a:extLst>
              <a:ext uri="{FF2B5EF4-FFF2-40B4-BE49-F238E27FC236}">
                <a16:creationId xmlns:a16="http://schemas.microsoft.com/office/drawing/2014/main" id="{47645FB1-2794-4159-AE27-A8DCE9111321}"/>
              </a:ext>
            </a:extLst>
          </p:cNvPr>
          <p:cNvSpPr>
            <a:spLocks noGrp="1"/>
          </p:cNvSpPr>
          <p:nvPr>
            <p:ph idx="1"/>
          </p:nvPr>
        </p:nvSpPr>
        <p:spPr>
          <a:xfrm>
            <a:off x="457202" y="1423988"/>
            <a:ext cx="8217072" cy="3301440"/>
          </a:xfrm>
        </p:spPr>
        <p:txBody>
          <a:bodyPr/>
          <a:lstStyle/>
          <a:p>
            <a:pPr lvl="0"/>
            <a:r>
              <a:rPr lang="de-DE" sz="1600" dirty="0" err="1"/>
              <a:t>Carrot</a:t>
            </a:r>
            <a:r>
              <a:rPr lang="de-DE" sz="1600" dirty="0"/>
              <a:t> </a:t>
            </a:r>
            <a:r>
              <a:rPr lang="de-DE" sz="1600" dirty="0" err="1"/>
              <a:t>or</a:t>
            </a:r>
            <a:r>
              <a:rPr lang="de-DE" sz="1600" dirty="0"/>
              <a:t> stick:</a:t>
            </a:r>
          </a:p>
          <a:p>
            <a:pPr lvl="1"/>
            <a:r>
              <a:rPr lang="de-DE" sz="1600" dirty="0"/>
              <a:t>EU </a:t>
            </a:r>
            <a:r>
              <a:rPr lang="de-DE" sz="1600" dirty="0" err="1"/>
              <a:t>volume-based</a:t>
            </a:r>
            <a:r>
              <a:rPr lang="de-DE" sz="1600" dirty="0"/>
              <a:t> </a:t>
            </a:r>
            <a:r>
              <a:rPr lang="de-DE" sz="1600" dirty="0" err="1"/>
              <a:t>blending</a:t>
            </a:r>
            <a:r>
              <a:rPr lang="de-DE" sz="1600" dirty="0"/>
              <a:t> </a:t>
            </a:r>
            <a:r>
              <a:rPr lang="de-DE" sz="1600" dirty="0" err="1"/>
              <a:t>obligation</a:t>
            </a:r>
            <a:endParaRPr lang="de-DE" sz="1600" dirty="0"/>
          </a:p>
          <a:p>
            <a:pPr lvl="1"/>
            <a:r>
              <a:rPr lang="de-DE" sz="1600" dirty="0"/>
              <a:t>USA </a:t>
            </a:r>
            <a:r>
              <a:rPr lang="de-DE" sz="1600" dirty="0" err="1"/>
              <a:t>carbon</a:t>
            </a:r>
            <a:r>
              <a:rPr lang="de-DE" sz="1600" dirty="0"/>
              <a:t> </a:t>
            </a:r>
            <a:r>
              <a:rPr lang="de-DE" sz="1600" dirty="0" err="1"/>
              <a:t>intensity-based</a:t>
            </a:r>
            <a:r>
              <a:rPr lang="de-DE" sz="1600" dirty="0"/>
              <a:t> </a:t>
            </a:r>
            <a:r>
              <a:rPr lang="de-DE" sz="1600" dirty="0" err="1"/>
              <a:t>tax</a:t>
            </a:r>
            <a:r>
              <a:rPr lang="de-DE" sz="1600" dirty="0"/>
              <a:t> </a:t>
            </a:r>
            <a:r>
              <a:rPr lang="de-DE" sz="1600" dirty="0" err="1"/>
              <a:t>credits</a:t>
            </a:r>
            <a:endParaRPr lang="de-DE" sz="1600" dirty="0"/>
          </a:p>
          <a:p>
            <a:pPr lvl="1"/>
            <a:r>
              <a:rPr lang="de-DE" sz="1600" dirty="0"/>
              <a:t>Brazil </a:t>
            </a:r>
            <a:r>
              <a:rPr lang="de-DE" sz="1600" dirty="0" err="1"/>
              <a:t>tax</a:t>
            </a:r>
            <a:r>
              <a:rPr lang="de-DE" sz="1600" dirty="0"/>
              <a:t> </a:t>
            </a:r>
            <a:r>
              <a:rPr lang="de-DE" sz="1600" dirty="0" err="1"/>
              <a:t>credits</a:t>
            </a:r>
            <a:endParaRPr lang="de-DE" sz="1600" dirty="0"/>
          </a:p>
          <a:p>
            <a:r>
              <a:rPr lang="de-DE" sz="1600" dirty="0" err="1"/>
              <a:t>Eligible</a:t>
            </a:r>
            <a:r>
              <a:rPr lang="de-DE" sz="1600" dirty="0"/>
              <a:t> </a:t>
            </a:r>
            <a:r>
              <a:rPr lang="de-DE" sz="1600" dirty="0" err="1"/>
              <a:t>feedstocks</a:t>
            </a:r>
            <a:endParaRPr lang="de-DE" sz="1600" dirty="0"/>
          </a:p>
          <a:p>
            <a:pPr lvl="1"/>
            <a:r>
              <a:rPr lang="de-DE" sz="1600" dirty="0"/>
              <a:t>EU SAF </a:t>
            </a:r>
            <a:r>
              <a:rPr lang="de-DE" sz="1600" dirty="0" err="1"/>
              <a:t>only</a:t>
            </a:r>
            <a:r>
              <a:rPr lang="de-DE" sz="1600" dirty="0"/>
              <a:t> </a:t>
            </a:r>
            <a:r>
              <a:rPr lang="de-DE" sz="1600" dirty="0" err="1"/>
              <a:t>based</a:t>
            </a:r>
            <a:r>
              <a:rPr lang="de-DE" sz="1600" dirty="0"/>
              <a:t> on </a:t>
            </a:r>
            <a:r>
              <a:rPr lang="de-DE" sz="1600" dirty="0" err="1"/>
              <a:t>residues</a:t>
            </a:r>
            <a:r>
              <a:rPr lang="de-DE" sz="1600" dirty="0"/>
              <a:t> and </a:t>
            </a:r>
            <a:r>
              <a:rPr lang="de-DE" sz="1600" dirty="0" err="1"/>
              <a:t>wastes</a:t>
            </a:r>
            <a:r>
              <a:rPr lang="de-DE" sz="1600" dirty="0"/>
              <a:t> </a:t>
            </a:r>
            <a:r>
              <a:rPr lang="de-DE" sz="1600" dirty="0" err="1"/>
              <a:t>or</a:t>
            </a:r>
            <a:r>
              <a:rPr lang="de-DE" sz="1600" dirty="0"/>
              <a:t> </a:t>
            </a:r>
            <a:r>
              <a:rPr lang="de-DE" sz="1600" dirty="0" err="1"/>
              <a:t>synthetic</a:t>
            </a:r>
            <a:r>
              <a:rPr lang="de-DE" sz="1600" dirty="0"/>
              <a:t> (</a:t>
            </a:r>
            <a:r>
              <a:rPr lang="de-DE" sz="1600" dirty="0" err="1"/>
              <a:t>PtL</a:t>
            </a:r>
            <a:r>
              <a:rPr lang="de-DE" sz="1600" dirty="0"/>
              <a:t>), </a:t>
            </a:r>
            <a:r>
              <a:rPr lang="de-DE" sz="1600" dirty="0" err="1"/>
              <a:t>some</a:t>
            </a:r>
            <a:r>
              <a:rPr lang="de-DE" sz="1600" dirty="0"/>
              <a:t> countries </a:t>
            </a:r>
            <a:r>
              <a:rPr lang="de-DE" sz="1600" dirty="0" err="1"/>
              <a:t>PtL</a:t>
            </a:r>
            <a:r>
              <a:rPr lang="de-DE" sz="1600" dirty="0"/>
              <a:t> </a:t>
            </a:r>
            <a:r>
              <a:rPr lang="de-DE" sz="1600" dirty="0" err="1"/>
              <a:t>only</a:t>
            </a:r>
            <a:endParaRPr lang="de-DE" sz="1600" dirty="0"/>
          </a:p>
          <a:p>
            <a:pPr lvl="1"/>
            <a:r>
              <a:rPr lang="de-DE" sz="1600" dirty="0"/>
              <a:t>USA all </a:t>
            </a:r>
            <a:r>
              <a:rPr lang="de-DE" sz="1600" dirty="0" err="1"/>
              <a:t>feedstocks</a:t>
            </a:r>
            <a:endParaRPr lang="de-DE" sz="1600" dirty="0"/>
          </a:p>
          <a:p>
            <a:pPr lvl="1"/>
            <a:r>
              <a:rPr lang="de-DE" sz="1600" dirty="0"/>
              <a:t>Brazil all </a:t>
            </a:r>
            <a:r>
              <a:rPr lang="de-DE" sz="1600" dirty="0" err="1"/>
              <a:t>feedstocks</a:t>
            </a:r>
            <a:r>
              <a:rPr lang="de-DE" sz="1600" dirty="0"/>
              <a:t>, </a:t>
            </a:r>
            <a:r>
              <a:rPr lang="de-DE" sz="1600" dirty="0" err="1"/>
              <a:t>incentives</a:t>
            </a:r>
            <a:r>
              <a:rPr lang="de-DE" sz="1600" dirty="0"/>
              <a:t> for Family Farming</a:t>
            </a:r>
            <a:endParaRPr lang="de-AT" sz="1600" dirty="0"/>
          </a:p>
        </p:txBody>
      </p:sp>
      <p:sp>
        <p:nvSpPr>
          <p:cNvPr id="4" name="Textplatzhalter 3">
            <a:extLst>
              <a:ext uri="{FF2B5EF4-FFF2-40B4-BE49-F238E27FC236}">
                <a16:creationId xmlns:a16="http://schemas.microsoft.com/office/drawing/2014/main" id="{6CAF82FD-0497-4EF6-B3B1-4DC655DF26AE}"/>
              </a:ext>
            </a:extLst>
          </p:cNvPr>
          <p:cNvSpPr>
            <a:spLocks noGrp="1"/>
          </p:cNvSpPr>
          <p:nvPr>
            <p:ph type="body" sz="quarter" idx="12"/>
          </p:nvPr>
        </p:nvSpPr>
        <p:spPr/>
        <p:txBody>
          <a:bodyPr/>
          <a:lstStyle/>
          <a:p>
            <a:endParaRPr lang="de-AT"/>
          </a:p>
        </p:txBody>
      </p:sp>
      <p:sp>
        <p:nvSpPr>
          <p:cNvPr id="5" name="Foliennummernplatzhalter 4">
            <a:extLst>
              <a:ext uri="{FF2B5EF4-FFF2-40B4-BE49-F238E27FC236}">
                <a16:creationId xmlns:a16="http://schemas.microsoft.com/office/drawing/2014/main" id="{29FC96AF-FC35-4E75-BA1D-5B9AB0C5C8B1}"/>
              </a:ext>
            </a:extLst>
          </p:cNvPr>
          <p:cNvSpPr>
            <a:spLocks noGrp="1"/>
          </p:cNvSpPr>
          <p:nvPr>
            <p:ph type="sldNum" sz="quarter" idx="13"/>
          </p:nvPr>
        </p:nvSpPr>
        <p:spPr/>
        <p:txBody>
          <a:bodyPr/>
          <a:lstStyle/>
          <a:p>
            <a:fld id="{AEFAAC5A-9C4F-4278-920D-DF2BAB595749}" type="slidenum">
              <a:rPr lang="en-US" smtClean="0"/>
              <a:pPr/>
              <a:t>22</a:t>
            </a:fld>
            <a:endParaRPr lang="en-US" dirty="0"/>
          </a:p>
        </p:txBody>
      </p:sp>
    </p:spTree>
    <p:extLst>
      <p:ext uri="{BB962C8B-B14F-4D97-AF65-F5344CB8AC3E}">
        <p14:creationId xmlns:p14="http://schemas.microsoft.com/office/powerpoint/2010/main" val="2922208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0363E-BFF7-6E4B-BDC1-33E2E1FC9240}"/>
              </a:ext>
            </a:extLst>
          </p:cNvPr>
          <p:cNvSpPr>
            <a:spLocks noGrp="1"/>
          </p:cNvSpPr>
          <p:nvPr>
            <p:ph type="title"/>
          </p:nvPr>
        </p:nvSpPr>
        <p:spPr>
          <a:solidFill>
            <a:schemeClr val="bg2"/>
          </a:solidFill>
        </p:spPr>
        <p:txBody>
          <a:bodyPr/>
          <a:lstStyle/>
          <a:p>
            <a:r>
              <a:rPr lang="en-US" dirty="0"/>
              <a:t>Thank you</a:t>
            </a:r>
          </a:p>
        </p:txBody>
      </p:sp>
    </p:spTree>
    <p:extLst>
      <p:ext uri="{BB962C8B-B14F-4D97-AF65-F5344CB8AC3E}">
        <p14:creationId xmlns:p14="http://schemas.microsoft.com/office/powerpoint/2010/main" val="351314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96CD51-AEC3-4D7F-ABA2-43F582476B00}"/>
              </a:ext>
            </a:extLst>
          </p:cNvPr>
          <p:cNvSpPr>
            <a:spLocks noGrp="1"/>
          </p:cNvSpPr>
          <p:nvPr>
            <p:ph type="title"/>
          </p:nvPr>
        </p:nvSpPr>
        <p:spPr/>
        <p:txBody>
          <a:bodyPr/>
          <a:lstStyle/>
          <a:p>
            <a:r>
              <a:rPr lang="de-AT" dirty="0"/>
              <a:t>Key </a:t>
            </a:r>
            <a:r>
              <a:rPr lang="de-AT" dirty="0" err="1"/>
              <a:t>findings</a:t>
            </a:r>
            <a:endParaRPr lang="de-AT" dirty="0"/>
          </a:p>
        </p:txBody>
      </p:sp>
      <p:sp>
        <p:nvSpPr>
          <p:cNvPr id="3" name="Inhaltsplatzhalter 2">
            <a:extLst>
              <a:ext uri="{FF2B5EF4-FFF2-40B4-BE49-F238E27FC236}">
                <a16:creationId xmlns:a16="http://schemas.microsoft.com/office/drawing/2014/main" id="{47645FB1-2794-4159-AE27-A8DCE9111321}"/>
              </a:ext>
            </a:extLst>
          </p:cNvPr>
          <p:cNvSpPr>
            <a:spLocks noGrp="1"/>
          </p:cNvSpPr>
          <p:nvPr>
            <p:ph idx="1"/>
          </p:nvPr>
        </p:nvSpPr>
        <p:spPr>
          <a:xfrm>
            <a:off x="457202" y="1423988"/>
            <a:ext cx="8217072" cy="3301440"/>
          </a:xfrm>
        </p:spPr>
        <p:txBody>
          <a:bodyPr/>
          <a:lstStyle/>
          <a:p>
            <a:pPr lvl="0"/>
            <a:r>
              <a:rPr lang="en-US" sz="1600" dirty="0"/>
              <a:t>Main barriers for implementing SAF were confirmed within the Task:</a:t>
            </a:r>
          </a:p>
          <a:p>
            <a:pPr lvl="1"/>
            <a:r>
              <a:rPr lang="en-US" sz="1600" dirty="0"/>
              <a:t>High </a:t>
            </a:r>
            <a:r>
              <a:rPr lang="en-US" sz="1600" b="1" dirty="0"/>
              <a:t>production costs</a:t>
            </a:r>
            <a:r>
              <a:rPr lang="en-US" sz="1600" dirty="0"/>
              <a:t> of SAF compared to conventional jet fuel</a:t>
            </a:r>
            <a:endParaRPr lang="de-AT" sz="1600" dirty="0"/>
          </a:p>
          <a:p>
            <a:pPr lvl="1"/>
            <a:r>
              <a:rPr lang="en-US" sz="1600" dirty="0"/>
              <a:t>Mobilization of sufficient sustainable </a:t>
            </a:r>
            <a:r>
              <a:rPr lang="en-US" sz="1600" b="1" dirty="0"/>
              <a:t>feedstocks</a:t>
            </a:r>
            <a:r>
              <a:rPr lang="en-US" sz="1600" dirty="0"/>
              <a:t> (biomass, waste) for some regions</a:t>
            </a:r>
            <a:endParaRPr lang="de-AT" sz="1600" dirty="0"/>
          </a:p>
          <a:p>
            <a:pPr lvl="1"/>
            <a:r>
              <a:rPr lang="en-US" sz="1600" dirty="0"/>
              <a:t>Lack of clear international </a:t>
            </a:r>
            <a:r>
              <a:rPr lang="en-US" sz="1600" b="1" dirty="0"/>
              <a:t>regulations</a:t>
            </a:r>
            <a:r>
              <a:rPr lang="en-US" sz="1600" dirty="0"/>
              <a:t> and alignment between them</a:t>
            </a:r>
            <a:endParaRPr lang="de-AT" sz="1600" dirty="0"/>
          </a:p>
          <a:p>
            <a:pPr lvl="0"/>
            <a:r>
              <a:rPr lang="en-US" sz="1600" dirty="0"/>
              <a:t>Biogenic SAF is essential for decarbonizing the aviation sector, especially in the short-term. </a:t>
            </a:r>
          </a:p>
          <a:p>
            <a:pPr lvl="1"/>
            <a:r>
              <a:rPr lang="en-US" sz="1600" dirty="0"/>
              <a:t>HEFA is currently the main pathway, but by 2030 also Gasification-FT and ATJ are expected to contribute.</a:t>
            </a:r>
          </a:p>
          <a:p>
            <a:pPr lvl="1"/>
            <a:r>
              <a:rPr lang="en-US" sz="1600" dirty="0"/>
              <a:t>PtL will take longer to be fully commercial. </a:t>
            </a:r>
          </a:p>
          <a:p>
            <a:pPr lvl="1"/>
            <a:r>
              <a:rPr lang="en-US" sz="1600" dirty="0"/>
              <a:t>However, all SAF technology pathways are needed to achieve the targets of the sector. </a:t>
            </a:r>
            <a:endParaRPr lang="de-AT" sz="1600" dirty="0"/>
          </a:p>
        </p:txBody>
      </p:sp>
      <p:sp>
        <p:nvSpPr>
          <p:cNvPr id="4" name="Textplatzhalter 3">
            <a:extLst>
              <a:ext uri="{FF2B5EF4-FFF2-40B4-BE49-F238E27FC236}">
                <a16:creationId xmlns:a16="http://schemas.microsoft.com/office/drawing/2014/main" id="{6CAF82FD-0497-4EF6-B3B1-4DC655DF26AE}"/>
              </a:ext>
            </a:extLst>
          </p:cNvPr>
          <p:cNvSpPr>
            <a:spLocks noGrp="1"/>
          </p:cNvSpPr>
          <p:nvPr>
            <p:ph type="body" sz="quarter" idx="12"/>
          </p:nvPr>
        </p:nvSpPr>
        <p:spPr/>
        <p:txBody>
          <a:bodyPr/>
          <a:lstStyle/>
          <a:p>
            <a:endParaRPr lang="de-AT"/>
          </a:p>
        </p:txBody>
      </p:sp>
      <p:sp>
        <p:nvSpPr>
          <p:cNvPr id="5" name="Foliennummernplatzhalter 4">
            <a:extLst>
              <a:ext uri="{FF2B5EF4-FFF2-40B4-BE49-F238E27FC236}">
                <a16:creationId xmlns:a16="http://schemas.microsoft.com/office/drawing/2014/main" id="{29FC96AF-FC35-4E75-BA1D-5B9AB0C5C8B1}"/>
              </a:ext>
            </a:extLst>
          </p:cNvPr>
          <p:cNvSpPr>
            <a:spLocks noGrp="1"/>
          </p:cNvSpPr>
          <p:nvPr>
            <p:ph type="sldNum" sz="quarter" idx="13"/>
          </p:nvPr>
        </p:nvSpPr>
        <p:spPr/>
        <p:txBody>
          <a:bodyPr/>
          <a:lstStyle/>
          <a:p>
            <a:fld id="{AEFAAC5A-9C4F-4278-920D-DF2BAB595749}" type="slidenum">
              <a:rPr lang="en-US" smtClean="0"/>
              <a:pPr/>
              <a:t>24</a:t>
            </a:fld>
            <a:endParaRPr lang="en-US" dirty="0"/>
          </a:p>
        </p:txBody>
      </p:sp>
    </p:spTree>
    <p:extLst>
      <p:ext uri="{BB962C8B-B14F-4D97-AF65-F5344CB8AC3E}">
        <p14:creationId xmlns:p14="http://schemas.microsoft.com/office/powerpoint/2010/main" val="19255834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AFEBCA-80E8-47E0-BCA1-CE5DBBB3BEA2}"/>
              </a:ext>
            </a:extLst>
          </p:cNvPr>
          <p:cNvSpPr>
            <a:spLocks noGrp="1"/>
          </p:cNvSpPr>
          <p:nvPr>
            <p:ph type="title"/>
          </p:nvPr>
        </p:nvSpPr>
        <p:spPr>
          <a:xfrm>
            <a:off x="457200" y="358378"/>
            <a:ext cx="5470787" cy="621711"/>
          </a:xfrm>
        </p:spPr>
        <p:txBody>
          <a:bodyPr/>
          <a:lstStyle/>
          <a:p>
            <a:r>
              <a:rPr lang="de-AT" dirty="0"/>
              <a:t>Key </a:t>
            </a:r>
            <a:r>
              <a:rPr lang="de-AT" dirty="0" err="1"/>
              <a:t>findings</a:t>
            </a:r>
            <a:r>
              <a:rPr lang="de-AT" dirty="0"/>
              <a:t> II</a:t>
            </a:r>
          </a:p>
        </p:txBody>
      </p:sp>
      <p:sp>
        <p:nvSpPr>
          <p:cNvPr id="3" name="Inhaltsplatzhalter 2">
            <a:extLst>
              <a:ext uri="{FF2B5EF4-FFF2-40B4-BE49-F238E27FC236}">
                <a16:creationId xmlns:a16="http://schemas.microsoft.com/office/drawing/2014/main" id="{D8C722B0-3C9C-4E10-BFFE-ED8FA8A451DB}"/>
              </a:ext>
            </a:extLst>
          </p:cNvPr>
          <p:cNvSpPr>
            <a:spLocks noGrp="1"/>
          </p:cNvSpPr>
          <p:nvPr>
            <p:ph idx="1"/>
          </p:nvPr>
        </p:nvSpPr>
        <p:spPr/>
        <p:txBody>
          <a:bodyPr/>
          <a:lstStyle/>
          <a:p>
            <a:pPr lvl="0"/>
            <a:r>
              <a:rPr lang="en-US" sz="1600" dirty="0"/>
              <a:t>Even though the EU share a common (proposed) framework, strategies among Member States vary (e.g. strong focus on e-fuels in Germany and Denmark) </a:t>
            </a:r>
            <a:endParaRPr lang="de-AT" sz="1600" dirty="0"/>
          </a:p>
          <a:p>
            <a:r>
              <a:rPr lang="en-US" sz="1600" dirty="0"/>
              <a:t>SAF blending is mainly an economical and an administrative issue, not a technological one (even in case of multi-blending)</a:t>
            </a:r>
          </a:p>
          <a:p>
            <a:r>
              <a:rPr lang="en-US" sz="1600" dirty="0"/>
              <a:t>There are three ways for accounting for SAF delivery – segregated delivery, mass balance and book &amp; claim. Only a physical delivery allows for reducing regional non-CO2 effects. </a:t>
            </a:r>
            <a:endParaRPr lang="de-AT" sz="1600" dirty="0"/>
          </a:p>
        </p:txBody>
      </p:sp>
      <p:sp>
        <p:nvSpPr>
          <p:cNvPr id="4" name="Textplatzhalter 3">
            <a:extLst>
              <a:ext uri="{FF2B5EF4-FFF2-40B4-BE49-F238E27FC236}">
                <a16:creationId xmlns:a16="http://schemas.microsoft.com/office/drawing/2014/main" id="{92B2072C-3AD3-4F2B-A246-7102BC567494}"/>
              </a:ext>
            </a:extLst>
          </p:cNvPr>
          <p:cNvSpPr>
            <a:spLocks noGrp="1"/>
          </p:cNvSpPr>
          <p:nvPr>
            <p:ph type="body" sz="quarter" idx="12"/>
          </p:nvPr>
        </p:nvSpPr>
        <p:spPr/>
        <p:txBody>
          <a:bodyPr/>
          <a:lstStyle/>
          <a:p>
            <a:endParaRPr lang="de-AT"/>
          </a:p>
        </p:txBody>
      </p:sp>
      <p:sp>
        <p:nvSpPr>
          <p:cNvPr id="5" name="Foliennummernplatzhalter 4">
            <a:extLst>
              <a:ext uri="{FF2B5EF4-FFF2-40B4-BE49-F238E27FC236}">
                <a16:creationId xmlns:a16="http://schemas.microsoft.com/office/drawing/2014/main" id="{35EF96D4-D4FB-4C08-A38C-2C0C8A50EBA9}"/>
              </a:ext>
            </a:extLst>
          </p:cNvPr>
          <p:cNvSpPr>
            <a:spLocks noGrp="1"/>
          </p:cNvSpPr>
          <p:nvPr>
            <p:ph type="sldNum" sz="quarter" idx="13"/>
          </p:nvPr>
        </p:nvSpPr>
        <p:spPr>
          <a:xfrm>
            <a:off x="4343400" y="4855282"/>
            <a:ext cx="457200" cy="137160"/>
          </a:xfrm>
        </p:spPr>
        <p:txBody>
          <a:bodyPr/>
          <a:lstStyle/>
          <a:p>
            <a:fld id="{AEFAAC5A-9C4F-4278-920D-DF2BAB595749}" type="slidenum">
              <a:rPr lang="en-US" smtClean="0"/>
              <a:pPr/>
              <a:t>25</a:t>
            </a:fld>
            <a:endParaRPr lang="en-US" dirty="0"/>
          </a:p>
        </p:txBody>
      </p:sp>
      <p:pic>
        <p:nvPicPr>
          <p:cNvPr id="6" name="Grafik 5">
            <a:extLst>
              <a:ext uri="{FF2B5EF4-FFF2-40B4-BE49-F238E27FC236}">
                <a16:creationId xmlns:a16="http://schemas.microsoft.com/office/drawing/2014/main" id="{CDFF7700-A56E-4247-BC4C-F4F2F73C7815}"/>
              </a:ext>
            </a:extLst>
          </p:cNvPr>
          <p:cNvPicPr>
            <a:picLocks noChangeAspect="1"/>
          </p:cNvPicPr>
          <p:nvPr/>
        </p:nvPicPr>
        <p:blipFill rotWithShape="1">
          <a:blip r:embed="rId2"/>
          <a:srcRect t="68487"/>
          <a:stretch/>
        </p:blipFill>
        <p:spPr>
          <a:xfrm>
            <a:off x="457200" y="3521431"/>
            <a:ext cx="8530225" cy="1014787"/>
          </a:xfrm>
          <a:prstGeom prst="rect">
            <a:avLst/>
          </a:prstGeom>
        </p:spPr>
      </p:pic>
      <p:sp>
        <p:nvSpPr>
          <p:cNvPr id="7" name="Textfeld 6">
            <a:extLst>
              <a:ext uri="{FF2B5EF4-FFF2-40B4-BE49-F238E27FC236}">
                <a16:creationId xmlns:a16="http://schemas.microsoft.com/office/drawing/2014/main" id="{4EECDA92-297C-45C7-B4C0-5D3DA5AA0739}"/>
              </a:ext>
            </a:extLst>
          </p:cNvPr>
          <p:cNvSpPr txBox="1"/>
          <p:nvPr/>
        </p:nvSpPr>
        <p:spPr>
          <a:xfrm>
            <a:off x="1200506" y="3253077"/>
            <a:ext cx="1074333" cy="276999"/>
          </a:xfrm>
          <a:prstGeom prst="rect">
            <a:avLst/>
          </a:prstGeom>
          <a:noFill/>
        </p:spPr>
        <p:txBody>
          <a:bodyPr wrap="none" rtlCol="0">
            <a:spAutoFit/>
          </a:bodyPr>
          <a:lstStyle/>
          <a:p>
            <a:r>
              <a:rPr lang="de-AT" sz="1200" b="1" dirty="0"/>
              <a:t>Segregation</a:t>
            </a:r>
          </a:p>
        </p:txBody>
      </p:sp>
      <p:sp>
        <p:nvSpPr>
          <p:cNvPr id="8" name="Textfeld 7">
            <a:extLst>
              <a:ext uri="{FF2B5EF4-FFF2-40B4-BE49-F238E27FC236}">
                <a16:creationId xmlns:a16="http://schemas.microsoft.com/office/drawing/2014/main" id="{493F2FC3-8802-4A0A-9773-EDF59D401D1E}"/>
              </a:ext>
            </a:extLst>
          </p:cNvPr>
          <p:cNvSpPr txBox="1"/>
          <p:nvPr/>
        </p:nvSpPr>
        <p:spPr>
          <a:xfrm>
            <a:off x="7080053" y="3238533"/>
            <a:ext cx="1183337" cy="276999"/>
          </a:xfrm>
          <a:prstGeom prst="rect">
            <a:avLst/>
          </a:prstGeom>
          <a:noFill/>
        </p:spPr>
        <p:txBody>
          <a:bodyPr wrap="none" rtlCol="0">
            <a:spAutoFit/>
          </a:bodyPr>
          <a:lstStyle/>
          <a:p>
            <a:r>
              <a:rPr lang="de-AT" sz="1200" b="1" dirty="0" err="1"/>
              <a:t>Mass</a:t>
            </a:r>
            <a:r>
              <a:rPr lang="de-AT" sz="1200" b="1" dirty="0"/>
              <a:t> </a:t>
            </a:r>
            <a:r>
              <a:rPr lang="de-AT" sz="1200" b="1" dirty="0" err="1"/>
              <a:t>balance</a:t>
            </a:r>
            <a:endParaRPr lang="de-AT" sz="1200" b="1" dirty="0"/>
          </a:p>
        </p:txBody>
      </p:sp>
      <p:sp>
        <p:nvSpPr>
          <p:cNvPr id="9" name="Textfeld 8">
            <a:extLst>
              <a:ext uri="{FF2B5EF4-FFF2-40B4-BE49-F238E27FC236}">
                <a16:creationId xmlns:a16="http://schemas.microsoft.com/office/drawing/2014/main" id="{EE33B197-59CF-48F7-ACA3-B64A0187FEE2}"/>
              </a:ext>
            </a:extLst>
          </p:cNvPr>
          <p:cNvSpPr txBox="1"/>
          <p:nvPr/>
        </p:nvSpPr>
        <p:spPr>
          <a:xfrm>
            <a:off x="4208130" y="3238532"/>
            <a:ext cx="1184940" cy="276999"/>
          </a:xfrm>
          <a:prstGeom prst="rect">
            <a:avLst/>
          </a:prstGeom>
          <a:noFill/>
        </p:spPr>
        <p:txBody>
          <a:bodyPr wrap="none" rtlCol="0">
            <a:spAutoFit/>
          </a:bodyPr>
          <a:lstStyle/>
          <a:p>
            <a:r>
              <a:rPr lang="de-AT" sz="1200" b="1" dirty="0"/>
              <a:t>Book &amp; Claim</a:t>
            </a:r>
          </a:p>
        </p:txBody>
      </p:sp>
    </p:spTree>
    <p:extLst>
      <p:ext uri="{BB962C8B-B14F-4D97-AF65-F5344CB8AC3E}">
        <p14:creationId xmlns:p14="http://schemas.microsoft.com/office/powerpoint/2010/main" val="421876264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3EC50-E03B-44B0-A90A-4A6ECF0D8BEA}"/>
              </a:ext>
            </a:extLst>
          </p:cNvPr>
          <p:cNvSpPr>
            <a:spLocks noGrp="1"/>
          </p:cNvSpPr>
          <p:nvPr>
            <p:ph type="title"/>
          </p:nvPr>
        </p:nvSpPr>
        <p:spPr/>
        <p:txBody>
          <a:bodyPr/>
          <a:lstStyle/>
          <a:p>
            <a:r>
              <a:rPr lang="de-AT" dirty="0"/>
              <a:t>Key </a:t>
            </a:r>
            <a:r>
              <a:rPr lang="de-AT" dirty="0" err="1"/>
              <a:t>findings</a:t>
            </a:r>
            <a:r>
              <a:rPr lang="de-AT" dirty="0"/>
              <a:t> III</a:t>
            </a:r>
          </a:p>
        </p:txBody>
      </p:sp>
      <p:sp>
        <p:nvSpPr>
          <p:cNvPr id="3" name="Inhaltsplatzhalter 2">
            <a:extLst>
              <a:ext uri="{FF2B5EF4-FFF2-40B4-BE49-F238E27FC236}">
                <a16:creationId xmlns:a16="http://schemas.microsoft.com/office/drawing/2014/main" id="{CE35A09E-F457-491A-BFEE-C7DD1452B021}"/>
              </a:ext>
            </a:extLst>
          </p:cNvPr>
          <p:cNvSpPr>
            <a:spLocks noGrp="1"/>
          </p:cNvSpPr>
          <p:nvPr>
            <p:ph idx="1"/>
          </p:nvPr>
        </p:nvSpPr>
        <p:spPr>
          <a:xfrm>
            <a:off x="457200" y="1423988"/>
            <a:ext cx="8366124" cy="3301440"/>
          </a:xfrm>
        </p:spPr>
        <p:txBody>
          <a:bodyPr/>
          <a:lstStyle/>
          <a:p>
            <a:r>
              <a:rPr lang="en-US" sz="1600" dirty="0"/>
              <a:t>Scaling-up SAF capacities require huge investments and risk sharing among stakeholders.</a:t>
            </a:r>
          </a:p>
          <a:p>
            <a:pPr lvl="1"/>
            <a:r>
              <a:rPr lang="en-US" sz="1600" dirty="0"/>
              <a:t>Offtake agreements are one possibility for airlines to support SAF producers while securing their SAF supply.</a:t>
            </a:r>
          </a:p>
          <a:p>
            <a:pPr lvl="0"/>
            <a:r>
              <a:rPr lang="en-US" sz="1600" dirty="0"/>
              <a:t>SAF availability is very limited at the moment, but e.g. the EU and USA have very ambitious plans for capacity increase (</a:t>
            </a:r>
            <a:r>
              <a:rPr lang="en-US" sz="1600" dirty="0" err="1"/>
              <a:t>ReFuelEU</a:t>
            </a:r>
            <a:r>
              <a:rPr lang="en-US" sz="1600" dirty="0"/>
              <a:t> Aviation, US Aviation Climate Goal).</a:t>
            </a:r>
          </a:p>
          <a:p>
            <a:pPr lvl="1"/>
            <a:r>
              <a:rPr lang="en-US" sz="1600" dirty="0"/>
              <a:t>Worldwide there are only a few production facilities in operation, with Neste as market leader. In the USA the production forecast for 2027 is about 60 times higher compared to 2022. </a:t>
            </a:r>
            <a:endParaRPr lang="de-AT" sz="1600" dirty="0"/>
          </a:p>
        </p:txBody>
      </p:sp>
      <p:sp>
        <p:nvSpPr>
          <p:cNvPr id="4" name="Textplatzhalter 3">
            <a:extLst>
              <a:ext uri="{FF2B5EF4-FFF2-40B4-BE49-F238E27FC236}">
                <a16:creationId xmlns:a16="http://schemas.microsoft.com/office/drawing/2014/main" id="{661A7CE8-CECC-4826-8324-22B81B86907E}"/>
              </a:ext>
            </a:extLst>
          </p:cNvPr>
          <p:cNvSpPr>
            <a:spLocks noGrp="1"/>
          </p:cNvSpPr>
          <p:nvPr>
            <p:ph type="body" sz="quarter" idx="12"/>
          </p:nvPr>
        </p:nvSpPr>
        <p:spPr/>
        <p:txBody>
          <a:bodyPr/>
          <a:lstStyle/>
          <a:p>
            <a:endParaRPr lang="de-AT"/>
          </a:p>
        </p:txBody>
      </p:sp>
      <p:sp>
        <p:nvSpPr>
          <p:cNvPr id="5" name="Foliennummernplatzhalter 4">
            <a:extLst>
              <a:ext uri="{FF2B5EF4-FFF2-40B4-BE49-F238E27FC236}">
                <a16:creationId xmlns:a16="http://schemas.microsoft.com/office/drawing/2014/main" id="{03ED5651-EA39-4228-A1C6-6F61369472E6}"/>
              </a:ext>
            </a:extLst>
          </p:cNvPr>
          <p:cNvSpPr>
            <a:spLocks noGrp="1"/>
          </p:cNvSpPr>
          <p:nvPr>
            <p:ph type="sldNum" sz="quarter" idx="13"/>
          </p:nvPr>
        </p:nvSpPr>
        <p:spPr/>
        <p:txBody>
          <a:bodyPr/>
          <a:lstStyle/>
          <a:p>
            <a:fld id="{AEFAAC5A-9C4F-4278-920D-DF2BAB595749}" type="slidenum">
              <a:rPr lang="en-US" smtClean="0"/>
              <a:pPr/>
              <a:t>26</a:t>
            </a:fld>
            <a:endParaRPr lang="en-US" dirty="0"/>
          </a:p>
        </p:txBody>
      </p:sp>
      <p:pic>
        <p:nvPicPr>
          <p:cNvPr id="6" name="Grafik 5">
            <a:extLst>
              <a:ext uri="{FF2B5EF4-FFF2-40B4-BE49-F238E27FC236}">
                <a16:creationId xmlns:a16="http://schemas.microsoft.com/office/drawing/2014/main" id="{060585EC-62CD-4BF2-9C59-DCE1C468B4F7}"/>
              </a:ext>
            </a:extLst>
          </p:cNvPr>
          <p:cNvPicPr/>
          <p:nvPr/>
        </p:nvPicPr>
        <p:blipFill rotWithShape="1">
          <a:blip r:embed="rId2"/>
          <a:srcRect t="10408"/>
          <a:stretch/>
        </p:blipFill>
        <p:spPr>
          <a:xfrm>
            <a:off x="1935366" y="3325249"/>
            <a:ext cx="5273268" cy="1616678"/>
          </a:xfrm>
          <a:prstGeom prst="rect">
            <a:avLst/>
          </a:prstGeom>
        </p:spPr>
      </p:pic>
    </p:spTree>
    <p:extLst>
      <p:ext uri="{BB962C8B-B14F-4D97-AF65-F5344CB8AC3E}">
        <p14:creationId xmlns:p14="http://schemas.microsoft.com/office/powerpoint/2010/main" val="1125637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de-DE" dirty="0"/>
            </a:br>
            <a:r>
              <a:rPr lang="de-DE" dirty="0"/>
              <a:t>Major </a:t>
            </a:r>
            <a:r>
              <a:rPr lang="de-DE" dirty="0" err="1"/>
              <a:t>conclusion</a:t>
            </a:r>
            <a:r>
              <a:rPr lang="de-DE" dirty="0"/>
              <a:t> Task 63</a:t>
            </a:r>
          </a:p>
        </p:txBody>
      </p:sp>
      <p:sp>
        <p:nvSpPr>
          <p:cNvPr id="4" name="Inhaltsplatzhalter 3"/>
          <p:cNvSpPr>
            <a:spLocks noGrp="1"/>
          </p:cNvSpPr>
          <p:nvPr>
            <p:ph idx="1"/>
          </p:nvPr>
        </p:nvSpPr>
        <p:spPr/>
        <p:txBody>
          <a:bodyPr/>
          <a:lstStyle/>
          <a:p>
            <a:r>
              <a:rPr lang="en-US" dirty="0"/>
              <a:t>Although SAF production technologies other than through hydrotreatment still have to be further developed and deployed, neither production technology nor technical issues when operating aircrafts on SAF are seen as main challenges. The implementation of SAF is, first and foremost, an economic problem, not a technical one. </a:t>
            </a:r>
            <a:endParaRPr lang="de-AT" dirty="0"/>
          </a:p>
        </p:txBody>
      </p:sp>
      <p:sp>
        <p:nvSpPr>
          <p:cNvPr id="5" name="Textplatzhalter 4"/>
          <p:cNvSpPr>
            <a:spLocks noGrp="1"/>
          </p:cNvSpPr>
          <p:nvPr>
            <p:ph type="body" sz="quarter" idx="12"/>
          </p:nvPr>
        </p:nvSpPr>
        <p:spPr/>
        <p:txBody>
          <a:bodyPr/>
          <a:lstStyle/>
          <a:p>
            <a:endParaRPr lang="de-AT"/>
          </a:p>
        </p:txBody>
      </p:sp>
    </p:spTree>
    <p:extLst>
      <p:ext uri="{BB962C8B-B14F-4D97-AF65-F5344CB8AC3E}">
        <p14:creationId xmlns:p14="http://schemas.microsoft.com/office/powerpoint/2010/main" val="240819923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89EE6-1E4D-43E1-9304-8C190C1E65FC}"/>
              </a:ext>
            </a:extLst>
          </p:cNvPr>
          <p:cNvSpPr>
            <a:spLocks noGrp="1"/>
          </p:cNvSpPr>
          <p:nvPr>
            <p:ph type="title"/>
          </p:nvPr>
        </p:nvSpPr>
        <p:spPr/>
        <p:txBody>
          <a:bodyPr/>
          <a:lstStyle/>
          <a:p>
            <a:r>
              <a:rPr lang="de-AT" dirty="0" err="1"/>
              <a:t>Overview</a:t>
            </a:r>
            <a:r>
              <a:rPr lang="de-AT" dirty="0"/>
              <a:t> </a:t>
            </a:r>
            <a:r>
              <a:rPr lang="de-AT" dirty="0" err="1"/>
              <a:t>of</a:t>
            </a:r>
            <a:r>
              <a:rPr lang="de-AT" dirty="0"/>
              <a:t> </a:t>
            </a:r>
            <a:r>
              <a:rPr lang="de-AT" dirty="0" err="1"/>
              <a:t>the</a:t>
            </a:r>
            <a:r>
              <a:rPr lang="de-AT" dirty="0"/>
              <a:t> </a:t>
            </a:r>
            <a:r>
              <a:rPr lang="de-AT" dirty="0" err="1"/>
              <a:t>status</a:t>
            </a:r>
            <a:r>
              <a:rPr lang="de-AT" dirty="0"/>
              <a:t> quo</a:t>
            </a:r>
          </a:p>
        </p:txBody>
      </p:sp>
      <p:sp>
        <p:nvSpPr>
          <p:cNvPr id="3" name="Inhaltsplatzhalter 2">
            <a:extLst>
              <a:ext uri="{FF2B5EF4-FFF2-40B4-BE49-F238E27FC236}">
                <a16:creationId xmlns:a16="http://schemas.microsoft.com/office/drawing/2014/main" id="{77BDF50A-E957-404F-AFE6-E86FE7CA2CE4}"/>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F362165D-54E8-4E7D-811F-B9F6283B3710}"/>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907FF778-226A-48E9-A436-E7AC7DC72406}"/>
              </a:ext>
            </a:extLst>
          </p:cNvPr>
          <p:cNvPicPr>
            <a:picLocks noChangeAspect="1"/>
          </p:cNvPicPr>
          <p:nvPr/>
        </p:nvPicPr>
        <p:blipFill>
          <a:blip r:embed="rId3"/>
          <a:stretch>
            <a:fillRect/>
          </a:stretch>
        </p:blipFill>
        <p:spPr>
          <a:xfrm>
            <a:off x="48491" y="1009912"/>
            <a:ext cx="8823326" cy="4366448"/>
          </a:xfrm>
          <a:prstGeom prst="rect">
            <a:avLst/>
          </a:prstGeom>
        </p:spPr>
      </p:pic>
    </p:spTree>
    <p:extLst>
      <p:ext uri="{BB962C8B-B14F-4D97-AF65-F5344CB8AC3E}">
        <p14:creationId xmlns:p14="http://schemas.microsoft.com/office/powerpoint/2010/main" val="7422096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5B367-72F4-426C-997C-92100DCB202A}"/>
              </a:ext>
            </a:extLst>
          </p:cNvPr>
          <p:cNvSpPr>
            <a:spLocks noGrp="1"/>
          </p:cNvSpPr>
          <p:nvPr>
            <p:ph type="title"/>
          </p:nvPr>
        </p:nvSpPr>
        <p:spPr/>
        <p:txBody>
          <a:bodyPr/>
          <a:lstStyle/>
          <a:p>
            <a:r>
              <a:rPr lang="de-AT" dirty="0" err="1"/>
              <a:t>Challenges</a:t>
            </a:r>
            <a:r>
              <a:rPr lang="de-AT" dirty="0"/>
              <a:t> </a:t>
            </a:r>
            <a:r>
              <a:rPr lang="de-AT" dirty="0" err="1"/>
              <a:t>for</a:t>
            </a:r>
            <a:r>
              <a:rPr lang="de-AT" dirty="0"/>
              <a:t> SAF </a:t>
            </a:r>
            <a:r>
              <a:rPr lang="de-AT" dirty="0" err="1"/>
              <a:t>market</a:t>
            </a:r>
            <a:endParaRPr lang="de-AT" dirty="0"/>
          </a:p>
        </p:txBody>
      </p:sp>
      <p:sp>
        <p:nvSpPr>
          <p:cNvPr id="3" name="Inhaltsplatzhalter 2">
            <a:extLst>
              <a:ext uri="{FF2B5EF4-FFF2-40B4-BE49-F238E27FC236}">
                <a16:creationId xmlns:a16="http://schemas.microsoft.com/office/drawing/2014/main" id="{6991152D-B834-463C-B478-9CA9CA9D7C6E}"/>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CBA7DB8C-1753-4AE2-9F8E-539E56EEECAD}"/>
              </a:ext>
            </a:extLst>
          </p:cNvPr>
          <p:cNvSpPr>
            <a:spLocks noGrp="1"/>
          </p:cNvSpPr>
          <p:nvPr>
            <p:ph type="body" sz="quarter" idx="12"/>
          </p:nvPr>
        </p:nvSpPr>
        <p:spPr/>
        <p:txBody>
          <a:bodyPr/>
          <a:lstStyle/>
          <a:p>
            <a:endParaRPr lang="de-AT"/>
          </a:p>
        </p:txBody>
      </p:sp>
      <p:pic>
        <p:nvPicPr>
          <p:cNvPr id="5" name="Grafik 4">
            <a:extLst>
              <a:ext uri="{FF2B5EF4-FFF2-40B4-BE49-F238E27FC236}">
                <a16:creationId xmlns:a16="http://schemas.microsoft.com/office/drawing/2014/main" id="{C425A976-96F8-4CFD-9F9F-0D2FE4BD7655}"/>
              </a:ext>
            </a:extLst>
          </p:cNvPr>
          <p:cNvPicPr>
            <a:picLocks noChangeAspect="1"/>
          </p:cNvPicPr>
          <p:nvPr/>
        </p:nvPicPr>
        <p:blipFill>
          <a:blip r:embed="rId3"/>
          <a:stretch>
            <a:fillRect/>
          </a:stretch>
        </p:blipFill>
        <p:spPr>
          <a:xfrm>
            <a:off x="1362237" y="1323074"/>
            <a:ext cx="6419526" cy="3612608"/>
          </a:xfrm>
          <a:prstGeom prst="rect">
            <a:avLst/>
          </a:prstGeom>
        </p:spPr>
      </p:pic>
    </p:spTree>
    <p:extLst>
      <p:ext uri="{BB962C8B-B14F-4D97-AF65-F5344CB8AC3E}">
        <p14:creationId xmlns:p14="http://schemas.microsoft.com/office/powerpoint/2010/main" val="400402462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49CDC-8470-4615-BC6E-5C53BBA38857}"/>
              </a:ext>
            </a:extLst>
          </p:cNvPr>
          <p:cNvSpPr>
            <a:spLocks noGrp="1"/>
          </p:cNvSpPr>
          <p:nvPr>
            <p:ph type="title"/>
          </p:nvPr>
        </p:nvSpPr>
        <p:spPr/>
        <p:txBody>
          <a:bodyPr/>
          <a:lstStyle/>
          <a:p>
            <a:r>
              <a:rPr lang="de-AT" dirty="0"/>
              <a:t>National SAF Developments and </a:t>
            </a:r>
            <a:r>
              <a:rPr lang="de-AT" dirty="0" err="1"/>
              <a:t>Strategies</a:t>
            </a:r>
            <a:br>
              <a:rPr lang="de-AT" dirty="0"/>
            </a:br>
            <a:r>
              <a:rPr lang="de-AT" dirty="0"/>
              <a:t>Europe</a:t>
            </a:r>
          </a:p>
        </p:txBody>
      </p:sp>
    </p:spTree>
    <p:extLst>
      <p:ext uri="{BB962C8B-B14F-4D97-AF65-F5344CB8AC3E}">
        <p14:creationId xmlns:p14="http://schemas.microsoft.com/office/powerpoint/2010/main" val="651527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5BCCE6-6362-4711-9100-E55052F1146F}"/>
              </a:ext>
            </a:extLst>
          </p:cNvPr>
          <p:cNvSpPr>
            <a:spLocks noGrp="1"/>
          </p:cNvSpPr>
          <p:nvPr>
            <p:ph type="title"/>
          </p:nvPr>
        </p:nvSpPr>
        <p:spPr/>
        <p:txBody>
          <a:bodyPr/>
          <a:lstStyle/>
          <a:p>
            <a:r>
              <a:rPr lang="de-AT" dirty="0" err="1"/>
              <a:t>Strengths</a:t>
            </a:r>
            <a:r>
              <a:rPr lang="de-AT" dirty="0"/>
              <a:t> and </a:t>
            </a:r>
            <a:r>
              <a:rPr lang="de-AT" dirty="0" err="1"/>
              <a:t>strategies</a:t>
            </a:r>
            <a:endParaRPr lang="de-AT" dirty="0"/>
          </a:p>
        </p:txBody>
      </p:sp>
      <p:sp>
        <p:nvSpPr>
          <p:cNvPr id="3" name="Inhaltsplatzhalter 2">
            <a:extLst>
              <a:ext uri="{FF2B5EF4-FFF2-40B4-BE49-F238E27FC236}">
                <a16:creationId xmlns:a16="http://schemas.microsoft.com/office/drawing/2014/main" id="{C89C9CED-301E-4D4B-82A3-353BC6CDE2BF}"/>
              </a:ext>
            </a:extLst>
          </p:cNvPr>
          <p:cNvSpPr>
            <a:spLocks noGrp="1"/>
          </p:cNvSpPr>
          <p:nvPr>
            <p:ph idx="1"/>
          </p:nvPr>
        </p:nvSpPr>
        <p:spPr/>
        <p:txBody>
          <a:bodyPr/>
          <a:lstStyle/>
          <a:p>
            <a:endParaRPr lang="de-AT"/>
          </a:p>
        </p:txBody>
      </p:sp>
      <p:sp>
        <p:nvSpPr>
          <p:cNvPr id="4" name="Textplatzhalter 3">
            <a:extLst>
              <a:ext uri="{FF2B5EF4-FFF2-40B4-BE49-F238E27FC236}">
                <a16:creationId xmlns:a16="http://schemas.microsoft.com/office/drawing/2014/main" id="{8456E583-DD1B-4AC7-9A9D-0BEA4EA78499}"/>
              </a:ext>
            </a:extLst>
          </p:cNvPr>
          <p:cNvSpPr>
            <a:spLocks noGrp="1"/>
          </p:cNvSpPr>
          <p:nvPr>
            <p:ph type="body" sz="quarter" idx="12"/>
          </p:nvPr>
        </p:nvSpPr>
        <p:spPr/>
        <p:txBody>
          <a:bodyPr/>
          <a:lstStyle/>
          <a:p>
            <a:r>
              <a:rPr lang="de-AT" dirty="0" err="1"/>
              <a:t>Example</a:t>
            </a:r>
            <a:r>
              <a:rPr lang="de-AT" dirty="0"/>
              <a:t> Family Farming</a:t>
            </a:r>
          </a:p>
        </p:txBody>
      </p:sp>
      <p:pic>
        <p:nvPicPr>
          <p:cNvPr id="5" name="Grafik 4">
            <a:extLst>
              <a:ext uri="{FF2B5EF4-FFF2-40B4-BE49-F238E27FC236}">
                <a16:creationId xmlns:a16="http://schemas.microsoft.com/office/drawing/2014/main" id="{2A731FB0-A8EE-41E6-B75C-E5C724587F1C}"/>
              </a:ext>
            </a:extLst>
          </p:cNvPr>
          <p:cNvPicPr>
            <a:picLocks noChangeAspect="1"/>
          </p:cNvPicPr>
          <p:nvPr/>
        </p:nvPicPr>
        <p:blipFill>
          <a:blip r:embed="rId3"/>
          <a:stretch>
            <a:fillRect/>
          </a:stretch>
        </p:blipFill>
        <p:spPr>
          <a:xfrm>
            <a:off x="674696" y="1414521"/>
            <a:ext cx="7794607" cy="3719512"/>
          </a:xfrm>
          <a:prstGeom prst="rect">
            <a:avLst/>
          </a:prstGeom>
        </p:spPr>
      </p:pic>
    </p:spTree>
    <p:extLst>
      <p:ext uri="{BB962C8B-B14F-4D97-AF65-F5344CB8AC3E}">
        <p14:creationId xmlns:p14="http://schemas.microsoft.com/office/powerpoint/2010/main" val="206769939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84EBCA-4422-4E3E-88F8-C830DC005E16}"/>
              </a:ext>
            </a:extLst>
          </p:cNvPr>
          <p:cNvSpPr>
            <a:spLocks noGrp="1"/>
          </p:cNvSpPr>
          <p:nvPr>
            <p:ph type="title"/>
          </p:nvPr>
        </p:nvSpPr>
        <p:spPr/>
        <p:txBody>
          <a:bodyPr/>
          <a:lstStyle/>
          <a:p>
            <a:r>
              <a:rPr lang="de-AT" dirty="0" err="1"/>
              <a:t>Decarbonize</a:t>
            </a:r>
            <a:r>
              <a:rPr lang="de-AT" dirty="0"/>
              <a:t> </a:t>
            </a:r>
            <a:r>
              <a:rPr lang="de-AT" dirty="0" err="1"/>
              <a:t>aviation</a:t>
            </a:r>
            <a:r>
              <a:rPr lang="de-AT" dirty="0"/>
              <a:t> and </a:t>
            </a:r>
            <a:r>
              <a:rPr lang="de-AT" dirty="0" err="1"/>
              <a:t>meet</a:t>
            </a:r>
            <a:r>
              <a:rPr lang="de-AT" dirty="0"/>
              <a:t> </a:t>
            </a:r>
            <a:r>
              <a:rPr lang="de-AT" dirty="0" err="1"/>
              <a:t>green</a:t>
            </a:r>
            <a:r>
              <a:rPr lang="de-AT" dirty="0"/>
              <a:t> deal </a:t>
            </a:r>
            <a:r>
              <a:rPr lang="de-AT" dirty="0" err="1"/>
              <a:t>target</a:t>
            </a:r>
            <a:endParaRPr lang="de-AT" dirty="0"/>
          </a:p>
        </p:txBody>
      </p:sp>
      <p:sp>
        <p:nvSpPr>
          <p:cNvPr id="3" name="Inhaltsplatzhalter 2">
            <a:extLst>
              <a:ext uri="{FF2B5EF4-FFF2-40B4-BE49-F238E27FC236}">
                <a16:creationId xmlns:a16="http://schemas.microsoft.com/office/drawing/2014/main" id="{8AC2AD1D-0D0A-4939-A8EA-381EDF0F9189}"/>
              </a:ext>
            </a:extLst>
          </p:cNvPr>
          <p:cNvSpPr>
            <a:spLocks noGrp="1"/>
          </p:cNvSpPr>
          <p:nvPr>
            <p:ph idx="1"/>
          </p:nvPr>
        </p:nvSpPr>
        <p:spPr/>
        <p:txBody>
          <a:bodyPr/>
          <a:lstStyle/>
          <a:p>
            <a:r>
              <a:rPr lang="en-US" dirty="0"/>
              <a:t>RED II and EU-ETS have not led to a sufficient market uptake of SAF</a:t>
            </a:r>
          </a:p>
          <a:p>
            <a:r>
              <a:rPr lang="en-US" dirty="0"/>
              <a:t>CORSIA on its own did not provide sufficient economic incentives</a:t>
            </a:r>
          </a:p>
          <a:p>
            <a:r>
              <a:rPr lang="en-US" dirty="0"/>
              <a:t>The aim of the EU is a clear regulatory roadmap for decarbonizing the aviation sector and reinforcing a level playing field, by</a:t>
            </a:r>
          </a:p>
          <a:p>
            <a:pPr lvl="1"/>
            <a:r>
              <a:rPr lang="en-US" dirty="0"/>
              <a:t>Increasing the share of SAF with blending requirements</a:t>
            </a:r>
          </a:p>
          <a:p>
            <a:pPr lvl="1"/>
            <a:r>
              <a:rPr lang="en-US" dirty="0"/>
              <a:t>Tackling fuel </a:t>
            </a:r>
            <a:r>
              <a:rPr lang="en-US" dirty="0" err="1"/>
              <a:t>tankering</a:t>
            </a:r>
            <a:r>
              <a:rPr lang="en-US" dirty="0"/>
              <a:t> practices</a:t>
            </a:r>
          </a:p>
          <a:p>
            <a:pPr lvl="1"/>
            <a:r>
              <a:rPr lang="en-US" dirty="0"/>
              <a:t>Strengthening EU-ETS and CORSIA </a:t>
            </a:r>
          </a:p>
          <a:p>
            <a:r>
              <a:rPr lang="en-US" dirty="0"/>
              <a:t>SAF are considered to have the most potential to reduce GHG emissions of the aviation sector in the short-term</a:t>
            </a:r>
          </a:p>
          <a:p>
            <a:pPr lvl="1"/>
            <a:r>
              <a:rPr lang="en-US" dirty="0"/>
              <a:t>Since alternative propulsion technologies will not be commercially available in the next decade</a:t>
            </a:r>
          </a:p>
          <a:p>
            <a:endParaRPr lang="de-AT" dirty="0"/>
          </a:p>
        </p:txBody>
      </p:sp>
      <p:sp>
        <p:nvSpPr>
          <p:cNvPr id="4" name="Textplatzhalter 3">
            <a:extLst>
              <a:ext uri="{FF2B5EF4-FFF2-40B4-BE49-F238E27FC236}">
                <a16:creationId xmlns:a16="http://schemas.microsoft.com/office/drawing/2014/main" id="{8CC8ED40-B06D-4F45-A5F6-620ECF97A8D6}"/>
              </a:ext>
            </a:extLst>
          </p:cNvPr>
          <p:cNvSpPr>
            <a:spLocks noGrp="1"/>
          </p:cNvSpPr>
          <p:nvPr>
            <p:ph type="body" sz="quarter" idx="12"/>
          </p:nvPr>
        </p:nvSpPr>
        <p:spPr/>
        <p:txBody>
          <a:bodyPr/>
          <a:lstStyle/>
          <a:p>
            <a:endParaRPr lang="de-AT"/>
          </a:p>
        </p:txBody>
      </p:sp>
      <p:sp>
        <p:nvSpPr>
          <p:cNvPr id="5" name="Rechteck 4">
            <a:extLst>
              <a:ext uri="{FF2B5EF4-FFF2-40B4-BE49-F238E27FC236}">
                <a16:creationId xmlns:a16="http://schemas.microsoft.com/office/drawing/2014/main" id="{28212CB8-A6A4-4987-A8B8-B48B5C71FBE1}"/>
              </a:ext>
            </a:extLst>
          </p:cNvPr>
          <p:cNvSpPr/>
          <p:nvPr/>
        </p:nvSpPr>
        <p:spPr>
          <a:xfrm>
            <a:off x="457200" y="4785122"/>
            <a:ext cx="6043808" cy="230832"/>
          </a:xfrm>
          <a:prstGeom prst="rect">
            <a:avLst/>
          </a:prstGeom>
        </p:spPr>
        <p:txBody>
          <a:bodyPr wrap="square">
            <a:spAutoFit/>
          </a:bodyPr>
          <a:lstStyle/>
          <a:p>
            <a:r>
              <a:rPr lang="de-AT" sz="900" dirty="0">
                <a:hlinkClick r:id="rId2"/>
              </a:rPr>
              <a:t>https://www.europarl.europa.eu/RegData/etudes/BRIE/2022/698900/EPRS_BRI(2022)698900_EN.pdf</a:t>
            </a:r>
            <a:r>
              <a:rPr lang="de-AT" sz="900" dirty="0"/>
              <a:t> </a:t>
            </a:r>
          </a:p>
        </p:txBody>
      </p:sp>
    </p:spTree>
    <p:extLst>
      <p:ext uri="{BB962C8B-B14F-4D97-AF65-F5344CB8AC3E}">
        <p14:creationId xmlns:p14="http://schemas.microsoft.com/office/powerpoint/2010/main" val="22300678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E15ED-50B3-43D7-B5D5-46063591869D}"/>
              </a:ext>
            </a:extLst>
          </p:cNvPr>
          <p:cNvSpPr>
            <a:spLocks noGrp="1"/>
          </p:cNvSpPr>
          <p:nvPr>
            <p:ph type="title"/>
          </p:nvPr>
        </p:nvSpPr>
        <p:spPr/>
        <p:txBody>
          <a:bodyPr/>
          <a:lstStyle/>
          <a:p>
            <a:r>
              <a:rPr lang="de-AT" dirty="0"/>
              <a:t>Legal Framework</a:t>
            </a:r>
          </a:p>
        </p:txBody>
      </p:sp>
      <p:sp>
        <p:nvSpPr>
          <p:cNvPr id="3" name="Inhaltsplatzhalter 2">
            <a:extLst>
              <a:ext uri="{FF2B5EF4-FFF2-40B4-BE49-F238E27FC236}">
                <a16:creationId xmlns:a16="http://schemas.microsoft.com/office/drawing/2014/main" id="{3BD292FE-0AA8-4A06-A8D8-B4CA92964C53}"/>
              </a:ext>
            </a:extLst>
          </p:cNvPr>
          <p:cNvSpPr>
            <a:spLocks noGrp="1"/>
          </p:cNvSpPr>
          <p:nvPr>
            <p:ph idx="1"/>
          </p:nvPr>
        </p:nvSpPr>
        <p:spPr>
          <a:xfrm>
            <a:off x="457202" y="1423988"/>
            <a:ext cx="4682834" cy="3301440"/>
          </a:xfrm>
        </p:spPr>
        <p:txBody>
          <a:bodyPr/>
          <a:lstStyle/>
          <a:p>
            <a:r>
              <a:rPr lang="en-US" sz="1600" dirty="0"/>
              <a:t>Green Deal (Fit-for-55 Package)</a:t>
            </a:r>
          </a:p>
          <a:p>
            <a:pPr lvl="1"/>
            <a:r>
              <a:rPr lang="en-US" sz="1600" dirty="0"/>
              <a:t>Reducing GHG emissions by at least 55% by 2030 compared with 1990 levels</a:t>
            </a:r>
          </a:p>
          <a:p>
            <a:r>
              <a:rPr lang="en-US" sz="1600" dirty="0"/>
              <a:t>RED II (RED III under negotiation)</a:t>
            </a:r>
          </a:p>
          <a:p>
            <a:pPr lvl="1"/>
            <a:r>
              <a:rPr lang="en-US" sz="1600" dirty="0"/>
              <a:t>1.2 multiplier for SAF (non-food/feed)</a:t>
            </a:r>
          </a:p>
          <a:p>
            <a:r>
              <a:rPr lang="en-US" sz="1600" dirty="0"/>
              <a:t>EU-ETS </a:t>
            </a:r>
          </a:p>
          <a:p>
            <a:pPr lvl="1"/>
            <a:r>
              <a:rPr lang="en-US" sz="1600" dirty="0"/>
              <a:t>Incentives for </a:t>
            </a:r>
            <a:r>
              <a:rPr lang="en-US" sz="1600" dirty="0" err="1"/>
              <a:t>biobased</a:t>
            </a:r>
            <a:r>
              <a:rPr lang="en-US" sz="1600" dirty="0"/>
              <a:t> SAF in compliance with RED II sustainability criteria „zero emission“</a:t>
            </a:r>
          </a:p>
          <a:p>
            <a:r>
              <a:rPr lang="en-US" sz="1600" dirty="0"/>
              <a:t>CORSIA (ICAO international)</a:t>
            </a:r>
          </a:p>
          <a:p>
            <a:pPr lvl="1"/>
            <a:r>
              <a:rPr lang="en-US" sz="1600" dirty="0"/>
              <a:t>Use SAF that comply with dedicated sustainability criteria instead of purchasing emission offsets</a:t>
            </a:r>
          </a:p>
          <a:p>
            <a:endParaRPr lang="de-AT" sz="1600" dirty="0"/>
          </a:p>
        </p:txBody>
      </p:sp>
      <p:sp>
        <p:nvSpPr>
          <p:cNvPr id="4" name="Textplatzhalter 3">
            <a:extLst>
              <a:ext uri="{FF2B5EF4-FFF2-40B4-BE49-F238E27FC236}">
                <a16:creationId xmlns:a16="http://schemas.microsoft.com/office/drawing/2014/main" id="{1168A864-4953-46D7-8D1D-F1B50A430DE4}"/>
              </a:ext>
            </a:extLst>
          </p:cNvPr>
          <p:cNvSpPr>
            <a:spLocks noGrp="1"/>
          </p:cNvSpPr>
          <p:nvPr>
            <p:ph type="body" sz="quarter" idx="12"/>
          </p:nvPr>
        </p:nvSpPr>
        <p:spPr/>
        <p:txBody>
          <a:bodyPr/>
          <a:lstStyle/>
          <a:p>
            <a:r>
              <a:rPr lang="de-AT" dirty="0"/>
              <a:t>European Union</a:t>
            </a:r>
          </a:p>
        </p:txBody>
      </p:sp>
      <p:grpSp>
        <p:nvGrpSpPr>
          <p:cNvPr id="5" name="Gruppieren 4">
            <a:extLst>
              <a:ext uri="{FF2B5EF4-FFF2-40B4-BE49-F238E27FC236}">
                <a16:creationId xmlns:a16="http://schemas.microsoft.com/office/drawing/2014/main" id="{AB040949-2E07-4A35-A123-9A161CEF629C}"/>
              </a:ext>
            </a:extLst>
          </p:cNvPr>
          <p:cNvGrpSpPr/>
          <p:nvPr/>
        </p:nvGrpSpPr>
        <p:grpSpPr>
          <a:xfrm>
            <a:off x="5020232" y="945466"/>
            <a:ext cx="4098098" cy="3742658"/>
            <a:chOff x="5052844" y="895611"/>
            <a:chExt cx="4197626" cy="3833554"/>
          </a:xfrm>
        </p:grpSpPr>
        <p:pic>
          <p:nvPicPr>
            <p:cNvPr id="6" name="Picture 4" descr="https://ses.jrc.ec.europa.eu/eirie/sites/default/files/2021-10/2107-green-deal.png">
              <a:extLst>
                <a:ext uri="{FF2B5EF4-FFF2-40B4-BE49-F238E27FC236}">
                  <a16:creationId xmlns:a16="http://schemas.microsoft.com/office/drawing/2014/main" id="{71DD9198-39A1-4E13-B6CA-194C22E8DECF}"/>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930" t="18754" r="26029"/>
            <a:stretch/>
          </p:blipFill>
          <p:spPr bwMode="auto">
            <a:xfrm>
              <a:off x="5052845" y="895611"/>
              <a:ext cx="4197625" cy="3833554"/>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a:extLst>
                <a:ext uri="{FF2B5EF4-FFF2-40B4-BE49-F238E27FC236}">
                  <a16:creationId xmlns:a16="http://schemas.microsoft.com/office/drawing/2014/main" id="{08E4B446-985F-4F6A-A0D6-CF6EBC1284EF}"/>
                </a:ext>
              </a:extLst>
            </p:cNvPr>
            <p:cNvSpPr/>
            <p:nvPr/>
          </p:nvSpPr>
          <p:spPr>
            <a:xfrm>
              <a:off x="5052844" y="951978"/>
              <a:ext cx="220613" cy="5228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a:p>
          </p:txBody>
        </p:sp>
      </p:grpSp>
      <p:sp>
        <p:nvSpPr>
          <p:cNvPr id="8" name="Rechteck 7">
            <a:extLst>
              <a:ext uri="{FF2B5EF4-FFF2-40B4-BE49-F238E27FC236}">
                <a16:creationId xmlns:a16="http://schemas.microsoft.com/office/drawing/2014/main" id="{B40C903D-B1A7-4C6A-9B28-77A1A0FF0B09}"/>
              </a:ext>
            </a:extLst>
          </p:cNvPr>
          <p:cNvSpPr/>
          <p:nvPr/>
        </p:nvSpPr>
        <p:spPr>
          <a:xfrm>
            <a:off x="5140036" y="4688124"/>
            <a:ext cx="3858491" cy="369332"/>
          </a:xfrm>
          <a:prstGeom prst="rect">
            <a:avLst/>
          </a:prstGeom>
        </p:spPr>
        <p:txBody>
          <a:bodyPr wrap="square">
            <a:spAutoFit/>
          </a:bodyPr>
          <a:lstStyle/>
          <a:p>
            <a:r>
              <a:rPr lang="de-AT" sz="900" dirty="0">
                <a:hlinkClick r:id="rId3"/>
              </a:rPr>
              <a:t>https://ses.jrc.ec.europa.eu/eirie/en/news-and-events/news/fit-55-major-step-towards-decarbonized-eu-2050</a:t>
            </a:r>
            <a:r>
              <a:rPr lang="de-AT" sz="900" dirty="0"/>
              <a:t>  </a:t>
            </a:r>
          </a:p>
        </p:txBody>
      </p:sp>
    </p:spTree>
    <p:extLst>
      <p:ext uri="{BB962C8B-B14F-4D97-AF65-F5344CB8AC3E}">
        <p14:creationId xmlns:p14="http://schemas.microsoft.com/office/powerpoint/2010/main" val="2049385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6094A-9820-494B-AA51-E42F32FEA611}"/>
              </a:ext>
            </a:extLst>
          </p:cNvPr>
          <p:cNvSpPr>
            <a:spLocks noGrp="1"/>
          </p:cNvSpPr>
          <p:nvPr>
            <p:ph type="title"/>
          </p:nvPr>
        </p:nvSpPr>
        <p:spPr/>
        <p:txBody>
          <a:bodyPr/>
          <a:lstStyle/>
          <a:p>
            <a:r>
              <a:rPr lang="en-US" dirty="0" err="1"/>
              <a:t>ReFuelEU</a:t>
            </a:r>
            <a:r>
              <a:rPr lang="en-US" dirty="0"/>
              <a:t> Aviation Initiative</a:t>
            </a:r>
            <a:endParaRPr lang="de-AT" dirty="0"/>
          </a:p>
        </p:txBody>
      </p:sp>
      <p:sp>
        <p:nvSpPr>
          <p:cNvPr id="3" name="Inhaltsplatzhalter 2">
            <a:extLst>
              <a:ext uri="{FF2B5EF4-FFF2-40B4-BE49-F238E27FC236}">
                <a16:creationId xmlns:a16="http://schemas.microsoft.com/office/drawing/2014/main" id="{206611DE-94B5-462C-AC32-F5F0C34DEE49}"/>
              </a:ext>
            </a:extLst>
          </p:cNvPr>
          <p:cNvSpPr>
            <a:spLocks noGrp="1"/>
          </p:cNvSpPr>
          <p:nvPr>
            <p:ph idx="1"/>
          </p:nvPr>
        </p:nvSpPr>
        <p:spPr/>
        <p:txBody>
          <a:bodyPr/>
          <a:lstStyle/>
          <a:p>
            <a:r>
              <a:rPr lang="en-US" dirty="0"/>
              <a:t>EU proposed regulation 2021/0205 (COD) on ensuring a level playing field for sustainable air transport </a:t>
            </a:r>
          </a:p>
          <a:p>
            <a:pPr lvl="1"/>
            <a:r>
              <a:rPr lang="en-US" dirty="0"/>
              <a:t>SAF are defined as drop-in fuels, either synthetic aviation fuels or advanced biofuels - Feed and food crop-based fuels are excluded due to limited scalability potential and sustainability concerns</a:t>
            </a:r>
          </a:p>
          <a:p>
            <a:pPr lvl="1"/>
            <a:r>
              <a:rPr lang="en-US" dirty="0" err="1"/>
              <a:t>Fuelling</a:t>
            </a:r>
            <a:r>
              <a:rPr lang="en-US" dirty="0"/>
              <a:t> obligation for aircraft operators who have to ensure that 90% of the annually required aviation fuel is uplifted at a given EU airport</a:t>
            </a:r>
          </a:p>
          <a:p>
            <a:pPr lvl="1"/>
            <a:r>
              <a:rPr lang="en-US" dirty="0"/>
              <a:t>Reporting obligation for aircraft operators and fuel suppliers with financial penalties for non-compliance</a:t>
            </a:r>
          </a:p>
          <a:p>
            <a:endParaRPr lang="de-AT" dirty="0"/>
          </a:p>
        </p:txBody>
      </p:sp>
      <p:sp>
        <p:nvSpPr>
          <p:cNvPr id="4" name="Textplatzhalter 3">
            <a:extLst>
              <a:ext uri="{FF2B5EF4-FFF2-40B4-BE49-F238E27FC236}">
                <a16:creationId xmlns:a16="http://schemas.microsoft.com/office/drawing/2014/main" id="{93306F51-D006-4B8C-BBD0-33EEA3D2EF58}"/>
              </a:ext>
            </a:extLst>
          </p:cNvPr>
          <p:cNvSpPr>
            <a:spLocks noGrp="1"/>
          </p:cNvSpPr>
          <p:nvPr>
            <p:ph type="body" sz="quarter" idx="12"/>
          </p:nvPr>
        </p:nvSpPr>
        <p:spPr/>
        <p:txBody>
          <a:bodyPr/>
          <a:lstStyle/>
          <a:p>
            <a:r>
              <a:rPr lang="de-AT" dirty="0" err="1"/>
              <a:t>Proposal</a:t>
            </a:r>
            <a:r>
              <a:rPr lang="de-AT" dirty="0"/>
              <a:t> </a:t>
            </a:r>
            <a:r>
              <a:rPr lang="de-AT" dirty="0" err="1"/>
              <a:t>by</a:t>
            </a:r>
            <a:r>
              <a:rPr lang="de-AT" dirty="0"/>
              <a:t> </a:t>
            </a:r>
            <a:r>
              <a:rPr lang="de-AT" dirty="0" err="1"/>
              <a:t>the</a:t>
            </a:r>
            <a:r>
              <a:rPr lang="de-AT" dirty="0"/>
              <a:t> </a:t>
            </a:r>
            <a:r>
              <a:rPr lang="de-AT" dirty="0" err="1"/>
              <a:t>Commission</a:t>
            </a:r>
            <a:endParaRPr lang="de-AT" dirty="0"/>
          </a:p>
        </p:txBody>
      </p:sp>
      <p:sp>
        <p:nvSpPr>
          <p:cNvPr id="5" name="Rechteck 4">
            <a:extLst>
              <a:ext uri="{FF2B5EF4-FFF2-40B4-BE49-F238E27FC236}">
                <a16:creationId xmlns:a16="http://schemas.microsoft.com/office/drawing/2014/main" id="{6DA3943B-24B3-429C-8414-3FAD656A2019}"/>
              </a:ext>
            </a:extLst>
          </p:cNvPr>
          <p:cNvSpPr/>
          <p:nvPr/>
        </p:nvSpPr>
        <p:spPr>
          <a:xfrm>
            <a:off x="457200" y="4649302"/>
            <a:ext cx="4572000" cy="230832"/>
          </a:xfrm>
          <a:prstGeom prst="rect">
            <a:avLst/>
          </a:prstGeom>
        </p:spPr>
        <p:txBody>
          <a:bodyPr>
            <a:spAutoFit/>
          </a:bodyPr>
          <a:lstStyle/>
          <a:p>
            <a:r>
              <a:rPr lang="de-AT" sz="900" dirty="0">
                <a:hlinkClick r:id="rId2"/>
              </a:rPr>
              <a:t>https://eur-lex.europa.eu/legal-content/EN/TXT/?uri=CELEX%3A52021PC0561</a:t>
            </a:r>
            <a:r>
              <a:rPr lang="de-AT" sz="900" dirty="0"/>
              <a:t> </a:t>
            </a:r>
          </a:p>
        </p:txBody>
      </p:sp>
    </p:spTree>
    <p:extLst>
      <p:ext uri="{BB962C8B-B14F-4D97-AF65-F5344CB8AC3E}">
        <p14:creationId xmlns:p14="http://schemas.microsoft.com/office/powerpoint/2010/main" val="581391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62F1AB-2B3E-498D-92EB-F018A7C49378}"/>
              </a:ext>
            </a:extLst>
          </p:cNvPr>
          <p:cNvSpPr>
            <a:spLocks noGrp="1"/>
          </p:cNvSpPr>
          <p:nvPr>
            <p:ph type="title"/>
          </p:nvPr>
        </p:nvSpPr>
        <p:spPr/>
        <p:txBody>
          <a:bodyPr/>
          <a:lstStyle/>
          <a:p>
            <a:r>
              <a:rPr lang="en-US" dirty="0" err="1"/>
              <a:t>ReFuelEU</a:t>
            </a:r>
            <a:r>
              <a:rPr lang="en-US" dirty="0"/>
              <a:t> Aviation Initiative</a:t>
            </a:r>
            <a:endParaRPr lang="de-AT" dirty="0"/>
          </a:p>
        </p:txBody>
      </p:sp>
      <p:sp>
        <p:nvSpPr>
          <p:cNvPr id="3" name="Inhaltsplatzhalter 2">
            <a:extLst>
              <a:ext uri="{FF2B5EF4-FFF2-40B4-BE49-F238E27FC236}">
                <a16:creationId xmlns:a16="http://schemas.microsoft.com/office/drawing/2014/main" id="{6FF77A8F-8849-4068-B0CF-AA58F5050D3F}"/>
              </a:ext>
            </a:extLst>
          </p:cNvPr>
          <p:cNvSpPr>
            <a:spLocks noGrp="1"/>
          </p:cNvSpPr>
          <p:nvPr>
            <p:ph idx="1"/>
          </p:nvPr>
        </p:nvSpPr>
        <p:spPr>
          <a:xfrm>
            <a:off x="457200" y="1414521"/>
            <a:ext cx="8366124" cy="3301440"/>
          </a:xfrm>
        </p:spPr>
        <p:txBody>
          <a:bodyPr/>
          <a:lstStyle/>
          <a:p>
            <a:r>
              <a:rPr lang="en-US" dirty="0"/>
              <a:t>EU proposed regulation 2021/0205 (COD) on ensuring a level playing field for sustainable air transport </a:t>
            </a:r>
          </a:p>
          <a:p>
            <a:pPr lvl="1"/>
            <a:r>
              <a:rPr lang="en-US" dirty="0"/>
              <a:t>On all commercial flights carrying passengers (including business travel), cargo or mail traveling within the EU and departing from the EU</a:t>
            </a:r>
          </a:p>
          <a:p>
            <a:pPr lvl="1"/>
            <a:r>
              <a:rPr lang="en-US" dirty="0"/>
              <a:t>Gradual increase of the volumetric share of SAF in the fuel supplied to operators at EU airports with a sub-target on synthetic aviation fuels</a:t>
            </a:r>
          </a:p>
          <a:p>
            <a:endParaRPr lang="de-AT" dirty="0"/>
          </a:p>
        </p:txBody>
      </p:sp>
      <p:sp>
        <p:nvSpPr>
          <p:cNvPr id="4" name="Textplatzhalter 3">
            <a:extLst>
              <a:ext uri="{FF2B5EF4-FFF2-40B4-BE49-F238E27FC236}">
                <a16:creationId xmlns:a16="http://schemas.microsoft.com/office/drawing/2014/main" id="{B1189F3B-8FD7-4DEA-B2D6-7B003023D543}"/>
              </a:ext>
            </a:extLst>
          </p:cNvPr>
          <p:cNvSpPr>
            <a:spLocks noGrp="1"/>
          </p:cNvSpPr>
          <p:nvPr>
            <p:ph type="body" sz="quarter" idx="12"/>
          </p:nvPr>
        </p:nvSpPr>
        <p:spPr/>
        <p:txBody>
          <a:bodyPr/>
          <a:lstStyle/>
          <a:p>
            <a:r>
              <a:rPr lang="de-AT" dirty="0"/>
              <a:t>(</a:t>
            </a:r>
            <a:r>
              <a:rPr lang="de-AT" dirty="0" err="1"/>
              <a:t>under</a:t>
            </a:r>
            <a:r>
              <a:rPr lang="de-AT" dirty="0"/>
              <a:t> </a:t>
            </a:r>
            <a:r>
              <a:rPr lang="de-AT" dirty="0" err="1"/>
              <a:t>negotiation</a:t>
            </a:r>
            <a:r>
              <a:rPr lang="de-AT" dirty="0"/>
              <a:t>)</a:t>
            </a:r>
          </a:p>
        </p:txBody>
      </p:sp>
      <p:graphicFrame>
        <p:nvGraphicFramePr>
          <p:cNvPr id="5" name="Tabelle 4">
            <a:extLst>
              <a:ext uri="{FF2B5EF4-FFF2-40B4-BE49-F238E27FC236}">
                <a16:creationId xmlns:a16="http://schemas.microsoft.com/office/drawing/2014/main" id="{CCE48A37-BB95-452E-BF62-971F6A1AB6E3}"/>
              </a:ext>
            </a:extLst>
          </p:cNvPr>
          <p:cNvGraphicFramePr>
            <a:graphicFrameLocks noGrp="1"/>
          </p:cNvGraphicFramePr>
          <p:nvPr>
            <p:extLst>
              <p:ext uri="{D42A27DB-BD31-4B8C-83A1-F6EECF244321}">
                <p14:modId xmlns:p14="http://schemas.microsoft.com/office/powerpoint/2010/main" val="2520345212"/>
              </p:ext>
            </p:extLst>
          </p:nvPr>
        </p:nvGraphicFramePr>
        <p:xfrm>
          <a:off x="1524000" y="3365681"/>
          <a:ext cx="6095999" cy="1112520"/>
        </p:xfrm>
        <a:graphic>
          <a:graphicData uri="http://schemas.openxmlformats.org/drawingml/2006/table">
            <a:tbl>
              <a:tblPr firstRow="1" bandRow="1">
                <a:tableStyleId>{5C22544A-7EE6-4342-B048-85BDC9FD1C3A}</a:tableStyleId>
              </a:tblPr>
              <a:tblGrid>
                <a:gridCol w="870857">
                  <a:extLst>
                    <a:ext uri="{9D8B030D-6E8A-4147-A177-3AD203B41FA5}">
                      <a16:colId xmlns:a16="http://schemas.microsoft.com/office/drawing/2014/main" val="3673751311"/>
                    </a:ext>
                  </a:extLst>
                </a:gridCol>
                <a:gridCol w="870857">
                  <a:extLst>
                    <a:ext uri="{9D8B030D-6E8A-4147-A177-3AD203B41FA5}">
                      <a16:colId xmlns:a16="http://schemas.microsoft.com/office/drawing/2014/main" val="4194624133"/>
                    </a:ext>
                  </a:extLst>
                </a:gridCol>
                <a:gridCol w="870857">
                  <a:extLst>
                    <a:ext uri="{9D8B030D-6E8A-4147-A177-3AD203B41FA5}">
                      <a16:colId xmlns:a16="http://schemas.microsoft.com/office/drawing/2014/main" val="3478038141"/>
                    </a:ext>
                  </a:extLst>
                </a:gridCol>
                <a:gridCol w="870857">
                  <a:extLst>
                    <a:ext uri="{9D8B030D-6E8A-4147-A177-3AD203B41FA5}">
                      <a16:colId xmlns:a16="http://schemas.microsoft.com/office/drawing/2014/main" val="3050600722"/>
                    </a:ext>
                  </a:extLst>
                </a:gridCol>
                <a:gridCol w="870857">
                  <a:extLst>
                    <a:ext uri="{9D8B030D-6E8A-4147-A177-3AD203B41FA5}">
                      <a16:colId xmlns:a16="http://schemas.microsoft.com/office/drawing/2014/main" val="4061511967"/>
                    </a:ext>
                  </a:extLst>
                </a:gridCol>
                <a:gridCol w="870857">
                  <a:extLst>
                    <a:ext uri="{9D8B030D-6E8A-4147-A177-3AD203B41FA5}">
                      <a16:colId xmlns:a16="http://schemas.microsoft.com/office/drawing/2014/main" val="267460913"/>
                    </a:ext>
                  </a:extLst>
                </a:gridCol>
                <a:gridCol w="870857">
                  <a:extLst>
                    <a:ext uri="{9D8B030D-6E8A-4147-A177-3AD203B41FA5}">
                      <a16:colId xmlns:a16="http://schemas.microsoft.com/office/drawing/2014/main" val="3929451176"/>
                    </a:ext>
                  </a:extLst>
                </a:gridCol>
              </a:tblGrid>
              <a:tr h="370840">
                <a:tc>
                  <a:txBody>
                    <a:bodyPr/>
                    <a:lstStyle/>
                    <a:p>
                      <a:pPr algn="ctr"/>
                      <a:r>
                        <a:rPr lang="de-AT" sz="1200" b="0" dirty="0"/>
                        <a:t>[%]</a:t>
                      </a:r>
                    </a:p>
                  </a:txBody>
                  <a:tcPr>
                    <a:solidFill>
                      <a:schemeClr val="bg2"/>
                    </a:solidFill>
                  </a:tcPr>
                </a:tc>
                <a:tc>
                  <a:txBody>
                    <a:bodyPr/>
                    <a:lstStyle/>
                    <a:p>
                      <a:pPr algn="ctr"/>
                      <a:r>
                        <a:rPr lang="de-AT" sz="1200" b="0" dirty="0"/>
                        <a:t>2025</a:t>
                      </a:r>
                    </a:p>
                  </a:txBody>
                  <a:tcPr>
                    <a:solidFill>
                      <a:schemeClr val="bg2"/>
                    </a:solidFill>
                  </a:tcPr>
                </a:tc>
                <a:tc>
                  <a:txBody>
                    <a:bodyPr/>
                    <a:lstStyle/>
                    <a:p>
                      <a:pPr algn="ctr"/>
                      <a:r>
                        <a:rPr lang="de-AT" sz="1200" b="0" dirty="0"/>
                        <a:t>2030</a:t>
                      </a:r>
                    </a:p>
                  </a:txBody>
                  <a:tcPr>
                    <a:solidFill>
                      <a:schemeClr val="bg2"/>
                    </a:solidFill>
                  </a:tcPr>
                </a:tc>
                <a:tc>
                  <a:txBody>
                    <a:bodyPr/>
                    <a:lstStyle/>
                    <a:p>
                      <a:pPr algn="ctr"/>
                      <a:r>
                        <a:rPr lang="de-AT" sz="1200" b="0" dirty="0"/>
                        <a:t>2035</a:t>
                      </a:r>
                    </a:p>
                  </a:txBody>
                  <a:tcPr>
                    <a:solidFill>
                      <a:schemeClr val="bg2"/>
                    </a:solidFill>
                  </a:tcPr>
                </a:tc>
                <a:tc>
                  <a:txBody>
                    <a:bodyPr/>
                    <a:lstStyle/>
                    <a:p>
                      <a:pPr algn="ctr"/>
                      <a:r>
                        <a:rPr lang="de-AT" sz="1200" b="0" dirty="0"/>
                        <a:t>2040</a:t>
                      </a:r>
                    </a:p>
                  </a:txBody>
                  <a:tcPr>
                    <a:solidFill>
                      <a:schemeClr val="bg2"/>
                    </a:solidFill>
                  </a:tcPr>
                </a:tc>
                <a:tc>
                  <a:txBody>
                    <a:bodyPr/>
                    <a:lstStyle/>
                    <a:p>
                      <a:pPr algn="ctr"/>
                      <a:r>
                        <a:rPr lang="de-AT" sz="1200" b="0" dirty="0"/>
                        <a:t>2045</a:t>
                      </a:r>
                    </a:p>
                  </a:txBody>
                  <a:tcPr>
                    <a:solidFill>
                      <a:schemeClr val="bg2"/>
                    </a:solidFill>
                  </a:tcPr>
                </a:tc>
                <a:tc>
                  <a:txBody>
                    <a:bodyPr/>
                    <a:lstStyle/>
                    <a:p>
                      <a:pPr algn="ctr"/>
                      <a:r>
                        <a:rPr lang="de-AT" sz="1200" b="0" dirty="0"/>
                        <a:t>2050</a:t>
                      </a:r>
                    </a:p>
                  </a:txBody>
                  <a:tcPr>
                    <a:solidFill>
                      <a:schemeClr val="bg2"/>
                    </a:solidFill>
                  </a:tcPr>
                </a:tc>
                <a:extLst>
                  <a:ext uri="{0D108BD9-81ED-4DB2-BD59-A6C34878D82A}">
                    <a16:rowId xmlns:a16="http://schemas.microsoft.com/office/drawing/2014/main" val="2782839109"/>
                  </a:ext>
                </a:extLst>
              </a:tr>
              <a:tr h="370840">
                <a:tc>
                  <a:txBody>
                    <a:bodyPr/>
                    <a:lstStyle/>
                    <a:p>
                      <a:r>
                        <a:rPr lang="de-AT" sz="1200" b="0" dirty="0"/>
                        <a:t>SAF</a:t>
                      </a:r>
                    </a:p>
                  </a:txBody>
                  <a:tcPr>
                    <a:solidFill>
                      <a:schemeClr val="bg2">
                        <a:lumMod val="20000"/>
                        <a:lumOff val="80000"/>
                      </a:schemeClr>
                    </a:solidFill>
                  </a:tcPr>
                </a:tc>
                <a:tc>
                  <a:txBody>
                    <a:bodyPr/>
                    <a:lstStyle/>
                    <a:p>
                      <a:pPr algn="ctr"/>
                      <a:r>
                        <a:rPr lang="de-AT" sz="1200" b="0" dirty="0"/>
                        <a:t>2</a:t>
                      </a:r>
                    </a:p>
                  </a:txBody>
                  <a:tcPr>
                    <a:solidFill>
                      <a:schemeClr val="bg2">
                        <a:lumMod val="20000"/>
                        <a:lumOff val="80000"/>
                      </a:schemeClr>
                    </a:solidFill>
                  </a:tcPr>
                </a:tc>
                <a:tc>
                  <a:txBody>
                    <a:bodyPr/>
                    <a:lstStyle/>
                    <a:p>
                      <a:pPr algn="ctr"/>
                      <a:r>
                        <a:rPr lang="de-AT" sz="1200" b="0" dirty="0"/>
                        <a:t>6</a:t>
                      </a:r>
                    </a:p>
                  </a:txBody>
                  <a:tcPr>
                    <a:solidFill>
                      <a:schemeClr val="bg2">
                        <a:lumMod val="20000"/>
                        <a:lumOff val="80000"/>
                      </a:schemeClr>
                    </a:solidFill>
                  </a:tcPr>
                </a:tc>
                <a:tc>
                  <a:txBody>
                    <a:bodyPr/>
                    <a:lstStyle/>
                    <a:p>
                      <a:pPr algn="ctr"/>
                      <a:r>
                        <a:rPr lang="de-AT" sz="1200" b="0" dirty="0"/>
                        <a:t>20</a:t>
                      </a:r>
                    </a:p>
                  </a:txBody>
                  <a:tcPr>
                    <a:solidFill>
                      <a:schemeClr val="bg2">
                        <a:lumMod val="20000"/>
                        <a:lumOff val="80000"/>
                      </a:schemeClr>
                    </a:solidFill>
                  </a:tcPr>
                </a:tc>
                <a:tc>
                  <a:txBody>
                    <a:bodyPr/>
                    <a:lstStyle/>
                    <a:p>
                      <a:pPr algn="ctr"/>
                      <a:r>
                        <a:rPr lang="de-AT" sz="1200" b="0" dirty="0"/>
                        <a:t>34</a:t>
                      </a:r>
                    </a:p>
                  </a:txBody>
                  <a:tcPr>
                    <a:solidFill>
                      <a:schemeClr val="bg2">
                        <a:lumMod val="20000"/>
                        <a:lumOff val="80000"/>
                      </a:schemeClr>
                    </a:solidFill>
                  </a:tcPr>
                </a:tc>
                <a:tc>
                  <a:txBody>
                    <a:bodyPr/>
                    <a:lstStyle/>
                    <a:p>
                      <a:pPr algn="ctr"/>
                      <a:r>
                        <a:rPr lang="de-AT" sz="1200" b="0" dirty="0"/>
                        <a:t>42</a:t>
                      </a:r>
                    </a:p>
                  </a:txBody>
                  <a:tcPr>
                    <a:solidFill>
                      <a:schemeClr val="bg2">
                        <a:lumMod val="20000"/>
                        <a:lumOff val="80000"/>
                      </a:schemeClr>
                    </a:solidFill>
                  </a:tcPr>
                </a:tc>
                <a:tc>
                  <a:txBody>
                    <a:bodyPr/>
                    <a:lstStyle/>
                    <a:p>
                      <a:pPr algn="ctr"/>
                      <a:r>
                        <a:rPr lang="de-AT" sz="1200" b="0" dirty="0"/>
                        <a:t>70</a:t>
                      </a:r>
                    </a:p>
                  </a:txBody>
                  <a:tcPr>
                    <a:solidFill>
                      <a:schemeClr val="bg2">
                        <a:lumMod val="20000"/>
                        <a:lumOff val="80000"/>
                      </a:schemeClr>
                    </a:solidFill>
                  </a:tcPr>
                </a:tc>
                <a:extLst>
                  <a:ext uri="{0D108BD9-81ED-4DB2-BD59-A6C34878D82A}">
                    <a16:rowId xmlns:a16="http://schemas.microsoft.com/office/drawing/2014/main" val="1802357886"/>
                  </a:ext>
                </a:extLst>
              </a:tr>
              <a:tr h="370840">
                <a:tc>
                  <a:txBody>
                    <a:bodyPr/>
                    <a:lstStyle/>
                    <a:p>
                      <a:r>
                        <a:rPr lang="de-AT" sz="1200" b="0" dirty="0" err="1"/>
                        <a:t>Synt</a:t>
                      </a:r>
                      <a:r>
                        <a:rPr lang="de-AT" sz="1200" b="0" dirty="0"/>
                        <a:t>. SAF</a:t>
                      </a:r>
                    </a:p>
                  </a:txBody>
                  <a:tcPr/>
                </a:tc>
                <a:tc>
                  <a:txBody>
                    <a:bodyPr/>
                    <a:lstStyle/>
                    <a:p>
                      <a:pPr algn="ctr"/>
                      <a:r>
                        <a:rPr lang="de-AT" sz="1200" b="0" dirty="0"/>
                        <a:t>0</a:t>
                      </a:r>
                    </a:p>
                  </a:txBody>
                  <a:tcPr/>
                </a:tc>
                <a:tc>
                  <a:txBody>
                    <a:bodyPr/>
                    <a:lstStyle/>
                    <a:p>
                      <a:pPr algn="ctr"/>
                      <a:r>
                        <a:rPr lang="de-AT" sz="1200" b="0" dirty="0"/>
                        <a:t>0.7</a:t>
                      </a:r>
                    </a:p>
                  </a:txBody>
                  <a:tcPr/>
                </a:tc>
                <a:tc>
                  <a:txBody>
                    <a:bodyPr/>
                    <a:lstStyle/>
                    <a:p>
                      <a:pPr algn="ctr"/>
                      <a:r>
                        <a:rPr lang="de-AT" sz="1200" b="0" dirty="0"/>
                        <a:t>5</a:t>
                      </a:r>
                    </a:p>
                  </a:txBody>
                  <a:tcPr/>
                </a:tc>
                <a:tc>
                  <a:txBody>
                    <a:bodyPr/>
                    <a:lstStyle/>
                    <a:p>
                      <a:pPr algn="ctr"/>
                      <a:r>
                        <a:rPr lang="de-AT" sz="1200" b="0" dirty="0"/>
                        <a:t>8</a:t>
                      </a:r>
                    </a:p>
                  </a:txBody>
                  <a:tcPr/>
                </a:tc>
                <a:tc>
                  <a:txBody>
                    <a:bodyPr/>
                    <a:lstStyle/>
                    <a:p>
                      <a:pPr algn="ctr"/>
                      <a:r>
                        <a:rPr lang="de-AT" sz="1200" b="0" dirty="0"/>
                        <a:t>11</a:t>
                      </a:r>
                    </a:p>
                  </a:txBody>
                  <a:tcPr/>
                </a:tc>
                <a:tc>
                  <a:txBody>
                    <a:bodyPr/>
                    <a:lstStyle/>
                    <a:p>
                      <a:pPr algn="ctr"/>
                      <a:r>
                        <a:rPr lang="de-AT" sz="1200" b="0" dirty="0"/>
                        <a:t>28</a:t>
                      </a:r>
                    </a:p>
                  </a:txBody>
                  <a:tcPr/>
                </a:tc>
                <a:extLst>
                  <a:ext uri="{0D108BD9-81ED-4DB2-BD59-A6C34878D82A}">
                    <a16:rowId xmlns:a16="http://schemas.microsoft.com/office/drawing/2014/main" val="1944893622"/>
                  </a:ext>
                </a:extLst>
              </a:tr>
            </a:tbl>
          </a:graphicData>
        </a:graphic>
      </p:graphicFrame>
      <p:sp>
        <p:nvSpPr>
          <p:cNvPr id="7" name="Rechteck 6">
            <a:extLst>
              <a:ext uri="{FF2B5EF4-FFF2-40B4-BE49-F238E27FC236}">
                <a16:creationId xmlns:a16="http://schemas.microsoft.com/office/drawing/2014/main" id="{D24378BA-2813-42D9-857A-4BC1DDEA4824}"/>
              </a:ext>
            </a:extLst>
          </p:cNvPr>
          <p:cNvSpPr/>
          <p:nvPr/>
        </p:nvSpPr>
        <p:spPr>
          <a:xfrm>
            <a:off x="457200" y="4669706"/>
            <a:ext cx="8021782" cy="230832"/>
          </a:xfrm>
          <a:prstGeom prst="rect">
            <a:avLst/>
          </a:prstGeom>
        </p:spPr>
        <p:txBody>
          <a:bodyPr wrap="square">
            <a:spAutoFit/>
          </a:bodyPr>
          <a:lstStyle/>
          <a:p>
            <a:r>
              <a:rPr lang="de-AT" sz="900" u="sng" dirty="0">
                <a:solidFill>
                  <a:srgbClr val="0563C1"/>
                </a:solidFill>
                <a:latin typeface="Calibri" panose="020F0502020204030204" pitchFamily="34" charset="0"/>
                <a:hlinkClick r:id="rId3"/>
              </a:rPr>
              <a:t>https://www.europarl.europa.eu/RegData/etudes/BRIE/2022/698900/EPRS_BRI(2022)698900_EN.pdf </a:t>
            </a:r>
            <a:endParaRPr lang="de-AT" sz="900" dirty="0"/>
          </a:p>
        </p:txBody>
      </p:sp>
    </p:spTree>
    <p:extLst>
      <p:ext uri="{BB962C8B-B14F-4D97-AF65-F5344CB8AC3E}">
        <p14:creationId xmlns:p14="http://schemas.microsoft.com/office/powerpoint/2010/main" val="27826332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257C2-311E-432E-9550-D178F745A03C}"/>
              </a:ext>
            </a:extLst>
          </p:cNvPr>
          <p:cNvSpPr>
            <a:spLocks noGrp="1"/>
          </p:cNvSpPr>
          <p:nvPr>
            <p:ph type="title"/>
          </p:nvPr>
        </p:nvSpPr>
        <p:spPr/>
        <p:txBody>
          <a:bodyPr/>
          <a:lstStyle/>
          <a:p>
            <a:r>
              <a:rPr lang="de-AT" dirty="0"/>
              <a:t>National </a:t>
            </a:r>
            <a:r>
              <a:rPr lang="de-AT" dirty="0" err="1"/>
              <a:t>strategies</a:t>
            </a:r>
            <a:endParaRPr lang="de-AT" dirty="0"/>
          </a:p>
        </p:txBody>
      </p:sp>
      <p:sp>
        <p:nvSpPr>
          <p:cNvPr id="3" name="Inhaltsplatzhalter 2">
            <a:extLst>
              <a:ext uri="{FF2B5EF4-FFF2-40B4-BE49-F238E27FC236}">
                <a16:creationId xmlns:a16="http://schemas.microsoft.com/office/drawing/2014/main" id="{609BCE8D-6ADD-49B5-9696-F466A1ABCF95}"/>
              </a:ext>
            </a:extLst>
          </p:cNvPr>
          <p:cNvSpPr>
            <a:spLocks noGrp="1"/>
          </p:cNvSpPr>
          <p:nvPr>
            <p:ph idx="1"/>
          </p:nvPr>
        </p:nvSpPr>
        <p:spPr/>
        <p:txBody>
          <a:bodyPr/>
          <a:lstStyle/>
          <a:p>
            <a:r>
              <a:rPr lang="en-US" dirty="0"/>
              <a:t>Several countries already commissioned or published strategies or roadmaps on SAF market uptake</a:t>
            </a:r>
          </a:p>
          <a:p>
            <a:endParaRPr lang="de-AT" dirty="0"/>
          </a:p>
        </p:txBody>
      </p:sp>
      <p:sp>
        <p:nvSpPr>
          <p:cNvPr id="4" name="Textplatzhalter 3">
            <a:extLst>
              <a:ext uri="{FF2B5EF4-FFF2-40B4-BE49-F238E27FC236}">
                <a16:creationId xmlns:a16="http://schemas.microsoft.com/office/drawing/2014/main" id="{7B77EB4E-4A51-4BAF-B6A5-C1841D5CDF5C}"/>
              </a:ext>
            </a:extLst>
          </p:cNvPr>
          <p:cNvSpPr>
            <a:spLocks noGrp="1"/>
          </p:cNvSpPr>
          <p:nvPr>
            <p:ph type="body" sz="quarter" idx="12"/>
          </p:nvPr>
        </p:nvSpPr>
        <p:spPr/>
        <p:txBody>
          <a:bodyPr/>
          <a:lstStyle/>
          <a:p>
            <a:endParaRPr lang="de-AT"/>
          </a:p>
        </p:txBody>
      </p:sp>
      <p:pic>
        <p:nvPicPr>
          <p:cNvPr id="5" name="Picture 2" descr="Cover &quot;Austria's 2030 Mobility Master Plan&quot;">
            <a:hlinkClick r:id="rId2"/>
            <a:extLst>
              <a:ext uri="{FF2B5EF4-FFF2-40B4-BE49-F238E27FC236}">
                <a16:creationId xmlns:a16="http://schemas.microsoft.com/office/drawing/2014/main" id="{3A4B45A6-2361-4A6F-9084-A86F154CE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77" y="2487081"/>
            <a:ext cx="1546453" cy="218608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hlinkClick r:id="rId4"/>
            <a:extLst>
              <a:ext uri="{FF2B5EF4-FFF2-40B4-BE49-F238E27FC236}">
                <a16:creationId xmlns:a16="http://schemas.microsoft.com/office/drawing/2014/main" id="{FC5B8B6F-C232-4495-9CD1-27DFAE01B21F}"/>
              </a:ext>
            </a:extLst>
          </p:cNvPr>
          <p:cNvPicPr>
            <a:picLocks noChangeAspect="1"/>
          </p:cNvPicPr>
          <p:nvPr/>
        </p:nvPicPr>
        <p:blipFill>
          <a:blip r:embed="rId5"/>
          <a:stretch>
            <a:fillRect/>
          </a:stretch>
        </p:blipFill>
        <p:spPr>
          <a:xfrm>
            <a:off x="2323575" y="2217426"/>
            <a:ext cx="1516779" cy="2148771"/>
          </a:xfrm>
          <a:prstGeom prst="rect">
            <a:avLst/>
          </a:prstGeom>
        </p:spPr>
      </p:pic>
      <p:pic>
        <p:nvPicPr>
          <p:cNvPr id="7" name="Grafik 6">
            <a:hlinkClick r:id="rId6"/>
            <a:extLst>
              <a:ext uri="{FF2B5EF4-FFF2-40B4-BE49-F238E27FC236}">
                <a16:creationId xmlns:a16="http://schemas.microsoft.com/office/drawing/2014/main" id="{1265A75D-B392-4DC0-A196-FC46CF18EA73}"/>
              </a:ext>
            </a:extLst>
          </p:cNvPr>
          <p:cNvPicPr>
            <a:picLocks noChangeAspect="1"/>
          </p:cNvPicPr>
          <p:nvPr/>
        </p:nvPicPr>
        <p:blipFill>
          <a:blip r:embed="rId7"/>
          <a:stretch>
            <a:fillRect/>
          </a:stretch>
        </p:blipFill>
        <p:spPr>
          <a:xfrm>
            <a:off x="3936668" y="2480349"/>
            <a:ext cx="1550459" cy="2199550"/>
          </a:xfrm>
          <a:prstGeom prst="rect">
            <a:avLst/>
          </a:prstGeom>
        </p:spPr>
      </p:pic>
      <p:pic>
        <p:nvPicPr>
          <p:cNvPr id="8" name="Grafik 7">
            <a:hlinkClick r:id="rId8"/>
            <a:extLst>
              <a:ext uri="{FF2B5EF4-FFF2-40B4-BE49-F238E27FC236}">
                <a16:creationId xmlns:a16="http://schemas.microsoft.com/office/drawing/2014/main" id="{9F79B98A-FD1F-4A09-A37B-09D3E060151F}"/>
              </a:ext>
            </a:extLst>
          </p:cNvPr>
          <p:cNvPicPr>
            <a:picLocks noChangeAspect="1"/>
          </p:cNvPicPr>
          <p:nvPr/>
        </p:nvPicPr>
        <p:blipFill>
          <a:blip r:embed="rId9"/>
          <a:stretch>
            <a:fillRect/>
          </a:stretch>
        </p:blipFill>
        <p:spPr>
          <a:xfrm>
            <a:off x="5583441" y="2217426"/>
            <a:ext cx="1551618" cy="2187389"/>
          </a:xfrm>
          <a:prstGeom prst="rect">
            <a:avLst/>
          </a:prstGeom>
        </p:spPr>
      </p:pic>
      <p:pic>
        <p:nvPicPr>
          <p:cNvPr id="9" name="Grafik 8">
            <a:hlinkClick r:id="rId10"/>
            <a:extLst>
              <a:ext uri="{FF2B5EF4-FFF2-40B4-BE49-F238E27FC236}">
                <a16:creationId xmlns:a16="http://schemas.microsoft.com/office/drawing/2014/main" id="{26E5DD48-34FF-43EC-ADF0-49288C9B557E}"/>
              </a:ext>
            </a:extLst>
          </p:cNvPr>
          <p:cNvPicPr>
            <a:picLocks noChangeAspect="1"/>
          </p:cNvPicPr>
          <p:nvPr/>
        </p:nvPicPr>
        <p:blipFill>
          <a:blip r:embed="rId11"/>
          <a:stretch>
            <a:fillRect/>
          </a:stretch>
        </p:blipFill>
        <p:spPr>
          <a:xfrm>
            <a:off x="7231604" y="2571122"/>
            <a:ext cx="1544654" cy="2196141"/>
          </a:xfrm>
          <a:prstGeom prst="rect">
            <a:avLst/>
          </a:prstGeom>
        </p:spPr>
      </p:pic>
    </p:spTree>
    <p:extLst>
      <p:ext uri="{BB962C8B-B14F-4D97-AF65-F5344CB8AC3E}">
        <p14:creationId xmlns:p14="http://schemas.microsoft.com/office/powerpoint/2010/main" val="42495676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4D0E45-AA8E-46D6-AFE9-B03CEAF1453A}"/>
              </a:ext>
            </a:extLst>
          </p:cNvPr>
          <p:cNvSpPr>
            <a:spLocks noGrp="1"/>
          </p:cNvSpPr>
          <p:nvPr>
            <p:ph type="title"/>
          </p:nvPr>
        </p:nvSpPr>
        <p:spPr/>
        <p:txBody>
          <a:bodyPr/>
          <a:lstStyle/>
          <a:p>
            <a:r>
              <a:rPr lang="de-AT" dirty="0"/>
              <a:t>Austria</a:t>
            </a:r>
          </a:p>
        </p:txBody>
      </p:sp>
      <p:graphicFrame>
        <p:nvGraphicFramePr>
          <p:cNvPr id="5" name="Inhaltsplatzhalter 5">
            <a:extLst>
              <a:ext uri="{FF2B5EF4-FFF2-40B4-BE49-F238E27FC236}">
                <a16:creationId xmlns:a16="http://schemas.microsoft.com/office/drawing/2014/main" id="{C1FD89A2-1C68-4491-A8AF-D042F59445B0}"/>
              </a:ext>
            </a:extLst>
          </p:cNvPr>
          <p:cNvGraphicFramePr>
            <a:graphicFrameLocks/>
          </p:cNvGraphicFramePr>
          <p:nvPr>
            <p:extLst>
              <p:ext uri="{D42A27DB-BD31-4B8C-83A1-F6EECF244321}">
                <p14:modId xmlns:p14="http://schemas.microsoft.com/office/powerpoint/2010/main" val="241120742"/>
              </p:ext>
            </p:extLst>
          </p:nvPr>
        </p:nvGraphicFramePr>
        <p:xfrm>
          <a:off x="457200" y="1159268"/>
          <a:ext cx="7839394" cy="3566160"/>
        </p:xfrm>
        <a:graphic>
          <a:graphicData uri="http://schemas.openxmlformats.org/drawingml/2006/table">
            <a:tbl>
              <a:tblPr firstRow="1" bandRow="1">
                <a:tableStyleId>{BC89EF96-8CEA-46FF-86C4-4CE0E7609802}</a:tableStyleId>
              </a:tblPr>
              <a:tblGrid>
                <a:gridCol w="1030605">
                  <a:extLst>
                    <a:ext uri="{9D8B030D-6E8A-4147-A177-3AD203B41FA5}">
                      <a16:colId xmlns:a16="http://schemas.microsoft.com/office/drawing/2014/main" val="2528536296"/>
                    </a:ext>
                  </a:extLst>
                </a:gridCol>
                <a:gridCol w="6808789">
                  <a:extLst>
                    <a:ext uri="{9D8B030D-6E8A-4147-A177-3AD203B41FA5}">
                      <a16:colId xmlns:a16="http://schemas.microsoft.com/office/drawing/2014/main" val="3239371036"/>
                    </a:ext>
                  </a:extLst>
                </a:gridCol>
              </a:tblGrid>
              <a:tr h="370840">
                <a:tc>
                  <a:txBody>
                    <a:bodyPr/>
                    <a:lstStyle/>
                    <a:p>
                      <a:pPr marL="0" algn="l" defTabSz="457200" rtl="0" eaLnBrk="1" latinLnBrk="0" hangingPunct="1"/>
                      <a:r>
                        <a:rPr lang="en-GB" sz="1400" b="0" kern="1200" noProof="0" dirty="0">
                          <a:solidFill>
                            <a:schemeClr val="tx1"/>
                          </a:solidFill>
                          <a:latin typeface="+mn-lt"/>
                          <a:ea typeface="+mn-ea"/>
                          <a:cs typeface="+mn-cs"/>
                        </a:rPr>
                        <a:t>Targets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0" dirty="0"/>
                        <a:t>Climate neutrality by 2040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For industries, energy systems and transport (except aviation)</a:t>
                      </a:r>
                      <a:endParaRPr lang="en-GB" sz="1400" b="0" kern="1200" noProof="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5667025"/>
                  </a:ext>
                </a:extLst>
              </a:tr>
              <a:tr h="370840">
                <a:tc>
                  <a:txBody>
                    <a:bodyPr/>
                    <a:lstStyle/>
                    <a:p>
                      <a:pPr marL="0" algn="l" defTabSz="457200" rtl="0" eaLnBrk="1" latinLnBrk="0" hangingPunct="1"/>
                      <a:r>
                        <a:rPr lang="en-GB" sz="1400" kern="1200" noProof="0" dirty="0">
                          <a:solidFill>
                            <a:schemeClr val="tx1"/>
                          </a:solidFill>
                          <a:latin typeface="+mn-lt"/>
                          <a:ea typeface="+mn-ea"/>
                          <a:cs typeface="+mn-cs"/>
                        </a:rPr>
                        <a:t>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alpha val="20000"/>
                      </a:schemeClr>
                    </a:solidFill>
                  </a:tcPr>
                </a:tc>
                <a:tc>
                  <a:txBody>
                    <a:bodyPr/>
                    <a:lstStyle/>
                    <a:p>
                      <a:pPr marL="0" indent="0" algn="l" defTabSz="457200" rtl="0" eaLnBrk="1" latinLnBrk="0" hangingPunct="1">
                        <a:buFont typeface="Arial" panose="020B0604020202020204" pitchFamily="34" charset="0"/>
                        <a:buNone/>
                      </a:pPr>
                      <a:r>
                        <a:rPr lang="en-GB" sz="1400" kern="1200" noProof="0" dirty="0">
                          <a:solidFill>
                            <a:schemeClr val="tx1"/>
                          </a:solidFill>
                          <a:latin typeface="+mn-lt"/>
                          <a:ea typeface="+mn-ea"/>
                          <a:cs typeface="+mn-cs"/>
                        </a:rPr>
                        <a:t>Hydrogen strategy &amp; Renewable gas strategy</a:t>
                      </a:r>
                    </a:p>
                    <a:p>
                      <a:pPr marL="285750" indent="-285750" algn="l" defTabSz="457200" rtl="0" eaLnBrk="1" latinLnBrk="0" hangingPunct="1">
                        <a:buFont typeface="Arial" panose="020B0604020202020204" pitchFamily="34" charset="0"/>
                        <a:buChar char="•"/>
                      </a:pPr>
                      <a:r>
                        <a:rPr lang="en-GB" sz="1400" kern="1200" noProof="0" dirty="0">
                          <a:solidFill>
                            <a:schemeClr val="tx1"/>
                          </a:solidFill>
                          <a:latin typeface="+mn-lt"/>
                          <a:ea typeface="+mn-ea"/>
                          <a:cs typeface="+mn-cs"/>
                        </a:rPr>
                        <a:t>H</a:t>
                      </a:r>
                      <a:r>
                        <a:rPr lang="en-GB" sz="1400" kern="1200" baseline="-25000" noProof="0" dirty="0">
                          <a:solidFill>
                            <a:schemeClr val="tx1"/>
                          </a:solidFill>
                          <a:latin typeface="+mn-lt"/>
                          <a:ea typeface="+mn-ea"/>
                          <a:cs typeface="+mn-cs"/>
                        </a:rPr>
                        <a:t>2</a:t>
                      </a:r>
                      <a:r>
                        <a:rPr lang="en-GB" sz="1400" kern="1200" noProof="0" dirty="0">
                          <a:solidFill>
                            <a:schemeClr val="tx1"/>
                          </a:solidFill>
                          <a:latin typeface="+mn-lt"/>
                          <a:ea typeface="+mn-ea"/>
                          <a:cs typeface="+mn-cs"/>
                        </a:rPr>
                        <a:t> for industries which are hard to decarbonize (incl. aviation)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Green gas only for sectors with no substitution option (excl. aviation)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Mobility master plan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Promotion of e-fuels, hydrogen and battery for aviation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Advanced biofuels for aviation if there is no other more efficient application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SAF roadmap (under development)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alpha val="20000"/>
                      </a:schemeClr>
                    </a:solidFill>
                  </a:tcPr>
                </a:tc>
                <a:extLst>
                  <a:ext uri="{0D108BD9-81ED-4DB2-BD59-A6C34878D82A}">
                    <a16:rowId xmlns:a16="http://schemas.microsoft.com/office/drawing/2014/main" val="1678226303"/>
                  </a:ext>
                </a:extLst>
              </a:tr>
              <a:tr h="370840">
                <a:tc>
                  <a:txBody>
                    <a:bodyPr/>
                    <a:lstStyle/>
                    <a:p>
                      <a:r>
                        <a:rPr lang="en-GB" sz="1400" noProof="0" dirty="0"/>
                        <a:t>Projects/</a:t>
                      </a:r>
                      <a:br>
                        <a:rPr lang="en-GB" sz="1400" noProof="0" dirty="0"/>
                      </a:br>
                      <a:r>
                        <a:rPr lang="en-GB" sz="1400" noProof="0" dirty="0"/>
                        <a:t>Initiatives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SAF action plan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Joint position of leading companies in the mobility &amp; energy sector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TAKE OFF program (Austrian Research Promotion Agency)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Implementation of the research strategy for the Austrian aviation sector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4878707"/>
                  </a:ext>
                </a:extLst>
              </a:tr>
              <a:tr h="370840">
                <a:tc>
                  <a:txBody>
                    <a:bodyPr/>
                    <a:lstStyle/>
                    <a:p>
                      <a:r>
                        <a:rPr lang="en-GB" sz="1400" noProof="0" dirty="0"/>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alpha val="20000"/>
                      </a:schemeClr>
                    </a:solidFill>
                  </a:tcPr>
                </a:tc>
                <a:tc>
                  <a:txBody>
                    <a:bodyPr/>
                    <a:lstStyle/>
                    <a:p>
                      <a:r>
                        <a:rPr lang="en-GB" sz="1400" noProof="0" dirty="0"/>
                        <a:t>Agreement on the importance of SAF of politics and industry</a:t>
                      </a:r>
                    </a:p>
                    <a:p>
                      <a:r>
                        <a:rPr lang="en-GB" sz="1400" noProof="0" dirty="0"/>
                        <a:t>Know-how, there are several related research institutes and technology providers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alpha val="20000"/>
                      </a:schemeClr>
                    </a:solidFill>
                  </a:tcPr>
                </a:tc>
                <a:extLst>
                  <a:ext uri="{0D108BD9-81ED-4DB2-BD59-A6C34878D82A}">
                    <a16:rowId xmlns:a16="http://schemas.microsoft.com/office/drawing/2014/main" val="3432037208"/>
                  </a:ext>
                </a:extLst>
              </a:tr>
            </a:tbl>
          </a:graphicData>
        </a:graphic>
      </p:graphicFrame>
    </p:spTree>
    <p:extLst>
      <p:ext uri="{BB962C8B-B14F-4D97-AF65-F5344CB8AC3E}">
        <p14:creationId xmlns:p14="http://schemas.microsoft.com/office/powerpoint/2010/main" val="6825386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3A2571-BFB0-48F7-AA07-94D4FBB12BDB}"/>
              </a:ext>
            </a:extLst>
          </p:cNvPr>
          <p:cNvSpPr>
            <a:spLocks noGrp="1"/>
          </p:cNvSpPr>
          <p:nvPr>
            <p:ph type="title"/>
          </p:nvPr>
        </p:nvSpPr>
        <p:spPr/>
        <p:txBody>
          <a:bodyPr/>
          <a:lstStyle/>
          <a:p>
            <a:r>
              <a:rPr lang="de-AT" dirty="0" err="1"/>
              <a:t>Denmark</a:t>
            </a:r>
            <a:endParaRPr lang="de-AT" dirty="0"/>
          </a:p>
        </p:txBody>
      </p:sp>
      <p:graphicFrame>
        <p:nvGraphicFramePr>
          <p:cNvPr id="5" name="Inhaltsplatzhalter 5">
            <a:extLst>
              <a:ext uri="{FF2B5EF4-FFF2-40B4-BE49-F238E27FC236}">
                <a16:creationId xmlns:a16="http://schemas.microsoft.com/office/drawing/2014/main" id="{91C6E3B3-1DD6-4FCA-BDC7-6B6F8D18686E}"/>
              </a:ext>
            </a:extLst>
          </p:cNvPr>
          <p:cNvGraphicFramePr>
            <a:graphicFrameLocks/>
          </p:cNvGraphicFramePr>
          <p:nvPr>
            <p:extLst>
              <p:ext uri="{D42A27DB-BD31-4B8C-83A1-F6EECF244321}">
                <p14:modId xmlns:p14="http://schemas.microsoft.com/office/powerpoint/2010/main" val="2190165132"/>
              </p:ext>
            </p:extLst>
          </p:nvPr>
        </p:nvGraphicFramePr>
        <p:xfrm>
          <a:off x="457200" y="1093228"/>
          <a:ext cx="8124826" cy="3632200"/>
        </p:xfrm>
        <a:graphic>
          <a:graphicData uri="http://schemas.openxmlformats.org/drawingml/2006/table">
            <a:tbl>
              <a:tblPr firstRow="1" bandRow="1">
                <a:tableStyleId>{BC89EF96-8CEA-46FF-86C4-4CE0E7609802}</a:tableStyleId>
              </a:tblPr>
              <a:tblGrid>
                <a:gridCol w="1316037">
                  <a:extLst>
                    <a:ext uri="{9D8B030D-6E8A-4147-A177-3AD203B41FA5}">
                      <a16:colId xmlns:a16="http://schemas.microsoft.com/office/drawing/2014/main" val="2528536296"/>
                    </a:ext>
                  </a:extLst>
                </a:gridCol>
                <a:gridCol w="6808789">
                  <a:extLst>
                    <a:ext uri="{9D8B030D-6E8A-4147-A177-3AD203B41FA5}">
                      <a16:colId xmlns:a16="http://schemas.microsoft.com/office/drawing/2014/main" val="3239371036"/>
                    </a:ext>
                  </a:extLst>
                </a:gridCol>
              </a:tblGrid>
              <a:tr h="370840">
                <a:tc>
                  <a:txBody>
                    <a:bodyPr/>
                    <a:lstStyle/>
                    <a:p>
                      <a:pPr marL="0" algn="l" defTabSz="457200" rtl="0" eaLnBrk="1" latinLnBrk="0" hangingPunct="1"/>
                      <a:r>
                        <a:rPr lang="en-GB" sz="1400" b="0" kern="1200" noProof="0" dirty="0">
                          <a:solidFill>
                            <a:schemeClr val="tx1"/>
                          </a:solidFill>
                          <a:latin typeface="+mn-lt"/>
                          <a:ea typeface="+mn-ea"/>
                          <a:cs typeface="+mn-cs"/>
                        </a:rPr>
                        <a:t>Targets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AT" sz="1400" b="0" kern="1200" dirty="0" err="1">
                          <a:solidFill>
                            <a:schemeClr val="tx1"/>
                          </a:solidFill>
                          <a:latin typeface="+mn-lt"/>
                          <a:ea typeface="+mn-ea"/>
                          <a:cs typeface="+mn-cs"/>
                          <a:sym typeface="Wingdings" panose="05000000000000000000" pitchFamily="2" charset="2"/>
                        </a:rPr>
                        <a:t>One</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green</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domestic</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flight</a:t>
                      </a:r>
                      <a:r>
                        <a:rPr lang="de-AT" sz="1400" b="0" kern="1200" dirty="0">
                          <a:solidFill>
                            <a:schemeClr val="tx1"/>
                          </a:solidFill>
                          <a:latin typeface="+mn-lt"/>
                          <a:ea typeface="+mn-ea"/>
                          <a:cs typeface="+mn-cs"/>
                          <a:sym typeface="Wingdings" panose="05000000000000000000" pitchFamily="2" charset="2"/>
                        </a:rPr>
                        <a:t> route in 2025</a:t>
                      </a:r>
                    </a:p>
                    <a:p>
                      <a:pPr marL="0" marR="0" lvl="0" indent="0" algn="l" defTabSz="457200" rtl="0" eaLnBrk="1" fontAlgn="auto" latinLnBrk="0" hangingPunct="1">
                        <a:lnSpc>
                          <a:spcPct val="100000"/>
                        </a:lnSpc>
                        <a:spcBef>
                          <a:spcPts val="0"/>
                        </a:spcBef>
                        <a:spcAft>
                          <a:spcPts val="0"/>
                        </a:spcAft>
                        <a:buClrTx/>
                        <a:buSzTx/>
                        <a:buFontTx/>
                        <a:buNone/>
                        <a:tabLst/>
                        <a:defRPr/>
                      </a:pPr>
                      <a:r>
                        <a:rPr lang="de-AT" sz="1400" b="0" kern="1200" dirty="0">
                          <a:solidFill>
                            <a:schemeClr val="tx1"/>
                          </a:solidFill>
                          <a:latin typeface="+mn-lt"/>
                          <a:ea typeface="+mn-ea"/>
                          <a:cs typeface="+mn-cs"/>
                          <a:sym typeface="Wingdings" panose="05000000000000000000" pitchFamily="2" charset="2"/>
                        </a:rPr>
                        <a:t>All </a:t>
                      </a:r>
                      <a:r>
                        <a:rPr lang="de-AT" sz="1400" b="0" kern="1200" dirty="0" err="1">
                          <a:solidFill>
                            <a:schemeClr val="tx1"/>
                          </a:solidFill>
                          <a:latin typeface="+mn-lt"/>
                          <a:ea typeface="+mn-ea"/>
                          <a:cs typeface="+mn-cs"/>
                          <a:sym typeface="Wingdings" panose="05000000000000000000" pitchFamily="2" charset="2"/>
                        </a:rPr>
                        <a:t>domestic</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aviation</a:t>
                      </a:r>
                      <a:r>
                        <a:rPr lang="de-AT" sz="1400" b="0" kern="1200" dirty="0">
                          <a:solidFill>
                            <a:schemeClr val="tx1"/>
                          </a:solidFill>
                          <a:latin typeface="+mn-lt"/>
                          <a:ea typeface="+mn-ea"/>
                          <a:cs typeface="+mn-cs"/>
                          <a:sym typeface="Wingdings" panose="05000000000000000000" pitchFamily="2" charset="2"/>
                        </a:rPr>
                        <a:t> must </a:t>
                      </a:r>
                      <a:r>
                        <a:rPr lang="de-AT" sz="1400" b="0" kern="1200" dirty="0" err="1">
                          <a:solidFill>
                            <a:schemeClr val="tx1"/>
                          </a:solidFill>
                          <a:latin typeface="+mn-lt"/>
                          <a:ea typeface="+mn-ea"/>
                          <a:cs typeface="+mn-cs"/>
                          <a:sym typeface="Wingdings" panose="05000000000000000000" pitchFamily="2" charset="2"/>
                        </a:rPr>
                        <a:t>be</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green</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by</a:t>
                      </a:r>
                      <a:r>
                        <a:rPr lang="de-AT" sz="1400" b="0" kern="1200" dirty="0">
                          <a:solidFill>
                            <a:schemeClr val="tx1"/>
                          </a:solidFill>
                          <a:latin typeface="+mn-lt"/>
                          <a:ea typeface="+mn-ea"/>
                          <a:cs typeface="+mn-cs"/>
                          <a:sym typeface="Wingdings" panose="05000000000000000000" pitchFamily="2" charset="2"/>
                        </a:rPr>
                        <a:t> 2030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5667025"/>
                  </a:ext>
                </a:extLst>
              </a:tr>
              <a:tr h="370840">
                <a:tc>
                  <a:txBody>
                    <a:bodyPr/>
                    <a:lstStyle/>
                    <a:p>
                      <a:pPr marL="0" algn="l" defTabSz="457200" rtl="0" eaLnBrk="1" latinLnBrk="0" hangingPunct="1"/>
                      <a:r>
                        <a:rPr lang="en-GB" sz="1400" kern="1200" noProof="0" dirty="0">
                          <a:solidFill>
                            <a:schemeClr val="tx1"/>
                          </a:solidFill>
                          <a:latin typeface="+mn-lt"/>
                          <a:ea typeface="+mn-ea"/>
                          <a:cs typeface="+mn-cs"/>
                        </a:rPr>
                        <a:t>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sz="1400" b="0" kern="1200" dirty="0">
                          <a:solidFill>
                            <a:schemeClr val="tx1"/>
                          </a:solidFill>
                          <a:latin typeface="+mn-lt"/>
                          <a:ea typeface="+mn-ea"/>
                          <a:cs typeface="+mn-cs"/>
                          <a:sym typeface="Wingdings" panose="05000000000000000000" pitchFamily="2" charset="2"/>
                        </a:rPr>
                        <a:t>Aviation plan </a:t>
                      </a:r>
                      <a:r>
                        <a:rPr lang="de-AT" sz="1400" b="0" kern="1200" dirty="0" err="1">
                          <a:solidFill>
                            <a:schemeClr val="tx1"/>
                          </a:solidFill>
                          <a:latin typeface="+mn-lt"/>
                          <a:ea typeface="+mn-ea"/>
                          <a:cs typeface="+mn-cs"/>
                          <a:sym typeface="Wingdings" panose="05000000000000000000" pitchFamily="2" charset="2"/>
                        </a:rPr>
                        <a:t>announced</a:t>
                      </a:r>
                      <a:r>
                        <a:rPr lang="de-AT" sz="1400" b="0" kern="1200" dirty="0">
                          <a:solidFill>
                            <a:schemeClr val="tx1"/>
                          </a:solidFill>
                          <a:latin typeface="+mn-lt"/>
                          <a:ea typeface="+mn-ea"/>
                          <a:cs typeface="+mn-cs"/>
                          <a:sym typeface="Wingdings" panose="05000000000000000000" pitchFamily="2" charset="2"/>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sz="1400" b="0" kern="1200" dirty="0">
                          <a:solidFill>
                            <a:schemeClr val="tx1"/>
                          </a:solidFill>
                          <a:latin typeface="+mn-lt"/>
                          <a:ea typeface="+mn-ea"/>
                          <a:cs typeface="+mn-cs"/>
                          <a:sym typeface="Wingdings" panose="05000000000000000000" pitchFamily="2" charset="2"/>
                        </a:rPr>
                        <a:t>Transition will </a:t>
                      </a:r>
                      <a:r>
                        <a:rPr lang="de-AT" sz="1400" b="0" kern="1200" dirty="0" err="1">
                          <a:solidFill>
                            <a:schemeClr val="tx1"/>
                          </a:solidFill>
                          <a:latin typeface="+mn-lt"/>
                          <a:ea typeface="+mn-ea"/>
                          <a:cs typeface="+mn-cs"/>
                          <a:sym typeface="Wingdings" panose="05000000000000000000" pitchFamily="2" charset="2"/>
                        </a:rPr>
                        <a:t>be</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financed</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by</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imposing</a:t>
                      </a:r>
                      <a:r>
                        <a:rPr lang="de-AT" sz="1400" b="0" kern="1200" dirty="0">
                          <a:solidFill>
                            <a:schemeClr val="tx1"/>
                          </a:solidFill>
                          <a:latin typeface="+mn-lt"/>
                          <a:ea typeface="+mn-ea"/>
                          <a:cs typeface="+mn-cs"/>
                          <a:sym typeface="Wingdings" panose="05000000000000000000" pitchFamily="2" charset="2"/>
                        </a:rPr>
                        <a:t> a flat passenger </a:t>
                      </a:r>
                      <a:r>
                        <a:rPr lang="de-AT" sz="1400" b="0" kern="1200" dirty="0" err="1">
                          <a:solidFill>
                            <a:schemeClr val="tx1"/>
                          </a:solidFill>
                          <a:latin typeface="+mn-lt"/>
                          <a:ea typeface="+mn-ea"/>
                          <a:cs typeface="+mn-cs"/>
                          <a:sym typeface="Wingdings" panose="05000000000000000000" pitchFamily="2" charset="2"/>
                        </a:rPr>
                        <a:t>fee</a:t>
                      </a:r>
                      <a:r>
                        <a:rPr lang="de-AT" sz="1400" b="0" kern="1200" dirty="0">
                          <a:solidFill>
                            <a:schemeClr val="tx1"/>
                          </a:solidFill>
                          <a:latin typeface="+mn-lt"/>
                          <a:ea typeface="+mn-ea"/>
                          <a:cs typeface="+mn-cs"/>
                          <a:sym typeface="Wingdings" panose="05000000000000000000" pitchFamily="2" charset="2"/>
                        </a:rPr>
                        <a:t> </a:t>
                      </a:r>
                      <a:r>
                        <a:rPr lang="de-AT" sz="1400" b="0" kern="1200" dirty="0" err="1">
                          <a:solidFill>
                            <a:schemeClr val="tx1"/>
                          </a:solidFill>
                          <a:latin typeface="+mn-lt"/>
                          <a:ea typeface="+mn-ea"/>
                          <a:cs typeface="+mn-cs"/>
                          <a:sym typeface="Wingdings" panose="05000000000000000000" pitchFamily="2" charset="2"/>
                        </a:rPr>
                        <a:t>of</a:t>
                      </a:r>
                      <a:r>
                        <a:rPr lang="de-AT" sz="1400" b="0" kern="1200" dirty="0">
                          <a:solidFill>
                            <a:schemeClr val="tx1"/>
                          </a:solidFill>
                          <a:latin typeface="+mn-lt"/>
                          <a:ea typeface="+mn-ea"/>
                          <a:cs typeface="+mn-cs"/>
                          <a:sym typeface="Wingdings" panose="05000000000000000000" pitchFamily="2" charset="2"/>
                        </a:rPr>
                        <a:t> €1.70 (</a:t>
                      </a:r>
                      <a:r>
                        <a:rPr lang="de-AT" sz="1400" b="0" kern="1200" dirty="0" err="1">
                          <a:solidFill>
                            <a:schemeClr val="tx1"/>
                          </a:solidFill>
                          <a:latin typeface="+mn-lt"/>
                          <a:ea typeface="+mn-ea"/>
                          <a:cs typeface="+mn-cs"/>
                          <a:sym typeface="Wingdings" panose="05000000000000000000" pitchFamily="2" charset="2"/>
                        </a:rPr>
                        <a:t>domestic</a:t>
                      </a:r>
                      <a:r>
                        <a:rPr lang="de-AT" sz="1400" b="0" kern="1200" dirty="0">
                          <a:solidFill>
                            <a:schemeClr val="tx1"/>
                          </a:solidFill>
                          <a:latin typeface="+mn-lt"/>
                          <a:ea typeface="+mn-ea"/>
                          <a:cs typeface="+mn-cs"/>
                          <a:sym typeface="Wingdings" panose="05000000000000000000" pitchFamily="2" charset="2"/>
                        </a:rPr>
                        <a:t> and international </a:t>
                      </a:r>
                      <a:r>
                        <a:rPr lang="de-AT" sz="1400" b="0" kern="1200" dirty="0" err="1">
                          <a:solidFill>
                            <a:schemeClr val="tx1"/>
                          </a:solidFill>
                          <a:latin typeface="+mn-lt"/>
                          <a:ea typeface="+mn-ea"/>
                          <a:cs typeface="+mn-cs"/>
                          <a:sym typeface="Wingdings" panose="05000000000000000000" pitchFamily="2" charset="2"/>
                        </a:rPr>
                        <a:t>flights</a:t>
                      </a:r>
                      <a:r>
                        <a:rPr lang="de-AT" sz="1400" b="0" kern="1200" dirty="0">
                          <a:solidFill>
                            <a:schemeClr val="tx1"/>
                          </a:solidFill>
                          <a:latin typeface="+mn-lt"/>
                          <a:ea typeface="+mn-ea"/>
                          <a:cs typeface="+mn-cs"/>
                          <a:sym typeface="Wingdings" panose="05000000000000000000" pitchFamily="2" charset="2"/>
                        </a:rPr>
                        <a:t> – excl. </a:t>
                      </a:r>
                      <a:r>
                        <a:rPr lang="de-AT" sz="1400" b="0" kern="1200" dirty="0" err="1">
                          <a:solidFill>
                            <a:schemeClr val="tx1"/>
                          </a:solidFill>
                          <a:latin typeface="+mn-lt"/>
                          <a:ea typeface="+mn-ea"/>
                          <a:cs typeface="+mn-cs"/>
                          <a:sym typeface="Wingdings" panose="05000000000000000000" pitchFamily="2" charset="2"/>
                        </a:rPr>
                        <a:t>transit</a:t>
                      </a:r>
                      <a:r>
                        <a:rPr lang="de-AT" sz="1400" b="0" kern="1200" dirty="0">
                          <a:solidFill>
                            <a:schemeClr val="tx1"/>
                          </a:solidFill>
                          <a:latin typeface="+mn-lt"/>
                          <a:ea typeface="+mn-ea"/>
                          <a:cs typeface="+mn-cs"/>
                          <a:sym typeface="Wingdings" panose="05000000000000000000" pitchFamily="2" charset="2"/>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1678226303"/>
                  </a:ext>
                </a:extLst>
              </a:tr>
              <a:tr h="370840">
                <a:tc>
                  <a:txBody>
                    <a:bodyPr/>
                    <a:lstStyle/>
                    <a:p>
                      <a:r>
                        <a:rPr lang="en-GB" sz="1400" noProof="0" dirty="0"/>
                        <a:t>Projects/</a:t>
                      </a:r>
                      <a:br>
                        <a:rPr lang="en-GB" sz="1400" noProof="0" dirty="0"/>
                      </a:br>
                      <a:r>
                        <a:rPr lang="en-GB" sz="1400" noProof="0" dirty="0"/>
                        <a:t>Initiatives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Bornholm Energy Island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sz="1400" dirty="0" err="1"/>
                        <a:t>Huge</a:t>
                      </a:r>
                      <a:r>
                        <a:rPr lang="de-AT" sz="1400" dirty="0"/>
                        <a:t> </a:t>
                      </a:r>
                      <a:r>
                        <a:rPr lang="de-AT" sz="1400" dirty="0" err="1"/>
                        <a:t>investment</a:t>
                      </a:r>
                      <a:r>
                        <a:rPr lang="de-AT" sz="1400" dirty="0"/>
                        <a:t> in off-shore </a:t>
                      </a:r>
                      <a:r>
                        <a:rPr lang="de-AT" sz="1400" dirty="0" err="1"/>
                        <a:t>production</a:t>
                      </a:r>
                      <a:r>
                        <a:rPr lang="de-AT" sz="1400" dirty="0"/>
                        <a:t> </a:t>
                      </a:r>
                      <a:r>
                        <a:rPr lang="de-AT" sz="1400" dirty="0" err="1"/>
                        <a:t>of</a:t>
                      </a:r>
                      <a:r>
                        <a:rPr lang="de-AT" sz="1400" dirty="0"/>
                        <a:t> </a:t>
                      </a:r>
                      <a:r>
                        <a:rPr lang="de-AT" sz="1400" dirty="0" err="1"/>
                        <a:t>electricity</a:t>
                      </a:r>
                      <a:r>
                        <a:rPr lang="de-AT" sz="1400" dirty="0"/>
                        <a:t> in </a:t>
                      </a:r>
                      <a:r>
                        <a:rPr lang="de-AT" sz="1400" dirty="0" err="1"/>
                        <a:t>the</a:t>
                      </a:r>
                      <a:r>
                        <a:rPr lang="de-AT" sz="1400" dirty="0"/>
                        <a:t> </a:t>
                      </a:r>
                      <a:r>
                        <a:rPr lang="de-AT" sz="1400" dirty="0" err="1"/>
                        <a:t>north</a:t>
                      </a:r>
                      <a:r>
                        <a:rPr lang="de-AT" sz="1400" dirty="0"/>
                        <a:t> </a:t>
                      </a:r>
                      <a:r>
                        <a:rPr lang="de-AT" sz="1400" dirty="0" err="1"/>
                        <a:t>sea</a:t>
                      </a:r>
                      <a:r>
                        <a:rPr lang="de-AT" sz="1400" dirty="0"/>
                        <a:t> </a:t>
                      </a:r>
                      <a:r>
                        <a:rPr lang="de-AT" sz="1400" dirty="0" err="1"/>
                        <a:t>together</a:t>
                      </a:r>
                      <a:r>
                        <a:rPr lang="de-AT" sz="1400" dirty="0"/>
                        <a:t> </a:t>
                      </a:r>
                      <a:r>
                        <a:rPr lang="de-AT" sz="1400" dirty="0" err="1"/>
                        <a:t>with</a:t>
                      </a:r>
                      <a:r>
                        <a:rPr lang="de-AT" sz="1400" dirty="0"/>
                        <a:t> Germany, The </a:t>
                      </a:r>
                      <a:r>
                        <a:rPr lang="de-AT" sz="1400" dirty="0" err="1"/>
                        <a:t>Netherlands</a:t>
                      </a:r>
                      <a:r>
                        <a:rPr lang="de-AT" sz="1400" dirty="0"/>
                        <a:t> and </a:t>
                      </a:r>
                      <a:r>
                        <a:rPr lang="de-AT" sz="1400" dirty="0" err="1"/>
                        <a:t>Belgium</a:t>
                      </a:r>
                      <a:endParaRPr lang="de-AT" sz="1400" dirty="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Electricity from the energy island shall be converted into e-fuels for the marine and aviation sectors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sz="1400" dirty="0">
                          <a:sym typeface="Wingdings" panose="05000000000000000000" pitchFamily="2" charset="2"/>
                        </a:rPr>
                        <a:t>ALIGHT </a:t>
                      </a:r>
                      <a:r>
                        <a:rPr lang="de-AT" sz="1400" dirty="0" err="1">
                          <a:sym typeface="Wingdings" panose="05000000000000000000" pitchFamily="2" charset="2"/>
                        </a:rPr>
                        <a:t>project</a:t>
                      </a:r>
                      <a:endParaRPr lang="de-AT" sz="1400" dirty="0">
                        <a:sym typeface="Wingdings" panose="05000000000000000000" pitchFamily="2" charset="2"/>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mn-lt"/>
                          <a:ea typeface="+mn-ea"/>
                          <a:cs typeface="+mn-cs"/>
                        </a:rPr>
                        <a:t>Copenhagen Airport as example for a sustainable airport of the future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sz="1400" dirty="0" err="1">
                          <a:sym typeface="Wingdings" panose="05000000000000000000" pitchFamily="2" charset="2"/>
                        </a:rPr>
                        <a:t>GreenLab</a:t>
                      </a:r>
                      <a:r>
                        <a:rPr lang="de-AT" sz="1400" dirty="0">
                          <a:sym typeface="Wingdings" panose="05000000000000000000" pitchFamily="2" charset="2"/>
                        </a:rPr>
                        <a:t> </a:t>
                      </a:r>
                      <a:r>
                        <a:rPr lang="de-AT" sz="1400" dirty="0" err="1">
                          <a:sym typeface="Wingdings" panose="05000000000000000000" pitchFamily="2" charset="2"/>
                        </a:rPr>
                        <a:t>project</a:t>
                      </a:r>
                      <a:r>
                        <a:rPr lang="de-AT" sz="1400" dirty="0">
                          <a:sym typeface="Wingdings" panose="05000000000000000000" pitchFamily="2" charset="2"/>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sz="1400" dirty="0">
                          <a:sym typeface="Wingdings" panose="05000000000000000000" pitchFamily="2" charset="2"/>
                        </a:rPr>
                        <a:t>First and </a:t>
                      </a:r>
                      <a:r>
                        <a:rPr lang="de-AT" sz="1400" dirty="0" err="1">
                          <a:sym typeface="Wingdings" panose="05000000000000000000" pitchFamily="2" charset="2"/>
                        </a:rPr>
                        <a:t>largest</a:t>
                      </a:r>
                      <a:r>
                        <a:rPr lang="de-AT" sz="1400" dirty="0">
                          <a:sym typeface="Wingdings" panose="05000000000000000000" pitchFamily="2" charset="2"/>
                        </a:rPr>
                        <a:t> </a:t>
                      </a:r>
                      <a:r>
                        <a:rPr lang="de-AT" sz="1400" dirty="0" err="1">
                          <a:sym typeface="Wingdings" panose="05000000000000000000" pitchFamily="2" charset="2"/>
                        </a:rPr>
                        <a:t>commercial</a:t>
                      </a:r>
                      <a:r>
                        <a:rPr lang="de-AT" sz="1400" dirty="0">
                          <a:sym typeface="Wingdings" panose="05000000000000000000" pitchFamily="2" charset="2"/>
                        </a:rPr>
                        <a:t> </a:t>
                      </a:r>
                      <a:r>
                        <a:rPr lang="de-AT" sz="1400" dirty="0" err="1">
                          <a:sym typeface="Wingdings" panose="05000000000000000000" pitchFamily="2" charset="2"/>
                        </a:rPr>
                        <a:t>PtX</a:t>
                      </a:r>
                      <a:r>
                        <a:rPr lang="de-AT" sz="1400" dirty="0">
                          <a:sym typeface="Wingdings" panose="05000000000000000000" pitchFamily="2" charset="2"/>
                        </a:rPr>
                        <a:t> </a:t>
                      </a:r>
                      <a:r>
                        <a:rPr lang="de-AT" sz="1400" dirty="0" err="1">
                          <a:sym typeface="Wingdings" panose="05000000000000000000" pitchFamily="2" charset="2"/>
                        </a:rPr>
                        <a:t>facility</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4878707"/>
                  </a:ext>
                </a:extLst>
              </a:tr>
              <a:tr h="370840">
                <a:tc>
                  <a:txBody>
                    <a:bodyPr/>
                    <a:lstStyle/>
                    <a:p>
                      <a:r>
                        <a:rPr lang="en-GB" sz="1400" noProof="0"/>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tc>
                  <a:txBody>
                    <a:bodyPr/>
                    <a:lstStyle/>
                    <a:p>
                      <a:r>
                        <a:rPr lang="en-US" sz="1400" dirty="0"/>
                        <a:t>A strong political willingness to foster investments and research </a:t>
                      </a:r>
                      <a:endParaRPr lang="en-GB" sz="14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alpha val="20000"/>
                      </a:schemeClr>
                    </a:solidFill>
                  </a:tcPr>
                </a:tc>
                <a:extLst>
                  <a:ext uri="{0D108BD9-81ED-4DB2-BD59-A6C34878D82A}">
                    <a16:rowId xmlns:a16="http://schemas.microsoft.com/office/drawing/2014/main" val="3432037208"/>
                  </a:ext>
                </a:extLst>
              </a:tr>
            </a:tbl>
          </a:graphicData>
        </a:graphic>
      </p:graphicFrame>
    </p:spTree>
    <p:extLst>
      <p:ext uri="{BB962C8B-B14F-4D97-AF65-F5344CB8AC3E}">
        <p14:creationId xmlns:p14="http://schemas.microsoft.com/office/powerpoint/2010/main" val="1245532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presentation_16x9">
  <a:themeElements>
    <a:clrScheme name="0070C0">
      <a:dk1>
        <a:srgbClr val="47484A"/>
      </a:dk1>
      <a:lt1>
        <a:srgbClr val="FFFFFF"/>
      </a:lt1>
      <a:dk2>
        <a:srgbClr val="193F70"/>
      </a:dk2>
      <a:lt2>
        <a:srgbClr val="1F8A51"/>
      </a:lt2>
      <a:accent1>
        <a:srgbClr val="0070C0"/>
      </a:accent1>
      <a:accent2>
        <a:srgbClr val="FF7900"/>
      </a:accent2>
      <a:accent3>
        <a:srgbClr val="79B800"/>
      </a:accent3>
      <a:accent4>
        <a:srgbClr val="ECAA00"/>
      </a:accent4>
      <a:accent5>
        <a:srgbClr val="4D008C"/>
      </a:accent5>
      <a:accent6>
        <a:srgbClr val="CD202C"/>
      </a:accent6>
      <a:hlink>
        <a:srgbClr val="000000"/>
      </a:hlink>
      <a:folHlink>
        <a:srgbClr val="7677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nnex Major Report NEW Template" id="{583E0F2C-6B04-4176-AEF2-0E3BFC39393F}" vid="{9282DB48-7E20-4CF4-84E4-05C52A073A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Task Major Report NEW Template</Template>
  <TotalTime>0</TotalTime>
  <Words>2167</Words>
  <Application>Microsoft Office PowerPoint</Application>
  <PresentationFormat>Bildschirmpräsentation (16:9)</PresentationFormat>
  <Paragraphs>260</Paragraphs>
  <Slides>31</Slides>
  <Notes>11</Notes>
  <HiddenSlides>8</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31</vt:i4>
      </vt:variant>
    </vt:vector>
  </HeadingPairs>
  <TitlesOfParts>
    <vt:vector size="35" baseType="lpstr">
      <vt:lpstr>Arial</vt:lpstr>
      <vt:lpstr>Calibri</vt:lpstr>
      <vt:lpstr>Wingdings</vt:lpstr>
      <vt:lpstr>presentation_16x9</vt:lpstr>
      <vt:lpstr>National SAF Developments and Strategies Findings from AMF Task 63</vt:lpstr>
      <vt:lpstr>AMF Task 63</vt:lpstr>
      <vt:lpstr>National SAF Developments and Strategies Europe</vt:lpstr>
      <vt:lpstr>Legal Framework</vt:lpstr>
      <vt:lpstr>ReFuelEU Aviation Initiative</vt:lpstr>
      <vt:lpstr>ReFuelEU Aviation Initiative</vt:lpstr>
      <vt:lpstr>National strategies</vt:lpstr>
      <vt:lpstr>Austria</vt:lpstr>
      <vt:lpstr>Denmark</vt:lpstr>
      <vt:lpstr>Germany</vt:lpstr>
      <vt:lpstr>Switzerland</vt:lpstr>
      <vt:lpstr>Summary of European Strategies</vt:lpstr>
      <vt:lpstr>National SAF Developments and Strategies Brazil </vt:lpstr>
      <vt:lpstr>PowerPoint-Präsentation</vt:lpstr>
      <vt:lpstr>PowerPoint-Präsentation</vt:lpstr>
      <vt:lpstr>PowerPoint-Präsentation</vt:lpstr>
      <vt:lpstr>Principles for the application of the SAF Policy in Brazil</vt:lpstr>
      <vt:lpstr>National SAF Developments and Strategies USA</vt:lpstr>
      <vt:lpstr>SAF policies at the federal and state level</vt:lpstr>
      <vt:lpstr>SAF R&amp;D investment</vt:lpstr>
      <vt:lpstr>Conclusions</vt:lpstr>
      <vt:lpstr>Key differences EU/USA/Brazil</vt:lpstr>
      <vt:lpstr>Thank you</vt:lpstr>
      <vt:lpstr>Key findings</vt:lpstr>
      <vt:lpstr>Key findings II</vt:lpstr>
      <vt:lpstr>Key findings III</vt:lpstr>
      <vt:lpstr> Major conclusion Task 63</vt:lpstr>
      <vt:lpstr>Overview of the status quo</vt:lpstr>
      <vt:lpstr>Challenges for SAF market</vt:lpstr>
      <vt:lpstr>Strengths and strategies</vt:lpstr>
      <vt:lpstr>Decarbonize aviation and meet green deal target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Number and Title Task Progress Report to AMF ExCo xy</dc:title>
  <dc:creator>Doris Matschegg</dc:creator>
  <cp:lastModifiedBy>Dina Bacovsky</cp:lastModifiedBy>
  <cp:revision>34</cp:revision>
  <cp:lastPrinted>2019-11-18T23:37:37Z</cp:lastPrinted>
  <dcterms:created xsi:type="dcterms:W3CDTF">2023-05-17T11:41:28Z</dcterms:created>
  <dcterms:modified xsi:type="dcterms:W3CDTF">2023-10-23T09:47:05Z</dcterms:modified>
</cp:coreProperties>
</file>