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42"/>
  </p:notesMasterIdLst>
  <p:sldIdLst>
    <p:sldId id="256" r:id="rId5"/>
    <p:sldId id="292" r:id="rId6"/>
    <p:sldId id="293" r:id="rId7"/>
    <p:sldId id="618" r:id="rId8"/>
    <p:sldId id="294" r:id="rId9"/>
    <p:sldId id="627" r:id="rId10"/>
    <p:sldId id="626" r:id="rId11"/>
    <p:sldId id="628" r:id="rId12"/>
    <p:sldId id="257" r:id="rId13"/>
    <p:sldId id="258" r:id="rId14"/>
    <p:sldId id="259" r:id="rId15"/>
    <p:sldId id="260" r:id="rId16"/>
    <p:sldId id="619" r:id="rId17"/>
    <p:sldId id="275" r:id="rId18"/>
    <p:sldId id="621" r:id="rId19"/>
    <p:sldId id="630" r:id="rId20"/>
    <p:sldId id="280" r:id="rId21"/>
    <p:sldId id="623" r:id="rId22"/>
    <p:sldId id="286" r:id="rId23"/>
    <p:sldId id="290" r:id="rId24"/>
    <p:sldId id="276" r:id="rId25"/>
    <p:sldId id="287" r:id="rId26"/>
    <p:sldId id="291" r:id="rId27"/>
    <p:sldId id="624" r:id="rId28"/>
    <p:sldId id="612" r:id="rId29"/>
    <p:sldId id="607" r:id="rId30"/>
    <p:sldId id="608" r:id="rId31"/>
    <p:sldId id="625" r:id="rId32"/>
    <p:sldId id="613" r:id="rId33"/>
    <p:sldId id="632" r:id="rId34"/>
    <p:sldId id="615" r:id="rId35"/>
    <p:sldId id="616" r:id="rId36"/>
    <p:sldId id="617" r:id="rId37"/>
    <p:sldId id="620" r:id="rId38"/>
    <p:sldId id="631" r:id="rId39"/>
    <p:sldId id="629" r:id="rId40"/>
    <p:sldId id="266" r:id="rId41"/>
  </p:sldIdLst>
  <p:sldSz cx="12192000" cy="6858000"/>
  <p:notesSz cx="6858000" cy="9144000"/>
  <p:custDataLst>
    <p:tags r:id="rId43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B10BF61-F019-6872-6218-0BBE77C2EE17}" name="Diffo Téguia, Cédric" initials="DC" userId="S::cedric.diffoteguia@nrcan-rncan.gc.ca::71c60d83-bbf5-4b43-8c96-39f0105b92ef" providerId="AD"/>
  <p188:author id="{8C3A076C-8158-2054-623D-CA726C44F3B8}" name="Benali, Marzouk" initials="BM" userId="S::marzouk.benali@nrcan-rncan.gc.ca::c4a98595-9b5c-4833-873c-59472856aa7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gs" Target="tags/tag1.xml"/><Relationship Id="rId48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1E5437-756D-4ADE-B879-53B8455CBA67}" type="doc">
      <dgm:prSet loTypeId="urn:microsoft.com/office/officeart/2016/7/layout/VerticalSolidActionList" loCatId="List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5CE38470-7CFB-4FE7-9986-F9352717A381}">
      <dgm:prSet custT="1"/>
      <dgm:spPr>
        <a:solidFill>
          <a:schemeClr val="accent5"/>
        </a:solidFill>
      </dgm:spPr>
      <dgm:t>
        <a:bodyPr/>
        <a:lstStyle/>
        <a:p>
          <a:r>
            <a:rPr lang="en-US" sz="1600">
              <a:latin typeface="Arial" panose="020B0604020202020204" pitchFamily="34" charset="0"/>
              <a:cs typeface="Arial" panose="020B0604020202020204" pitchFamily="34" charset="0"/>
            </a:rPr>
            <a:t>Task</a:t>
          </a:r>
          <a:br>
            <a:rPr lang="en-US" sz="160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>
              <a:latin typeface="Arial" panose="020B0604020202020204" pitchFamily="34" charset="0"/>
              <a:cs typeface="Arial" panose="020B0604020202020204" pitchFamily="34" charset="0"/>
            </a:rPr>
            <a:t>XI</a:t>
          </a:r>
        </a:p>
      </dgm:t>
    </dgm:pt>
    <dgm:pt modelId="{56F80078-49CA-43D3-AAC0-9F9AB88B3D78}" type="parTrans" cxnId="{B33DB2E5-3045-4437-B3F6-8510E2B2F004}">
      <dgm:prSet/>
      <dgm:spPr/>
      <dgm:t>
        <a:bodyPr/>
        <a:lstStyle/>
        <a:p>
          <a:endParaRPr lang="en-US"/>
        </a:p>
      </dgm:t>
    </dgm:pt>
    <dgm:pt modelId="{FFB58F05-37AB-4A61-B1EC-7083D8A31FE2}" type="sibTrans" cxnId="{B33DB2E5-3045-4437-B3F6-8510E2B2F004}">
      <dgm:prSet/>
      <dgm:spPr/>
      <dgm:t>
        <a:bodyPr/>
        <a:lstStyle/>
        <a:p>
          <a:endParaRPr lang="en-US"/>
        </a:p>
      </dgm:t>
    </dgm:pt>
    <dgm:pt modelId="{78D78667-8025-4DC5-B50A-DE674306D878}">
      <dgm:prSet custT="1"/>
      <dgm:spPr>
        <a:solidFill>
          <a:schemeClr val="accent1">
            <a:alpha val="24000"/>
          </a:schemeClr>
        </a:solidFill>
      </dgm:spPr>
      <dgm:t>
        <a:bodyPr/>
        <a:lstStyle/>
        <a:p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Industry-based Biorefineries:</a:t>
          </a:r>
          <a:b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Decision Support Systems and Ex-ante Research</a:t>
          </a:r>
        </a:p>
      </dgm:t>
    </dgm:pt>
    <dgm:pt modelId="{5A78F360-39C9-46BB-A341-CD7CED6DCD46}" type="parTrans" cxnId="{155743A3-50A9-49E3-99BE-05A75978B112}">
      <dgm:prSet/>
      <dgm:spPr/>
      <dgm:t>
        <a:bodyPr/>
        <a:lstStyle/>
        <a:p>
          <a:endParaRPr lang="en-US"/>
        </a:p>
      </dgm:t>
    </dgm:pt>
    <dgm:pt modelId="{B4EDD44A-5AD9-4CB0-94F3-4014ABCBC370}" type="sibTrans" cxnId="{155743A3-50A9-49E3-99BE-05A75978B112}">
      <dgm:prSet/>
      <dgm:spPr/>
      <dgm:t>
        <a:bodyPr/>
        <a:lstStyle/>
        <a:p>
          <a:endParaRPr lang="en-US"/>
        </a:p>
      </dgm:t>
    </dgm:pt>
    <dgm:pt modelId="{55C49B6B-62E7-4238-B8F2-A1B9F006FD38}">
      <dgm:prSet custT="1"/>
      <dgm:spPr>
        <a:solidFill>
          <a:schemeClr val="accent5"/>
        </a:solidFill>
      </dgm:spPr>
      <dgm:t>
        <a:bodyPr/>
        <a:lstStyle/>
        <a:p>
          <a:r>
            <a:rPr lang="en-US" sz="1600">
              <a:latin typeface="Arial" panose="020B0604020202020204" pitchFamily="34" charset="0"/>
              <a:cs typeface="Arial" panose="020B0604020202020204" pitchFamily="34" charset="0"/>
            </a:rPr>
            <a:t>Task</a:t>
          </a:r>
          <a:br>
            <a:rPr lang="en-US" sz="160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>
              <a:latin typeface="Arial" panose="020B0604020202020204" pitchFamily="34" charset="0"/>
              <a:cs typeface="Arial" panose="020B0604020202020204" pitchFamily="34" charset="0"/>
            </a:rPr>
            <a:t>XIV</a:t>
          </a:r>
        </a:p>
      </dgm:t>
    </dgm:pt>
    <dgm:pt modelId="{9C963ED2-14A8-4079-8581-0192E756C265}" type="parTrans" cxnId="{07D30635-7DF7-4C72-BADA-043ACB0533FD}">
      <dgm:prSet/>
      <dgm:spPr/>
      <dgm:t>
        <a:bodyPr/>
        <a:lstStyle/>
        <a:p>
          <a:endParaRPr lang="en-US"/>
        </a:p>
      </dgm:t>
    </dgm:pt>
    <dgm:pt modelId="{1F970FD1-9478-4517-B8EB-37663B77AD7F}" type="sibTrans" cxnId="{07D30635-7DF7-4C72-BADA-043ACB0533FD}">
      <dgm:prSet/>
      <dgm:spPr/>
      <dgm:t>
        <a:bodyPr/>
        <a:lstStyle/>
        <a:p>
          <a:endParaRPr lang="en-US"/>
        </a:p>
      </dgm:t>
    </dgm:pt>
    <dgm:pt modelId="{8D167B8B-ECEC-404E-9CF1-5B3479BA1296}">
      <dgm:prSet custT="1"/>
      <dgm:spPr>
        <a:solidFill>
          <a:schemeClr val="accent1">
            <a:alpha val="24000"/>
          </a:schemeClr>
        </a:solidFill>
      </dgm:spPr>
      <dgm:t>
        <a:bodyPr/>
        <a:lstStyle/>
        <a:p>
          <a:r>
            <a:rPr lang="en-US" sz="1400">
              <a:latin typeface="Arial" panose="020B0604020202020204" pitchFamily="34" charset="0"/>
              <a:cs typeface="Arial" panose="020B0604020202020204" pitchFamily="34" charset="0"/>
            </a:rPr>
            <a:t>Energy efficiency in the iron and steel industry</a:t>
          </a:r>
        </a:p>
      </dgm:t>
    </dgm:pt>
    <dgm:pt modelId="{E2845DF7-6FD1-44C4-BF45-8B7820F13E68}" type="parTrans" cxnId="{A1287C1F-546D-43D6-892D-C4E67AB3FE7E}">
      <dgm:prSet/>
      <dgm:spPr/>
      <dgm:t>
        <a:bodyPr/>
        <a:lstStyle/>
        <a:p>
          <a:endParaRPr lang="en-US"/>
        </a:p>
      </dgm:t>
    </dgm:pt>
    <dgm:pt modelId="{39D6347A-2E33-46BC-B0AD-D3048DB29868}" type="sibTrans" cxnId="{A1287C1F-546D-43D6-892D-C4E67AB3FE7E}">
      <dgm:prSet/>
      <dgm:spPr/>
      <dgm:t>
        <a:bodyPr/>
        <a:lstStyle/>
        <a:p>
          <a:endParaRPr lang="en-US"/>
        </a:p>
      </dgm:t>
    </dgm:pt>
    <dgm:pt modelId="{435A8B29-6B68-4C17-B4B9-D17F0085EAF3}">
      <dgm:prSet custT="1"/>
      <dgm:spPr>
        <a:solidFill>
          <a:schemeClr val="accent5"/>
        </a:solidFill>
      </dgm:spPr>
      <dgm:t>
        <a:bodyPr/>
        <a:lstStyle/>
        <a:p>
          <a:r>
            <a:rPr lang="en-US" sz="1600">
              <a:latin typeface="Arial" panose="020B0604020202020204" pitchFamily="34" charset="0"/>
              <a:cs typeface="Arial" panose="020B0604020202020204" pitchFamily="34" charset="0"/>
            </a:rPr>
            <a:t>Task</a:t>
          </a:r>
          <a:br>
            <a:rPr lang="en-US" sz="160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>
              <a:latin typeface="Arial" panose="020B0604020202020204" pitchFamily="34" charset="0"/>
              <a:cs typeface="Arial" panose="020B0604020202020204" pitchFamily="34" charset="0"/>
            </a:rPr>
            <a:t>XV</a:t>
          </a:r>
        </a:p>
      </dgm:t>
    </dgm:pt>
    <dgm:pt modelId="{E340704C-2C95-41FB-AA84-ABA3136BCC89}" type="parTrans" cxnId="{1EF95651-B0EA-4E91-824A-747D3211C91E}">
      <dgm:prSet/>
      <dgm:spPr/>
      <dgm:t>
        <a:bodyPr/>
        <a:lstStyle/>
        <a:p>
          <a:endParaRPr lang="en-US"/>
        </a:p>
      </dgm:t>
    </dgm:pt>
    <dgm:pt modelId="{DAF5AF61-05EF-4015-8FCB-C868C0C45A3E}" type="sibTrans" cxnId="{1EF95651-B0EA-4E91-824A-747D3211C91E}">
      <dgm:prSet/>
      <dgm:spPr/>
      <dgm:t>
        <a:bodyPr/>
        <a:lstStyle/>
        <a:p>
          <a:endParaRPr lang="en-US"/>
        </a:p>
      </dgm:t>
    </dgm:pt>
    <dgm:pt modelId="{9168589C-EEB7-4BB1-9CC1-9519DCBCFB04}">
      <dgm:prSet custT="1"/>
      <dgm:spPr>
        <a:solidFill>
          <a:schemeClr val="accent1">
            <a:alpha val="24000"/>
          </a:schemeClr>
        </a:solidFill>
      </dgm:spPr>
      <dgm:t>
        <a:bodyPr/>
        <a:lstStyle/>
        <a:p>
          <a:r>
            <a:rPr lang="en-US" sz="1400">
              <a:latin typeface="Arial" panose="020B0604020202020204" pitchFamily="34" charset="0"/>
              <a:cs typeface="Arial" panose="020B0604020202020204" pitchFamily="34" charset="0"/>
            </a:rPr>
            <a:t>Industrial Excess Heat Recovery</a:t>
          </a:r>
        </a:p>
      </dgm:t>
    </dgm:pt>
    <dgm:pt modelId="{7AF82504-3E1A-4730-8F58-82774B55C823}" type="parTrans" cxnId="{46AB24A3-00DC-419D-B273-1077BD92F51E}">
      <dgm:prSet/>
      <dgm:spPr/>
      <dgm:t>
        <a:bodyPr/>
        <a:lstStyle/>
        <a:p>
          <a:endParaRPr lang="en-US"/>
        </a:p>
      </dgm:t>
    </dgm:pt>
    <dgm:pt modelId="{477380F0-EC8D-4082-8E3D-66CB0201C07A}" type="sibTrans" cxnId="{46AB24A3-00DC-419D-B273-1077BD92F51E}">
      <dgm:prSet/>
      <dgm:spPr/>
      <dgm:t>
        <a:bodyPr/>
        <a:lstStyle/>
        <a:p>
          <a:endParaRPr lang="en-US"/>
        </a:p>
      </dgm:t>
    </dgm:pt>
    <dgm:pt modelId="{B4CEC6BC-E493-4642-BAC0-A1BD470EF47B}">
      <dgm:prSet custT="1"/>
      <dgm:spPr>
        <a:solidFill>
          <a:schemeClr val="accent5"/>
        </a:solidFill>
      </dgm:spPr>
      <dgm:t>
        <a:bodyPr/>
        <a:lstStyle/>
        <a:p>
          <a:r>
            <a:rPr lang="en-US" sz="1600">
              <a:latin typeface="Arial" panose="020B0604020202020204" pitchFamily="34" charset="0"/>
              <a:cs typeface="Arial" panose="020B0604020202020204" pitchFamily="34" charset="0"/>
            </a:rPr>
            <a:t>Task </a:t>
          </a:r>
          <a:br>
            <a:rPr lang="en-US" sz="160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>
              <a:latin typeface="Arial" panose="020B0604020202020204" pitchFamily="34" charset="0"/>
              <a:cs typeface="Arial" panose="020B0604020202020204" pitchFamily="34" charset="0"/>
            </a:rPr>
            <a:t>XVI</a:t>
          </a:r>
        </a:p>
      </dgm:t>
    </dgm:pt>
    <dgm:pt modelId="{868C0C79-318F-4F5A-92E9-1FD7EE8E5F65}" type="parTrans" cxnId="{B33A646B-7AEB-40C6-81F5-3F1529901AF2}">
      <dgm:prSet/>
      <dgm:spPr/>
      <dgm:t>
        <a:bodyPr/>
        <a:lstStyle/>
        <a:p>
          <a:endParaRPr lang="en-US"/>
        </a:p>
      </dgm:t>
    </dgm:pt>
    <dgm:pt modelId="{16F684A9-B8C8-49DE-98E2-148C4C4B79B8}" type="sibTrans" cxnId="{B33A646B-7AEB-40C6-81F5-3F1529901AF2}">
      <dgm:prSet/>
      <dgm:spPr/>
      <dgm:t>
        <a:bodyPr/>
        <a:lstStyle/>
        <a:p>
          <a:endParaRPr lang="en-US"/>
        </a:p>
      </dgm:t>
    </dgm:pt>
    <dgm:pt modelId="{60610742-FA4A-4E57-AEBB-D115C55690D1}">
      <dgm:prSet custT="1"/>
      <dgm:spPr>
        <a:solidFill>
          <a:schemeClr val="accent1">
            <a:alpha val="24000"/>
          </a:schemeClr>
        </a:solidFill>
      </dgm:spPr>
      <dgm:t>
        <a:bodyPr/>
        <a:lstStyle/>
        <a:p>
          <a:r>
            <a:rPr lang="en-US" sz="1400">
              <a:latin typeface="Arial" panose="020B0604020202020204" pitchFamily="34" charset="0"/>
              <a:cs typeface="Arial" panose="020B0604020202020204" pitchFamily="34" charset="0"/>
            </a:rPr>
            <a:t>Energy Efficiency in SMEs</a:t>
          </a:r>
        </a:p>
      </dgm:t>
    </dgm:pt>
    <dgm:pt modelId="{EC2E3E01-CD2A-43A3-B8D7-BF45E1A485D3}" type="parTrans" cxnId="{1CF40BB4-C4C1-4F02-BB6B-490D0E68311A}">
      <dgm:prSet/>
      <dgm:spPr/>
      <dgm:t>
        <a:bodyPr/>
        <a:lstStyle/>
        <a:p>
          <a:endParaRPr lang="en-US"/>
        </a:p>
      </dgm:t>
    </dgm:pt>
    <dgm:pt modelId="{0A801D68-9AD2-4ED7-ABAA-BF9C9E3AE150}" type="sibTrans" cxnId="{1CF40BB4-C4C1-4F02-BB6B-490D0E68311A}">
      <dgm:prSet/>
      <dgm:spPr/>
      <dgm:t>
        <a:bodyPr/>
        <a:lstStyle/>
        <a:p>
          <a:endParaRPr lang="en-US"/>
        </a:p>
      </dgm:t>
    </dgm:pt>
    <dgm:pt modelId="{1A92FB94-7CE3-4F72-964C-E8FFF0964420}">
      <dgm:prSet custT="1"/>
      <dgm:spPr>
        <a:solidFill>
          <a:schemeClr val="accent5"/>
        </a:solidFill>
      </dgm:spPr>
      <dgm:t>
        <a:bodyPr/>
        <a:lstStyle/>
        <a:p>
          <a:r>
            <a:rPr lang="en-US" sz="1600">
              <a:latin typeface="Arial" panose="020B0604020202020204" pitchFamily="34" charset="0"/>
              <a:cs typeface="Arial" panose="020B0604020202020204" pitchFamily="34" charset="0"/>
            </a:rPr>
            <a:t>Task </a:t>
          </a:r>
          <a:br>
            <a:rPr lang="en-US" sz="160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>
              <a:latin typeface="Arial" panose="020B0604020202020204" pitchFamily="34" charset="0"/>
              <a:cs typeface="Arial" panose="020B0604020202020204" pitchFamily="34" charset="0"/>
            </a:rPr>
            <a:t>XVII</a:t>
          </a:r>
        </a:p>
      </dgm:t>
    </dgm:pt>
    <dgm:pt modelId="{D953B7CA-8B8C-44EB-862A-FE78FCC9FFBF}" type="parTrans" cxnId="{C8D8FC44-B772-475E-8294-D7F87692AD3B}">
      <dgm:prSet/>
      <dgm:spPr/>
      <dgm:t>
        <a:bodyPr/>
        <a:lstStyle/>
        <a:p>
          <a:endParaRPr lang="en-US"/>
        </a:p>
      </dgm:t>
    </dgm:pt>
    <dgm:pt modelId="{F84BB862-1277-4D25-979C-EED5EF7F32F3}" type="sibTrans" cxnId="{C8D8FC44-B772-475E-8294-D7F87692AD3B}">
      <dgm:prSet/>
      <dgm:spPr/>
      <dgm:t>
        <a:bodyPr/>
        <a:lstStyle/>
        <a:p>
          <a:endParaRPr lang="en-US"/>
        </a:p>
      </dgm:t>
    </dgm:pt>
    <dgm:pt modelId="{49647285-A4F4-4BC5-B3F1-0F9D842780B2}">
      <dgm:prSet custT="1"/>
      <dgm:spPr>
        <a:solidFill>
          <a:schemeClr val="accent1">
            <a:alpha val="24000"/>
          </a:schemeClr>
        </a:solidFill>
      </dgm:spPr>
      <dgm:t>
        <a:bodyPr/>
        <a:lstStyle/>
        <a:p>
          <a:r>
            <a:rPr lang="en-US" sz="1400">
              <a:latin typeface="Arial" panose="020B0604020202020204" pitchFamily="34" charset="0"/>
              <a:cs typeface="Arial" panose="020B0604020202020204" pitchFamily="34" charset="0"/>
            </a:rPr>
            <a:t>Membrane Processes in Biorefineries</a:t>
          </a:r>
        </a:p>
      </dgm:t>
    </dgm:pt>
    <dgm:pt modelId="{E44AE1A7-ABE2-4F97-9761-7E2845FAE879}" type="parTrans" cxnId="{B74DD1BE-9A64-4A77-9266-6BCA85A19778}">
      <dgm:prSet/>
      <dgm:spPr/>
      <dgm:t>
        <a:bodyPr/>
        <a:lstStyle/>
        <a:p>
          <a:endParaRPr lang="en-US"/>
        </a:p>
      </dgm:t>
    </dgm:pt>
    <dgm:pt modelId="{CE81A333-35DC-4A83-B50E-D08684C4EA15}" type="sibTrans" cxnId="{B74DD1BE-9A64-4A77-9266-6BCA85A19778}">
      <dgm:prSet/>
      <dgm:spPr/>
      <dgm:t>
        <a:bodyPr/>
        <a:lstStyle/>
        <a:p>
          <a:endParaRPr lang="en-US"/>
        </a:p>
      </dgm:t>
    </dgm:pt>
    <dgm:pt modelId="{D7DADA80-DA98-475E-A22B-51D56486C427}">
      <dgm:prSet custT="1"/>
      <dgm:spPr>
        <a:solidFill>
          <a:schemeClr val="accent5"/>
        </a:solidFill>
      </dgm:spPr>
      <dgm:t>
        <a:bodyPr/>
        <a:lstStyle/>
        <a:p>
          <a:r>
            <a:rPr lang="en-US" sz="1600">
              <a:latin typeface="Arial" panose="020B0604020202020204" pitchFamily="34" charset="0"/>
              <a:cs typeface="Arial" panose="020B0604020202020204" pitchFamily="34" charset="0"/>
            </a:rPr>
            <a:t>Task </a:t>
          </a:r>
          <a:br>
            <a:rPr lang="en-US" sz="160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>
              <a:latin typeface="Arial" panose="020B0604020202020204" pitchFamily="34" charset="0"/>
              <a:cs typeface="Arial" panose="020B0604020202020204" pitchFamily="34" charset="0"/>
            </a:rPr>
            <a:t>XVIII</a:t>
          </a:r>
        </a:p>
      </dgm:t>
    </dgm:pt>
    <dgm:pt modelId="{773579FB-B3CC-40BE-892E-F7F8C2583D41}" type="parTrans" cxnId="{DC03561F-2667-46B3-B8BE-F3E6763DE5EE}">
      <dgm:prSet/>
      <dgm:spPr/>
      <dgm:t>
        <a:bodyPr/>
        <a:lstStyle/>
        <a:p>
          <a:endParaRPr lang="en-US"/>
        </a:p>
      </dgm:t>
    </dgm:pt>
    <dgm:pt modelId="{FBD01459-B154-492E-B70C-BF13AFC684A3}" type="sibTrans" cxnId="{DC03561F-2667-46B3-B8BE-F3E6763DE5EE}">
      <dgm:prSet/>
      <dgm:spPr/>
      <dgm:t>
        <a:bodyPr/>
        <a:lstStyle/>
        <a:p>
          <a:endParaRPr lang="en-US"/>
        </a:p>
      </dgm:t>
    </dgm:pt>
    <dgm:pt modelId="{9D3970B1-62D1-4BA8-AEC6-742AE924EE56}">
      <dgm:prSet custT="1"/>
      <dgm:spPr>
        <a:solidFill>
          <a:schemeClr val="accent1">
            <a:alpha val="24000"/>
          </a:schemeClr>
        </a:solidFill>
      </dgm:spPr>
      <dgm:t>
        <a:bodyPr/>
        <a:lstStyle/>
        <a:p>
          <a:r>
            <a:rPr lang="en-US" sz="1100">
              <a:latin typeface="Arial" panose="020B0604020202020204" pitchFamily="34" charset="0"/>
              <a:cs typeface="Arial" panose="020B0604020202020204" pitchFamily="34" charset="0"/>
            </a:rPr>
            <a:t>Digitalization, Artificial Intelligence and Related Technologies for Energy Efficiency and GHG Emissions Reduction in Industry</a:t>
          </a:r>
        </a:p>
      </dgm:t>
    </dgm:pt>
    <dgm:pt modelId="{D9836D4C-201D-4032-B372-CC680A4A904B}" type="parTrans" cxnId="{D6F5969F-DC7F-49EF-B406-EF364A373B36}">
      <dgm:prSet/>
      <dgm:spPr/>
      <dgm:t>
        <a:bodyPr/>
        <a:lstStyle/>
        <a:p>
          <a:endParaRPr lang="en-US"/>
        </a:p>
      </dgm:t>
    </dgm:pt>
    <dgm:pt modelId="{E55D0C18-52D3-48DC-B951-C3E36485D67F}" type="sibTrans" cxnId="{D6F5969F-DC7F-49EF-B406-EF364A373B36}">
      <dgm:prSet/>
      <dgm:spPr/>
      <dgm:t>
        <a:bodyPr/>
        <a:lstStyle/>
        <a:p>
          <a:endParaRPr lang="en-US"/>
        </a:p>
      </dgm:t>
    </dgm:pt>
    <dgm:pt modelId="{5E9DCD39-319D-457C-917F-97F70E306A16}">
      <dgm:prSet custT="1"/>
      <dgm:spPr>
        <a:solidFill>
          <a:schemeClr val="accent5"/>
        </a:solidFill>
      </dgm:spPr>
      <dgm:t>
        <a:bodyPr/>
        <a:lstStyle/>
        <a:p>
          <a:r>
            <a:rPr lang="en-US" sz="1600">
              <a:latin typeface="Arial" panose="020B0604020202020204" pitchFamily="34" charset="0"/>
              <a:cs typeface="Arial" panose="020B0604020202020204" pitchFamily="34" charset="0"/>
            </a:rPr>
            <a:t>Task</a:t>
          </a:r>
          <a:br>
            <a:rPr lang="en-US" sz="160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>
              <a:latin typeface="Arial" panose="020B0604020202020204" pitchFamily="34" charset="0"/>
              <a:cs typeface="Arial" panose="020B0604020202020204" pitchFamily="34" charset="0"/>
            </a:rPr>
            <a:t>XIX</a:t>
          </a:r>
        </a:p>
      </dgm:t>
    </dgm:pt>
    <dgm:pt modelId="{79F65DF6-962D-4770-8125-453CAE248923}" type="parTrans" cxnId="{5A2E930C-BB29-446B-BAD1-F4AA12BE0408}">
      <dgm:prSet/>
      <dgm:spPr/>
      <dgm:t>
        <a:bodyPr/>
        <a:lstStyle/>
        <a:p>
          <a:endParaRPr lang="en-US"/>
        </a:p>
      </dgm:t>
    </dgm:pt>
    <dgm:pt modelId="{71B6B0A2-C7ED-4D57-8D06-F55ED3649759}" type="sibTrans" cxnId="{5A2E930C-BB29-446B-BAD1-F4AA12BE0408}">
      <dgm:prSet/>
      <dgm:spPr/>
      <dgm:t>
        <a:bodyPr/>
        <a:lstStyle/>
        <a:p>
          <a:endParaRPr lang="en-US"/>
        </a:p>
      </dgm:t>
    </dgm:pt>
    <dgm:pt modelId="{0DCBD793-4398-4576-8F6F-6FBC0EAE4714}">
      <dgm:prSet custT="1"/>
      <dgm:spPr>
        <a:solidFill>
          <a:schemeClr val="accent1">
            <a:alpha val="24000"/>
          </a:schemeClr>
        </a:solidFill>
      </dgm:spPr>
      <dgm:t>
        <a:bodyPr/>
        <a:lstStyle/>
        <a:p>
          <a:r>
            <a:rPr lang="en-US" sz="1400">
              <a:latin typeface="Arial" panose="020B0604020202020204" pitchFamily="34" charset="0"/>
              <a:cs typeface="Arial" panose="020B0604020202020204" pitchFamily="34" charset="0"/>
            </a:rPr>
            <a:t>Electrification in Industry</a:t>
          </a:r>
        </a:p>
      </dgm:t>
    </dgm:pt>
    <dgm:pt modelId="{DC181571-FBE3-4F93-944A-AA5012995B33}" type="parTrans" cxnId="{5D7823F1-06CD-48FB-A0B4-40246C8FF8C3}">
      <dgm:prSet/>
      <dgm:spPr/>
      <dgm:t>
        <a:bodyPr/>
        <a:lstStyle/>
        <a:p>
          <a:endParaRPr lang="en-US"/>
        </a:p>
      </dgm:t>
    </dgm:pt>
    <dgm:pt modelId="{83CEB155-004A-4277-BBFA-75D1852B0A6F}" type="sibTrans" cxnId="{5D7823F1-06CD-48FB-A0B4-40246C8FF8C3}">
      <dgm:prSet/>
      <dgm:spPr/>
      <dgm:t>
        <a:bodyPr/>
        <a:lstStyle/>
        <a:p>
          <a:endParaRPr lang="en-US"/>
        </a:p>
      </dgm:t>
    </dgm:pt>
    <dgm:pt modelId="{7A52E8FA-0600-483B-8E51-C15AA7E93795}">
      <dgm:prSet custT="1"/>
      <dgm:spPr>
        <a:solidFill>
          <a:srgbClr val="ADCF78"/>
        </a:solidFill>
      </dgm:spPr>
      <dgm:t>
        <a:bodyPr/>
        <a:lstStyle/>
        <a:p>
          <a:r>
            <a:rPr lang="en-US" sz="1600">
              <a:latin typeface="Arial" panose="020B0604020202020204" pitchFamily="34" charset="0"/>
              <a:cs typeface="Arial" panose="020B0604020202020204" pitchFamily="34" charset="0"/>
            </a:rPr>
            <a:t>Task</a:t>
          </a:r>
          <a:br>
            <a:rPr lang="en-US" sz="160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>
              <a:latin typeface="Arial" panose="020B0604020202020204" pitchFamily="34" charset="0"/>
              <a:cs typeface="Arial" panose="020B0604020202020204" pitchFamily="34" charset="0"/>
            </a:rPr>
            <a:t> XX</a:t>
          </a:r>
        </a:p>
      </dgm:t>
    </dgm:pt>
    <dgm:pt modelId="{0378AA74-8462-42EE-A995-0B5F2D596B19}" type="parTrans" cxnId="{5BCB1AB8-C619-4ED2-9FFD-F3294128BBB6}">
      <dgm:prSet/>
      <dgm:spPr/>
      <dgm:t>
        <a:bodyPr/>
        <a:lstStyle/>
        <a:p>
          <a:endParaRPr lang="en-SE"/>
        </a:p>
      </dgm:t>
    </dgm:pt>
    <dgm:pt modelId="{CD5B4EC8-9E81-4DCB-B522-590C8714ABD5}" type="sibTrans" cxnId="{5BCB1AB8-C619-4ED2-9FFD-F3294128BBB6}">
      <dgm:prSet/>
      <dgm:spPr/>
      <dgm:t>
        <a:bodyPr/>
        <a:lstStyle/>
        <a:p>
          <a:endParaRPr lang="en-SE"/>
        </a:p>
      </dgm:t>
    </dgm:pt>
    <dgm:pt modelId="{0B939A77-5436-46F1-BAF5-E5657699CA09}">
      <dgm:prSet custT="1"/>
      <dgm:spPr>
        <a:solidFill>
          <a:schemeClr val="accent5"/>
        </a:solidFill>
      </dgm:spPr>
      <dgm:t>
        <a:bodyPr/>
        <a:lstStyle/>
        <a:p>
          <a:r>
            <a:rPr lang="en-US" sz="1600">
              <a:latin typeface="Arial" panose="020B0604020202020204" pitchFamily="34" charset="0"/>
              <a:cs typeface="Arial" panose="020B0604020202020204" pitchFamily="34" charset="0"/>
            </a:rPr>
            <a:t>Task</a:t>
          </a:r>
          <a:br>
            <a:rPr lang="en-US" sz="160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>
              <a:latin typeface="Arial" panose="020B0604020202020204" pitchFamily="34" charset="0"/>
              <a:cs typeface="Arial" panose="020B0604020202020204" pitchFamily="34" charset="0"/>
            </a:rPr>
            <a:t> XXI</a:t>
          </a:r>
        </a:p>
      </dgm:t>
    </dgm:pt>
    <dgm:pt modelId="{FB3162A0-49E3-44B6-B5FA-B706BF64E082}" type="parTrans" cxnId="{91FB655E-1FB0-4D96-80EA-4D822FE25605}">
      <dgm:prSet/>
      <dgm:spPr/>
      <dgm:t>
        <a:bodyPr/>
        <a:lstStyle/>
        <a:p>
          <a:endParaRPr lang="en-SE"/>
        </a:p>
      </dgm:t>
    </dgm:pt>
    <dgm:pt modelId="{4B13842A-1857-457A-A46A-08C6D6348AD3}" type="sibTrans" cxnId="{91FB655E-1FB0-4D96-80EA-4D822FE25605}">
      <dgm:prSet/>
      <dgm:spPr/>
      <dgm:t>
        <a:bodyPr/>
        <a:lstStyle/>
        <a:p>
          <a:endParaRPr lang="en-SE"/>
        </a:p>
      </dgm:t>
    </dgm:pt>
    <dgm:pt modelId="{5812FC09-28B9-41B5-838B-1FA9EF6243C0}">
      <dgm:prSet custT="1"/>
      <dgm:spPr>
        <a:solidFill>
          <a:schemeClr val="accent1">
            <a:alpha val="24000"/>
          </a:schemeClr>
        </a:solidFill>
      </dgm:spPr>
      <dgm:t>
        <a:bodyPr/>
        <a:lstStyle/>
        <a:p>
          <a:r>
            <a:rPr lang="en-US" sz="1400">
              <a:latin typeface="Arial" panose="020B0604020202020204" pitchFamily="34" charset="0"/>
              <a:cs typeface="Arial" panose="020B0604020202020204" pitchFamily="34" charset="0"/>
            </a:rPr>
            <a:t>Development of Industry Transition Roadmaps</a:t>
          </a:r>
        </a:p>
      </dgm:t>
    </dgm:pt>
    <dgm:pt modelId="{7E3A11CE-6CD6-4D03-BB27-6CE53B000B97}" type="parTrans" cxnId="{33C843E7-9B77-4224-8B8D-98811FD234AD}">
      <dgm:prSet/>
      <dgm:spPr/>
      <dgm:t>
        <a:bodyPr/>
        <a:lstStyle/>
        <a:p>
          <a:endParaRPr lang="en-SE"/>
        </a:p>
      </dgm:t>
    </dgm:pt>
    <dgm:pt modelId="{78DA3CBA-5F52-4FFD-928D-AAAE2809C39B}" type="sibTrans" cxnId="{33C843E7-9B77-4224-8B8D-98811FD234AD}">
      <dgm:prSet/>
      <dgm:spPr/>
      <dgm:t>
        <a:bodyPr/>
        <a:lstStyle/>
        <a:p>
          <a:endParaRPr lang="en-SE"/>
        </a:p>
      </dgm:t>
    </dgm:pt>
    <dgm:pt modelId="{B7D28747-713D-4461-B013-B50E1076230F}">
      <dgm:prSet custT="1"/>
      <dgm:spPr>
        <a:solidFill>
          <a:schemeClr val="accent1">
            <a:alpha val="24000"/>
          </a:schemeClr>
        </a:solidFill>
      </dgm:spPr>
      <dgm:t>
        <a:bodyPr/>
        <a:lstStyle/>
        <a:p>
          <a:r>
            <a:rPr lang="en-US" sz="1400">
              <a:latin typeface="Arial" panose="020B0604020202020204" pitchFamily="34" charset="0"/>
              <a:cs typeface="Arial" panose="020B0604020202020204" pitchFamily="34" charset="0"/>
            </a:rPr>
            <a:t>Decarbonizing industrial systems in a circular economy framework</a:t>
          </a:r>
        </a:p>
      </dgm:t>
    </dgm:pt>
    <dgm:pt modelId="{BB2B675E-53F2-4ABF-8F6A-A4AF5F896B25}" type="parTrans" cxnId="{7D06C092-86A3-4812-AB6D-5F8CC9F74A72}">
      <dgm:prSet/>
      <dgm:spPr/>
      <dgm:t>
        <a:bodyPr/>
        <a:lstStyle/>
        <a:p>
          <a:endParaRPr lang="en-SE"/>
        </a:p>
      </dgm:t>
    </dgm:pt>
    <dgm:pt modelId="{A195C9D3-9B7B-4BD6-8AF3-41757FD87136}" type="sibTrans" cxnId="{7D06C092-86A3-4812-AB6D-5F8CC9F74A72}">
      <dgm:prSet/>
      <dgm:spPr/>
      <dgm:t>
        <a:bodyPr/>
        <a:lstStyle/>
        <a:p>
          <a:endParaRPr lang="en-SE"/>
        </a:p>
      </dgm:t>
    </dgm:pt>
    <dgm:pt modelId="{AABF8D8B-18D4-408C-AD8A-41AFB42FC8AC}" type="pres">
      <dgm:prSet presAssocID="{FC1E5437-756D-4ADE-B879-53B8455CBA67}" presName="Name0" presStyleCnt="0">
        <dgm:presLayoutVars>
          <dgm:dir/>
          <dgm:animLvl val="lvl"/>
          <dgm:resizeHandles val="exact"/>
        </dgm:presLayoutVars>
      </dgm:prSet>
      <dgm:spPr/>
    </dgm:pt>
    <dgm:pt modelId="{9FC113E2-658C-4576-9A97-32BBE4E59496}" type="pres">
      <dgm:prSet presAssocID="{5CE38470-7CFB-4FE7-9986-F9352717A381}" presName="linNode" presStyleCnt="0"/>
      <dgm:spPr/>
    </dgm:pt>
    <dgm:pt modelId="{2061BB04-05E6-43DD-81CE-DDDD65B37437}" type="pres">
      <dgm:prSet presAssocID="{5CE38470-7CFB-4FE7-9986-F9352717A381}" presName="parentText" presStyleLbl="alignNode1" presStyleIdx="0" presStyleCnt="9" custScaleX="105347">
        <dgm:presLayoutVars>
          <dgm:chMax val="1"/>
          <dgm:bulletEnabled/>
        </dgm:presLayoutVars>
      </dgm:prSet>
      <dgm:spPr/>
    </dgm:pt>
    <dgm:pt modelId="{3CB26564-3294-4C3C-9C4A-B949932EC0AB}" type="pres">
      <dgm:prSet presAssocID="{5CE38470-7CFB-4FE7-9986-F9352717A381}" presName="descendantText" presStyleLbl="alignAccFollowNode1" presStyleIdx="0" presStyleCnt="9">
        <dgm:presLayoutVars>
          <dgm:bulletEnabled/>
        </dgm:presLayoutVars>
      </dgm:prSet>
      <dgm:spPr/>
    </dgm:pt>
    <dgm:pt modelId="{0075205B-A7C7-4A91-8F5D-10105072705B}" type="pres">
      <dgm:prSet presAssocID="{FFB58F05-37AB-4A61-B1EC-7083D8A31FE2}" presName="sp" presStyleCnt="0"/>
      <dgm:spPr/>
    </dgm:pt>
    <dgm:pt modelId="{23A9A45F-074D-41F4-A56E-0266A5E350DF}" type="pres">
      <dgm:prSet presAssocID="{55C49B6B-62E7-4238-B8F2-A1B9F006FD38}" presName="linNode" presStyleCnt="0"/>
      <dgm:spPr/>
    </dgm:pt>
    <dgm:pt modelId="{393EB639-C83B-4BBD-BFC0-C64665BE6F5A}" type="pres">
      <dgm:prSet presAssocID="{55C49B6B-62E7-4238-B8F2-A1B9F006FD38}" presName="parentText" presStyleLbl="alignNode1" presStyleIdx="1" presStyleCnt="9" custScaleX="105347">
        <dgm:presLayoutVars>
          <dgm:chMax val="1"/>
          <dgm:bulletEnabled/>
        </dgm:presLayoutVars>
      </dgm:prSet>
      <dgm:spPr/>
    </dgm:pt>
    <dgm:pt modelId="{119EEF10-8B91-4417-855A-7661DF22B629}" type="pres">
      <dgm:prSet presAssocID="{55C49B6B-62E7-4238-B8F2-A1B9F006FD38}" presName="descendantText" presStyleLbl="alignAccFollowNode1" presStyleIdx="1" presStyleCnt="9">
        <dgm:presLayoutVars>
          <dgm:bulletEnabled/>
        </dgm:presLayoutVars>
      </dgm:prSet>
      <dgm:spPr/>
    </dgm:pt>
    <dgm:pt modelId="{46BADE47-3B3D-446D-90C2-429A285051FF}" type="pres">
      <dgm:prSet presAssocID="{1F970FD1-9478-4517-B8EB-37663B77AD7F}" presName="sp" presStyleCnt="0"/>
      <dgm:spPr/>
    </dgm:pt>
    <dgm:pt modelId="{EA266BB5-F538-47F5-8BCB-8E9465B26FF6}" type="pres">
      <dgm:prSet presAssocID="{435A8B29-6B68-4C17-B4B9-D17F0085EAF3}" presName="linNode" presStyleCnt="0"/>
      <dgm:spPr/>
    </dgm:pt>
    <dgm:pt modelId="{9927E6C9-7827-42A5-BBA0-FCE3E959CE5A}" type="pres">
      <dgm:prSet presAssocID="{435A8B29-6B68-4C17-B4B9-D17F0085EAF3}" presName="parentText" presStyleLbl="alignNode1" presStyleIdx="2" presStyleCnt="9" custScaleX="105347">
        <dgm:presLayoutVars>
          <dgm:chMax val="1"/>
          <dgm:bulletEnabled/>
        </dgm:presLayoutVars>
      </dgm:prSet>
      <dgm:spPr/>
    </dgm:pt>
    <dgm:pt modelId="{3BEE45E8-B225-41FD-B8BD-859ADFB97AC7}" type="pres">
      <dgm:prSet presAssocID="{435A8B29-6B68-4C17-B4B9-D17F0085EAF3}" presName="descendantText" presStyleLbl="alignAccFollowNode1" presStyleIdx="2" presStyleCnt="9">
        <dgm:presLayoutVars>
          <dgm:bulletEnabled/>
        </dgm:presLayoutVars>
      </dgm:prSet>
      <dgm:spPr/>
    </dgm:pt>
    <dgm:pt modelId="{9425A1E8-494E-4D5D-A99D-B431B7A791CF}" type="pres">
      <dgm:prSet presAssocID="{DAF5AF61-05EF-4015-8FCB-C868C0C45A3E}" presName="sp" presStyleCnt="0"/>
      <dgm:spPr/>
    </dgm:pt>
    <dgm:pt modelId="{8E76F960-7A6B-4ED0-AD2A-852EA7A27829}" type="pres">
      <dgm:prSet presAssocID="{B4CEC6BC-E493-4642-BAC0-A1BD470EF47B}" presName="linNode" presStyleCnt="0"/>
      <dgm:spPr/>
    </dgm:pt>
    <dgm:pt modelId="{31D3F76C-C459-4CBF-90D9-A3F1780E408E}" type="pres">
      <dgm:prSet presAssocID="{B4CEC6BC-E493-4642-BAC0-A1BD470EF47B}" presName="parentText" presStyleLbl="alignNode1" presStyleIdx="3" presStyleCnt="9" custScaleX="105347">
        <dgm:presLayoutVars>
          <dgm:chMax val="1"/>
          <dgm:bulletEnabled/>
        </dgm:presLayoutVars>
      </dgm:prSet>
      <dgm:spPr/>
    </dgm:pt>
    <dgm:pt modelId="{3B530963-D6D9-4017-BA99-52AB6A38E5B6}" type="pres">
      <dgm:prSet presAssocID="{B4CEC6BC-E493-4642-BAC0-A1BD470EF47B}" presName="descendantText" presStyleLbl="alignAccFollowNode1" presStyleIdx="3" presStyleCnt="9">
        <dgm:presLayoutVars>
          <dgm:bulletEnabled/>
        </dgm:presLayoutVars>
      </dgm:prSet>
      <dgm:spPr/>
    </dgm:pt>
    <dgm:pt modelId="{90B09EC8-FD40-404C-9F24-9EFCC8733749}" type="pres">
      <dgm:prSet presAssocID="{16F684A9-B8C8-49DE-98E2-148C4C4B79B8}" presName="sp" presStyleCnt="0"/>
      <dgm:spPr/>
    </dgm:pt>
    <dgm:pt modelId="{6A7B6601-A9BD-4B86-9D34-E74CE8351D06}" type="pres">
      <dgm:prSet presAssocID="{1A92FB94-7CE3-4F72-964C-E8FFF0964420}" presName="linNode" presStyleCnt="0"/>
      <dgm:spPr/>
    </dgm:pt>
    <dgm:pt modelId="{AC232186-2760-4002-A387-5EDAB683A092}" type="pres">
      <dgm:prSet presAssocID="{1A92FB94-7CE3-4F72-964C-E8FFF0964420}" presName="parentText" presStyleLbl="alignNode1" presStyleIdx="4" presStyleCnt="9" custScaleX="105347">
        <dgm:presLayoutVars>
          <dgm:chMax val="1"/>
          <dgm:bulletEnabled/>
        </dgm:presLayoutVars>
      </dgm:prSet>
      <dgm:spPr/>
    </dgm:pt>
    <dgm:pt modelId="{0FCF9E79-3887-4331-83A9-822FFBD56DA0}" type="pres">
      <dgm:prSet presAssocID="{1A92FB94-7CE3-4F72-964C-E8FFF0964420}" presName="descendantText" presStyleLbl="alignAccFollowNode1" presStyleIdx="4" presStyleCnt="9">
        <dgm:presLayoutVars>
          <dgm:bulletEnabled/>
        </dgm:presLayoutVars>
      </dgm:prSet>
      <dgm:spPr/>
    </dgm:pt>
    <dgm:pt modelId="{799E635F-82CF-412C-A968-33B9C1CBD2AE}" type="pres">
      <dgm:prSet presAssocID="{F84BB862-1277-4D25-979C-EED5EF7F32F3}" presName="sp" presStyleCnt="0"/>
      <dgm:spPr/>
    </dgm:pt>
    <dgm:pt modelId="{B8A98D65-2E77-433A-B12C-AD7EA26AFB13}" type="pres">
      <dgm:prSet presAssocID="{D7DADA80-DA98-475E-A22B-51D56486C427}" presName="linNode" presStyleCnt="0"/>
      <dgm:spPr/>
    </dgm:pt>
    <dgm:pt modelId="{3C411A87-3BFA-43A9-B8F4-9EF5A33F10D9}" type="pres">
      <dgm:prSet presAssocID="{D7DADA80-DA98-475E-A22B-51D56486C427}" presName="parentText" presStyleLbl="alignNode1" presStyleIdx="5" presStyleCnt="9" custScaleX="105347">
        <dgm:presLayoutVars>
          <dgm:chMax val="1"/>
          <dgm:bulletEnabled/>
        </dgm:presLayoutVars>
      </dgm:prSet>
      <dgm:spPr/>
    </dgm:pt>
    <dgm:pt modelId="{FBDF3726-B75A-40F7-BF54-57FA9CDC5612}" type="pres">
      <dgm:prSet presAssocID="{D7DADA80-DA98-475E-A22B-51D56486C427}" presName="descendantText" presStyleLbl="alignAccFollowNode1" presStyleIdx="5" presStyleCnt="9">
        <dgm:presLayoutVars>
          <dgm:bulletEnabled/>
        </dgm:presLayoutVars>
      </dgm:prSet>
      <dgm:spPr/>
    </dgm:pt>
    <dgm:pt modelId="{0B13B1A1-EE77-4ED2-91C8-F6041A2C519A}" type="pres">
      <dgm:prSet presAssocID="{FBD01459-B154-492E-B70C-BF13AFC684A3}" presName="sp" presStyleCnt="0"/>
      <dgm:spPr/>
    </dgm:pt>
    <dgm:pt modelId="{932B47D8-E8D6-4AE3-AF90-EF995E2ED6B6}" type="pres">
      <dgm:prSet presAssocID="{5E9DCD39-319D-457C-917F-97F70E306A16}" presName="linNode" presStyleCnt="0"/>
      <dgm:spPr/>
    </dgm:pt>
    <dgm:pt modelId="{ED75A21C-7911-4DDB-A398-CA29CBAAFDCF}" type="pres">
      <dgm:prSet presAssocID="{5E9DCD39-319D-457C-917F-97F70E306A16}" presName="parentText" presStyleLbl="alignNode1" presStyleIdx="6" presStyleCnt="9" custScaleX="105347">
        <dgm:presLayoutVars>
          <dgm:chMax val="1"/>
          <dgm:bulletEnabled/>
        </dgm:presLayoutVars>
      </dgm:prSet>
      <dgm:spPr/>
    </dgm:pt>
    <dgm:pt modelId="{EA337290-208C-44C7-B88E-DB5E0219C2FB}" type="pres">
      <dgm:prSet presAssocID="{5E9DCD39-319D-457C-917F-97F70E306A16}" presName="descendantText" presStyleLbl="alignAccFollowNode1" presStyleIdx="6" presStyleCnt="9">
        <dgm:presLayoutVars>
          <dgm:bulletEnabled/>
        </dgm:presLayoutVars>
      </dgm:prSet>
      <dgm:spPr/>
    </dgm:pt>
    <dgm:pt modelId="{F0A034D5-383F-45EB-A73C-D1C5641D8634}" type="pres">
      <dgm:prSet presAssocID="{71B6B0A2-C7ED-4D57-8D06-F55ED3649759}" presName="sp" presStyleCnt="0"/>
      <dgm:spPr/>
    </dgm:pt>
    <dgm:pt modelId="{9C3D138F-0261-4D59-B9AA-CA2DF7BFBC3A}" type="pres">
      <dgm:prSet presAssocID="{7A52E8FA-0600-483B-8E51-C15AA7E93795}" presName="linNode" presStyleCnt="0"/>
      <dgm:spPr/>
    </dgm:pt>
    <dgm:pt modelId="{B7408AD9-F4AE-448D-A11A-5F95D78ECB29}" type="pres">
      <dgm:prSet presAssocID="{7A52E8FA-0600-483B-8E51-C15AA7E93795}" presName="parentText" presStyleLbl="alignNode1" presStyleIdx="7" presStyleCnt="9" custScaleX="105347" custLinFactNeighborX="-15556" custLinFactNeighborY="-1465">
        <dgm:presLayoutVars>
          <dgm:chMax val="1"/>
          <dgm:bulletEnabled/>
        </dgm:presLayoutVars>
      </dgm:prSet>
      <dgm:spPr/>
    </dgm:pt>
    <dgm:pt modelId="{FB45AC35-29EF-4D6C-A852-0A941371BBB3}" type="pres">
      <dgm:prSet presAssocID="{7A52E8FA-0600-483B-8E51-C15AA7E93795}" presName="descendantText" presStyleLbl="alignAccFollowNode1" presStyleIdx="7" presStyleCnt="9">
        <dgm:presLayoutVars>
          <dgm:bulletEnabled/>
        </dgm:presLayoutVars>
      </dgm:prSet>
      <dgm:spPr/>
    </dgm:pt>
    <dgm:pt modelId="{9B16B36F-56BC-45A4-8B8B-9315589DD230}" type="pres">
      <dgm:prSet presAssocID="{CD5B4EC8-9E81-4DCB-B522-590C8714ABD5}" presName="sp" presStyleCnt="0"/>
      <dgm:spPr/>
    </dgm:pt>
    <dgm:pt modelId="{F5934C3E-3EF6-4C41-A086-968748D4AE6F}" type="pres">
      <dgm:prSet presAssocID="{0B939A77-5436-46F1-BAF5-E5657699CA09}" presName="linNode" presStyleCnt="0"/>
      <dgm:spPr/>
    </dgm:pt>
    <dgm:pt modelId="{F4A53B2C-23E7-4590-9CA7-1883500DF1FB}" type="pres">
      <dgm:prSet presAssocID="{0B939A77-5436-46F1-BAF5-E5657699CA09}" presName="parentText" presStyleLbl="alignNode1" presStyleIdx="8" presStyleCnt="9" custScaleX="105347">
        <dgm:presLayoutVars>
          <dgm:chMax val="1"/>
          <dgm:bulletEnabled/>
        </dgm:presLayoutVars>
      </dgm:prSet>
      <dgm:spPr/>
    </dgm:pt>
    <dgm:pt modelId="{E8903D33-6A76-4731-9EED-AC54368DD672}" type="pres">
      <dgm:prSet presAssocID="{0B939A77-5436-46F1-BAF5-E5657699CA09}" presName="descendantText" presStyleLbl="alignAccFollowNode1" presStyleIdx="8" presStyleCnt="9">
        <dgm:presLayoutVars>
          <dgm:bulletEnabled/>
        </dgm:presLayoutVars>
      </dgm:prSet>
      <dgm:spPr/>
    </dgm:pt>
  </dgm:ptLst>
  <dgm:cxnLst>
    <dgm:cxn modelId="{5A2E930C-BB29-446B-BAD1-F4AA12BE0408}" srcId="{FC1E5437-756D-4ADE-B879-53B8455CBA67}" destId="{5E9DCD39-319D-457C-917F-97F70E306A16}" srcOrd="6" destOrd="0" parTransId="{79F65DF6-962D-4770-8125-453CAE248923}" sibTransId="{71B6B0A2-C7ED-4D57-8D06-F55ED3649759}"/>
    <dgm:cxn modelId="{62F6A10E-3D6B-43A1-967A-A919D1FCA553}" type="presOf" srcId="{435A8B29-6B68-4C17-B4B9-D17F0085EAF3}" destId="{9927E6C9-7827-42A5-BBA0-FCE3E959CE5A}" srcOrd="0" destOrd="0" presId="urn:microsoft.com/office/officeart/2016/7/layout/VerticalSolidActionList"/>
    <dgm:cxn modelId="{C684331D-BA9D-4D67-92F2-3D1C5C0A60D3}" type="presOf" srcId="{9168589C-EEB7-4BB1-9CC1-9519DCBCFB04}" destId="{3BEE45E8-B225-41FD-B8BD-859ADFB97AC7}" srcOrd="0" destOrd="0" presId="urn:microsoft.com/office/officeart/2016/7/layout/VerticalSolidActionList"/>
    <dgm:cxn modelId="{DC03561F-2667-46B3-B8BE-F3E6763DE5EE}" srcId="{FC1E5437-756D-4ADE-B879-53B8455CBA67}" destId="{D7DADA80-DA98-475E-A22B-51D56486C427}" srcOrd="5" destOrd="0" parTransId="{773579FB-B3CC-40BE-892E-F7F8C2583D41}" sibTransId="{FBD01459-B154-492E-B70C-BF13AFC684A3}"/>
    <dgm:cxn modelId="{A1287C1F-546D-43D6-892D-C4E67AB3FE7E}" srcId="{55C49B6B-62E7-4238-B8F2-A1B9F006FD38}" destId="{8D167B8B-ECEC-404E-9CF1-5B3479BA1296}" srcOrd="0" destOrd="0" parTransId="{E2845DF7-6FD1-44C4-BF45-8B7820F13E68}" sibTransId="{39D6347A-2E33-46BC-B0AD-D3048DB29868}"/>
    <dgm:cxn modelId="{4EC2BC22-8892-496F-80CF-A93D0BC10537}" type="presOf" srcId="{D7DADA80-DA98-475E-A22B-51D56486C427}" destId="{3C411A87-3BFA-43A9-B8F4-9EF5A33F10D9}" srcOrd="0" destOrd="0" presId="urn:microsoft.com/office/officeart/2016/7/layout/VerticalSolidActionList"/>
    <dgm:cxn modelId="{9925CB2D-C953-48B0-B536-0748A4F087A3}" type="presOf" srcId="{78D78667-8025-4DC5-B50A-DE674306D878}" destId="{3CB26564-3294-4C3C-9C4A-B949932EC0AB}" srcOrd="0" destOrd="0" presId="urn:microsoft.com/office/officeart/2016/7/layout/VerticalSolidActionList"/>
    <dgm:cxn modelId="{07D30635-7DF7-4C72-BADA-043ACB0533FD}" srcId="{FC1E5437-756D-4ADE-B879-53B8455CBA67}" destId="{55C49B6B-62E7-4238-B8F2-A1B9F006FD38}" srcOrd="1" destOrd="0" parTransId="{9C963ED2-14A8-4079-8581-0192E756C265}" sibTransId="{1F970FD1-9478-4517-B8EB-37663B77AD7F}"/>
    <dgm:cxn modelId="{91FB655E-1FB0-4D96-80EA-4D822FE25605}" srcId="{FC1E5437-756D-4ADE-B879-53B8455CBA67}" destId="{0B939A77-5436-46F1-BAF5-E5657699CA09}" srcOrd="8" destOrd="0" parTransId="{FB3162A0-49E3-44B6-B5FA-B706BF64E082}" sibTransId="{4B13842A-1857-457A-A46A-08C6D6348AD3}"/>
    <dgm:cxn modelId="{C8D8FC44-B772-475E-8294-D7F87692AD3B}" srcId="{FC1E5437-756D-4ADE-B879-53B8455CBA67}" destId="{1A92FB94-7CE3-4F72-964C-E8FFF0964420}" srcOrd="4" destOrd="0" parTransId="{D953B7CA-8B8C-44EB-862A-FE78FCC9FFBF}" sibTransId="{F84BB862-1277-4D25-979C-EED5EF7F32F3}"/>
    <dgm:cxn modelId="{B33A646B-7AEB-40C6-81F5-3F1529901AF2}" srcId="{FC1E5437-756D-4ADE-B879-53B8455CBA67}" destId="{B4CEC6BC-E493-4642-BAC0-A1BD470EF47B}" srcOrd="3" destOrd="0" parTransId="{868C0C79-318F-4F5A-92E9-1FD7EE8E5F65}" sibTransId="{16F684A9-B8C8-49DE-98E2-148C4C4B79B8}"/>
    <dgm:cxn modelId="{E14B1B4F-9CA1-401D-BFEA-3B972ED2BFCD}" type="presOf" srcId="{9D3970B1-62D1-4BA8-AEC6-742AE924EE56}" destId="{FBDF3726-B75A-40F7-BF54-57FA9CDC5612}" srcOrd="0" destOrd="0" presId="urn:microsoft.com/office/officeart/2016/7/layout/VerticalSolidActionList"/>
    <dgm:cxn modelId="{064F0851-54E5-4EE7-9322-19DC9A8A889F}" type="presOf" srcId="{B4CEC6BC-E493-4642-BAC0-A1BD470EF47B}" destId="{31D3F76C-C459-4CBF-90D9-A3F1780E408E}" srcOrd="0" destOrd="0" presId="urn:microsoft.com/office/officeart/2016/7/layout/VerticalSolidActionList"/>
    <dgm:cxn modelId="{1EF95651-B0EA-4E91-824A-747D3211C91E}" srcId="{FC1E5437-756D-4ADE-B879-53B8455CBA67}" destId="{435A8B29-6B68-4C17-B4B9-D17F0085EAF3}" srcOrd="2" destOrd="0" parTransId="{E340704C-2C95-41FB-AA84-ABA3136BCC89}" sibTransId="{DAF5AF61-05EF-4015-8FCB-C868C0C45A3E}"/>
    <dgm:cxn modelId="{9DDBDB8C-2430-48AD-832D-8A1B3E8F6D6B}" type="presOf" srcId="{FC1E5437-756D-4ADE-B879-53B8455CBA67}" destId="{AABF8D8B-18D4-408C-AD8A-41AFB42FC8AC}" srcOrd="0" destOrd="0" presId="urn:microsoft.com/office/officeart/2016/7/layout/VerticalSolidActionList"/>
    <dgm:cxn modelId="{7D2A1D8F-ACEF-4C62-98B0-3C98C252138C}" type="presOf" srcId="{55C49B6B-62E7-4238-B8F2-A1B9F006FD38}" destId="{393EB639-C83B-4BBD-BFC0-C64665BE6F5A}" srcOrd="0" destOrd="0" presId="urn:microsoft.com/office/officeart/2016/7/layout/VerticalSolidActionList"/>
    <dgm:cxn modelId="{7D06C092-86A3-4812-AB6D-5F8CC9F74A72}" srcId="{0B939A77-5436-46F1-BAF5-E5657699CA09}" destId="{B7D28747-713D-4461-B013-B50E1076230F}" srcOrd="0" destOrd="0" parTransId="{BB2B675E-53F2-4ABF-8F6A-A4AF5F896B25}" sibTransId="{A195C9D3-9B7B-4BD6-8AF3-41757FD87136}"/>
    <dgm:cxn modelId="{68727B95-BAF1-41C8-A0AD-F98D28A8321A}" type="presOf" srcId="{5812FC09-28B9-41B5-838B-1FA9EF6243C0}" destId="{FB45AC35-29EF-4D6C-A852-0A941371BBB3}" srcOrd="0" destOrd="0" presId="urn:microsoft.com/office/officeart/2016/7/layout/VerticalSolidActionList"/>
    <dgm:cxn modelId="{D6F5969F-DC7F-49EF-B406-EF364A373B36}" srcId="{D7DADA80-DA98-475E-A22B-51D56486C427}" destId="{9D3970B1-62D1-4BA8-AEC6-742AE924EE56}" srcOrd="0" destOrd="0" parTransId="{D9836D4C-201D-4032-B372-CC680A4A904B}" sibTransId="{E55D0C18-52D3-48DC-B951-C3E36485D67F}"/>
    <dgm:cxn modelId="{46AB24A3-00DC-419D-B273-1077BD92F51E}" srcId="{435A8B29-6B68-4C17-B4B9-D17F0085EAF3}" destId="{9168589C-EEB7-4BB1-9CC1-9519DCBCFB04}" srcOrd="0" destOrd="0" parTransId="{7AF82504-3E1A-4730-8F58-82774B55C823}" sibTransId="{477380F0-EC8D-4082-8E3D-66CB0201C07A}"/>
    <dgm:cxn modelId="{155743A3-50A9-49E3-99BE-05A75978B112}" srcId="{5CE38470-7CFB-4FE7-9986-F9352717A381}" destId="{78D78667-8025-4DC5-B50A-DE674306D878}" srcOrd="0" destOrd="0" parTransId="{5A78F360-39C9-46BB-A341-CD7CED6DCD46}" sibTransId="{B4EDD44A-5AD9-4CB0-94F3-4014ABCBC370}"/>
    <dgm:cxn modelId="{C89A74A4-152A-4BDC-B927-AA746E90428E}" type="presOf" srcId="{7A52E8FA-0600-483B-8E51-C15AA7E93795}" destId="{B7408AD9-F4AE-448D-A11A-5F95D78ECB29}" srcOrd="0" destOrd="0" presId="urn:microsoft.com/office/officeart/2016/7/layout/VerticalSolidActionList"/>
    <dgm:cxn modelId="{0A3039AA-8235-4617-87DE-3D5C3F00E77C}" type="presOf" srcId="{1A92FB94-7CE3-4F72-964C-E8FFF0964420}" destId="{AC232186-2760-4002-A387-5EDAB683A092}" srcOrd="0" destOrd="0" presId="urn:microsoft.com/office/officeart/2016/7/layout/VerticalSolidActionList"/>
    <dgm:cxn modelId="{1CF40BB4-C4C1-4F02-BB6B-490D0E68311A}" srcId="{B4CEC6BC-E493-4642-BAC0-A1BD470EF47B}" destId="{60610742-FA4A-4E57-AEBB-D115C55690D1}" srcOrd="0" destOrd="0" parTransId="{EC2E3E01-CD2A-43A3-B8D7-BF45E1A485D3}" sibTransId="{0A801D68-9AD2-4ED7-ABAA-BF9C9E3AE150}"/>
    <dgm:cxn modelId="{E66AC7B4-D2AC-4F4C-BF0A-75F13FDE5CA9}" type="presOf" srcId="{5E9DCD39-319D-457C-917F-97F70E306A16}" destId="{ED75A21C-7911-4DDB-A398-CA29CBAAFDCF}" srcOrd="0" destOrd="0" presId="urn:microsoft.com/office/officeart/2016/7/layout/VerticalSolidActionList"/>
    <dgm:cxn modelId="{5BCB1AB8-C619-4ED2-9FFD-F3294128BBB6}" srcId="{FC1E5437-756D-4ADE-B879-53B8455CBA67}" destId="{7A52E8FA-0600-483B-8E51-C15AA7E93795}" srcOrd="7" destOrd="0" parTransId="{0378AA74-8462-42EE-A995-0B5F2D596B19}" sibTransId="{CD5B4EC8-9E81-4DCB-B522-590C8714ABD5}"/>
    <dgm:cxn modelId="{786FB8BE-4A76-4EE5-9A47-B462F19E5132}" type="presOf" srcId="{60610742-FA4A-4E57-AEBB-D115C55690D1}" destId="{3B530963-D6D9-4017-BA99-52AB6A38E5B6}" srcOrd="0" destOrd="0" presId="urn:microsoft.com/office/officeart/2016/7/layout/VerticalSolidActionList"/>
    <dgm:cxn modelId="{B74DD1BE-9A64-4A77-9266-6BCA85A19778}" srcId="{1A92FB94-7CE3-4F72-964C-E8FFF0964420}" destId="{49647285-A4F4-4BC5-B3F1-0F9D842780B2}" srcOrd="0" destOrd="0" parTransId="{E44AE1A7-ABE2-4F97-9761-7E2845FAE879}" sibTransId="{CE81A333-35DC-4A83-B50E-D08684C4EA15}"/>
    <dgm:cxn modelId="{9380DFC2-DBB4-4EAF-B25B-FFCE4E75D0F6}" type="presOf" srcId="{0B939A77-5436-46F1-BAF5-E5657699CA09}" destId="{F4A53B2C-23E7-4590-9CA7-1883500DF1FB}" srcOrd="0" destOrd="0" presId="urn:microsoft.com/office/officeart/2016/7/layout/VerticalSolidActionList"/>
    <dgm:cxn modelId="{3680ECCA-CAC2-40D1-9952-B69F68E4A5B5}" type="presOf" srcId="{0DCBD793-4398-4576-8F6F-6FBC0EAE4714}" destId="{EA337290-208C-44C7-B88E-DB5E0219C2FB}" srcOrd="0" destOrd="0" presId="urn:microsoft.com/office/officeart/2016/7/layout/VerticalSolidActionList"/>
    <dgm:cxn modelId="{BEB3E1D0-A702-4692-9493-F95FA62B34A8}" type="presOf" srcId="{49647285-A4F4-4BC5-B3F1-0F9D842780B2}" destId="{0FCF9E79-3887-4331-83A9-822FFBD56DA0}" srcOrd="0" destOrd="0" presId="urn:microsoft.com/office/officeart/2016/7/layout/VerticalSolidActionList"/>
    <dgm:cxn modelId="{9A9C9EDA-0DC6-42D2-89D0-B28C83A14974}" type="presOf" srcId="{8D167B8B-ECEC-404E-9CF1-5B3479BA1296}" destId="{119EEF10-8B91-4417-855A-7661DF22B629}" srcOrd="0" destOrd="0" presId="urn:microsoft.com/office/officeart/2016/7/layout/VerticalSolidActionList"/>
    <dgm:cxn modelId="{B33DB2E5-3045-4437-B3F6-8510E2B2F004}" srcId="{FC1E5437-756D-4ADE-B879-53B8455CBA67}" destId="{5CE38470-7CFB-4FE7-9986-F9352717A381}" srcOrd="0" destOrd="0" parTransId="{56F80078-49CA-43D3-AAC0-9F9AB88B3D78}" sibTransId="{FFB58F05-37AB-4A61-B1EC-7083D8A31FE2}"/>
    <dgm:cxn modelId="{33C843E7-9B77-4224-8B8D-98811FD234AD}" srcId="{7A52E8FA-0600-483B-8E51-C15AA7E93795}" destId="{5812FC09-28B9-41B5-838B-1FA9EF6243C0}" srcOrd="0" destOrd="0" parTransId="{7E3A11CE-6CD6-4D03-BB27-6CE53B000B97}" sibTransId="{78DA3CBA-5F52-4FFD-928D-AAAE2809C39B}"/>
    <dgm:cxn modelId="{E38436E9-1E7F-4C2F-A2EE-A7C67430D346}" type="presOf" srcId="{B7D28747-713D-4461-B013-B50E1076230F}" destId="{E8903D33-6A76-4731-9EED-AC54368DD672}" srcOrd="0" destOrd="0" presId="urn:microsoft.com/office/officeart/2016/7/layout/VerticalSolidActionList"/>
    <dgm:cxn modelId="{5D7823F1-06CD-48FB-A0B4-40246C8FF8C3}" srcId="{5E9DCD39-319D-457C-917F-97F70E306A16}" destId="{0DCBD793-4398-4576-8F6F-6FBC0EAE4714}" srcOrd="0" destOrd="0" parTransId="{DC181571-FBE3-4F93-944A-AA5012995B33}" sibTransId="{83CEB155-004A-4277-BBFA-75D1852B0A6F}"/>
    <dgm:cxn modelId="{97B324F7-2810-4BE0-A9D2-D3388ECFC1C9}" type="presOf" srcId="{5CE38470-7CFB-4FE7-9986-F9352717A381}" destId="{2061BB04-05E6-43DD-81CE-DDDD65B37437}" srcOrd="0" destOrd="0" presId="urn:microsoft.com/office/officeart/2016/7/layout/VerticalSolidActionList"/>
    <dgm:cxn modelId="{4735D7DA-791F-42D9-B870-00FDA95C89BF}" type="presParOf" srcId="{AABF8D8B-18D4-408C-AD8A-41AFB42FC8AC}" destId="{9FC113E2-658C-4576-9A97-32BBE4E59496}" srcOrd="0" destOrd="0" presId="urn:microsoft.com/office/officeart/2016/7/layout/VerticalSolidActionList"/>
    <dgm:cxn modelId="{1ED0FE51-31B0-4338-B704-AC07DE1D5579}" type="presParOf" srcId="{9FC113E2-658C-4576-9A97-32BBE4E59496}" destId="{2061BB04-05E6-43DD-81CE-DDDD65B37437}" srcOrd="0" destOrd="0" presId="urn:microsoft.com/office/officeart/2016/7/layout/VerticalSolidActionList"/>
    <dgm:cxn modelId="{08E9006D-191A-475C-824C-B724F267ED80}" type="presParOf" srcId="{9FC113E2-658C-4576-9A97-32BBE4E59496}" destId="{3CB26564-3294-4C3C-9C4A-B949932EC0AB}" srcOrd="1" destOrd="0" presId="urn:microsoft.com/office/officeart/2016/7/layout/VerticalSolidActionList"/>
    <dgm:cxn modelId="{CFDF78E9-1CF6-421E-A53D-CD8C5F4BC810}" type="presParOf" srcId="{AABF8D8B-18D4-408C-AD8A-41AFB42FC8AC}" destId="{0075205B-A7C7-4A91-8F5D-10105072705B}" srcOrd="1" destOrd="0" presId="urn:microsoft.com/office/officeart/2016/7/layout/VerticalSolidActionList"/>
    <dgm:cxn modelId="{ABF1A68B-C8AC-4B03-989F-9263C7E5DBA4}" type="presParOf" srcId="{AABF8D8B-18D4-408C-AD8A-41AFB42FC8AC}" destId="{23A9A45F-074D-41F4-A56E-0266A5E350DF}" srcOrd="2" destOrd="0" presId="urn:microsoft.com/office/officeart/2016/7/layout/VerticalSolidActionList"/>
    <dgm:cxn modelId="{0A8133F8-E4B8-4EE3-A5C4-8441FA59A4AB}" type="presParOf" srcId="{23A9A45F-074D-41F4-A56E-0266A5E350DF}" destId="{393EB639-C83B-4BBD-BFC0-C64665BE6F5A}" srcOrd="0" destOrd="0" presId="urn:microsoft.com/office/officeart/2016/7/layout/VerticalSolidActionList"/>
    <dgm:cxn modelId="{640D3951-F21F-4925-93AC-E0E327CBD71F}" type="presParOf" srcId="{23A9A45F-074D-41F4-A56E-0266A5E350DF}" destId="{119EEF10-8B91-4417-855A-7661DF22B629}" srcOrd="1" destOrd="0" presId="urn:microsoft.com/office/officeart/2016/7/layout/VerticalSolidActionList"/>
    <dgm:cxn modelId="{0CCAF411-7C3C-4BDE-BAAF-CF1C6D2776A7}" type="presParOf" srcId="{AABF8D8B-18D4-408C-AD8A-41AFB42FC8AC}" destId="{46BADE47-3B3D-446D-90C2-429A285051FF}" srcOrd="3" destOrd="0" presId="urn:microsoft.com/office/officeart/2016/7/layout/VerticalSolidActionList"/>
    <dgm:cxn modelId="{D1F8A373-6F79-4DBF-8343-E6B55C864D33}" type="presParOf" srcId="{AABF8D8B-18D4-408C-AD8A-41AFB42FC8AC}" destId="{EA266BB5-F538-47F5-8BCB-8E9465B26FF6}" srcOrd="4" destOrd="0" presId="urn:microsoft.com/office/officeart/2016/7/layout/VerticalSolidActionList"/>
    <dgm:cxn modelId="{BAF08453-FB95-46C2-B8C2-59E19FDC86FA}" type="presParOf" srcId="{EA266BB5-F538-47F5-8BCB-8E9465B26FF6}" destId="{9927E6C9-7827-42A5-BBA0-FCE3E959CE5A}" srcOrd="0" destOrd="0" presId="urn:microsoft.com/office/officeart/2016/7/layout/VerticalSolidActionList"/>
    <dgm:cxn modelId="{9520ABA2-73B9-4081-8A3C-F01A91CE2501}" type="presParOf" srcId="{EA266BB5-F538-47F5-8BCB-8E9465B26FF6}" destId="{3BEE45E8-B225-41FD-B8BD-859ADFB97AC7}" srcOrd="1" destOrd="0" presId="urn:microsoft.com/office/officeart/2016/7/layout/VerticalSolidActionList"/>
    <dgm:cxn modelId="{8443EAE9-3FC6-4E68-A776-33A3C3781F52}" type="presParOf" srcId="{AABF8D8B-18D4-408C-AD8A-41AFB42FC8AC}" destId="{9425A1E8-494E-4D5D-A99D-B431B7A791CF}" srcOrd="5" destOrd="0" presId="urn:microsoft.com/office/officeart/2016/7/layout/VerticalSolidActionList"/>
    <dgm:cxn modelId="{AEB1A3CE-081E-45FD-A870-5003C27C8AB1}" type="presParOf" srcId="{AABF8D8B-18D4-408C-AD8A-41AFB42FC8AC}" destId="{8E76F960-7A6B-4ED0-AD2A-852EA7A27829}" srcOrd="6" destOrd="0" presId="urn:microsoft.com/office/officeart/2016/7/layout/VerticalSolidActionList"/>
    <dgm:cxn modelId="{191EDD7D-5AB8-482C-9B5A-BFDC73AA5990}" type="presParOf" srcId="{8E76F960-7A6B-4ED0-AD2A-852EA7A27829}" destId="{31D3F76C-C459-4CBF-90D9-A3F1780E408E}" srcOrd="0" destOrd="0" presId="urn:microsoft.com/office/officeart/2016/7/layout/VerticalSolidActionList"/>
    <dgm:cxn modelId="{EF9991BB-597A-4A4D-B284-887945A6E5FD}" type="presParOf" srcId="{8E76F960-7A6B-4ED0-AD2A-852EA7A27829}" destId="{3B530963-D6D9-4017-BA99-52AB6A38E5B6}" srcOrd="1" destOrd="0" presId="urn:microsoft.com/office/officeart/2016/7/layout/VerticalSolidActionList"/>
    <dgm:cxn modelId="{405737B4-59E4-4BDF-A4B7-C56F2CA2690C}" type="presParOf" srcId="{AABF8D8B-18D4-408C-AD8A-41AFB42FC8AC}" destId="{90B09EC8-FD40-404C-9F24-9EFCC8733749}" srcOrd="7" destOrd="0" presId="urn:microsoft.com/office/officeart/2016/7/layout/VerticalSolidActionList"/>
    <dgm:cxn modelId="{5EA48FBD-2C20-4CF9-B0E2-183DC981FB59}" type="presParOf" srcId="{AABF8D8B-18D4-408C-AD8A-41AFB42FC8AC}" destId="{6A7B6601-A9BD-4B86-9D34-E74CE8351D06}" srcOrd="8" destOrd="0" presId="urn:microsoft.com/office/officeart/2016/7/layout/VerticalSolidActionList"/>
    <dgm:cxn modelId="{20B57D84-14E2-40A3-9B33-1A99558DC5D9}" type="presParOf" srcId="{6A7B6601-A9BD-4B86-9D34-E74CE8351D06}" destId="{AC232186-2760-4002-A387-5EDAB683A092}" srcOrd="0" destOrd="0" presId="urn:microsoft.com/office/officeart/2016/7/layout/VerticalSolidActionList"/>
    <dgm:cxn modelId="{074045E3-CFBA-4DFA-8C89-F9AAF76D1FA9}" type="presParOf" srcId="{6A7B6601-A9BD-4B86-9D34-E74CE8351D06}" destId="{0FCF9E79-3887-4331-83A9-822FFBD56DA0}" srcOrd="1" destOrd="0" presId="urn:microsoft.com/office/officeart/2016/7/layout/VerticalSolidActionList"/>
    <dgm:cxn modelId="{B5841793-8B1D-4FDB-94D2-DA79A6C6053C}" type="presParOf" srcId="{AABF8D8B-18D4-408C-AD8A-41AFB42FC8AC}" destId="{799E635F-82CF-412C-A968-33B9C1CBD2AE}" srcOrd="9" destOrd="0" presId="urn:microsoft.com/office/officeart/2016/7/layout/VerticalSolidActionList"/>
    <dgm:cxn modelId="{99DAFD7B-FDE2-4648-A8FD-26421C94991B}" type="presParOf" srcId="{AABF8D8B-18D4-408C-AD8A-41AFB42FC8AC}" destId="{B8A98D65-2E77-433A-B12C-AD7EA26AFB13}" srcOrd="10" destOrd="0" presId="urn:microsoft.com/office/officeart/2016/7/layout/VerticalSolidActionList"/>
    <dgm:cxn modelId="{0B567C75-8263-450D-8654-555609D3C1C5}" type="presParOf" srcId="{B8A98D65-2E77-433A-B12C-AD7EA26AFB13}" destId="{3C411A87-3BFA-43A9-B8F4-9EF5A33F10D9}" srcOrd="0" destOrd="0" presId="urn:microsoft.com/office/officeart/2016/7/layout/VerticalSolidActionList"/>
    <dgm:cxn modelId="{B87880C9-A8D2-4D24-97B3-D210876C4FC3}" type="presParOf" srcId="{B8A98D65-2E77-433A-B12C-AD7EA26AFB13}" destId="{FBDF3726-B75A-40F7-BF54-57FA9CDC5612}" srcOrd="1" destOrd="0" presId="urn:microsoft.com/office/officeart/2016/7/layout/VerticalSolidActionList"/>
    <dgm:cxn modelId="{BA16EF92-C178-47BA-9AB1-6C08534990B3}" type="presParOf" srcId="{AABF8D8B-18D4-408C-AD8A-41AFB42FC8AC}" destId="{0B13B1A1-EE77-4ED2-91C8-F6041A2C519A}" srcOrd="11" destOrd="0" presId="urn:microsoft.com/office/officeart/2016/7/layout/VerticalSolidActionList"/>
    <dgm:cxn modelId="{A73DE912-F3FF-4AE8-827E-7BC4432CB4BE}" type="presParOf" srcId="{AABF8D8B-18D4-408C-AD8A-41AFB42FC8AC}" destId="{932B47D8-E8D6-4AE3-AF90-EF995E2ED6B6}" srcOrd="12" destOrd="0" presId="urn:microsoft.com/office/officeart/2016/7/layout/VerticalSolidActionList"/>
    <dgm:cxn modelId="{04812F94-34F0-4AA1-9965-BFF5DA7B8EAF}" type="presParOf" srcId="{932B47D8-E8D6-4AE3-AF90-EF995E2ED6B6}" destId="{ED75A21C-7911-4DDB-A398-CA29CBAAFDCF}" srcOrd="0" destOrd="0" presId="urn:microsoft.com/office/officeart/2016/7/layout/VerticalSolidActionList"/>
    <dgm:cxn modelId="{3671FDE4-0252-4B92-9104-71C58F67F85E}" type="presParOf" srcId="{932B47D8-E8D6-4AE3-AF90-EF995E2ED6B6}" destId="{EA337290-208C-44C7-B88E-DB5E0219C2FB}" srcOrd="1" destOrd="0" presId="urn:microsoft.com/office/officeart/2016/7/layout/VerticalSolidActionList"/>
    <dgm:cxn modelId="{9EFBB0F5-FF39-4833-A0BE-D045823FE6F7}" type="presParOf" srcId="{AABF8D8B-18D4-408C-AD8A-41AFB42FC8AC}" destId="{F0A034D5-383F-45EB-A73C-D1C5641D8634}" srcOrd="13" destOrd="0" presId="urn:microsoft.com/office/officeart/2016/7/layout/VerticalSolidActionList"/>
    <dgm:cxn modelId="{247AC717-E97D-4B05-9B98-3CEB721DF99B}" type="presParOf" srcId="{AABF8D8B-18D4-408C-AD8A-41AFB42FC8AC}" destId="{9C3D138F-0261-4D59-B9AA-CA2DF7BFBC3A}" srcOrd="14" destOrd="0" presId="urn:microsoft.com/office/officeart/2016/7/layout/VerticalSolidActionList"/>
    <dgm:cxn modelId="{B00A4787-F158-47E7-A5FA-EC0AA8DD7E71}" type="presParOf" srcId="{9C3D138F-0261-4D59-B9AA-CA2DF7BFBC3A}" destId="{B7408AD9-F4AE-448D-A11A-5F95D78ECB29}" srcOrd="0" destOrd="0" presId="urn:microsoft.com/office/officeart/2016/7/layout/VerticalSolidActionList"/>
    <dgm:cxn modelId="{F4819035-6B42-42F1-BD5D-8E446B068AF6}" type="presParOf" srcId="{9C3D138F-0261-4D59-B9AA-CA2DF7BFBC3A}" destId="{FB45AC35-29EF-4D6C-A852-0A941371BBB3}" srcOrd="1" destOrd="0" presId="urn:microsoft.com/office/officeart/2016/7/layout/VerticalSolidActionList"/>
    <dgm:cxn modelId="{0A309FDC-445F-41FE-A07A-64E4A788FDAB}" type="presParOf" srcId="{AABF8D8B-18D4-408C-AD8A-41AFB42FC8AC}" destId="{9B16B36F-56BC-45A4-8B8B-9315589DD230}" srcOrd="15" destOrd="0" presId="urn:microsoft.com/office/officeart/2016/7/layout/VerticalSolidActionList"/>
    <dgm:cxn modelId="{3BB9CB5C-A8BC-40AC-9A05-991A60984B6F}" type="presParOf" srcId="{AABF8D8B-18D4-408C-AD8A-41AFB42FC8AC}" destId="{F5934C3E-3EF6-4C41-A086-968748D4AE6F}" srcOrd="16" destOrd="0" presId="urn:microsoft.com/office/officeart/2016/7/layout/VerticalSolidActionList"/>
    <dgm:cxn modelId="{A9DFECA0-2873-4D66-97EC-BFF6DD56BD79}" type="presParOf" srcId="{F5934C3E-3EF6-4C41-A086-968748D4AE6F}" destId="{F4A53B2C-23E7-4590-9CA7-1883500DF1FB}" srcOrd="0" destOrd="0" presId="urn:microsoft.com/office/officeart/2016/7/layout/VerticalSolidActionList"/>
    <dgm:cxn modelId="{2B5048E5-95C0-4600-B18D-44F21A30AB85}" type="presParOf" srcId="{F5934C3E-3EF6-4C41-A086-968748D4AE6F}" destId="{E8903D33-6A76-4731-9EED-AC54368DD672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B26564-3294-4C3C-9C4A-B949932EC0AB}">
      <dsp:nvSpPr>
        <dsp:cNvPr id="0" name=""/>
        <dsp:cNvSpPr/>
      </dsp:nvSpPr>
      <dsp:spPr>
        <a:xfrm>
          <a:off x="1080426" y="339"/>
          <a:ext cx="4100750" cy="458930"/>
        </a:xfrm>
        <a:prstGeom prst="rect">
          <a:avLst/>
        </a:prstGeom>
        <a:solidFill>
          <a:schemeClr val="accent1">
            <a:alpha val="2400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566" tIns="116568" rIns="79566" bIns="116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Industry-based Biorefineries:</a:t>
          </a:r>
          <a:b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Decision Support Systems and Ex-ante Research</a:t>
          </a:r>
        </a:p>
      </dsp:txBody>
      <dsp:txXfrm>
        <a:off x="1080426" y="339"/>
        <a:ext cx="4100750" cy="458930"/>
      </dsp:txXfrm>
    </dsp:sp>
    <dsp:sp modelId="{2061BB04-05E6-43DD-81CE-DDDD65B37437}">
      <dsp:nvSpPr>
        <dsp:cNvPr id="0" name=""/>
        <dsp:cNvSpPr/>
      </dsp:nvSpPr>
      <dsp:spPr>
        <a:xfrm>
          <a:off x="422" y="339"/>
          <a:ext cx="1080004" cy="458930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4250" tIns="45332" rIns="54250" bIns="4533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  <a:t>Task</a:t>
          </a:r>
          <a:b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  <a:t>XI</a:t>
          </a:r>
        </a:p>
      </dsp:txBody>
      <dsp:txXfrm>
        <a:off x="422" y="339"/>
        <a:ext cx="1080004" cy="458930"/>
      </dsp:txXfrm>
    </dsp:sp>
    <dsp:sp modelId="{119EEF10-8B91-4417-855A-7661DF22B629}">
      <dsp:nvSpPr>
        <dsp:cNvPr id="0" name=""/>
        <dsp:cNvSpPr/>
      </dsp:nvSpPr>
      <dsp:spPr>
        <a:xfrm>
          <a:off x="1080426" y="486805"/>
          <a:ext cx="4100750" cy="458930"/>
        </a:xfrm>
        <a:prstGeom prst="rect">
          <a:avLst/>
        </a:prstGeom>
        <a:solidFill>
          <a:schemeClr val="accent1">
            <a:alpha val="2400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566" tIns="116568" rIns="79566" bIns="116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Energy efficiency in the iron and steel industry</a:t>
          </a:r>
        </a:p>
      </dsp:txBody>
      <dsp:txXfrm>
        <a:off x="1080426" y="486805"/>
        <a:ext cx="4100750" cy="458930"/>
      </dsp:txXfrm>
    </dsp:sp>
    <dsp:sp modelId="{393EB639-C83B-4BBD-BFC0-C64665BE6F5A}">
      <dsp:nvSpPr>
        <dsp:cNvPr id="0" name=""/>
        <dsp:cNvSpPr/>
      </dsp:nvSpPr>
      <dsp:spPr>
        <a:xfrm>
          <a:off x="422" y="486805"/>
          <a:ext cx="1080004" cy="458930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4250" tIns="45332" rIns="54250" bIns="4533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  <a:t>Task</a:t>
          </a:r>
          <a:b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  <a:t>XIV</a:t>
          </a:r>
        </a:p>
      </dsp:txBody>
      <dsp:txXfrm>
        <a:off x="422" y="486805"/>
        <a:ext cx="1080004" cy="458930"/>
      </dsp:txXfrm>
    </dsp:sp>
    <dsp:sp modelId="{3BEE45E8-B225-41FD-B8BD-859ADFB97AC7}">
      <dsp:nvSpPr>
        <dsp:cNvPr id="0" name=""/>
        <dsp:cNvSpPr/>
      </dsp:nvSpPr>
      <dsp:spPr>
        <a:xfrm>
          <a:off x="1080426" y="973271"/>
          <a:ext cx="4100750" cy="458930"/>
        </a:xfrm>
        <a:prstGeom prst="rect">
          <a:avLst/>
        </a:prstGeom>
        <a:solidFill>
          <a:schemeClr val="accent1">
            <a:alpha val="2400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566" tIns="116568" rIns="79566" bIns="116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Industrial Excess Heat Recovery</a:t>
          </a:r>
        </a:p>
      </dsp:txBody>
      <dsp:txXfrm>
        <a:off x="1080426" y="973271"/>
        <a:ext cx="4100750" cy="458930"/>
      </dsp:txXfrm>
    </dsp:sp>
    <dsp:sp modelId="{9927E6C9-7827-42A5-BBA0-FCE3E959CE5A}">
      <dsp:nvSpPr>
        <dsp:cNvPr id="0" name=""/>
        <dsp:cNvSpPr/>
      </dsp:nvSpPr>
      <dsp:spPr>
        <a:xfrm>
          <a:off x="422" y="973271"/>
          <a:ext cx="1080004" cy="458930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4250" tIns="45332" rIns="54250" bIns="4533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  <a:t>Task</a:t>
          </a:r>
          <a:b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  <a:t>XV</a:t>
          </a:r>
        </a:p>
      </dsp:txBody>
      <dsp:txXfrm>
        <a:off x="422" y="973271"/>
        <a:ext cx="1080004" cy="458930"/>
      </dsp:txXfrm>
    </dsp:sp>
    <dsp:sp modelId="{3B530963-D6D9-4017-BA99-52AB6A38E5B6}">
      <dsp:nvSpPr>
        <dsp:cNvPr id="0" name=""/>
        <dsp:cNvSpPr/>
      </dsp:nvSpPr>
      <dsp:spPr>
        <a:xfrm>
          <a:off x="1080426" y="1459737"/>
          <a:ext cx="4100750" cy="458930"/>
        </a:xfrm>
        <a:prstGeom prst="rect">
          <a:avLst/>
        </a:prstGeom>
        <a:solidFill>
          <a:schemeClr val="accent1">
            <a:alpha val="2400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566" tIns="116568" rIns="79566" bIns="116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Energy Efficiency in SMEs</a:t>
          </a:r>
        </a:p>
      </dsp:txBody>
      <dsp:txXfrm>
        <a:off x="1080426" y="1459737"/>
        <a:ext cx="4100750" cy="458930"/>
      </dsp:txXfrm>
    </dsp:sp>
    <dsp:sp modelId="{31D3F76C-C459-4CBF-90D9-A3F1780E408E}">
      <dsp:nvSpPr>
        <dsp:cNvPr id="0" name=""/>
        <dsp:cNvSpPr/>
      </dsp:nvSpPr>
      <dsp:spPr>
        <a:xfrm>
          <a:off x="422" y="1459737"/>
          <a:ext cx="1080004" cy="458930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4250" tIns="45332" rIns="54250" bIns="4533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  <a:t>Task </a:t>
          </a:r>
          <a:b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  <a:t>XVI</a:t>
          </a:r>
        </a:p>
      </dsp:txBody>
      <dsp:txXfrm>
        <a:off x="422" y="1459737"/>
        <a:ext cx="1080004" cy="458930"/>
      </dsp:txXfrm>
    </dsp:sp>
    <dsp:sp modelId="{0FCF9E79-3887-4331-83A9-822FFBD56DA0}">
      <dsp:nvSpPr>
        <dsp:cNvPr id="0" name=""/>
        <dsp:cNvSpPr/>
      </dsp:nvSpPr>
      <dsp:spPr>
        <a:xfrm>
          <a:off x="1080426" y="1946203"/>
          <a:ext cx="4100750" cy="458930"/>
        </a:xfrm>
        <a:prstGeom prst="rect">
          <a:avLst/>
        </a:prstGeom>
        <a:solidFill>
          <a:schemeClr val="accent1">
            <a:alpha val="2400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566" tIns="116568" rIns="79566" bIns="116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Membrane Processes in Biorefineries</a:t>
          </a:r>
        </a:p>
      </dsp:txBody>
      <dsp:txXfrm>
        <a:off x="1080426" y="1946203"/>
        <a:ext cx="4100750" cy="458930"/>
      </dsp:txXfrm>
    </dsp:sp>
    <dsp:sp modelId="{AC232186-2760-4002-A387-5EDAB683A092}">
      <dsp:nvSpPr>
        <dsp:cNvPr id="0" name=""/>
        <dsp:cNvSpPr/>
      </dsp:nvSpPr>
      <dsp:spPr>
        <a:xfrm>
          <a:off x="422" y="1946203"/>
          <a:ext cx="1080004" cy="458930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4250" tIns="45332" rIns="54250" bIns="4533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  <a:t>Task </a:t>
          </a:r>
          <a:b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  <a:t>XVII</a:t>
          </a:r>
        </a:p>
      </dsp:txBody>
      <dsp:txXfrm>
        <a:off x="422" y="1946203"/>
        <a:ext cx="1080004" cy="458930"/>
      </dsp:txXfrm>
    </dsp:sp>
    <dsp:sp modelId="{FBDF3726-B75A-40F7-BF54-57FA9CDC5612}">
      <dsp:nvSpPr>
        <dsp:cNvPr id="0" name=""/>
        <dsp:cNvSpPr/>
      </dsp:nvSpPr>
      <dsp:spPr>
        <a:xfrm>
          <a:off x="1080426" y="2432669"/>
          <a:ext cx="4100750" cy="458930"/>
        </a:xfrm>
        <a:prstGeom prst="rect">
          <a:avLst/>
        </a:prstGeom>
        <a:solidFill>
          <a:schemeClr val="accent1">
            <a:alpha val="2400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566" tIns="116568" rIns="79566" bIns="116568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>
              <a:latin typeface="Arial" panose="020B0604020202020204" pitchFamily="34" charset="0"/>
              <a:cs typeface="Arial" panose="020B0604020202020204" pitchFamily="34" charset="0"/>
            </a:rPr>
            <a:t>Digitalization, Artificial Intelligence and Related Technologies for Energy Efficiency and GHG Emissions Reduction in Industry</a:t>
          </a:r>
        </a:p>
      </dsp:txBody>
      <dsp:txXfrm>
        <a:off x="1080426" y="2432669"/>
        <a:ext cx="4100750" cy="458930"/>
      </dsp:txXfrm>
    </dsp:sp>
    <dsp:sp modelId="{3C411A87-3BFA-43A9-B8F4-9EF5A33F10D9}">
      <dsp:nvSpPr>
        <dsp:cNvPr id="0" name=""/>
        <dsp:cNvSpPr/>
      </dsp:nvSpPr>
      <dsp:spPr>
        <a:xfrm>
          <a:off x="422" y="2432669"/>
          <a:ext cx="1080004" cy="458930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4250" tIns="45332" rIns="54250" bIns="4533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  <a:t>Task </a:t>
          </a:r>
          <a:b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  <a:t>XVIII</a:t>
          </a:r>
        </a:p>
      </dsp:txBody>
      <dsp:txXfrm>
        <a:off x="422" y="2432669"/>
        <a:ext cx="1080004" cy="458930"/>
      </dsp:txXfrm>
    </dsp:sp>
    <dsp:sp modelId="{EA337290-208C-44C7-B88E-DB5E0219C2FB}">
      <dsp:nvSpPr>
        <dsp:cNvPr id="0" name=""/>
        <dsp:cNvSpPr/>
      </dsp:nvSpPr>
      <dsp:spPr>
        <a:xfrm>
          <a:off x="1080426" y="2919135"/>
          <a:ext cx="4100750" cy="458930"/>
        </a:xfrm>
        <a:prstGeom prst="rect">
          <a:avLst/>
        </a:prstGeom>
        <a:solidFill>
          <a:schemeClr val="accent1">
            <a:alpha val="2400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566" tIns="116568" rIns="79566" bIns="116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Electrification in Industry</a:t>
          </a:r>
        </a:p>
      </dsp:txBody>
      <dsp:txXfrm>
        <a:off x="1080426" y="2919135"/>
        <a:ext cx="4100750" cy="458930"/>
      </dsp:txXfrm>
    </dsp:sp>
    <dsp:sp modelId="{ED75A21C-7911-4DDB-A398-CA29CBAAFDCF}">
      <dsp:nvSpPr>
        <dsp:cNvPr id="0" name=""/>
        <dsp:cNvSpPr/>
      </dsp:nvSpPr>
      <dsp:spPr>
        <a:xfrm>
          <a:off x="422" y="2919135"/>
          <a:ext cx="1080004" cy="458930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4250" tIns="45332" rIns="54250" bIns="4533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  <a:t>Task</a:t>
          </a:r>
          <a:b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  <a:t>XIX</a:t>
          </a:r>
        </a:p>
      </dsp:txBody>
      <dsp:txXfrm>
        <a:off x="422" y="2919135"/>
        <a:ext cx="1080004" cy="458930"/>
      </dsp:txXfrm>
    </dsp:sp>
    <dsp:sp modelId="{FB45AC35-29EF-4D6C-A852-0A941371BBB3}">
      <dsp:nvSpPr>
        <dsp:cNvPr id="0" name=""/>
        <dsp:cNvSpPr/>
      </dsp:nvSpPr>
      <dsp:spPr>
        <a:xfrm>
          <a:off x="1080426" y="3405601"/>
          <a:ext cx="4100750" cy="458930"/>
        </a:xfrm>
        <a:prstGeom prst="rect">
          <a:avLst/>
        </a:prstGeom>
        <a:solidFill>
          <a:schemeClr val="accent1">
            <a:alpha val="2400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566" tIns="116568" rIns="79566" bIns="116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Development of Industry Transition Roadmaps</a:t>
          </a:r>
        </a:p>
      </dsp:txBody>
      <dsp:txXfrm>
        <a:off x="1080426" y="3405601"/>
        <a:ext cx="4100750" cy="458930"/>
      </dsp:txXfrm>
    </dsp:sp>
    <dsp:sp modelId="{B7408AD9-F4AE-448D-A11A-5F95D78ECB29}">
      <dsp:nvSpPr>
        <dsp:cNvPr id="0" name=""/>
        <dsp:cNvSpPr/>
      </dsp:nvSpPr>
      <dsp:spPr>
        <a:xfrm>
          <a:off x="0" y="3398878"/>
          <a:ext cx="1080004" cy="458930"/>
        </a:xfrm>
        <a:prstGeom prst="rect">
          <a:avLst/>
        </a:prstGeom>
        <a:solidFill>
          <a:srgbClr val="ADCF78"/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4250" tIns="45332" rIns="54250" bIns="4533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  <a:t>Task</a:t>
          </a:r>
          <a:b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  <a:t> XX</a:t>
          </a:r>
        </a:p>
      </dsp:txBody>
      <dsp:txXfrm>
        <a:off x="0" y="3398878"/>
        <a:ext cx="1080004" cy="458930"/>
      </dsp:txXfrm>
    </dsp:sp>
    <dsp:sp modelId="{E8903D33-6A76-4731-9EED-AC54368DD672}">
      <dsp:nvSpPr>
        <dsp:cNvPr id="0" name=""/>
        <dsp:cNvSpPr/>
      </dsp:nvSpPr>
      <dsp:spPr>
        <a:xfrm>
          <a:off x="1080426" y="3892067"/>
          <a:ext cx="4100750" cy="458930"/>
        </a:xfrm>
        <a:prstGeom prst="rect">
          <a:avLst/>
        </a:prstGeom>
        <a:solidFill>
          <a:schemeClr val="accent1">
            <a:alpha val="2400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566" tIns="116568" rIns="79566" bIns="116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Decarbonizing industrial systems in a circular economy framework</a:t>
          </a:r>
        </a:p>
      </dsp:txBody>
      <dsp:txXfrm>
        <a:off x="1080426" y="3892067"/>
        <a:ext cx="4100750" cy="458930"/>
      </dsp:txXfrm>
    </dsp:sp>
    <dsp:sp modelId="{F4A53B2C-23E7-4590-9CA7-1883500DF1FB}">
      <dsp:nvSpPr>
        <dsp:cNvPr id="0" name=""/>
        <dsp:cNvSpPr/>
      </dsp:nvSpPr>
      <dsp:spPr>
        <a:xfrm>
          <a:off x="422" y="3892067"/>
          <a:ext cx="1080004" cy="458930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4250" tIns="45332" rIns="54250" bIns="4533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  <a:t>Task</a:t>
          </a:r>
          <a:b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600" kern="1200">
              <a:latin typeface="Arial" panose="020B0604020202020204" pitchFamily="34" charset="0"/>
              <a:cs typeface="Arial" panose="020B0604020202020204" pitchFamily="34" charset="0"/>
            </a:rPr>
            <a:t> XXI</a:t>
          </a:r>
        </a:p>
      </dsp:txBody>
      <dsp:txXfrm>
        <a:off x="422" y="3892067"/>
        <a:ext cx="1080004" cy="458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D4888A-D5ED-4597-B784-F500F31E2040}" type="datetimeFigureOut">
              <a:rPr lang="en-CA" smtClean="0"/>
              <a:t>2023-10-26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4BD5F-334C-43C7-9F07-191636AA891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48735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54BD5F-334C-43C7-9F07-191636AA891C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824492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54BD5F-334C-43C7-9F07-191636AA891C}" type="slidenum">
              <a:rPr lang="en-CA" smtClean="0"/>
              <a:t>36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0706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54BD5F-334C-43C7-9F07-191636AA891C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714357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54BD5F-334C-43C7-9F07-191636AA891C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12205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54BD5F-334C-43C7-9F07-191636AA891C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70248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54BD5F-334C-43C7-9F07-191636AA891C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53035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54BD5F-334C-43C7-9F07-191636AA891C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33241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54BD5F-334C-43C7-9F07-191636AA891C}" type="slidenum">
              <a:rPr lang="en-CA" smtClean="0"/>
              <a:t>26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4165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54BD5F-334C-43C7-9F07-191636AA891C}" type="slidenum">
              <a:rPr lang="en-CA" smtClean="0"/>
              <a:t>27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521795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54BD5F-334C-43C7-9F07-191636AA891C}" type="slidenum">
              <a:rPr lang="en-CA" smtClean="0"/>
              <a:t>30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340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E6B7A5-6BE0-476D-9704-0FC3A2260D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C18F96A-E5B1-4B5B-B3BF-30B8936F68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DBBACD1-80FC-4351-A6B7-DD33B6D123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6481"/>
            <a:ext cx="12192000" cy="758964"/>
          </a:xfrm>
          <a:prstGeom prst="rect">
            <a:avLst/>
          </a:prstGeom>
        </p:spPr>
      </p:pic>
      <p:pic>
        <p:nvPicPr>
          <p:cNvPr id="13" name="Bildobjekt 12" descr="En bild som visar ritning&#10;&#10;Automatiskt genererad beskrivning">
            <a:extLst>
              <a:ext uri="{FF2B5EF4-FFF2-40B4-BE49-F238E27FC236}">
                <a16:creationId xmlns:a16="http://schemas.microsoft.com/office/drawing/2014/main" id="{C82A5655-0B23-43FE-8D2A-180A95D01B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632" y="102369"/>
            <a:ext cx="2562736" cy="101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437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o_Bullet-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7FB088-09B1-4053-A0C6-481DEA8DE1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02534" y="295455"/>
            <a:ext cx="9377632" cy="381000"/>
          </a:xfrm>
          <a:prstGeom prst="rect">
            <a:avLst/>
          </a:prstGeom>
        </p:spPr>
        <p:txBody>
          <a:bodyPr lIns="0" tIns="0"/>
          <a:lstStyle>
            <a:lvl1pPr marL="0" marR="0" indent="0" algn="l" defTabSz="171450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 sz="2800" baseline="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 </a:t>
            </a:r>
            <a:br>
              <a:rPr lang="de-DE" dirty="0"/>
            </a:br>
            <a:r>
              <a:rPr lang="de-DE" dirty="0"/>
              <a:t>Title Format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98B33D6-E2C6-4C30-9B89-81A1BA50E62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04845" y="1603795"/>
            <a:ext cx="9575321" cy="457271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500"/>
              </a:spcBef>
              <a:buFont typeface="Wingdings" charset="2"/>
              <a:buNone/>
              <a:defRPr sz="2200">
                <a:solidFill>
                  <a:srgbClr val="004A8A"/>
                </a:solidFill>
                <a:latin typeface="+mn-lt"/>
                <a:cs typeface="Arial" panose="020B0604020202020204" pitchFamily="34" charset="0"/>
              </a:defRPr>
            </a:lvl1pPr>
            <a:lvl2pPr marL="450000" indent="-270000">
              <a:lnSpc>
                <a:spcPts val="1800"/>
              </a:lnSpc>
              <a:spcBef>
                <a:spcPts val="225"/>
              </a:spcBef>
              <a:buFont typeface="Symbol" charset="2"/>
              <a:buChar char="-"/>
              <a:tabLst/>
              <a:defRPr lang="de-DE" sz="2200" b="0" i="0" u="none" strike="noStrike" cap="none" spc="0" baseline="0" dirty="0">
                <a:solidFill>
                  <a:srgbClr val="004A8A"/>
                </a:solidFill>
                <a:uFillTx/>
                <a:latin typeface="+mn-lt"/>
                <a:ea typeface="Arial"/>
                <a:cs typeface="Arial" panose="020B0604020202020204" pitchFamily="34" charset="0"/>
                <a:sym typeface="Arial"/>
              </a:defRPr>
            </a:lvl2pPr>
            <a:lvl3pPr marL="675000" indent="-225000" defTabSz="203002">
              <a:lnSpc>
                <a:spcPts val="2000"/>
              </a:lnSpc>
              <a:spcBef>
                <a:spcPts val="300"/>
              </a:spcBef>
              <a:buFont typeface="Wingdings" charset="2"/>
              <a:buChar char="§"/>
              <a:tabLst/>
              <a:defRPr sz="2000">
                <a:solidFill>
                  <a:srgbClr val="004A8A"/>
                </a:solidFill>
                <a:latin typeface="+mn-lt"/>
                <a:cs typeface="Arial" panose="020B0604020202020204" pitchFamily="34" charset="0"/>
              </a:defRPr>
            </a:lvl3pPr>
            <a:lvl4pPr marL="810000" indent="-225000">
              <a:lnSpc>
                <a:spcPts val="2000"/>
              </a:lnSpc>
              <a:spcBef>
                <a:spcPts val="300"/>
              </a:spcBef>
              <a:buFont typeface="Symbol" charset="2"/>
              <a:buChar char="-"/>
              <a:defRPr lang="de-DE" sz="2000" b="0" i="0" u="none" strike="noStrike" cap="none" spc="0" baseline="0" dirty="0">
                <a:solidFill>
                  <a:srgbClr val="004A8A"/>
                </a:solidFill>
                <a:uFillTx/>
                <a:latin typeface="+mn-lt"/>
                <a:ea typeface="Arial"/>
                <a:cs typeface="Arial" panose="020B0604020202020204" pitchFamily="34" charset="0"/>
                <a:sym typeface="Arial"/>
              </a:defRPr>
            </a:lvl4pPr>
            <a:lvl5pPr marL="990000" indent="-225000">
              <a:lnSpc>
                <a:spcPts val="2000"/>
              </a:lnSpc>
              <a:spcBef>
                <a:spcPts val="300"/>
              </a:spcBef>
              <a:buFont typeface="Wingdings" charset="2"/>
              <a:buChar char="§"/>
              <a:tabLst/>
              <a:defRPr lang="de-DE" sz="2000" b="0" i="0" u="none" strike="noStrike" cap="none" spc="0" baseline="0" dirty="0">
                <a:solidFill>
                  <a:srgbClr val="004A8A"/>
                </a:solidFill>
                <a:uFillTx/>
                <a:latin typeface="+mn-lt"/>
                <a:ea typeface="Arial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GB" noProof="0" dirty="0"/>
              <a:t>Edit master text format</a:t>
            </a:r>
          </a:p>
          <a:p>
            <a:pPr marL="450000" marR="0" lvl="1" indent="-270000" algn="l" defTabSz="342900" latinLnBrk="0">
              <a:lnSpc>
                <a:spcPts val="24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Symbol" charset="2"/>
              <a:buChar char="-"/>
              <a:tabLst/>
            </a:pPr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marL="810000" marR="0" lvl="3" indent="-224632" algn="l" defTabSz="457200" latinLnBrk="0">
              <a:lnSpc>
                <a:spcPts val="2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Symbol" charset="2"/>
              <a:buChar char="-"/>
              <a:tabLst/>
            </a:pPr>
            <a:r>
              <a:rPr lang="en-GB" noProof="0" dirty="0"/>
              <a:t>Fourth level</a:t>
            </a:r>
          </a:p>
          <a:p>
            <a:pPr marL="990000" marR="0" lvl="4" indent="-225000" algn="l" defTabSz="457200" latinLnBrk="0">
              <a:lnSpc>
                <a:spcPts val="2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</a:pPr>
            <a:r>
              <a:rPr lang="en-GB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6845481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CC7887-71A8-4C95-A0AD-DA8A22E32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aseline="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FA00FE3-52A1-469F-A76C-A4820101D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957A45D9-5715-4966-B624-7A3B823EDA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6481"/>
            <a:ext cx="12192000" cy="758964"/>
          </a:xfrm>
          <a:prstGeom prst="rect">
            <a:avLst/>
          </a:prstGeom>
        </p:spPr>
      </p:pic>
      <p:pic>
        <p:nvPicPr>
          <p:cNvPr id="10" name="Bildobjekt 9" descr="En bild som visar ritning&#10;&#10;Automatiskt genererad beskrivning">
            <a:extLst>
              <a:ext uri="{FF2B5EF4-FFF2-40B4-BE49-F238E27FC236}">
                <a16:creationId xmlns:a16="http://schemas.microsoft.com/office/drawing/2014/main" id="{6B8E3AB1-FCEE-42AC-B6E5-ADF2679ABDC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059" y="83704"/>
            <a:ext cx="1451481" cy="59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955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EEC636-C096-4B98-B246-C95840CD2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BD9BF4B-31B4-4E76-8F31-23D9CCCF7F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C02DB0D9-F447-454B-B3F7-7226570F5A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6481"/>
            <a:ext cx="12192000" cy="758964"/>
          </a:xfrm>
          <a:prstGeom prst="rect">
            <a:avLst/>
          </a:prstGeom>
        </p:spPr>
      </p:pic>
      <p:pic>
        <p:nvPicPr>
          <p:cNvPr id="8" name="Bildobjekt 7" descr="En bild som visar ritning&#10;&#10;Automatiskt genererad beskrivning">
            <a:extLst>
              <a:ext uri="{FF2B5EF4-FFF2-40B4-BE49-F238E27FC236}">
                <a16:creationId xmlns:a16="http://schemas.microsoft.com/office/drawing/2014/main" id="{CA7B22C7-BCFB-421A-BC4F-F7A91E1B06B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059" y="83704"/>
            <a:ext cx="1451481" cy="59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68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E3B8A69-AA81-4435-AA53-6E6EE3E93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08B9695-4172-4318-8C09-840B214CEA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76D75EB-99C0-4658-9B65-AECAC5E729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E1B43EF0-147B-451D-B829-63076F8482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6481"/>
            <a:ext cx="12192000" cy="758964"/>
          </a:xfrm>
          <a:prstGeom prst="rect">
            <a:avLst/>
          </a:prstGeom>
        </p:spPr>
      </p:pic>
      <p:pic>
        <p:nvPicPr>
          <p:cNvPr id="9" name="Bildobjekt 8" descr="En bild som visar ritning&#10;&#10;Automatiskt genererad beskrivning">
            <a:extLst>
              <a:ext uri="{FF2B5EF4-FFF2-40B4-BE49-F238E27FC236}">
                <a16:creationId xmlns:a16="http://schemas.microsoft.com/office/drawing/2014/main" id="{2EF1AF76-5271-4610-BF76-B7BE79178D2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059" y="83704"/>
            <a:ext cx="1451481" cy="59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538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288B5F-4272-406A-AC18-72754D124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DBD1120-C5B2-4CBC-8C34-DFF9E0312A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B562B11-2CE5-46B4-8CFD-D8E0C6D5DF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04EE327-2C55-4A11-AD26-B625CA5B0F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19567BA-4396-4F75-BF51-F16F4AE6E2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A8755BBC-4978-45E1-9357-FE26D3FC27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6481"/>
            <a:ext cx="12192000" cy="758964"/>
          </a:xfrm>
          <a:prstGeom prst="rect">
            <a:avLst/>
          </a:prstGeom>
        </p:spPr>
      </p:pic>
      <p:pic>
        <p:nvPicPr>
          <p:cNvPr id="11" name="Bildobjekt 10" descr="En bild som visar ritning&#10;&#10;Automatiskt genererad beskrivning">
            <a:extLst>
              <a:ext uri="{FF2B5EF4-FFF2-40B4-BE49-F238E27FC236}">
                <a16:creationId xmlns:a16="http://schemas.microsoft.com/office/drawing/2014/main" id="{4A627A1C-6E19-401E-928F-0219D384E0A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059" y="83704"/>
            <a:ext cx="1451481" cy="59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2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35851E-E03B-4C97-853F-320476F56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E054D0A-D0CB-45D4-AF3E-15D1B0A24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6481"/>
            <a:ext cx="12192000" cy="758964"/>
          </a:xfrm>
          <a:prstGeom prst="rect">
            <a:avLst/>
          </a:prstGeom>
        </p:spPr>
      </p:pic>
      <p:pic>
        <p:nvPicPr>
          <p:cNvPr id="7" name="Bildobjekt 6" descr="En bild som visar ritning&#10;&#10;Automatiskt genererad beskrivning">
            <a:extLst>
              <a:ext uri="{FF2B5EF4-FFF2-40B4-BE49-F238E27FC236}">
                <a16:creationId xmlns:a16="http://schemas.microsoft.com/office/drawing/2014/main" id="{09F24A71-BCB6-4616-BC44-C7041665E9B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059" y="83704"/>
            <a:ext cx="1451481" cy="59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980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A07084FF-3490-4B53-8C57-29BB4F9ED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6481"/>
            <a:ext cx="12192000" cy="758964"/>
          </a:xfrm>
          <a:prstGeom prst="rect">
            <a:avLst/>
          </a:prstGeom>
        </p:spPr>
      </p:pic>
      <p:pic>
        <p:nvPicPr>
          <p:cNvPr id="6" name="Bildobjekt 5" descr="En bild som visar ritning&#10;&#10;Automatiskt genererad beskrivning">
            <a:extLst>
              <a:ext uri="{FF2B5EF4-FFF2-40B4-BE49-F238E27FC236}">
                <a16:creationId xmlns:a16="http://schemas.microsoft.com/office/drawing/2014/main" id="{03CFA02A-F960-4EDE-AEA1-15E43DCFA67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059" y="83704"/>
            <a:ext cx="1451481" cy="59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957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56135-3472-4EE4-9039-A83A00F4A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5C066E4-B47B-4F54-9A6C-90D13796A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1B7FA4B-ED7E-4AD4-BE6A-B2E2E8FF54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7EED7D2-6446-45A0-B348-25E013A916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6481"/>
            <a:ext cx="12192000" cy="758964"/>
          </a:xfrm>
          <a:prstGeom prst="rect">
            <a:avLst/>
          </a:prstGeom>
        </p:spPr>
      </p:pic>
      <p:pic>
        <p:nvPicPr>
          <p:cNvPr id="9" name="Bildobjekt 8" descr="En bild som visar ritning&#10;&#10;Automatiskt genererad beskrivning">
            <a:extLst>
              <a:ext uri="{FF2B5EF4-FFF2-40B4-BE49-F238E27FC236}">
                <a16:creationId xmlns:a16="http://schemas.microsoft.com/office/drawing/2014/main" id="{1C583E94-D0A8-499A-94E9-07242AFED22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059" y="83704"/>
            <a:ext cx="1451481" cy="59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584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2C228B-FB93-4A22-A742-E9DF25F2A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9A78A65-18C2-40F6-8824-732A05D6FD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1CFCDC2-17DE-4B5D-B86B-34056C46E0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AB73E49-E0A0-4562-9C31-5712CECC01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6481"/>
            <a:ext cx="12192000" cy="758964"/>
          </a:xfrm>
          <a:prstGeom prst="rect">
            <a:avLst/>
          </a:prstGeom>
        </p:spPr>
      </p:pic>
      <p:pic>
        <p:nvPicPr>
          <p:cNvPr id="9" name="Bildobjekt 8" descr="En bild som visar ritning&#10;&#10;Automatiskt genererad beskrivning">
            <a:extLst>
              <a:ext uri="{FF2B5EF4-FFF2-40B4-BE49-F238E27FC236}">
                <a16:creationId xmlns:a16="http://schemas.microsoft.com/office/drawing/2014/main" id="{091C384C-64BB-40EA-A376-15C038ED833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059" y="83704"/>
            <a:ext cx="1451481" cy="59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642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762A6AE-DBAE-4AE7-B1CC-50B753170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98FAC5A-93FF-4D0C-91C3-28B8D1C95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8B12FDCA-BDFD-4D2F-B243-DA7EE206E28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6481"/>
            <a:ext cx="12192000" cy="758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21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baseline="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huggingface.co/spaces/stabilityai/stable-diffusion" TargetMode="Externa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22.png"/><Relationship Id="rId5" Type="http://schemas.openxmlformats.org/officeDocument/2006/relationships/tags" Target="../tags/tag6.xml"/><Relationship Id="rId10" Type="http://schemas.openxmlformats.org/officeDocument/2006/relationships/notesSlide" Target="../notesSlides/notesSlide7.xml"/><Relationship Id="rId4" Type="http://schemas.openxmlformats.org/officeDocument/2006/relationships/tags" Target="../tags/tag5.xml"/><Relationship Id="rId9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22.png"/><Relationship Id="rId5" Type="http://schemas.openxmlformats.org/officeDocument/2006/relationships/tags" Target="../tags/tag17.xml"/><Relationship Id="rId10" Type="http://schemas.openxmlformats.org/officeDocument/2006/relationships/notesSlide" Target="../notesSlides/notesSlide9.xml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lymtl.ca/en/" TargetMode="External"/><Relationship Id="rId7" Type="http://schemas.openxmlformats.org/officeDocument/2006/relationships/image" Target="../media/image29.jpeg"/><Relationship Id="rId2" Type="http://schemas.openxmlformats.org/officeDocument/2006/relationships/hyperlink" Target="mailto:paul.stuart@polymtl.c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hyperlink" Target="http://www.canmetenergy.nrcan.gc.ca/" TargetMode="External"/><Relationship Id="rId4" Type="http://schemas.openxmlformats.org/officeDocument/2006/relationships/hyperlink" Target="mailto:marzouk.benali@canada.ca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DE2222-E06E-4C92-8937-D7E3EDE35D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1792" y="1310420"/>
            <a:ext cx="11137392" cy="847564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IETS TCP and Task XI on Industry-Based Biorefineries</a:t>
            </a:r>
            <a:endParaRPr lang="sv-SE" sz="3600" dirty="0">
              <a:solidFill>
                <a:schemeClr val="tx1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4E69301-AA73-4DBF-B3D6-28558F8E7C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215" y="2541333"/>
            <a:ext cx="11230961" cy="331997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/>
                <a:cs typeface="Arial"/>
              </a:rPr>
              <a:t>Exploring the Potential to Collaborate </a:t>
            </a:r>
          </a:p>
          <a:p>
            <a:endParaRPr lang="en-US" i="1" dirty="0"/>
          </a:p>
          <a:p>
            <a:r>
              <a:rPr lang="en-US" sz="1900" b="1" dirty="0"/>
              <a:t>Thore Berntsson (IEA-IETS TCP) - SWEDEN</a:t>
            </a:r>
          </a:p>
          <a:p>
            <a:r>
              <a:rPr lang="en-US" sz="1900" b="1" dirty="0">
                <a:solidFill>
                  <a:srgbClr val="7030A0"/>
                </a:solidFill>
              </a:rPr>
              <a:t>Marzouk Benali (</a:t>
            </a:r>
            <a:r>
              <a:rPr lang="en-US" sz="1900" b="1" dirty="0" err="1">
                <a:solidFill>
                  <a:srgbClr val="7030A0"/>
                </a:solidFill>
              </a:rPr>
              <a:t>NRCan</a:t>
            </a:r>
            <a:r>
              <a:rPr lang="en-US" sz="1900" b="1" dirty="0">
                <a:solidFill>
                  <a:srgbClr val="7030A0"/>
                </a:solidFill>
              </a:rPr>
              <a:t>) and Paul Stuart (Polytechnique) - CANADA</a:t>
            </a:r>
          </a:p>
          <a:p>
            <a:r>
              <a:rPr lang="en-US" sz="1900" b="1" dirty="0"/>
              <a:t>Bettina Muster-</a:t>
            </a:r>
            <a:r>
              <a:rPr lang="en-US" sz="1900" b="1" dirty="0" err="1"/>
              <a:t>Slawitsch</a:t>
            </a:r>
            <a:r>
              <a:rPr lang="en-US" sz="1900" b="1" dirty="0"/>
              <a:t> and Sarah Meitz (AEE INTEC) – AUSTRIA</a:t>
            </a:r>
          </a:p>
          <a:p>
            <a:r>
              <a:rPr lang="pt-BR" sz="1900" b="1" dirty="0"/>
              <a:t>Jorge Costa and Isabel Cabrita (Instituto Superior de Educação e Ciências) - PORTUGAL</a:t>
            </a:r>
            <a:endParaRPr lang="en-US" sz="1900" b="1" dirty="0"/>
          </a:p>
          <a:p>
            <a:endParaRPr lang="en-US" b="1" dirty="0"/>
          </a:p>
          <a:p>
            <a:r>
              <a:rPr lang="en-US" b="1" dirty="0"/>
              <a:t>Presentation to IEA Bioenergy TCP Task 39 (and AMF TCP)</a:t>
            </a:r>
          </a:p>
          <a:p>
            <a:r>
              <a:rPr lang="en-US" b="1" dirty="0"/>
              <a:t>Leipzig, Germany - 26 October 2023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81310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FE866F0-A010-5863-20BD-1B49731BB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8804"/>
            <a:ext cx="10671928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b="1" kern="100" dirty="0">
                <a:solidFill>
                  <a:schemeClr val="tx1"/>
                </a:solidFill>
              </a:rPr>
              <a:t>IEA Bioenergy</a:t>
            </a:r>
          </a:p>
          <a:p>
            <a:pPr>
              <a:lnSpc>
                <a:spcPct val="80000"/>
              </a:lnSpc>
            </a:pPr>
            <a:r>
              <a:rPr lang="sv-SE" sz="2100" kern="100" dirty="0"/>
              <a:t>Joint workshop, and back-to-back ExCo meetings, May 2017, Gothenburg – very successful, but not Task-to-Task </a:t>
            </a:r>
          </a:p>
          <a:p>
            <a:pPr marL="0" indent="0">
              <a:lnSpc>
                <a:spcPct val="80000"/>
              </a:lnSpc>
              <a:buNone/>
            </a:pPr>
            <a:endParaRPr lang="sv-SE" sz="2100" kern="100" dirty="0"/>
          </a:p>
          <a:p>
            <a:pPr marL="0" indent="0">
              <a:buNone/>
            </a:pPr>
            <a:r>
              <a:rPr lang="en-US" b="1" kern="100" dirty="0">
                <a:solidFill>
                  <a:schemeClr val="tx1"/>
                </a:solidFill>
              </a:rPr>
              <a:t>Heat Pumping (industrial excess heat and electrification)</a:t>
            </a:r>
          </a:p>
          <a:p>
            <a:pPr>
              <a:lnSpc>
                <a:spcPct val="80000"/>
              </a:lnSpc>
            </a:pPr>
            <a:r>
              <a:rPr lang="sv-SE" sz="2100" kern="100" dirty="0"/>
              <a:t>Starting with a workshop, leading to Joint Task-to-Task cooperation on industrial heat pumps; shared Task Manager work </a:t>
            </a:r>
            <a:r>
              <a:rPr lang="sv-SE" sz="2200" kern="100" dirty="0"/>
              <a:t> </a:t>
            </a:r>
          </a:p>
          <a:p>
            <a:pPr marL="0" indent="0">
              <a:lnSpc>
                <a:spcPct val="80000"/>
              </a:lnSpc>
              <a:buNone/>
            </a:pPr>
            <a:endParaRPr lang="sv-SE" sz="2200" kern="100" dirty="0"/>
          </a:p>
          <a:p>
            <a:pPr marL="0" indent="0">
              <a:buNone/>
            </a:pPr>
            <a:r>
              <a:rPr lang="sv-SE" b="1" kern="100" dirty="0">
                <a:solidFill>
                  <a:schemeClr val="tx1"/>
                </a:solidFill>
              </a:rPr>
              <a:t>IEAGHG</a:t>
            </a:r>
          </a:p>
          <a:p>
            <a:pPr>
              <a:lnSpc>
                <a:spcPct val="80000"/>
              </a:lnSpc>
            </a:pPr>
            <a:r>
              <a:rPr lang="sv-SE" sz="1900" kern="100" dirty="0"/>
              <a:t>Joint online workshop on CCUS integration in industry now planning a direct cooperation</a:t>
            </a:r>
          </a:p>
          <a:p>
            <a:pPr marL="0" indent="0">
              <a:lnSpc>
                <a:spcPct val="80000"/>
              </a:lnSpc>
              <a:buNone/>
            </a:pPr>
            <a:endParaRPr lang="sv-SE" sz="1900" kern="100" dirty="0"/>
          </a:p>
          <a:p>
            <a:pPr marL="0" indent="0">
              <a:buNone/>
            </a:pPr>
            <a:r>
              <a:rPr lang="sv-SE" b="1" kern="100" dirty="0">
                <a:solidFill>
                  <a:schemeClr val="tx1"/>
                </a:solidFill>
              </a:rPr>
              <a:t>ETSAP</a:t>
            </a:r>
          </a:p>
          <a:p>
            <a:pPr>
              <a:lnSpc>
                <a:spcPct val="80000"/>
              </a:lnSpc>
            </a:pPr>
            <a:r>
              <a:rPr lang="sv-SE" sz="1900" kern="100" dirty="0"/>
              <a:t> Planned close cooperation on industry modelling in system analyses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6E31254-357F-3584-0D3F-D761FF1B0DF5}"/>
              </a:ext>
            </a:extLst>
          </p:cNvPr>
          <p:cNvSpPr txBox="1">
            <a:spLocks/>
          </p:cNvSpPr>
          <p:nvPr/>
        </p:nvSpPr>
        <p:spPr>
          <a:xfrm>
            <a:off x="759583" y="386225"/>
            <a:ext cx="11145905" cy="1045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b="0" dirty="0"/>
              <a:t>A Few Words from Thore about Inter-TCP Collaboration</a:t>
            </a:r>
            <a:br>
              <a:rPr lang="en-US" sz="2800" b="0" dirty="0"/>
            </a:br>
            <a:r>
              <a:rPr lang="en-US" dirty="0">
                <a:solidFill>
                  <a:schemeClr val="tx1"/>
                </a:solidFill>
              </a:rPr>
              <a:t>Examples of IETS Cooperation with other TCPs</a:t>
            </a:r>
            <a:endParaRPr lang="en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64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E683E9A-5E85-6874-F189-9401914D39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4220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sv-SE" b="1" kern="100" dirty="0">
                <a:solidFill>
                  <a:schemeClr val="tx1"/>
                </a:solidFill>
              </a:rPr>
              <a:t>Collaboration between TCPs:</a:t>
            </a:r>
          </a:p>
          <a:p>
            <a:pPr>
              <a:lnSpc>
                <a:spcPct val="70000"/>
              </a:lnSpc>
            </a:pPr>
            <a:endParaRPr lang="sv-SE" sz="2000" kern="100" dirty="0"/>
          </a:p>
          <a:p>
            <a:pPr>
              <a:lnSpc>
                <a:spcPct val="70000"/>
              </a:lnSpc>
            </a:pPr>
            <a:r>
              <a:rPr lang="sv-SE" sz="2000" kern="100" dirty="0"/>
              <a:t>Sometimes a timing problem, the two Tasks in different TCPs are at different stage in the process</a:t>
            </a:r>
          </a:p>
          <a:p>
            <a:pPr>
              <a:lnSpc>
                <a:spcPct val="70000"/>
              </a:lnSpc>
            </a:pPr>
            <a:endParaRPr lang="sv-SE" sz="2000" kern="100" dirty="0"/>
          </a:p>
          <a:p>
            <a:pPr>
              <a:lnSpc>
                <a:spcPct val="70000"/>
              </a:lnSpc>
            </a:pPr>
            <a:r>
              <a:rPr lang="sv-SE" sz="2000" kern="100" dirty="0"/>
              <a:t>Different approaches to cooperation within the TCP, eg networking on existing projects or funded projects</a:t>
            </a:r>
          </a:p>
          <a:p>
            <a:pPr>
              <a:lnSpc>
                <a:spcPct val="70000"/>
              </a:lnSpc>
            </a:pPr>
            <a:endParaRPr lang="sv-SE" sz="2000" kern="100" dirty="0"/>
          </a:p>
          <a:p>
            <a:pPr>
              <a:lnSpc>
                <a:spcPct val="70000"/>
              </a:lnSpc>
            </a:pPr>
            <a:r>
              <a:rPr lang="sv-SE" sz="2000" kern="100" dirty="0"/>
              <a:t>An alternative could be two different Tasks but with close cooperation, eg discuss early to create collaboration opportunity</a:t>
            </a:r>
          </a:p>
          <a:p>
            <a:pPr>
              <a:lnSpc>
                <a:spcPct val="70000"/>
              </a:lnSpc>
            </a:pPr>
            <a:endParaRPr lang="sv-SE" sz="2000" kern="100" dirty="0"/>
          </a:p>
          <a:p>
            <a:pPr>
              <a:lnSpc>
                <a:spcPct val="70000"/>
              </a:lnSpc>
            </a:pPr>
            <a:r>
              <a:rPr lang="sv-SE" sz="2000" kern="100" dirty="0"/>
              <a:t>Check and discuss with other relevant TCPs when defining and initiating a new Task, to ensure complementarity and maximize synergy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ED29E81-A603-BA5A-6944-43AA308BC9CB}"/>
              </a:ext>
            </a:extLst>
          </p:cNvPr>
          <p:cNvSpPr txBox="1">
            <a:spLocks/>
          </p:cNvSpPr>
          <p:nvPr/>
        </p:nvSpPr>
        <p:spPr>
          <a:xfrm>
            <a:off x="759583" y="477665"/>
            <a:ext cx="11145905" cy="1045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b="0" dirty="0"/>
              <a:t>A Few Words from Thore about Inter-TCP Collaboration</a:t>
            </a:r>
            <a:br>
              <a:rPr lang="en-US" sz="2800" b="0" dirty="0"/>
            </a:br>
            <a:r>
              <a:rPr lang="en-US" dirty="0">
                <a:solidFill>
                  <a:schemeClr val="tx1"/>
                </a:solidFill>
              </a:rPr>
              <a:t>Discussion Points…</a:t>
            </a:r>
            <a:endParaRPr lang="en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698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5C69646-D5B5-01A0-3E74-8A2345A27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3912"/>
            <a:ext cx="11067288" cy="4351338"/>
          </a:xfrm>
        </p:spPr>
        <p:txBody>
          <a:bodyPr>
            <a:normAutofit lnSpcReduction="10000"/>
          </a:bodyPr>
          <a:lstStyle/>
          <a:p>
            <a:r>
              <a:rPr lang="sv-SE" dirty="0"/>
              <a:t>Communication/information transfer between the TCP secretariats</a:t>
            </a:r>
          </a:p>
          <a:p>
            <a:pPr lvl="1"/>
            <a:r>
              <a:rPr lang="sv-SE" dirty="0"/>
              <a:t>Regular short meetings sharing news across several Tasks</a:t>
            </a:r>
          </a:p>
          <a:p>
            <a:r>
              <a:rPr lang="sv-SE" dirty="0"/>
              <a:t>Invite other TCPs/Tasks to workshops and other activities of common interest</a:t>
            </a:r>
          </a:p>
          <a:p>
            <a:r>
              <a:rPr lang="sv-SE" dirty="0"/>
              <a:t>At each ExCo meeting, inform about relevant new activities in other TCPs</a:t>
            </a:r>
          </a:p>
          <a:p>
            <a:endParaRPr lang="sv-SE" dirty="0"/>
          </a:p>
          <a:p>
            <a:r>
              <a:rPr lang="sv-SE" dirty="0"/>
              <a:t>Arrange joint workshops on the TCP Task level</a:t>
            </a:r>
          </a:p>
          <a:p>
            <a:r>
              <a:rPr lang="sv-SE" dirty="0"/>
              <a:t>Seek longer-term sustained activities, eg white papers</a:t>
            </a:r>
          </a:p>
          <a:p>
            <a:endParaRPr lang="sv-SE" dirty="0"/>
          </a:p>
          <a:p>
            <a:r>
              <a:rPr lang="sv-SE" dirty="0"/>
              <a:t>Make references to each other’s reports</a:t>
            </a:r>
          </a:p>
          <a:p>
            <a:r>
              <a:rPr lang="sv-SE" dirty="0"/>
              <a:t>Joint work especially with regards to training activities...</a:t>
            </a:r>
          </a:p>
          <a:p>
            <a:endParaRPr lang="sv-SE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E564C56-580E-9D7E-E3F0-AB084278BD8A}"/>
              </a:ext>
            </a:extLst>
          </p:cNvPr>
          <p:cNvSpPr txBox="1">
            <a:spLocks/>
          </p:cNvSpPr>
          <p:nvPr/>
        </p:nvSpPr>
        <p:spPr>
          <a:xfrm>
            <a:off x="759583" y="459377"/>
            <a:ext cx="11145905" cy="1045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b="0" dirty="0"/>
              <a:t>A Few Words from Thore about Inter-TCP Collaboration</a:t>
            </a:r>
            <a:br>
              <a:rPr lang="en-US" sz="2800" b="0" dirty="0"/>
            </a:br>
            <a:r>
              <a:rPr lang="en-US" dirty="0">
                <a:solidFill>
                  <a:schemeClr val="tx1"/>
                </a:solidFill>
              </a:rPr>
              <a:t>The Need for Communication and Knowledge Transfer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E275D03-AE0A-604B-24D5-EC54C61A5AEC}"/>
              </a:ext>
            </a:extLst>
          </p:cNvPr>
          <p:cNvSpPr/>
          <p:nvPr/>
        </p:nvSpPr>
        <p:spPr>
          <a:xfrm>
            <a:off x="759583" y="1715678"/>
            <a:ext cx="11067288" cy="164026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703DE20-D9B5-2292-FEF3-E5ECFD362489}"/>
              </a:ext>
            </a:extLst>
          </p:cNvPr>
          <p:cNvSpPr/>
          <p:nvPr/>
        </p:nvSpPr>
        <p:spPr>
          <a:xfrm>
            <a:off x="759582" y="3546727"/>
            <a:ext cx="8082759" cy="1119542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3299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99" y="1346972"/>
            <a:ext cx="11414761" cy="4623026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IETS</a:t>
            </a: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Quick overview</a:t>
            </a: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Some Words from Thore on IETS collaborations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IETS Task XI on Industry-Based Biorefineries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Overview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Sub-Tasks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Decision Support Systems and Ex-ante Research 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Technology Pathways for Negative and/or Net-Zero Emission Biorefineries 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Circular Bioeconomy and Biomass-Oriented Industrial Symbiosis </a:t>
            </a:r>
          </a:p>
          <a:p>
            <a:pPr marL="914400" lvl="2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Potential context for collaboration with IEA Bioenergy Task 39</a:t>
            </a: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Catalyzing a discussion on collaboration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59583" y="102761"/>
            <a:ext cx="11145905" cy="1045029"/>
          </a:xfrm>
        </p:spPr>
        <p:txBody>
          <a:bodyPr>
            <a:normAutofit/>
          </a:bodyPr>
          <a:lstStyle/>
          <a:p>
            <a:r>
              <a:rPr lang="en-US" sz="2400" b="0" dirty="0"/>
              <a:t>IETS:  Industrial Energy-Related Technologies and Systems</a:t>
            </a:r>
            <a:br>
              <a:rPr lang="en-US" sz="2800" b="0" dirty="0"/>
            </a:br>
            <a:r>
              <a:rPr lang="en-US" dirty="0">
                <a:solidFill>
                  <a:schemeClr val="tx1"/>
                </a:solidFill>
              </a:rPr>
              <a:t>Roll-Out of this Presentation</a:t>
            </a:r>
            <a:endParaRPr lang="en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42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>
            <a:extLst>
              <a:ext uri="{FF2B5EF4-FFF2-40B4-BE49-F238E27FC236}">
                <a16:creationId xmlns:a16="http://schemas.microsoft.com/office/drawing/2014/main" id="{0F3FA581-F6E2-48A9-A33B-EDE203142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8821"/>
            <a:ext cx="10515600" cy="968375"/>
          </a:xfrm>
        </p:spPr>
        <p:txBody>
          <a:bodyPr>
            <a:normAutofit/>
          </a:bodyPr>
          <a:lstStyle/>
          <a:p>
            <a:r>
              <a:rPr lang="sv-SE" sz="2400" b="0" dirty="0"/>
              <a:t>Task XI on Industry-based Biorefineries</a:t>
            </a:r>
            <a:br>
              <a:rPr lang="sv-SE" sz="2800" dirty="0">
                <a:latin typeface="Arial"/>
                <a:cs typeface="Arial"/>
              </a:rPr>
            </a:br>
            <a:r>
              <a:rPr lang="sv-SE" sz="3200" dirty="0">
                <a:solidFill>
                  <a:schemeClr val="tx1"/>
                </a:solidFill>
              </a:rPr>
              <a:t>Overview</a:t>
            </a:r>
            <a:endParaRPr lang="en-SE" sz="3200" dirty="0">
              <a:solidFill>
                <a:schemeClr val="tx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C065946-2B49-10CD-66A3-F2D94CDCE41D}"/>
              </a:ext>
            </a:extLst>
          </p:cNvPr>
          <p:cNvSpPr txBox="1">
            <a:spLocks/>
          </p:cNvSpPr>
          <p:nvPr/>
        </p:nvSpPr>
        <p:spPr>
          <a:xfrm>
            <a:off x="430399" y="1423172"/>
            <a:ext cx="11414761" cy="46230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Task XI addresses the concept of </a:t>
            </a:r>
            <a:r>
              <a:rPr lang="en-US" sz="2400" b="1" dirty="0"/>
              <a:t>biorefineries integrated and not-integrated into industrial complexes</a:t>
            </a:r>
            <a:r>
              <a:rPr lang="en-US" sz="2400" dirty="0"/>
              <a:t>, aiming at the optimization of energy efficiency and reduction of GHG emissions in global terms. </a:t>
            </a:r>
          </a:p>
          <a:p>
            <a:endParaRPr lang="en-US" sz="2400" dirty="0"/>
          </a:p>
          <a:p>
            <a:r>
              <a:rPr lang="en-US" sz="2400" dirty="0"/>
              <a:t>Our approach is based on the </a:t>
            </a:r>
            <a:r>
              <a:rPr lang="en-US" sz="2400" b="1" dirty="0"/>
              <a:t>systems analysis </a:t>
            </a:r>
            <a:r>
              <a:rPr lang="en-US" sz="2400" dirty="0"/>
              <a:t>of industry needs and applications, combining the knowledge of </a:t>
            </a:r>
            <a:r>
              <a:rPr lang="en-US" sz="2400" b="1" dirty="0"/>
              <a:t>industrial technologies </a:t>
            </a:r>
            <a:r>
              <a:rPr lang="en-US" sz="2400" dirty="0"/>
              <a:t>with energy efficiency and biomass conversion processes. </a:t>
            </a:r>
          </a:p>
          <a:p>
            <a:endParaRPr lang="en-US" sz="2400" dirty="0"/>
          </a:p>
          <a:p>
            <a:r>
              <a:rPr lang="en-US" sz="2400" dirty="0"/>
              <a:t>Different industrial sectors are considered, including the integration of </a:t>
            </a:r>
            <a:r>
              <a:rPr lang="en-US" sz="2400" b="1" dirty="0"/>
              <a:t>bio and pre-existing industrial processes, together with CCUS</a:t>
            </a:r>
            <a:r>
              <a:rPr lang="en-US" sz="2400" dirty="0"/>
              <a:t>, exploring technology and systems aspects for a better use of energy.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824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427" y="1201784"/>
            <a:ext cx="6631617" cy="5029200"/>
          </a:xfrm>
          <a:prstGeom prst="rect">
            <a:avLst/>
          </a:prstGeom>
        </p:spPr>
      </p:pic>
      <p:sp>
        <p:nvSpPr>
          <p:cNvPr id="5" name="Rubrik 1">
            <a:extLst>
              <a:ext uri="{FF2B5EF4-FFF2-40B4-BE49-F238E27FC236}">
                <a16:creationId xmlns:a16="http://schemas.microsoft.com/office/drawing/2014/main" id="{0F3FA581-F6E2-48A9-A33B-EDE203142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8821"/>
            <a:ext cx="10515600" cy="968375"/>
          </a:xfrm>
        </p:spPr>
        <p:txBody>
          <a:bodyPr>
            <a:normAutofit/>
          </a:bodyPr>
          <a:lstStyle/>
          <a:p>
            <a:r>
              <a:rPr lang="sv-SE" sz="2400" b="0" dirty="0"/>
              <a:t>Task XI on Industry-based Biorefineries</a:t>
            </a:r>
            <a:br>
              <a:rPr lang="sv-SE" sz="2800" dirty="0">
                <a:latin typeface="Arial"/>
                <a:cs typeface="Arial"/>
              </a:rPr>
            </a:br>
            <a:r>
              <a:rPr lang="sv-SE" sz="3200" dirty="0">
                <a:solidFill>
                  <a:schemeClr val="tx1"/>
                </a:solidFill>
              </a:rPr>
              <a:t>Sub-Tasks Recently Initiated</a:t>
            </a:r>
            <a:endParaRPr lang="en-SE" sz="3200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353312" y="3246120"/>
            <a:ext cx="859536" cy="85953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40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34455" y="5732907"/>
            <a:ext cx="859536" cy="85953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4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585994" y="906945"/>
            <a:ext cx="859536" cy="85953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40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393567" y="3267381"/>
            <a:ext cx="859536" cy="85953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99421AC-EF92-20C1-C95A-37DE43A03A40}"/>
              </a:ext>
            </a:extLst>
          </p:cNvPr>
          <p:cNvSpPr/>
          <p:nvPr/>
        </p:nvSpPr>
        <p:spPr>
          <a:xfrm>
            <a:off x="3836710" y="1244337"/>
            <a:ext cx="1036948" cy="54675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IETS Task XXI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414C972-21DA-FB67-C822-D6D76B0F9307}"/>
              </a:ext>
            </a:extLst>
          </p:cNvPr>
          <p:cNvSpPr/>
          <p:nvPr/>
        </p:nvSpPr>
        <p:spPr>
          <a:xfrm>
            <a:off x="9232818" y="4234205"/>
            <a:ext cx="1174373" cy="54675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IETS Task XVIII</a:t>
            </a:r>
          </a:p>
        </p:txBody>
      </p:sp>
    </p:spTree>
    <p:extLst>
      <p:ext uri="{BB962C8B-B14F-4D97-AF65-F5344CB8AC3E}">
        <p14:creationId xmlns:p14="http://schemas.microsoft.com/office/powerpoint/2010/main" val="80226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  <p:bldP spid="2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>
            <a:extLst>
              <a:ext uri="{FF2B5EF4-FFF2-40B4-BE49-F238E27FC236}">
                <a16:creationId xmlns:a16="http://schemas.microsoft.com/office/drawing/2014/main" id="{0F3FA581-F6E2-48A9-A33B-EDE203142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8821"/>
            <a:ext cx="10515600" cy="968375"/>
          </a:xfrm>
        </p:spPr>
        <p:txBody>
          <a:bodyPr>
            <a:normAutofit/>
          </a:bodyPr>
          <a:lstStyle/>
          <a:p>
            <a:r>
              <a:rPr lang="sv-SE" sz="2400" b="0" dirty="0"/>
              <a:t>Task XI on Industry-based Biorefineries</a:t>
            </a:r>
            <a:br>
              <a:rPr lang="sv-SE" sz="2800" dirty="0">
                <a:latin typeface="Arial"/>
                <a:cs typeface="Arial"/>
              </a:rPr>
            </a:br>
            <a:r>
              <a:rPr lang="sv-SE" sz="3200" dirty="0">
                <a:solidFill>
                  <a:schemeClr val="tx1"/>
                </a:solidFill>
              </a:rPr>
              <a:t>Impressive IEA Bioenergy Structure and Linkages</a:t>
            </a:r>
            <a:endParaRPr lang="en-SE" sz="32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DFA858-AA88-E4F3-EA93-B5A809B07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900" y="1187196"/>
            <a:ext cx="8787673" cy="501501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41D0EA8B-6126-BC76-A0AD-7FD593B0612B}"/>
              </a:ext>
            </a:extLst>
          </p:cNvPr>
          <p:cNvSpPr/>
          <p:nvPr/>
        </p:nvSpPr>
        <p:spPr>
          <a:xfrm>
            <a:off x="1866900" y="2411442"/>
            <a:ext cx="4137974" cy="65722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B33853A-2C13-0CE8-E0F8-CFF6605F69EA}"/>
              </a:ext>
            </a:extLst>
          </p:cNvPr>
          <p:cNvSpPr/>
          <p:nvPr/>
        </p:nvSpPr>
        <p:spPr>
          <a:xfrm>
            <a:off x="1812624" y="3092646"/>
            <a:ext cx="3509962" cy="78422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1656C3D-217D-4042-4AEE-ED95C6E44AF8}"/>
              </a:ext>
            </a:extLst>
          </p:cNvPr>
          <p:cNvSpPr/>
          <p:nvPr/>
        </p:nvSpPr>
        <p:spPr>
          <a:xfrm>
            <a:off x="4876800" y="1481011"/>
            <a:ext cx="2305050" cy="66211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AE754BD-79E0-B332-0829-577EE0B8BA15}"/>
              </a:ext>
            </a:extLst>
          </p:cNvPr>
          <p:cNvSpPr/>
          <p:nvPr/>
        </p:nvSpPr>
        <p:spPr>
          <a:xfrm>
            <a:off x="4876800" y="5218560"/>
            <a:ext cx="2305050" cy="66211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CB8FA77-D23D-C8AE-6617-662114356859}"/>
              </a:ext>
            </a:extLst>
          </p:cNvPr>
          <p:cNvSpPr/>
          <p:nvPr/>
        </p:nvSpPr>
        <p:spPr>
          <a:xfrm>
            <a:off x="2443162" y="3964972"/>
            <a:ext cx="2305050" cy="66211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8078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2" grpId="0" animBg="1"/>
      <p:bldP spid="12" grpId="1" animBg="1"/>
      <p:bldP spid="13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80" y="1984146"/>
            <a:ext cx="5305425" cy="26955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9875" y="1132598"/>
            <a:ext cx="4731073" cy="4649078"/>
          </a:xfrm>
          <a:prstGeom prst="rect">
            <a:avLst/>
          </a:prstGeom>
        </p:spPr>
      </p:pic>
      <p:pic>
        <p:nvPicPr>
          <p:cNvPr id="1026" name="Picture 2" descr="What Is the Power of Celebration? | HuffPost Lif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21" y="1936426"/>
            <a:ext cx="5784296" cy="304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6687127" y="1856509"/>
            <a:ext cx="4590473" cy="105294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ounded Rectangle 9"/>
          <p:cNvSpPr/>
          <p:nvPr/>
        </p:nvSpPr>
        <p:spPr>
          <a:xfrm>
            <a:off x="6687126" y="3457137"/>
            <a:ext cx="4590473" cy="122258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3A595334-3264-0667-05AF-4D20CBCD6DD7}"/>
              </a:ext>
            </a:extLst>
          </p:cNvPr>
          <p:cNvSpPr txBox="1">
            <a:spLocks/>
          </p:cNvSpPr>
          <p:nvPr/>
        </p:nvSpPr>
        <p:spPr>
          <a:xfrm>
            <a:off x="600075" y="218821"/>
            <a:ext cx="10515600" cy="968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v-SE" sz="2400" b="0" dirty="0"/>
              <a:t>Task XI on Industry-based Biorefineries</a:t>
            </a:r>
            <a:br>
              <a:rPr lang="sv-SE" sz="2800" dirty="0">
                <a:latin typeface="Arial"/>
                <a:cs typeface="Arial"/>
              </a:rPr>
            </a:br>
            <a:r>
              <a:rPr lang="sv-SE" dirty="0">
                <a:solidFill>
                  <a:schemeClr val="tx1"/>
                </a:solidFill>
              </a:rPr>
              <a:t>Recent IETS Task XI Seminal Moment</a:t>
            </a:r>
            <a:endParaRPr lang="en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94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DE2222-E06E-4C92-8937-D7E3EDE35D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1792" y="1310420"/>
            <a:ext cx="11137392" cy="847564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IETS TCP and Task XI on Industry-Based Biorefineries</a:t>
            </a:r>
            <a:endParaRPr lang="sv-SE" sz="3600" dirty="0">
              <a:solidFill>
                <a:schemeClr val="tx1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4E69301-AA73-4DBF-B3D6-28558F8E7C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215" y="2715069"/>
            <a:ext cx="11230961" cy="331997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/>
                <a:cs typeface="Arial"/>
              </a:rPr>
              <a:t>Exploring the Potential to Collaborate </a:t>
            </a:r>
          </a:p>
          <a:p>
            <a:endParaRPr lang="en-US" b="1" dirty="0"/>
          </a:p>
          <a:p>
            <a:r>
              <a:rPr lang="en-US" sz="3200" b="1" dirty="0">
                <a:solidFill>
                  <a:srgbClr val="7030A0"/>
                </a:solidFill>
              </a:rPr>
              <a:t>Sub-Task on DSS and Ex Ante Research</a:t>
            </a:r>
          </a:p>
          <a:p>
            <a:r>
              <a:rPr lang="sv-SE" sz="2800" dirty="0">
                <a:solidFill>
                  <a:srgbClr val="7030A0"/>
                </a:solidFill>
              </a:rPr>
              <a:t>Marzouk Benali (NRCan) and Paul Stuart (Polytechnique) - CANADA</a:t>
            </a:r>
          </a:p>
        </p:txBody>
      </p:sp>
    </p:spTree>
    <p:extLst>
      <p:ext uri="{BB962C8B-B14F-4D97-AF65-F5344CB8AC3E}">
        <p14:creationId xmlns:p14="http://schemas.microsoft.com/office/powerpoint/2010/main" val="280212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99" y="1400312"/>
            <a:ext cx="11414761" cy="4623026"/>
          </a:xfrm>
        </p:spPr>
        <p:txBody>
          <a:bodyPr>
            <a:normAutofit/>
          </a:bodyPr>
          <a:lstStyle/>
          <a:p>
            <a:r>
              <a:rPr lang="en-US" dirty="0"/>
              <a:t>Biorefinery systems researchers/analysts and industry-based biorefinery implementers/decision-makers may be more or less connected…</a:t>
            </a:r>
          </a:p>
          <a:p>
            <a:endParaRPr lang="en-US" dirty="0"/>
          </a:p>
          <a:p>
            <a:r>
              <a:rPr lang="en-US" dirty="0"/>
              <a:t>There is a need to better appreciate: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The systems engineering and decision-making techniques being used with regards to the biorefinery and bioeconomy, in industry and government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The role or potential role of ex-ante research in biorefinery decision-making</a:t>
            </a:r>
          </a:p>
          <a:p>
            <a:endParaRPr lang="en-US" dirty="0"/>
          </a:p>
          <a:p>
            <a:r>
              <a:rPr lang="en-US" dirty="0"/>
              <a:t>Various decision support software has been developed, but not employed in decision-making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Synthesis of software complementarities and synergies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Frameworks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9075" y="283736"/>
            <a:ext cx="12191999" cy="1045029"/>
          </a:xfrm>
        </p:spPr>
        <p:txBody>
          <a:bodyPr>
            <a:normAutofit fontScale="90000"/>
          </a:bodyPr>
          <a:lstStyle/>
          <a:p>
            <a:r>
              <a:rPr lang="en-US" sz="2400" b="0" dirty="0"/>
              <a:t>Sub-Task on DSS and Ex Ante Research</a:t>
            </a:r>
            <a:br>
              <a:rPr lang="en-US" sz="2800" b="0" dirty="0"/>
            </a:br>
            <a:r>
              <a:rPr lang="en-US" sz="3100" dirty="0">
                <a:solidFill>
                  <a:schemeClr val="tx1"/>
                </a:solidFill>
              </a:rPr>
              <a:t>Sub-Task Context: Useful Decision-Making Tools are Under-Exploited</a:t>
            </a:r>
            <a:endParaRPr lang="en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076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99" y="1209812"/>
            <a:ext cx="11414761" cy="46230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r>
              <a:rPr lang="en-US" sz="2800" dirty="0"/>
              <a:t>To disseminate overview information on current IETS activities, with an emphasis on Task XI on Industry-Based Biorefineries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dirty="0">
                <a:solidFill>
                  <a:schemeClr val="tx1"/>
                </a:solidFill>
              </a:rPr>
              <a:t>To catalyze a discussion to explore the potential for collaboration between (1) IEA Bioenergy and IETS (broadly), and (2) IEA Bioenergy Task 39 and Task XI of IETS (specifically)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59583" y="102761"/>
            <a:ext cx="11145905" cy="1045029"/>
          </a:xfrm>
        </p:spPr>
        <p:txBody>
          <a:bodyPr>
            <a:normAutofit/>
          </a:bodyPr>
          <a:lstStyle/>
          <a:p>
            <a:r>
              <a:rPr lang="en-US" sz="2400" b="0" dirty="0"/>
              <a:t>IETS:  Industrial Energy-Related Technologies and Systems</a:t>
            </a:r>
            <a:br>
              <a:rPr lang="en-US" sz="2800" b="0" dirty="0"/>
            </a:br>
            <a:r>
              <a:rPr lang="en-US" dirty="0">
                <a:solidFill>
                  <a:schemeClr val="tx1"/>
                </a:solidFill>
              </a:rPr>
              <a:t>Objective of this Presentation</a:t>
            </a:r>
            <a:endParaRPr lang="en-CA" dirty="0">
              <a:solidFill>
                <a:schemeClr val="tx1"/>
              </a:solidFill>
            </a:endParaRPr>
          </a:p>
        </p:txBody>
      </p:sp>
      <p:pic>
        <p:nvPicPr>
          <p:cNvPr id="1026" name="Picture 2" descr="Definitions - Task 39">
            <a:extLst>
              <a:ext uri="{FF2B5EF4-FFF2-40B4-BE49-F238E27FC236}">
                <a16:creationId xmlns:a16="http://schemas.microsoft.com/office/drawing/2014/main" id="{0A1F23FE-5DCC-87A3-5C7A-E02D72682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1637" y="4195730"/>
            <a:ext cx="2188426" cy="1831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55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99" y="1333637"/>
            <a:ext cx="11414761" cy="4623026"/>
          </a:xfrm>
        </p:spPr>
        <p:txBody>
          <a:bodyPr>
            <a:normAutofit lnSpcReduction="10000"/>
          </a:bodyPr>
          <a:lstStyle/>
          <a:p>
            <a:r>
              <a:rPr lang="en-CA" b="1" dirty="0">
                <a:solidFill>
                  <a:schemeClr val="tx1"/>
                </a:solidFill>
              </a:rPr>
              <a:t>Objectives</a:t>
            </a:r>
          </a:p>
          <a:p>
            <a:pPr lvl="1"/>
            <a:r>
              <a:rPr lang="en-CA" dirty="0"/>
              <a:t>Advance and share knowledge on </a:t>
            </a:r>
            <a:r>
              <a:rPr lang="en-CA" b="1" dirty="0"/>
              <a:t>decision support approaches </a:t>
            </a:r>
            <a:r>
              <a:rPr lang="en-CA" dirty="0"/>
              <a:t>and tools.</a:t>
            </a:r>
          </a:p>
          <a:p>
            <a:pPr lvl="1"/>
            <a:r>
              <a:rPr lang="en-CA" dirty="0"/>
              <a:t>Better understand the </a:t>
            </a:r>
            <a:r>
              <a:rPr lang="en-CA" b="1" dirty="0"/>
              <a:t>complex decision-making needs, of industry and government</a:t>
            </a:r>
            <a:r>
              <a:rPr lang="en-CA" dirty="0"/>
              <a:t>, related to setting bioeconomy strategies.</a:t>
            </a:r>
          </a:p>
          <a:p>
            <a:pPr lvl="1"/>
            <a:r>
              <a:rPr lang="en-CA" dirty="0"/>
              <a:t>Demonstrate the pertinence of </a:t>
            </a:r>
            <a:r>
              <a:rPr lang="en-CA" b="1" dirty="0"/>
              <a:t>DSS coupled with Ex Ante research </a:t>
            </a:r>
            <a:r>
              <a:rPr lang="en-CA" dirty="0"/>
              <a:t>relative to complex bioeconomy decisions critical to industry.</a:t>
            </a:r>
          </a:p>
          <a:p>
            <a:pPr lvl="1"/>
            <a:r>
              <a:rPr lang="en-CA" dirty="0"/>
              <a:t>Establish and </a:t>
            </a:r>
            <a:r>
              <a:rPr lang="en-CA" b="1" dirty="0"/>
              <a:t>disseminate best practices </a:t>
            </a:r>
            <a:r>
              <a:rPr lang="en-CA" dirty="0"/>
              <a:t>and guidelines with respect to decision support tools and ex-ante scenario analysis methods.</a:t>
            </a:r>
          </a:p>
          <a:p>
            <a:pPr lvl="1"/>
            <a:r>
              <a:rPr lang="en-CA" dirty="0"/>
              <a:t>Strengthen </a:t>
            </a:r>
            <a:r>
              <a:rPr lang="en-CA" b="1" dirty="0"/>
              <a:t>networking among IETS and IEA Bioenergy TCP</a:t>
            </a:r>
            <a:r>
              <a:rPr lang="en-CA" dirty="0"/>
              <a:t>.</a:t>
            </a:r>
          </a:p>
          <a:p>
            <a:pPr marL="457200" lvl="1" indent="0">
              <a:buNone/>
            </a:pPr>
            <a:endParaRPr lang="en-CA" dirty="0"/>
          </a:p>
          <a:p>
            <a:r>
              <a:rPr lang="en-CA" b="1" dirty="0">
                <a:solidFill>
                  <a:schemeClr val="tx1"/>
                </a:solidFill>
              </a:rPr>
              <a:t>Key Activities</a:t>
            </a:r>
          </a:p>
          <a:p>
            <a:pPr lvl="1"/>
            <a:r>
              <a:rPr lang="en-CA" dirty="0"/>
              <a:t>Present </a:t>
            </a:r>
            <a:r>
              <a:rPr lang="en-CA" b="1" dirty="0"/>
              <a:t>industrial case studies </a:t>
            </a:r>
            <a:r>
              <a:rPr lang="en-CA" dirty="0"/>
              <a:t>and related specific projects.</a:t>
            </a:r>
          </a:p>
          <a:p>
            <a:pPr lvl="1"/>
            <a:r>
              <a:rPr lang="en-CA" dirty="0"/>
              <a:t>Review decision making </a:t>
            </a:r>
            <a:r>
              <a:rPr lang="en-CA" b="1" dirty="0"/>
              <a:t>methodologies</a:t>
            </a:r>
            <a:r>
              <a:rPr lang="en-CA" dirty="0"/>
              <a:t> and decision support </a:t>
            </a:r>
            <a:r>
              <a:rPr lang="en-CA" b="1" dirty="0"/>
              <a:t>tools</a:t>
            </a:r>
            <a:r>
              <a:rPr lang="en-CA" dirty="0"/>
              <a:t>, and establish harmonized </a:t>
            </a:r>
            <a:r>
              <a:rPr lang="en-CA" b="1" dirty="0"/>
              <a:t>DSS and Ex-ante approaches/methods</a:t>
            </a:r>
            <a:r>
              <a:rPr lang="en-CA" dirty="0"/>
              <a:t>.</a:t>
            </a:r>
          </a:p>
          <a:p>
            <a:pPr lvl="1"/>
            <a:r>
              <a:rPr lang="en-CA" dirty="0"/>
              <a:t>Organize a series of </a:t>
            </a:r>
            <a:r>
              <a:rPr lang="en-CA" b="1" dirty="0"/>
              <a:t>working meetings and workshops</a:t>
            </a:r>
            <a:r>
              <a:rPr lang="en-CA" dirty="0"/>
              <a:t>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59583" y="102761"/>
            <a:ext cx="11145905" cy="1045029"/>
          </a:xfrm>
        </p:spPr>
        <p:txBody>
          <a:bodyPr>
            <a:normAutofit/>
          </a:bodyPr>
          <a:lstStyle/>
          <a:p>
            <a:r>
              <a:rPr lang="en-US" sz="2400" b="0" dirty="0"/>
              <a:t>Sub-Task on DSS and Ex Ante Research</a:t>
            </a:r>
            <a:br>
              <a:rPr lang="en-US" sz="2800" b="0" dirty="0"/>
            </a:br>
            <a:r>
              <a:rPr lang="en-US" dirty="0">
                <a:solidFill>
                  <a:schemeClr val="tx1"/>
                </a:solidFill>
              </a:rPr>
              <a:t>Sub-Task Objectives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2" name="Rounded Rectangle 6">
            <a:extLst>
              <a:ext uri="{FF2B5EF4-FFF2-40B4-BE49-F238E27FC236}">
                <a16:creationId xmlns:a16="http://schemas.microsoft.com/office/drawing/2014/main" id="{CB1B2D18-CB60-F6AF-01A7-39DA5C94994B}"/>
              </a:ext>
            </a:extLst>
          </p:cNvPr>
          <p:cNvSpPr/>
          <p:nvPr/>
        </p:nvSpPr>
        <p:spPr>
          <a:xfrm>
            <a:off x="955630" y="3572189"/>
            <a:ext cx="7462506" cy="45305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Rounded Rectangle 6">
            <a:extLst>
              <a:ext uri="{FF2B5EF4-FFF2-40B4-BE49-F238E27FC236}">
                <a16:creationId xmlns:a16="http://schemas.microsoft.com/office/drawing/2014/main" id="{CB514185-67D3-7802-DF38-5A844436A1F6}"/>
              </a:ext>
            </a:extLst>
          </p:cNvPr>
          <p:cNvSpPr/>
          <p:nvPr/>
        </p:nvSpPr>
        <p:spPr>
          <a:xfrm>
            <a:off x="955630" y="5487403"/>
            <a:ext cx="7462506" cy="45305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73174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49" y="167992"/>
            <a:ext cx="10791825" cy="1325563"/>
          </a:xfrm>
        </p:spPr>
        <p:txBody>
          <a:bodyPr>
            <a:normAutofit/>
          </a:bodyPr>
          <a:lstStyle/>
          <a:p>
            <a:r>
              <a:rPr lang="en-US" sz="2400" b="0" dirty="0"/>
              <a:t>Sub-Task on DSS and Ex Ante Research</a:t>
            </a:r>
            <a:br>
              <a:rPr lang="en-US" sz="3600" b="0" dirty="0"/>
            </a:br>
            <a:r>
              <a:rPr lang="en-US" dirty="0">
                <a:solidFill>
                  <a:schemeClr val="tx1"/>
                </a:solidFill>
              </a:rPr>
              <a:t>Overview of Sub-Task Methodology:  Critical Analysis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741727" y="0"/>
            <a:ext cx="447224" cy="457199"/>
          </a:xfrm>
          <a:prstGeom prst="rect">
            <a:avLst/>
          </a:prstGeom>
        </p:spPr>
        <p:txBody>
          <a:bodyPr vert="horz" lIns="91440" tIns="45720" rIns="91440" bIns="45720" rtlCol="0" anchor="ctr" anchorCtr="1"/>
          <a:lstStyle>
            <a:defPPr>
              <a:defRPr lang="en-US"/>
            </a:defPPr>
            <a:lvl1pPr marL="0" algn="r" defTabSz="914400" rtl="0" eaLnBrk="1" latinLnBrk="0" hangingPunct="1">
              <a:defRPr sz="1400" b="1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95A67B-D0FE-F448-80B1-1191BC67A3E6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474031" y="4369417"/>
            <a:ext cx="1581559" cy="784893"/>
          </a:xfrm>
          <a:prstGeom prst="rect">
            <a:avLst/>
          </a:prstGeom>
          <a:solidFill>
            <a:srgbClr val="9BBB59">
              <a:lumMod val="20000"/>
              <a:lumOff val="80000"/>
            </a:srgbClr>
          </a:solidFill>
          <a:ln w="9525" cap="flat" cmpd="sng" algn="ctr">
            <a:solidFill>
              <a:srgbClr val="00B05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BioEconomy</a:t>
            </a:r>
            <a:r>
              <a:rPr kumimoji="0" lang="en-CA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Stakeholders</a:t>
            </a:r>
          </a:p>
        </p:txBody>
      </p:sp>
      <p:sp>
        <p:nvSpPr>
          <p:cNvPr id="7" name="Rectangle 6"/>
          <p:cNvSpPr/>
          <p:nvPr/>
        </p:nvSpPr>
        <p:spPr>
          <a:xfrm>
            <a:off x="4408642" y="4369417"/>
            <a:ext cx="1581559" cy="784893"/>
          </a:xfrm>
          <a:prstGeom prst="rect">
            <a:avLst/>
          </a:prstGeom>
          <a:solidFill>
            <a:srgbClr val="9BBB59">
              <a:lumMod val="20000"/>
              <a:lumOff val="80000"/>
            </a:srgbClr>
          </a:solidFill>
          <a:ln w="9525" cap="flat" cmpd="sng" algn="ctr">
            <a:solidFill>
              <a:srgbClr val="00B05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Visualization </a:t>
            </a:r>
            <a:r>
              <a:rPr kumimoji="0" lang="en-CA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(interpretation)</a:t>
            </a:r>
          </a:p>
        </p:txBody>
      </p:sp>
      <p:sp>
        <p:nvSpPr>
          <p:cNvPr id="8" name="Rectangle 7"/>
          <p:cNvSpPr/>
          <p:nvPr/>
        </p:nvSpPr>
        <p:spPr>
          <a:xfrm>
            <a:off x="2474031" y="3351156"/>
            <a:ext cx="1581559" cy="784893"/>
          </a:xfrm>
          <a:prstGeom prst="rect">
            <a:avLst/>
          </a:prstGeom>
          <a:solidFill>
            <a:srgbClr val="9BBB59">
              <a:lumMod val="20000"/>
              <a:lumOff val="80000"/>
            </a:srgbClr>
          </a:solidFill>
          <a:ln w="9525" cap="flat" cmpd="sng" algn="ctr">
            <a:solidFill>
              <a:srgbClr val="00B05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Other Scenarios</a:t>
            </a:r>
          </a:p>
        </p:txBody>
      </p:sp>
      <p:sp>
        <p:nvSpPr>
          <p:cNvPr id="9" name="Rectangle 8"/>
          <p:cNvSpPr/>
          <p:nvPr/>
        </p:nvSpPr>
        <p:spPr>
          <a:xfrm>
            <a:off x="2474031" y="2332894"/>
            <a:ext cx="1581559" cy="784893"/>
          </a:xfrm>
          <a:prstGeom prst="rect">
            <a:avLst/>
          </a:prstGeom>
          <a:solidFill>
            <a:srgbClr val="9BBB59">
              <a:lumMod val="20000"/>
              <a:lumOff val="80000"/>
            </a:srgbClr>
          </a:solidFill>
          <a:ln w="9525" cap="flat" cmpd="sng" algn="ctr">
            <a:solidFill>
              <a:srgbClr val="00B05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Policy Scenarios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23966" y="4369417"/>
            <a:ext cx="1581559" cy="784893"/>
          </a:xfrm>
          <a:prstGeom prst="rect">
            <a:avLst/>
          </a:prstGeom>
          <a:solidFill>
            <a:srgbClr val="9BBB59">
              <a:lumMod val="20000"/>
              <a:lumOff val="80000"/>
            </a:srgbClr>
          </a:solidFill>
          <a:ln w="9525" cap="flat" cmpd="sng" algn="ctr">
            <a:solidFill>
              <a:srgbClr val="00B05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Dash Board </a:t>
            </a:r>
            <a:r>
              <a:rPr kumimoji="0" lang="en-CA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(results)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88193" y="4369417"/>
            <a:ext cx="1581559" cy="784893"/>
          </a:xfrm>
          <a:prstGeom prst="rect">
            <a:avLst/>
          </a:prstGeom>
          <a:solidFill>
            <a:srgbClr val="9BBB59">
              <a:lumMod val="20000"/>
              <a:lumOff val="80000"/>
            </a:srgbClr>
          </a:solidFill>
          <a:ln w="9525" cap="flat" cmpd="sng" algn="ctr">
            <a:solidFill>
              <a:srgbClr val="00B05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Application Software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88193" y="3351156"/>
            <a:ext cx="1581559" cy="784893"/>
          </a:xfrm>
          <a:prstGeom prst="rect">
            <a:avLst/>
          </a:prstGeom>
          <a:solidFill>
            <a:srgbClr val="9BBB59">
              <a:lumMod val="20000"/>
              <a:lumOff val="80000"/>
            </a:srgbClr>
          </a:solidFill>
          <a:ln w="9525" cap="flat" cmpd="sng" algn="ctr">
            <a:solidFill>
              <a:srgbClr val="00B05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Research Needs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288193" y="2332894"/>
            <a:ext cx="1581559" cy="784893"/>
          </a:xfrm>
          <a:prstGeom prst="rect">
            <a:avLst/>
          </a:prstGeom>
          <a:solidFill>
            <a:srgbClr val="9BBB59">
              <a:lumMod val="20000"/>
              <a:lumOff val="80000"/>
            </a:srgbClr>
          </a:solidFill>
          <a:ln w="9525" cap="flat" cmpd="sng" algn="ctr">
            <a:solidFill>
              <a:srgbClr val="00B05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Biorefinery Systems Researcher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57128" y="2567537"/>
            <a:ext cx="17701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CA" sz="2000" b="1" dirty="0">
                <a:solidFill>
                  <a:srgbClr val="002060"/>
                </a:solidFill>
                <a:latin typeface="Calibri"/>
              </a:rPr>
              <a:t>What We Have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60653" y="2567537"/>
            <a:ext cx="17408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CA" sz="2000" b="1" dirty="0">
                <a:solidFill>
                  <a:srgbClr val="002060"/>
                </a:solidFill>
                <a:latin typeface="Calibri"/>
              </a:rPr>
              <a:t>What We Seek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242488" y="2152105"/>
            <a:ext cx="2044645" cy="3229833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056650" y="2152105"/>
            <a:ext cx="2044645" cy="3229833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Bent Arrow 17"/>
          <p:cNvSpPr/>
          <p:nvPr/>
        </p:nvSpPr>
        <p:spPr>
          <a:xfrm rot="10800000">
            <a:off x="4504791" y="2997284"/>
            <a:ext cx="671083" cy="714253"/>
          </a:xfrm>
          <a:prstGeom prst="bentArrow">
            <a:avLst/>
          </a:prstGeom>
          <a:solidFill>
            <a:srgbClr val="9BBB59">
              <a:lumMod val="40000"/>
              <a:lumOff val="60000"/>
            </a:srgbClr>
          </a:solidFill>
          <a:ln w="9525" cap="flat" cmpd="sng" algn="ctr">
            <a:solidFill>
              <a:srgbClr val="00B05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Bent Arrow 18"/>
          <p:cNvSpPr/>
          <p:nvPr/>
        </p:nvSpPr>
        <p:spPr>
          <a:xfrm rot="10800000" flipH="1">
            <a:off x="7189158" y="2997285"/>
            <a:ext cx="671083" cy="714253"/>
          </a:xfrm>
          <a:prstGeom prst="bentArrow">
            <a:avLst/>
          </a:prstGeom>
          <a:solidFill>
            <a:srgbClr val="9BBB59">
              <a:lumMod val="40000"/>
              <a:lumOff val="60000"/>
            </a:srgbClr>
          </a:solidFill>
          <a:ln w="9525" cap="flat" cmpd="sng" algn="ctr">
            <a:solidFill>
              <a:srgbClr val="00B05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294769" y="4173853"/>
            <a:ext cx="3732978" cy="1208085"/>
          </a:xfrm>
          <a:prstGeom prst="roundRect">
            <a:avLst/>
          </a:prstGeom>
          <a:noFill/>
          <a:ln w="38100" cap="flat" cmpd="sng" algn="ctr">
            <a:solidFill>
              <a:schemeClr val="accent1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022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19" y="1141613"/>
            <a:ext cx="11414761" cy="46230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CA" sz="1600" b="1" dirty="0">
                <a:solidFill>
                  <a:srgbClr val="002060"/>
                </a:solidFill>
              </a:rPr>
              <a:t>Development of systems dynamics model for the representation of biomass value chains and their use in various biorefinery conversion pathways</a:t>
            </a:r>
          </a:p>
          <a:p>
            <a:r>
              <a:rPr lang="en-CA" sz="1600" dirty="0">
                <a:solidFill>
                  <a:srgbClr val="002060"/>
                </a:solidFill>
              </a:rPr>
              <a:t>Emily Newes, National Renewable Energy Laboratory (USA)</a:t>
            </a:r>
          </a:p>
          <a:p>
            <a:pPr marL="0" indent="0">
              <a:buNone/>
            </a:pPr>
            <a:r>
              <a:rPr lang="en-CA" sz="1600" b="1" dirty="0">
                <a:solidFill>
                  <a:schemeClr val="tx1"/>
                </a:solidFill>
              </a:rPr>
              <a:t>Competitiveness of pulp companies in producing gasification-based biofuels: TEA and MCDM analysis</a:t>
            </a:r>
          </a:p>
          <a:p>
            <a:r>
              <a:rPr lang="en-CA" sz="1600" dirty="0">
                <a:solidFill>
                  <a:schemeClr val="tx1"/>
                </a:solidFill>
              </a:rPr>
              <a:t>Adriano Pinto </a:t>
            </a:r>
            <a:r>
              <a:rPr lang="en-CA" sz="1600" dirty="0" err="1">
                <a:solidFill>
                  <a:schemeClr val="tx1"/>
                </a:solidFill>
              </a:rPr>
              <a:t>Mariano,UNICAMP</a:t>
            </a:r>
            <a:r>
              <a:rPr lang="en-CA" sz="1600" dirty="0">
                <a:solidFill>
                  <a:schemeClr val="tx1"/>
                </a:solidFill>
              </a:rPr>
              <a:t> (Brazil)</a:t>
            </a:r>
          </a:p>
          <a:p>
            <a:pPr marL="0" indent="0">
              <a:buNone/>
            </a:pPr>
            <a:r>
              <a:rPr lang="en-CA" sz="1600" b="1" dirty="0"/>
              <a:t>Creating Alignment and Evaluating Biorefinery Strategies Through </a:t>
            </a:r>
            <a:r>
              <a:rPr lang="en-CA" sz="1600" b="1" dirty="0" err="1"/>
              <a:t>MultiCriteria</a:t>
            </a:r>
            <a:r>
              <a:rPr lang="en-CA" sz="1600" b="1" dirty="0"/>
              <a:t> Analysis</a:t>
            </a:r>
          </a:p>
          <a:p>
            <a:r>
              <a:rPr lang="en-CA" sz="1600" dirty="0"/>
              <a:t>Virginie </a:t>
            </a:r>
            <a:r>
              <a:rPr lang="en-CA" sz="1600" dirty="0" err="1"/>
              <a:t>Chambost</a:t>
            </a:r>
            <a:r>
              <a:rPr lang="en-CA" sz="1600" dirty="0"/>
              <a:t>, </a:t>
            </a:r>
            <a:r>
              <a:rPr lang="en-CA" sz="1600" dirty="0" err="1"/>
              <a:t>EnVertis</a:t>
            </a:r>
            <a:r>
              <a:rPr lang="en-CA" sz="1600" dirty="0"/>
              <a:t> Consulting (Canada)</a:t>
            </a:r>
          </a:p>
          <a:p>
            <a:pPr marL="0" indent="0">
              <a:buNone/>
            </a:pPr>
            <a:r>
              <a:rPr lang="en-CA" sz="1600" b="1" dirty="0">
                <a:solidFill>
                  <a:schemeClr val="tx1"/>
                </a:solidFill>
              </a:rPr>
              <a:t>Green hydrogen production</a:t>
            </a:r>
          </a:p>
          <a:p>
            <a:r>
              <a:rPr lang="en-CA" sz="1600" dirty="0">
                <a:solidFill>
                  <a:schemeClr val="tx1"/>
                </a:solidFill>
              </a:rPr>
              <a:t>Patrice Mangin, H2V </a:t>
            </a:r>
            <a:r>
              <a:rPr lang="en-CA" sz="1600" dirty="0" err="1">
                <a:solidFill>
                  <a:schemeClr val="tx1"/>
                </a:solidFill>
              </a:rPr>
              <a:t>Énergies</a:t>
            </a:r>
            <a:r>
              <a:rPr lang="en-CA" sz="1600" dirty="0">
                <a:solidFill>
                  <a:schemeClr val="tx1"/>
                </a:solidFill>
              </a:rPr>
              <a:t> (France)</a:t>
            </a:r>
          </a:p>
          <a:p>
            <a:pPr marL="0" indent="0">
              <a:buNone/>
            </a:pPr>
            <a:r>
              <a:rPr lang="en-US" sz="1600" b="1" dirty="0"/>
              <a:t>System perspectives on biofuel production in Sweden</a:t>
            </a:r>
          </a:p>
          <a:p>
            <a:r>
              <a:rPr lang="en-CA" sz="1600" dirty="0"/>
              <a:t>Ingrid Nohlgren, Chalmers University of Technology (Sweden)</a:t>
            </a:r>
          </a:p>
          <a:p>
            <a:pPr marL="0" indent="0">
              <a:buNone/>
            </a:pPr>
            <a:r>
              <a:rPr lang="en-CA" sz="1600" b="1" dirty="0">
                <a:solidFill>
                  <a:schemeClr val="tx1"/>
                </a:solidFill>
              </a:rPr>
              <a:t>Multi-Scale Challenge: CO2ER</a:t>
            </a:r>
          </a:p>
          <a:p>
            <a:r>
              <a:rPr lang="en-CA" sz="1600" dirty="0">
                <a:solidFill>
                  <a:schemeClr val="tx1"/>
                </a:solidFill>
              </a:rPr>
              <a:t>Andrea Ramirez </a:t>
            </a:r>
            <a:r>
              <a:rPr lang="en-CA" sz="1600" dirty="0" err="1">
                <a:solidFill>
                  <a:schemeClr val="tx1"/>
                </a:solidFill>
              </a:rPr>
              <a:t>Ramirez</a:t>
            </a:r>
            <a:r>
              <a:rPr lang="en-CA" sz="1600" dirty="0">
                <a:solidFill>
                  <a:schemeClr val="tx1"/>
                </a:solidFill>
              </a:rPr>
              <a:t>, Delft University of Technology (Netherlands)</a:t>
            </a:r>
          </a:p>
          <a:p>
            <a:pPr marL="0" indent="0">
              <a:buNone/>
            </a:pPr>
            <a:r>
              <a:rPr lang="en-CA" sz="1600" b="1" dirty="0">
                <a:solidFill>
                  <a:srgbClr val="002060"/>
                </a:solidFill>
              </a:rPr>
              <a:t>Ex-ante LCA using artificial intelligence methods</a:t>
            </a:r>
          </a:p>
          <a:p>
            <a:r>
              <a:rPr lang="en-US" sz="1600" dirty="0">
                <a:solidFill>
                  <a:srgbClr val="002060"/>
                </a:solidFill>
              </a:rPr>
              <a:t>Antonis </a:t>
            </a:r>
            <a:r>
              <a:rPr lang="en-US" sz="1600" dirty="0" err="1">
                <a:solidFill>
                  <a:srgbClr val="002060"/>
                </a:solidFill>
              </a:rPr>
              <a:t>Kokossis</a:t>
            </a:r>
            <a:r>
              <a:rPr lang="en-US" sz="1600" dirty="0">
                <a:solidFill>
                  <a:srgbClr val="002060"/>
                </a:solidFill>
              </a:rPr>
              <a:t>, NTUA (Greece)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1215" y="102761"/>
            <a:ext cx="11145905" cy="1045029"/>
          </a:xfrm>
        </p:spPr>
        <p:txBody>
          <a:bodyPr>
            <a:normAutofit/>
          </a:bodyPr>
          <a:lstStyle/>
          <a:p>
            <a:r>
              <a:rPr lang="en-US" sz="2400" b="0" dirty="0"/>
              <a:t>Sub-Task on DSS and Ex Ante Research</a:t>
            </a:r>
            <a:br>
              <a:rPr lang="en-US" sz="2800" b="0" dirty="0"/>
            </a:br>
            <a:r>
              <a:rPr lang="en-US" dirty="0">
                <a:solidFill>
                  <a:schemeClr val="tx1"/>
                </a:solidFill>
              </a:rPr>
              <a:t>Selected Projects in this Sub-Task</a:t>
            </a:r>
            <a:endParaRPr lang="en-CA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1FAF46-FF3D-FFED-D5B0-5FAE6B383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0875" y="3429000"/>
            <a:ext cx="3886400" cy="255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0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400" y="1209812"/>
            <a:ext cx="6284726" cy="4623026"/>
          </a:xfrm>
        </p:spPr>
        <p:txBody>
          <a:bodyPr>
            <a:normAutofit/>
          </a:bodyPr>
          <a:lstStyle/>
          <a:p>
            <a:r>
              <a:rPr lang="en-US" dirty="0"/>
              <a:t>3 working meetings have taken place to explore concepts and possible projects for the Sub-Task</a:t>
            </a:r>
          </a:p>
          <a:p>
            <a:endParaRPr lang="en-US" dirty="0"/>
          </a:p>
          <a:p>
            <a:r>
              <a:rPr lang="en-US" dirty="0"/>
              <a:t>4</a:t>
            </a:r>
            <a:r>
              <a:rPr lang="en-US" baseline="30000" dirty="0"/>
              <a:t>th</a:t>
            </a:r>
            <a:r>
              <a:rPr lang="en-US" dirty="0"/>
              <a:t> meeting:  Tuesday </a:t>
            </a:r>
            <a:r>
              <a:rPr lang="de-DE" dirty="0"/>
              <a:t>November 28, 2023</a:t>
            </a:r>
          </a:p>
          <a:p>
            <a:r>
              <a:rPr lang="de-DE" dirty="0"/>
              <a:t>2.00 pm-5:00 pm CET = 8:00 am-11:00 am EST (at-distance)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59583" y="102761"/>
            <a:ext cx="11145905" cy="1045029"/>
          </a:xfrm>
        </p:spPr>
        <p:txBody>
          <a:bodyPr>
            <a:normAutofit/>
          </a:bodyPr>
          <a:lstStyle/>
          <a:p>
            <a:r>
              <a:rPr lang="en-US" sz="2400" b="0" dirty="0"/>
              <a:t>Sub-Task on DSS and Ex Ante Research</a:t>
            </a:r>
            <a:br>
              <a:rPr lang="en-US" sz="2800" b="0" dirty="0"/>
            </a:br>
            <a:r>
              <a:rPr lang="en-US" dirty="0">
                <a:solidFill>
                  <a:schemeClr val="tx1"/>
                </a:solidFill>
              </a:rPr>
              <a:t>Sub-Task Status</a:t>
            </a:r>
            <a:endParaRPr lang="en-CA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8EA5E-D390-55A3-4367-7DF9EE9F5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1357" y="2352675"/>
            <a:ext cx="5620644" cy="365771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D734209-94FA-9B43-ACCB-695E051BD751}"/>
              </a:ext>
            </a:extLst>
          </p:cNvPr>
          <p:cNvSpPr/>
          <p:nvPr/>
        </p:nvSpPr>
        <p:spPr>
          <a:xfrm>
            <a:off x="1281554" y="4422652"/>
            <a:ext cx="4438650" cy="149896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800" b="1" dirty="0">
                <a:solidFill>
                  <a:srgbClr val="FFFF00"/>
                </a:solidFill>
              </a:rPr>
              <a:t>Please consider this an invitation to join us!</a:t>
            </a:r>
          </a:p>
        </p:txBody>
      </p:sp>
    </p:spTree>
    <p:extLst>
      <p:ext uri="{BB962C8B-B14F-4D97-AF65-F5344CB8AC3E}">
        <p14:creationId xmlns:p14="http://schemas.microsoft.com/office/powerpoint/2010/main" val="367586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DE2222-E06E-4C92-8937-D7E3EDE35D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1792" y="1310420"/>
            <a:ext cx="11137392" cy="847564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IETS TCP and Task XI on Industry-Based Biorefineries</a:t>
            </a:r>
            <a:endParaRPr lang="sv-SE" sz="3600" dirty="0">
              <a:solidFill>
                <a:schemeClr val="tx1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4E69301-AA73-4DBF-B3D6-28558F8E7C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215" y="2715069"/>
            <a:ext cx="11230961" cy="331997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/>
                <a:cs typeface="Arial"/>
              </a:rPr>
              <a:t>Exploring the Potential to Collaborate </a:t>
            </a:r>
          </a:p>
          <a:p>
            <a:endParaRPr lang="en-US" b="1" dirty="0"/>
          </a:p>
          <a:p>
            <a:r>
              <a:rPr lang="en-US" sz="3200" b="1" dirty="0">
                <a:solidFill>
                  <a:srgbClr val="7030A0"/>
                </a:solidFill>
              </a:rPr>
              <a:t>Sub-Task on Technology Pathways for Negative and/or Net-Zero Emission Biorefineries </a:t>
            </a:r>
          </a:p>
          <a:p>
            <a:r>
              <a:rPr lang="sv-SE" sz="2800" dirty="0">
                <a:solidFill>
                  <a:srgbClr val="7030A0"/>
                </a:solidFill>
              </a:rPr>
              <a:t>Bettina Muster-Slawitsch and Sarah Meitz (AEE INTEC) – AUSTRIA</a:t>
            </a:r>
          </a:p>
        </p:txBody>
      </p:sp>
    </p:spTree>
    <p:extLst>
      <p:ext uri="{BB962C8B-B14F-4D97-AF65-F5344CB8AC3E}">
        <p14:creationId xmlns:p14="http://schemas.microsoft.com/office/powerpoint/2010/main" val="3388243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D70F4B2-EC76-39F8-AB09-AE8305813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2634" y="1649283"/>
            <a:ext cx="7181491" cy="4572719"/>
          </a:xfrm>
        </p:spPr>
        <p:txBody>
          <a:bodyPr/>
          <a:lstStyle/>
          <a:p>
            <a:r>
              <a:rPr lang="de-AT" dirty="0" err="1"/>
              <a:t>pictures</a:t>
            </a:r>
            <a:endParaRPr lang="de-AT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117248B-C1E9-2802-4EF0-0CD877C231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473" y="3140126"/>
            <a:ext cx="2629363" cy="262936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2830FFD-4DCB-36AD-B81D-5B43E64ABB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217" y="1786650"/>
            <a:ext cx="2706952" cy="2706952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841E32A-B43C-DF69-A53E-E5B0253CD5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788" y="1376786"/>
            <a:ext cx="2662176" cy="2662176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4F6DF8C8-9FB9-1330-BC66-AD7D361CEE16}"/>
              </a:ext>
            </a:extLst>
          </p:cNvPr>
          <p:cNvSpPr txBox="1"/>
          <p:nvPr/>
        </p:nvSpPr>
        <p:spPr>
          <a:xfrm>
            <a:off x="1277788" y="4147458"/>
            <a:ext cx="2445127" cy="95410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defTabSz="457200" hangingPunct="0"/>
            <a:r>
              <a:rPr lang="de-AT" sz="2800" dirty="0">
                <a:solidFill>
                  <a:srgbClr val="000000"/>
                </a:solidFill>
                <a:latin typeface="Brush Script MT" panose="03060802040406070304" pitchFamily="66" charset="0"/>
                <a:sym typeface="Arial"/>
              </a:rPr>
              <a:t>Industry and GHG emissions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105DD96-CE90-5161-3263-EC7FA9A6FC26}"/>
              </a:ext>
            </a:extLst>
          </p:cNvPr>
          <p:cNvSpPr txBox="1"/>
          <p:nvPr/>
        </p:nvSpPr>
        <p:spPr>
          <a:xfrm>
            <a:off x="4094747" y="4701946"/>
            <a:ext cx="5197263" cy="1384995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defTabSz="457200" hangingPunct="0"/>
            <a:r>
              <a:rPr lang="de-AT" sz="2800" dirty="0">
                <a:solidFill>
                  <a:srgbClr val="000000"/>
                </a:solidFill>
                <a:latin typeface="Brush Script MT" panose="03060802040406070304" pitchFamily="66" charset="0"/>
                <a:sym typeface="Arial"/>
              </a:rPr>
              <a:t>Energy and resource efficient biorefineries – new products, new pathways, possibly integrated to industrial complexes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F709453-A319-343F-88CD-065CF99685BC}"/>
              </a:ext>
            </a:extLst>
          </p:cNvPr>
          <p:cNvSpPr txBox="1"/>
          <p:nvPr/>
        </p:nvSpPr>
        <p:spPr>
          <a:xfrm>
            <a:off x="9410288" y="1606957"/>
            <a:ext cx="2445127" cy="1384995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algn="ctr" defTabSz="457200" hangingPunct="0"/>
            <a:r>
              <a:rPr lang="de-AT" sz="2800" dirty="0">
                <a:solidFill>
                  <a:srgbClr val="000000"/>
                </a:solidFill>
                <a:latin typeface="Brush Script MT" panose="03060802040406070304" pitchFamily="66" charset="0"/>
              </a:rPr>
              <a:t>Biorefinery concepts leading to net zero / negative emissions</a:t>
            </a:r>
            <a:endParaRPr lang="de-AT" sz="2800" dirty="0">
              <a:solidFill>
                <a:srgbClr val="000000"/>
              </a:solidFill>
              <a:latin typeface="Brush Script MT" panose="03060802040406070304" pitchFamily="66" charset="0"/>
              <a:sym typeface="Arial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DBC72E3-77AA-97B0-D6F0-4DDFACDA7A74}"/>
              </a:ext>
            </a:extLst>
          </p:cNvPr>
          <p:cNvSpPr txBox="1"/>
          <p:nvPr/>
        </p:nvSpPr>
        <p:spPr>
          <a:xfrm>
            <a:off x="918604" y="5516653"/>
            <a:ext cx="2767859" cy="55399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defTabSz="457200" hangingPunct="0"/>
            <a:r>
              <a:rPr lang="de-AT" sz="1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Pictures: KI </a:t>
            </a:r>
            <a:r>
              <a:rPr lang="de-AT" sz="1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based</a:t>
            </a:r>
            <a:r>
              <a:rPr lang="de-AT" sz="1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AT" sz="1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image</a:t>
            </a:r>
            <a:r>
              <a:rPr lang="de-AT" sz="1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AT" sz="1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creation</a:t>
            </a:r>
            <a:r>
              <a:rPr lang="de-AT" sz="1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de-AT" sz="1000" u="sng" dirty="0">
                <a:solidFill>
                  <a:srgbClr val="3F4350"/>
                </a:solidFill>
                <a:latin typeface="Open Sans" panose="020B0606030504020204" pitchFamily="34" charset="0"/>
                <a:ea typeface="Times New Roman" panose="02020603050405020304" pitchFamily="18" charset="0"/>
                <a:hlinkClick r:id="rId5"/>
              </a:rPr>
              <a:t>https://huggingface.co/spaces/stabilityai/stable-diffusion</a:t>
            </a:r>
            <a:endParaRPr lang="de-AT" sz="1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022DA2E-4451-2D26-F830-B8E90B3588D6}"/>
              </a:ext>
            </a:extLst>
          </p:cNvPr>
          <p:cNvSpPr txBox="1">
            <a:spLocks/>
          </p:cNvSpPr>
          <p:nvPr/>
        </p:nvSpPr>
        <p:spPr>
          <a:xfrm>
            <a:off x="292231" y="26659"/>
            <a:ext cx="11899769" cy="1295852"/>
          </a:xfrm>
          <a:prstGeom prst="rect">
            <a:avLst/>
          </a:prstGeom>
        </p:spPr>
        <p:txBody>
          <a:bodyPr vert="horz" lIns="0" tIns="0" rIns="91440" bIns="45720" rtlCol="0" anchor="ctr">
            <a:normAutofit/>
          </a:bodyPr>
          <a:lstStyle>
            <a:lvl1pPr marL="0" marR="0" indent="0" algn="l" defTabSz="171450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 sz="2800" b="1" kern="1200" baseline="0">
                <a:solidFill>
                  <a:schemeClr val="tx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90000"/>
              </a:lnSpc>
              <a:spcAft>
                <a:spcPts val="1200"/>
              </a:spcAft>
            </a:pPr>
            <a:r>
              <a:rPr lang="en-US" sz="2400" b="0" dirty="0">
                <a:latin typeface="Arial" panose="020B0604020202020204" pitchFamily="34" charset="0"/>
              </a:rPr>
              <a:t>Sub-Task on Technology Pathways for Negative and/or Net-Zero Emission Biorefineries </a:t>
            </a:r>
            <a:br>
              <a:rPr lang="en-US" sz="2400" b="0" dirty="0">
                <a:latin typeface="Arial" panose="020B0604020202020204" pitchFamily="34" charset="0"/>
              </a:rPr>
            </a:b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Sub-Task Context:  Negative Emissions for Biorefineries</a:t>
            </a:r>
            <a:endParaRPr lang="en-CA" sz="3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317631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__EngageSlideDescription__" descr="slide description : Slide description for Case Study">
            <a:extLst>
              <a:ext uri="{FF2B5EF4-FFF2-40B4-BE49-F238E27FC236}">
                <a16:creationId xmlns:a16="http://schemas.microsoft.com/office/drawing/2014/main" id="{179C1589-4892-4E5B-BE34-A271F38D27F5}"/>
              </a:ext>
            </a:extLst>
          </p:cNvPr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790575" y="1095760"/>
            <a:ext cx="12700" cy="12700"/>
          </a:xfrm>
          <a:prstGeom prst="rect">
            <a:avLst/>
          </a:prstGeom>
          <a:ln/>
        </p:spPr>
      </p:pic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166369" y="2955973"/>
            <a:ext cx="3801112" cy="395206"/>
          </a:xfrm>
          <a:prstGeom prst="rect">
            <a:avLst/>
          </a:prstGeom>
          <a:solidFill>
            <a:srgbClr val="7A6C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Specific Objective 1</a:t>
            </a:r>
          </a:p>
        </p:txBody>
      </p:sp>
      <p:sp>
        <p:nvSpPr>
          <p:cNvPr id="2" name="Rectangle 1"/>
          <p:cNvSpPr/>
          <p:nvPr>
            <p:custDataLst>
              <p:tags r:id="rId2"/>
            </p:custDataLst>
          </p:nvPr>
        </p:nvSpPr>
        <p:spPr>
          <a:xfrm>
            <a:off x="166369" y="3434533"/>
            <a:ext cx="3801112" cy="2404391"/>
          </a:xfrm>
          <a:prstGeom prst="rect">
            <a:avLst/>
          </a:prstGeom>
          <a:noFill/>
          <a:ln w="9525">
            <a:solidFill>
              <a:srgbClr val="7A6C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t"/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Focus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on creating an expert network on </a:t>
            </a:r>
            <a:r>
              <a:rPr lang="en-US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technical solutions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for integrated biorefineries to reach </a:t>
            </a:r>
            <a:r>
              <a:rPr lang="en-US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negative or net-zero GHG emissions,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including a variety of efficient processing and/or CCU/CCS technologies. </a:t>
            </a:r>
            <a:endParaRPr lang="de-AT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Pentagon 10" descr="Decorative"/>
          <p:cNvSpPr/>
          <p:nvPr>
            <p:custDataLst>
              <p:tags r:id="rId3"/>
            </p:custDataLst>
          </p:nvPr>
        </p:nvSpPr>
        <p:spPr>
          <a:xfrm>
            <a:off x="4051188" y="3434534"/>
            <a:ext cx="260880" cy="2262564"/>
          </a:xfrm>
          <a:prstGeom prst="homePlate">
            <a:avLst>
              <a:gd name="adj" fmla="val 77351"/>
            </a:avLst>
          </a:prstGeom>
          <a:solidFill>
            <a:srgbClr val="73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ectangle 7"/>
          <p:cNvSpPr/>
          <p:nvPr>
            <p:custDataLst>
              <p:tags r:id="rId4"/>
            </p:custDataLst>
          </p:nvPr>
        </p:nvSpPr>
        <p:spPr>
          <a:xfrm>
            <a:off x="4398008" y="2961053"/>
            <a:ext cx="3801112" cy="395206"/>
          </a:xfrm>
          <a:prstGeom prst="rect">
            <a:avLst/>
          </a:prstGeom>
          <a:solidFill>
            <a:srgbClr val="6D6E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Specific Objective 2</a:t>
            </a:r>
          </a:p>
        </p:txBody>
      </p:sp>
      <p:sp>
        <p:nvSpPr>
          <p:cNvPr id="7" name="Rectangle 6"/>
          <p:cNvSpPr/>
          <p:nvPr>
            <p:custDataLst>
              <p:tags r:id="rId5"/>
            </p:custDataLst>
          </p:nvPr>
        </p:nvSpPr>
        <p:spPr>
          <a:xfrm>
            <a:off x="4398008" y="3439614"/>
            <a:ext cx="3801112" cy="2262564"/>
          </a:xfrm>
          <a:prstGeom prst="rect">
            <a:avLst/>
          </a:prstGeom>
          <a:noFill/>
          <a:ln w="9525">
            <a:solidFill>
              <a:srgbClr val="6D6E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t"/>
          <a:lstStyle/>
          <a:p>
            <a:pPr algn="just">
              <a:spcBef>
                <a:spcPts val="600"/>
              </a:spcBef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Available </a:t>
            </a:r>
            <a:r>
              <a:rPr lang="en-US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methods and approaches to increase energy efficiency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and </a:t>
            </a:r>
            <a:r>
              <a:rPr lang="en-US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enhance the integration of renewable energy in industry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will be </a:t>
            </a:r>
            <a:r>
              <a:rPr lang="en-US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applied and re-framed for biorefineries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aiming for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close collaboration of industry and science.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2" name="Pentagon 11" descr="Decorative"/>
          <p:cNvSpPr/>
          <p:nvPr>
            <p:custDataLst>
              <p:tags r:id="rId6"/>
            </p:custDataLst>
          </p:nvPr>
        </p:nvSpPr>
        <p:spPr>
          <a:xfrm>
            <a:off x="8283944" y="3434534"/>
            <a:ext cx="260880" cy="2262564"/>
          </a:xfrm>
          <a:prstGeom prst="homePlate">
            <a:avLst>
              <a:gd name="adj" fmla="val 77351"/>
            </a:avLst>
          </a:prstGeom>
          <a:solidFill>
            <a:srgbClr val="73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Rectangle 9"/>
          <p:cNvSpPr/>
          <p:nvPr>
            <p:custDataLst>
              <p:tags r:id="rId7"/>
            </p:custDataLst>
          </p:nvPr>
        </p:nvSpPr>
        <p:spPr>
          <a:xfrm>
            <a:off x="8638135" y="2955973"/>
            <a:ext cx="3377738" cy="395206"/>
          </a:xfrm>
          <a:prstGeom prst="rect">
            <a:avLst/>
          </a:prstGeom>
          <a:solidFill>
            <a:srgbClr val="547D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Specific Objective 3</a:t>
            </a:r>
          </a:p>
        </p:txBody>
      </p:sp>
      <p:sp>
        <p:nvSpPr>
          <p:cNvPr id="9" name="Rectangle 8"/>
          <p:cNvSpPr/>
          <p:nvPr>
            <p:custDataLst>
              <p:tags r:id="rId8"/>
            </p:custDataLst>
          </p:nvPr>
        </p:nvSpPr>
        <p:spPr>
          <a:xfrm>
            <a:off x="8638135" y="3434534"/>
            <a:ext cx="3377738" cy="2262564"/>
          </a:xfrm>
          <a:prstGeom prst="rect">
            <a:avLst/>
          </a:prstGeom>
          <a:noFill/>
          <a:ln w="9525">
            <a:solidFill>
              <a:srgbClr val="547D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t"/>
          <a:lstStyle/>
          <a:p>
            <a:pPr algn="just">
              <a:spcBef>
                <a:spcPts val="600"/>
              </a:spcBef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Specific </a:t>
            </a:r>
            <a:r>
              <a:rPr lang="en-US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case studies of biorefinery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pathways </a:t>
            </a:r>
            <a:r>
              <a:rPr lang="en-US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towards negative or net-zero GHG emissions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shall be highlighted via projects in participating countries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dvancing knowledge and reinforcing international collaboration.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4796644-FF32-243A-5B2A-3E56745C365B}"/>
              </a:ext>
            </a:extLst>
          </p:cNvPr>
          <p:cNvSpPr txBox="1"/>
          <p:nvPr/>
        </p:nvSpPr>
        <p:spPr>
          <a:xfrm>
            <a:off x="171248" y="1716659"/>
            <a:ext cx="118495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Technology Pathways embrace any technical attribute (new processing technology; new product pathway; new CCU/CCS strategy or implementation of renewable energy) and novel concepts that lead to overall net-zero/negative emissions in integrated biorefineries.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4AA1435E-A3F0-F29A-6B9B-7CA22CAEF771}"/>
              </a:ext>
            </a:extLst>
          </p:cNvPr>
          <p:cNvSpPr txBox="1">
            <a:spLocks/>
          </p:cNvSpPr>
          <p:nvPr/>
        </p:nvSpPr>
        <p:spPr>
          <a:xfrm>
            <a:off x="292231" y="384875"/>
            <a:ext cx="11899769" cy="1295852"/>
          </a:xfrm>
          <a:prstGeom prst="rect">
            <a:avLst/>
          </a:prstGeom>
        </p:spPr>
        <p:txBody>
          <a:bodyPr vert="horz" lIns="0" tIns="0" rIns="91440" bIns="45720" rtlCol="0" anchor="ctr">
            <a:normAutofit/>
          </a:bodyPr>
          <a:lstStyle>
            <a:lvl1pPr marL="0" marR="0" indent="0" algn="l" defTabSz="171450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 sz="2800" b="1" kern="1200" baseline="0">
                <a:solidFill>
                  <a:schemeClr val="tx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90000"/>
              </a:lnSpc>
              <a:spcAft>
                <a:spcPts val="1200"/>
              </a:spcAft>
            </a:pPr>
            <a:r>
              <a:rPr lang="en-US" sz="2400" b="0" dirty="0">
                <a:latin typeface="Arial" panose="020B0604020202020204" pitchFamily="34" charset="0"/>
              </a:rPr>
              <a:t>Sub-Task on Technology Pathways for Negative and/or Net-Zero Emission Biorefineries </a:t>
            </a:r>
            <a:br>
              <a:rPr lang="en-US" sz="2400" b="0" dirty="0">
                <a:latin typeface="Arial" panose="020B0604020202020204" pitchFamily="34" charset="0"/>
              </a:rPr>
            </a:b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Sub-Task Objectives</a:t>
            </a:r>
            <a:endParaRPr lang="en-CA" sz="3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54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11" grpId="0" animBg="1"/>
      <p:bldP spid="8" grpId="0" animBg="1"/>
      <p:bldP spid="7" grpId="0" animBg="1"/>
      <p:bldP spid="12" grpId="0" animBg="1"/>
      <p:bldP spid="10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>
            <a:extLst>
              <a:ext uri="{FF2B5EF4-FFF2-40B4-BE49-F238E27FC236}">
                <a16:creationId xmlns:a16="http://schemas.microsoft.com/office/drawing/2014/main" id="{ED0058F8-A9E4-BCDD-04E5-005A903B0E6D}"/>
              </a:ext>
            </a:extLst>
          </p:cNvPr>
          <p:cNvGrpSpPr/>
          <p:nvPr/>
        </p:nvGrpSpPr>
        <p:grpSpPr>
          <a:xfrm>
            <a:off x="264684" y="1481590"/>
            <a:ext cx="6142735" cy="1978015"/>
            <a:chOff x="85575" y="1142223"/>
            <a:chExt cx="6142735" cy="1978015"/>
          </a:xfrm>
        </p:grpSpPr>
        <p:sp>
          <p:nvSpPr>
            <p:cNvPr id="14" name="Rectangle 7">
              <a:extLst>
                <a:ext uri="{FF2B5EF4-FFF2-40B4-BE49-F238E27FC236}">
                  <a16:creationId xmlns:a16="http://schemas.microsoft.com/office/drawing/2014/main" id="{40023274-7B0B-7335-A408-AA242BEDC91F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85575" y="1142223"/>
              <a:ext cx="6142735" cy="1978015"/>
            </a:xfrm>
            <a:prstGeom prst="rect">
              <a:avLst/>
            </a:prstGeom>
            <a:solidFill>
              <a:srgbClr val="4D77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82880" rtlCol="0" anchor="t" anchorCtr="0"/>
            <a:lstStyle/>
            <a:p>
              <a:pPr algn="ctr"/>
              <a:r>
                <a:rPr lang="en-US" sz="2400" dirty="0"/>
                <a:t>Sub-Task Activities</a:t>
              </a:r>
              <a:endParaRPr lang="en-CA" sz="2400" dirty="0"/>
            </a:p>
          </p:txBody>
        </p:sp>
        <p:sp>
          <p:nvSpPr>
            <p:cNvPr id="15" name="Rectangle 12">
              <a:extLst>
                <a:ext uri="{FF2B5EF4-FFF2-40B4-BE49-F238E27FC236}">
                  <a16:creationId xmlns:a16="http://schemas.microsoft.com/office/drawing/2014/main" id="{26627DAF-C07A-E803-85D3-8A2AE12F1866}"/>
                </a:ext>
              </a:extLst>
            </p:cNvPr>
            <p:cNvSpPr/>
            <p:nvPr/>
          </p:nvSpPr>
          <p:spPr>
            <a:xfrm>
              <a:off x="247664" y="1827022"/>
              <a:ext cx="5848336" cy="1143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chemeClr val="tx1"/>
                  </a:solidFill>
                  <a:cs typeface="Arial" pitchFamily="34" charset="0"/>
                </a:rPr>
                <a:t>Identified potential projects for the Sub-Task</a:t>
              </a:r>
              <a:br>
                <a:rPr lang="en-US" b="1" dirty="0">
                  <a:solidFill>
                    <a:schemeClr val="tx1"/>
                  </a:solidFill>
                  <a:cs typeface="Arial" pitchFamily="34" charset="0"/>
                </a:rPr>
              </a:br>
              <a:r>
                <a:rPr lang="en-US" dirty="0">
                  <a:solidFill>
                    <a:schemeClr val="tx1"/>
                  </a:solidFill>
                  <a:cs typeface="Arial" pitchFamily="34" charset="0"/>
                </a:rPr>
                <a:t>Austria, Canada, Netherlands, Sweden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chemeClr val="tx1"/>
                  </a:solidFill>
                  <a:cs typeface="Arial" pitchFamily="34" charset="0"/>
                </a:rPr>
                <a:t>Cooperation within the scope of international projects </a:t>
              </a:r>
              <a:r>
                <a:rPr lang="en-US" dirty="0">
                  <a:solidFill>
                    <a:schemeClr val="tx1"/>
                  </a:solidFill>
                  <a:cs typeface="Arial" pitchFamily="34" charset="0"/>
                </a:rPr>
                <a:t>Other IETS Tasks, TCP Bioenergy Task 40/42</a:t>
              </a:r>
            </a:p>
          </p:txBody>
        </p:sp>
      </p:grpSp>
      <p:sp>
        <p:nvSpPr>
          <p:cNvPr id="7" name="CaixaDeTexto 1">
            <a:extLst>
              <a:ext uri="{FF2B5EF4-FFF2-40B4-BE49-F238E27FC236}">
                <a16:creationId xmlns:a16="http://schemas.microsoft.com/office/drawing/2014/main" id="{FEBA695F-1419-11F0-B4D5-B6EE47EFE7AD}"/>
              </a:ext>
            </a:extLst>
          </p:cNvPr>
          <p:cNvSpPr txBox="1"/>
          <p:nvPr/>
        </p:nvSpPr>
        <p:spPr>
          <a:xfrm>
            <a:off x="7218568" y="3309389"/>
            <a:ext cx="45466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Last WORKSHOP Jan 2023</a:t>
            </a:r>
          </a:p>
          <a:p>
            <a:pPr algn="ctr"/>
            <a:r>
              <a:rPr lang="en-US" sz="1400" i="1" dirty="0"/>
              <a:t>Which methodological approach is being used?</a:t>
            </a:r>
          </a:p>
          <a:p>
            <a:pPr algn="ctr"/>
            <a:r>
              <a:rPr lang="en-US" sz="1400" i="1" dirty="0"/>
              <a:t>Which are the main attributes that enable net-zero ?</a:t>
            </a:r>
          </a:p>
          <a:p>
            <a:pPr algn="ctr"/>
            <a:r>
              <a:rPr lang="en-US" sz="1400" i="1" dirty="0"/>
              <a:t>Which system boundaries are to be defined for evaluating „net zero“?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E843BF-F98D-D325-0581-530AC12444A8}"/>
              </a:ext>
            </a:extLst>
          </p:cNvPr>
          <p:cNvSpPr txBox="1"/>
          <p:nvPr/>
        </p:nvSpPr>
        <p:spPr>
          <a:xfrm>
            <a:off x="7956457" y="5018849"/>
            <a:ext cx="31200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4">
                    <a:lumMod val="75000"/>
                  </a:schemeClr>
                </a:solidFill>
              </a:rPr>
              <a:t>Focus on system boundary definition in next workshop 7/11 2023 2-4pm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CC35A7E-DC75-C18F-F37D-3842FFDCF84B}"/>
              </a:ext>
            </a:extLst>
          </p:cNvPr>
          <p:cNvCxnSpPr/>
          <p:nvPr/>
        </p:nvCxnSpPr>
        <p:spPr>
          <a:xfrm>
            <a:off x="9495622" y="4542316"/>
            <a:ext cx="0" cy="558225"/>
          </a:xfrm>
          <a:prstGeom prst="straightConnector1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Agrupar 5">
            <a:extLst>
              <a:ext uri="{FF2B5EF4-FFF2-40B4-BE49-F238E27FC236}">
                <a16:creationId xmlns:a16="http://schemas.microsoft.com/office/drawing/2014/main" id="{4B3B3686-12B0-EC85-2042-9534AE74A62F}"/>
              </a:ext>
            </a:extLst>
          </p:cNvPr>
          <p:cNvGrpSpPr/>
          <p:nvPr/>
        </p:nvGrpSpPr>
        <p:grpSpPr>
          <a:xfrm>
            <a:off x="7219463" y="1382831"/>
            <a:ext cx="4695192" cy="1818275"/>
            <a:chOff x="7304305" y="1135556"/>
            <a:chExt cx="4695192" cy="1618052"/>
          </a:xfrm>
        </p:grpSpPr>
        <p:sp>
          <p:nvSpPr>
            <p:cNvPr id="9" name="Rectangle 5">
              <a:extLst>
                <a:ext uri="{FF2B5EF4-FFF2-40B4-BE49-F238E27FC236}">
                  <a16:creationId xmlns:a16="http://schemas.microsoft.com/office/drawing/2014/main" id="{677EEF2A-89F8-6EEA-64A0-ABBF5D29D248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7304305" y="1135556"/>
              <a:ext cx="4695192" cy="1618052"/>
            </a:xfrm>
            <a:prstGeom prst="rect">
              <a:avLst/>
            </a:prstGeom>
            <a:solidFill>
              <a:srgbClr val="547D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82880" rtlCol="0" anchor="t" anchorCtr="0"/>
            <a:lstStyle/>
            <a:p>
              <a:pPr algn="ctr"/>
              <a:r>
                <a:rPr lang="en-US" sz="2400" dirty="0"/>
                <a:t>Austrian National Networking</a:t>
              </a:r>
              <a:endParaRPr lang="en-CA" sz="24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5A497A4-2987-027A-95F7-857DD9F806F0}"/>
                </a:ext>
              </a:extLst>
            </p:cNvPr>
            <p:cNvSpPr/>
            <p:nvPr/>
          </p:nvSpPr>
          <p:spPr>
            <a:xfrm>
              <a:off x="7446087" y="1757331"/>
              <a:ext cx="4411628" cy="7783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b="1" dirty="0">
                  <a:solidFill>
                    <a:schemeClr val="tx1"/>
                  </a:solidFill>
                  <a:cs typeface="Arial" pitchFamily="34" charset="0"/>
                </a:rPr>
                <a:t>Academia: </a:t>
              </a:r>
              <a:r>
                <a:rPr lang="en-US" dirty="0">
                  <a:solidFill>
                    <a:schemeClr val="tx1"/>
                  </a:solidFill>
                  <a:cs typeface="Arial" pitchFamily="34" charset="0"/>
                </a:rPr>
                <a:t>Energy Institute (JKU Linz), TU Vienna, </a:t>
              </a:r>
              <a:r>
                <a:rPr lang="en-US" dirty="0" err="1">
                  <a:solidFill>
                    <a:schemeClr val="tx1"/>
                  </a:solidFill>
                  <a:cs typeface="Arial" pitchFamily="34" charset="0"/>
                </a:rPr>
                <a:t>Montan</a:t>
              </a:r>
              <a:r>
                <a:rPr lang="en-US" dirty="0">
                  <a:solidFill>
                    <a:schemeClr val="tx1"/>
                  </a:solidFill>
                  <a:cs typeface="Arial" pitchFamily="34" charset="0"/>
                </a:rPr>
                <a:t>-University</a:t>
              </a:r>
            </a:p>
            <a:p>
              <a:r>
                <a:rPr lang="en-US" b="1" dirty="0">
                  <a:solidFill>
                    <a:schemeClr val="tx1"/>
                  </a:solidFill>
                  <a:cs typeface="Arial" pitchFamily="34" charset="0"/>
                </a:rPr>
                <a:t>Industry: </a:t>
              </a:r>
              <a:r>
                <a:rPr lang="en-US" dirty="0" err="1">
                  <a:solidFill>
                    <a:schemeClr val="tx1"/>
                  </a:solidFill>
                  <a:cs typeface="Arial" pitchFamily="34" charset="0"/>
                </a:rPr>
                <a:t>Agrana</a:t>
              </a:r>
              <a:r>
                <a:rPr lang="en-US" dirty="0">
                  <a:solidFill>
                    <a:schemeClr val="tx1"/>
                  </a:solidFill>
                  <a:cs typeface="Arial" pitchFamily="34" charset="0"/>
                </a:rPr>
                <a:t>, </a:t>
              </a:r>
              <a:r>
                <a:rPr lang="en-US" dirty="0" err="1">
                  <a:solidFill>
                    <a:schemeClr val="tx1"/>
                  </a:solidFill>
                  <a:cs typeface="Arial" pitchFamily="34" charset="0"/>
                </a:rPr>
                <a:t>BrauUnion</a:t>
              </a:r>
              <a:endParaRPr lang="en-US" dirty="0">
                <a:solidFill>
                  <a:schemeClr val="tx1"/>
                </a:solidFill>
                <a:cs typeface="Arial" pitchFamily="34" charset="0"/>
              </a:endParaRPr>
            </a:p>
            <a:p>
              <a:pPr algn="ctr"/>
              <a:endParaRPr lang="en-CA" sz="2000" dirty="0"/>
            </a:p>
          </p:txBody>
        </p: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9900E288-35F2-BC0D-EE70-50F5B3FB6082}"/>
              </a:ext>
            </a:extLst>
          </p:cNvPr>
          <p:cNvGrpSpPr/>
          <p:nvPr/>
        </p:nvGrpSpPr>
        <p:grpSpPr>
          <a:xfrm>
            <a:off x="223140" y="3589867"/>
            <a:ext cx="6392510" cy="2463125"/>
            <a:chOff x="223140" y="3921165"/>
            <a:chExt cx="6392510" cy="2131827"/>
          </a:xfrm>
        </p:grpSpPr>
        <p:sp>
          <p:nvSpPr>
            <p:cNvPr id="12" name="Rectangle 1">
              <a:extLst>
                <a:ext uri="{FF2B5EF4-FFF2-40B4-BE49-F238E27FC236}">
                  <a16:creationId xmlns:a16="http://schemas.microsoft.com/office/drawing/2014/main" id="{7285558D-0102-E936-9C7D-4E31E60BB59D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223140" y="3921165"/>
              <a:ext cx="6392510" cy="2131827"/>
            </a:xfrm>
            <a:prstGeom prst="rect">
              <a:avLst/>
            </a:prstGeom>
            <a:solidFill>
              <a:srgbClr val="7A6C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82880" rtlCol="0" anchor="t" anchorCtr="0"/>
            <a:lstStyle/>
            <a:p>
              <a:pPr algn="ctr"/>
              <a:r>
                <a:rPr lang="en-US" sz="2400" dirty="0"/>
                <a:t>Path Forward and Next Activities</a:t>
              </a:r>
              <a:endParaRPr lang="en-CA" sz="2400" dirty="0"/>
            </a:p>
          </p:txBody>
        </p:sp>
        <p:sp>
          <p:nvSpPr>
            <p:cNvPr id="13" name="Rectangle 2">
              <a:extLst>
                <a:ext uri="{FF2B5EF4-FFF2-40B4-BE49-F238E27FC236}">
                  <a16:creationId xmlns:a16="http://schemas.microsoft.com/office/drawing/2014/main" id="{FDAFFCF7-849C-1D33-A7C5-92AF9BA6922B}"/>
                </a:ext>
              </a:extLst>
            </p:cNvPr>
            <p:cNvSpPr/>
            <p:nvPr/>
          </p:nvSpPr>
          <p:spPr>
            <a:xfrm>
              <a:off x="394480" y="4485412"/>
              <a:ext cx="6100629" cy="13450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80975" indent="-180975">
                <a:buFont typeface="Arial" panose="020B0604020202020204" pitchFamily="34" charset="0"/>
                <a:buChar char="•"/>
              </a:pPr>
              <a:r>
                <a:rPr lang="en-GB" sz="1600" b="1" dirty="0">
                  <a:solidFill>
                    <a:schemeClr val="tx1"/>
                  </a:solidFill>
                  <a:cs typeface="Arial" pitchFamily="34" charset="0"/>
                </a:rPr>
                <a:t>Organise workshop on system boundary definition</a:t>
              </a:r>
            </a:p>
            <a:p>
              <a:pPr marL="180975" indent="-180975">
                <a:buFont typeface="Arial" panose="020B0604020202020204" pitchFamily="34" charset="0"/>
                <a:buChar char="•"/>
              </a:pPr>
              <a:r>
                <a:rPr lang="en-GB" sz="1600" b="1" dirty="0">
                  <a:solidFill>
                    <a:schemeClr val="tx1"/>
                  </a:solidFill>
                  <a:cs typeface="Arial" pitchFamily="34" charset="0"/>
                </a:rPr>
                <a:t>Confirmation of commitments to IETS for implementation</a:t>
              </a:r>
            </a:p>
            <a:p>
              <a:pPr marL="180975" indent="-180975">
                <a:buFont typeface="Arial" panose="020B0604020202020204" pitchFamily="34" charset="0"/>
                <a:buChar char="•"/>
              </a:pPr>
              <a:r>
                <a:rPr lang="en-GB" sz="1600" b="1" dirty="0">
                  <a:solidFill>
                    <a:schemeClr val="tx1"/>
                  </a:solidFill>
                  <a:cs typeface="Arial" pitchFamily="34" charset="0"/>
                </a:rPr>
                <a:t>Organise periodic workshops with project presentations every 6 months</a:t>
              </a:r>
            </a:p>
            <a:p>
              <a:pPr marL="180975" indent="-180975">
                <a:buFont typeface="Arial" panose="020B0604020202020204" pitchFamily="34" charset="0"/>
                <a:buChar char="•"/>
              </a:pPr>
              <a:r>
                <a:rPr lang="en-GB" sz="1600" b="1" dirty="0">
                  <a:solidFill>
                    <a:schemeClr val="tx1"/>
                  </a:solidFill>
                  <a:cs typeface="Arial" pitchFamily="34" charset="0"/>
                </a:rPr>
                <a:t>Develop compendium on technology pathways as living document and international publication</a:t>
              </a:r>
            </a:p>
            <a:p>
              <a:pPr algn="ctr"/>
              <a:endParaRPr lang="en-GB" dirty="0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18F525ED-AEF5-3B29-1C9A-E43CDDA7FE10}"/>
              </a:ext>
            </a:extLst>
          </p:cNvPr>
          <p:cNvSpPr txBox="1">
            <a:spLocks/>
          </p:cNvSpPr>
          <p:nvPr/>
        </p:nvSpPr>
        <p:spPr>
          <a:xfrm>
            <a:off x="292231" y="384875"/>
            <a:ext cx="11899769" cy="1295852"/>
          </a:xfrm>
          <a:prstGeom prst="rect">
            <a:avLst/>
          </a:prstGeom>
        </p:spPr>
        <p:txBody>
          <a:bodyPr vert="horz" lIns="0" tIns="0" rIns="91440" bIns="45720" rtlCol="0" anchor="ctr">
            <a:normAutofit/>
          </a:bodyPr>
          <a:lstStyle>
            <a:lvl1pPr marL="0" marR="0" indent="0" algn="l" defTabSz="171450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 sz="2800" b="1" kern="1200" baseline="0">
                <a:solidFill>
                  <a:schemeClr val="tx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90000"/>
              </a:lnSpc>
              <a:spcAft>
                <a:spcPts val="1200"/>
              </a:spcAft>
            </a:pPr>
            <a:r>
              <a:rPr lang="en-US" sz="2400" b="0" dirty="0">
                <a:latin typeface="Arial" panose="020B0604020202020204" pitchFamily="34" charset="0"/>
              </a:rPr>
              <a:t>Sub-Task on Technology Pathways for Negative and/or Net-Zero Emission Biorefineries </a:t>
            </a:r>
            <a:br>
              <a:rPr lang="en-US" sz="2400" b="0" dirty="0">
                <a:latin typeface="Arial" panose="020B0604020202020204" pitchFamily="34" charset="0"/>
              </a:rPr>
            </a:b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Sub-Task Status</a:t>
            </a:r>
            <a:endParaRPr lang="en-CA" sz="3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30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DE2222-E06E-4C92-8937-D7E3EDE35D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1792" y="1310420"/>
            <a:ext cx="11137392" cy="847564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IETS TCP and Task XI on Industry-Based Biorefineries</a:t>
            </a:r>
            <a:endParaRPr lang="sv-SE" sz="3600" dirty="0">
              <a:solidFill>
                <a:schemeClr val="tx1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4E69301-AA73-4DBF-B3D6-28558F8E7C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215" y="2715069"/>
            <a:ext cx="11230961" cy="331997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/>
                <a:cs typeface="Arial"/>
              </a:rPr>
              <a:t>Exploring the Potential to Collaborate </a:t>
            </a:r>
          </a:p>
          <a:p>
            <a:endParaRPr lang="en-US" b="1" dirty="0"/>
          </a:p>
          <a:p>
            <a:r>
              <a:rPr lang="en-US" sz="3200" b="1" dirty="0">
                <a:solidFill>
                  <a:srgbClr val="7030A0"/>
                </a:solidFill>
              </a:rPr>
              <a:t>Sub-Task on Circular Bioeconomy and Biomass-Related Industrial Symbiosis </a:t>
            </a:r>
          </a:p>
          <a:p>
            <a:r>
              <a:rPr lang="pt-BR" sz="2800" dirty="0">
                <a:solidFill>
                  <a:srgbClr val="7030A0"/>
                </a:solidFill>
              </a:rPr>
              <a:t>Jorge Costa and Isabel Cabrita </a:t>
            </a:r>
          </a:p>
          <a:p>
            <a:r>
              <a:rPr lang="pt-BR" sz="2800" dirty="0">
                <a:solidFill>
                  <a:srgbClr val="7030A0"/>
                </a:solidFill>
              </a:rPr>
              <a:t>(Instituto Superior de Educação e Ciências) - PORTUGAL</a:t>
            </a:r>
          </a:p>
        </p:txBody>
      </p:sp>
    </p:spTree>
    <p:extLst>
      <p:ext uri="{BB962C8B-B14F-4D97-AF65-F5344CB8AC3E}">
        <p14:creationId xmlns:p14="http://schemas.microsoft.com/office/powerpoint/2010/main" val="836710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99" y="1687084"/>
            <a:ext cx="11414761" cy="4400278"/>
          </a:xfrm>
        </p:spPr>
        <p:txBody>
          <a:bodyPr>
            <a:normAutofit/>
          </a:bodyPr>
          <a:lstStyle/>
          <a:p>
            <a:pPr lvl="1">
              <a:lnSpc>
                <a:spcPct val="16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The Sub-Task is focused on </a:t>
            </a:r>
            <a:r>
              <a:rPr lang="en-US" b="1" dirty="0"/>
              <a:t>carbon circularity approaches </a:t>
            </a:r>
            <a:r>
              <a:rPr lang="en-US" dirty="0"/>
              <a:t>to strengthen the sustainability of a bioeconomy strategy and decarbonization of industry, through the integration of diverse biorefinery technology pathways and analytics related to </a:t>
            </a:r>
            <a:r>
              <a:rPr lang="en-US" b="1" dirty="0"/>
              <a:t>industrial symbiosis</a:t>
            </a:r>
            <a:r>
              <a:rPr lang="en-US" dirty="0"/>
              <a:t>.</a:t>
            </a:r>
          </a:p>
          <a:p>
            <a:pPr lvl="1">
              <a:lnSpc>
                <a:spcPct val="16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The implementation of this sub-task will be based on ongoing projects, as a first approach to establish an open platform of knowledge and experiences exchange, with the aim to form networks </a:t>
            </a:r>
            <a:r>
              <a:rPr lang="en-US" b="1" dirty="0"/>
              <a:t>to identify new R&amp;I areas </a:t>
            </a:r>
            <a:r>
              <a:rPr lang="en-US" dirty="0"/>
              <a:t>that could lead to networking and projects’ implementation influencing future trends towards negative carbon emissions.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76552" y="554128"/>
            <a:ext cx="11145905" cy="1045029"/>
          </a:xfrm>
        </p:spPr>
        <p:txBody>
          <a:bodyPr>
            <a:normAutofit/>
          </a:bodyPr>
          <a:lstStyle/>
          <a:p>
            <a:r>
              <a:rPr lang="en-US" sz="2400" b="0" dirty="0"/>
              <a:t>Sub-Task on Circular Bioeconomy and Biomass-Related Industrial Symbiosis</a:t>
            </a:r>
            <a:br>
              <a:rPr lang="en-US" sz="2800" b="0" dirty="0"/>
            </a:br>
            <a:r>
              <a:rPr lang="en-US" dirty="0">
                <a:solidFill>
                  <a:schemeClr val="tx1"/>
                </a:solidFill>
              </a:rPr>
              <a:t>Sub-Task Context</a:t>
            </a:r>
            <a:endParaRPr lang="en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05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99" y="1346972"/>
            <a:ext cx="11414761" cy="4623026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IETS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Quick overview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Some Words from Thore on IETS collaborations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IETS Task XI on Industry-Based Biorefineries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Overview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Sub-Tasks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Decision Support Systems and Ex-ante Research 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Technology Pathways for Negative and/or Net-Zero Emission Biorefineries 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Circular Bioeconomy and Biomass-Oriented Industrial Symbiosis </a:t>
            </a:r>
          </a:p>
          <a:p>
            <a:pPr lvl="2"/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Potential context for collaboration with IEA Bioenergy Task 39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Catalyzing a discussion on collaboration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59583" y="102761"/>
            <a:ext cx="11145905" cy="1045029"/>
          </a:xfrm>
        </p:spPr>
        <p:txBody>
          <a:bodyPr>
            <a:normAutofit/>
          </a:bodyPr>
          <a:lstStyle/>
          <a:p>
            <a:r>
              <a:rPr lang="en-US" sz="2400" b="0" dirty="0"/>
              <a:t>IETS:  Industrial Energy-Related Technologies and Systems</a:t>
            </a:r>
            <a:br>
              <a:rPr lang="en-US" sz="2800" b="0" dirty="0"/>
            </a:br>
            <a:r>
              <a:rPr lang="en-US" dirty="0">
                <a:solidFill>
                  <a:schemeClr val="tx1"/>
                </a:solidFill>
              </a:rPr>
              <a:t>Roll-Out of this Presentation</a:t>
            </a:r>
            <a:endParaRPr lang="en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473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__EngageSlideDescription__" descr="slide description : Slide description for Case Study">
            <a:extLst>
              <a:ext uri="{FF2B5EF4-FFF2-40B4-BE49-F238E27FC236}">
                <a16:creationId xmlns:a16="http://schemas.microsoft.com/office/drawing/2014/main" id="{179C1589-4892-4E5B-BE34-A271F38D27F5}"/>
              </a:ext>
            </a:extLst>
          </p:cNvPr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790575" y="1095760"/>
            <a:ext cx="12700" cy="12700"/>
          </a:xfrm>
          <a:prstGeom prst="rect">
            <a:avLst/>
          </a:prstGeom>
          <a:ln/>
        </p:spPr>
      </p:pic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109219" y="2391612"/>
            <a:ext cx="3801112" cy="395206"/>
          </a:xfrm>
          <a:prstGeom prst="rect">
            <a:avLst/>
          </a:prstGeom>
          <a:solidFill>
            <a:srgbClr val="7A6C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Specific Objective 1</a:t>
            </a:r>
          </a:p>
        </p:txBody>
      </p:sp>
      <p:sp>
        <p:nvSpPr>
          <p:cNvPr id="2" name="Rectangle 1"/>
          <p:cNvSpPr/>
          <p:nvPr>
            <p:custDataLst>
              <p:tags r:id="rId2"/>
            </p:custDataLst>
          </p:nvPr>
        </p:nvSpPr>
        <p:spPr>
          <a:xfrm>
            <a:off x="109219" y="2870172"/>
            <a:ext cx="3801112" cy="2404391"/>
          </a:xfrm>
          <a:prstGeom prst="rect">
            <a:avLst/>
          </a:prstGeom>
          <a:noFill/>
          <a:ln w="9525">
            <a:solidFill>
              <a:srgbClr val="7A6C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t"/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To create a platform to enhance collaboration among countries and </a:t>
            </a: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create a network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to share knowledge and experiences within its scope, in the context of </a:t>
            </a: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circular bioeconomy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1" name="Pentagon 10" descr="Decorative"/>
          <p:cNvSpPr/>
          <p:nvPr>
            <p:custDataLst>
              <p:tags r:id="rId3"/>
            </p:custDataLst>
          </p:nvPr>
        </p:nvSpPr>
        <p:spPr>
          <a:xfrm>
            <a:off x="3994038" y="2870173"/>
            <a:ext cx="260880" cy="2262564"/>
          </a:xfrm>
          <a:prstGeom prst="homePlate">
            <a:avLst>
              <a:gd name="adj" fmla="val 77351"/>
            </a:avLst>
          </a:prstGeom>
          <a:solidFill>
            <a:srgbClr val="73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ectangle 7"/>
          <p:cNvSpPr/>
          <p:nvPr>
            <p:custDataLst>
              <p:tags r:id="rId4"/>
            </p:custDataLst>
          </p:nvPr>
        </p:nvSpPr>
        <p:spPr>
          <a:xfrm>
            <a:off x="4340858" y="2396692"/>
            <a:ext cx="3801112" cy="395206"/>
          </a:xfrm>
          <a:prstGeom prst="rect">
            <a:avLst/>
          </a:prstGeom>
          <a:solidFill>
            <a:srgbClr val="6D6E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Specific Objective 2</a:t>
            </a:r>
          </a:p>
        </p:txBody>
      </p:sp>
      <p:sp>
        <p:nvSpPr>
          <p:cNvPr id="7" name="Rectangle 6"/>
          <p:cNvSpPr/>
          <p:nvPr>
            <p:custDataLst>
              <p:tags r:id="rId5"/>
            </p:custDataLst>
          </p:nvPr>
        </p:nvSpPr>
        <p:spPr>
          <a:xfrm>
            <a:off x="4340858" y="2875253"/>
            <a:ext cx="3801112" cy="2262564"/>
          </a:xfrm>
          <a:prstGeom prst="rect">
            <a:avLst/>
          </a:prstGeom>
          <a:noFill/>
          <a:ln w="9525">
            <a:solidFill>
              <a:srgbClr val="6D6E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t"/>
          <a:lstStyle/>
          <a:p>
            <a:pPr algn="just">
              <a:spcBef>
                <a:spcPts val="600"/>
              </a:spcBef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To share best practices, experiences and lessons learned in process analysis methodologies, </a:t>
            </a: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emphasizing industrial symbiosis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that promote the </a:t>
            </a: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decarbonization of various industry sectors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through the integration of biorefineries.</a:t>
            </a:r>
          </a:p>
        </p:txBody>
      </p:sp>
      <p:sp>
        <p:nvSpPr>
          <p:cNvPr id="12" name="Pentagon 11" descr="Decorative"/>
          <p:cNvSpPr/>
          <p:nvPr>
            <p:custDataLst>
              <p:tags r:id="rId6"/>
            </p:custDataLst>
          </p:nvPr>
        </p:nvSpPr>
        <p:spPr>
          <a:xfrm>
            <a:off x="8226794" y="2870173"/>
            <a:ext cx="260880" cy="2262564"/>
          </a:xfrm>
          <a:prstGeom prst="homePlate">
            <a:avLst>
              <a:gd name="adj" fmla="val 77351"/>
            </a:avLst>
          </a:prstGeom>
          <a:solidFill>
            <a:srgbClr val="73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Rectangle 9"/>
          <p:cNvSpPr/>
          <p:nvPr>
            <p:custDataLst>
              <p:tags r:id="rId7"/>
            </p:custDataLst>
          </p:nvPr>
        </p:nvSpPr>
        <p:spPr>
          <a:xfrm>
            <a:off x="8580985" y="2391612"/>
            <a:ext cx="3377738" cy="395206"/>
          </a:xfrm>
          <a:prstGeom prst="rect">
            <a:avLst/>
          </a:prstGeom>
          <a:solidFill>
            <a:srgbClr val="547D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Specific Objective 3</a:t>
            </a:r>
          </a:p>
        </p:txBody>
      </p:sp>
      <p:sp>
        <p:nvSpPr>
          <p:cNvPr id="9" name="Rectangle 8"/>
          <p:cNvSpPr/>
          <p:nvPr>
            <p:custDataLst>
              <p:tags r:id="rId8"/>
            </p:custDataLst>
          </p:nvPr>
        </p:nvSpPr>
        <p:spPr>
          <a:xfrm>
            <a:off x="8580985" y="2870173"/>
            <a:ext cx="3377738" cy="2262564"/>
          </a:xfrm>
          <a:prstGeom prst="rect">
            <a:avLst/>
          </a:prstGeom>
          <a:noFill/>
          <a:ln w="9525">
            <a:solidFill>
              <a:srgbClr val="547D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t"/>
          <a:lstStyle/>
          <a:p>
            <a:pPr algn="just">
              <a:spcBef>
                <a:spcPts val="600"/>
              </a:spcBef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To </a:t>
            </a: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share case studies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and ongoing projects, and synthesize the project results to identify priorities and </a:t>
            </a: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new systems analysis research areas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4AA1435E-A3F0-F29A-6B9B-7CA22CAEF771}"/>
              </a:ext>
            </a:extLst>
          </p:cNvPr>
          <p:cNvSpPr txBox="1">
            <a:spLocks/>
          </p:cNvSpPr>
          <p:nvPr/>
        </p:nvSpPr>
        <p:spPr>
          <a:xfrm>
            <a:off x="292231" y="232475"/>
            <a:ext cx="11899769" cy="1295852"/>
          </a:xfrm>
          <a:prstGeom prst="rect">
            <a:avLst/>
          </a:prstGeom>
        </p:spPr>
        <p:txBody>
          <a:bodyPr vert="horz" lIns="0" tIns="0" rIns="91440" bIns="45720" rtlCol="0" anchor="ctr">
            <a:normAutofit/>
          </a:bodyPr>
          <a:lstStyle>
            <a:lvl1pPr marL="0" marR="0" indent="0" algn="l" defTabSz="171450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 sz="2800" b="1" kern="1200" baseline="0">
                <a:solidFill>
                  <a:schemeClr val="tx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defTabSz="914400">
              <a:lnSpc>
                <a:spcPct val="90000"/>
              </a:lnSpc>
              <a:spcAft>
                <a:spcPts val="1200"/>
              </a:spcAft>
            </a:pPr>
            <a:r>
              <a:rPr lang="en-US" sz="2400" b="0" dirty="0">
                <a:latin typeface="Arial" panose="020B0604020202020204" pitchFamily="34" charset="0"/>
              </a:rPr>
              <a:t>Sub-Task on Circular Bioeconomy and Biomass-related Industrial Symbiosis </a:t>
            </a:r>
            <a:br>
              <a:rPr lang="en-US" sz="2400" b="0" dirty="0">
                <a:latin typeface="Arial" panose="020B0604020202020204" pitchFamily="34" charset="0"/>
              </a:rPr>
            </a:b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Sub-Task Objectives</a:t>
            </a:r>
            <a:endParaRPr lang="en-CA" sz="3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982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11" grpId="0" animBg="1"/>
      <p:bldP spid="8" grpId="0" animBg="1"/>
      <p:bldP spid="7" grpId="0" animBg="1"/>
      <p:bldP spid="12" grpId="0" animBg="1"/>
      <p:bldP spid="10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12 Wacky &amp; Fun 5 Minute Team Building Activities For Work">
            <a:extLst>
              <a:ext uri="{FF2B5EF4-FFF2-40B4-BE49-F238E27FC236}">
                <a16:creationId xmlns:a16="http://schemas.microsoft.com/office/drawing/2014/main" id="{F07A4FFF-8DBD-9B41-53F2-659654911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4025" y="3964450"/>
            <a:ext cx="2771776" cy="1992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99" y="1333637"/>
            <a:ext cx="11414761" cy="4623026"/>
          </a:xfrm>
        </p:spPr>
        <p:txBody>
          <a:bodyPr>
            <a:normAutofit/>
          </a:bodyPr>
          <a:lstStyle/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Information sharing on </a:t>
            </a:r>
            <a:r>
              <a:rPr lang="en-US" b="1" dirty="0"/>
              <a:t>policy and best practices </a:t>
            </a:r>
            <a:r>
              <a:rPr lang="en-US" dirty="0"/>
              <a:t>to design strategies for circularity</a:t>
            </a:r>
            <a:r>
              <a:rPr lang="en-CA" dirty="0"/>
              <a:t>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Enabling a shared view on the </a:t>
            </a:r>
            <a:r>
              <a:rPr lang="en-US" b="1" dirty="0"/>
              <a:t>state-of-the-art of integrated systems </a:t>
            </a:r>
            <a:r>
              <a:rPr lang="en-US" dirty="0"/>
              <a:t>using biorefineries, including </a:t>
            </a:r>
            <a:r>
              <a:rPr lang="en-US" b="1" dirty="0"/>
              <a:t>industrial symbiosis case studies</a:t>
            </a:r>
            <a:r>
              <a:rPr lang="en-CA" dirty="0"/>
              <a:t>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Creating </a:t>
            </a:r>
            <a:r>
              <a:rPr lang="en-US" b="1" dirty="0"/>
              <a:t>new system loops </a:t>
            </a:r>
            <a:r>
              <a:rPr lang="en-US" dirty="0"/>
              <a:t>in the context of circular bioeconomy and biomass-oriented Industrial Symbiosis to support the </a:t>
            </a:r>
            <a:r>
              <a:rPr lang="en-US" b="1" dirty="0"/>
              <a:t>deployment of circular bioeconomy</a:t>
            </a:r>
            <a:r>
              <a:rPr lang="en-CA" dirty="0"/>
              <a:t>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b="1" dirty="0"/>
              <a:t>Networking</a:t>
            </a:r>
            <a:r>
              <a:rPr lang="en-US" dirty="0"/>
              <a:t> with other Tasks and TCPs.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dirty="0"/>
              <a:t>Management and </a:t>
            </a:r>
            <a:r>
              <a:rPr lang="en-CA" b="1" dirty="0"/>
              <a:t>knowledge dissemination.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78AB60B-9054-C843-7D9C-EEE234DDC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943" y="92212"/>
            <a:ext cx="11145905" cy="1045029"/>
          </a:xfrm>
        </p:spPr>
        <p:txBody>
          <a:bodyPr>
            <a:normAutofit/>
          </a:bodyPr>
          <a:lstStyle/>
          <a:p>
            <a:r>
              <a:rPr lang="en-US" sz="2400" b="0" dirty="0"/>
              <a:t>Sub-Task on Circular Bioeconomy and Biomass-related Industrial Symbiosis</a:t>
            </a:r>
            <a:br>
              <a:rPr lang="en-US" sz="2800" b="0" dirty="0"/>
            </a:br>
            <a:r>
              <a:rPr lang="en-US" dirty="0">
                <a:solidFill>
                  <a:schemeClr val="tx1"/>
                </a:solidFill>
              </a:rPr>
              <a:t>Sub-Task Activities</a:t>
            </a:r>
            <a:endParaRPr lang="en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812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ndustrial Symbiosis: One man's waste... | Resource.co">
            <a:extLst>
              <a:ext uri="{FF2B5EF4-FFF2-40B4-BE49-F238E27FC236}">
                <a16:creationId xmlns:a16="http://schemas.microsoft.com/office/drawing/2014/main" id="{CA69B247-5968-ED67-C043-FE3D6175C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25" y="2352674"/>
            <a:ext cx="4467225" cy="319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4353" y="1137241"/>
            <a:ext cx="9377550" cy="49747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02060"/>
                </a:solidFill>
              </a:rPr>
              <a:t>Design and Planning of Biomass Supply Chains</a:t>
            </a:r>
            <a:endParaRPr lang="en-CA" sz="1600" b="1" dirty="0">
              <a:solidFill>
                <a:srgbClr val="002060"/>
              </a:solidFill>
            </a:endParaRPr>
          </a:p>
          <a:p>
            <a:r>
              <a:rPr lang="en-CA" sz="1600" dirty="0">
                <a:solidFill>
                  <a:srgbClr val="002060"/>
                </a:solidFill>
              </a:rPr>
              <a:t>Helena Paulo, ISEL (Portugal)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tx1"/>
                </a:solidFill>
              </a:rPr>
              <a:t>SAF – A roadmap for site production selection based on overall system analysis</a:t>
            </a:r>
            <a:endParaRPr lang="en-CA" sz="1600" b="1" dirty="0">
              <a:solidFill>
                <a:schemeClr val="tx1"/>
              </a:solidFill>
            </a:endParaRPr>
          </a:p>
          <a:p>
            <a:r>
              <a:rPr lang="en-CA" sz="1600" dirty="0">
                <a:solidFill>
                  <a:schemeClr val="tx1"/>
                </a:solidFill>
              </a:rPr>
              <a:t>Isabel Cabrita, ISEC Lisboa (Portugal)</a:t>
            </a:r>
          </a:p>
          <a:p>
            <a:pPr marL="0" indent="0">
              <a:buNone/>
            </a:pPr>
            <a:r>
              <a:rPr lang="en-US" sz="1600" b="1" dirty="0"/>
              <a:t>Calcium-rich algae incorporation into the cement industry</a:t>
            </a:r>
            <a:endParaRPr lang="en-CA" sz="1600" b="1" dirty="0"/>
          </a:p>
          <a:p>
            <a:r>
              <a:rPr lang="en-CA" sz="1600" dirty="0"/>
              <a:t>Paula Teixeira, IST (Portugal)</a:t>
            </a:r>
          </a:p>
          <a:p>
            <a:pPr marL="0" indent="0">
              <a:buNone/>
            </a:pPr>
            <a:r>
              <a:rPr lang="en-CA" sz="1600" b="1" dirty="0">
                <a:solidFill>
                  <a:schemeClr val="tx1"/>
                </a:solidFill>
              </a:rPr>
              <a:t>PyroCO2</a:t>
            </a:r>
          </a:p>
          <a:p>
            <a:r>
              <a:rPr lang="en-CA" sz="1600" dirty="0">
                <a:solidFill>
                  <a:schemeClr val="tx1"/>
                </a:solidFill>
              </a:rPr>
              <a:t>Jawad </a:t>
            </a:r>
            <a:r>
              <a:rPr lang="en-CA" sz="1600" dirty="0" err="1">
                <a:solidFill>
                  <a:schemeClr val="tx1"/>
                </a:solidFill>
              </a:rPr>
              <a:t>Elomari</a:t>
            </a:r>
            <a:r>
              <a:rPr lang="en-CA" sz="1600" dirty="0">
                <a:solidFill>
                  <a:schemeClr val="tx1"/>
                </a:solidFill>
              </a:rPr>
              <a:t>, </a:t>
            </a:r>
            <a:r>
              <a:rPr lang="en-CA" sz="1600" dirty="0" err="1">
                <a:solidFill>
                  <a:schemeClr val="tx1"/>
                </a:solidFill>
              </a:rPr>
              <a:t>Sintef</a:t>
            </a:r>
            <a:r>
              <a:rPr lang="en-CA" sz="1600" dirty="0">
                <a:solidFill>
                  <a:schemeClr val="tx1"/>
                </a:solidFill>
              </a:rPr>
              <a:t> (Norway)</a:t>
            </a:r>
          </a:p>
          <a:p>
            <a:pPr marL="0" indent="0">
              <a:buNone/>
            </a:pPr>
            <a:r>
              <a:rPr lang="en-US" sz="1600" b="1" dirty="0"/>
              <a:t>H2VEnergie circular bioeconomy – best practices and methodologies</a:t>
            </a:r>
          </a:p>
          <a:p>
            <a:r>
              <a:rPr lang="en-CA" sz="1600" dirty="0"/>
              <a:t>Patrice </a:t>
            </a:r>
            <a:r>
              <a:rPr lang="en-CA" sz="1600" dirty="0" err="1"/>
              <a:t>Mangin</a:t>
            </a:r>
            <a:r>
              <a:rPr lang="en-CA" sz="1600" dirty="0"/>
              <a:t>, UQTR (Canada)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tx1"/>
                </a:solidFill>
              </a:rPr>
              <a:t>Green H2 and circular bio-coal from biowaste for cost-competitive steel</a:t>
            </a:r>
            <a:endParaRPr lang="en-CA" sz="1600" b="1" dirty="0">
              <a:solidFill>
                <a:schemeClr val="tx1"/>
              </a:solidFill>
            </a:endParaRPr>
          </a:p>
          <a:p>
            <a:r>
              <a:rPr lang="en-CA" sz="1600" dirty="0">
                <a:solidFill>
                  <a:schemeClr val="tx1"/>
                </a:solidFill>
              </a:rPr>
              <a:t>Andrea </a:t>
            </a:r>
            <a:r>
              <a:rPr lang="en-CA" sz="1600" dirty="0" err="1">
                <a:solidFill>
                  <a:schemeClr val="tx1"/>
                </a:solidFill>
              </a:rPr>
              <a:t>Lanzini</a:t>
            </a:r>
            <a:r>
              <a:rPr lang="en-CA" sz="1600" dirty="0">
                <a:solidFill>
                  <a:schemeClr val="tx1"/>
                </a:solidFill>
              </a:rPr>
              <a:t>, </a:t>
            </a:r>
            <a:r>
              <a:rPr lang="en-CA" sz="1600" dirty="0" err="1">
                <a:solidFill>
                  <a:schemeClr val="tx1"/>
                </a:solidFill>
              </a:rPr>
              <a:t>Politecnico</a:t>
            </a:r>
            <a:r>
              <a:rPr lang="en-CA" sz="1600" dirty="0">
                <a:solidFill>
                  <a:schemeClr val="tx1"/>
                </a:solidFill>
              </a:rPr>
              <a:t> di Torino (Italy)</a:t>
            </a:r>
          </a:p>
          <a:p>
            <a:pPr marL="0" indent="0">
              <a:buNone/>
            </a:pPr>
            <a:r>
              <a:rPr lang="en-CA" sz="1600" b="1" dirty="0"/>
              <a:t>AI4B</a:t>
            </a:r>
          </a:p>
          <a:p>
            <a:r>
              <a:rPr lang="en-US" sz="1600" dirty="0">
                <a:solidFill>
                  <a:srgbClr val="002060"/>
                </a:solidFill>
              </a:rPr>
              <a:t>Antonis </a:t>
            </a:r>
            <a:r>
              <a:rPr lang="en-US" sz="1600" dirty="0" err="1">
                <a:solidFill>
                  <a:srgbClr val="002060"/>
                </a:solidFill>
              </a:rPr>
              <a:t>Kokossis</a:t>
            </a:r>
            <a:r>
              <a:rPr lang="en-US" sz="1600" dirty="0">
                <a:solidFill>
                  <a:srgbClr val="002060"/>
                </a:solidFill>
              </a:rPr>
              <a:t>, NTUA (Greece)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B2CAE3E-D25D-2CE2-72C8-F5DEF959806E}"/>
              </a:ext>
            </a:extLst>
          </p:cNvPr>
          <p:cNvSpPr txBox="1">
            <a:spLocks/>
          </p:cNvSpPr>
          <p:nvPr/>
        </p:nvSpPr>
        <p:spPr>
          <a:xfrm>
            <a:off x="210943" y="92212"/>
            <a:ext cx="11145905" cy="1045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b="0" dirty="0"/>
              <a:t>Sub-Task on Circular Bioeconomy and Biomass-related Industrial Symbiosis</a:t>
            </a:r>
            <a:br>
              <a:rPr lang="en-US" sz="2800" b="0" dirty="0"/>
            </a:br>
            <a:r>
              <a:rPr lang="en-US" dirty="0">
                <a:solidFill>
                  <a:schemeClr val="tx1"/>
                </a:solidFill>
              </a:rPr>
              <a:t>Selected Projects in this Sub-Task</a:t>
            </a:r>
            <a:endParaRPr lang="en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30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400" y="1209812"/>
            <a:ext cx="6652874" cy="483305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Workshop on Circular Bioeconomy and Biomass-Oriented Industrial Symbiosis, in February 2022 </a:t>
            </a:r>
            <a:r>
              <a:rPr lang="de-DE" dirty="0"/>
              <a:t>(at-distance)</a:t>
            </a:r>
            <a:endParaRPr lang="en-US" dirty="0"/>
          </a:p>
          <a:p>
            <a:pPr>
              <a:spcAft>
                <a:spcPts val="1200"/>
              </a:spcAft>
            </a:pPr>
            <a:r>
              <a:rPr lang="en-GB" dirty="0"/>
              <a:t>1</a:t>
            </a:r>
            <a:r>
              <a:rPr lang="en-GB" baseline="30000" dirty="0"/>
              <a:t>st</a:t>
            </a:r>
            <a:r>
              <a:rPr lang="en-GB" dirty="0"/>
              <a:t> Activities’ Leaders meeting in October 2023</a:t>
            </a:r>
          </a:p>
          <a:p>
            <a:pPr>
              <a:spcAft>
                <a:spcPts val="1200"/>
              </a:spcAft>
            </a:pPr>
            <a:r>
              <a:rPr lang="de-DE" dirty="0"/>
              <a:t>2</a:t>
            </a:r>
            <a:r>
              <a:rPr lang="de-DE" baseline="30000" dirty="0"/>
              <a:t>nd</a:t>
            </a:r>
            <a:r>
              <a:rPr lang="de-DE" dirty="0"/>
              <a:t> Workshop </a:t>
            </a:r>
            <a:r>
              <a:rPr lang="en-US" dirty="0"/>
              <a:t>on Circular Bioeconomy and Biomass-Oriented Industrial Symbiosis and Projects’ Leaders meeting </a:t>
            </a:r>
            <a:r>
              <a:rPr lang="de-DE" dirty="0"/>
              <a:t>– to be held the week before Christmas (at-distance)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59583" y="102761"/>
            <a:ext cx="11145905" cy="1045029"/>
          </a:xfrm>
        </p:spPr>
        <p:txBody>
          <a:bodyPr>
            <a:normAutofit/>
          </a:bodyPr>
          <a:lstStyle/>
          <a:p>
            <a:r>
              <a:rPr lang="en-US" sz="2400" b="0" dirty="0"/>
              <a:t>Sub-Task on DSS and Ex Ante Research</a:t>
            </a:r>
            <a:br>
              <a:rPr lang="en-US" sz="2800" b="0" dirty="0"/>
            </a:br>
            <a:r>
              <a:rPr lang="en-US" dirty="0">
                <a:solidFill>
                  <a:schemeClr val="tx1"/>
                </a:solidFill>
              </a:rPr>
              <a:t>Sub-Task Status</a:t>
            </a:r>
            <a:endParaRPr lang="en-CA" dirty="0">
              <a:solidFill>
                <a:schemeClr val="tx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D734209-94FA-9B43-ACCB-695E051BD751}"/>
              </a:ext>
            </a:extLst>
          </p:cNvPr>
          <p:cNvSpPr/>
          <p:nvPr/>
        </p:nvSpPr>
        <p:spPr>
          <a:xfrm>
            <a:off x="6858545" y="4543899"/>
            <a:ext cx="4438650" cy="149896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800" b="1" dirty="0">
                <a:solidFill>
                  <a:srgbClr val="FFFF00"/>
                </a:solidFill>
              </a:rPr>
              <a:t>Please consider this an invitation to join us!</a:t>
            </a:r>
          </a:p>
        </p:txBody>
      </p:sp>
      <p:pic>
        <p:nvPicPr>
          <p:cNvPr id="2" name="Imagem 1" descr="Uma imagem com padrão, píxel&#10;&#10;Descrição gerada automaticamente">
            <a:extLst>
              <a:ext uri="{FF2B5EF4-FFF2-40B4-BE49-F238E27FC236}">
                <a16:creationId xmlns:a16="http://schemas.microsoft.com/office/drawing/2014/main" id="{12C89915-9B5A-13F8-281F-4D21AE9A08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195" y="1686399"/>
            <a:ext cx="2857500" cy="28575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1210F9EF-1E3B-5E75-222D-65BA8819B8D2}"/>
              </a:ext>
            </a:extLst>
          </p:cNvPr>
          <p:cNvSpPr txBox="1"/>
          <p:nvPr/>
        </p:nvSpPr>
        <p:spPr>
          <a:xfrm>
            <a:off x="7530564" y="671203"/>
            <a:ext cx="43111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For more information and contact, please visit:</a:t>
            </a:r>
          </a:p>
        </p:txBody>
      </p:sp>
    </p:spTree>
    <p:extLst>
      <p:ext uri="{BB962C8B-B14F-4D97-AF65-F5344CB8AC3E}">
        <p14:creationId xmlns:p14="http://schemas.microsoft.com/office/powerpoint/2010/main" val="462214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99" y="1346972"/>
            <a:ext cx="11414761" cy="4623026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IETS</a:t>
            </a: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Quick overview</a:t>
            </a: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Some Words from Thore on IETS collaborations</a:t>
            </a:r>
          </a:p>
          <a:p>
            <a:pPr lvl="1"/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IETS Task XI on Industry-Based Biorefineries</a:t>
            </a: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Overview</a:t>
            </a: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Sub-Tasks</a:t>
            </a:r>
          </a:p>
          <a:p>
            <a:pPr lvl="2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Decision Support Systems and Ex-ante Research </a:t>
            </a:r>
          </a:p>
          <a:p>
            <a:pPr lvl="2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Technology Pathways for Negative and/or Net-Zero Emission Biorefineries </a:t>
            </a:r>
          </a:p>
          <a:p>
            <a:pPr lvl="2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Circular Bioeconomy and Biomass-Oriented Industrial Symbiosis </a:t>
            </a:r>
          </a:p>
          <a:p>
            <a:pPr lvl="2"/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Potential context for collaboration with IEA Bioenergy Task 39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Catalyzing a discussion on collaboration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59583" y="102761"/>
            <a:ext cx="11145905" cy="1045029"/>
          </a:xfrm>
        </p:spPr>
        <p:txBody>
          <a:bodyPr>
            <a:normAutofit/>
          </a:bodyPr>
          <a:lstStyle/>
          <a:p>
            <a:r>
              <a:rPr lang="en-US" sz="2400" b="0" dirty="0"/>
              <a:t>IETS:  Industrial Energy-Related Technologies and Systems</a:t>
            </a:r>
            <a:br>
              <a:rPr lang="en-US" sz="2800" b="0" dirty="0"/>
            </a:br>
            <a:r>
              <a:rPr lang="en-US" dirty="0">
                <a:solidFill>
                  <a:schemeClr val="tx1"/>
                </a:solidFill>
              </a:rPr>
              <a:t>Roll-Out of this Presentation</a:t>
            </a:r>
            <a:endParaRPr lang="en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918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at Is the Power of Celebration? | HuffPost Lif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21" y="2798064"/>
            <a:ext cx="4145599" cy="217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3A595334-3264-0667-05AF-4D20CBCD6DD7}"/>
              </a:ext>
            </a:extLst>
          </p:cNvPr>
          <p:cNvSpPr txBox="1">
            <a:spLocks/>
          </p:cNvSpPr>
          <p:nvPr/>
        </p:nvSpPr>
        <p:spPr>
          <a:xfrm>
            <a:off x="600075" y="218821"/>
            <a:ext cx="10515600" cy="968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v-SE" sz="2400" b="0" dirty="0"/>
              <a:t>Task XI on Industry-based Biorefineries</a:t>
            </a:r>
            <a:br>
              <a:rPr lang="sv-SE" sz="2800" dirty="0">
                <a:latin typeface="Arial"/>
                <a:cs typeface="Arial"/>
              </a:rPr>
            </a:br>
            <a:r>
              <a:rPr lang="sv-SE" dirty="0">
                <a:solidFill>
                  <a:schemeClr val="tx1"/>
                </a:solidFill>
              </a:rPr>
              <a:t>Next IETS Task XI Seminal Moment</a:t>
            </a:r>
            <a:endParaRPr lang="en-SE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FBB22CD-06C7-3B53-CDDA-FB9EC12E9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146" y="1554480"/>
            <a:ext cx="7525797" cy="423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621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99" y="1514612"/>
            <a:ext cx="11414761" cy="462302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Collaboration mode:  Joint Workshops leading to white papers, or similar?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Decision Support Systems and Ex-ante Research </a:t>
            </a:r>
          </a:p>
          <a:p>
            <a:pPr lvl="1"/>
            <a:r>
              <a:rPr lang="en-US" dirty="0"/>
              <a:t>Impact of policy on the economics of biofuels production</a:t>
            </a:r>
          </a:p>
          <a:p>
            <a:pPr lvl="1"/>
            <a:r>
              <a:rPr lang="en-US" dirty="0"/>
              <a:t>Decision-making criteria for triage/design approach for biofuel plants</a:t>
            </a:r>
          </a:p>
          <a:p>
            <a:r>
              <a:rPr lang="en-US" dirty="0">
                <a:solidFill>
                  <a:schemeClr val="tx1"/>
                </a:solidFill>
              </a:rPr>
              <a:t>Technology Pathways for Negative and/or Net-Zero Emission Biorefineries </a:t>
            </a:r>
          </a:p>
          <a:p>
            <a:pPr lvl="1"/>
            <a:r>
              <a:rPr lang="en-US" dirty="0"/>
              <a:t>Strategies for coupling biofuel plants with CCUS for negative emissions</a:t>
            </a:r>
          </a:p>
          <a:p>
            <a:pPr lvl="1"/>
            <a:r>
              <a:rPr lang="en-US" dirty="0"/>
              <a:t>Strategies for combining CO2 and H2 value chains to produce synthetic renewable and sustainable fuels</a:t>
            </a:r>
          </a:p>
          <a:p>
            <a:r>
              <a:rPr lang="en-US" dirty="0">
                <a:solidFill>
                  <a:schemeClr val="tx1"/>
                </a:solidFill>
              </a:rPr>
              <a:t>Circular Bioeconomy and Biomass-Oriented Industrial Symbiosis </a:t>
            </a:r>
          </a:p>
          <a:p>
            <a:pPr lvl="1"/>
            <a:r>
              <a:rPr lang="en-US" dirty="0"/>
              <a:t>Quantification of opportunities related to industrial symbiosis to improve the economics of biofuel production processes and the carbon footprint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59583" y="321836"/>
            <a:ext cx="11145905" cy="1045029"/>
          </a:xfrm>
        </p:spPr>
        <p:txBody>
          <a:bodyPr>
            <a:normAutofit/>
          </a:bodyPr>
          <a:lstStyle/>
          <a:p>
            <a:r>
              <a:rPr lang="en-US" sz="2400" b="0" dirty="0"/>
              <a:t>Sub-Task on DSS and Ex Ante Research</a:t>
            </a:r>
            <a:br>
              <a:rPr lang="en-US" sz="2800" b="0" dirty="0"/>
            </a:br>
            <a:r>
              <a:rPr lang="en-US" dirty="0">
                <a:solidFill>
                  <a:schemeClr val="tx1"/>
                </a:solidFill>
              </a:rPr>
              <a:t>Potential IETS Task XI and Bioenergy Task 39 Linkages</a:t>
            </a:r>
            <a:endParaRPr lang="en-CA" dirty="0">
              <a:solidFill>
                <a:schemeClr val="tx1"/>
              </a:solidFill>
            </a:endParaRPr>
          </a:p>
        </p:txBody>
      </p:sp>
      <p:pic>
        <p:nvPicPr>
          <p:cNvPr id="2" name="Picture 2" descr="I Wonder (@shimwondering) / Twitter">
            <a:extLst>
              <a:ext uri="{FF2B5EF4-FFF2-40B4-BE49-F238E27FC236}">
                <a16:creationId xmlns:a16="http://schemas.microsoft.com/office/drawing/2014/main" id="{15395E28-3C8F-AF28-2A70-988F2F8E5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5985" y="1828186"/>
            <a:ext cx="1558565" cy="137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762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dirty="0"/>
              <a:t>Merci - </a:t>
            </a:r>
            <a:r>
              <a:rPr lang="fr-CA" dirty="0" err="1"/>
              <a:t>Thank</a:t>
            </a:r>
            <a:r>
              <a:rPr lang="fr-CA" dirty="0"/>
              <a:t> You!</a:t>
            </a:r>
            <a:br>
              <a:rPr lang="fr-CA" dirty="0"/>
            </a:br>
            <a:r>
              <a:rPr lang="fr-CA" sz="2400" dirty="0" err="1">
                <a:solidFill>
                  <a:srgbClr val="7030A0"/>
                </a:solidFill>
              </a:rPr>
              <a:t>Please</a:t>
            </a:r>
            <a:r>
              <a:rPr lang="fr-CA" sz="2400" dirty="0">
                <a:solidFill>
                  <a:srgbClr val="7030A0"/>
                </a:solidFill>
              </a:rPr>
              <a:t> </a:t>
            </a:r>
            <a:r>
              <a:rPr lang="fr-CA" sz="2400" dirty="0" err="1">
                <a:solidFill>
                  <a:srgbClr val="7030A0"/>
                </a:solidFill>
              </a:rPr>
              <a:t>don’t</a:t>
            </a:r>
            <a:r>
              <a:rPr lang="fr-CA" sz="2400" dirty="0">
                <a:solidFill>
                  <a:srgbClr val="7030A0"/>
                </a:solidFill>
              </a:rPr>
              <a:t> </a:t>
            </a:r>
            <a:r>
              <a:rPr lang="fr-CA" sz="2400" dirty="0" err="1">
                <a:solidFill>
                  <a:srgbClr val="7030A0"/>
                </a:solidFill>
              </a:rPr>
              <a:t>hesitate</a:t>
            </a:r>
            <a:r>
              <a:rPr lang="fr-CA" sz="2400" dirty="0">
                <a:solidFill>
                  <a:srgbClr val="7030A0"/>
                </a:solidFill>
              </a:rPr>
              <a:t> to contact us…</a:t>
            </a:r>
            <a:endParaRPr lang="en-CA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6223" y="1915365"/>
            <a:ext cx="4827696" cy="25160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CA" sz="2000" b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Paul Stuart</a:t>
            </a:r>
            <a:endParaRPr lang="fr-CA" sz="2000" b="1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pPr algn="ctr"/>
            <a:r>
              <a:rPr lang="fr-CA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Professor</a:t>
            </a:r>
            <a:endParaRPr lang="en-CA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CA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and Process Design Laboratory</a:t>
            </a:r>
          </a:p>
          <a:p>
            <a:pPr algn="ctr"/>
            <a:r>
              <a:rPr lang="en-CA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 of Chemical Engineering </a:t>
            </a:r>
          </a:p>
          <a:p>
            <a:pPr algn="ctr"/>
            <a:r>
              <a:rPr lang="en-CA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Polytechnique Montréal, Quebec, Canada</a:t>
            </a:r>
          </a:p>
          <a:p>
            <a:pPr algn="ctr"/>
            <a:r>
              <a:rPr lang="en-CA" sz="16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</a:p>
          <a:p>
            <a:pPr algn="ctr">
              <a:spcBef>
                <a:spcPts val="300"/>
              </a:spcBef>
            </a:pPr>
            <a:r>
              <a:rPr lang="en-CA" sz="16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Telephone : +1(514) 891-3506</a:t>
            </a:r>
          </a:p>
          <a:p>
            <a:pPr algn="ctr">
              <a:spcBef>
                <a:spcPts val="300"/>
              </a:spcBef>
            </a:pPr>
            <a:r>
              <a:rPr lang="en-CA" sz="16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Email: </a:t>
            </a:r>
            <a:r>
              <a:rPr lang="en-CA" sz="16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paul.stuart@polymtl.ca</a:t>
            </a:r>
            <a:r>
              <a:rPr lang="en-CA" sz="16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 </a:t>
            </a:r>
          </a:p>
          <a:p>
            <a:pPr algn="ctr">
              <a:spcBef>
                <a:spcPts val="300"/>
              </a:spcBef>
            </a:pPr>
            <a:r>
              <a:rPr lang="en-CA" sz="16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https://www.polymtl.ca/en/</a:t>
            </a:r>
            <a:r>
              <a:rPr lang="en-CA" sz="16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 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872226" y="1859180"/>
            <a:ext cx="6017089" cy="3427404"/>
            <a:chOff x="5872226" y="1722020"/>
            <a:chExt cx="6017089" cy="3427404"/>
          </a:xfrm>
        </p:grpSpPr>
        <p:sp>
          <p:nvSpPr>
            <p:cNvPr id="6" name="Rectangle 7"/>
            <p:cNvSpPr txBox="1">
              <a:spLocks noChangeArrowheads="1"/>
            </p:cNvSpPr>
            <p:nvPr/>
          </p:nvSpPr>
          <p:spPr>
            <a:xfrm>
              <a:off x="5872226" y="1722020"/>
              <a:ext cx="6017089" cy="2621230"/>
            </a:xfrm>
            <a:prstGeom prst="rect">
              <a:avLst/>
            </a:prstGeom>
          </p:spPr>
          <p:txBody>
            <a:bodyPr vert="horz" wrap="square" lIns="91440" tIns="45720" rIns="91440" bIns="4572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 baseline="0">
                  <a:solidFill>
                    <a:schemeClr val="tx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 baseline="0">
                  <a:solidFill>
                    <a:schemeClr val="tx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 baseline="0">
                  <a:solidFill>
                    <a:schemeClr val="tx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</a:pPr>
              <a:endParaRPr lang="en-CA" altLang="en-US" sz="1400" dirty="0"/>
            </a:p>
            <a:p>
              <a:pPr marL="0" indent="0" algn="ctr">
                <a:lnSpc>
                  <a:spcPct val="100000"/>
                </a:lnSpc>
                <a:buNone/>
              </a:pPr>
              <a:r>
                <a:rPr lang="en-CA" sz="2000" b="1" dirty="0"/>
                <a:t>Marzouk Benali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CA" sz="1600" dirty="0"/>
                <a:t>Senior Research Scientist 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CA" sz="1600" dirty="0"/>
                <a:t>Industrial Systems Optimization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CA" sz="1600" dirty="0"/>
                <a:t>Natural Resources Canada/CanmetENERGY</a:t>
              </a:r>
            </a:p>
            <a:p>
              <a:pPr marL="0" indent="0" algn="ctr">
                <a:lnSpc>
                  <a:spcPct val="100000"/>
                </a:lnSpc>
                <a:spcBef>
                  <a:spcPts val="300"/>
                </a:spcBef>
                <a:buNone/>
              </a:pPr>
              <a:endParaRPr lang="en-CA" sz="16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endParaRPr>
            </a:p>
            <a:p>
              <a:pPr marL="0" indent="0" algn="ctr">
                <a:lnSpc>
                  <a:spcPct val="100000"/>
                </a:lnSpc>
                <a:spcBef>
                  <a:spcPts val="300"/>
                </a:spcBef>
                <a:buNone/>
              </a:pPr>
              <a:r>
                <a:rPr lang="en-CA" sz="1600" dirty="0">
                  <a:solidFill>
                    <a:schemeClr val="accent1">
                      <a:lumMod val="50000"/>
                    </a:schemeClr>
                  </a:solidFill>
                  <a:latin typeface="Arial"/>
                  <a:cs typeface="Arial"/>
                </a:rPr>
                <a:t>Telephone : +1 (514) 241-5915</a:t>
              </a:r>
            </a:p>
            <a:p>
              <a:pPr marL="0" indent="0" algn="ctr">
                <a:lnSpc>
                  <a:spcPct val="100000"/>
                </a:lnSpc>
                <a:spcBef>
                  <a:spcPts val="300"/>
                </a:spcBef>
                <a:buNone/>
              </a:pPr>
              <a:r>
                <a:rPr lang="en-CA" sz="1600" dirty="0">
                  <a:solidFill>
                    <a:schemeClr val="accent1">
                      <a:lumMod val="50000"/>
                    </a:schemeClr>
                  </a:solidFill>
                  <a:latin typeface="Arial"/>
                  <a:cs typeface="Arial"/>
                </a:rPr>
                <a:t>Email: </a:t>
              </a:r>
              <a:r>
                <a:rPr lang="en-CA" sz="1600" dirty="0">
                  <a:solidFill>
                    <a:schemeClr val="accent1">
                      <a:lumMod val="50000"/>
                    </a:schemeClr>
                  </a:solidFill>
                  <a:latin typeface="Arial"/>
                  <a:cs typeface="Arial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marzouk.benali@nrcan-rncan.gc.ca</a:t>
              </a:r>
              <a:r>
                <a:rPr lang="en-CA" sz="1600" dirty="0">
                  <a:solidFill>
                    <a:schemeClr val="accent1">
                      <a:lumMod val="50000"/>
                    </a:schemeClr>
                  </a:solidFill>
                  <a:latin typeface="Arial"/>
                  <a:cs typeface="Arial"/>
                </a:rPr>
                <a:t> </a:t>
              </a:r>
            </a:p>
            <a:p>
              <a:pPr marL="0" indent="0" algn="ctr">
                <a:lnSpc>
                  <a:spcPct val="100000"/>
                </a:lnSpc>
                <a:spcBef>
                  <a:spcPts val="300"/>
                </a:spcBef>
                <a:buNone/>
              </a:pPr>
              <a:r>
                <a:rPr lang="en-CA" sz="1600" dirty="0">
                  <a:solidFill>
                    <a:schemeClr val="accent1">
                      <a:lumMod val="50000"/>
                    </a:schemeClr>
                  </a:solidFill>
                  <a:latin typeface="Arial"/>
                  <a:cs typeface="Arial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www.nrcan.gc.ca</a:t>
              </a:r>
              <a:endParaRPr lang="en-CA" sz="16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1433" y="4783664"/>
              <a:ext cx="4678674" cy="365760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946871BD-5E2C-5632-F108-5857DF39C54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897" y="4608647"/>
            <a:ext cx="2465775" cy="1169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221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99" y="1346972"/>
            <a:ext cx="11414761" cy="4623026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IETS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Quick overview of IETS today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Some Words from Thore on IETS collaborations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IETS Task XI on Industry-Based Biorefineries</a:t>
            </a: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Overview</a:t>
            </a: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Sub-Tasks</a:t>
            </a:r>
          </a:p>
          <a:p>
            <a:pPr lvl="2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Decision Support Systems and Ex-ante Research </a:t>
            </a:r>
          </a:p>
          <a:p>
            <a:pPr lvl="2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Technology Pathways for Negative and/or Net-Zero Emission Biorefineries </a:t>
            </a:r>
          </a:p>
          <a:p>
            <a:pPr lvl="2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Circular Bioeconomy and Biomass-Oriented Industrial Symbiosis </a:t>
            </a:r>
          </a:p>
          <a:p>
            <a:pPr lvl="2"/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Potential context for collaboration with IEA Bioenergy Task 39</a:t>
            </a: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Catalyzing a discussion on collaboration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59583" y="102761"/>
            <a:ext cx="11145905" cy="1045029"/>
          </a:xfrm>
        </p:spPr>
        <p:txBody>
          <a:bodyPr>
            <a:normAutofit/>
          </a:bodyPr>
          <a:lstStyle/>
          <a:p>
            <a:r>
              <a:rPr lang="en-US" sz="2400" b="0" dirty="0"/>
              <a:t>IETS:  Industrial Energy-Related Technologies and Systems</a:t>
            </a:r>
            <a:br>
              <a:rPr lang="en-US" sz="2800" b="0" dirty="0"/>
            </a:br>
            <a:r>
              <a:rPr lang="en-US" dirty="0">
                <a:solidFill>
                  <a:schemeClr val="tx1"/>
                </a:solidFill>
              </a:rPr>
              <a:t>Roll-Out of this Presentation</a:t>
            </a:r>
            <a:endParaRPr lang="en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33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99" y="1346972"/>
            <a:ext cx="11414761" cy="46230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The objective of IETS is to foster international co-operation for accelerated research and technology development of </a:t>
            </a:r>
            <a:r>
              <a:rPr lang="en-US" dirty="0">
                <a:solidFill>
                  <a:srgbClr val="C00000"/>
                </a:solidFill>
              </a:rPr>
              <a:t>industrial</a:t>
            </a:r>
            <a:r>
              <a:rPr lang="en-US" dirty="0"/>
              <a:t> </a:t>
            </a:r>
            <a:r>
              <a:rPr lang="en-US" dirty="0">
                <a:solidFill>
                  <a:srgbClr val="7030A0"/>
                </a:solidFill>
              </a:rPr>
              <a:t>energy-related technologies </a:t>
            </a:r>
            <a:r>
              <a:rPr lang="en-US" dirty="0"/>
              <a:t>and </a:t>
            </a:r>
            <a:r>
              <a:rPr lang="en-US" dirty="0">
                <a:solidFill>
                  <a:schemeClr val="tx1"/>
                </a:solidFill>
              </a:rPr>
              <a:t>systems</a:t>
            </a:r>
            <a:r>
              <a:rPr lang="en-US" dirty="0"/>
              <a:t> with a focus on end-use technologies.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59583" y="102761"/>
            <a:ext cx="11145905" cy="1045029"/>
          </a:xfrm>
        </p:spPr>
        <p:txBody>
          <a:bodyPr>
            <a:normAutofit/>
          </a:bodyPr>
          <a:lstStyle/>
          <a:p>
            <a:r>
              <a:rPr lang="en-US" sz="2400" b="0" dirty="0"/>
              <a:t>IETS:  Industrial Energy-Related Technologies and Systems</a:t>
            </a:r>
            <a:br>
              <a:rPr lang="en-US" sz="2800" b="0" dirty="0"/>
            </a:br>
            <a:r>
              <a:rPr lang="en-US" dirty="0">
                <a:solidFill>
                  <a:schemeClr val="tx1"/>
                </a:solidFill>
              </a:rPr>
              <a:t>Overview of IETS</a:t>
            </a:r>
            <a:endParaRPr lang="en-CA" dirty="0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7A5D55C-5D99-703C-5D66-454D536DF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306" y="3128344"/>
            <a:ext cx="9627095" cy="287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34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59583" y="102761"/>
            <a:ext cx="11145905" cy="1045029"/>
          </a:xfrm>
        </p:spPr>
        <p:txBody>
          <a:bodyPr>
            <a:normAutofit/>
          </a:bodyPr>
          <a:lstStyle/>
          <a:p>
            <a:r>
              <a:rPr lang="en-US" sz="2400" b="0" dirty="0"/>
              <a:t>IETS:  Industrial Energy-Related Technologies and Systems</a:t>
            </a:r>
            <a:br>
              <a:rPr lang="en-US" sz="2800" b="0" dirty="0"/>
            </a:br>
            <a:r>
              <a:rPr lang="en-US" dirty="0">
                <a:solidFill>
                  <a:schemeClr val="tx1"/>
                </a:solidFill>
              </a:rPr>
              <a:t>Overview of IETS Tasks</a:t>
            </a:r>
            <a:endParaRPr lang="en-CA" dirty="0">
              <a:solidFill>
                <a:schemeClr val="tx1"/>
              </a:solidFill>
            </a:endParaRPr>
          </a:p>
        </p:txBody>
      </p:sp>
      <p:graphicFrame>
        <p:nvGraphicFramePr>
          <p:cNvPr id="8" name="Platshållare för innehåll 2">
            <a:extLst>
              <a:ext uri="{FF2B5EF4-FFF2-40B4-BE49-F238E27FC236}">
                <a16:creationId xmlns:a16="http://schemas.microsoft.com/office/drawing/2014/main" id="{6979E099-781C-4098-AE55-BDA88BC0328F}"/>
              </a:ext>
            </a:extLst>
          </p:cNvPr>
          <p:cNvGraphicFramePr>
            <a:graphicFrameLocks noGrp="1"/>
          </p:cNvGraphicFramePr>
          <p:nvPr/>
        </p:nvGraphicFramePr>
        <p:xfrm>
          <a:off x="6828877" y="1253331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latshållare för innehåll 14" descr="En bild som visar vatten, utomhus, gräs, sjö&#10;&#10;Automatiskt genererad beskrivning">
            <a:extLst>
              <a:ext uri="{FF2B5EF4-FFF2-40B4-BE49-F238E27FC236}">
                <a16:creationId xmlns:a16="http://schemas.microsoft.com/office/drawing/2014/main" id="{D061701C-B320-494F-AC63-707127137D6E}"/>
              </a:ext>
            </a:extLst>
          </p:cNvPr>
          <p:cNvPicPr>
            <a:picLocks noGrp="1"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522" y="1253331"/>
            <a:ext cx="6520688" cy="4351337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E27A99A-CA85-AC13-377C-01AAF24A23FA}"/>
              </a:ext>
            </a:extLst>
          </p:cNvPr>
          <p:cNvSpPr/>
          <p:nvPr/>
        </p:nvSpPr>
        <p:spPr>
          <a:xfrm>
            <a:off x="6828877" y="1234477"/>
            <a:ext cx="5181600" cy="51890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001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99" y="1346972"/>
            <a:ext cx="11414761" cy="4623026"/>
          </a:xfrm>
        </p:spPr>
        <p:txBody>
          <a:bodyPr>
            <a:normAutofit/>
          </a:bodyPr>
          <a:lstStyle/>
          <a:p>
            <a:r>
              <a:rPr lang="en-US" b="1" dirty="0"/>
              <a:t>9 Country members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6 sponsors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59583" y="102761"/>
            <a:ext cx="11145905" cy="1045029"/>
          </a:xfrm>
        </p:spPr>
        <p:txBody>
          <a:bodyPr>
            <a:normAutofit/>
          </a:bodyPr>
          <a:lstStyle/>
          <a:p>
            <a:r>
              <a:rPr lang="en-US" sz="2400" b="0" dirty="0"/>
              <a:t>IETS:  Industrial Energy-Related Technologies and Systems</a:t>
            </a:r>
            <a:br>
              <a:rPr lang="en-US" sz="2800" b="0" dirty="0"/>
            </a:br>
            <a:r>
              <a:rPr lang="en-US" dirty="0">
                <a:solidFill>
                  <a:schemeClr val="tx1"/>
                </a:solidFill>
              </a:rPr>
              <a:t>Overview of IETS</a:t>
            </a:r>
            <a:endParaRPr lang="en-CA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0BC1FE-5CE4-B7EC-58D9-016247D95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81" y="3516199"/>
            <a:ext cx="4552991" cy="18145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0F5D42-97D3-BD1F-750B-FA9A52AA2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9964" y="1001492"/>
            <a:ext cx="4000616" cy="49685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717A56A-0D7D-DCC4-6A10-109873E287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0579" y="1498862"/>
            <a:ext cx="3184494" cy="3832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054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59583" y="102761"/>
            <a:ext cx="11145905" cy="1045029"/>
          </a:xfrm>
        </p:spPr>
        <p:txBody>
          <a:bodyPr>
            <a:normAutofit/>
          </a:bodyPr>
          <a:lstStyle/>
          <a:p>
            <a:r>
              <a:rPr lang="en-US" sz="2400" b="0" dirty="0"/>
              <a:t>IETS:  Industrial Energy-Related Technologies and Systems</a:t>
            </a:r>
            <a:br>
              <a:rPr lang="en-US" sz="2800" b="0" dirty="0"/>
            </a:br>
            <a:r>
              <a:rPr lang="en-US" dirty="0">
                <a:solidFill>
                  <a:schemeClr val="tx1"/>
                </a:solidFill>
              </a:rPr>
              <a:t>Recent IETS Seminal Moment</a:t>
            </a:r>
            <a:endParaRPr lang="en-CA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2A641A-80C8-0B79-5DDF-440C65E90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460" y="1282045"/>
            <a:ext cx="9018805" cy="448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85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1D583B6-799D-7374-317A-9A0B686C5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8289"/>
            <a:ext cx="10515600" cy="443093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600" b="1" kern="100" dirty="0">
                <a:solidFill>
                  <a:schemeClr val="tx1"/>
                </a:solidFill>
                <a:effectLst/>
                <a:ea typeface="Aptos" panose="020B0004020202020204" pitchFamily="34" charset="0"/>
              </a:rPr>
              <a:t>Main TCP contacts – seeking collaboration</a:t>
            </a:r>
          </a:p>
          <a:p>
            <a:r>
              <a:rPr lang="en-US" sz="2200" b="1" kern="100" dirty="0">
                <a:effectLst/>
                <a:ea typeface="Aptos" panose="020B0004020202020204" pitchFamily="34" charset="0"/>
              </a:rPr>
              <a:t>IEA Bioenergy </a:t>
            </a:r>
          </a:p>
          <a:p>
            <a:r>
              <a:rPr lang="en-US" sz="2200" kern="100" dirty="0">
                <a:effectLst/>
                <a:ea typeface="Aptos" panose="020B0004020202020204" pitchFamily="34" charset="0"/>
              </a:rPr>
              <a:t>IEAGHG (consequences in industry sectors from CCUS)</a:t>
            </a:r>
          </a:p>
          <a:p>
            <a:r>
              <a:rPr lang="en-US" sz="2200" kern="100" dirty="0">
                <a:effectLst/>
                <a:ea typeface="Aptos" panose="020B0004020202020204" pitchFamily="34" charset="0"/>
              </a:rPr>
              <a:t>Hydrogen (and indirect electrification)</a:t>
            </a:r>
          </a:p>
          <a:p>
            <a:r>
              <a:rPr lang="en-US" sz="2200" kern="100" dirty="0">
                <a:effectLst/>
                <a:ea typeface="Aptos" panose="020B0004020202020204" pitchFamily="34" charset="0"/>
              </a:rPr>
              <a:t>Hear Pumping (industrial excess heat and electrification)</a:t>
            </a:r>
          </a:p>
          <a:p>
            <a:r>
              <a:rPr lang="en-US" sz="2200" kern="100" dirty="0">
                <a:ea typeface="Aptos" panose="020B0004020202020204" pitchFamily="34" charset="0"/>
              </a:rPr>
              <a:t>Energy Technology Systems Analysis Program (ETSAP)</a:t>
            </a:r>
          </a:p>
          <a:p>
            <a:pPr marL="0" indent="0">
              <a:buNone/>
            </a:pPr>
            <a:endParaRPr lang="en-US" sz="1800" kern="100" dirty="0">
              <a:effectLst/>
              <a:ea typeface="Aptos" panose="020B0004020202020204" pitchFamily="34" charset="0"/>
            </a:endParaRPr>
          </a:p>
          <a:p>
            <a:pPr marL="0" indent="0">
              <a:buNone/>
            </a:pPr>
            <a:r>
              <a:rPr lang="en-US" sz="2600" b="1" kern="100" dirty="0">
                <a:solidFill>
                  <a:schemeClr val="tx1"/>
                </a:solidFill>
              </a:rPr>
              <a:t>Ongoing contacts</a:t>
            </a:r>
          </a:p>
          <a:p>
            <a:r>
              <a:rPr lang="en-US" sz="2200" kern="100" dirty="0">
                <a:effectLst/>
                <a:ea typeface="Aptos" panose="020B0004020202020204" pitchFamily="34" charset="0"/>
              </a:rPr>
              <a:t>International Smart Grid Action Network (ISGAN)</a:t>
            </a:r>
          </a:p>
          <a:p>
            <a:r>
              <a:rPr lang="en-US" sz="2200" kern="100" dirty="0">
                <a:effectLst/>
                <a:ea typeface="Aptos" panose="020B0004020202020204" pitchFamily="34" charset="0"/>
              </a:rPr>
              <a:t>Energy Storage Technology Collaboration </a:t>
            </a:r>
            <a:r>
              <a:rPr lang="en-US" sz="2200" kern="100" dirty="0" err="1">
                <a:effectLst/>
                <a:ea typeface="Aptos" panose="020B0004020202020204" pitchFamily="34" charset="0"/>
              </a:rPr>
              <a:t>Programme</a:t>
            </a:r>
            <a:r>
              <a:rPr lang="en-US" sz="2200" kern="100" dirty="0">
                <a:effectLst/>
                <a:ea typeface="Aptos" panose="020B0004020202020204" pitchFamily="34" charset="0"/>
              </a:rPr>
              <a:t> (ES TCP)</a:t>
            </a:r>
          </a:p>
          <a:p>
            <a:r>
              <a:rPr lang="en-US" sz="2200" kern="100" dirty="0">
                <a:ea typeface="Aptos" panose="020B0004020202020204" pitchFamily="34" charset="0"/>
              </a:rPr>
              <a:t>Solar Heating and Cooling </a:t>
            </a:r>
            <a:r>
              <a:rPr lang="en-US" sz="2200" kern="100" dirty="0" err="1">
                <a:ea typeface="Aptos" panose="020B0004020202020204" pitchFamily="34" charset="0"/>
              </a:rPr>
              <a:t>Programme</a:t>
            </a:r>
            <a:r>
              <a:rPr lang="en-US" sz="2200" kern="100" dirty="0">
                <a:ea typeface="Aptos" panose="020B0004020202020204" pitchFamily="34" charset="0"/>
              </a:rPr>
              <a:t> (SHC)</a:t>
            </a:r>
            <a:endParaRPr lang="en-US" sz="2200" kern="100" dirty="0">
              <a:effectLst/>
              <a:ea typeface="Aptos" panose="020B0004020202020204" pitchFamily="34" charset="0"/>
            </a:endParaRPr>
          </a:p>
          <a:p>
            <a:r>
              <a:rPr lang="en-US" sz="2200" kern="100" dirty="0">
                <a:effectLst/>
                <a:ea typeface="Aptos" panose="020B0004020202020204" pitchFamily="34" charset="0"/>
              </a:rPr>
              <a:t>Users TCP</a:t>
            </a:r>
          </a:p>
          <a:p>
            <a:r>
              <a:rPr lang="en-US" sz="2200" kern="100" dirty="0">
                <a:ea typeface="Aptos" panose="020B0004020202020204" pitchFamily="34" charset="0"/>
              </a:rPr>
              <a:t>Gas and Oil (GOTCP)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sv-S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8ADD8BA-CD03-584E-C57D-31451B88931E}"/>
              </a:ext>
            </a:extLst>
          </p:cNvPr>
          <p:cNvSpPr txBox="1">
            <a:spLocks/>
          </p:cNvSpPr>
          <p:nvPr/>
        </p:nvSpPr>
        <p:spPr>
          <a:xfrm>
            <a:off x="759583" y="258209"/>
            <a:ext cx="11145905" cy="1045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b="0" dirty="0"/>
              <a:t>A Few Words from Thore about Inter-TCP Collaboration</a:t>
            </a:r>
            <a:br>
              <a:rPr lang="en-US" sz="2800" b="0" dirty="0"/>
            </a:br>
            <a:r>
              <a:rPr lang="en-US" dirty="0">
                <a:solidFill>
                  <a:schemeClr val="tx1"/>
                </a:solidFill>
              </a:rPr>
              <a:t>IETS Contacts with other TCPs</a:t>
            </a:r>
            <a:endParaRPr lang="en-CA" dirty="0">
              <a:solidFill>
                <a:schemeClr val="tx1"/>
              </a:solidFill>
            </a:endParaRPr>
          </a:p>
        </p:txBody>
      </p:sp>
      <p:pic>
        <p:nvPicPr>
          <p:cNvPr id="2050" name="Picture 2" descr="6 Strategies to Improve Team Collaboration | Blog">
            <a:extLst>
              <a:ext uri="{FF2B5EF4-FFF2-40B4-BE49-F238E27FC236}">
                <a16:creationId xmlns:a16="http://schemas.microsoft.com/office/drawing/2014/main" id="{61D66D21-1C5F-A850-4FF9-9F54AF455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768" y="1432875"/>
            <a:ext cx="3851733" cy="2567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87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" val="{&quot;SavedSwatch&quot;:&quot;-11240108|-11700327|-8754175|-9605520|-12039861|NRCan&quot;,&quot;Id&quot;:&quot;634e3492393139599834ff77&quot;,&quot;SmartGridHorizontal&quot;:0,&quot;LinkedExcelSources&quot;:{},&quot;LinkedProjectSources&quot;:{},&quot;FlowConfig&quot;:{&quot;Canvas&quot;:{&quot;Slide&quot;:-1,&quot;Width&quot;:0,&quot;Height&quot;:0},&quot;Timeline&quot;:{&quot;Actions&quot;:[]}},&quot;LinkedSlideMergeSources&quot;:{},&quot;LinkedSharePointSlideMergeSources&quot;:{}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3,&quot;ColorModifier&quot;:0,&quot;BrightnessModifier&quot;:0}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1,&quot;ColorModifier&quot;:0,&quot;BrightnessModifier&quot;:0}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2,&quot;ColorModifier&quot;:0,&quot;BrightnessModifier&quot;:0}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3,&quot;ColorModifier&quot;:0,&quot;BrightnessModifier&quot;:0}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OutlineColor&quot;:{&quot;ColorIndex&quot;:3,&quot;ColorModifier&quot;:0,&quot;BrightnessModifier&quot;:0}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_IMGDECORATIVE" val="1"/>
  <p:tag name="E_TABJUMP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OutlineColor&quot;:{&quot;ColorIndex&quot;:4,&quot;ColorModifier&quot;:0,&quot;BrightnessModifier&quot;:0}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_IMGDECORATIVE" val="1"/>
  <p:tag name="E_TABJUMP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1,&quot;ColorModifier&quot;:0,&quot;BrightnessModifier&quot;:0}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3,&quot;ColorModifier&quot;:0,&quot;BrightnessModifier&quot;:0}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OutlineColor&quot;:{&quot;ColorIndex&quot;:1,&quot;ColorModifier&quot;:0,&quot;BrightnessModifier&quot;:0}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OutlineColor&quot;:{&quot;ColorIndex&quot;:3,&quot;ColorModifier&quot;:0,&quot;BrightnessModifier&quot;:0}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_IMGDECORATIVE" val="1"/>
  <p:tag name="E_TABJUMP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4,&quot;ColorModifier&quot;:0,&quot;BrightnessModifier&quot;:0}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OutlineColor&quot;:{&quot;ColorIndex&quot;:4,&quot;ColorModifier&quot;:0,&quot;BrightnessModifier&quot;:0}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_IMGDECORATIVE" val="1"/>
  <p:tag name="E_TABJUMP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FillColor&quot;:{&quot;ColorIndex&quot;:1,&quot;ColorModifier&quot;:0,&quot;BrightnessModifier&quot;:0}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COLOR" val="{&quot;OutlineColor&quot;:{&quot;ColorIndex&quot;:1,&quot;ColorModifier&quot;:0,&quot;BrightnessModifier&quot;:0}}"/>
</p:tagLst>
</file>

<file path=ppt/theme/theme1.xml><?xml version="1.0" encoding="utf-8"?>
<a:theme xmlns:a="http://schemas.openxmlformats.org/drawingml/2006/main" name="191030">
  <a:themeElements>
    <a:clrScheme name="Anpassat 3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999"/>
      </a:accent2>
      <a:accent3>
        <a:srgbClr val="DCDBEC"/>
      </a:accent3>
      <a:accent4>
        <a:srgbClr val="336633"/>
      </a:accent4>
      <a:accent5>
        <a:srgbClr val="ADCF78"/>
      </a:accent5>
      <a:accent6>
        <a:srgbClr val="F7EB66"/>
      </a:accent6>
      <a:hlink>
        <a:srgbClr val="336633"/>
      </a:hlink>
      <a:folHlink>
        <a:srgbClr val="00999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957F287-CD0F-4C12-BBE7-27617483DB8A}" vid="{122F81DC-9160-42D8-8C5D-AB9681A443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F2687733A287E4A94E2887D61263313" ma:contentTypeVersion="12" ma:contentTypeDescription="Skapa ett nytt dokument." ma:contentTypeScope="" ma:versionID="3cb0e402de73d273e0bb824ac37ebff0">
  <xsd:schema xmlns:xsd="http://www.w3.org/2001/XMLSchema" xmlns:xs="http://www.w3.org/2001/XMLSchema" xmlns:p="http://schemas.microsoft.com/office/2006/metadata/properties" xmlns:ns2="d713b90b-5d21-4926-a72f-7b900ab12af6" xmlns:ns3="8fc34577-6786-4b00-b3f8-060776f73962" targetNamespace="http://schemas.microsoft.com/office/2006/metadata/properties" ma:root="true" ma:fieldsID="7c858e394a60b96592aa3b16f8305ea1" ns2:_="" ns3:_="">
    <xsd:import namespace="d713b90b-5d21-4926-a72f-7b900ab12af6"/>
    <xsd:import namespace="8fc34577-6786-4b00-b3f8-060776f739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13b90b-5d21-4926-a72f-7b900ab12a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c34577-6786-4b00-b3f8-060776f7396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152CEE-7D3F-4A62-AFED-BEB76D63DFFD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8fc34577-6786-4b00-b3f8-060776f73962"/>
    <ds:schemaRef ds:uri="http://purl.org/dc/elements/1.1/"/>
    <ds:schemaRef ds:uri="d713b90b-5d21-4926-a72f-7b900ab12af6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CF8E3EE-FA9D-4964-AF25-48958C82C7B2}">
  <ds:schemaRefs>
    <ds:schemaRef ds:uri="8fc34577-6786-4b00-b3f8-060776f73962"/>
    <ds:schemaRef ds:uri="d713b90b-5d21-4926-a72f-7b900ab12af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FB8536E-53C8-40C2-914D-389EAA52193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IETS</Template>
  <TotalTime>4509</TotalTime>
  <Words>2726</Words>
  <Application>Microsoft Office PowerPoint</Application>
  <PresentationFormat>Widescreen</PresentationFormat>
  <Paragraphs>342</Paragraphs>
  <Slides>37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7" baseType="lpstr">
      <vt:lpstr>Aptos</vt:lpstr>
      <vt:lpstr>Arial</vt:lpstr>
      <vt:lpstr>Brush Script MT</vt:lpstr>
      <vt:lpstr>Calibri</vt:lpstr>
      <vt:lpstr>Calibri Light</vt:lpstr>
      <vt:lpstr>Open Sans</vt:lpstr>
      <vt:lpstr>Symbol</vt:lpstr>
      <vt:lpstr>Times New Roman</vt:lpstr>
      <vt:lpstr>Wingdings</vt:lpstr>
      <vt:lpstr>191030</vt:lpstr>
      <vt:lpstr>IETS TCP and Task XI on Industry-Based Biorefineries</vt:lpstr>
      <vt:lpstr>IETS:  Industrial Energy-Related Technologies and Systems Objective of this Presentation</vt:lpstr>
      <vt:lpstr>IETS:  Industrial Energy-Related Technologies and Systems Roll-Out of this Presentation</vt:lpstr>
      <vt:lpstr>IETS:  Industrial Energy-Related Technologies and Systems Roll-Out of this Presentation</vt:lpstr>
      <vt:lpstr>IETS:  Industrial Energy-Related Technologies and Systems Overview of IETS</vt:lpstr>
      <vt:lpstr>IETS:  Industrial Energy-Related Technologies and Systems Overview of IETS Tasks</vt:lpstr>
      <vt:lpstr>IETS:  Industrial Energy-Related Technologies and Systems Overview of IETS</vt:lpstr>
      <vt:lpstr>IETS:  Industrial Energy-Related Technologies and Systems Recent IETS Seminal Moment</vt:lpstr>
      <vt:lpstr>PowerPoint Presentation</vt:lpstr>
      <vt:lpstr>PowerPoint Presentation</vt:lpstr>
      <vt:lpstr>PowerPoint Presentation</vt:lpstr>
      <vt:lpstr>PowerPoint Presentation</vt:lpstr>
      <vt:lpstr>IETS:  Industrial Energy-Related Technologies and Systems Roll-Out of this Presentation</vt:lpstr>
      <vt:lpstr>Task XI on Industry-based Biorefineries Overview</vt:lpstr>
      <vt:lpstr>Task XI on Industry-based Biorefineries Sub-Tasks Recently Initiated</vt:lpstr>
      <vt:lpstr>Task XI on Industry-based Biorefineries Impressive IEA Bioenergy Structure and Linkages</vt:lpstr>
      <vt:lpstr>PowerPoint Presentation</vt:lpstr>
      <vt:lpstr>IETS TCP and Task XI on Industry-Based Biorefineries</vt:lpstr>
      <vt:lpstr>Sub-Task on DSS and Ex Ante Research Sub-Task Context: Useful Decision-Making Tools are Under-Exploited</vt:lpstr>
      <vt:lpstr>Sub-Task on DSS and Ex Ante Research Sub-Task Objectives</vt:lpstr>
      <vt:lpstr>Sub-Task on DSS and Ex Ante Research Overview of Sub-Task Methodology:  Critical Analysis</vt:lpstr>
      <vt:lpstr>Sub-Task on DSS and Ex Ante Research Selected Projects in this Sub-Task</vt:lpstr>
      <vt:lpstr>Sub-Task on DSS and Ex Ante Research Sub-Task Status</vt:lpstr>
      <vt:lpstr>IETS TCP and Task XI on Industry-Based Biorefineries</vt:lpstr>
      <vt:lpstr>PowerPoint Presentation</vt:lpstr>
      <vt:lpstr>PowerPoint Presentation</vt:lpstr>
      <vt:lpstr>PowerPoint Presentation</vt:lpstr>
      <vt:lpstr>IETS TCP and Task XI on Industry-Based Biorefineries</vt:lpstr>
      <vt:lpstr>Sub-Task on Circular Bioeconomy and Biomass-Related Industrial Symbiosis Sub-Task Context</vt:lpstr>
      <vt:lpstr>PowerPoint Presentation</vt:lpstr>
      <vt:lpstr>Sub-Task on Circular Bioeconomy and Biomass-related Industrial Symbiosis Sub-Task Activities</vt:lpstr>
      <vt:lpstr>PowerPoint Presentation</vt:lpstr>
      <vt:lpstr>Sub-Task on DSS and Ex Ante Research Sub-Task Status</vt:lpstr>
      <vt:lpstr>IETS:  Industrial Energy-Related Technologies and Systems Roll-Out of this Presentation</vt:lpstr>
      <vt:lpstr>PowerPoint Presentation</vt:lpstr>
      <vt:lpstr>Sub-Task on DSS and Ex Ante Research Potential IETS Task XI and Bioenergy Task 39 Linkages</vt:lpstr>
      <vt:lpstr>Merci - Thank You! Please don’t hesitate to contact us…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 [x] update: Highlights</dc:title>
  <dc:creator>Helene Johansson</dc:creator>
  <cp:lastModifiedBy>Paul Stuart</cp:lastModifiedBy>
  <cp:revision>294</cp:revision>
  <dcterms:created xsi:type="dcterms:W3CDTF">2021-01-26T08:54:43Z</dcterms:created>
  <dcterms:modified xsi:type="dcterms:W3CDTF">2023-10-26T07:11:11Z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0x0101009F2687733A287E4A94E2887D61263313</vt:lpwstr>
  </property>
</Properties>
</file>