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9" r:id="rId1"/>
  </p:sldMasterIdLst>
  <p:notesMasterIdLst>
    <p:notesMasterId r:id="rId12"/>
  </p:notesMasterIdLst>
  <p:handoutMasterIdLst>
    <p:handoutMasterId r:id="rId13"/>
  </p:handoutMasterIdLst>
  <p:sldIdLst>
    <p:sldId id="1846" r:id="rId2"/>
    <p:sldId id="1835" r:id="rId3"/>
    <p:sldId id="345" r:id="rId4"/>
    <p:sldId id="1838" r:id="rId5"/>
    <p:sldId id="627" r:id="rId6"/>
    <p:sldId id="1839" r:id="rId7"/>
    <p:sldId id="1843" r:id="rId8"/>
    <p:sldId id="267" r:id="rId9"/>
    <p:sldId id="1844" r:id="rId10"/>
    <p:sldId id="184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onora Chelazzi" initials="EC" lastIdx="1" clrIdx="0">
    <p:extLst>
      <p:ext uri="{19B8F6BF-5375-455C-9EA6-DF929625EA0E}">
        <p15:presenceInfo xmlns:p15="http://schemas.microsoft.com/office/powerpoint/2012/main" userId="04dfc6dc7ff1390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0E680"/>
    <a:srgbClr val="19EF89"/>
    <a:srgbClr val="FFCCCC"/>
    <a:srgbClr val="0ECC72"/>
    <a:srgbClr val="084F9D"/>
    <a:srgbClr val="0A4F9D"/>
    <a:srgbClr val="0CB062"/>
    <a:srgbClr val="000000"/>
    <a:srgbClr val="3F61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4" autoAdjust="0"/>
    <p:restoredTop sz="77676" autoAdjust="0"/>
  </p:normalViewPr>
  <p:slideViewPr>
    <p:cSldViewPr snapToGrid="0">
      <p:cViewPr varScale="1">
        <p:scale>
          <a:sx n="94" d="100"/>
          <a:sy n="94" d="100"/>
        </p:scale>
        <p:origin x="2024"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49" d="100"/>
          <a:sy n="49" d="100"/>
        </p:scale>
        <p:origin x="3499"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ropbox\TTV%20&#8211;%20IEA\africa%20and%20asia\data_lci_v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ser\Dropbox\TTV%20&#8211;%20IEA\africa%20and%20asia\data_lci_v0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User\Dropbox\TTV%20&#8211;%20IEA\africa%20and%20asia\data_lci_v0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User\Dropbox\TTV%20&#8211;%20IEA\africa%20and%20asia\data_lci_v0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Jefelipe\Dropbox\TTV%20&#8211;%20IEA\africa%20and%20asia\data_country_v0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Jefelipe\Dropbox\TTV%20&#8211;%20IEA\africa%20and%20asia\data_country_v01.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814526115617241"/>
          <c:y val="2.1918495929138127E-2"/>
          <c:w val="0.25519857811217295"/>
          <c:h val="0.82000936560008153"/>
        </c:manualLayout>
      </c:layout>
      <c:barChart>
        <c:barDir val="bar"/>
        <c:grouping val="clustered"/>
        <c:varyColors val="0"/>
        <c:ser>
          <c:idx val="0"/>
          <c:order val="0"/>
          <c:tx>
            <c:strRef>
              <c:f>'other indicators'!$M$1</c:f>
              <c:strCache>
                <c:ptCount val="1"/>
                <c:pt idx="0">
                  <c:v>Fossil resource scarcity</c:v>
                </c:pt>
              </c:strCache>
            </c:strRef>
          </c:tx>
          <c:spPr>
            <a:solidFill>
              <a:schemeClr val="accent2">
                <a:lumMod val="75000"/>
              </a:schemeClr>
            </a:solidFill>
            <a:ln>
              <a:noFill/>
            </a:ln>
            <a:effectLst/>
          </c:spPr>
          <c:invertIfNegative val="0"/>
          <c:cat>
            <c:strRef>
              <c:f>'other indicators'!$A$2:$A$26</c:f>
              <c:strCache>
                <c:ptCount val="25"/>
                <c:pt idx="0">
                  <c:v>CHN BD Rapeseed</c:v>
                </c:pt>
                <c:pt idx="1">
                  <c:v>CHN BD Soybean</c:v>
                </c:pt>
                <c:pt idx="2">
                  <c:v>CHN ET Corn</c:v>
                </c:pt>
                <c:pt idx="3">
                  <c:v>CHN ET Sugarcane</c:v>
                </c:pt>
                <c:pt idx="4">
                  <c:v>ETH BD Soybean</c:v>
                </c:pt>
                <c:pt idx="5">
                  <c:v>ETH ET Sugarcane</c:v>
                </c:pt>
                <c:pt idx="6">
                  <c:v>IND BD Oil Palm</c:v>
                </c:pt>
                <c:pt idx="7">
                  <c:v>IND BD Soybean</c:v>
                </c:pt>
                <c:pt idx="8">
                  <c:v>IND ET Sugarcane</c:v>
                </c:pt>
                <c:pt idx="9">
                  <c:v>IDN BD Oil Palm</c:v>
                </c:pt>
                <c:pt idx="10">
                  <c:v>IDN ET Corn*</c:v>
                </c:pt>
                <c:pt idx="11">
                  <c:v>IDN ET Sugarcane†</c:v>
                </c:pt>
                <c:pt idx="12">
                  <c:v>MYS BD Oil Palm</c:v>
                </c:pt>
                <c:pt idx="13">
                  <c:v>MYS ET Corn*</c:v>
                </c:pt>
                <c:pt idx="14">
                  <c:v>MYS ET Sugarcane†</c:v>
                </c:pt>
                <c:pt idx="15">
                  <c:v>ZAF BD Rapeseed</c:v>
                </c:pt>
                <c:pt idx="16">
                  <c:v>ZAF BD Soybean</c:v>
                </c:pt>
                <c:pt idx="17">
                  <c:v>ZAF ET Corn</c:v>
                </c:pt>
                <c:pt idx="18">
                  <c:v>ZAF ET Sugarcane</c:v>
                </c:pt>
                <c:pt idx="19">
                  <c:v>THA BD Oil Palm</c:v>
                </c:pt>
                <c:pt idx="20">
                  <c:v>THA BD Soybean</c:v>
                </c:pt>
                <c:pt idx="21">
                  <c:v>THA ET Corn</c:v>
                </c:pt>
                <c:pt idx="22">
                  <c:v>THA ET Sugarcane</c:v>
                </c:pt>
                <c:pt idx="23">
                  <c:v>GLO Diesel</c:v>
                </c:pt>
                <c:pt idx="24">
                  <c:v>GLO Gasoline</c:v>
                </c:pt>
              </c:strCache>
            </c:strRef>
          </c:cat>
          <c:val>
            <c:numRef>
              <c:f>'other indicators'!$M$2:$M$26</c:f>
              <c:numCache>
                <c:formatCode>0.00</c:formatCode>
                <c:ptCount val="25"/>
                <c:pt idx="0">
                  <c:v>0.25381441320410708</c:v>
                </c:pt>
                <c:pt idx="1">
                  <c:v>0.30457429709240952</c:v>
                </c:pt>
                <c:pt idx="2">
                  <c:v>0.39553845600230308</c:v>
                </c:pt>
                <c:pt idx="3">
                  <c:v>5.043901736877459E-2</c:v>
                </c:pt>
                <c:pt idx="4">
                  <c:v>0.18297488244890125</c:v>
                </c:pt>
                <c:pt idx="5">
                  <c:v>7.6834037040591101E-6</c:v>
                </c:pt>
                <c:pt idx="6">
                  <c:v>2.4229920353133094E-2</c:v>
                </c:pt>
                <c:pt idx="7">
                  <c:v>0.15161692735821897</c:v>
                </c:pt>
                <c:pt idx="8">
                  <c:v>9.8772910469244787E-2</c:v>
                </c:pt>
                <c:pt idx="9">
                  <c:v>6.5150897226753671E-2</c:v>
                </c:pt>
                <c:pt idx="10">
                  <c:v>0.16364492371173589</c:v>
                </c:pt>
                <c:pt idx="11">
                  <c:v>6.8341569906918712E-2</c:v>
                </c:pt>
                <c:pt idx="12">
                  <c:v>6.4641109298531813E-2</c:v>
                </c:pt>
                <c:pt idx="13">
                  <c:v>0.16352197485845887</c:v>
                </c:pt>
                <c:pt idx="14">
                  <c:v>6.8182636023414261E-2</c:v>
                </c:pt>
                <c:pt idx="15">
                  <c:v>0.51799551386623155</c:v>
                </c:pt>
                <c:pt idx="16">
                  <c:v>1</c:v>
                </c:pt>
                <c:pt idx="17">
                  <c:v>0.59393292390365604</c:v>
                </c:pt>
                <c:pt idx="18">
                  <c:v>2.4607763170521064E-2</c:v>
                </c:pt>
                <c:pt idx="19">
                  <c:v>2.1411092985318105E-2</c:v>
                </c:pt>
                <c:pt idx="20">
                  <c:v>0.37623248728528941</c:v>
                </c:pt>
                <c:pt idx="21">
                  <c:v>0.52850014394012101</c:v>
                </c:pt>
                <c:pt idx="22">
                  <c:v>1.6699902840418384E-5</c:v>
                </c:pt>
                <c:pt idx="23">
                  <c:v>0.61861265713463187</c:v>
                </c:pt>
                <c:pt idx="24">
                  <c:v>0.40038743882544864</c:v>
                </c:pt>
              </c:numCache>
            </c:numRef>
          </c:val>
          <c:extLst>
            <c:ext xmlns:c16="http://schemas.microsoft.com/office/drawing/2014/chart" uri="{C3380CC4-5D6E-409C-BE32-E72D297353CC}">
              <c16:uniqueId val="{00000000-D3CD-4B5E-A843-2EF64F923867}"/>
            </c:ext>
          </c:extLst>
        </c:ser>
        <c:dLbls>
          <c:showLegendKey val="0"/>
          <c:showVal val="0"/>
          <c:showCatName val="0"/>
          <c:showSerName val="0"/>
          <c:showPercent val="0"/>
          <c:showBubbleSize val="0"/>
        </c:dLbls>
        <c:gapWidth val="40"/>
        <c:axId val="1297688111"/>
        <c:axId val="1925172735"/>
      </c:barChart>
      <c:catAx>
        <c:axId val="1297688111"/>
        <c:scaling>
          <c:orientation val="maxMin"/>
        </c:scaling>
        <c:delete val="1"/>
        <c:axPos val="l"/>
        <c:numFmt formatCode="General" sourceLinked="1"/>
        <c:majorTickMark val="out"/>
        <c:minorTickMark val="none"/>
        <c:tickLblPos val="nextTo"/>
        <c:crossAx val="1925172735"/>
        <c:crosses val="autoZero"/>
        <c:auto val="1"/>
        <c:lblAlgn val="ctr"/>
        <c:lblOffset val="100"/>
        <c:noMultiLvlLbl val="0"/>
      </c:catAx>
      <c:valAx>
        <c:axId val="1925172735"/>
        <c:scaling>
          <c:orientation val="minMax"/>
          <c:max val="1"/>
        </c:scaling>
        <c:delete val="0"/>
        <c:axPos val="b"/>
        <c:numFmt formatCode="#,##0.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5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crossAx val="1297688111"/>
        <c:crosses val="max"/>
        <c:crossBetween val="between"/>
        <c:majorUnit val="0.5"/>
      </c:valAx>
      <c:spPr>
        <a:noFill/>
        <a:ln>
          <a:solidFill>
            <a:schemeClr val="tx1"/>
          </a:solidFill>
        </a:ln>
        <a:effectLst/>
      </c:spPr>
    </c:plotArea>
    <c:legend>
      <c:legendPos val="b"/>
      <c:layout>
        <c:manualLayout>
          <c:xMode val="edge"/>
          <c:yMode val="edge"/>
          <c:x val="0.47162172493933036"/>
          <c:y val="0.93161014075216309"/>
          <c:w val="0.52462936516988401"/>
          <c:h val="3.8582408206841654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050">
          <a:solidFill>
            <a:schemeClr val="tx1"/>
          </a:solidFill>
          <a:latin typeface="Segoe UI" panose="020B0502040204020203" pitchFamily="34" charset="0"/>
          <a:cs typeface="Segoe UI" panose="020B0502040204020203" pitchFamily="34" charset="0"/>
        </a:defRPr>
      </a:pPr>
      <a:endParaRPr lang="en-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GWP!$I$1</c:f>
              <c:strCache>
                <c:ptCount val="1"/>
                <c:pt idx="0">
                  <c:v>GHG emissions from biofuel (gCO2e/MJ)</c:v>
                </c:pt>
              </c:strCache>
            </c:strRef>
          </c:tx>
          <c:spPr>
            <a:solidFill>
              <a:schemeClr val="accent6"/>
            </a:solidFill>
            <a:ln>
              <a:noFill/>
            </a:ln>
            <a:effectLst/>
          </c:spPr>
          <c:invertIfNegative val="0"/>
          <c:cat>
            <c:strRef>
              <c:f>GWP!$H$2:$H$24</c:f>
              <c:strCache>
                <c:ptCount val="23"/>
                <c:pt idx="0">
                  <c:v>CHN BD Rapeseed</c:v>
                </c:pt>
                <c:pt idx="1">
                  <c:v>CHN BD Soybean</c:v>
                </c:pt>
                <c:pt idx="2">
                  <c:v>CHN ET Corn</c:v>
                </c:pt>
                <c:pt idx="3">
                  <c:v>CHN ET Sugarcane</c:v>
                </c:pt>
                <c:pt idx="4">
                  <c:v>ETH BD Soybean</c:v>
                </c:pt>
                <c:pt idx="5">
                  <c:v>ETH ET Sugarcane</c:v>
                </c:pt>
                <c:pt idx="6">
                  <c:v>IND BD Oil Palm</c:v>
                </c:pt>
                <c:pt idx="7">
                  <c:v>IND BD Soybean</c:v>
                </c:pt>
                <c:pt idx="8">
                  <c:v>IND ET Sugarcane</c:v>
                </c:pt>
                <c:pt idx="9">
                  <c:v>IDN BD Oil Palm</c:v>
                </c:pt>
                <c:pt idx="10">
                  <c:v>IDN ET Corn*</c:v>
                </c:pt>
                <c:pt idx="11">
                  <c:v>IDN ET Sugarcane†</c:v>
                </c:pt>
                <c:pt idx="12">
                  <c:v>MYS BD Oil Palm</c:v>
                </c:pt>
                <c:pt idx="13">
                  <c:v>MYS ET Corn*</c:v>
                </c:pt>
                <c:pt idx="14">
                  <c:v>MYS ET Sugarcane†</c:v>
                </c:pt>
                <c:pt idx="15">
                  <c:v>ZAF BD Rapeseed</c:v>
                </c:pt>
                <c:pt idx="16">
                  <c:v>ZAF BD Soybean</c:v>
                </c:pt>
                <c:pt idx="17">
                  <c:v>ZAF ET Corn</c:v>
                </c:pt>
                <c:pt idx="18">
                  <c:v>ZAF ET Sugarcane</c:v>
                </c:pt>
                <c:pt idx="19">
                  <c:v>THA BD Oil Palm</c:v>
                </c:pt>
                <c:pt idx="20">
                  <c:v>THA BD Soybean</c:v>
                </c:pt>
                <c:pt idx="21">
                  <c:v>THA ET Corn</c:v>
                </c:pt>
                <c:pt idx="22">
                  <c:v>THA ET Sugarcane</c:v>
                </c:pt>
              </c:strCache>
            </c:strRef>
          </c:cat>
          <c:val>
            <c:numRef>
              <c:f>GWP!$I$2:$I$24</c:f>
              <c:numCache>
                <c:formatCode>0.0</c:formatCode>
                <c:ptCount val="23"/>
                <c:pt idx="0">
                  <c:v>59.218126164715805</c:v>
                </c:pt>
                <c:pt idx="1">
                  <c:v>54.583988387020682</c:v>
                </c:pt>
                <c:pt idx="2">
                  <c:v>92.179000171497165</c:v>
                </c:pt>
                <c:pt idx="3">
                  <c:v>48.604007102536237</c:v>
                </c:pt>
                <c:pt idx="4">
                  <c:v>28.914596101921095</c:v>
                </c:pt>
                <c:pt idx="5">
                  <c:v>16.13574324861527</c:v>
                </c:pt>
                <c:pt idx="6">
                  <c:v>41.187922281177237</c:v>
                </c:pt>
                <c:pt idx="7">
                  <c:v>20.504251131624404</c:v>
                </c:pt>
                <c:pt idx="8">
                  <c:v>25.438199389623598</c:v>
                </c:pt>
                <c:pt idx="9">
                  <c:v>26.050000000000011</c:v>
                </c:pt>
                <c:pt idx="10">
                  <c:v>53.5</c:v>
                </c:pt>
                <c:pt idx="11">
                  <c:v>16.260000000000002</c:v>
                </c:pt>
                <c:pt idx="12">
                  <c:v>24.64022598007405</c:v>
                </c:pt>
                <c:pt idx="13">
                  <c:v>53.4</c:v>
                </c:pt>
                <c:pt idx="14">
                  <c:v>16.21</c:v>
                </c:pt>
                <c:pt idx="15">
                  <c:v>59.698122691189418</c:v>
                </c:pt>
                <c:pt idx="16">
                  <c:v>53.973151272219908</c:v>
                </c:pt>
                <c:pt idx="17">
                  <c:v>66.437896587206311</c:v>
                </c:pt>
                <c:pt idx="18">
                  <c:v>24.649287894201425</c:v>
                </c:pt>
                <c:pt idx="19">
                  <c:v>40.204985303660735</c:v>
                </c:pt>
                <c:pt idx="20">
                  <c:v>51.763549467688861</c:v>
                </c:pt>
                <c:pt idx="21">
                  <c:v>48.126886468873266</c:v>
                </c:pt>
                <c:pt idx="22">
                  <c:v>27.041200406917596</c:v>
                </c:pt>
              </c:numCache>
            </c:numRef>
          </c:val>
          <c:extLst>
            <c:ext xmlns:c16="http://schemas.microsoft.com/office/drawing/2014/chart" uri="{C3380CC4-5D6E-409C-BE32-E72D297353CC}">
              <c16:uniqueId val="{00000000-8DC2-4131-A95B-C25048A1CE86}"/>
            </c:ext>
          </c:extLst>
        </c:ser>
        <c:ser>
          <c:idx val="1"/>
          <c:order val="1"/>
          <c:tx>
            <c:strRef>
              <c:f>GWP!$J$1</c:f>
              <c:strCache>
                <c:ptCount val="1"/>
                <c:pt idx="0">
                  <c:v>Fossil fuel equivalent (gCO2e/MJ)</c:v>
                </c:pt>
              </c:strCache>
            </c:strRef>
          </c:tx>
          <c:spPr>
            <a:solidFill>
              <a:schemeClr val="tx2"/>
            </a:solidFill>
            <a:ln>
              <a:noFill/>
            </a:ln>
            <a:effectLst/>
          </c:spPr>
          <c:invertIfNegative val="0"/>
          <c:cat>
            <c:strRef>
              <c:f>GWP!$H$2:$H$24</c:f>
              <c:strCache>
                <c:ptCount val="23"/>
                <c:pt idx="0">
                  <c:v>CHN BD Rapeseed</c:v>
                </c:pt>
                <c:pt idx="1">
                  <c:v>CHN BD Soybean</c:v>
                </c:pt>
                <c:pt idx="2">
                  <c:v>CHN ET Corn</c:v>
                </c:pt>
                <c:pt idx="3">
                  <c:v>CHN ET Sugarcane</c:v>
                </c:pt>
                <c:pt idx="4">
                  <c:v>ETH BD Soybean</c:v>
                </c:pt>
                <c:pt idx="5">
                  <c:v>ETH ET Sugarcane</c:v>
                </c:pt>
                <c:pt idx="6">
                  <c:v>IND BD Oil Palm</c:v>
                </c:pt>
                <c:pt idx="7">
                  <c:v>IND BD Soybean</c:v>
                </c:pt>
                <c:pt idx="8">
                  <c:v>IND ET Sugarcane</c:v>
                </c:pt>
                <c:pt idx="9">
                  <c:v>IDN BD Oil Palm</c:v>
                </c:pt>
                <c:pt idx="10">
                  <c:v>IDN ET Corn*</c:v>
                </c:pt>
                <c:pt idx="11">
                  <c:v>IDN ET Sugarcane†</c:v>
                </c:pt>
                <c:pt idx="12">
                  <c:v>MYS BD Oil Palm</c:v>
                </c:pt>
                <c:pt idx="13">
                  <c:v>MYS ET Corn*</c:v>
                </c:pt>
                <c:pt idx="14">
                  <c:v>MYS ET Sugarcane†</c:v>
                </c:pt>
                <c:pt idx="15">
                  <c:v>ZAF BD Rapeseed</c:v>
                </c:pt>
                <c:pt idx="16">
                  <c:v>ZAF BD Soybean</c:v>
                </c:pt>
                <c:pt idx="17">
                  <c:v>ZAF ET Corn</c:v>
                </c:pt>
                <c:pt idx="18">
                  <c:v>ZAF ET Sugarcane</c:v>
                </c:pt>
                <c:pt idx="19">
                  <c:v>THA BD Oil Palm</c:v>
                </c:pt>
                <c:pt idx="20">
                  <c:v>THA BD Soybean</c:v>
                </c:pt>
                <c:pt idx="21">
                  <c:v>THA ET Corn</c:v>
                </c:pt>
                <c:pt idx="22">
                  <c:v>THA ET Sugarcane</c:v>
                </c:pt>
              </c:strCache>
            </c:strRef>
          </c:cat>
          <c:val>
            <c:numRef>
              <c:f>GWP!$J$2:$J$24</c:f>
              <c:numCache>
                <c:formatCode>0.0</c:formatCode>
                <c:ptCount val="23"/>
                <c:pt idx="0">
                  <c:v>102.59</c:v>
                </c:pt>
                <c:pt idx="1">
                  <c:v>102.59</c:v>
                </c:pt>
                <c:pt idx="2">
                  <c:v>103.92</c:v>
                </c:pt>
                <c:pt idx="3">
                  <c:v>103.92</c:v>
                </c:pt>
                <c:pt idx="4">
                  <c:v>96.08</c:v>
                </c:pt>
                <c:pt idx="5">
                  <c:v>94.699303697932436</c:v>
                </c:pt>
                <c:pt idx="6">
                  <c:v>86.72</c:v>
                </c:pt>
                <c:pt idx="7">
                  <c:v>86.72</c:v>
                </c:pt>
                <c:pt idx="8">
                  <c:v>95.609303697932432</c:v>
                </c:pt>
                <c:pt idx="9">
                  <c:v>96.08</c:v>
                </c:pt>
                <c:pt idx="10">
                  <c:v>94.699303697932436</c:v>
                </c:pt>
                <c:pt idx="11">
                  <c:v>94.699303697932436</c:v>
                </c:pt>
                <c:pt idx="12">
                  <c:v>96.08</c:v>
                </c:pt>
                <c:pt idx="13">
                  <c:v>94.699303697932436</c:v>
                </c:pt>
                <c:pt idx="14">
                  <c:v>94.699303697932436</c:v>
                </c:pt>
                <c:pt idx="15">
                  <c:v>85.8</c:v>
                </c:pt>
                <c:pt idx="16">
                  <c:v>85.8</c:v>
                </c:pt>
                <c:pt idx="17">
                  <c:v>106.6</c:v>
                </c:pt>
                <c:pt idx="18">
                  <c:v>106.6</c:v>
                </c:pt>
                <c:pt idx="19">
                  <c:v>96.08</c:v>
                </c:pt>
                <c:pt idx="20">
                  <c:v>96.08</c:v>
                </c:pt>
                <c:pt idx="21">
                  <c:v>94.699303697932436</c:v>
                </c:pt>
                <c:pt idx="22">
                  <c:v>94.699303697932436</c:v>
                </c:pt>
              </c:numCache>
            </c:numRef>
          </c:val>
          <c:extLst>
            <c:ext xmlns:c16="http://schemas.microsoft.com/office/drawing/2014/chart" uri="{C3380CC4-5D6E-409C-BE32-E72D297353CC}">
              <c16:uniqueId val="{00000001-8DC2-4131-A95B-C25048A1CE86}"/>
            </c:ext>
          </c:extLst>
        </c:ser>
        <c:dLbls>
          <c:showLegendKey val="0"/>
          <c:showVal val="0"/>
          <c:showCatName val="0"/>
          <c:showSerName val="0"/>
          <c:showPercent val="0"/>
          <c:showBubbleSize val="0"/>
        </c:dLbls>
        <c:gapWidth val="40"/>
        <c:axId val="1297688111"/>
        <c:axId val="1925172735"/>
      </c:barChart>
      <c:catAx>
        <c:axId val="1297688111"/>
        <c:scaling>
          <c:orientation val="maxMin"/>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crossAx val="1925172735"/>
        <c:crosses val="autoZero"/>
        <c:auto val="1"/>
        <c:lblAlgn val="ctr"/>
        <c:lblOffset val="100"/>
        <c:noMultiLvlLbl val="0"/>
      </c:catAx>
      <c:valAx>
        <c:axId val="1925172735"/>
        <c:scaling>
          <c:orientation val="minMax"/>
        </c:scaling>
        <c:delete val="0"/>
        <c:axPos val="b"/>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crossAx val="1297688111"/>
        <c:crosses val="max"/>
        <c:crossBetween val="between"/>
      </c:valAx>
      <c:spPr>
        <a:noFill/>
        <a:ln>
          <a:solidFill>
            <a:schemeClr val="tx1"/>
          </a:solid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100">
          <a:solidFill>
            <a:schemeClr val="tx1"/>
          </a:solidFill>
          <a:latin typeface="Segoe UI" panose="020B0502040204020203" pitchFamily="34" charset="0"/>
          <a:cs typeface="Segoe UI" panose="020B0502040204020203" pitchFamily="34" charset="0"/>
        </a:defRPr>
      </a:pPr>
      <a:endParaRPr lang="en-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5716266166329054"/>
          <c:y val="1.9601723022319644E-2"/>
          <c:w val="0.27572114959848226"/>
          <c:h val="0.82000936560008153"/>
        </c:manualLayout>
      </c:layout>
      <c:barChart>
        <c:barDir val="bar"/>
        <c:grouping val="clustered"/>
        <c:varyColors val="0"/>
        <c:ser>
          <c:idx val="0"/>
          <c:order val="0"/>
          <c:tx>
            <c:strRef>
              <c:f>'other indicators'!$L$1</c:f>
              <c:strCache>
                <c:ptCount val="1"/>
                <c:pt idx="0">
                  <c:v>Terrestrial acidification</c:v>
                </c:pt>
              </c:strCache>
            </c:strRef>
          </c:tx>
          <c:spPr>
            <a:solidFill>
              <a:schemeClr val="accent4">
                <a:lumMod val="75000"/>
              </a:schemeClr>
            </a:solidFill>
            <a:ln>
              <a:noFill/>
            </a:ln>
            <a:effectLst/>
          </c:spPr>
          <c:invertIfNegative val="0"/>
          <c:cat>
            <c:strRef>
              <c:f>'other indicators'!$A$2:$A$26</c:f>
              <c:strCache>
                <c:ptCount val="25"/>
                <c:pt idx="0">
                  <c:v>CHN BD Rapeseed</c:v>
                </c:pt>
                <c:pt idx="1">
                  <c:v>CHN BD Soybean</c:v>
                </c:pt>
                <c:pt idx="2">
                  <c:v>CHN ET Corn</c:v>
                </c:pt>
                <c:pt idx="3">
                  <c:v>CHN ET Sugarcane</c:v>
                </c:pt>
                <c:pt idx="4">
                  <c:v>ETH BD Soybean</c:v>
                </c:pt>
                <c:pt idx="5">
                  <c:v>ETH ET Sugarcane</c:v>
                </c:pt>
                <c:pt idx="6">
                  <c:v>IND BD Oil Palm</c:v>
                </c:pt>
                <c:pt idx="7">
                  <c:v>IND BD Soybean</c:v>
                </c:pt>
                <c:pt idx="8">
                  <c:v>IND ET Sugarcane</c:v>
                </c:pt>
                <c:pt idx="9">
                  <c:v>IDN BD Oil Palm</c:v>
                </c:pt>
                <c:pt idx="10">
                  <c:v>IDN ET Corn*</c:v>
                </c:pt>
                <c:pt idx="11">
                  <c:v>IDN ET Sugarcane†</c:v>
                </c:pt>
                <c:pt idx="12">
                  <c:v>MYS BD Oil Palm</c:v>
                </c:pt>
                <c:pt idx="13">
                  <c:v>MYS ET Corn*</c:v>
                </c:pt>
                <c:pt idx="14">
                  <c:v>MYS ET Sugarcane†</c:v>
                </c:pt>
                <c:pt idx="15">
                  <c:v>ZAF BD Rapeseed</c:v>
                </c:pt>
                <c:pt idx="16">
                  <c:v>ZAF BD Soybean</c:v>
                </c:pt>
                <c:pt idx="17">
                  <c:v>ZAF ET Corn</c:v>
                </c:pt>
                <c:pt idx="18">
                  <c:v>ZAF ET Sugarcane</c:v>
                </c:pt>
                <c:pt idx="19">
                  <c:v>THA BD Oil Palm</c:v>
                </c:pt>
                <c:pt idx="20">
                  <c:v>THA BD Soybean</c:v>
                </c:pt>
                <c:pt idx="21">
                  <c:v>THA ET Corn</c:v>
                </c:pt>
                <c:pt idx="22">
                  <c:v>THA ET Sugarcane</c:v>
                </c:pt>
                <c:pt idx="23">
                  <c:v>GLO Diesel</c:v>
                </c:pt>
                <c:pt idx="24">
                  <c:v>GLO Gasoline</c:v>
                </c:pt>
              </c:strCache>
            </c:strRef>
          </c:cat>
          <c:val>
            <c:numRef>
              <c:f>'other indicators'!$L$2:$L$26</c:f>
              <c:numCache>
                <c:formatCode>0.00</c:formatCode>
                <c:ptCount val="25"/>
                <c:pt idx="0">
                  <c:v>0.53196719818873783</c:v>
                </c:pt>
                <c:pt idx="1">
                  <c:v>0.17202741172828637</c:v>
                </c:pt>
                <c:pt idx="2">
                  <c:v>0.40146558055685383</c:v>
                </c:pt>
                <c:pt idx="3">
                  <c:v>0.20531481605127863</c:v>
                </c:pt>
                <c:pt idx="4">
                  <c:v>7.8470321159110623E-2</c:v>
                </c:pt>
                <c:pt idx="5">
                  <c:v>1.540018938129374E-5</c:v>
                </c:pt>
                <c:pt idx="6">
                  <c:v>1.6850079212368054E-2</c:v>
                </c:pt>
                <c:pt idx="7">
                  <c:v>0.1506795267895622</c:v>
                </c:pt>
                <c:pt idx="8">
                  <c:v>9.4027508846898561E-2</c:v>
                </c:pt>
                <c:pt idx="9">
                  <c:v>9.5862140130017523E-2</c:v>
                </c:pt>
                <c:pt idx="10">
                  <c:v>0.24519566365396631</c:v>
                </c:pt>
                <c:pt idx="11">
                  <c:v>0.30738951240386769</c:v>
                </c:pt>
                <c:pt idx="12">
                  <c:v>9.0547931070064994E-2</c:v>
                </c:pt>
                <c:pt idx="13">
                  <c:v>0.24519566365396631</c:v>
                </c:pt>
                <c:pt idx="14">
                  <c:v>0.29629067600623987</c:v>
                </c:pt>
                <c:pt idx="15">
                  <c:v>0.61781549891652032</c:v>
                </c:pt>
                <c:pt idx="16">
                  <c:v>1</c:v>
                </c:pt>
                <c:pt idx="17">
                  <c:v>0.86860458764044257</c:v>
                </c:pt>
                <c:pt idx="18">
                  <c:v>4.1463577485477729E-2</c:v>
                </c:pt>
                <c:pt idx="19">
                  <c:v>1.1995666081931686E-2</c:v>
                </c:pt>
                <c:pt idx="20">
                  <c:v>0.33301516871323922</c:v>
                </c:pt>
                <c:pt idx="21">
                  <c:v>0.1666798181453987</c:v>
                </c:pt>
                <c:pt idx="22">
                  <c:v>5.9488033166006044E-5</c:v>
                </c:pt>
                <c:pt idx="23">
                  <c:v>0.37029505848361416</c:v>
                </c:pt>
                <c:pt idx="24">
                  <c:v>0.79542874832318633</c:v>
                </c:pt>
              </c:numCache>
            </c:numRef>
          </c:val>
          <c:extLst>
            <c:ext xmlns:c16="http://schemas.microsoft.com/office/drawing/2014/chart" uri="{C3380CC4-5D6E-409C-BE32-E72D297353CC}">
              <c16:uniqueId val="{00000000-42FD-452B-88A8-F2BB056F087E}"/>
            </c:ext>
          </c:extLst>
        </c:ser>
        <c:dLbls>
          <c:showLegendKey val="0"/>
          <c:showVal val="0"/>
          <c:showCatName val="0"/>
          <c:showSerName val="0"/>
          <c:showPercent val="0"/>
          <c:showBubbleSize val="0"/>
        </c:dLbls>
        <c:gapWidth val="40"/>
        <c:axId val="1297688111"/>
        <c:axId val="1925172735"/>
      </c:barChart>
      <c:catAx>
        <c:axId val="1297688111"/>
        <c:scaling>
          <c:orientation val="maxMin"/>
        </c:scaling>
        <c:delete val="1"/>
        <c:axPos val="l"/>
        <c:numFmt formatCode="General" sourceLinked="1"/>
        <c:majorTickMark val="out"/>
        <c:minorTickMark val="none"/>
        <c:tickLblPos val="nextTo"/>
        <c:crossAx val="1925172735"/>
        <c:crosses val="autoZero"/>
        <c:auto val="1"/>
        <c:lblAlgn val="ctr"/>
        <c:lblOffset val="100"/>
        <c:noMultiLvlLbl val="0"/>
      </c:catAx>
      <c:valAx>
        <c:axId val="1925172735"/>
        <c:scaling>
          <c:orientation val="minMax"/>
          <c:max val="1"/>
        </c:scaling>
        <c:delete val="0"/>
        <c:axPos val="b"/>
        <c:numFmt formatCode="#,##0.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5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crossAx val="1297688111"/>
        <c:crosses val="max"/>
        <c:crossBetween val="between"/>
        <c:majorUnit val="0.5"/>
      </c:valAx>
      <c:spPr>
        <a:noFill/>
        <a:ln>
          <a:solidFill>
            <a:schemeClr val="tx1"/>
          </a:solidFill>
        </a:ln>
        <a:effectLst/>
      </c:spPr>
    </c:plotArea>
    <c:legend>
      <c:legendPos val="b"/>
      <c:layout>
        <c:manualLayout>
          <c:xMode val="edge"/>
          <c:yMode val="edge"/>
          <c:x val="0.16879486854089798"/>
          <c:y val="0.92745563790335339"/>
          <c:w val="0.49104002647334272"/>
          <c:h val="3.8582408206841654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050">
          <a:solidFill>
            <a:schemeClr val="tx1"/>
          </a:solidFill>
          <a:latin typeface="Segoe UI" panose="020B0502040204020203" pitchFamily="34" charset="0"/>
          <a:cs typeface="Segoe UI" panose="020B0502040204020203" pitchFamily="34" charset="0"/>
        </a:defRPr>
      </a:pPr>
      <a:endParaRPr lang="en-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207645693493859"/>
          <c:y val="2.2161983828383018E-2"/>
          <c:w val="0.42567508991039438"/>
          <c:h val="0.8178658263721108"/>
        </c:manualLayout>
      </c:layout>
      <c:barChart>
        <c:barDir val="bar"/>
        <c:grouping val="clustered"/>
        <c:varyColors val="0"/>
        <c:ser>
          <c:idx val="0"/>
          <c:order val="0"/>
          <c:tx>
            <c:strRef>
              <c:f>'other indicators'!$K$1</c:f>
              <c:strCache>
                <c:ptCount val="1"/>
                <c:pt idx="0">
                  <c:v>Human toxicity</c:v>
                </c:pt>
              </c:strCache>
            </c:strRef>
          </c:tx>
          <c:spPr>
            <a:solidFill>
              <a:srgbClr val="7030A0"/>
            </a:solidFill>
            <a:ln>
              <a:noFill/>
            </a:ln>
            <a:effectLst/>
          </c:spPr>
          <c:invertIfNegative val="0"/>
          <c:cat>
            <c:strRef>
              <c:f>'other indicators'!$A$2:$A$26</c:f>
              <c:strCache>
                <c:ptCount val="25"/>
                <c:pt idx="0">
                  <c:v>CHN BD Rapeseed</c:v>
                </c:pt>
                <c:pt idx="1">
                  <c:v>CHN BD Soybean</c:v>
                </c:pt>
                <c:pt idx="2">
                  <c:v>CHN ET Corn</c:v>
                </c:pt>
                <c:pt idx="3">
                  <c:v>CHN ET Sugarcane</c:v>
                </c:pt>
                <c:pt idx="4">
                  <c:v>ETH BD Soybean</c:v>
                </c:pt>
                <c:pt idx="5">
                  <c:v>ETH ET Sugarcane</c:v>
                </c:pt>
                <c:pt idx="6">
                  <c:v>IND BD Oil Palm</c:v>
                </c:pt>
                <c:pt idx="7">
                  <c:v>IND BD Soybean</c:v>
                </c:pt>
                <c:pt idx="8">
                  <c:v>IND ET Sugarcane</c:v>
                </c:pt>
                <c:pt idx="9">
                  <c:v>IDN BD Oil Palm</c:v>
                </c:pt>
                <c:pt idx="10">
                  <c:v>IDN ET Corn*</c:v>
                </c:pt>
                <c:pt idx="11">
                  <c:v>IDN ET Sugarcane†</c:v>
                </c:pt>
                <c:pt idx="12">
                  <c:v>MYS BD Oil Palm</c:v>
                </c:pt>
                <c:pt idx="13">
                  <c:v>MYS ET Corn*</c:v>
                </c:pt>
                <c:pt idx="14">
                  <c:v>MYS ET Sugarcane†</c:v>
                </c:pt>
                <c:pt idx="15">
                  <c:v>ZAF BD Rapeseed</c:v>
                </c:pt>
                <c:pt idx="16">
                  <c:v>ZAF BD Soybean</c:v>
                </c:pt>
                <c:pt idx="17">
                  <c:v>ZAF ET Corn</c:v>
                </c:pt>
                <c:pt idx="18">
                  <c:v>ZAF ET Sugarcane</c:v>
                </c:pt>
                <c:pt idx="19">
                  <c:v>THA BD Oil Palm</c:v>
                </c:pt>
                <c:pt idx="20">
                  <c:v>THA BD Soybean</c:v>
                </c:pt>
                <c:pt idx="21">
                  <c:v>THA ET Corn</c:v>
                </c:pt>
                <c:pt idx="22">
                  <c:v>THA ET Sugarcane</c:v>
                </c:pt>
                <c:pt idx="23">
                  <c:v>GLO Diesel</c:v>
                </c:pt>
                <c:pt idx="24">
                  <c:v>GLO Gasoline</c:v>
                </c:pt>
              </c:strCache>
            </c:strRef>
          </c:cat>
          <c:val>
            <c:numRef>
              <c:f>'other indicators'!$K$2:$K$26</c:f>
              <c:numCache>
                <c:formatCode>0.00</c:formatCode>
                <c:ptCount val="25"/>
                <c:pt idx="0">
                  <c:v>0.48131736385203694</c:v>
                </c:pt>
                <c:pt idx="1">
                  <c:v>7.9745704047109289E-2</c:v>
                </c:pt>
                <c:pt idx="2">
                  <c:v>0.49662284228177134</c:v>
                </c:pt>
                <c:pt idx="3">
                  <c:v>0.64759623370828945</c:v>
                </c:pt>
                <c:pt idx="4">
                  <c:v>5.1808257977537422E-2</c:v>
                </c:pt>
                <c:pt idx="5">
                  <c:v>0.17441542318056219</c:v>
                </c:pt>
                <c:pt idx="6">
                  <c:v>6.4437592444268527E-2</c:v>
                </c:pt>
                <c:pt idx="7">
                  <c:v>0.10259159189808466</c:v>
                </c:pt>
                <c:pt idx="8">
                  <c:v>0.11766730269811548</c:v>
                </c:pt>
                <c:pt idx="9">
                  <c:v>0.18077446974119477</c:v>
                </c:pt>
                <c:pt idx="10">
                  <c:v>0.38344035804631249</c:v>
                </c:pt>
                <c:pt idx="11">
                  <c:v>0.37186223000583768</c:v>
                </c:pt>
                <c:pt idx="12">
                  <c:v>0.16295097224739374</c:v>
                </c:pt>
                <c:pt idx="13">
                  <c:v>0.38344035804631249</c:v>
                </c:pt>
                <c:pt idx="14">
                  <c:v>0.35843549328663166</c:v>
                </c:pt>
                <c:pt idx="15">
                  <c:v>0.41615492245372671</c:v>
                </c:pt>
                <c:pt idx="16">
                  <c:v>0.31466407974375138</c:v>
                </c:pt>
                <c:pt idx="17">
                  <c:v>0.5909669346848071</c:v>
                </c:pt>
                <c:pt idx="18">
                  <c:v>0.20283523934914563</c:v>
                </c:pt>
                <c:pt idx="19">
                  <c:v>4.8931716452636179E-2</c:v>
                </c:pt>
                <c:pt idx="20">
                  <c:v>0.1860402473769005</c:v>
                </c:pt>
                <c:pt idx="21">
                  <c:v>8.5052159467740057E-2</c:v>
                </c:pt>
                <c:pt idx="22">
                  <c:v>0.36500544279012914</c:v>
                </c:pt>
                <c:pt idx="23">
                  <c:v>0.33917104495037942</c:v>
                </c:pt>
                <c:pt idx="24">
                  <c:v>1</c:v>
                </c:pt>
              </c:numCache>
            </c:numRef>
          </c:val>
          <c:extLst>
            <c:ext xmlns:c16="http://schemas.microsoft.com/office/drawing/2014/chart" uri="{C3380CC4-5D6E-409C-BE32-E72D297353CC}">
              <c16:uniqueId val="{00000000-1F69-44B3-9A4E-2F40A283AA13}"/>
            </c:ext>
          </c:extLst>
        </c:ser>
        <c:dLbls>
          <c:showLegendKey val="0"/>
          <c:showVal val="0"/>
          <c:showCatName val="0"/>
          <c:showSerName val="0"/>
          <c:showPercent val="0"/>
          <c:showBubbleSize val="0"/>
        </c:dLbls>
        <c:gapWidth val="40"/>
        <c:axId val="1297688111"/>
        <c:axId val="1925172735"/>
      </c:barChart>
      <c:catAx>
        <c:axId val="1297688111"/>
        <c:scaling>
          <c:orientation val="maxMin"/>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crossAx val="1925172735"/>
        <c:crosses val="autoZero"/>
        <c:auto val="1"/>
        <c:lblAlgn val="ctr"/>
        <c:lblOffset val="100"/>
        <c:noMultiLvlLbl val="0"/>
      </c:catAx>
      <c:valAx>
        <c:axId val="1925172735"/>
        <c:scaling>
          <c:orientation val="minMax"/>
          <c:max val="1"/>
        </c:scaling>
        <c:delete val="0"/>
        <c:axPos val="b"/>
        <c:numFmt formatCode="#,##0.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5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crossAx val="1297688111"/>
        <c:crosses val="max"/>
        <c:crossBetween val="between"/>
        <c:majorUnit val="0.5"/>
      </c:valAx>
      <c:spPr>
        <a:noFill/>
        <a:ln>
          <a:solidFill>
            <a:schemeClr val="tx1"/>
          </a:solidFill>
        </a:ln>
        <a:effectLst/>
      </c:spPr>
    </c:plotArea>
    <c:legend>
      <c:legendPos val="b"/>
      <c:layout>
        <c:manualLayout>
          <c:xMode val="edge"/>
          <c:yMode val="edge"/>
          <c:x val="9.1908403150758218E-3"/>
          <c:y val="0.93013727817521852"/>
          <c:w val="0.49780969003563214"/>
          <c:h val="3.858240820684166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050">
          <a:solidFill>
            <a:schemeClr val="tx1"/>
          </a:solidFill>
          <a:latin typeface="Segoe UI" panose="020B0502040204020203" pitchFamily="34" charset="0"/>
          <a:cs typeface="Segoe UI" panose="020B0502040204020203" pitchFamily="34" charset="0"/>
        </a:defRPr>
      </a:pPr>
      <a:endParaRPr lang="en-B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18575766046995604"/>
          <c:y val="4.1666666666666664E-2"/>
          <c:w val="0.55203560908436744"/>
          <c:h val="0.58182086614173223"/>
        </c:manualLayout>
      </c:layout>
      <c:barChart>
        <c:barDir val="col"/>
        <c:grouping val="clustered"/>
        <c:varyColors val="0"/>
        <c:ser>
          <c:idx val="0"/>
          <c:order val="0"/>
          <c:tx>
            <c:strRef>
              <c:f>'06 BD Market analysis'!$B$43</c:f>
              <c:strCache>
                <c:ptCount val="1"/>
                <c:pt idx="0">
                  <c:v>BD-SC01</c:v>
                </c:pt>
              </c:strCache>
            </c:strRef>
          </c:tx>
          <c:spPr>
            <a:solidFill>
              <a:schemeClr val="accent6">
                <a:tint val="65000"/>
              </a:schemeClr>
            </a:solidFill>
            <a:ln>
              <a:noFill/>
            </a:ln>
            <a:effectLst/>
          </c:spPr>
          <c:invertIfNegative val="0"/>
          <c:cat>
            <c:strRef>
              <c:f>'06 BD Market analysis'!$A$54:$A$60</c:f>
              <c:strCache>
                <c:ptCount val="7"/>
                <c:pt idx="0">
                  <c:v>China</c:v>
                </c:pt>
                <c:pt idx="1">
                  <c:v>Ethiopia</c:v>
                </c:pt>
                <c:pt idx="2">
                  <c:v>India</c:v>
                </c:pt>
                <c:pt idx="3">
                  <c:v>Indonesia</c:v>
                </c:pt>
                <c:pt idx="4">
                  <c:v>Malaysia</c:v>
                </c:pt>
                <c:pt idx="5">
                  <c:v>South Africa</c:v>
                </c:pt>
                <c:pt idx="6">
                  <c:v>Thailand</c:v>
                </c:pt>
              </c:strCache>
            </c:strRef>
          </c:cat>
          <c:val>
            <c:numRef>
              <c:f>'06 BD Market analysis'!$B$54:$B$60</c:f>
              <c:numCache>
                <c:formatCode>0%</c:formatCode>
                <c:ptCount val="7"/>
                <c:pt idx="0">
                  <c:v>1.244279524058743E-2</c:v>
                </c:pt>
                <c:pt idx="1">
                  <c:v>3.6145171961894295E-3</c:v>
                </c:pt>
                <c:pt idx="2">
                  <c:v>1.011812698221329E-2</c:v>
                </c:pt>
                <c:pt idx="3">
                  <c:v>5.7289942341047662E-3</c:v>
                </c:pt>
                <c:pt idx="4">
                  <c:v>1.0527885623984076E-3</c:v>
                </c:pt>
                <c:pt idx="5">
                  <c:v>1.0739411060451894E-2</c:v>
                </c:pt>
                <c:pt idx="6">
                  <c:v>2.8416201095145272E-3</c:v>
                </c:pt>
              </c:numCache>
            </c:numRef>
          </c:val>
          <c:extLst>
            <c:ext xmlns:c16="http://schemas.microsoft.com/office/drawing/2014/chart" uri="{C3380CC4-5D6E-409C-BE32-E72D297353CC}">
              <c16:uniqueId val="{00000000-3D57-4058-B243-AC4291BBCDA2}"/>
            </c:ext>
          </c:extLst>
        </c:ser>
        <c:ser>
          <c:idx val="1"/>
          <c:order val="1"/>
          <c:tx>
            <c:strRef>
              <c:f>'06 BD Market analysis'!$C$43</c:f>
              <c:strCache>
                <c:ptCount val="1"/>
                <c:pt idx="0">
                  <c:v>BD-SC02</c:v>
                </c:pt>
              </c:strCache>
            </c:strRef>
          </c:tx>
          <c:spPr>
            <a:solidFill>
              <a:schemeClr val="accent6"/>
            </a:solidFill>
            <a:ln>
              <a:noFill/>
            </a:ln>
            <a:effectLst/>
          </c:spPr>
          <c:invertIfNegative val="0"/>
          <c:cat>
            <c:strRef>
              <c:f>'06 BD Market analysis'!$A$54:$A$60</c:f>
              <c:strCache>
                <c:ptCount val="7"/>
                <c:pt idx="0">
                  <c:v>China</c:v>
                </c:pt>
                <c:pt idx="1">
                  <c:v>Ethiopia</c:v>
                </c:pt>
                <c:pt idx="2">
                  <c:v>India</c:v>
                </c:pt>
                <c:pt idx="3">
                  <c:v>Indonesia</c:v>
                </c:pt>
                <c:pt idx="4">
                  <c:v>Malaysia</c:v>
                </c:pt>
                <c:pt idx="5">
                  <c:v>South Africa</c:v>
                </c:pt>
                <c:pt idx="6">
                  <c:v>Thailand</c:v>
                </c:pt>
              </c:strCache>
            </c:strRef>
          </c:cat>
          <c:val>
            <c:numRef>
              <c:f>'06 BD Market analysis'!$C$54:$C$60</c:f>
              <c:numCache>
                <c:formatCode>0%</c:formatCode>
                <c:ptCount val="7"/>
                <c:pt idx="0">
                  <c:v>2.6555720112949478E-2</c:v>
                </c:pt>
                <c:pt idx="1">
                  <c:v>7.2553770576700254E-3</c:v>
                </c:pt>
                <c:pt idx="2">
                  <c:v>2.089707911998814E-2</c:v>
                </c:pt>
                <c:pt idx="3">
                  <c:v>8.6325857515990138E-3</c:v>
                </c:pt>
                <c:pt idx="4">
                  <c:v>4.6995653803659368E-3</c:v>
                </c:pt>
                <c:pt idx="5">
                  <c:v>2.155709113876542E-2</c:v>
                </c:pt>
                <c:pt idx="6">
                  <c:v>8.7761604076085666E-3</c:v>
                </c:pt>
              </c:numCache>
            </c:numRef>
          </c:val>
          <c:extLst>
            <c:ext xmlns:c16="http://schemas.microsoft.com/office/drawing/2014/chart" uri="{C3380CC4-5D6E-409C-BE32-E72D297353CC}">
              <c16:uniqueId val="{00000001-3D57-4058-B243-AC4291BBCDA2}"/>
            </c:ext>
          </c:extLst>
        </c:ser>
        <c:ser>
          <c:idx val="2"/>
          <c:order val="2"/>
          <c:tx>
            <c:strRef>
              <c:f>'06 BD Market analysis'!$D$43</c:f>
              <c:strCache>
                <c:ptCount val="1"/>
                <c:pt idx="0">
                  <c:v>BD-SC03</c:v>
                </c:pt>
              </c:strCache>
            </c:strRef>
          </c:tx>
          <c:spPr>
            <a:solidFill>
              <a:schemeClr val="accent6">
                <a:shade val="65000"/>
              </a:schemeClr>
            </a:solidFill>
            <a:ln>
              <a:noFill/>
            </a:ln>
            <a:effectLst/>
          </c:spPr>
          <c:invertIfNegative val="0"/>
          <c:cat>
            <c:strRef>
              <c:f>'06 BD Market analysis'!$A$54:$A$60</c:f>
              <c:strCache>
                <c:ptCount val="7"/>
                <c:pt idx="0">
                  <c:v>China</c:v>
                </c:pt>
                <c:pt idx="1">
                  <c:v>Ethiopia</c:v>
                </c:pt>
                <c:pt idx="2">
                  <c:v>India</c:v>
                </c:pt>
                <c:pt idx="3">
                  <c:v>Indonesia</c:v>
                </c:pt>
                <c:pt idx="4">
                  <c:v>Malaysia</c:v>
                </c:pt>
                <c:pt idx="5">
                  <c:v>South Africa</c:v>
                </c:pt>
                <c:pt idx="6">
                  <c:v>Thailand</c:v>
                </c:pt>
              </c:strCache>
            </c:strRef>
          </c:cat>
          <c:val>
            <c:numRef>
              <c:f>'06 BD Market analysis'!$D$54:$D$60</c:f>
              <c:numCache>
                <c:formatCode>0%</c:formatCode>
                <c:ptCount val="7"/>
                <c:pt idx="0">
                  <c:v>6.9518447273138842E-2</c:v>
                </c:pt>
                <c:pt idx="1">
                  <c:v>1.8338924250895876E-2</c:v>
                </c:pt>
                <c:pt idx="2">
                  <c:v>5.3710488385338664E-2</c:v>
                </c:pt>
                <c:pt idx="3">
                  <c:v>1.1557811712066752E-2</c:v>
                </c:pt>
                <c:pt idx="4">
                  <c:v>1.2073733619236944E-2</c:v>
                </c:pt>
                <c:pt idx="5">
                  <c:v>5.4488396443235221E-2</c:v>
                </c:pt>
                <c:pt idx="6">
                  <c:v>2.077642825040333E-2</c:v>
                </c:pt>
              </c:numCache>
            </c:numRef>
          </c:val>
          <c:extLst>
            <c:ext xmlns:c16="http://schemas.microsoft.com/office/drawing/2014/chart" uri="{C3380CC4-5D6E-409C-BE32-E72D297353CC}">
              <c16:uniqueId val="{00000002-3D57-4058-B243-AC4291BBCDA2}"/>
            </c:ext>
          </c:extLst>
        </c:ser>
        <c:dLbls>
          <c:showLegendKey val="0"/>
          <c:showVal val="0"/>
          <c:showCatName val="0"/>
          <c:showSerName val="0"/>
          <c:showPercent val="0"/>
          <c:showBubbleSize val="0"/>
        </c:dLbls>
        <c:gapWidth val="219"/>
        <c:overlap val="-27"/>
        <c:axId val="479263584"/>
        <c:axId val="746285504"/>
      </c:barChart>
      <c:catAx>
        <c:axId val="479263584"/>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crossAx val="746285504"/>
        <c:crosses val="autoZero"/>
        <c:auto val="1"/>
        <c:lblAlgn val="ctr"/>
        <c:lblOffset val="100"/>
        <c:noMultiLvlLbl val="0"/>
      </c:catAx>
      <c:valAx>
        <c:axId val="746285504"/>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Segoe UI" panose="020B0502040204020203" pitchFamily="34" charset="0"/>
                    <a:ea typeface="+mn-ea"/>
                    <a:cs typeface="Segoe UI" panose="020B0502040204020203" pitchFamily="34" charset="0"/>
                  </a:defRPr>
                </a:pPr>
                <a:r>
                  <a:rPr lang="en-US"/>
                  <a:t>Share of total country area</a:t>
                </a:r>
              </a:p>
            </c:rich>
          </c:tx>
          <c:layout>
            <c:manualLayout>
              <c:xMode val="edge"/>
              <c:yMode val="edge"/>
              <c:x val="2.465483234714004E-2"/>
              <c:y val="5.5555555555555552E-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title>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crossAx val="479263584"/>
        <c:crosses val="autoZero"/>
        <c:crossBetween val="between"/>
      </c:valAx>
      <c:spPr>
        <a:noFill/>
        <a:ln>
          <a:solidFill>
            <a:schemeClr val="tx1"/>
          </a:solid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chemeClr val="tx1"/>
          </a:solidFill>
          <a:latin typeface="Segoe UI" panose="020B0502040204020203" pitchFamily="34" charset="0"/>
          <a:cs typeface="Segoe UI" panose="020B0502040204020203" pitchFamily="34" charset="0"/>
        </a:defRPr>
      </a:pPr>
      <a:endParaRPr lang="en-B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'07 ET Market analysis'!$B$43</c:f>
              <c:strCache>
                <c:ptCount val="1"/>
                <c:pt idx="0">
                  <c:v>ET-SC01</c:v>
                </c:pt>
              </c:strCache>
            </c:strRef>
          </c:tx>
          <c:spPr>
            <a:solidFill>
              <a:schemeClr val="accent6">
                <a:tint val="65000"/>
              </a:schemeClr>
            </a:solidFill>
            <a:ln>
              <a:noFill/>
            </a:ln>
            <a:effectLst/>
          </c:spPr>
          <c:invertIfNegative val="0"/>
          <c:cat>
            <c:strRef>
              <c:f>'07 ET Market analysis'!$A$54:$A$60</c:f>
              <c:strCache>
                <c:ptCount val="7"/>
                <c:pt idx="0">
                  <c:v>China</c:v>
                </c:pt>
                <c:pt idx="1">
                  <c:v>Ethiopia</c:v>
                </c:pt>
                <c:pt idx="2">
                  <c:v>India</c:v>
                </c:pt>
                <c:pt idx="3">
                  <c:v>Indonesia</c:v>
                </c:pt>
                <c:pt idx="4">
                  <c:v>Malaysia</c:v>
                </c:pt>
                <c:pt idx="5">
                  <c:v>South Africa</c:v>
                </c:pt>
                <c:pt idx="6">
                  <c:v>Thailand</c:v>
                </c:pt>
              </c:strCache>
            </c:strRef>
          </c:cat>
          <c:val>
            <c:numRef>
              <c:f>'07 ET Market analysis'!$B$54:$B$60</c:f>
              <c:numCache>
                <c:formatCode>0%</c:formatCode>
                <c:ptCount val="7"/>
                <c:pt idx="0">
                  <c:v>1.222757821933543E-3</c:v>
                </c:pt>
                <c:pt idx="1">
                  <c:v>1.3462857802544069E-4</c:v>
                </c:pt>
                <c:pt idx="2">
                  <c:v>1.1424043078844808E-3</c:v>
                </c:pt>
                <c:pt idx="3">
                  <c:v>2.4627591446304627E-3</c:v>
                </c:pt>
                <c:pt idx="4">
                  <c:v>1.2731152755882338E-2</c:v>
                </c:pt>
                <c:pt idx="5">
                  <c:v>1.0013976549847741E-3</c:v>
                </c:pt>
                <c:pt idx="6">
                  <c:v>3.1476877417966971E-3</c:v>
                </c:pt>
              </c:numCache>
            </c:numRef>
          </c:val>
          <c:extLst>
            <c:ext xmlns:c16="http://schemas.microsoft.com/office/drawing/2014/chart" uri="{C3380CC4-5D6E-409C-BE32-E72D297353CC}">
              <c16:uniqueId val="{00000000-4DA2-4D35-A8CD-FE5CEEDA4CB1}"/>
            </c:ext>
          </c:extLst>
        </c:ser>
        <c:ser>
          <c:idx val="1"/>
          <c:order val="1"/>
          <c:tx>
            <c:strRef>
              <c:f>'07 ET Market analysis'!$C$43</c:f>
              <c:strCache>
                <c:ptCount val="1"/>
                <c:pt idx="0">
                  <c:v>ET-SC02</c:v>
                </c:pt>
              </c:strCache>
            </c:strRef>
          </c:tx>
          <c:spPr>
            <a:solidFill>
              <a:schemeClr val="accent6"/>
            </a:solidFill>
            <a:ln>
              <a:noFill/>
            </a:ln>
            <a:effectLst/>
          </c:spPr>
          <c:invertIfNegative val="0"/>
          <c:cat>
            <c:strRef>
              <c:f>'07 ET Market analysis'!$A$54:$A$60</c:f>
              <c:strCache>
                <c:ptCount val="7"/>
                <c:pt idx="0">
                  <c:v>China</c:v>
                </c:pt>
                <c:pt idx="1">
                  <c:v>Ethiopia</c:v>
                </c:pt>
                <c:pt idx="2">
                  <c:v>India</c:v>
                </c:pt>
                <c:pt idx="3">
                  <c:v>Indonesia</c:v>
                </c:pt>
                <c:pt idx="4">
                  <c:v>Malaysia</c:v>
                </c:pt>
                <c:pt idx="5">
                  <c:v>South Africa</c:v>
                </c:pt>
                <c:pt idx="6">
                  <c:v>Thailand</c:v>
                </c:pt>
              </c:strCache>
            </c:strRef>
          </c:cat>
          <c:val>
            <c:numRef>
              <c:f>'07 ET Market analysis'!$C$54:$C$60</c:f>
              <c:numCache>
                <c:formatCode>0%</c:formatCode>
                <c:ptCount val="7"/>
                <c:pt idx="0">
                  <c:v>3.7114704491106884E-3</c:v>
                </c:pt>
                <c:pt idx="1">
                  <c:v>2.7363232214789039E-4</c:v>
                </c:pt>
                <c:pt idx="2">
                  <c:v>3.3252163858573324E-3</c:v>
                </c:pt>
                <c:pt idx="3">
                  <c:v>5.005553156097668E-3</c:v>
                </c:pt>
                <c:pt idx="4">
                  <c:v>2.5876043135160308E-2</c:v>
                </c:pt>
                <c:pt idx="5">
                  <c:v>2.0439287750864655E-3</c:v>
                </c:pt>
                <c:pt idx="6">
                  <c:v>4.8950660631357744E-3</c:v>
                </c:pt>
              </c:numCache>
            </c:numRef>
          </c:val>
          <c:extLst>
            <c:ext xmlns:c16="http://schemas.microsoft.com/office/drawing/2014/chart" uri="{C3380CC4-5D6E-409C-BE32-E72D297353CC}">
              <c16:uniqueId val="{00000001-4DA2-4D35-A8CD-FE5CEEDA4CB1}"/>
            </c:ext>
          </c:extLst>
        </c:ser>
        <c:ser>
          <c:idx val="2"/>
          <c:order val="2"/>
          <c:tx>
            <c:strRef>
              <c:f>'07 ET Market analysis'!$D$43</c:f>
              <c:strCache>
                <c:ptCount val="1"/>
                <c:pt idx="0">
                  <c:v>ET-SC03</c:v>
                </c:pt>
              </c:strCache>
            </c:strRef>
          </c:tx>
          <c:spPr>
            <a:solidFill>
              <a:schemeClr val="accent6">
                <a:shade val="65000"/>
              </a:schemeClr>
            </a:solidFill>
            <a:ln>
              <a:noFill/>
            </a:ln>
            <a:effectLst/>
          </c:spPr>
          <c:invertIfNegative val="0"/>
          <c:cat>
            <c:strRef>
              <c:f>'07 ET Market analysis'!$A$54:$A$60</c:f>
              <c:strCache>
                <c:ptCount val="7"/>
                <c:pt idx="0">
                  <c:v>China</c:v>
                </c:pt>
                <c:pt idx="1">
                  <c:v>Ethiopia</c:v>
                </c:pt>
                <c:pt idx="2">
                  <c:v>India</c:v>
                </c:pt>
                <c:pt idx="3">
                  <c:v>Indonesia</c:v>
                </c:pt>
                <c:pt idx="4">
                  <c:v>Malaysia</c:v>
                </c:pt>
                <c:pt idx="5">
                  <c:v>South Africa</c:v>
                </c:pt>
                <c:pt idx="6">
                  <c:v>Thailand</c:v>
                </c:pt>
              </c:strCache>
            </c:strRef>
          </c:cat>
          <c:val>
            <c:numRef>
              <c:f>'07 ET Market analysis'!$D$54:$D$60</c:f>
              <c:numCache>
                <c:formatCode>0%</c:formatCode>
                <c:ptCount val="7"/>
                <c:pt idx="0">
                  <c:v>1.1687745868821774E-2</c:v>
                </c:pt>
                <c:pt idx="1">
                  <c:v>7.1913661034258614E-4</c:v>
                </c:pt>
                <c:pt idx="2">
                  <c:v>7.9145574883893784E-3</c:v>
                </c:pt>
                <c:pt idx="3">
                  <c:v>1.3155158357426023E-2</c:v>
                </c:pt>
                <c:pt idx="4">
                  <c:v>6.800516036713096E-2</c:v>
                </c:pt>
                <c:pt idx="5">
                  <c:v>5.3852206770699301E-3</c:v>
                </c:pt>
                <c:pt idx="6">
                  <c:v>9.3679805862021612E-3</c:v>
                </c:pt>
              </c:numCache>
            </c:numRef>
          </c:val>
          <c:extLst>
            <c:ext xmlns:c16="http://schemas.microsoft.com/office/drawing/2014/chart" uri="{C3380CC4-5D6E-409C-BE32-E72D297353CC}">
              <c16:uniqueId val="{00000002-4DA2-4D35-A8CD-FE5CEEDA4CB1}"/>
            </c:ext>
          </c:extLst>
        </c:ser>
        <c:dLbls>
          <c:showLegendKey val="0"/>
          <c:showVal val="0"/>
          <c:showCatName val="0"/>
          <c:showSerName val="0"/>
          <c:showPercent val="0"/>
          <c:showBubbleSize val="0"/>
        </c:dLbls>
        <c:gapWidth val="219"/>
        <c:overlap val="-27"/>
        <c:axId val="479263584"/>
        <c:axId val="746285504"/>
      </c:barChart>
      <c:catAx>
        <c:axId val="479263584"/>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ln>
                  <a:noFill/>
                </a:ln>
                <a:solidFill>
                  <a:schemeClr val="tx1"/>
                </a:solidFill>
                <a:latin typeface="Segoe UI" panose="020B0502040204020203" pitchFamily="34" charset="0"/>
                <a:ea typeface="+mn-ea"/>
                <a:cs typeface="Segoe UI" panose="020B0502040204020203" pitchFamily="34" charset="0"/>
              </a:defRPr>
            </a:pPr>
            <a:endParaRPr lang="en-BR"/>
          </a:p>
        </c:txPr>
        <c:crossAx val="746285504"/>
        <c:crosses val="autoZero"/>
        <c:auto val="1"/>
        <c:lblAlgn val="ctr"/>
        <c:lblOffset val="100"/>
        <c:noMultiLvlLbl val="0"/>
      </c:catAx>
      <c:valAx>
        <c:axId val="746285504"/>
        <c:scaling>
          <c:orientation val="minMax"/>
        </c:scaling>
        <c:delete val="0"/>
        <c:axPos val="l"/>
        <c:title>
          <c:tx>
            <c:rich>
              <a:bodyPr rot="-5400000" spcFirstLastPara="1" vertOverflow="ellipsis" vert="horz" wrap="square" anchor="ctr" anchorCtr="1"/>
              <a:lstStyle/>
              <a:p>
                <a:pPr>
                  <a:defRPr sz="1200" b="0" i="0" u="none" strike="noStrike" kern="1200" baseline="0">
                    <a:ln>
                      <a:noFill/>
                    </a:ln>
                    <a:solidFill>
                      <a:schemeClr val="tx1"/>
                    </a:solidFill>
                    <a:latin typeface="Segoe UI" panose="020B0502040204020203" pitchFamily="34" charset="0"/>
                    <a:ea typeface="+mn-ea"/>
                    <a:cs typeface="Segoe UI" panose="020B0502040204020203" pitchFamily="34" charset="0"/>
                  </a:defRPr>
                </a:pPr>
                <a:r>
                  <a:rPr lang="en-US"/>
                  <a:t>Share of total country area</a:t>
                </a:r>
              </a:p>
            </c:rich>
          </c:tx>
          <c:overlay val="0"/>
          <c:spPr>
            <a:noFill/>
            <a:ln>
              <a:noFill/>
            </a:ln>
            <a:effectLst/>
          </c:spPr>
          <c:txPr>
            <a:bodyPr rot="-5400000" spcFirstLastPara="1" vertOverflow="ellipsis" vert="horz" wrap="square" anchor="ctr" anchorCtr="1"/>
            <a:lstStyle/>
            <a:p>
              <a:pPr>
                <a:defRPr sz="1200" b="0" i="0" u="none" strike="noStrike" kern="1200" baseline="0">
                  <a:ln>
                    <a:noFill/>
                  </a:ln>
                  <a:solidFill>
                    <a:schemeClr val="tx1"/>
                  </a:solidFill>
                  <a:latin typeface="Segoe UI" panose="020B0502040204020203" pitchFamily="34" charset="0"/>
                  <a:ea typeface="+mn-ea"/>
                  <a:cs typeface="Segoe UI" panose="020B0502040204020203" pitchFamily="34" charset="0"/>
                </a:defRPr>
              </a:pPr>
              <a:endParaRPr lang="en-BR"/>
            </a:p>
          </c:txPr>
        </c:title>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ln>
                  <a:noFill/>
                </a:ln>
                <a:solidFill>
                  <a:schemeClr val="tx1"/>
                </a:solidFill>
                <a:latin typeface="Segoe UI" panose="020B0502040204020203" pitchFamily="34" charset="0"/>
                <a:ea typeface="+mn-ea"/>
                <a:cs typeface="Segoe UI" panose="020B0502040204020203" pitchFamily="34" charset="0"/>
              </a:defRPr>
            </a:pPr>
            <a:endParaRPr lang="en-BR"/>
          </a:p>
        </c:txPr>
        <c:crossAx val="479263584"/>
        <c:crosses val="autoZero"/>
        <c:crossBetween val="between"/>
      </c:valAx>
      <c:spPr>
        <a:noFill/>
        <a:ln>
          <a:solidFill>
            <a:schemeClr val="tx1"/>
          </a:solid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ln>
                <a:noFill/>
              </a:ln>
              <a:solidFill>
                <a:schemeClr val="tx1"/>
              </a:solidFill>
              <a:latin typeface="Segoe UI" panose="020B0502040204020203" pitchFamily="34" charset="0"/>
              <a:ea typeface="+mn-ea"/>
              <a:cs typeface="Segoe UI" panose="020B0502040204020203" pitchFamily="34" charset="0"/>
            </a:defRPr>
          </a:pPr>
          <a:endParaRPr lang="en-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ln>
            <a:noFill/>
          </a:ln>
          <a:solidFill>
            <a:schemeClr val="tx1"/>
          </a:solidFill>
          <a:latin typeface="Segoe UI" panose="020B0502040204020203" pitchFamily="34" charset="0"/>
          <a:cs typeface="Segoe UI" panose="020B0502040204020203" pitchFamily="34" charset="0"/>
        </a:defRPr>
      </a:pPr>
      <a:endParaRPr lang="en-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Reversed" id="26">
  <a:schemeClr val="accent6"/>
</cs:colorStyle>
</file>

<file path=ppt/charts/colors6.xml><?xml version="1.0" encoding="utf-8"?>
<cs:colorStyle xmlns:cs="http://schemas.microsoft.com/office/drawing/2012/chartStyle" xmlns:a="http://schemas.openxmlformats.org/drawingml/2006/main" meth="withinLinearReversed" id="26">
  <a:schemeClr val="accent6"/>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774E60-73A8-4F77-8D79-AF60602B4C2E}" type="datetimeFigureOut">
              <a:rPr lang="it-IT" smtClean="0"/>
              <a:pPr/>
              <a:t>31/05/23</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C6C8D6-8CB1-449F-9BC1-1AC16FCC4F0B}" type="slidenum">
              <a:rPr lang="it-IT" smtClean="0"/>
              <a:pPr/>
              <a:t>‹#›</a:t>
            </a:fld>
            <a:endParaRPr lang="it-IT"/>
          </a:p>
        </p:txBody>
      </p:sp>
    </p:spTree>
    <p:extLst>
      <p:ext uri="{BB962C8B-B14F-4D97-AF65-F5344CB8AC3E}">
        <p14:creationId xmlns:p14="http://schemas.microsoft.com/office/powerpoint/2010/main" val="17320386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BF43A7-9D22-4E6C-A0CD-84D980CC8C40}" type="datetimeFigureOut">
              <a:rPr lang="it-IT" smtClean="0"/>
              <a:pPr/>
              <a:t>31/05/23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698F06-5799-4E47-A790-F0672F46741C}" type="slidenum">
              <a:rPr lang="it-IT" smtClean="0"/>
              <a:pPr/>
              <a:t>‹#›</a:t>
            </a:fld>
            <a:endParaRPr lang="it-IT"/>
          </a:p>
        </p:txBody>
      </p:sp>
    </p:spTree>
    <p:extLst>
      <p:ext uri="{BB962C8B-B14F-4D97-AF65-F5344CB8AC3E}">
        <p14:creationId xmlns:p14="http://schemas.microsoft.com/office/powerpoint/2010/main" val="1733647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BR" dirty="0"/>
              <a:t>Thank you. Good morning to all from Brazil. So, I will try to give you an overview of the work of the brazilian team from the FAPESP Bioenergy research program BIOEN on Biofuels in Emerging Markets conducted in IEA Bioenergy Task 39.</a:t>
            </a:r>
          </a:p>
        </p:txBody>
      </p:sp>
      <p:sp>
        <p:nvSpPr>
          <p:cNvPr id="4" name="Slide Number Placeholder 3"/>
          <p:cNvSpPr>
            <a:spLocks noGrp="1"/>
          </p:cNvSpPr>
          <p:nvPr>
            <p:ph type="sldNum" sz="quarter" idx="5"/>
          </p:nvPr>
        </p:nvSpPr>
        <p:spPr/>
        <p:txBody>
          <a:bodyPr/>
          <a:lstStyle/>
          <a:p>
            <a:fld id="{BA698F06-5799-4E47-A790-F0672F46741C}" type="slidenum">
              <a:rPr lang="it-IT" smtClean="0"/>
              <a:pPr/>
              <a:t>2</a:t>
            </a:fld>
            <a:endParaRPr lang="it-IT"/>
          </a:p>
        </p:txBody>
      </p:sp>
    </p:spTree>
    <p:extLst>
      <p:ext uri="{BB962C8B-B14F-4D97-AF65-F5344CB8AC3E}">
        <p14:creationId xmlns:p14="http://schemas.microsoft.com/office/powerpoint/2010/main" val="3190714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BR" dirty="0"/>
              <a:t>This work has been recently summarized in a policy brief and present</a:t>
            </a:r>
            <a:r>
              <a:rPr lang="en-US" dirty="0"/>
              <a:t>ed</a:t>
            </a:r>
            <a:r>
              <a:rPr lang="en-BR" dirty="0"/>
              <a:t> </a:t>
            </a:r>
            <a:r>
              <a:rPr lang="en-US" dirty="0"/>
              <a:t>at the ExCo Workshop this month.</a:t>
            </a:r>
            <a:endParaRPr lang="en-BR" dirty="0"/>
          </a:p>
        </p:txBody>
      </p:sp>
      <p:sp>
        <p:nvSpPr>
          <p:cNvPr id="4" name="Slide Number Placeholder 3"/>
          <p:cNvSpPr>
            <a:spLocks noGrp="1"/>
          </p:cNvSpPr>
          <p:nvPr>
            <p:ph type="sldNum" sz="quarter" idx="5"/>
          </p:nvPr>
        </p:nvSpPr>
        <p:spPr/>
        <p:txBody>
          <a:bodyPr/>
          <a:lstStyle/>
          <a:p>
            <a:fld id="{BA698F06-5799-4E47-A790-F0672F46741C}" type="slidenum">
              <a:rPr lang="it-IT" smtClean="0"/>
              <a:pPr/>
              <a:t>3</a:t>
            </a:fld>
            <a:endParaRPr lang="it-IT"/>
          </a:p>
        </p:txBody>
      </p:sp>
    </p:spTree>
    <p:extLst>
      <p:ext uri="{BB962C8B-B14F-4D97-AF65-F5344CB8AC3E}">
        <p14:creationId xmlns:p14="http://schemas.microsoft.com/office/powerpoint/2010/main" val="2692757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continue we chose developing countries with large populations, high energy demand and biofuels policies in place to conduct a life cycle assessment and a techno-economic analysis based on data we’ve been gathering on crop yields, conversion processes, emissions in all phases, feedstock costs, price of co-products and market conditions. Based on the results of LCA and TEA, we can look into different scenarios of blending mandates, determine economic and environmental feasibility, estimate the GHG savings, the required land to produce biofuels, and the fuel costs.</a:t>
            </a:r>
          </a:p>
        </p:txBody>
      </p:sp>
      <p:sp>
        <p:nvSpPr>
          <p:cNvPr id="4" name="Slide Number Placeholder 3"/>
          <p:cNvSpPr>
            <a:spLocks noGrp="1"/>
          </p:cNvSpPr>
          <p:nvPr>
            <p:ph type="sldNum" sz="quarter" idx="5"/>
          </p:nvPr>
        </p:nvSpPr>
        <p:spPr/>
        <p:txBody>
          <a:bodyPr/>
          <a:lstStyle/>
          <a:p>
            <a:fld id="{BA698F06-5799-4E47-A790-F0672F46741C}" type="slidenum">
              <a:rPr lang="it-IT" smtClean="0"/>
              <a:pPr/>
              <a:t>4</a:t>
            </a:fld>
            <a:endParaRPr lang="it-IT"/>
          </a:p>
        </p:txBody>
      </p:sp>
    </p:spTree>
    <p:extLst>
      <p:ext uri="{BB962C8B-B14F-4D97-AF65-F5344CB8AC3E}">
        <p14:creationId xmlns:p14="http://schemas.microsoft.com/office/powerpoint/2010/main" val="2451305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371600" y="1143000"/>
            <a:ext cx="4114800" cy="3086100"/>
          </a:xfrm>
        </p:spPr>
      </p:sp>
      <p:sp>
        <p:nvSpPr>
          <p:cNvPr id="3" name="Espaço Reservado para Anotações 2"/>
          <p:cNvSpPr>
            <a:spLocks noGrp="1"/>
          </p:cNvSpPr>
          <p:nvPr>
            <p:ph type="body" idx="1"/>
          </p:nvPr>
        </p:nvSpPr>
        <p:spPr/>
        <p:txBody>
          <a:bodyPr/>
          <a:lstStyle/>
          <a:p>
            <a:r>
              <a:rPr lang="pt-BR" dirty="0"/>
              <a:t>In </a:t>
            </a:r>
            <a:r>
              <a:rPr lang="pt-BR" dirty="0" err="1"/>
              <a:t>the</a:t>
            </a:r>
            <a:r>
              <a:rPr lang="pt-BR" dirty="0"/>
              <a:t> </a:t>
            </a:r>
            <a:r>
              <a:rPr lang="pt-BR" dirty="0" err="1"/>
              <a:t>first</a:t>
            </a:r>
            <a:r>
              <a:rPr lang="pt-BR" dirty="0"/>
              <a:t> </a:t>
            </a:r>
            <a:r>
              <a:rPr lang="pt-BR" dirty="0" err="1"/>
              <a:t>phase</a:t>
            </a:r>
            <a:r>
              <a:rPr lang="pt-BR" dirty="0"/>
              <a:t> </a:t>
            </a:r>
            <a:r>
              <a:rPr lang="pt-BR" dirty="0" err="1"/>
              <a:t>of</a:t>
            </a:r>
            <a:r>
              <a:rPr lang="pt-BR" dirty="0"/>
              <a:t> </a:t>
            </a:r>
            <a:r>
              <a:rPr lang="pt-BR" dirty="0" err="1"/>
              <a:t>the</a:t>
            </a:r>
            <a:r>
              <a:rPr lang="pt-BR" dirty="0"/>
              <a:t> Project </a:t>
            </a:r>
            <a:r>
              <a:rPr lang="pt-BR" dirty="0" err="1"/>
              <a:t>we</a:t>
            </a:r>
            <a:r>
              <a:rPr lang="pt-BR" dirty="0"/>
              <a:t> </a:t>
            </a:r>
            <a:r>
              <a:rPr lang="pt-BR" dirty="0" err="1"/>
              <a:t>evaluated</a:t>
            </a:r>
            <a:r>
              <a:rPr lang="pt-BR" dirty="0"/>
              <a:t> Argentina, </a:t>
            </a:r>
            <a:r>
              <a:rPr lang="pt-BR" dirty="0" err="1"/>
              <a:t>Brazil</a:t>
            </a:r>
            <a:r>
              <a:rPr lang="pt-BR" dirty="0"/>
              <a:t>, </a:t>
            </a:r>
            <a:r>
              <a:rPr lang="pt-BR" dirty="0" err="1"/>
              <a:t>Colombia</a:t>
            </a:r>
            <a:r>
              <a:rPr lang="pt-BR" dirty="0"/>
              <a:t> </a:t>
            </a:r>
            <a:r>
              <a:rPr lang="pt-BR" dirty="0" err="1"/>
              <a:t>and</a:t>
            </a:r>
            <a:r>
              <a:rPr lang="pt-BR" dirty="0"/>
              <a:t> Guatemala, </a:t>
            </a:r>
            <a:r>
              <a:rPr lang="pt-BR" dirty="0" err="1"/>
              <a:t>where</a:t>
            </a:r>
            <a:r>
              <a:rPr lang="pt-BR" dirty="0"/>
              <a:t> </a:t>
            </a:r>
            <a:r>
              <a:rPr lang="pt-BR" dirty="0" err="1"/>
              <a:t>biofuels</a:t>
            </a:r>
            <a:r>
              <a:rPr lang="pt-BR" dirty="0"/>
              <a:t> are </a:t>
            </a:r>
            <a:r>
              <a:rPr lang="pt-BR" dirty="0" err="1"/>
              <a:t>fully</a:t>
            </a:r>
            <a:r>
              <a:rPr lang="pt-BR" dirty="0"/>
              <a:t> </a:t>
            </a:r>
            <a:r>
              <a:rPr lang="pt-BR" dirty="0" err="1"/>
              <a:t>deployed</a:t>
            </a:r>
            <a:r>
              <a:rPr lang="pt-BR" dirty="0"/>
              <a:t> </a:t>
            </a:r>
            <a:r>
              <a:rPr lang="pt-BR" dirty="0" err="1"/>
              <a:t>and</a:t>
            </a:r>
            <a:r>
              <a:rPr lang="pt-BR" dirty="0"/>
              <a:t> Technologies </a:t>
            </a:r>
            <a:r>
              <a:rPr lang="pt-BR" dirty="0" err="1"/>
              <a:t>have</a:t>
            </a:r>
            <a:r>
              <a:rPr lang="pt-BR" dirty="0"/>
              <a:t> </a:t>
            </a:r>
            <a:r>
              <a:rPr lang="pt-BR" dirty="0" err="1"/>
              <a:t>reached</a:t>
            </a:r>
            <a:r>
              <a:rPr lang="pt-BR" dirty="0"/>
              <a:t> high TRL. </a:t>
            </a:r>
            <a:r>
              <a:rPr lang="pt-BR" dirty="0" err="1"/>
              <a:t>We</a:t>
            </a:r>
            <a:r>
              <a:rPr lang="pt-BR" dirty="0"/>
              <a:t> </a:t>
            </a:r>
            <a:r>
              <a:rPr lang="pt-BR" dirty="0" err="1"/>
              <a:t>concluded</a:t>
            </a:r>
            <a:r>
              <a:rPr lang="pt-BR" dirty="0"/>
              <a:t> </a:t>
            </a:r>
            <a:r>
              <a:rPr lang="pt-BR" dirty="0" err="1"/>
              <a:t>that</a:t>
            </a:r>
            <a:r>
              <a:rPr lang="pt-BR" dirty="0"/>
              <a:t> in </a:t>
            </a:r>
            <a:r>
              <a:rPr lang="pt-BR" dirty="0" err="1"/>
              <a:t>all</a:t>
            </a:r>
            <a:r>
              <a:rPr lang="pt-BR" dirty="0"/>
              <a:t> cases, for </a:t>
            </a:r>
            <a:r>
              <a:rPr lang="pt-BR" dirty="0" err="1"/>
              <a:t>both</a:t>
            </a:r>
            <a:r>
              <a:rPr lang="pt-BR" dirty="0"/>
              <a:t> </a:t>
            </a:r>
            <a:r>
              <a:rPr lang="pt-BR" dirty="0" err="1"/>
              <a:t>ethanol</a:t>
            </a:r>
            <a:r>
              <a:rPr lang="pt-BR" dirty="0"/>
              <a:t> </a:t>
            </a:r>
            <a:r>
              <a:rPr lang="pt-BR" dirty="0" err="1"/>
              <a:t>and</a:t>
            </a:r>
            <a:r>
              <a:rPr lang="pt-BR" dirty="0"/>
              <a:t> biodiesel, </a:t>
            </a:r>
            <a:r>
              <a:rPr lang="pt-BR" dirty="0" err="1"/>
              <a:t>from</a:t>
            </a:r>
            <a:r>
              <a:rPr lang="pt-BR" dirty="0"/>
              <a:t> </a:t>
            </a:r>
            <a:r>
              <a:rPr lang="pt-BR" dirty="0" err="1"/>
              <a:t>corn</a:t>
            </a:r>
            <a:r>
              <a:rPr lang="pt-BR" dirty="0"/>
              <a:t>, </a:t>
            </a:r>
            <a:r>
              <a:rPr lang="pt-BR" dirty="0" err="1"/>
              <a:t>sugarcane</a:t>
            </a:r>
            <a:r>
              <a:rPr lang="pt-BR" dirty="0"/>
              <a:t>, </a:t>
            </a:r>
            <a:r>
              <a:rPr lang="pt-BR" dirty="0" err="1"/>
              <a:t>soybean</a:t>
            </a:r>
            <a:r>
              <a:rPr lang="pt-BR" dirty="0"/>
              <a:t> </a:t>
            </a:r>
            <a:r>
              <a:rPr lang="pt-BR" dirty="0" err="1"/>
              <a:t>and</a:t>
            </a:r>
            <a:r>
              <a:rPr lang="pt-BR" dirty="0"/>
              <a:t> palm, processes </a:t>
            </a:r>
            <a:r>
              <a:rPr lang="pt-BR" dirty="0" err="1"/>
              <a:t>presented</a:t>
            </a:r>
            <a:r>
              <a:rPr lang="pt-BR" dirty="0"/>
              <a:t> a positive </a:t>
            </a:r>
            <a:r>
              <a:rPr lang="pt-BR" dirty="0" err="1"/>
              <a:t>energy</a:t>
            </a:r>
            <a:r>
              <a:rPr lang="pt-BR" dirty="0"/>
              <a:t> balance, </a:t>
            </a:r>
            <a:r>
              <a:rPr lang="pt-BR" dirty="0" err="1"/>
              <a:t>they</a:t>
            </a:r>
            <a:r>
              <a:rPr lang="pt-BR" dirty="0"/>
              <a:t> are </a:t>
            </a:r>
            <a:r>
              <a:rPr lang="pt-BR" dirty="0" err="1"/>
              <a:t>competitive</a:t>
            </a:r>
            <a:r>
              <a:rPr lang="pt-BR" dirty="0"/>
              <a:t> </a:t>
            </a:r>
            <a:r>
              <a:rPr lang="pt-BR" dirty="0" err="1"/>
              <a:t>with</a:t>
            </a:r>
            <a:r>
              <a:rPr lang="pt-BR" dirty="0"/>
              <a:t> fóssil </a:t>
            </a:r>
            <a:r>
              <a:rPr lang="pt-BR" dirty="0" err="1"/>
              <a:t>fuel</a:t>
            </a:r>
            <a:r>
              <a:rPr lang="pt-BR" dirty="0"/>
              <a:t> </a:t>
            </a:r>
            <a:r>
              <a:rPr lang="pt-BR" dirty="0" err="1"/>
              <a:t>prices</a:t>
            </a:r>
            <a:r>
              <a:rPr lang="pt-BR" dirty="0"/>
              <a:t>, </a:t>
            </a:r>
            <a:r>
              <a:rPr lang="pt-BR" dirty="0" err="1"/>
              <a:t>they</a:t>
            </a:r>
            <a:r>
              <a:rPr lang="pt-BR" dirty="0"/>
              <a:t> </a:t>
            </a:r>
            <a:r>
              <a:rPr lang="pt-BR" dirty="0" err="1"/>
              <a:t>contribute</a:t>
            </a:r>
            <a:r>
              <a:rPr lang="pt-BR" dirty="0"/>
              <a:t> </a:t>
            </a:r>
            <a:r>
              <a:rPr lang="pt-BR" dirty="0" err="1"/>
              <a:t>with</a:t>
            </a:r>
            <a:r>
              <a:rPr lang="pt-BR" dirty="0"/>
              <a:t> </a:t>
            </a:r>
            <a:r>
              <a:rPr lang="pt-BR" dirty="0" err="1"/>
              <a:t>significant</a:t>
            </a:r>
            <a:r>
              <a:rPr lang="pt-BR" dirty="0"/>
              <a:t> </a:t>
            </a:r>
            <a:r>
              <a:rPr lang="pt-BR" dirty="0" err="1"/>
              <a:t>reductions</a:t>
            </a:r>
            <a:r>
              <a:rPr lang="pt-BR" dirty="0"/>
              <a:t> in GHG </a:t>
            </a:r>
            <a:r>
              <a:rPr lang="pt-BR" dirty="0" err="1"/>
              <a:t>emissions</a:t>
            </a:r>
            <a:r>
              <a:rPr lang="pt-BR" dirty="0"/>
              <a:t>, </a:t>
            </a:r>
            <a:r>
              <a:rPr lang="pt-BR" dirty="0" err="1"/>
              <a:t>and</a:t>
            </a:r>
            <a:r>
              <a:rPr lang="pt-BR" dirty="0"/>
              <a:t> </a:t>
            </a:r>
            <a:r>
              <a:rPr lang="pt-BR" dirty="0" err="1"/>
              <a:t>we</a:t>
            </a:r>
            <a:r>
              <a:rPr lang="pt-BR" dirty="0"/>
              <a:t> </a:t>
            </a:r>
            <a:r>
              <a:rPr lang="pt-BR" dirty="0" err="1"/>
              <a:t>verified</a:t>
            </a:r>
            <a:r>
              <a:rPr lang="pt-BR" dirty="0"/>
              <a:t> a </a:t>
            </a:r>
            <a:r>
              <a:rPr lang="pt-BR" dirty="0" err="1"/>
              <a:t>potential</a:t>
            </a:r>
            <a:r>
              <a:rPr lang="pt-BR" dirty="0"/>
              <a:t> </a:t>
            </a:r>
            <a:r>
              <a:rPr lang="pt-BR" dirty="0" err="1"/>
              <a:t>to</a:t>
            </a:r>
            <a:r>
              <a:rPr lang="pt-BR" dirty="0"/>
              <a:t> </a:t>
            </a:r>
            <a:r>
              <a:rPr lang="pt-BR" dirty="0" err="1"/>
              <a:t>double</a:t>
            </a:r>
            <a:r>
              <a:rPr lang="pt-BR" dirty="0"/>
              <a:t> </a:t>
            </a:r>
            <a:r>
              <a:rPr lang="pt-BR" dirty="0" err="1"/>
              <a:t>production</a:t>
            </a:r>
            <a:r>
              <a:rPr lang="pt-BR" dirty="0"/>
              <a:t> </a:t>
            </a:r>
            <a:r>
              <a:rPr lang="pt-BR" dirty="0" err="1"/>
              <a:t>using</a:t>
            </a:r>
            <a:r>
              <a:rPr lang="pt-BR" dirty="0"/>
              <a:t> </a:t>
            </a:r>
            <a:r>
              <a:rPr lang="pt-BR" dirty="0" err="1"/>
              <a:t>very</a:t>
            </a:r>
            <a:r>
              <a:rPr lang="pt-BR" dirty="0"/>
              <a:t> </a:t>
            </a:r>
            <a:r>
              <a:rPr lang="pt-BR" dirty="0" err="1"/>
              <a:t>little</a:t>
            </a:r>
            <a:r>
              <a:rPr lang="pt-BR" dirty="0"/>
              <a:t> </a:t>
            </a:r>
            <a:r>
              <a:rPr lang="pt-BR" dirty="0" err="1"/>
              <a:t>pastureland</a:t>
            </a:r>
            <a:r>
              <a:rPr lang="pt-BR" dirty="0"/>
              <a:t>. We are </a:t>
            </a:r>
            <a:r>
              <a:rPr lang="pt-BR" dirty="0" err="1"/>
              <a:t>now</a:t>
            </a:r>
            <a:r>
              <a:rPr lang="pt-BR" dirty="0"/>
              <a:t> in the </a:t>
            </a:r>
            <a:r>
              <a:rPr lang="pt-BR" dirty="0" err="1"/>
              <a:t>second</a:t>
            </a:r>
            <a:r>
              <a:rPr lang="pt-BR" dirty="0"/>
              <a:t> </a:t>
            </a:r>
            <a:r>
              <a:rPr lang="pt-BR" dirty="0" err="1"/>
              <a:t>phase</a:t>
            </a:r>
            <a:r>
              <a:rPr lang="pt-BR" dirty="0"/>
              <a:t> of this Project </a:t>
            </a:r>
            <a:r>
              <a:rPr lang="pt-BR" dirty="0" err="1"/>
              <a:t>evaluating</a:t>
            </a:r>
            <a:r>
              <a:rPr lang="pt-BR" dirty="0"/>
              <a:t> China, Ethiopia, India, Indonesia, Malaysia, South Africa and Thailand. </a:t>
            </a:r>
            <a:r>
              <a:rPr lang="en-US" dirty="0"/>
              <a:t>Let</a:t>
            </a:r>
            <a:r>
              <a:rPr lang="pt-BR" dirty="0"/>
              <a:t> me </a:t>
            </a:r>
            <a:r>
              <a:rPr lang="en-US" dirty="0"/>
              <a:t>show </a:t>
            </a:r>
            <a:r>
              <a:rPr lang="pt-BR" dirty="0"/>
              <a:t>you </a:t>
            </a:r>
            <a:r>
              <a:rPr lang="pt-BR" dirty="0" err="1"/>
              <a:t>through</a:t>
            </a:r>
            <a:r>
              <a:rPr lang="pt-BR" dirty="0"/>
              <a:t> some of the </a:t>
            </a:r>
            <a:r>
              <a:rPr lang="en-US" dirty="0"/>
              <a:t>new </a:t>
            </a:r>
            <a:r>
              <a:rPr lang="pt-BR" dirty="0"/>
              <a:t>data. </a:t>
            </a:r>
          </a:p>
        </p:txBody>
      </p:sp>
      <p:sp>
        <p:nvSpPr>
          <p:cNvPr id="4" name="Espaço Reservado para Número de Slid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698F06-5799-4E47-A790-F0672F46741C}"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9181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finished the LCA analysis for China, Ethiopia, India, Indonesia, Malaysia, South Africa and Thailand. We are looking into the following impact categories: human toxicity, terrestrial acidification, fossil resource scarcity, and global warming potential </a:t>
            </a:r>
            <a:r>
              <a:rPr lang="en-US" i="1" dirty="0"/>
              <a:t>(</a:t>
            </a:r>
            <a:r>
              <a:rPr lang="en-US" b="1" i="1" dirty="0"/>
              <a:t>action: point at the purple, yellow, orange, and green graphs as you mention the categories)</a:t>
            </a:r>
            <a:r>
              <a:rPr lang="en-US" b="1" dirty="0"/>
              <a:t>.</a:t>
            </a:r>
          </a:p>
          <a:p>
            <a:r>
              <a:rPr lang="en-US" dirty="0"/>
              <a:t>You can see here that in the case of the first three impact categories, we have problems regarding some biofuel routes in specific countries, such as in the case of South Africa. The global warming potential is less than that of the equivalent fossil fuel for South Africa. However, we’ve seen that some of their biofuel production processes use coal as energy source for the chemical processing of the biomass. Therefore, improvements can be made.</a:t>
            </a:r>
          </a:p>
          <a:p>
            <a:r>
              <a:rPr lang="en-US" dirty="0"/>
              <a:t>However, we have an overall positive figure in terms of greenhouse gas savings for all biofuels considered here, and these are the key results that we are carrying over to the next phase of our study. </a:t>
            </a:r>
          </a:p>
        </p:txBody>
      </p:sp>
      <p:sp>
        <p:nvSpPr>
          <p:cNvPr id="4" name="Slide Number Placeholder 3"/>
          <p:cNvSpPr>
            <a:spLocks noGrp="1"/>
          </p:cNvSpPr>
          <p:nvPr>
            <p:ph type="sldNum" sz="quarter" idx="5"/>
          </p:nvPr>
        </p:nvSpPr>
        <p:spPr/>
        <p:txBody>
          <a:bodyPr/>
          <a:lstStyle/>
          <a:p>
            <a:fld id="{BA698F06-5799-4E47-A790-F0672F46741C}" type="slidenum">
              <a:rPr lang="it-IT" smtClean="0"/>
              <a:pPr/>
              <a:t>6</a:t>
            </a:fld>
            <a:endParaRPr lang="it-IT"/>
          </a:p>
        </p:txBody>
      </p:sp>
    </p:spTree>
    <p:extLst>
      <p:ext uri="{BB962C8B-B14F-4D97-AF65-F5344CB8AC3E}">
        <p14:creationId xmlns:p14="http://schemas.microsoft.com/office/powerpoint/2010/main" val="1506469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In our market analysis, for each biofuel, we area considering three blending mandates: two of them are more feasible, and one of them will represent a hypothetical case in which biofuels represent at least ¼ of the fuel markets (in terms of energy content, not volume). You can see here in these graphs that the land required to produce the biofuel required in each of these scenarios in generally small. In fact, a great part of the land required can be covered by pasture and meadows or through the recovery of degraded areas. We are deepening our analyses in these aspects of land use and deforestation because we know that this can be a subject of discussion.</a:t>
            </a:r>
          </a:p>
          <a:p>
            <a:r>
              <a:rPr lang="pt-BR" dirty="0"/>
              <a:t>The biofuel demand in each scenario will be used, combined with the previous LCA results, to determine the potential greenhouse gas savings of each of these scenarios.  This way, we hope that we can shed light on the impact of developing stronger biofuel markets in these developing countries to demonstrate their potential contributions to the decarbonization of the fuel sector.</a:t>
            </a:r>
            <a:endParaRPr lang="en-US" dirty="0"/>
          </a:p>
        </p:txBody>
      </p:sp>
      <p:sp>
        <p:nvSpPr>
          <p:cNvPr id="4" name="Slide Number Placeholder 3"/>
          <p:cNvSpPr>
            <a:spLocks noGrp="1"/>
          </p:cNvSpPr>
          <p:nvPr>
            <p:ph type="sldNum" sz="quarter" idx="5"/>
          </p:nvPr>
        </p:nvSpPr>
        <p:spPr/>
        <p:txBody>
          <a:bodyPr/>
          <a:lstStyle/>
          <a:p>
            <a:fld id="{BA698F06-5799-4E47-A790-F0672F46741C}" type="slidenum">
              <a:rPr lang="it-IT" smtClean="0"/>
              <a:pPr/>
              <a:t>7</a:t>
            </a:fld>
            <a:endParaRPr lang="it-IT"/>
          </a:p>
        </p:txBody>
      </p:sp>
    </p:spTree>
    <p:extLst>
      <p:ext uri="{BB962C8B-B14F-4D97-AF65-F5344CB8AC3E}">
        <p14:creationId xmlns:p14="http://schemas.microsoft.com/office/powerpoint/2010/main" val="564246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5/31/23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95366686"/>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5/31/23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1389797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5/31/23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43767205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3"/>
            <a:ext cx="2057400" cy="365125"/>
          </a:xfrm>
          <a:prstGeom prst="rect">
            <a:avLst/>
          </a:prstGeom>
        </p:spPr>
        <p:txBody>
          <a:bodyPr/>
          <a:lstStyle/>
          <a:p>
            <a:endParaRPr lang="it-IT"/>
          </a:p>
        </p:txBody>
      </p:sp>
      <p:grpSp>
        <p:nvGrpSpPr>
          <p:cNvPr id="10" name="Group 7"/>
          <p:cNvGrpSpPr/>
          <p:nvPr userDrawn="1"/>
        </p:nvGrpSpPr>
        <p:grpSpPr>
          <a:xfrm>
            <a:off x="0" y="6164054"/>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cstate="print">
            <a:extLst>
              <a:ext uri="{28A0092B-C50C-407E-A947-70E740481C1C}">
                <a14:useLocalDpi xmlns:a14="http://schemas.microsoft.com/office/drawing/2010/main" val="0"/>
              </a:ext>
            </a:extLst>
          </a:blip>
          <a:srcRect l="14917" t="7057" r="15192" b="13643"/>
          <a:stretch/>
        </p:blipFill>
        <p:spPr>
          <a:xfrm>
            <a:off x="231730" y="276432"/>
            <a:ext cx="1679133" cy="1393748"/>
          </a:xfrm>
          <a:prstGeom prst="rect">
            <a:avLst/>
          </a:prstGeom>
        </p:spPr>
      </p:pic>
      <p:sp>
        <p:nvSpPr>
          <p:cNvPr id="19" name="Segnaposto testo 18"/>
          <p:cNvSpPr>
            <a:spLocks noGrp="1"/>
          </p:cNvSpPr>
          <p:nvPr>
            <p:ph type="body" sz="quarter" idx="11" hasCustomPrompt="1"/>
          </p:nvPr>
        </p:nvSpPr>
        <p:spPr>
          <a:xfrm>
            <a:off x="3902926" y="2260593"/>
            <a:ext cx="5073650" cy="810702"/>
          </a:xfrm>
          <a:prstGeom prst="rect">
            <a:avLst/>
          </a:prstGeom>
        </p:spPr>
        <p:txBody>
          <a:bodyPr/>
          <a:lstStyle>
            <a:lvl1pPr marL="0" indent="0">
              <a:buNone/>
              <a:defRPr sz="2100" b="1">
                <a:solidFill>
                  <a:srgbClr val="0A4F9D"/>
                </a:solidFill>
              </a:defRPr>
            </a:lvl1pPr>
          </a:lstStyle>
          <a:p>
            <a:pPr lvl="0"/>
            <a:r>
              <a:rPr lang="it-IT" dirty="0"/>
              <a:t>Presentation Title</a:t>
            </a:r>
          </a:p>
        </p:txBody>
      </p:sp>
      <p:sp>
        <p:nvSpPr>
          <p:cNvPr id="21" name="Segnaposto testo 20"/>
          <p:cNvSpPr>
            <a:spLocks noGrp="1"/>
          </p:cNvSpPr>
          <p:nvPr>
            <p:ph type="body" sz="quarter" idx="12" hasCustomPrompt="1"/>
          </p:nvPr>
        </p:nvSpPr>
        <p:spPr>
          <a:xfrm>
            <a:off x="3902926" y="3155038"/>
            <a:ext cx="5073650" cy="633327"/>
          </a:xfrm>
          <a:prstGeom prst="rect">
            <a:avLst/>
          </a:prstGeom>
        </p:spPr>
        <p:txBody>
          <a:bodyPr/>
          <a:lstStyle>
            <a:lvl1pPr marL="0" indent="0">
              <a:buNone/>
              <a:defRPr sz="1500">
                <a:solidFill>
                  <a:srgbClr val="0A4F9D"/>
                </a:solidFill>
              </a:defRPr>
            </a:lvl1pPr>
          </a:lstStyle>
          <a:p>
            <a:pPr lvl="0"/>
            <a:r>
              <a:rPr lang="it-IT" dirty="0" err="1"/>
              <a:t>Subtitle</a:t>
            </a:r>
            <a:endParaRPr lang="it-IT" dirty="0"/>
          </a:p>
        </p:txBody>
      </p:sp>
      <p:sp>
        <p:nvSpPr>
          <p:cNvPr id="22" name="Segnaposto testo 20"/>
          <p:cNvSpPr>
            <a:spLocks noGrp="1"/>
          </p:cNvSpPr>
          <p:nvPr>
            <p:ph type="body" sz="quarter" idx="13" hasCustomPrompt="1"/>
          </p:nvPr>
        </p:nvSpPr>
        <p:spPr>
          <a:xfrm>
            <a:off x="3902926" y="3874294"/>
            <a:ext cx="5073650" cy="656820"/>
          </a:xfrm>
          <a:prstGeom prst="rect">
            <a:avLst/>
          </a:prstGeom>
        </p:spPr>
        <p:txBody>
          <a:bodyPr/>
          <a:lstStyle>
            <a:lvl1pPr marL="0" indent="0">
              <a:buNone/>
              <a:defRPr sz="1350" baseline="0">
                <a:solidFill>
                  <a:schemeClr val="bg1">
                    <a:lumMod val="50000"/>
                  </a:schemeClr>
                </a:solidFill>
              </a:defRPr>
            </a:lvl1pPr>
          </a:lstStyle>
          <a:p>
            <a:pPr lvl="0"/>
            <a:r>
              <a:rPr lang="it-IT" dirty="0" err="1"/>
              <a:t>Presenter</a:t>
            </a:r>
            <a:r>
              <a:rPr lang="it-IT" dirty="0"/>
              <a:t> </a:t>
            </a:r>
            <a:r>
              <a:rPr lang="it-IT" dirty="0" err="1"/>
              <a:t>Name</a:t>
            </a:r>
            <a:r>
              <a:rPr lang="it-IT" dirty="0"/>
              <a:t>, </a:t>
            </a:r>
            <a:r>
              <a:rPr lang="it-IT" dirty="0" err="1"/>
              <a:t>Affiliation</a:t>
            </a:r>
            <a:endParaRPr lang="it-IT" dirty="0"/>
          </a:p>
        </p:txBody>
      </p:sp>
      <p:sp>
        <p:nvSpPr>
          <p:cNvPr id="23" name="Segnaposto testo 20"/>
          <p:cNvSpPr>
            <a:spLocks noGrp="1"/>
          </p:cNvSpPr>
          <p:nvPr>
            <p:ph type="body" sz="quarter" idx="14" hasCustomPrompt="1"/>
          </p:nvPr>
        </p:nvSpPr>
        <p:spPr>
          <a:xfrm>
            <a:off x="3902926" y="4634149"/>
            <a:ext cx="5073650" cy="357485"/>
          </a:xfrm>
          <a:prstGeom prst="rect">
            <a:avLst/>
          </a:prstGeom>
        </p:spPr>
        <p:txBody>
          <a:bodyPr/>
          <a:lstStyle>
            <a:lvl1pPr marL="0" indent="0">
              <a:buNone/>
              <a:defRPr sz="1350" baseline="0">
                <a:solidFill>
                  <a:schemeClr val="bg1">
                    <a:lumMod val="50000"/>
                  </a:schemeClr>
                </a:solidFill>
              </a:defRPr>
            </a:lvl1pPr>
          </a:lstStyle>
          <a:p>
            <a:pPr lvl="0"/>
            <a:r>
              <a:rPr lang="it-IT" dirty="0"/>
              <a:t>Location, Date</a:t>
            </a:r>
          </a:p>
        </p:txBody>
      </p:sp>
      <p:sp>
        <p:nvSpPr>
          <p:cNvPr id="3" name="Segnaposto immagine 2"/>
          <p:cNvSpPr>
            <a:spLocks noGrp="1"/>
          </p:cNvSpPr>
          <p:nvPr>
            <p:ph type="pic" sz="quarter" idx="15"/>
          </p:nvPr>
        </p:nvSpPr>
        <p:spPr>
          <a:xfrm>
            <a:off x="231730" y="2247673"/>
            <a:ext cx="3519063" cy="2760343"/>
          </a:xfrm>
          <a:prstGeom prst="rect">
            <a:avLst/>
          </a:prstGeom>
        </p:spPr>
        <p:txBody>
          <a:bodyPr/>
          <a:lstStyle/>
          <a:p>
            <a:endParaRPr lang="it-IT" dirty="0"/>
          </a:p>
        </p:txBody>
      </p:sp>
      <p:sp>
        <p:nvSpPr>
          <p:cNvPr id="14" name="CasellaDiTesto 13">
            <a:extLst>
              <a:ext uri="{FF2B5EF4-FFF2-40B4-BE49-F238E27FC236}">
                <a16:creationId xmlns:a16="http://schemas.microsoft.com/office/drawing/2014/main" id="{C233B38C-F685-4E92-B1DD-BE9EB1387C58}"/>
              </a:ext>
            </a:extLst>
          </p:cNvPr>
          <p:cNvSpPr txBox="1"/>
          <p:nvPr userDrawn="1"/>
        </p:nvSpPr>
        <p:spPr>
          <a:xfrm>
            <a:off x="231730" y="5729350"/>
            <a:ext cx="8744846" cy="276999"/>
          </a:xfrm>
          <a:prstGeom prst="rect">
            <a:avLst/>
          </a:prstGeom>
          <a:noFill/>
        </p:spPr>
        <p:txBody>
          <a:bodyPr wrap="square" rtlCol="0">
            <a:spAutoFit/>
          </a:bodyPr>
          <a:lstStyle/>
          <a:p>
            <a:r>
              <a:rPr lang="it-IT" sz="600" i="1" kern="1200" dirty="0">
                <a:solidFill>
                  <a:schemeClr val="tx1"/>
                </a:solidFill>
                <a:effectLst/>
                <a:latin typeface="Trebuchet MS" panose="020B0603020202020204" pitchFamily="34" charset="0"/>
                <a:ea typeface="+mn-ea"/>
                <a:cs typeface="+mn-cs"/>
              </a:rPr>
              <a:t>The IEA </a:t>
            </a:r>
            <a:r>
              <a:rPr lang="it-IT" sz="600" i="1" kern="1200" dirty="0" err="1">
                <a:solidFill>
                  <a:schemeClr val="tx1"/>
                </a:solidFill>
                <a:effectLst/>
                <a:latin typeface="Trebuchet MS" panose="020B0603020202020204" pitchFamily="34" charset="0"/>
                <a:ea typeface="+mn-ea"/>
                <a:cs typeface="+mn-cs"/>
              </a:rPr>
              <a:t>Bioenergy</a:t>
            </a:r>
            <a:r>
              <a:rPr lang="it-IT" sz="600" i="1" kern="1200" dirty="0">
                <a:solidFill>
                  <a:schemeClr val="tx1"/>
                </a:solidFill>
                <a:effectLst/>
                <a:latin typeface="Trebuchet MS" panose="020B0603020202020204" pitchFamily="34" charset="0"/>
                <a:ea typeface="+mn-ea"/>
                <a:cs typeface="+mn-cs"/>
              </a:rPr>
              <a:t> Technology Collaboration </a:t>
            </a:r>
            <a:r>
              <a:rPr lang="it-IT" sz="600" i="1" kern="1200" dirty="0" err="1">
                <a:solidFill>
                  <a:schemeClr val="tx1"/>
                </a:solidFill>
                <a:effectLst/>
                <a:latin typeface="Trebuchet MS" panose="020B0603020202020204" pitchFamily="34" charset="0"/>
                <a:ea typeface="+mn-ea"/>
                <a:cs typeface="+mn-cs"/>
              </a:rPr>
              <a:t>Programme</a:t>
            </a:r>
            <a:r>
              <a:rPr lang="it-IT" sz="600" i="1" kern="1200" dirty="0">
                <a:solidFill>
                  <a:schemeClr val="tx1"/>
                </a:solidFill>
                <a:effectLst/>
                <a:latin typeface="Trebuchet MS" panose="020B0603020202020204" pitchFamily="34" charset="0"/>
                <a:ea typeface="+mn-ea"/>
                <a:cs typeface="+mn-cs"/>
              </a:rPr>
              <a:t> (TCP) </a:t>
            </a:r>
            <a:r>
              <a:rPr lang="it-IT" sz="600" i="1" kern="1200" dirty="0" err="1">
                <a:solidFill>
                  <a:schemeClr val="tx1"/>
                </a:solidFill>
                <a:effectLst/>
                <a:latin typeface="Trebuchet MS" panose="020B0603020202020204" pitchFamily="34" charset="0"/>
                <a:ea typeface="+mn-ea"/>
                <a:cs typeface="+mn-cs"/>
              </a:rPr>
              <a:t>is</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organised</a:t>
            </a:r>
            <a:r>
              <a:rPr lang="it-IT" sz="600" i="1" kern="1200" dirty="0">
                <a:solidFill>
                  <a:schemeClr val="tx1"/>
                </a:solidFill>
                <a:effectLst/>
                <a:latin typeface="Trebuchet MS" panose="020B0603020202020204" pitchFamily="34" charset="0"/>
                <a:ea typeface="+mn-ea"/>
                <a:cs typeface="+mn-cs"/>
              </a:rPr>
              <a:t> under the </a:t>
            </a:r>
            <a:r>
              <a:rPr lang="it-IT" sz="600" i="1" kern="1200" dirty="0" err="1">
                <a:solidFill>
                  <a:schemeClr val="tx1"/>
                </a:solidFill>
                <a:effectLst/>
                <a:latin typeface="Trebuchet MS" panose="020B0603020202020204" pitchFamily="34" charset="0"/>
                <a:ea typeface="+mn-ea"/>
                <a:cs typeface="+mn-cs"/>
              </a:rPr>
              <a:t>auspices</a:t>
            </a:r>
            <a:r>
              <a:rPr lang="it-IT" sz="600" i="1" kern="1200" dirty="0">
                <a:solidFill>
                  <a:schemeClr val="tx1"/>
                </a:solidFill>
                <a:effectLst/>
                <a:latin typeface="Trebuchet MS" panose="020B0603020202020204" pitchFamily="34" charset="0"/>
                <a:ea typeface="+mn-ea"/>
                <a:cs typeface="+mn-cs"/>
              </a:rPr>
              <a:t> of the International Energy Agency (IEA) </a:t>
            </a:r>
            <a:r>
              <a:rPr lang="it-IT" sz="600" i="1" kern="1200" dirty="0" err="1">
                <a:solidFill>
                  <a:schemeClr val="tx1"/>
                </a:solidFill>
                <a:effectLst/>
                <a:latin typeface="Trebuchet MS" panose="020B0603020202020204" pitchFamily="34" charset="0"/>
                <a:ea typeface="+mn-ea"/>
                <a:cs typeface="+mn-cs"/>
              </a:rPr>
              <a:t>but</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is</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functionally</a:t>
            </a:r>
            <a:r>
              <a:rPr lang="it-IT" sz="600" i="1" kern="1200" dirty="0">
                <a:solidFill>
                  <a:schemeClr val="tx1"/>
                </a:solidFill>
                <a:effectLst/>
                <a:latin typeface="Trebuchet MS" panose="020B0603020202020204" pitchFamily="34" charset="0"/>
                <a:ea typeface="+mn-ea"/>
                <a:cs typeface="+mn-cs"/>
              </a:rPr>
              <a:t> and </a:t>
            </a:r>
            <a:r>
              <a:rPr lang="it-IT" sz="600" i="1" kern="1200" dirty="0" err="1">
                <a:solidFill>
                  <a:schemeClr val="tx1"/>
                </a:solidFill>
                <a:effectLst/>
                <a:latin typeface="Trebuchet MS" panose="020B0603020202020204" pitchFamily="34" charset="0"/>
                <a:ea typeface="+mn-ea"/>
                <a:cs typeface="+mn-cs"/>
              </a:rPr>
              <a:t>legally</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autonomous</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Views</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findings</a:t>
            </a:r>
            <a:r>
              <a:rPr lang="it-IT" sz="600" i="1" kern="1200" dirty="0">
                <a:solidFill>
                  <a:schemeClr val="tx1"/>
                </a:solidFill>
                <a:effectLst/>
                <a:latin typeface="Trebuchet MS" panose="020B0603020202020204" pitchFamily="34" charset="0"/>
                <a:ea typeface="+mn-ea"/>
                <a:cs typeface="+mn-cs"/>
              </a:rPr>
              <a:t> and </a:t>
            </a:r>
            <a:r>
              <a:rPr lang="it-IT" sz="600" i="1" kern="1200" dirty="0" err="1">
                <a:solidFill>
                  <a:schemeClr val="tx1"/>
                </a:solidFill>
                <a:effectLst/>
                <a:latin typeface="Trebuchet MS" panose="020B0603020202020204" pitchFamily="34" charset="0"/>
                <a:ea typeface="+mn-ea"/>
                <a:cs typeface="+mn-cs"/>
              </a:rPr>
              <a:t>publications</a:t>
            </a:r>
            <a:r>
              <a:rPr lang="it-IT" sz="600" i="1" kern="1200" dirty="0">
                <a:solidFill>
                  <a:schemeClr val="tx1"/>
                </a:solidFill>
                <a:effectLst/>
                <a:latin typeface="Trebuchet MS" panose="020B0603020202020204" pitchFamily="34" charset="0"/>
                <a:ea typeface="+mn-ea"/>
                <a:cs typeface="+mn-cs"/>
              </a:rPr>
              <a:t> of the IEA </a:t>
            </a:r>
            <a:r>
              <a:rPr lang="it-IT" sz="600" i="1" kern="1200" dirty="0" err="1">
                <a:solidFill>
                  <a:schemeClr val="tx1"/>
                </a:solidFill>
                <a:effectLst/>
                <a:latin typeface="Trebuchet MS" panose="020B0603020202020204" pitchFamily="34" charset="0"/>
                <a:ea typeface="+mn-ea"/>
                <a:cs typeface="+mn-cs"/>
              </a:rPr>
              <a:t>Bioenergy</a:t>
            </a:r>
            <a:r>
              <a:rPr lang="it-IT" sz="600" i="1" kern="1200" dirty="0">
                <a:solidFill>
                  <a:schemeClr val="tx1"/>
                </a:solidFill>
                <a:effectLst/>
                <a:latin typeface="Trebuchet MS" panose="020B0603020202020204" pitchFamily="34" charset="0"/>
                <a:ea typeface="+mn-ea"/>
                <a:cs typeface="+mn-cs"/>
              </a:rPr>
              <a:t> TCP do </a:t>
            </a:r>
            <a:r>
              <a:rPr lang="it-IT" sz="600" i="1" kern="1200" dirty="0" err="1">
                <a:solidFill>
                  <a:schemeClr val="tx1"/>
                </a:solidFill>
                <a:effectLst/>
                <a:latin typeface="Trebuchet MS" panose="020B0603020202020204" pitchFamily="34" charset="0"/>
                <a:ea typeface="+mn-ea"/>
                <a:cs typeface="+mn-cs"/>
              </a:rPr>
              <a:t>not</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necessarily</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represent</a:t>
            </a:r>
            <a:r>
              <a:rPr lang="it-IT" sz="600" i="1" kern="1200" dirty="0">
                <a:solidFill>
                  <a:schemeClr val="tx1"/>
                </a:solidFill>
                <a:effectLst/>
                <a:latin typeface="Trebuchet MS" panose="020B0603020202020204" pitchFamily="34" charset="0"/>
                <a:ea typeface="+mn-ea"/>
                <a:cs typeface="+mn-cs"/>
              </a:rPr>
              <a:t> the </a:t>
            </a:r>
            <a:r>
              <a:rPr lang="it-IT" sz="600" i="1" kern="1200" dirty="0" err="1">
                <a:solidFill>
                  <a:schemeClr val="tx1"/>
                </a:solidFill>
                <a:effectLst/>
                <a:latin typeface="Trebuchet MS" panose="020B0603020202020204" pitchFamily="34" charset="0"/>
                <a:ea typeface="+mn-ea"/>
                <a:cs typeface="+mn-cs"/>
              </a:rPr>
              <a:t>views</a:t>
            </a:r>
            <a:r>
              <a:rPr lang="it-IT" sz="600" i="1" kern="1200" dirty="0">
                <a:solidFill>
                  <a:schemeClr val="tx1"/>
                </a:solidFill>
                <a:effectLst/>
                <a:latin typeface="Trebuchet MS" panose="020B0603020202020204" pitchFamily="34" charset="0"/>
                <a:ea typeface="+mn-ea"/>
                <a:cs typeface="+mn-cs"/>
              </a:rPr>
              <a:t> or policies of the IEA </a:t>
            </a:r>
            <a:r>
              <a:rPr lang="it-IT" sz="600" i="1" kern="1200" dirty="0" err="1">
                <a:solidFill>
                  <a:schemeClr val="tx1"/>
                </a:solidFill>
                <a:effectLst/>
                <a:latin typeface="Trebuchet MS" panose="020B0603020202020204" pitchFamily="34" charset="0"/>
                <a:ea typeface="+mn-ea"/>
                <a:cs typeface="+mn-cs"/>
              </a:rPr>
              <a:t>Secretariat</a:t>
            </a:r>
            <a:r>
              <a:rPr lang="it-IT" sz="600" i="1" kern="1200" dirty="0">
                <a:solidFill>
                  <a:schemeClr val="tx1"/>
                </a:solidFill>
                <a:effectLst/>
                <a:latin typeface="Trebuchet MS" panose="020B0603020202020204" pitchFamily="34" charset="0"/>
                <a:ea typeface="+mn-ea"/>
                <a:cs typeface="+mn-cs"/>
              </a:rPr>
              <a:t> or </a:t>
            </a:r>
            <a:r>
              <a:rPr lang="it-IT" sz="600" i="1" kern="1200" dirty="0" err="1">
                <a:solidFill>
                  <a:schemeClr val="tx1"/>
                </a:solidFill>
                <a:effectLst/>
                <a:latin typeface="Trebuchet MS" panose="020B0603020202020204" pitchFamily="34" charset="0"/>
                <a:ea typeface="+mn-ea"/>
                <a:cs typeface="+mn-cs"/>
              </a:rPr>
              <a:t>its</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individual</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member</a:t>
            </a:r>
            <a:r>
              <a:rPr lang="it-IT" sz="600" i="1" kern="1200" dirty="0">
                <a:solidFill>
                  <a:schemeClr val="tx1"/>
                </a:solidFill>
                <a:effectLst/>
                <a:latin typeface="Trebuchet MS" panose="020B0603020202020204" pitchFamily="34" charset="0"/>
                <a:ea typeface="+mn-ea"/>
                <a:cs typeface="+mn-cs"/>
              </a:rPr>
              <a:t> countries.</a:t>
            </a:r>
            <a:endParaRPr lang="it-IT" sz="600" kern="1200" dirty="0">
              <a:solidFill>
                <a:schemeClr val="tx1"/>
              </a:solidFill>
              <a:effectLst/>
              <a:latin typeface="Trebuchet MS" panose="020B0603020202020204" pitchFamily="34" charset="0"/>
              <a:ea typeface="+mn-ea"/>
              <a:cs typeface="+mn-cs"/>
            </a:endParaRPr>
          </a:p>
        </p:txBody>
      </p:sp>
      <p:pic>
        <p:nvPicPr>
          <p:cNvPr id="15" name="Picture 14"/>
          <p:cNvPicPr/>
          <p:nvPr userDrawn="1"/>
        </p:nvPicPr>
        <p:blipFill>
          <a:blip r:embed="rId4">
            <a:extLst>
              <a:ext uri="{28A0092B-C50C-407E-A947-70E740481C1C}">
                <a14:useLocalDpi xmlns:a14="http://schemas.microsoft.com/office/drawing/2010/main" val="0"/>
              </a:ext>
            </a:extLst>
          </a:blip>
          <a:stretch>
            <a:fillRect/>
          </a:stretch>
        </p:blipFill>
        <p:spPr>
          <a:xfrm>
            <a:off x="7433733" y="536575"/>
            <a:ext cx="1523998" cy="835025"/>
          </a:xfrm>
          <a:prstGeom prst="rect">
            <a:avLst/>
          </a:prstGeom>
        </p:spPr>
      </p:pic>
    </p:spTree>
    <p:extLst>
      <p:ext uri="{BB962C8B-B14F-4D97-AF65-F5344CB8AC3E}">
        <p14:creationId xmlns:p14="http://schemas.microsoft.com/office/powerpoint/2010/main" val="22988219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mp; Body">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8"/>
            <a:ext cx="1747974" cy="798433"/>
          </a:xfrm>
          <a:prstGeom prst="rect">
            <a:avLst/>
          </a:prstGeom>
        </p:spPr>
      </p:pic>
      <p:sp>
        <p:nvSpPr>
          <p:cNvPr id="7" name="Segnaposto numero diapositiva 2">
            <a:extLst>
              <a:ext uri="{FF2B5EF4-FFF2-40B4-BE49-F238E27FC236}">
                <a16:creationId xmlns:a16="http://schemas.microsoft.com/office/drawing/2014/main" id="{CE5F86D4-FF16-432C-A7E8-878B682BD3B6}"/>
              </a:ext>
            </a:extLst>
          </p:cNvPr>
          <p:cNvSpPr txBox="1">
            <a:spLocks/>
          </p:cNvSpPr>
          <p:nvPr userDrawn="1"/>
        </p:nvSpPr>
        <p:spPr>
          <a:xfrm>
            <a:off x="3543300" y="6380627"/>
            <a:ext cx="2057400" cy="365125"/>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050" smtClean="0"/>
              <a:pPr algn="ctr"/>
              <a:t>‹#›</a:t>
            </a:fld>
            <a:endParaRPr lang="it-IT" sz="1050" dirty="0"/>
          </a:p>
        </p:txBody>
      </p:sp>
      <p:sp>
        <p:nvSpPr>
          <p:cNvPr id="10" name="Segnaposto testo 14">
            <a:extLst>
              <a:ext uri="{FF2B5EF4-FFF2-40B4-BE49-F238E27FC236}">
                <a16:creationId xmlns:a16="http://schemas.microsoft.com/office/drawing/2014/main" id="{97FB85B5-6228-404B-AD4F-E282BDF020D6}"/>
              </a:ext>
            </a:extLst>
          </p:cNvPr>
          <p:cNvSpPr>
            <a:spLocks noGrp="1"/>
          </p:cNvSpPr>
          <p:nvPr>
            <p:ph type="body" sz="quarter" idx="17" hasCustomPrompt="1"/>
          </p:nvPr>
        </p:nvSpPr>
        <p:spPr>
          <a:xfrm>
            <a:off x="608219" y="495161"/>
            <a:ext cx="7927564" cy="980907"/>
          </a:xfrm>
          <a:prstGeom prst="rect">
            <a:avLst/>
          </a:prstGeom>
        </p:spPr>
        <p:txBody>
          <a:bodyPr>
            <a:noAutofit/>
          </a:bodyPr>
          <a:lstStyle>
            <a:lvl1pPr marL="0" indent="0">
              <a:lnSpc>
                <a:spcPts val="2438"/>
              </a:lnSpc>
              <a:buNone/>
              <a:defRPr sz="2250" b="1">
                <a:solidFill>
                  <a:srgbClr val="0A4F9D"/>
                </a:solidFill>
                <a:latin typeface="Trebuchet MS" panose="020B0603020202020204" pitchFamily="34" charset="0"/>
              </a:defRPr>
            </a:lvl1pPr>
            <a:lvl2pPr>
              <a:defRPr sz="1800">
                <a:solidFill>
                  <a:srgbClr val="FFC000"/>
                </a:solidFill>
              </a:defRPr>
            </a:lvl2pPr>
            <a:lvl3pPr>
              <a:defRPr sz="1500">
                <a:solidFill>
                  <a:srgbClr val="FFC000"/>
                </a:solidFill>
              </a:defRPr>
            </a:lvl3pPr>
            <a:lvl4pPr>
              <a:defRPr sz="1350">
                <a:solidFill>
                  <a:srgbClr val="FFC000"/>
                </a:solidFill>
              </a:defRPr>
            </a:lvl4pPr>
            <a:lvl5pPr>
              <a:defRPr sz="135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9" name="Segnaposto testo 9">
            <a:extLst>
              <a:ext uri="{FF2B5EF4-FFF2-40B4-BE49-F238E27FC236}">
                <a16:creationId xmlns:a16="http://schemas.microsoft.com/office/drawing/2014/main" id="{60CFBABD-05E9-482D-806C-33F57BDA227C}"/>
              </a:ext>
            </a:extLst>
          </p:cNvPr>
          <p:cNvSpPr>
            <a:spLocks noGrp="1"/>
          </p:cNvSpPr>
          <p:nvPr>
            <p:ph type="body" sz="quarter" idx="16"/>
          </p:nvPr>
        </p:nvSpPr>
        <p:spPr>
          <a:xfrm>
            <a:off x="4680158" y="1641988"/>
            <a:ext cx="3855625" cy="3909727"/>
          </a:xfrm>
          <a:prstGeom prst="rect">
            <a:avLst/>
          </a:prstGeom>
        </p:spPr>
        <p:txBody>
          <a:bodyPr/>
          <a:lstStyle>
            <a:lvl1pPr>
              <a:defRPr sz="18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4" name="Segnaposto testo 9">
            <a:extLst>
              <a:ext uri="{FF2B5EF4-FFF2-40B4-BE49-F238E27FC236}">
                <a16:creationId xmlns:a16="http://schemas.microsoft.com/office/drawing/2014/main" id="{776977DB-B103-4223-B744-E3B4D67AB1BE}"/>
              </a:ext>
            </a:extLst>
          </p:cNvPr>
          <p:cNvSpPr>
            <a:spLocks noGrp="1"/>
          </p:cNvSpPr>
          <p:nvPr>
            <p:ph type="body" sz="quarter" idx="18"/>
          </p:nvPr>
        </p:nvSpPr>
        <p:spPr>
          <a:xfrm>
            <a:off x="608220" y="1641987"/>
            <a:ext cx="3855625" cy="3909727"/>
          </a:xfrm>
          <a:prstGeom prst="rect">
            <a:avLst/>
          </a:prstGeom>
        </p:spPr>
        <p:txBody>
          <a:bodyPr/>
          <a:lstStyle>
            <a:lvl1pPr>
              <a:defRPr sz="18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13" name="Picture 12"/>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45783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mp; Image">
    <p:spTree>
      <p:nvGrpSpPr>
        <p:cNvPr id="1" name=""/>
        <p:cNvGrpSpPr/>
        <p:nvPr/>
      </p:nvGrpSpPr>
      <p:grpSpPr>
        <a:xfrm>
          <a:off x="0" y="0"/>
          <a:ext cx="0" cy="0"/>
          <a:chOff x="0" y="0"/>
          <a:chExt cx="0" cy="0"/>
        </a:xfrm>
      </p:grpSpPr>
      <p:pic>
        <p:nvPicPr>
          <p:cNvPr id="11" name="Immagine 7">
            <a:extLst>
              <a:ext uri="{FF2B5EF4-FFF2-40B4-BE49-F238E27FC236}">
                <a16:creationId xmlns:a16="http://schemas.microsoft.com/office/drawing/2014/main" id="{14A5B2FA-354C-4B25-BEAB-CB03EBBB5FE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8"/>
            <a:ext cx="1747974" cy="798433"/>
          </a:xfrm>
          <a:prstGeom prst="rect">
            <a:avLst/>
          </a:prstGeom>
        </p:spPr>
      </p:pic>
      <p:sp>
        <p:nvSpPr>
          <p:cNvPr id="14" name="Segnaposto numero diapositiva 2">
            <a:extLst>
              <a:ext uri="{FF2B5EF4-FFF2-40B4-BE49-F238E27FC236}">
                <a16:creationId xmlns:a16="http://schemas.microsoft.com/office/drawing/2014/main" id="{871AF109-AFBE-4B33-9426-852B82EA964C}"/>
              </a:ext>
            </a:extLst>
          </p:cNvPr>
          <p:cNvSpPr txBox="1">
            <a:spLocks/>
          </p:cNvSpPr>
          <p:nvPr userDrawn="1"/>
        </p:nvSpPr>
        <p:spPr>
          <a:xfrm>
            <a:off x="3543300" y="6380627"/>
            <a:ext cx="2057400" cy="365125"/>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050" smtClean="0"/>
              <a:pPr algn="ctr"/>
              <a:t>‹#›</a:t>
            </a:fld>
            <a:endParaRPr lang="it-IT" sz="1050" dirty="0"/>
          </a:p>
        </p:txBody>
      </p:sp>
      <p:sp>
        <p:nvSpPr>
          <p:cNvPr id="3" name="Segnaposto immagine 2">
            <a:extLst>
              <a:ext uri="{FF2B5EF4-FFF2-40B4-BE49-F238E27FC236}">
                <a16:creationId xmlns:a16="http://schemas.microsoft.com/office/drawing/2014/main" id="{FB6D1AFD-4D90-4431-BFD4-C74D96427061}"/>
              </a:ext>
            </a:extLst>
          </p:cNvPr>
          <p:cNvSpPr>
            <a:spLocks noGrp="1"/>
          </p:cNvSpPr>
          <p:nvPr>
            <p:ph type="pic" sz="quarter" idx="15"/>
          </p:nvPr>
        </p:nvSpPr>
        <p:spPr>
          <a:xfrm>
            <a:off x="608219" y="1625076"/>
            <a:ext cx="7927975" cy="4011613"/>
          </a:xfrm>
          <a:prstGeom prst="rect">
            <a:avLst/>
          </a:prstGeom>
        </p:spPr>
        <p:txBody>
          <a:bodyPr/>
          <a:lstStyle/>
          <a:p>
            <a:endParaRPr lang="it-IT"/>
          </a:p>
        </p:txBody>
      </p:sp>
      <p:sp>
        <p:nvSpPr>
          <p:cNvPr id="8" name="Segnaposto testo 14">
            <a:extLst>
              <a:ext uri="{FF2B5EF4-FFF2-40B4-BE49-F238E27FC236}">
                <a16:creationId xmlns:a16="http://schemas.microsoft.com/office/drawing/2014/main" id="{81F7F5C7-0BE5-4C28-9122-26BAF7830958}"/>
              </a:ext>
            </a:extLst>
          </p:cNvPr>
          <p:cNvSpPr>
            <a:spLocks noGrp="1"/>
          </p:cNvSpPr>
          <p:nvPr>
            <p:ph type="body" sz="quarter" idx="17" hasCustomPrompt="1"/>
          </p:nvPr>
        </p:nvSpPr>
        <p:spPr>
          <a:xfrm>
            <a:off x="608219" y="495161"/>
            <a:ext cx="7927564" cy="980907"/>
          </a:xfrm>
          <a:prstGeom prst="rect">
            <a:avLst/>
          </a:prstGeom>
        </p:spPr>
        <p:txBody>
          <a:bodyPr>
            <a:noAutofit/>
          </a:bodyPr>
          <a:lstStyle>
            <a:lvl1pPr marL="0" indent="0">
              <a:lnSpc>
                <a:spcPts val="2438"/>
              </a:lnSpc>
              <a:buNone/>
              <a:defRPr sz="2250" b="1">
                <a:solidFill>
                  <a:srgbClr val="0A4F9D"/>
                </a:solidFill>
                <a:latin typeface="Trebuchet MS" panose="020B0603020202020204" pitchFamily="34" charset="0"/>
              </a:defRPr>
            </a:lvl1pPr>
            <a:lvl2pPr>
              <a:defRPr sz="1800">
                <a:solidFill>
                  <a:srgbClr val="FFC000"/>
                </a:solidFill>
              </a:defRPr>
            </a:lvl2pPr>
            <a:lvl3pPr>
              <a:defRPr sz="1500">
                <a:solidFill>
                  <a:srgbClr val="FFC000"/>
                </a:solidFill>
              </a:defRPr>
            </a:lvl3pPr>
            <a:lvl4pPr>
              <a:defRPr sz="1350">
                <a:solidFill>
                  <a:srgbClr val="FFC000"/>
                </a:solidFill>
              </a:defRPr>
            </a:lvl4pPr>
            <a:lvl5pPr>
              <a:defRPr sz="135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9" name="Picture 8"/>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3794369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G Comparison_layout">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8"/>
            <a:ext cx="1747974" cy="798433"/>
          </a:xfrm>
          <a:prstGeom prst="rect">
            <a:avLst/>
          </a:prstGeom>
        </p:spPr>
      </p:pic>
      <p:sp>
        <p:nvSpPr>
          <p:cNvPr id="7" name="Segnaposto numero diapositiva 2">
            <a:extLst>
              <a:ext uri="{FF2B5EF4-FFF2-40B4-BE49-F238E27FC236}">
                <a16:creationId xmlns:a16="http://schemas.microsoft.com/office/drawing/2014/main" id="{CE5F86D4-FF16-432C-A7E8-878B682BD3B6}"/>
              </a:ext>
            </a:extLst>
          </p:cNvPr>
          <p:cNvSpPr txBox="1">
            <a:spLocks/>
          </p:cNvSpPr>
          <p:nvPr userDrawn="1"/>
        </p:nvSpPr>
        <p:spPr>
          <a:xfrm>
            <a:off x="3543300" y="6380627"/>
            <a:ext cx="2057400" cy="365125"/>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050" smtClean="0"/>
              <a:pPr algn="ctr"/>
              <a:t>‹#›</a:t>
            </a:fld>
            <a:endParaRPr lang="it-IT" sz="1050" dirty="0"/>
          </a:p>
        </p:txBody>
      </p:sp>
      <p:sp>
        <p:nvSpPr>
          <p:cNvPr id="3" name="Segnaposto immagine 2">
            <a:extLst>
              <a:ext uri="{FF2B5EF4-FFF2-40B4-BE49-F238E27FC236}">
                <a16:creationId xmlns:a16="http://schemas.microsoft.com/office/drawing/2014/main" id="{72B29E39-B1A0-4751-98DA-6CCC0DFFD915}"/>
              </a:ext>
            </a:extLst>
          </p:cNvPr>
          <p:cNvSpPr>
            <a:spLocks noGrp="1"/>
          </p:cNvSpPr>
          <p:nvPr>
            <p:ph type="pic" sz="quarter" idx="15"/>
          </p:nvPr>
        </p:nvSpPr>
        <p:spPr>
          <a:xfrm>
            <a:off x="608014" y="1641355"/>
            <a:ext cx="3794125" cy="3914775"/>
          </a:xfrm>
          <a:prstGeom prst="rect">
            <a:avLst/>
          </a:prstGeom>
        </p:spPr>
        <p:txBody>
          <a:bodyPr/>
          <a:lstStyle/>
          <a:p>
            <a:endParaRPr lang="it-IT"/>
          </a:p>
        </p:txBody>
      </p:sp>
      <p:sp>
        <p:nvSpPr>
          <p:cNvPr id="10" name="Segnaposto immagine 2">
            <a:extLst>
              <a:ext uri="{FF2B5EF4-FFF2-40B4-BE49-F238E27FC236}">
                <a16:creationId xmlns:a16="http://schemas.microsoft.com/office/drawing/2014/main" id="{CEF44DAD-A45C-46E8-AEA1-E963D0181161}"/>
              </a:ext>
            </a:extLst>
          </p:cNvPr>
          <p:cNvSpPr>
            <a:spLocks noGrp="1"/>
          </p:cNvSpPr>
          <p:nvPr>
            <p:ph type="pic" sz="quarter" idx="16"/>
          </p:nvPr>
        </p:nvSpPr>
        <p:spPr>
          <a:xfrm>
            <a:off x="4741658" y="1641355"/>
            <a:ext cx="3794125" cy="3914775"/>
          </a:xfrm>
          <a:prstGeom prst="rect">
            <a:avLst/>
          </a:prstGeom>
        </p:spPr>
        <p:txBody>
          <a:bodyPr/>
          <a:lstStyle/>
          <a:p>
            <a:endParaRPr lang="it-IT"/>
          </a:p>
        </p:txBody>
      </p:sp>
      <p:sp>
        <p:nvSpPr>
          <p:cNvPr id="12" name="Segnaposto testo 14">
            <a:extLst>
              <a:ext uri="{FF2B5EF4-FFF2-40B4-BE49-F238E27FC236}">
                <a16:creationId xmlns:a16="http://schemas.microsoft.com/office/drawing/2014/main" id="{3B560A07-4509-451F-B85A-627814686093}"/>
              </a:ext>
            </a:extLst>
          </p:cNvPr>
          <p:cNvSpPr>
            <a:spLocks noGrp="1"/>
          </p:cNvSpPr>
          <p:nvPr>
            <p:ph type="body" sz="quarter" idx="17" hasCustomPrompt="1"/>
          </p:nvPr>
        </p:nvSpPr>
        <p:spPr>
          <a:xfrm>
            <a:off x="608219" y="495161"/>
            <a:ext cx="7927564" cy="980907"/>
          </a:xfrm>
          <a:prstGeom prst="rect">
            <a:avLst/>
          </a:prstGeom>
        </p:spPr>
        <p:txBody>
          <a:bodyPr>
            <a:noAutofit/>
          </a:bodyPr>
          <a:lstStyle>
            <a:lvl1pPr marL="0" indent="0">
              <a:lnSpc>
                <a:spcPts val="2438"/>
              </a:lnSpc>
              <a:buNone/>
              <a:defRPr sz="2250" b="1">
                <a:solidFill>
                  <a:srgbClr val="0A4F9D"/>
                </a:solidFill>
                <a:latin typeface="Trebuchet MS" panose="020B0603020202020204" pitchFamily="34" charset="0"/>
              </a:defRPr>
            </a:lvl1pPr>
            <a:lvl2pPr>
              <a:defRPr sz="1800">
                <a:solidFill>
                  <a:srgbClr val="FFC000"/>
                </a:solidFill>
              </a:defRPr>
            </a:lvl2pPr>
            <a:lvl3pPr>
              <a:defRPr sz="1500">
                <a:solidFill>
                  <a:srgbClr val="FFC000"/>
                </a:solidFill>
              </a:defRPr>
            </a:lvl3pPr>
            <a:lvl4pPr>
              <a:defRPr sz="1350">
                <a:solidFill>
                  <a:srgbClr val="FFC000"/>
                </a:solidFill>
              </a:defRPr>
            </a:lvl4pPr>
            <a:lvl5pPr>
              <a:defRPr sz="135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13" name="Picture 12"/>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1247783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56D1BF08-0851-4C0E-B2E6-C6E9C8CC800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8"/>
            <a:ext cx="1747974" cy="798433"/>
          </a:xfrm>
          <a:prstGeom prst="rect">
            <a:avLst/>
          </a:prstGeom>
        </p:spPr>
      </p:pic>
      <p:sp>
        <p:nvSpPr>
          <p:cNvPr id="13" name="Segnaposto numero diapositiva 2">
            <a:extLst>
              <a:ext uri="{FF2B5EF4-FFF2-40B4-BE49-F238E27FC236}">
                <a16:creationId xmlns:a16="http://schemas.microsoft.com/office/drawing/2014/main" id="{B2C05C6E-7985-4302-9DE4-E9073B77EFA7}"/>
              </a:ext>
            </a:extLst>
          </p:cNvPr>
          <p:cNvSpPr txBox="1">
            <a:spLocks/>
          </p:cNvSpPr>
          <p:nvPr userDrawn="1"/>
        </p:nvSpPr>
        <p:spPr>
          <a:xfrm>
            <a:off x="3543300" y="6380627"/>
            <a:ext cx="2057400" cy="365125"/>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050" smtClean="0"/>
              <a:pPr algn="ctr"/>
              <a:t>‹#›</a:t>
            </a:fld>
            <a:endParaRPr lang="it-IT" sz="1050" dirty="0"/>
          </a:p>
        </p:txBody>
      </p:sp>
      <p:sp>
        <p:nvSpPr>
          <p:cNvPr id="21" name="Segnaposto immagine 7">
            <a:extLst>
              <a:ext uri="{FF2B5EF4-FFF2-40B4-BE49-F238E27FC236}">
                <a16:creationId xmlns:a16="http://schemas.microsoft.com/office/drawing/2014/main" id="{67DD3ED7-9108-4B03-9A83-FCB62E6DA2E3}"/>
              </a:ext>
            </a:extLst>
          </p:cNvPr>
          <p:cNvSpPr>
            <a:spLocks noGrp="1"/>
          </p:cNvSpPr>
          <p:nvPr>
            <p:ph type="pic" sz="quarter" idx="15"/>
          </p:nvPr>
        </p:nvSpPr>
        <p:spPr>
          <a:xfrm>
            <a:off x="608220" y="1838962"/>
            <a:ext cx="3855626" cy="4145915"/>
          </a:xfrm>
          <a:prstGeom prst="rect">
            <a:avLst/>
          </a:prstGeom>
        </p:spPr>
        <p:txBody>
          <a:bodyPr/>
          <a:lstStyle/>
          <a:p>
            <a:endParaRPr lang="it-IT" dirty="0"/>
          </a:p>
        </p:txBody>
      </p:sp>
      <p:sp>
        <p:nvSpPr>
          <p:cNvPr id="22" name="Segnaposto testo 9">
            <a:extLst>
              <a:ext uri="{FF2B5EF4-FFF2-40B4-BE49-F238E27FC236}">
                <a16:creationId xmlns:a16="http://schemas.microsoft.com/office/drawing/2014/main" id="{A714F878-8776-45ED-8C0B-FD46F1E7CFC9}"/>
              </a:ext>
            </a:extLst>
          </p:cNvPr>
          <p:cNvSpPr>
            <a:spLocks noGrp="1"/>
          </p:cNvSpPr>
          <p:nvPr>
            <p:ph type="body" sz="quarter" idx="16"/>
          </p:nvPr>
        </p:nvSpPr>
        <p:spPr>
          <a:xfrm>
            <a:off x="4680158" y="1840814"/>
            <a:ext cx="3855625" cy="4145915"/>
          </a:xfrm>
          <a:prstGeom prst="rect">
            <a:avLst/>
          </a:prstGeom>
        </p:spPr>
        <p:txBody>
          <a:bodyPr/>
          <a:lstStyle>
            <a:lvl1pPr>
              <a:defRPr sz="18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3" name="Segnaposto testo 14">
            <a:extLst>
              <a:ext uri="{FF2B5EF4-FFF2-40B4-BE49-F238E27FC236}">
                <a16:creationId xmlns:a16="http://schemas.microsoft.com/office/drawing/2014/main" id="{940BB6E4-E766-48E0-A4CA-75E82B201720}"/>
              </a:ext>
            </a:extLst>
          </p:cNvPr>
          <p:cNvSpPr>
            <a:spLocks noGrp="1"/>
          </p:cNvSpPr>
          <p:nvPr>
            <p:ph type="body" sz="quarter" idx="17" hasCustomPrompt="1"/>
          </p:nvPr>
        </p:nvSpPr>
        <p:spPr>
          <a:xfrm>
            <a:off x="608219" y="495161"/>
            <a:ext cx="7927564" cy="980907"/>
          </a:xfrm>
          <a:prstGeom prst="rect">
            <a:avLst/>
          </a:prstGeom>
        </p:spPr>
        <p:txBody>
          <a:bodyPr>
            <a:noAutofit/>
          </a:bodyPr>
          <a:lstStyle>
            <a:lvl1pPr marL="0" indent="0">
              <a:lnSpc>
                <a:spcPts val="2438"/>
              </a:lnSpc>
              <a:buNone/>
              <a:defRPr sz="2250" b="1">
                <a:solidFill>
                  <a:srgbClr val="0A4F9D"/>
                </a:solidFill>
                <a:latin typeface="Trebuchet MS" panose="020B0603020202020204" pitchFamily="34" charset="0"/>
              </a:defRPr>
            </a:lvl1pPr>
            <a:lvl2pPr>
              <a:defRPr sz="1800">
                <a:solidFill>
                  <a:srgbClr val="FFC000"/>
                </a:solidFill>
              </a:defRPr>
            </a:lvl2pPr>
            <a:lvl3pPr>
              <a:defRPr sz="1500">
                <a:solidFill>
                  <a:srgbClr val="FFC000"/>
                </a:solidFill>
              </a:defRPr>
            </a:lvl3pPr>
            <a:lvl4pPr>
              <a:defRPr sz="1350">
                <a:solidFill>
                  <a:srgbClr val="FFC000"/>
                </a:solidFill>
              </a:defRPr>
            </a:lvl4pPr>
            <a:lvl5pPr>
              <a:defRPr sz="135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8" name="Picture 7"/>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3764307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End_thankyou">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3"/>
            <a:ext cx="2057400" cy="365125"/>
          </a:xfrm>
          <a:prstGeom prst="rect">
            <a:avLst/>
          </a:prstGeom>
        </p:spPr>
        <p:txBody>
          <a:bodyPr/>
          <a:lstStyle/>
          <a:p>
            <a:endParaRPr lang="it-IT"/>
          </a:p>
        </p:txBody>
      </p:sp>
      <p:grpSp>
        <p:nvGrpSpPr>
          <p:cNvPr id="10" name="Group 7"/>
          <p:cNvGrpSpPr/>
          <p:nvPr userDrawn="1"/>
        </p:nvGrpSpPr>
        <p:grpSpPr>
          <a:xfrm>
            <a:off x="0" y="6164054"/>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a:extLst>
              <a:ext uri="{28A0092B-C50C-407E-A947-70E740481C1C}">
                <a14:useLocalDpi xmlns:a14="http://schemas.microsoft.com/office/drawing/2010/main" val="0"/>
              </a:ext>
            </a:extLst>
          </a:blip>
          <a:srcRect l="14917" t="7057" r="15192" b="13643"/>
          <a:stretch/>
        </p:blipFill>
        <p:spPr>
          <a:xfrm>
            <a:off x="5515366" y="2171883"/>
            <a:ext cx="2942835" cy="2442670"/>
          </a:xfrm>
          <a:prstGeom prst="rect">
            <a:avLst/>
          </a:prstGeom>
        </p:spPr>
      </p:pic>
      <p:sp>
        <p:nvSpPr>
          <p:cNvPr id="3" name="Segnaposto testo 2"/>
          <p:cNvSpPr>
            <a:spLocks noGrp="1"/>
          </p:cNvSpPr>
          <p:nvPr>
            <p:ph type="body" sz="quarter" idx="11" hasCustomPrompt="1"/>
          </p:nvPr>
        </p:nvSpPr>
        <p:spPr>
          <a:xfrm>
            <a:off x="773114" y="2421228"/>
            <a:ext cx="4327525" cy="901410"/>
          </a:xfrm>
          <a:prstGeom prst="rect">
            <a:avLst/>
          </a:prstGeom>
        </p:spPr>
        <p:txBody>
          <a:bodyPr/>
          <a:lstStyle>
            <a:lvl1pPr marL="0" indent="0">
              <a:buNone/>
              <a:defRPr>
                <a:solidFill>
                  <a:srgbClr val="0A4F9D"/>
                </a:solidFill>
              </a:defRPr>
            </a:lvl1pPr>
          </a:lstStyle>
          <a:p>
            <a:pPr lvl="0"/>
            <a:r>
              <a:rPr lang="it-IT" dirty="0" err="1"/>
              <a:t>Add</a:t>
            </a:r>
            <a:r>
              <a:rPr lang="it-IT" dirty="0"/>
              <a:t> </a:t>
            </a:r>
            <a:r>
              <a:rPr lang="it-IT" dirty="0" err="1"/>
              <a:t>Thank</a:t>
            </a:r>
            <a:r>
              <a:rPr lang="it-IT" dirty="0"/>
              <a:t> </a:t>
            </a:r>
            <a:r>
              <a:rPr lang="it-IT" dirty="0" err="1"/>
              <a:t>you</a:t>
            </a:r>
            <a:r>
              <a:rPr lang="it-IT" dirty="0"/>
              <a:t>?</a:t>
            </a:r>
          </a:p>
        </p:txBody>
      </p:sp>
      <p:sp>
        <p:nvSpPr>
          <p:cNvPr id="19" name="Segnaposto testo 2"/>
          <p:cNvSpPr>
            <a:spLocks noGrp="1"/>
          </p:cNvSpPr>
          <p:nvPr>
            <p:ph type="body" sz="quarter" idx="12" hasCustomPrompt="1"/>
          </p:nvPr>
        </p:nvSpPr>
        <p:spPr>
          <a:xfrm>
            <a:off x="773114" y="3514939"/>
            <a:ext cx="4327525" cy="1416565"/>
          </a:xfrm>
          <a:prstGeom prst="rect">
            <a:avLst/>
          </a:prstGeom>
        </p:spPr>
        <p:txBody>
          <a:bodyPr/>
          <a:lstStyle>
            <a:lvl1pPr marL="0" indent="0">
              <a:buNone/>
              <a:defRPr sz="1800">
                <a:solidFill>
                  <a:schemeClr val="bg1">
                    <a:lumMod val="50000"/>
                  </a:schemeClr>
                </a:solidFill>
              </a:defRPr>
            </a:lvl1pPr>
          </a:lstStyle>
          <a:p>
            <a:pPr lvl="0"/>
            <a:r>
              <a:rPr lang="it-IT" dirty="0" err="1"/>
              <a:t>Contact</a:t>
            </a:r>
            <a:r>
              <a:rPr lang="it-IT" dirty="0"/>
              <a:t> </a:t>
            </a:r>
            <a:r>
              <a:rPr lang="it-IT" dirty="0" err="1"/>
              <a:t>Person</a:t>
            </a:r>
            <a:endParaRPr lang="it-IT" dirty="0"/>
          </a:p>
          <a:p>
            <a:pPr lvl="0"/>
            <a:endParaRPr lang="it-IT" dirty="0"/>
          </a:p>
          <a:p>
            <a:pPr lvl="0"/>
            <a:endParaRPr lang="it-IT" dirty="0"/>
          </a:p>
        </p:txBody>
      </p:sp>
      <p:sp>
        <p:nvSpPr>
          <p:cNvPr id="2" name="CasellaDiTesto 1"/>
          <p:cNvSpPr txBox="1"/>
          <p:nvPr userDrawn="1"/>
        </p:nvSpPr>
        <p:spPr>
          <a:xfrm>
            <a:off x="773114" y="5138671"/>
            <a:ext cx="4327525" cy="369332"/>
          </a:xfrm>
          <a:prstGeom prst="rect">
            <a:avLst/>
          </a:prstGeom>
          <a:noFill/>
        </p:spPr>
        <p:txBody>
          <a:bodyPr wrap="square" rtlCol="0">
            <a:spAutoFit/>
          </a:bodyPr>
          <a:lstStyle/>
          <a:p>
            <a:pPr algn="ctr"/>
            <a:r>
              <a:rPr lang="it-IT" sz="1800" dirty="0">
                <a:solidFill>
                  <a:schemeClr val="accent2"/>
                </a:solidFill>
                <a:latin typeface="Trebuchet MS" panose="020B0603020202020204" pitchFamily="34" charset="0"/>
              </a:rPr>
              <a:t>www.ieabioenergy.com</a:t>
            </a:r>
          </a:p>
        </p:txBody>
      </p:sp>
    </p:spTree>
    <p:extLst>
      <p:ext uri="{BB962C8B-B14F-4D97-AF65-F5344CB8AC3E}">
        <p14:creationId xmlns:p14="http://schemas.microsoft.com/office/powerpoint/2010/main" val="989196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7" name="Segnaposto testo 16">
            <a:extLst>
              <a:ext uri="{FF2B5EF4-FFF2-40B4-BE49-F238E27FC236}">
                <a16:creationId xmlns:a16="http://schemas.microsoft.com/office/drawing/2014/main" id="{9EC8956B-B1F9-4D33-80B4-8B26EA6BB96F}"/>
              </a:ext>
            </a:extLst>
          </p:cNvPr>
          <p:cNvSpPr>
            <a:spLocks noGrp="1"/>
          </p:cNvSpPr>
          <p:nvPr>
            <p:ph type="body" sz="quarter" idx="14" hasCustomPrompt="1"/>
          </p:nvPr>
        </p:nvSpPr>
        <p:spPr>
          <a:xfrm>
            <a:off x="608219" y="1502773"/>
            <a:ext cx="7927564" cy="545102"/>
          </a:xfrm>
          <a:prstGeom prst="rect">
            <a:avLst/>
          </a:prstGeom>
        </p:spPr>
        <p:txBody>
          <a:bodyPr>
            <a:normAutofit/>
          </a:bodyPr>
          <a:lstStyle>
            <a:lvl1pPr marL="0" indent="0">
              <a:buNone/>
              <a:defRPr sz="1950" b="0">
                <a:solidFill>
                  <a:srgbClr val="0A4F9D"/>
                </a:solidFill>
                <a:latin typeface="Trebuchet MS" panose="020B0603020202020204" pitchFamily="34" charset="0"/>
              </a:defRPr>
            </a:lvl1pPr>
          </a:lstStyle>
          <a:p>
            <a:pPr lvl="0"/>
            <a:r>
              <a:rPr lang="it-IT" dirty="0" err="1"/>
              <a:t>Subtitle</a:t>
            </a:r>
            <a:endParaRPr lang="it-IT" dirty="0"/>
          </a:p>
        </p:txBody>
      </p:sp>
      <p:sp>
        <p:nvSpPr>
          <p:cNvPr id="8" name="Segnaposto immagine 7">
            <a:extLst>
              <a:ext uri="{FF2B5EF4-FFF2-40B4-BE49-F238E27FC236}">
                <a16:creationId xmlns:a16="http://schemas.microsoft.com/office/drawing/2014/main" id="{FE689D27-0393-428F-B1C2-BD1832E6533F}"/>
              </a:ext>
            </a:extLst>
          </p:cNvPr>
          <p:cNvSpPr>
            <a:spLocks noGrp="1"/>
          </p:cNvSpPr>
          <p:nvPr>
            <p:ph type="pic" sz="quarter" idx="15"/>
          </p:nvPr>
        </p:nvSpPr>
        <p:spPr>
          <a:xfrm>
            <a:off x="608220" y="2324102"/>
            <a:ext cx="3855626" cy="3660775"/>
          </a:xfrm>
          <a:prstGeom prst="rect">
            <a:avLst/>
          </a:prstGeom>
        </p:spPr>
        <p:txBody>
          <a:bodyPr/>
          <a:lstStyle/>
          <a:p>
            <a:endParaRPr lang="it-IT" dirty="0"/>
          </a:p>
        </p:txBody>
      </p:sp>
      <p:sp>
        <p:nvSpPr>
          <p:cNvPr id="9" name="Segnaposto testo 9">
            <a:extLst>
              <a:ext uri="{FF2B5EF4-FFF2-40B4-BE49-F238E27FC236}">
                <a16:creationId xmlns:a16="http://schemas.microsoft.com/office/drawing/2014/main" id="{5A7A884E-868B-4AE7-A3EA-FFA6FD472163}"/>
              </a:ext>
            </a:extLst>
          </p:cNvPr>
          <p:cNvSpPr>
            <a:spLocks noGrp="1"/>
          </p:cNvSpPr>
          <p:nvPr>
            <p:ph type="body" sz="quarter" idx="16"/>
          </p:nvPr>
        </p:nvSpPr>
        <p:spPr>
          <a:xfrm>
            <a:off x="4680158" y="2325955"/>
            <a:ext cx="3855625" cy="3660775"/>
          </a:xfrm>
          <a:prstGeom prst="rect">
            <a:avLst/>
          </a:prstGeom>
        </p:spPr>
        <p:txBody>
          <a:bodyPr/>
          <a:lstStyle>
            <a:lvl1pPr>
              <a:defRPr sz="18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0" name="Segnaposto testo 14">
            <a:extLst>
              <a:ext uri="{FF2B5EF4-FFF2-40B4-BE49-F238E27FC236}">
                <a16:creationId xmlns:a16="http://schemas.microsoft.com/office/drawing/2014/main" id="{BCAE2E5A-271A-4E92-B711-0245AD2FFE0E}"/>
              </a:ext>
            </a:extLst>
          </p:cNvPr>
          <p:cNvSpPr>
            <a:spLocks noGrp="1"/>
          </p:cNvSpPr>
          <p:nvPr>
            <p:ph type="body" sz="quarter" idx="17" hasCustomPrompt="1"/>
          </p:nvPr>
        </p:nvSpPr>
        <p:spPr>
          <a:xfrm>
            <a:off x="608219" y="495161"/>
            <a:ext cx="7927564" cy="980907"/>
          </a:xfrm>
          <a:prstGeom prst="rect">
            <a:avLst/>
          </a:prstGeom>
        </p:spPr>
        <p:txBody>
          <a:bodyPr>
            <a:noAutofit/>
          </a:bodyPr>
          <a:lstStyle>
            <a:lvl1pPr marL="0" indent="0">
              <a:lnSpc>
                <a:spcPts val="2438"/>
              </a:lnSpc>
              <a:buNone/>
              <a:defRPr sz="2250" b="1">
                <a:solidFill>
                  <a:srgbClr val="0A4F9D"/>
                </a:solidFill>
                <a:latin typeface="Trebuchet MS" panose="020B0603020202020204" pitchFamily="34" charset="0"/>
              </a:defRPr>
            </a:lvl1pPr>
            <a:lvl2pPr>
              <a:defRPr sz="1800">
                <a:solidFill>
                  <a:srgbClr val="FFC000"/>
                </a:solidFill>
              </a:defRPr>
            </a:lvl2pPr>
            <a:lvl3pPr>
              <a:defRPr sz="1500">
                <a:solidFill>
                  <a:srgbClr val="FFC000"/>
                </a:solidFill>
              </a:defRPr>
            </a:lvl3pPr>
            <a:lvl4pPr>
              <a:defRPr sz="1350">
                <a:solidFill>
                  <a:srgbClr val="FFC000"/>
                </a:solidFill>
              </a:defRPr>
            </a:lvl4pPr>
            <a:lvl5pPr>
              <a:defRPr sz="135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14" name="Date Placeholder 1">
            <a:extLst>
              <a:ext uri="{FF2B5EF4-FFF2-40B4-BE49-F238E27FC236}">
                <a16:creationId xmlns:a16="http://schemas.microsoft.com/office/drawing/2014/main" id="{7576CA13-B570-4F61-97DC-A820FBC8DEBC}"/>
              </a:ext>
            </a:extLst>
          </p:cNvPr>
          <p:cNvSpPr txBox="1">
            <a:spLocks/>
          </p:cNvSpPr>
          <p:nvPr userDrawn="1"/>
        </p:nvSpPr>
        <p:spPr>
          <a:xfrm>
            <a:off x="608218" y="6283504"/>
            <a:ext cx="1456556" cy="365125"/>
          </a:xfrm>
          <a:prstGeom prst="rect">
            <a:avLst/>
          </a:prstGeom>
        </p:spPr>
        <p:txBody>
          <a:bodyPr vert="horz" lIns="68580" tIns="34290" rIns="68580" bIns="3429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5" name="Footer Placeholder 2">
            <a:extLst>
              <a:ext uri="{FF2B5EF4-FFF2-40B4-BE49-F238E27FC236}">
                <a16:creationId xmlns:a16="http://schemas.microsoft.com/office/drawing/2014/main" id="{EE194034-51DE-4D76-9226-EC41156CFA1B}"/>
              </a:ext>
            </a:extLst>
          </p:cNvPr>
          <p:cNvSpPr txBox="1">
            <a:spLocks/>
          </p:cNvSpPr>
          <p:nvPr userDrawn="1"/>
        </p:nvSpPr>
        <p:spPr>
          <a:xfrm>
            <a:off x="3475777" y="6283504"/>
            <a:ext cx="2192447" cy="365125"/>
          </a:xfrm>
          <a:prstGeom prst="rect">
            <a:avLst/>
          </a:prstGeom>
        </p:spPr>
        <p:txBody>
          <a:bodyPr vert="horz" lIns="68580" tIns="34290" rIns="68580" bIns="3429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7" name="CasellaDiTesto 16">
            <a:extLst>
              <a:ext uri="{FF2B5EF4-FFF2-40B4-BE49-F238E27FC236}">
                <a16:creationId xmlns:a16="http://schemas.microsoft.com/office/drawing/2014/main" id="{9EB8ED05-FBC3-4256-9F84-860693637D03}"/>
              </a:ext>
            </a:extLst>
          </p:cNvPr>
          <p:cNvSpPr txBox="1"/>
          <p:nvPr userDrawn="1"/>
        </p:nvSpPr>
        <p:spPr>
          <a:xfrm>
            <a:off x="7015017" y="6409301"/>
            <a:ext cx="2128984" cy="253916"/>
          </a:xfrm>
          <a:prstGeom prst="rect">
            <a:avLst/>
          </a:prstGeom>
          <a:noFill/>
        </p:spPr>
        <p:txBody>
          <a:bodyPr wrap="square" rtlCol="0">
            <a:spAutoFit/>
          </a:bodyPr>
          <a:lstStyle/>
          <a:p>
            <a:r>
              <a:rPr lang="it-IT" sz="1050" dirty="0">
                <a:solidFill>
                  <a:schemeClr val="bg1">
                    <a:lumMod val="50000"/>
                  </a:schemeClr>
                </a:solidFill>
                <a:latin typeface="Trebuchet MS" panose="020B0603020202020204" pitchFamily="34" charset="0"/>
              </a:rPr>
              <a:t>www.ieabioenergy.com</a:t>
            </a:r>
          </a:p>
        </p:txBody>
      </p:sp>
      <p:pic>
        <p:nvPicPr>
          <p:cNvPr id="18" name="Immagine 17">
            <a:extLst>
              <a:ext uri="{FF2B5EF4-FFF2-40B4-BE49-F238E27FC236}">
                <a16:creationId xmlns:a16="http://schemas.microsoft.com/office/drawing/2014/main" id="{223F78A1-185B-4056-90F0-B72C06581AA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8"/>
            <a:ext cx="1747974" cy="798433"/>
          </a:xfrm>
          <a:prstGeom prst="rect">
            <a:avLst/>
          </a:prstGeom>
        </p:spPr>
      </p:pic>
      <p:sp>
        <p:nvSpPr>
          <p:cNvPr id="19" name="Segnaposto numero diapositiva 2">
            <a:extLst>
              <a:ext uri="{FF2B5EF4-FFF2-40B4-BE49-F238E27FC236}">
                <a16:creationId xmlns:a16="http://schemas.microsoft.com/office/drawing/2014/main" id="{5D6249A3-D378-4633-BB6F-5491EB57B3E5}"/>
              </a:ext>
            </a:extLst>
          </p:cNvPr>
          <p:cNvSpPr txBox="1">
            <a:spLocks/>
          </p:cNvSpPr>
          <p:nvPr userDrawn="1"/>
        </p:nvSpPr>
        <p:spPr>
          <a:xfrm>
            <a:off x="3543300" y="6380627"/>
            <a:ext cx="2057400" cy="365125"/>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050" smtClean="0"/>
              <a:pPr algn="ctr"/>
              <a:t>‹#›</a:t>
            </a:fld>
            <a:endParaRPr lang="it-IT" sz="1050" dirty="0"/>
          </a:p>
        </p:txBody>
      </p:sp>
    </p:spTree>
    <p:extLst>
      <p:ext uri="{BB962C8B-B14F-4D97-AF65-F5344CB8AC3E}">
        <p14:creationId xmlns:p14="http://schemas.microsoft.com/office/powerpoint/2010/main" val="26299498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s_layout">
    <p:spTree>
      <p:nvGrpSpPr>
        <p:cNvPr id="1" name=""/>
        <p:cNvGrpSpPr/>
        <p:nvPr/>
      </p:nvGrpSpPr>
      <p:grpSpPr>
        <a:xfrm>
          <a:off x="0" y="0"/>
          <a:ext cx="0" cy="0"/>
          <a:chOff x="0" y="0"/>
          <a:chExt cx="0" cy="0"/>
        </a:xfrm>
      </p:grpSpPr>
      <p:sp>
        <p:nvSpPr>
          <p:cNvPr id="3" name="Titolo 3">
            <a:extLst>
              <a:ext uri="{FF2B5EF4-FFF2-40B4-BE49-F238E27FC236}">
                <a16:creationId xmlns:a16="http://schemas.microsoft.com/office/drawing/2014/main" id="{A93FCEA2-C324-40E5-BE33-54E07D79FD3C}"/>
              </a:ext>
            </a:extLst>
          </p:cNvPr>
          <p:cNvSpPr>
            <a:spLocks noGrp="1"/>
          </p:cNvSpPr>
          <p:nvPr>
            <p:ph type="title" hasCustomPrompt="1"/>
          </p:nvPr>
        </p:nvSpPr>
        <p:spPr>
          <a:xfrm>
            <a:off x="589988" y="1746466"/>
            <a:ext cx="7964026" cy="2470487"/>
          </a:xfrm>
          <a:prstGeom prst="rect">
            <a:avLst/>
          </a:prstGeom>
        </p:spPr>
        <p:txBody>
          <a:bodyPr/>
          <a:lstStyle>
            <a:lvl1pPr>
              <a:defRPr sz="3300">
                <a:solidFill>
                  <a:srgbClr val="0A4F9D"/>
                </a:solidFill>
              </a:defRPr>
            </a:lvl1pPr>
          </a:lstStyle>
          <a:p>
            <a:r>
              <a:rPr lang="it-IT" dirty="0"/>
              <a:t>Quote text </a:t>
            </a:r>
            <a:r>
              <a:rPr lang="it-IT" dirty="0" err="1"/>
              <a:t>goes</a:t>
            </a:r>
            <a:r>
              <a:rPr lang="it-IT" dirty="0"/>
              <a:t> </a:t>
            </a:r>
            <a:r>
              <a:rPr lang="it-IT" dirty="0" err="1"/>
              <a:t>here</a:t>
            </a:r>
            <a:br>
              <a:rPr lang="it-IT" dirty="0"/>
            </a:br>
            <a:r>
              <a:rPr lang="it-IT" dirty="0"/>
              <a:t>Quote text </a:t>
            </a:r>
            <a:r>
              <a:rPr lang="it-IT" dirty="0" err="1"/>
              <a:t>goes</a:t>
            </a:r>
            <a:r>
              <a:rPr lang="it-IT" dirty="0"/>
              <a:t> </a:t>
            </a:r>
            <a:r>
              <a:rPr lang="it-IT" dirty="0" err="1"/>
              <a:t>here</a:t>
            </a:r>
            <a:br>
              <a:rPr lang="it-IT" dirty="0"/>
            </a:br>
            <a:r>
              <a:rPr lang="it-IT" dirty="0"/>
              <a:t>Quote text </a:t>
            </a:r>
            <a:r>
              <a:rPr lang="it-IT" dirty="0" err="1"/>
              <a:t>goes</a:t>
            </a:r>
            <a:r>
              <a:rPr lang="it-IT" dirty="0"/>
              <a:t> </a:t>
            </a:r>
            <a:r>
              <a:rPr lang="it-IT" dirty="0" err="1"/>
              <a:t>here</a:t>
            </a:r>
            <a:endParaRPr lang="it-IT" dirty="0"/>
          </a:p>
        </p:txBody>
      </p:sp>
      <p:sp>
        <p:nvSpPr>
          <p:cNvPr id="4" name="Segnaposto testo 4">
            <a:extLst>
              <a:ext uri="{FF2B5EF4-FFF2-40B4-BE49-F238E27FC236}">
                <a16:creationId xmlns:a16="http://schemas.microsoft.com/office/drawing/2014/main" id="{CB82279F-ED13-42EF-9198-F9127CB292C5}"/>
              </a:ext>
            </a:extLst>
          </p:cNvPr>
          <p:cNvSpPr>
            <a:spLocks noGrp="1"/>
          </p:cNvSpPr>
          <p:nvPr>
            <p:ph type="body" sz="quarter" idx="13" hasCustomPrompt="1"/>
          </p:nvPr>
        </p:nvSpPr>
        <p:spPr>
          <a:xfrm>
            <a:off x="589988" y="4656753"/>
            <a:ext cx="5545137" cy="365125"/>
          </a:xfrm>
          <a:prstGeom prst="rect">
            <a:avLst/>
          </a:prstGeom>
        </p:spPr>
        <p:txBody>
          <a:bodyPr>
            <a:noAutofit/>
          </a:bodyPr>
          <a:lstStyle>
            <a:lvl1pPr marL="0" indent="0">
              <a:buNone/>
              <a:defRPr sz="1800">
                <a:solidFill>
                  <a:schemeClr val="bg1">
                    <a:lumMod val="50000"/>
                  </a:schemeClr>
                </a:solidFill>
                <a:latin typeface="Trebuchet MS" panose="020B0603020202020204" pitchFamily="34" charset="0"/>
              </a:defRPr>
            </a:lvl1pPr>
          </a:lstStyle>
          <a:p>
            <a:r>
              <a:rPr lang="it-IT" dirty="0"/>
              <a:t>Author</a:t>
            </a:r>
          </a:p>
        </p:txBody>
      </p:sp>
      <p:sp>
        <p:nvSpPr>
          <p:cNvPr id="5" name="CasellaDiTesto 4">
            <a:extLst>
              <a:ext uri="{FF2B5EF4-FFF2-40B4-BE49-F238E27FC236}">
                <a16:creationId xmlns:a16="http://schemas.microsoft.com/office/drawing/2014/main" id="{A7F477A7-80B9-4A9C-8620-247C8E95F7E2}"/>
              </a:ext>
            </a:extLst>
          </p:cNvPr>
          <p:cNvSpPr txBox="1"/>
          <p:nvPr userDrawn="1"/>
        </p:nvSpPr>
        <p:spPr>
          <a:xfrm>
            <a:off x="7015017" y="6409301"/>
            <a:ext cx="2128984" cy="253916"/>
          </a:xfrm>
          <a:prstGeom prst="rect">
            <a:avLst/>
          </a:prstGeom>
          <a:noFill/>
        </p:spPr>
        <p:txBody>
          <a:bodyPr wrap="square" rtlCol="0">
            <a:spAutoFit/>
          </a:bodyPr>
          <a:lstStyle/>
          <a:p>
            <a:r>
              <a:rPr lang="it-IT" sz="1050" dirty="0">
                <a:solidFill>
                  <a:schemeClr val="bg1">
                    <a:lumMod val="50000"/>
                  </a:schemeClr>
                </a:solidFill>
                <a:latin typeface="Trebuchet MS" panose="020B0603020202020204" pitchFamily="34" charset="0"/>
              </a:rPr>
              <a:t>www.ieabioenergy.com</a:t>
            </a:r>
          </a:p>
        </p:txBody>
      </p:sp>
      <p:pic>
        <p:nvPicPr>
          <p:cNvPr id="6" name="Immagine 5">
            <a:extLst>
              <a:ext uri="{FF2B5EF4-FFF2-40B4-BE49-F238E27FC236}">
                <a16:creationId xmlns:a16="http://schemas.microsoft.com/office/drawing/2014/main" id="{2A23F157-B345-475B-9CA7-224C37B0A77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8"/>
            <a:ext cx="1747974" cy="798433"/>
          </a:xfrm>
          <a:prstGeom prst="rect">
            <a:avLst/>
          </a:prstGeom>
        </p:spPr>
      </p:pic>
      <p:sp>
        <p:nvSpPr>
          <p:cNvPr id="7" name="Segnaposto numero diapositiva 2">
            <a:extLst>
              <a:ext uri="{FF2B5EF4-FFF2-40B4-BE49-F238E27FC236}">
                <a16:creationId xmlns:a16="http://schemas.microsoft.com/office/drawing/2014/main" id="{43991460-FBE9-4570-A761-837D35685C94}"/>
              </a:ext>
            </a:extLst>
          </p:cNvPr>
          <p:cNvSpPr txBox="1">
            <a:spLocks/>
          </p:cNvSpPr>
          <p:nvPr userDrawn="1"/>
        </p:nvSpPr>
        <p:spPr>
          <a:xfrm>
            <a:off x="3543300" y="6380627"/>
            <a:ext cx="2057400" cy="365125"/>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050" smtClean="0"/>
              <a:pPr algn="ctr"/>
              <a:t>‹#›</a:t>
            </a:fld>
            <a:endParaRPr lang="it-IT" sz="1050" dirty="0"/>
          </a:p>
        </p:txBody>
      </p:sp>
    </p:spTree>
    <p:extLst>
      <p:ext uri="{BB962C8B-B14F-4D97-AF65-F5344CB8AC3E}">
        <p14:creationId xmlns:p14="http://schemas.microsoft.com/office/powerpoint/2010/main" val="2925737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5/31/23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83954937"/>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ultiple Speakers_layout">
    <p:spTree>
      <p:nvGrpSpPr>
        <p:cNvPr id="1" name=""/>
        <p:cNvGrpSpPr/>
        <p:nvPr/>
      </p:nvGrpSpPr>
      <p:grpSpPr>
        <a:xfrm>
          <a:off x="0" y="0"/>
          <a:ext cx="0" cy="0"/>
          <a:chOff x="0" y="0"/>
          <a:chExt cx="0" cy="0"/>
        </a:xfrm>
      </p:grpSpPr>
      <p:sp>
        <p:nvSpPr>
          <p:cNvPr id="12" name="Segnaposto immagine 3">
            <a:extLst>
              <a:ext uri="{FF2B5EF4-FFF2-40B4-BE49-F238E27FC236}">
                <a16:creationId xmlns:a16="http://schemas.microsoft.com/office/drawing/2014/main" id="{476A62A8-BB1C-4691-A617-D77F9111D28E}"/>
              </a:ext>
            </a:extLst>
          </p:cNvPr>
          <p:cNvSpPr>
            <a:spLocks noGrp="1"/>
          </p:cNvSpPr>
          <p:nvPr>
            <p:ph type="pic" idx="1"/>
          </p:nvPr>
        </p:nvSpPr>
        <p:spPr>
          <a:xfrm>
            <a:off x="767585" y="2327879"/>
            <a:ext cx="1213203" cy="1213203"/>
          </a:xfrm>
          <a:prstGeom prst="rect">
            <a:avLst/>
          </a:prstGeom>
        </p:spPr>
      </p:sp>
      <p:sp>
        <p:nvSpPr>
          <p:cNvPr id="13" name="Segnaposto testo 4">
            <a:extLst>
              <a:ext uri="{FF2B5EF4-FFF2-40B4-BE49-F238E27FC236}">
                <a16:creationId xmlns:a16="http://schemas.microsoft.com/office/drawing/2014/main" id="{B05DF9B3-F8C5-4F6E-B937-54BB6DE7EBA8}"/>
              </a:ext>
            </a:extLst>
          </p:cNvPr>
          <p:cNvSpPr>
            <a:spLocks noGrp="1"/>
          </p:cNvSpPr>
          <p:nvPr>
            <p:ph type="body" sz="half" idx="2" hasCustomPrompt="1"/>
          </p:nvPr>
        </p:nvSpPr>
        <p:spPr>
          <a:xfrm>
            <a:off x="608219" y="3730259"/>
            <a:ext cx="1531937" cy="724249"/>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NAME, SURNAME</a:t>
            </a:r>
          </a:p>
          <a:p>
            <a:endParaRPr lang="it-IT" dirty="0"/>
          </a:p>
        </p:txBody>
      </p:sp>
      <p:sp>
        <p:nvSpPr>
          <p:cNvPr id="14" name="Segnaposto testo 5">
            <a:extLst>
              <a:ext uri="{FF2B5EF4-FFF2-40B4-BE49-F238E27FC236}">
                <a16:creationId xmlns:a16="http://schemas.microsoft.com/office/drawing/2014/main" id="{1E549EA2-CD89-4C08-9C10-B713616E08AC}"/>
              </a:ext>
            </a:extLst>
          </p:cNvPr>
          <p:cNvSpPr>
            <a:spLocks noGrp="1"/>
          </p:cNvSpPr>
          <p:nvPr>
            <p:ph type="body" sz="quarter" idx="13" hasCustomPrompt="1"/>
          </p:nvPr>
        </p:nvSpPr>
        <p:spPr>
          <a:xfrm>
            <a:off x="608219" y="4586347"/>
            <a:ext cx="1531937" cy="724250"/>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0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15" name="Segnaposto testo 6">
            <a:extLst>
              <a:ext uri="{FF2B5EF4-FFF2-40B4-BE49-F238E27FC236}">
                <a16:creationId xmlns:a16="http://schemas.microsoft.com/office/drawing/2014/main" id="{117C5121-84BE-40DB-BF2F-5B831FBEE7A1}"/>
              </a:ext>
            </a:extLst>
          </p:cNvPr>
          <p:cNvSpPr>
            <a:spLocks noGrp="1"/>
          </p:cNvSpPr>
          <p:nvPr>
            <p:ph type="body" sz="quarter" idx="15" hasCustomPrompt="1"/>
          </p:nvPr>
        </p:nvSpPr>
        <p:spPr>
          <a:xfrm>
            <a:off x="608219" y="5428100"/>
            <a:ext cx="1531937" cy="365124"/>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0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17" name="Segnaposto immagine 8">
            <a:extLst>
              <a:ext uri="{FF2B5EF4-FFF2-40B4-BE49-F238E27FC236}">
                <a16:creationId xmlns:a16="http://schemas.microsoft.com/office/drawing/2014/main" id="{9D46459E-54B3-4ECD-AB14-2843BCC7F5E5}"/>
              </a:ext>
            </a:extLst>
          </p:cNvPr>
          <p:cNvSpPr>
            <a:spLocks noGrp="1"/>
          </p:cNvSpPr>
          <p:nvPr>
            <p:ph type="pic" idx="48"/>
          </p:nvPr>
        </p:nvSpPr>
        <p:spPr>
          <a:xfrm>
            <a:off x="2380795" y="2327879"/>
            <a:ext cx="1213203" cy="1213203"/>
          </a:xfrm>
          <a:prstGeom prst="rect">
            <a:avLst/>
          </a:prstGeom>
        </p:spPr>
      </p:sp>
      <p:sp>
        <p:nvSpPr>
          <p:cNvPr id="18" name="Segnaposto testo 9">
            <a:extLst>
              <a:ext uri="{FF2B5EF4-FFF2-40B4-BE49-F238E27FC236}">
                <a16:creationId xmlns:a16="http://schemas.microsoft.com/office/drawing/2014/main" id="{555C3172-E8F0-4477-B564-F12CE45E5909}"/>
              </a:ext>
            </a:extLst>
          </p:cNvPr>
          <p:cNvSpPr>
            <a:spLocks noGrp="1"/>
          </p:cNvSpPr>
          <p:nvPr>
            <p:ph type="body" sz="half" idx="49" hasCustomPrompt="1"/>
          </p:nvPr>
        </p:nvSpPr>
        <p:spPr>
          <a:xfrm>
            <a:off x="2221429" y="3730259"/>
            <a:ext cx="1531937" cy="724249"/>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3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NAME, SURNAME</a:t>
            </a:r>
          </a:p>
          <a:p>
            <a:endParaRPr lang="it-IT" dirty="0"/>
          </a:p>
        </p:txBody>
      </p:sp>
      <p:sp>
        <p:nvSpPr>
          <p:cNvPr id="19" name="Segnaposto testo 10">
            <a:extLst>
              <a:ext uri="{FF2B5EF4-FFF2-40B4-BE49-F238E27FC236}">
                <a16:creationId xmlns:a16="http://schemas.microsoft.com/office/drawing/2014/main" id="{0CAE3EF3-8423-4769-BB95-020D916984BF}"/>
              </a:ext>
            </a:extLst>
          </p:cNvPr>
          <p:cNvSpPr>
            <a:spLocks noGrp="1"/>
          </p:cNvSpPr>
          <p:nvPr>
            <p:ph type="body" sz="quarter" idx="50" hasCustomPrompt="1"/>
          </p:nvPr>
        </p:nvSpPr>
        <p:spPr>
          <a:xfrm>
            <a:off x="2221429" y="4586347"/>
            <a:ext cx="1531937" cy="724250"/>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0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0" name="Segnaposto testo 11">
            <a:extLst>
              <a:ext uri="{FF2B5EF4-FFF2-40B4-BE49-F238E27FC236}">
                <a16:creationId xmlns:a16="http://schemas.microsoft.com/office/drawing/2014/main" id="{82503BD3-1671-4D57-82CF-45BDDDB1623A}"/>
              </a:ext>
            </a:extLst>
          </p:cNvPr>
          <p:cNvSpPr>
            <a:spLocks noGrp="1"/>
          </p:cNvSpPr>
          <p:nvPr>
            <p:ph type="body" sz="quarter" idx="52" hasCustomPrompt="1"/>
          </p:nvPr>
        </p:nvSpPr>
        <p:spPr>
          <a:xfrm>
            <a:off x="2221429" y="5428100"/>
            <a:ext cx="1531937" cy="365124"/>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0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1" name="Segnaposto immagine 12">
            <a:extLst>
              <a:ext uri="{FF2B5EF4-FFF2-40B4-BE49-F238E27FC236}">
                <a16:creationId xmlns:a16="http://schemas.microsoft.com/office/drawing/2014/main" id="{937F2D98-FF53-4516-AC93-1CB129D9786B}"/>
              </a:ext>
            </a:extLst>
          </p:cNvPr>
          <p:cNvSpPr>
            <a:spLocks noGrp="1"/>
          </p:cNvSpPr>
          <p:nvPr>
            <p:ph type="pic" idx="53"/>
          </p:nvPr>
        </p:nvSpPr>
        <p:spPr>
          <a:xfrm>
            <a:off x="3986570" y="2327879"/>
            <a:ext cx="1213203" cy="1213203"/>
          </a:xfrm>
          <a:prstGeom prst="rect">
            <a:avLst/>
          </a:prstGeom>
        </p:spPr>
      </p:sp>
      <p:sp>
        <p:nvSpPr>
          <p:cNvPr id="22" name="Segnaposto testo 13">
            <a:extLst>
              <a:ext uri="{FF2B5EF4-FFF2-40B4-BE49-F238E27FC236}">
                <a16:creationId xmlns:a16="http://schemas.microsoft.com/office/drawing/2014/main" id="{8924AC5B-17DF-4EFB-9217-01F96C1D6831}"/>
              </a:ext>
            </a:extLst>
          </p:cNvPr>
          <p:cNvSpPr>
            <a:spLocks noGrp="1"/>
          </p:cNvSpPr>
          <p:nvPr>
            <p:ph type="body" sz="half" idx="54" hasCustomPrompt="1"/>
          </p:nvPr>
        </p:nvSpPr>
        <p:spPr>
          <a:xfrm>
            <a:off x="3827204" y="3730259"/>
            <a:ext cx="1531937" cy="724249"/>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3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NAME, SURNAME</a:t>
            </a:r>
          </a:p>
          <a:p>
            <a:endParaRPr lang="it-IT" dirty="0"/>
          </a:p>
        </p:txBody>
      </p:sp>
      <p:sp>
        <p:nvSpPr>
          <p:cNvPr id="23" name="Segnaposto testo 14">
            <a:extLst>
              <a:ext uri="{FF2B5EF4-FFF2-40B4-BE49-F238E27FC236}">
                <a16:creationId xmlns:a16="http://schemas.microsoft.com/office/drawing/2014/main" id="{C94AA38A-0DD2-4B4F-8AF8-D2AA144CA09C}"/>
              </a:ext>
            </a:extLst>
          </p:cNvPr>
          <p:cNvSpPr>
            <a:spLocks noGrp="1"/>
          </p:cNvSpPr>
          <p:nvPr>
            <p:ph type="body" sz="quarter" idx="55" hasCustomPrompt="1"/>
          </p:nvPr>
        </p:nvSpPr>
        <p:spPr>
          <a:xfrm>
            <a:off x="3827204" y="4586347"/>
            <a:ext cx="1531937" cy="724250"/>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0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4" name="Segnaposto testo 15">
            <a:extLst>
              <a:ext uri="{FF2B5EF4-FFF2-40B4-BE49-F238E27FC236}">
                <a16:creationId xmlns:a16="http://schemas.microsoft.com/office/drawing/2014/main" id="{A46FA64C-8858-40EF-B180-94DF7A027E39}"/>
              </a:ext>
            </a:extLst>
          </p:cNvPr>
          <p:cNvSpPr>
            <a:spLocks noGrp="1"/>
          </p:cNvSpPr>
          <p:nvPr>
            <p:ph type="body" sz="quarter" idx="57" hasCustomPrompt="1"/>
          </p:nvPr>
        </p:nvSpPr>
        <p:spPr>
          <a:xfrm>
            <a:off x="3827204" y="5428100"/>
            <a:ext cx="1531937" cy="365124"/>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0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5" name="Segnaposto immagine 16">
            <a:extLst>
              <a:ext uri="{FF2B5EF4-FFF2-40B4-BE49-F238E27FC236}">
                <a16:creationId xmlns:a16="http://schemas.microsoft.com/office/drawing/2014/main" id="{C9315B0A-6DB1-415F-89C8-A12F463F7D93}"/>
              </a:ext>
            </a:extLst>
          </p:cNvPr>
          <p:cNvSpPr>
            <a:spLocks noGrp="1"/>
          </p:cNvSpPr>
          <p:nvPr>
            <p:ph type="pic" idx="58"/>
          </p:nvPr>
        </p:nvSpPr>
        <p:spPr>
          <a:xfrm>
            <a:off x="5594228" y="2327879"/>
            <a:ext cx="1213203" cy="1213203"/>
          </a:xfrm>
          <a:prstGeom prst="rect">
            <a:avLst/>
          </a:prstGeom>
        </p:spPr>
      </p:sp>
      <p:sp>
        <p:nvSpPr>
          <p:cNvPr id="26" name="Segnaposto testo 17">
            <a:extLst>
              <a:ext uri="{FF2B5EF4-FFF2-40B4-BE49-F238E27FC236}">
                <a16:creationId xmlns:a16="http://schemas.microsoft.com/office/drawing/2014/main" id="{C8A09F4F-C026-4ED0-8481-FFD1B53EA9ED}"/>
              </a:ext>
            </a:extLst>
          </p:cNvPr>
          <p:cNvSpPr>
            <a:spLocks noGrp="1"/>
          </p:cNvSpPr>
          <p:nvPr>
            <p:ph type="body" sz="half" idx="59" hasCustomPrompt="1"/>
          </p:nvPr>
        </p:nvSpPr>
        <p:spPr>
          <a:xfrm>
            <a:off x="5434862" y="3730259"/>
            <a:ext cx="1531937" cy="724249"/>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3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NAME, SURNAME</a:t>
            </a:r>
          </a:p>
          <a:p>
            <a:endParaRPr lang="it-IT" dirty="0"/>
          </a:p>
        </p:txBody>
      </p:sp>
      <p:sp>
        <p:nvSpPr>
          <p:cNvPr id="27" name="Segnaposto testo 18">
            <a:extLst>
              <a:ext uri="{FF2B5EF4-FFF2-40B4-BE49-F238E27FC236}">
                <a16:creationId xmlns:a16="http://schemas.microsoft.com/office/drawing/2014/main" id="{59E73419-B23F-4B07-B51B-08E60F8FE2E1}"/>
              </a:ext>
            </a:extLst>
          </p:cNvPr>
          <p:cNvSpPr>
            <a:spLocks noGrp="1"/>
          </p:cNvSpPr>
          <p:nvPr>
            <p:ph type="body" sz="quarter" idx="60" hasCustomPrompt="1"/>
          </p:nvPr>
        </p:nvSpPr>
        <p:spPr>
          <a:xfrm>
            <a:off x="5434862" y="4586347"/>
            <a:ext cx="1531937" cy="724250"/>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0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8" name="Segnaposto testo 19">
            <a:extLst>
              <a:ext uri="{FF2B5EF4-FFF2-40B4-BE49-F238E27FC236}">
                <a16:creationId xmlns:a16="http://schemas.microsoft.com/office/drawing/2014/main" id="{4B0564F3-E8C1-4170-82EB-EB8D16322789}"/>
              </a:ext>
            </a:extLst>
          </p:cNvPr>
          <p:cNvSpPr>
            <a:spLocks noGrp="1"/>
          </p:cNvSpPr>
          <p:nvPr>
            <p:ph type="body" sz="quarter" idx="62" hasCustomPrompt="1"/>
          </p:nvPr>
        </p:nvSpPr>
        <p:spPr>
          <a:xfrm>
            <a:off x="5434862" y="5428100"/>
            <a:ext cx="1531937" cy="365124"/>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0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9" name="Segnaposto immagine 20">
            <a:extLst>
              <a:ext uri="{FF2B5EF4-FFF2-40B4-BE49-F238E27FC236}">
                <a16:creationId xmlns:a16="http://schemas.microsoft.com/office/drawing/2014/main" id="{19B921F8-A4FE-4C3C-8B68-F557AFC7C255}"/>
              </a:ext>
            </a:extLst>
          </p:cNvPr>
          <p:cNvSpPr>
            <a:spLocks noGrp="1"/>
          </p:cNvSpPr>
          <p:nvPr>
            <p:ph type="pic" idx="63"/>
          </p:nvPr>
        </p:nvSpPr>
        <p:spPr>
          <a:xfrm>
            <a:off x="7207438" y="2327879"/>
            <a:ext cx="1213203" cy="1213203"/>
          </a:xfrm>
          <a:prstGeom prst="rect">
            <a:avLst/>
          </a:prstGeom>
        </p:spPr>
      </p:sp>
      <p:sp>
        <p:nvSpPr>
          <p:cNvPr id="30" name="Segnaposto testo 21">
            <a:extLst>
              <a:ext uri="{FF2B5EF4-FFF2-40B4-BE49-F238E27FC236}">
                <a16:creationId xmlns:a16="http://schemas.microsoft.com/office/drawing/2014/main" id="{9DDB6E8C-D046-478C-A434-BA06825822AA}"/>
              </a:ext>
            </a:extLst>
          </p:cNvPr>
          <p:cNvSpPr>
            <a:spLocks noGrp="1"/>
          </p:cNvSpPr>
          <p:nvPr>
            <p:ph type="body" sz="half" idx="64" hasCustomPrompt="1"/>
          </p:nvPr>
        </p:nvSpPr>
        <p:spPr>
          <a:xfrm>
            <a:off x="7048072" y="3730259"/>
            <a:ext cx="1531937" cy="724249"/>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3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NAME, SURNAME</a:t>
            </a:r>
          </a:p>
          <a:p>
            <a:endParaRPr lang="it-IT" dirty="0"/>
          </a:p>
        </p:txBody>
      </p:sp>
      <p:sp>
        <p:nvSpPr>
          <p:cNvPr id="31" name="Segnaposto testo 22">
            <a:extLst>
              <a:ext uri="{FF2B5EF4-FFF2-40B4-BE49-F238E27FC236}">
                <a16:creationId xmlns:a16="http://schemas.microsoft.com/office/drawing/2014/main" id="{C97522E0-ECCD-4AF6-9805-6B8DDDC86443}"/>
              </a:ext>
            </a:extLst>
          </p:cNvPr>
          <p:cNvSpPr>
            <a:spLocks noGrp="1"/>
          </p:cNvSpPr>
          <p:nvPr>
            <p:ph type="body" sz="quarter" idx="65" hasCustomPrompt="1"/>
          </p:nvPr>
        </p:nvSpPr>
        <p:spPr>
          <a:xfrm>
            <a:off x="7048072" y="4586347"/>
            <a:ext cx="1531937" cy="724250"/>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0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32" name="Segnaposto testo 23">
            <a:extLst>
              <a:ext uri="{FF2B5EF4-FFF2-40B4-BE49-F238E27FC236}">
                <a16:creationId xmlns:a16="http://schemas.microsoft.com/office/drawing/2014/main" id="{740023F0-B732-4838-92CE-137FD04505AB}"/>
              </a:ext>
            </a:extLst>
          </p:cNvPr>
          <p:cNvSpPr>
            <a:spLocks noGrp="1"/>
          </p:cNvSpPr>
          <p:nvPr>
            <p:ph type="body" sz="quarter" idx="67" hasCustomPrompt="1"/>
          </p:nvPr>
        </p:nvSpPr>
        <p:spPr>
          <a:xfrm>
            <a:off x="7048072" y="5428100"/>
            <a:ext cx="1531937" cy="365124"/>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050">
                <a:solidFill>
                  <a:srgbClr val="0A4F9D"/>
                </a:solidFill>
                <a:latin typeface="Trebuchet MS" panose="020B0603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39" name="CasellaDiTesto 38">
            <a:extLst>
              <a:ext uri="{FF2B5EF4-FFF2-40B4-BE49-F238E27FC236}">
                <a16:creationId xmlns:a16="http://schemas.microsoft.com/office/drawing/2014/main" id="{17643871-48E7-41AF-8534-049E373583B4}"/>
              </a:ext>
            </a:extLst>
          </p:cNvPr>
          <p:cNvSpPr txBox="1"/>
          <p:nvPr userDrawn="1"/>
        </p:nvSpPr>
        <p:spPr>
          <a:xfrm>
            <a:off x="7015017" y="6409301"/>
            <a:ext cx="2128984" cy="253916"/>
          </a:xfrm>
          <a:prstGeom prst="rect">
            <a:avLst/>
          </a:prstGeom>
          <a:noFill/>
        </p:spPr>
        <p:txBody>
          <a:bodyPr wrap="square" rtlCol="0">
            <a:spAutoFit/>
          </a:bodyPr>
          <a:lstStyle/>
          <a:p>
            <a:r>
              <a:rPr lang="it-IT" sz="1050" dirty="0">
                <a:solidFill>
                  <a:schemeClr val="bg1">
                    <a:lumMod val="50000"/>
                  </a:schemeClr>
                </a:solidFill>
                <a:latin typeface="Trebuchet MS" panose="020B0603020202020204" pitchFamily="34" charset="0"/>
              </a:rPr>
              <a:t>www.ieabioenergy.com</a:t>
            </a:r>
          </a:p>
        </p:txBody>
      </p:sp>
      <p:pic>
        <p:nvPicPr>
          <p:cNvPr id="40" name="Immagine 39">
            <a:extLst>
              <a:ext uri="{FF2B5EF4-FFF2-40B4-BE49-F238E27FC236}">
                <a16:creationId xmlns:a16="http://schemas.microsoft.com/office/drawing/2014/main" id="{7E89B362-D910-4957-9DB8-099EADC30B6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8"/>
            <a:ext cx="1747974" cy="798433"/>
          </a:xfrm>
          <a:prstGeom prst="rect">
            <a:avLst/>
          </a:prstGeom>
        </p:spPr>
      </p:pic>
      <p:sp>
        <p:nvSpPr>
          <p:cNvPr id="41" name="Segnaposto numero diapositiva 2">
            <a:extLst>
              <a:ext uri="{FF2B5EF4-FFF2-40B4-BE49-F238E27FC236}">
                <a16:creationId xmlns:a16="http://schemas.microsoft.com/office/drawing/2014/main" id="{9729CB21-2755-4944-A07B-BA03F9F6AB97}"/>
              </a:ext>
            </a:extLst>
          </p:cNvPr>
          <p:cNvSpPr txBox="1">
            <a:spLocks/>
          </p:cNvSpPr>
          <p:nvPr userDrawn="1"/>
        </p:nvSpPr>
        <p:spPr>
          <a:xfrm>
            <a:off x="3543300" y="6380627"/>
            <a:ext cx="2057400" cy="365125"/>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050" smtClean="0"/>
              <a:pPr algn="ctr"/>
              <a:t>‹#›</a:t>
            </a:fld>
            <a:endParaRPr lang="it-IT" sz="1050" dirty="0"/>
          </a:p>
        </p:txBody>
      </p:sp>
      <p:sp>
        <p:nvSpPr>
          <p:cNvPr id="33" name="Segnaposto testo 14">
            <a:extLst>
              <a:ext uri="{FF2B5EF4-FFF2-40B4-BE49-F238E27FC236}">
                <a16:creationId xmlns:a16="http://schemas.microsoft.com/office/drawing/2014/main" id="{BF027A5C-E976-4706-A669-C56BB01BFBE4}"/>
              </a:ext>
            </a:extLst>
          </p:cNvPr>
          <p:cNvSpPr>
            <a:spLocks noGrp="1"/>
          </p:cNvSpPr>
          <p:nvPr>
            <p:ph type="body" sz="quarter" idx="17" hasCustomPrompt="1"/>
          </p:nvPr>
        </p:nvSpPr>
        <p:spPr>
          <a:xfrm>
            <a:off x="608219" y="495161"/>
            <a:ext cx="7927564" cy="980907"/>
          </a:xfrm>
          <a:prstGeom prst="rect">
            <a:avLst/>
          </a:prstGeom>
        </p:spPr>
        <p:txBody>
          <a:bodyPr>
            <a:noAutofit/>
          </a:bodyPr>
          <a:lstStyle>
            <a:lvl1pPr marL="0" indent="0">
              <a:lnSpc>
                <a:spcPts val="2438"/>
              </a:lnSpc>
              <a:buNone/>
              <a:defRPr sz="2250" b="1">
                <a:solidFill>
                  <a:srgbClr val="0A4F9D"/>
                </a:solidFill>
                <a:latin typeface="Trebuchet MS" panose="020B0603020202020204" pitchFamily="34" charset="0"/>
              </a:defRPr>
            </a:lvl1pPr>
            <a:lvl2pPr>
              <a:defRPr sz="1800">
                <a:solidFill>
                  <a:srgbClr val="FFC000"/>
                </a:solidFill>
              </a:defRPr>
            </a:lvl2pPr>
            <a:lvl3pPr>
              <a:defRPr sz="1500">
                <a:solidFill>
                  <a:srgbClr val="FFC000"/>
                </a:solidFill>
              </a:defRPr>
            </a:lvl3pPr>
            <a:lvl4pPr>
              <a:defRPr sz="1350">
                <a:solidFill>
                  <a:srgbClr val="FFC000"/>
                </a:solidFill>
              </a:defRPr>
            </a:lvl4pPr>
            <a:lvl5pPr>
              <a:defRPr sz="135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35" name="Segnaposto testo 16">
            <a:extLst>
              <a:ext uri="{FF2B5EF4-FFF2-40B4-BE49-F238E27FC236}">
                <a16:creationId xmlns:a16="http://schemas.microsoft.com/office/drawing/2014/main" id="{0ED91DD8-B07C-4071-94BC-953D872650E9}"/>
              </a:ext>
            </a:extLst>
          </p:cNvPr>
          <p:cNvSpPr>
            <a:spLocks noGrp="1"/>
          </p:cNvSpPr>
          <p:nvPr>
            <p:ph type="body" sz="quarter" idx="14" hasCustomPrompt="1"/>
          </p:nvPr>
        </p:nvSpPr>
        <p:spPr>
          <a:xfrm>
            <a:off x="608219" y="1502773"/>
            <a:ext cx="7927564" cy="545102"/>
          </a:xfrm>
          <a:prstGeom prst="rect">
            <a:avLst/>
          </a:prstGeom>
        </p:spPr>
        <p:txBody>
          <a:bodyPr>
            <a:normAutofit/>
          </a:bodyPr>
          <a:lstStyle>
            <a:lvl1pPr marL="0" indent="0">
              <a:buNone/>
              <a:defRPr sz="1950" b="0">
                <a:solidFill>
                  <a:srgbClr val="0A4F9D"/>
                </a:solidFill>
                <a:latin typeface="Trebuchet MS" panose="020B0603020202020204" pitchFamily="34" charset="0"/>
              </a:defRPr>
            </a:lvl1pPr>
          </a:lstStyle>
          <a:p>
            <a:pPr lvl="0"/>
            <a:r>
              <a:rPr lang="it-IT" dirty="0" err="1"/>
              <a:t>Subtitle</a:t>
            </a:r>
            <a:endParaRPr lang="it-IT" dirty="0"/>
          </a:p>
        </p:txBody>
      </p:sp>
    </p:spTree>
    <p:extLst>
      <p:ext uri="{BB962C8B-B14F-4D97-AF65-F5344CB8AC3E}">
        <p14:creationId xmlns:p14="http://schemas.microsoft.com/office/powerpoint/2010/main" val="21212721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End_thankyou">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3"/>
            <a:ext cx="2057400" cy="365125"/>
          </a:xfrm>
          <a:prstGeom prst="rect">
            <a:avLst/>
          </a:prstGeom>
        </p:spPr>
        <p:txBody>
          <a:bodyPr/>
          <a:lstStyle/>
          <a:p>
            <a:endParaRPr lang="it-IT"/>
          </a:p>
        </p:txBody>
      </p:sp>
      <p:grpSp>
        <p:nvGrpSpPr>
          <p:cNvPr id="10" name="Group 7"/>
          <p:cNvGrpSpPr/>
          <p:nvPr userDrawn="1"/>
        </p:nvGrpSpPr>
        <p:grpSpPr>
          <a:xfrm>
            <a:off x="0" y="6164054"/>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a:extLst>
              <a:ext uri="{28A0092B-C50C-407E-A947-70E740481C1C}">
                <a14:useLocalDpi xmlns:a14="http://schemas.microsoft.com/office/drawing/2010/main" val="0"/>
              </a:ext>
            </a:extLst>
          </a:blip>
          <a:srcRect l="14917" t="7057" r="15192" b="13643"/>
          <a:stretch/>
        </p:blipFill>
        <p:spPr>
          <a:xfrm>
            <a:off x="5489966" y="3179417"/>
            <a:ext cx="2942835" cy="2442670"/>
          </a:xfrm>
          <a:prstGeom prst="rect">
            <a:avLst/>
          </a:prstGeom>
        </p:spPr>
      </p:pic>
      <p:sp>
        <p:nvSpPr>
          <p:cNvPr id="3" name="Segnaposto testo 2"/>
          <p:cNvSpPr>
            <a:spLocks noGrp="1"/>
          </p:cNvSpPr>
          <p:nvPr>
            <p:ph type="body" sz="quarter" idx="11" hasCustomPrompt="1"/>
          </p:nvPr>
        </p:nvSpPr>
        <p:spPr>
          <a:xfrm>
            <a:off x="2618847" y="575494"/>
            <a:ext cx="4327525" cy="901410"/>
          </a:xfrm>
          <a:prstGeom prst="rect">
            <a:avLst/>
          </a:prstGeom>
        </p:spPr>
        <p:txBody>
          <a:bodyPr/>
          <a:lstStyle>
            <a:lvl1pPr marL="0" indent="0">
              <a:buNone/>
              <a:defRPr>
                <a:solidFill>
                  <a:srgbClr val="0A4F9D"/>
                </a:solidFill>
              </a:defRPr>
            </a:lvl1pPr>
          </a:lstStyle>
          <a:p>
            <a:pPr lvl="0"/>
            <a:r>
              <a:rPr lang="it-IT" dirty="0" err="1"/>
              <a:t>Add</a:t>
            </a:r>
            <a:r>
              <a:rPr lang="it-IT" dirty="0"/>
              <a:t> </a:t>
            </a:r>
            <a:r>
              <a:rPr lang="it-IT" dirty="0" err="1"/>
              <a:t>Thank</a:t>
            </a:r>
            <a:r>
              <a:rPr lang="it-IT" dirty="0"/>
              <a:t> </a:t>
            </a:r>
            <a:r>
              <a:rPr lang="it-IT" dirty="0" err="1"/>
              <a:t>you</a:t>
            </a:r>
            <a:r>
              <a:rPr lang="it-IT" dirty="0"/>
              <a:t>?</a:t>
            </a:r>
          </a:p>
        </p:txBody>
      </p:sp>
      <p:sp>
        <p:nvSpPr>
          <p:cNvPr id="19" name="Segnaposto testo 2"/>
          <p:cNvSpPr>
            <a:spLocks noGrp="1"/>
          </p:cNvSpPr>
          <p:nvPr>
            <p:ph type="body" sz="quarter" idx="12" hasCustomPrompt="1"/>
          </p:nvPr>
        </p:nvSpPr>
        <p:spPr>
          <a:xfrm>
            <a:off x="214314" y="2261871"/>
            <a:ext cx="4327525" cy="1416565"/>
          </a:xfrm>
          <a:prstGeom prst="rect">
            <a:avLst/>
          </a:prstGeom>
        </p:spPr>
        <p:txBody>
          <a:bodyPr/>
          <a:lstStyle>
            <a:lvl1pPr marL="0" indent="0">
              <a:buNone/>
              <a:defRPr sz="1800">
                <a:solidFill>
                  <a:schemeClr val="bg1">
                    <a:lumMod val="50000"/>
                  </a:schemeClr>
                </a:solidFill>
              </a:defRPr>
            </a:lvl1pPr>
          </a:lstStyle>
          <a:p>
            <a:pPr lvl="0"/>
            <a:r>
              <a:rPr lang="it-IT" dirty="0" err="1"/>
              <a:t>Contact</a:t>
            </a:r>
            <a:r>
              <a:rPr lang="it-IT" dirty="0"/>
              <a:t> </a:t>
            </a:r>
            <a:r>
              <a:rPr lang="it-IT" dirty="0" err="1"/>
              <a:t>Person</a:t>
            </a:r>
            <a:endParaRPr lang="it-IT" dirty="0"/>
          </a:p>
          <a:p>
            <a:pPr lvl="0"/>
            <a:endParaRPr lang="it-IT" dirty="0"/>
          </a:p>
          <a:p>
            <a:pPr lvl="0"/>
            <a:endParaRPr lang="it-IT" dirty="0"/>
          </a:p>
        </p:txBody>
      </p:sp>
      <p:sp>
        <p:nvSpPr>
          <p:cNvPr id="9" name="CasellaDiTesto 1">
            <a:extLst>
              <a:ext uri="{FF2B5EF4-FFF2-40B4-BE49-F238E27FC236}">
                <a16:creationId xmlns:a16="http://schemas.microsoft.com/office/drawing/2014/main" id="{2FCD18AF-03FA-448C-BB0B-2EB0FCE5F943}"/>
              </a:ext>
            </a:extLst>
          </p:cNvPr>
          <p:cNvSpPr txBox="1"/>
          <p:nvPr userDrawn="1"/>
        </p:nvSpPr>
        <p:spPr>
          <a:xfrm>
            <a:off x="4816476" y="5560245"/>
            <a:ext cx="4327525" cy="369332"/>
          </a:xfrm>
          <a:prstGeom prst="rect">
            <a:avLst/>
          </a:prstGeom>
          <a:noFill/>
        </p:spPr>
        <p:txBody>
          <a:bodyPr wrap="square" rtlCol="0">
            <a:spAutoFit/>
          </a:bodyPr>
          <a:lstStyle/>
          <a:p>
            <a:pPr algn="ctr"/>
            <a:r>
              <a:rPr lang="it-IT" sz="1800" dirty="0">
                <a:solidFill>
                  <a:schemeClr val="accent2"/>
                </a:solidFill>
                <a:latin typeface="Trebuchet MS" panose="020B0603020202020204" pitchFamily="34" charset="0"/>
              </a:rPr>
              <a:t>www.ieabioenergy.com</a:t>
            </a:r>
          </a:p>
        </p:txBody>
      </p:sp>
      <p:pic>
        <p:nvPicPr>
          <p:cNvPr id="14" name="Picture 13"/>
          <p:cNvPicPr/>
          <p:nvPr userDrawn="1"/>
        </p:nvPicPr>
        <p:blipFill>
          <a:blip r:embed="rId4">
            <a:extLst>
              <a:ext uri="{28A0092B-C50C-407E-A947-70E740481C1C}">
                <a14:useLocalDpi xmlns:a14="http://schemas.microsoft.com/office/drawing/2010/main" val="0"/>
              </a:ext>
            </a:extLst>
          </a:blip>
          <a:stretch>
            <a:fillRect/>
          </a:stretch>
        </p:blipFill>
        <p:spPr>
          <a:xfrm>
            <a:off x="527899" y="3906307"/>
            <a:ext cx="3366770" cy="1647828"/>
          </a:xfrm>
          <a:prstGeom prst="rect">
            <a:avLst/>
          </a:prstGeom>
        </p:spPr>
      </p:pic>
      <p:sp>
        <p:nvSpPr>
          <p:cNvPr id="15" name="CasellaDiTesto 1">
            <a:extLst>
              <a:ext uri="{FF2B5EF4-FFF2-40B4-BE49-F238E27FC236}">
                <a16:creationId xmlns:a16="http://schemas.microsoft.com/office/drawing/2014/main" id="{2FCD18AF-03FA-448C-BB0B-2EB0FCE5F943}"/>
              </a:ext>
            </a:extLst>
          </p:cNvPr>
          <p:cNvSpPr txBox="1"/>
          <p:nvPr userDrawn="1"/>
        </p:nvSpPr>
        <p:spPr>
          <a:xfrm>
            <a:off x="0" y="5577179"/>
            <a:ext cx="4389376" cy="369332"/>
          </a:xfrm>
          <a:prstGeom prst="rect">
            <a:avLst/>
          </a:prstGeom>
          <a:noFill/>
        </p:spPr>
        <p:txBody>
          <a:bodyPr wrap="square" rtlCol="0">
            <a:spAutoFit/>
          </a:bodyPr>
          <a:lstStyle/>
          <a:p>
            <a:pPr algn="ctr"/>
            <a:r>
              <a:rPr lang="it-IT" sz="1800" dirty="0">
                <a:solidFill>
                  <a:schemeClr val="accent2"/>
                </a:solidFill>
                <a:latin typeface="Trebuchet MS" panose="020B0603020202020204" pitchFamily="34" charset="0"/>
              </a:rPr>
              <a:t>www.task39.ieabioenergy.com</a:t>
            </a:r>
          </a:p>
        </p:txBody>
      </p:sp>
    </p:spTree>
    <p:extLst>
      <p:ext uri="{BB962C8B-B14F-4D97-AF65-F5344CB8AC3E}">
        <p14:creationId xmlns:p14="http://schemas.microsoft.com/office/powerpoint/2010/main" val="21341189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mp; Body">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8"/>
            <a:ext cx="1747974" cy="798433"/>
          </a:xfrm>
          <a:prstGeom prst="rect">
            <a:avLst/>
          </a:prstGeom>
        </p:spPr>
      </p:pic>
      <p:sp>
        <p:nvSpPr>
          <p:cNvPr id="7" name="Segnaposto numero diapositiva 2">
            <a:extLst>
              <a:ext uri="{FF2B5EF4-FFF2-40B4-BE49-F238E27FC236}">
                <a16:creationId xmlns:a16="http://schemas.microsoft.com/office/drawing/2014/main" id="{DEA1B97F-D4DA-47CD-A840-9CA312ED4558}"/>
              </a:ext>
            </a:extLst>
          </p:cNvPr>
          <p:cNvSpPr txBox="1">
            <a:spLocks/>
          </p:cNvSpPr>
          <p:nvPr userDrawn="1"/>
        </p:nvSpPr>
        <p:spPr>
          <a:xfrm>
            <a:off x="3543300" y="6380627"/>
            <a:ext cx="2057400" cy="365125"/>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050" smtClean="0"/>
              <a:pPr algn="ctr"/>
              <a:t>‹#›</a:t>
            </a:fld>
            <a:endParaRPr lang="it-IT" sz="1050" dirty="0"/>
          </a:p>
        </p:txBody>
      </p:sp>
      <p:sp>
        <p:nvSpPr>
          <p:cNvPr id="9" name="Segnaposto testo 16">
            <a:extLst>
              <a:ext uri="{FF2B5EF4-FFF2-40B4-BE49-F238E27FC236}">
                <a16:creationId xmlns:a16="http://schemas.microsoft.com/office/drawing/2014/main" id="{D7A1D89C-554A-45A0-81FD-5703D59D757B}"/>
              </a:ext>
            </a:extLst>
          </p:cNvPr>
          <p:cNvSpPr>
            <a:spLocks noGrp="1"/>
          </p:cNvSpPr>
          <p:nvPr>
            <p:ph type="body" sz="quarter" idx="11"/>
          </p:nvPr>
        </p:nvSpPr>
        <p:spPr>
          <a:xfrm>
            <a:off x="608219" y="1673208"/>
            <a:ext cx="7927564" cy="4023360"/>
          </a:xfrm>
          <a:prstGeom prst="rect">
            <a:avLst/>
          </a:prstGeom>
        </p:spPr>
        <p:txBody>
          <a:bodyPr>
            <a:normAutofit/>
          </a:bodyPr>
          <a:lstStyle>
            <a:lvl1pPr marL="257175" marR="0" indent="-257175"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1800" b="0" i="0">
                <a:solidFill>
                  <a:srgbClr val="0A4F9D"/>
                </a:solidFill>
              </a:defRPr>
            </a:lvl1pPr>
            <a:lvl2pPr marL="600075" indent="-257175">
              <a:buFont typeface="Arial" panose="020B0604020202020204" pitchFamily="34" charset="0"/>
              <a:buChar char="•"/>
              <a:defRPr sz="1500" b="0" i="0">
                <a:solidFill>
                  <a:srgbClr val="0A4F9D"/>
                </a:solidFill>
              </a:defRPr>
            </a:lvl2pPr>
            <a:lvl3pPr>
              <a:defRPr sz="1350" b="0" i="0">
                <a:solidFill>
                  <a:srgbClr val="0A4F9D"/>
                </a:solidFill>
              </a:defRPr>
            </a:lvl3pPr>
            <a:lvl4pPr>
              <a:defRPr sz="1200" b="0" i="0">
                <a:solidFill>
                  <a:srgbClr val="0A4F9D"/>
                </a:solidFill>
              </a:defRPr>
            </a:lvl4pPr>
            <a:lvl5pPr>
              <a:defRPr b="0" i="0">
                <a:solidFill>
                  <a:srgbClr val="0A4F9D"/>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p:txBody>
      </p:sp>
      <p:sp>
        <p:nvSpPr>
          <p:cNvPr id="12" name="Segnaposto testo 14">
            <a:extLst>
              <a:ext uri="{FF2B5EF4-FFF2-40B4-BE49-F238E27FC236}">
                <a16:creationId xmlns:a16="http://schemas.microsoft.com/office/drawing/2014/main" id="{6357A908-4B8E-4163-A034-9991553C7695}"/>
              </a:ext>
            </a:extLst>
          </p:cNvPr>
          <p:cNvSpPr>
            <a:spLocks noGrp="1"/>
          </p:cNvSpPr>
          <p:nvPr>
            <p:ph type="body" sz="quarter" idx="17" hasCustomPrompt="1"/>
          </p:nvPr>
        </p:nvSpPr>
        <p:spPr>
          <a:xfrm>
            <a:off x="608219" y="495161"/>
            <a:ext cx="7927564" cy="980907"/>
          </a:xfrm>
          <a:prstGeom prst="rect">
            <a:avLst/>
          </a:prstGeom>
        </p:spPr>
        <p:txBody>
          <a:bodyPr>
            <a:noAutofit/>
          </a:bodyPr>
          <a:lstStyle>
            <a:lvl1pPr marL="0" indent="0">
              <a:lnSpc>
                <a:spcPts val="2438"/>
              </a:lnSpc>
              <a:buNone/>
              <a:defRPr sz="2250" b="1">
                <a:solidFill>
                  <a:srgbClr val="0A4F9D"/>
                </a:solidFill>
                <a:latin typeface="Trebuchet MS" panose="020B0603020202020204" pitchFamily="34" charset="0"/>
              </a:defRPr>
            </a:lvl1pPr>
            <a:lvl2pPr>
              <a:defRPr sz="1800">
                <a:solidFill>
                  <a:srgbClr val="FFC000"/>
                </a:solidFill>
              </a:defRPr>
            </a:lvl2pPr>
            <a:lvl3pPr>
              <a:defRPr sz="1500">
                <a:solidFill>
                  <a:srgbClr val="FFC000"/>
                </a:solidFill>
              </a:defRPr>
            </a:lvl3pPr>
            <a:lvl4pPr>
              <a:defRPr sz="1350">
                <a:solidFill>
                  <a:srgbClr val="FFC000"/>
                </a:solidFill>
              </a:defRPr>
            </a:lvl4pPr>
            <a:lvl5pPr>
              <a:defRPr sz="135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10" name="Picture 9"/>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394428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C764DE79-268F-4C1A-8933-263129D2AF90}" type="datetimeFigureOut">
              <a:rPr lang="en-US" smtClean="0"/>
              <a:t>5/31/23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0227900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5/31/23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0667511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629842" y="2505075"/>
            <a:ext cx="3868340"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4629150" y="2505075"/>
            <a:ext cx="3887391"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5/31/23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8021155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5/31/23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3023146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5/31/23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2397766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C764DE79-268F-4C1A-8933-263129D2AF90}" type="datetimeFigureOut">
              <a:rPr lang="en-US" smtClean="0"/>
              <a:t>5/31/23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0827341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C764DE79-268F-4C1A-8933-263129D2AF90}" type="datetimeFigureOut">
              <a:rPr lang="en-US" smtClean="0"/>
              <a:t>5/31/23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42051758"/>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5/31/23</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pic>
        <p:nvPicPr>
          <p:cNvPr id="7" name="Immagine 5">
            <a:extLst>
              <a:ext uri="{FF2B5EF4-FFF2-40B4-BE49-F238E27FC236}">
                <a16:creationId xmlns:a16="http://schemas.microsoft.com/office/drawing/2014/main" id="{7727D331-B211-42E0-A4EF-057846D0929F}"/>
              </a:ext>
            </a:extLst>
          </p:cNvPr>
          <p:cNvPicPr>
            <a:picLocks noChangeAspect="1"/>
          </p:cNvPicPr>
          <p:nvPr userDrawn="1"/>
        </p:nvPicPr>
        <p:blipFill>
          <a:blip r:embed="rId24" cstate="print">
            <a:extLst>
              <a:ext uri="{28A0092B-C50C-407E-A947-70E740481C1C}">
                <a14:useLocalDpi xmlns:a14="http://schemas.microsoft.com/office/drawing/2010/main" val="0"/>
              </a:ext>
            </a:extLst>
          </a:blip>
          <a:srcRect/>
          <a:stretch/>
        </p:blipFill>
        <p:spPr>
          <a:xfrm>
            <a:off x="0" y="0"/>
            <a:ext cx="9144000" cy="1437938"/>
          </a:xfrm>
          <a:prstGeom prst="rect">
            <a:avLst/>
          </a:prstGeom>
        </p:spPr>
      </p:pic>
    </p:spTree>
    <p:extLst>
      <p:ext uri="{BB962C8B-B14F-4D97-AF65-F5344CB8AC3E}">
        <p14:creationId xmlns:p14="http://schemas.microsoft.com/office/powerpoint/2010/main" val="259569834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3" r:id="rId13"/>
    <p:sldLayoutId id="2147483663" r:id="rId14"/>
    <p:sldLayoutId id="2147483670" r:id="rId15"/>
    <p:sldLayoutId id="2147483669" r:id="rId16"/>
    <p:sldLayoutId id="2147483665" r:id="rId17"/>
    <p:sldLayoutId id="2147483667" r:id="rId18"/>
    <p:sldLayoutId id="2147483671" r:id="rId19"/>
    <p:sldLayoutId id="2147483668" r:id="rId20"/>
    <p:sldLayoutId id="2147483720" r:id="rId21"/>
    <p:sldLayoutId id="2147483733"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5.jpeg"/><Relationship Id="rId5" Type="http://schemas.openxmlformats.org/officeDocument/2006/relationships/image" Target="../media/image14.png"/><Relationship Id="rId10" Type="http://schemas.openxmlformats.org/officeDocument/2006/relationships/chart" Target="../charts/chart6.xml"/><Relationship Id="rId4" Type="http://schemas.openxmlformats.org/officeDocument/2006/relationships/image" Target="../media/image13.png"/><Relationship Id="rId9" Type="http://schemas.openxmlformats.org/officeDocument/2006/relationships/chart" Target="../charts/char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1DEE098-7551-0DCE-C0E5-024171DA5568}"/>
              </a:ext>
            </a:extLst>
          </p:cNvPr>
          <p:cNvSpPr txBox="1"/>
          <p:nvPr/>
        </p:nvSpPr>
        <p:spPr>
          <a:xfrm>
            <a:off x="379118" y="1694991"/>
            <a:ext cx="7828844" cy="3970318"/>
          </a:xfrm>
          <a:prstGeom prst="rect">
            <a:avLst/>
          </a:prstGeom>
          <a:noFill/>
        </p:spPr>
        <p:txBody>
          <a:bodyPr wrap="square" rtlCol="0">
            <a:spAutoFit/>
          </a:bodyPr>
          <a:lstStyle/>
          <a:p>
            <a:r>
              <a:rPr lang="en-US" sz="1400" b="0" i="0" dirty="0">
                <a:effectLst/>
                <a:latin typeface="UICTFontTextStyleBody"/>
              </a:rPr>
              <a:t>1) Corn ethanol production in Brazil is soaring: 2% in 2018/2019 to 17% 2023/24 (forecast). Sugarcane ethanol is expected to remain at the same level of the last 3 years (27.5 million m³).</a:t>
            </a:r>
            <a:r>
              <a:rPr lang="en-US" sz="1400" dirty="0">
                <a:latin typeface=".AppleSystemUIFont"/>
              </a:rPr>
              <a:t> </a:t>
            </a:r>
            <a:r>
              <a:rPr lang="en-US" sz="1400" b="0" i="0" dirty="0">
                <a:effectLst/>
                <a:latin typeface="UICTFontTextStyleBody"/>
              </a:rPr>
              <a:t>Brazilian government has resumed the goal of increasing biodiesel use in the country. Blending mandate was increased from 10% to 12% in April, with a commitment to increase 1 p.p. each year until 15% in 2026.</a:t>
            </a:r>
            <a:endParaRPr lang="en-US" sz="1400" dirty="0">
              <a:effectLst/>
              <a:latin typeface=".AppleSystemUIFont"/>
            </a:endParaRPr>
          </a:p>
          <a:p>
            <a:r>
              <a:rPr lang="en-US" sz="1400" dirty="0">
                <a:latin typeface="UICTFontTextStyleBody"/>
              </a:rPr>
              <a:t>2)</a:t>
            </a:r>
            <a:r>
              <a:rPr lang="en-US" sz="1400" b="0" i="0" dirty="0">
                <a:effectLst/>
                <a:latin typeface="UICTFontTextStyleBody"/>
              </a:rPr>
              <a:t> 50% of the energy consumed in Brazil came from renewable resources (world average: 14%) in 2022. Sugarcane products alone accounted for about 20% of the energy consumed in Brasil in 2022, with an ethanol share of 6%. Recently the linking of </a:t>
            </a:r>
            <a:r>
              <a:rPr lang="en-US" sz="1400" b="0" i="0" dirty="0" err="1">
                <a:effectLst/>
                <a:latin typeface="UICTFontTextStyleBody"/>
              </a:rPr>
              <a:t>biomethane</a:t>
            </a:r>
            <a:r>
              <a:rPr lang="en-US" sz="1400" b="0" i="0" dirty="0">
                <a:effectLst/>
                <a:latin typeface="UICTFontTextStyleBody"/>
              </a:rPr>
              <a:t> into the distribution system o CNG has been approved.</a:t>
            </a:r>
            <a:endParaRPr lang="en-US" sz="1400" dirty="0">
              <a:effectLst/>
              <a:latin typeface=".AppleSystemUIFont"/>
            </a:endParaRPr>
          </a:p>
          <a:p>
            <a:r>
              <a:rPr lang="en-US" sz="1400" dirty="0">
                <a:latin typeface="UICTFontTextStyleBody"/>
              </a:rPr>
              <a:t>3</a:t>
            </a:r>
            <a:r>
              <a:rPr lang="en-US" sz="1400" b="0" i="0" dirty="0">
                <a:effectLst/>
                <a:latin typeface="UICTFontTextStyleBody"/>
              </a:rPr>
              <a:t>) Many developments are being observed for green diesel in Brazil. Brazil's domestic production of diesel and jet fuel were about 23% and 18% less than their domestic demand in 2022, and </a:t>
            </a:r>
            <a:r>
              <a:rPr lang="en-US" sz="1400" b="0" i="0" dirty="0" err="1">
                <a:effectLst/>
                <a:latin typeface="UICTFontTextStyleBody"/>
              </a:rPr>
              <a:t>hydroprocesing</a:t>
            </a:r>
            <a:r>
              <a:rPr lang="en-US" sz="1400" b="0" i="0" dirty="0">
                <a:effectLst/>
                <a:latin typeface="UICTFontTextStyleBody"/>
              </a:rPr>
              <a:t> has potential to grow in Brazil to reduce diesel and jet fuel imports. In April, the government of the state of Bahia has signed a project with the company </a:t>
            </a:r>
            <a:r>
              <a:rPr lang="en-US" sz="1400" b="0" i="0" dirty="0" err="1">
                <a:effectLst/>
                <a:latin typeface="UICTFontTextStyleBody"/>
              </a:rPr>
              <a:t>Acelen</a:t>
            </a:r>
            <a:r>
              <a:rPr lang="en-US" sz="1400" b="0" i="0" dirty="0">
                <a:effectLst/>
                <a:latin typeface="UICTFontTextStyleBody"/>
              </a:rPr>
              <a:t> valued at 2.44 billion </a:t>
            </a:r>
            <a:r>
              <a:rPr lang="en-US" sz="1400" b="0" i="0" dirty="0" err="1">
                <a:effectLst/>
                <a:latin typeface="UICTFontTextStyleBody"/>
              </a:rPr>
              <a:t>dolars</a:t>
            </a:r>
            <a:r>
              <a:rPr lang="en-US" sz="1400" b="0" i="0" dirty="0">
                <a:effectLst/>
                <a:latin typeface="UICTFontTextStyleBody"/>
              </a:rPr>
              <a:t> to develop an HVO facility with a capacity of 1 billion liters of biofuels per year. Bills are under discussion in the national congress to include green diesel inside or outside the biodiesel blending mandate. Petrobras, the state oil company, has been producing since 2022 a blend with 5% of vegetable oil in fossil diesel via co-processing in one of its refineries. The project is set to reach a capacity of 4 million m³ per year this year. Vibra Energia signed a contract com BBF to commercialize advanced biofuels from palm produced in Manaus and Roraima starting 2025.</a:t>
            </a:r>
            <a:endParaRPr lang="en-BR" sz="1400" dirty="0"/>
          </a:p>
        </p:txBody>
      </p:sp>
      <p:sp>
        <p:nvSpPr>
          <p:cNvPr id="8" name="TextBox 7">
            <a:extLst>
              <a:ext uri="{FF2B5EF4-FFF2-40B4-BE49-F238E27FC236}">
                <a16:creationId xmlns:a16="http://schemas.microsoft.com/office/drawing/2014/main" id="{4C9E8B2C-76C6-9E6C-1304-BD9F52566124}"/>
              </a:ext>
            </a:extLst>
          </p:cNvPr>
          <p:cNvSpPr txBox="1"/>
          <p:nvPr/>
        </p:nvSpPr>
        <p:spPr>
          <a:xfrm>
            <a:off x="3295415" y="720137"/>
            <a:ext cx="3266252" cy="400110"/>
          </a:xfrm>
          <a:prstGeom prst="rect">
            <a:avLst/>
          </a:prstGeom>
          <a:noFill/>
        </p:spPr>
        <p:txBody>
          <a:bodyPr wrap="square" rtlCol="0">
            <a:spAutoFit/>
          </a:bodyPr>
          <a:lstStyle/>
          <a:p>
            <a:pPr algn="l"/>
            <a:r>
              <a:rPr lang="en-US" sz="2000" b="1" dirty="0"/>
              <a:t>Brazil – Country updates</a:t>
            </a:r>
            <a:endParaRPr lang="en-BR" sz="2000" b="1" dirty="0"/>
          </a:p>
        </p:txBody>
      </p:sp>
    </p:spTree>
    <p:extLst>
      <p:ext uri="{BB962C8B-B14F-4D97-AF65-F5344CB8AC3E}">
        <p14:creationId xmlns:p14="http://schemas.microsoft.com/office/powerpoint/2010/main" val="2585724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853255C-4004-11CA-398E-E3F7788F9022}"/>
              </a:ext>
            </a:extLst>
          </p:cNvPr>
          <p:cNvGraphicFramePr/>
          <p:nvPr>
            <p:extLst>
              <p:ext uri="{D42A27DB-BD31-4B8C-83A1-F6EECF244321}">
                <p14:modId xmlns:p14="http://schemas.microsoft.com/office/powerpoint/2010/main" val="1133758499"/>
              </p:ext>
            </p:extLst>
          </p:nvPr>
        </p:nvGraphicFramePr>
        <p:xfrm>
          <a:off x="38806" y="368433"/>
          <a:ext cx="8898231" cy="5880245"/>
        </p:xfrm>
        <a:graphic>
          <a:graphicData uri="http://schemas.openxmlformats.org/drawingml/2006/table">
            <a:tbl>
              <a:tblPr>
                <a:tableStyleId>{5C22544A-7EE6-4342-B048-85BDC9FD1C3A}</a:tableStyleId>
              </a:tblPr>
              <a:tblGrid>
                <a:gridCol w="5042662">
                  <a:extLst>
                    <a:ext uri="{9D8B030D-6E8A-4147-A177-3AD203B41FA5}">
                      <a16:colId xmlns:a16="http://schemas.microsoft.com/office/drawing/2014/main" val="1523409652"/>
                    </a:ext>
                  </a:extLst>
                </a:gridCol>
                <a:gridCol w="3855569">
                  <a:extLst>
                    <a:ext uri="{9D8B030D-6E8A-4147-A177-3AD203B41FA5}">
                      <a16:colId xmlns:a16="http://schemas.microsoft.com/office/drawing/2014/main" val="2143011108"/>
                    </a:ext>
                  </a:extLst>
                </a:gridCol>
              </a:tblGrid>
              <a:tr h="368542">
                <a:tc>
                  <a:txBody>
                    <a:bodyPr/>
                    <a:lstStyle/>
                    <a:p>
                      <a:pPr algn="l" fontAlgn="b"/>
                      <a:r>
                        <a:rPr lang="en-US" sz="1000" u="none" strike="noStrike" dirty="0">
                          <a:effectLst/>
                        </a:rPr>
                        <a:t>1. Define the carbon intensity of transport biofuels, particularly those to be used for decarbonizing hard-to-electrify sectors (long-distance aviation, marine, rail, and trucking). </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rgbClr val="FFCCCC"/>
                    </a:solidFill>
                  </a:tcPr>
                </a:tc>
                <a:tc>
                  <a:txBody>
                    <a:bodyPr/>
                    <a:lstStyle/>
                    <a:p>
                      <a:pPr algn="l" fontAlgn="b"/>
                      <a:r>
                        <a:rPr lang="en-US" sz="1000" u="none" strike="noStrike" dirty="0">
                          <a:effectLst/>
                        </a:rPr>
                        <a:t>Submitted (Susan Van Dike, Glaucia Souza, Jack Saddler, Hana Mohammadi, Canada, Brazil)</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rgbClr val="FFCCCC"/>
                    </a:solidFill>
                  </a:tcPr>
                </a:tc>
                <a:extLst>
                  <a:ext uri="{0D108BD9-81ED-4DB2-BD59-A6C34878D82A}">
                    <a16:rowId xmlns:a16="http://schemas.microsoft.com/office/drawing/2014/main" val="1259708998"/>
                  </a:ext>
                </a:extLst>
              </a:tr>
              <a:tr h="208452">
                <a:tc>
                  <a:txBody>
                    <a:bodyPr/>
                    <a:lstStyle/>
                    <a:p>
                      <a:pPr algn="l" fontAlgn="b"/>
                      <a:r>
                        <a:rPr lang="en-US" sz="1000" u="none" strike="noStrike" dirty="0">
                          <a:effectLst/>
                        </a:rPr>
                        <a:t>2. Assess the potential to further reduce the carbon intensity of conventional biofuels.</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rgbClr val="19EF89"/>
                    </a:solidFill>
                  </a:tcPr>
                </a:tc>
                <a:tc>
                  <a:txBody>
                    <a:bodyPr/>
                    <a:lstStyle/>
                    <a:p>
                      <a:pPr algn="l" fontAlgn="b"/>
                      <a:r>
                        <a:rPr lang="en-US" sz="1000" u="none" strike="noStrike" dirty="0">
                          <a:effectLst/>
                        </a:rPr>
                        <a:t>Underway, Emerging Markets project (Glaucia Souza, Brazil)</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rgbClr val="19EF89"/>
                    </a:solidFill>
                  </a:tcPr>
                </a:tc>
                <a:extLst>
                  <a:ext uri="{0D108BD9-81ED-4DB2-BD59-A6C34878D82A}">
                    <a16:rowId xmlns:a16="http://schemas.microsoft.com/office/drawing/2014/main" val="4227089687"/>
                  </a:ext>
                </a:extLst>
              </a:tr>
              <a:tr h="368542">
                <a:tc>
                  <a:txBody>
                    <a:bodyPr/>
                    <a:lstStyle/>
                    <a:p>
                      <a:pPr algn="l" fontAlgn="b"/>
                      <a:r>
                        <a:rPr lang="en-US" sz="1000" u="none" strike="noStrike" dirty="0">
                          <a:effectLst/>
                        </a:rPr>
                        <a:t>3. Improve the understanding and confidence in the accuracy of the leading LCA models being used to assess the sustainability of biofuels.</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rgbClr val="FFFFFF"/>
                    </a:solidFill>
                  </a:tcPr>
                </a:tc>
                <a:tc>
                  <a:txBody>
                    <a:bodyPr/>
                    <a:lstStyle/>
                    <a:p>
                      <a:pPr algn="l" fontAlgn="b"/>
                      <a:endParaRPr lang="en-BR" sz="1000" b="0" i="0" u="none" strike="noStrike" dirty="0">
                        <a:solidFill>
                          <a:srgbClr val="000000"/>
                        </a:solidFill>
                        <a:effectLst/>
                        <a:latin typeface="Calibri" panose="020F0502020204030204" pitchFamily="34" charset="0"/>
                      </a:endParaRPr>
                    </a:p>
                  </a:txBody>
                  <a:tcPr marL="4060" marR="4060" marT="4060" marB="19490" anchor="b">
                    <a:solidFill>
                      <a:srgbClr val="FFFFFF"/>
                    </a:solidFill>
                  </a:tcPr>
                </a:tc>
                <a:extLst>
                  <a:ext uri="{0D108BD9-81ED-4DB2-BD59-A6C34878D82A}">
                    <a16:rowId xmlns:a16="http://schemas.microsoft.com/office/drawing/2014/main" val="402711914"/>
                  </a:ext>
                </a:extLst>
              </a:tr>
              <a:tr h="368542">
                <a:tc>
                  <a:txBody>
                    <a:bodyPr/>
                    <a:lstStyle/>
                    <a:p>
                      <a:pPr algn="l" fontAlgn="b"/>
                      <a:r>
                        <a:rPr lang="en-US" sz="1000" u="none" strike="noStrike" dirty="0">
                          <a:effectLst/>
                        </a:rPr>
                        <a:t>4. Clarify overall sustainability measures and evaluate best ways to assess and include sustainability metrics beyond GHG reduction.</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rgbClr val="FFCCCC"/>
                    </a:solidFill>
                  </a:tcPr>
                </a:tc>
                <a:tc>
                  <a:txBody>
                    <a:bodyPr/>
                    <a:lstStyle/>
                    <a:p>
                      <a:pPr algn="l" fontAlgn="b"/>
                      <a:r>
                        <a:rPr lang="en-US" sz="1000" u="none" strike="noStrike" dirty="0">
                          <a:effectLst/>
                        </a:rPr>
                        <a:t>Submitted (Susan Van Dike, Glaucia Souza, Jack Saddler, Hana Mohammadi, Canada, Brazil)</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rgbClr val="FFCCCC"/>
                    </a:solidFill>
                  </a:tcPr>
                </a:tc>
                <a:extLst>
                  <a:ext uri="{0D108BD9-81ED-4DB2-BD59-A6C34878D82A}">
                    <a16:rowId xmlns:a16="http://schemas.microsoft.com/office/drawing/2014/main" val="1887342142"/>
                  </a:ext>
                </a:extLst>
              </a:tr>
              <a:tr h="453164">
                <a:tc>
                  <a:txBody>
                    <a:bodyPr/>
                    <a:lstStyle/>
                    <a:p>
                      <a:pPr algn="l" fontAlgn="b"/>
                      <a:r>
                        <a:rPr lang="en-US" sz="1000" u="none" strike="noStrike" dirty="0">
                          <a:effectLst/>
                        </a:rPr>
                        <a:t>1.     Develop high-quality regional data for LCA models and making this data available to model developers/users to incorporate into their assessments.</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chemeClr val="accent2">
                        <a:lumMod val="40000"/>
                        <a:lumOff val="60000"/>
                      </a:schemeClr>
                    </a:solidFill>
                  </a:tcPr>
                </a:tc>
                <a:tc>
                  <a:txBody>
                    <a:bodyPr/>
                    <a:lstStyle/>
                    <a:p>
                      <a:pPr algn="l" fontAlgn="b"/>
                      <a:r>
                        <a:rPr lang="en-US" sz="1000" u="none" strike="noStrike" dirty="0">
                          <a:effectLst/>
                        </a:rPr>
                        <a:t>Under way in Task 45, Land Use in Brazil project (Marcelo Moreira, Glaucia Souza, Brazil; Goran Berndes, Sweden; Floor Van Der </a:t>
                      </a:r>
                      <a:r>
                        <a:rPr lang="en-US" sz="1000" u="none" strike="noStrike" dirty="0" err="1">
                          <a:effectLst/>
                        </a:rPr>
                        <a:t>Hilst</a:t>
                      </a:r>
                      <a:r>
                        <a:rPr lang="en-US" sz="1000" u="none" strike="noStrike" dirty="0">
                          <a:effectLst/>
                        </a:rPr>
                        <a:t>, The Netherlands)</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chemeClr val="accent2">
                        <a:lumMod val="40000"/>
                        <a:lumOff val="60000"/>
                      </a:schemeClr>
                    </a:solidFill>
                  </a:tcPr>
                </a:tc>
                <a:extLst>
                  <a:ext uri="{0D108BD9-81ED-4DB2-BD59-A6C34878D82A}">
                    <a16:rowId xmlns:a16="http://schemas.microsoft.com/office/drawing/2014/main" val="2240826792"/>
                  </a:ext>
                </a:extLst>
              </a:tr>
              <a:tr h="208452">
                <a:tc>
                  <a:txBody>
                    <a:bodyPr/>
                    <a:lstStyle/>
                    <a:p>
                      <a:pPr algn="l" fontAlgn="b"/>
                      <a:r>
                        <a:rPr lang="en-US" sz="1000" u="none" strike="noStrike" dirty="0">
                          <a:effectLst/>
                        </a:rPr>
                        <a:t>2.     Continue development of the LCA’s used to assess the effectiveness of co-processing. </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chemeClr val="accent1">
                        <a:lumMod val="20000"/>
                        <a:lumOff val="80000"/>
                      </a:schemeClr>
                    </a:solidFill>
                  </a:tcPr>
                </a:tc>
                <a:tc>
                  <a:txBody>
                    <a:bodyPr/>
                    <a:lstStyle/>
                    <a:p>
                      <a:pPr algn="l" fontAlgn="b"/>
                      <a:r>
                        <a:rPr lang="en-US" sz="1000" u="none" strike="noStrike" dirty="0">
                          <a:effectLst/>
                        </a:rPr>
                        <a:t>Underway, Drop-in Biofuels project (Jack Saddler, Canada)</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chemeClr val="accent1">
                        <a:lumMod val="20000"/>
                        <a:lumOff val="80000"/>
                      </a:schemeClr>
                    </a:solidFill>
                  </a:tcPr>
                </a:tc>
                <a:extLst>
                  <a:ext uri="{0D108BD9-81ED-4DB2-BD59-A6C34878D82A}">
                    <a16:rowId xmlns:a16="http://schemas.microsoft.com/office/drawing/2014/main" val="2921485866"/>
                  </a:ext>
                </a:extLst>
              </a:tr>
              <a:tr h="453164">
                <a:tc>
                  <a:txBody>
                    <a:bodyPr/>
                    <a:lstStyle/>
                    <a:p>
                      <a:pPr algn="l" fontAlgn="b"/>
                      <a:r>
                        <a:rPr lang="en-US" sz="1000" u="none" strike="noStrike" dirty="0">
                          <a:effectLst/>
                        </a:rPr>
                        <a:t>3.     Assessing land use change impacts in collaboration with other sustainability assessment stakeholders such as Task 45, USDA and FAO.</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chemeClr val="accent2">
                        <a:lumMod val="40000"/>
                        <a:lumOff val="60000"/>
                      </a:schemeClr>
                    </a:solidFill>
                  </a:tcPr>
                </a:tc>
                <a:tc>
                  <a:txBody>
                    <a:bodyPr/>
                    <a:lstStyle/>
                    <a:p>
                      <a:pPr algn="l" fontAlgn="b"/>
                      <a:r>
                        <a:rPr lang="en-US" sz="1000" u="none" strike="noStrike" dirty="0">
                          <a:effectLst/>
                        </a:rPr>
                        <a:t>Underway in Task 45, Land Use in Brazil project (Marcelo Moreira, Glaucia Souza, Brazil; Goran Berndes, Sweden; Floor Van Der </a:t>
                      </a:r>
                      <a:r>
                        <a:rPr lang="en-US" sz="1000" u="none" strike="noStrike" dirty="0" err="1">
                          <a:effectLst/>
                        </a:rPr>
                        <a:t>Hilst</a:t>
                      </a:r>
                      <a:r>
                        <a:rPr lang="en-US" sz="1000" u="none" strike="noStrike" dirty="0">
                          <a:effectLst/>
                        </a:rPr>
                        <a:t>, The Netherlands)</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chemeClr val="accent2">
                        <a:lumMod val="40000"/>
                        <a:lumOff val="60000"/>
                      </a:schemeClr>
                    </a:solidFill>
                  </a:tcPr>
                </a:tc>
                <a:extLst>
                  <a:ext uri="{0D108BD9-81ED-4DB2-BD59-A6C34878D82A}">
                    <a16:rowId xmlns:a16="http://schemas.microsoft.com/office/drawing/2014/main" val="805185229"/>
                  </a:ext>
                </a:extLst>
              </a:tr>
              <a:tr h="208452">
                <a:tc>
                  <a:txBody>
                    <a:bodyPr/>
                    <a:lstStyle/>
                    <a:p>
                      <a:pPr algn="l" fontAlgn="b"/>
                      <a:r>
                        <a:rPr lang="en-US" sz="1000" u="none" strike="noStrike" dirty="0">
                          <a:effectLst/>
                        </a:rPr>
                        <a:t>4.     Define the role of specific feedstocks in achieving lower cost low carbon intensity biofuels.</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rgbClr val="10E680"/>
                    </a:solidFill>
                  </a:tcPr>
                </a:tc>
                <a:tc>
                  <a:txBody>
                    <a:bodyPr/>
                    <a:lstStyle/>
                    <a:p>
                      <a:pPr algn="l" fontAlgn="b"/>
                      <a:r>
                        <a:rPr lang="en-US" sz="1000" u="none" strike="noStrike" dirty="0">
                          <a:effectLst/>
                        </a:rPr>
                        <a:t>Underway, Emerging Markets project (Glaucia Souza, Brazil)</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rgbClr val="10E680"/>
                    </a:solidFill>
                  </a:tcPr>
                </a:tc>
                <a:extLst>
                  <a:ext uri="{0D108BD9-81ED-4DB2-BD59-A6C34878D82A}">
                    <a16:rowId xmlns:a16="http://schemas.microsoft.com/office/drawing/2014/main" val="2649548893"/>
                  </a:ext>
                </a:extLst>
              </a:tr>
              <a:tr h="528633">
                <a:tc>
                  <a:txBody>
                    <a:bodyPr/>
                    <a:lstStyle/>
                    <a:p>
                      <a:pPr algn="l" fontAlgn="b"/>
                      <a:r>
                        <a:rPr lang="en-US" sz="1000" u="none" strike="noStrike" dirty="0">
                          <a:effectLst/>
                        </a:rPr>
                        <a:t>5.     Develop “briefing notes” for policy makers summarizing the key factors that influence LCA results such as allocation issues, emissions variability, and possible soil carbon changes, and the unintended consequences of their decisions. </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rgbClr val="FFFFFF"/>
                    </a:solidFill>
                  </a:tcPr>
                </a:tc>
                <a:tc>
                  <a:txBody>
                    <a:bodyPr/>
                    <a:lstStyle/>
                    <a:p>
                      <a:pPr algn="l" fontAlgn="b"/>
                      <a:endParaRPr lang="en-BR" sz="1000" b="0" i="0" u="none" strike="noStrike" dirty="0">
                        <a:solidFill>
                          <a:srgbClr val="000000"/>
                        </a:solidFill>
                        <a:effectLst/>
                        <a:latin typeface="Calibri" panose="020F0502020204030204" pitchFamily="34" charset="0"/>
                      </a:endParaRPr>
                    </a:p>
                  </a:txBody>
                  <a:tcPr marL="4060" marR="4060" marT="4060" marB="19490" anchor="b">
                    <a:solidFill>
                      <a:srgbClr val="FFFFFF"/>
                    </a:solidFill>
                  </a:tcPr>
                </a:tc>
                <a:extLst>
                  <a:ext uri="{0D108BD9-81ED-4DB2-BD59-A6C34878D82A}">
                    <a16:rowId xmlns:a16="http://schemas.microsoft.com/office/drawing/2014/main" val="4121168620"/>
                  </a:ext>
                </a:extLst>
              </a:tr>
              <a:tr h="453164">
                <a:tc>
                  <a:txBody>
                    <a:bodyPr/>
                    <a:lstStyle/>
                    <a:p>
                      <a:pPr algn="l" fontAlgn="b"/>
                      <a:r>
                        <a:rPr lang="en-US" sz="1000" u="none" strike="noStrike" dirty="0">
                          <a:effectLst/>
                        </a:rPr>
                        <a:t>6.     Assess conversion pathways to various biofuels (oleochemical, </a:t>
                      </a:r>
                      <a:r>
                        <a:rPr lang="en-US" sz="1000" u="none" strike="noStrike" dirty="0" err="1">
                          <a:effectLst/>
                        </a:rPr>
                        <a:t>lignocellulosic</a:t>
                      </a:r>
                      <a:r>
                        <a:rPr lang="en-US" sz="1000" u="none" strike="noStrike" dirty="0">
                          <a:effectLst/>
                        </a:rPr>
                        <a:t> biomass and other processing “wastes” feedstocks) with other IEA Bioenergy Tasks (Tasks 33, 34, 36, 37, 40, 42, 43, 44 and 45).</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rgbClr val="FFFFFF"/>
                    </a:solidFill>
                  </a:tcPr>
                </a:tc>
                <a:tc>
                  <a:txBody>
                    <a:bodyPr/>
                    <a:lstStyle/>
                    <a:p>
                      <a:pPr algn="l" fontAlgn="b"/>
                      <a:endParaRPr lang="en-BR" sz="1000" b="0" i="0" u="none" strike="noStrike" dirty="0">
                        <a:solidFill>
                          <a:srgbClr val="000000"/>
                        </a:solidFill>
                        <a:effectLst/>
                        <a:latin typeface="Calibri" panose="020F0502020204030204" pitchFamily="34" charset="0"/>
                      </a:endParaRPr>
                    </a:p>
                  </a:txBody>
                  <a:tcPr marL="4060" marR="4060" marT="4060" marB="19490" anchor="b">
                    <a:solidFill>
                      <a:srgbClr val="FFFFFF"/>
                    </a:solidFill>
                  </a:tcPr>
                </a:tc>
                <a:extLst>
                  <a:ext uri="{0D108BD9-81ED-4DB2-BD59-A6C34878D82A}">
                    <a16:rowId xmlns:a16="http://schemas.microsoft.com/office/drawing/2014/main" val="2226625948"/>
                  </a:ext>
                </a:extLst>
              </a:tr>
              <a:tr h="800455">
                <a:tc>
                  <a:txBody>
                    <a:bodyPr/>
                    <a:lstStyle/>
                    <a:p>
                      <a:pPr algn="l" fontAlgn="b"/>
                      <a:r>
                        <a:rPr lang="en-US" sz="1000" u="none" strike="noStrike" dirty="0">
                          <a:effectLst/>
                        </a:rPr>
                        <a:t>7.     Evaluate the potential development of high integrity certification schemes across all the “waste”, oleochemical and </a:t>
                      </a:r>
                      <a:r>
                        <a:rPr lang="en-US" sz="1000" u="none" strike="noStrike" dirty="0" err="1">
                          <a:effectLst/>
                        </a:rPr>
                        <a:t>lignocellulosic</a:t>
                      </a:r>
                      <a:r>
                        <a:rPr lang="en-US" sz="1000" u="none" strike="noStrike" dirty="0">
                          <a:effectLst/>
                        </a:rPr>
                        <a:t> supply chains (from feedstock production through delivery of final products (e.g., </a:t>
                      </a:r>
                      <a:r>
                        <a:rPr lang="en-US" sz="1000" u="none" strike="noStrike" dirty="0" err="1">
                          <a:effectLst/>
                        </a:rPr>
                        <a:t>biojet</a:t>
                      </a:r>
                      <a:r>
                        <a:rPr lang="en-US" sz="1000" u="none" strike="noStrike" dirty="0">
                          <a:effectLst/>
                        </a:rPr>
                        <a:t> and renewable diesel) to end users). </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chemeClr val="accent4">
                        <a:lumMod val="40000"/>
                        <a:lumOff val="60000"/>
                      </a:schemeClr>
                    </a:solidFill>
                  </a:tcPr>
                </a:tc>
                <a:tc>
                  <a:txBody>
                    <a:bodyPr/>
                    <a:lstStyle/>
                    <a:p>
                      <a:pPr algn="l" fontAlgn="b"/>
                      <a:r>
                        <a:rPr lang="en-US" sz="1000" u="none" strike="noStrike" dirty="0">
                          <a:effectLst/>
                        </a:rPr>
                        <a:t>Submitted with a focus on SAF (Jose Muisers, Paul Sinnige, The Netherlands; Joaquim Seabra, Glaucia Souza, Brazil; Austria</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chemeClr val="accent4">
                        <a:lumMod val="40000"/>
                        <a:lumOff val="60000"/>
                      </a:schemeClr>
                    </a:solidFill>
                  </a:tcPr>
                </a:tc>
                <a:extLst>
                  <a:ext uri="{0D108BD9-81ED-4DB2-BD59-A6C34878D82A}">
                    <a16:rowId xmlns:a16="http://schemas.microsoft.com/office/drawing/2014/main" val="558833202"/>
                  </a:ext>
                </a:extLst>
              </a:tr>
              <a:tr h="528633">
                <a:tc>
                  <a:txBody>
                    <a:bodyPr/>
                    <a:lstStyle/>
                    <a:p>
                      <a:pPr algn="l" fontAlgn="b"/>
                      <a:r>
                        <a:rPr lang="en-US" sz="1000" u="none" strike="noStrike" dirty="0">
                          <a:effectLst/>
                        </a:rPr>
                        <a:t>8.     Clarify commonalities and the main differences in the methodological structures, calculation procedures and assumptions used by the leading LCA models (i.e., EU’s </a:t>
                      </a:r>
                      <a:r>
                        <a:rPr lang="en-US" sz="1000" u="none" strike="noStrike" dirty="0" err="1">
                          <a:effectLst/>
                        </a:rPr>
                        <a:t>BIOGRACE</a:t>
                      </a:r>
                      <a:r>
                        <a:rPr lang="en-US" sz="1000" u="none" strike="noStrike" dirty="0">
                          <a:effectLst/>
                        </a:rPr>
                        <a:t>, Canada’s </a:t>
                      </a:r>
                      <a:r>
                        <a:rPr lang="en-US" sz="1000" u="none" strike="noStrike" dirty="0" err="1">
                          <a:effectLst/>
                        </a:rPr>
                        <a:t>GHGENIUS</a:t>
                      </a:r>
                      <a:r>
                        <a:rPr lang="en-US" sz="1000" u="none" strike="noStrike" dirty="0">
                          <a:effectLst/>
                        </a:rPr>
                        <a:t>, USA’s GREET and Brazil’s VSB, etc.). </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rgbClr val="FFFFFF"/>
                    </a:solidFill>
                  </a:tcPr>
                </a:tc>
                <a:tc>
                  <a:txBody>
                    <a:bodyPr/>
                    <a:lstStyle/>
                    <a:p>
                      <a:pPr algn="l" fontAlgn="b"/>
                      <a:endParaRPr lang="en-BR" sz="1000" b="0" i="0" u="none" strike="noStrike" dirty="0">
                        <a:solidFill>
                          <a:srgbClr val="000000"/>
                        </a:solidFill>
                        <a:effectLst/>
                        <a:latin typeface="Calibri" panose="020F0502020204030204" pitchFamily="34" charset="0"/>
                      </a:endParaRPr>
                    </a:p>
                  </a:txBody>
                  <a:tcPr marL="4060" marR="4060" marT="4060" marB="19490" anchor="b">
                    <a:solidFill>
                      <a:srgbClr val="FFFFFF"/>
                    </a:solidFill>
                  </a:tcPr>
                </a:tc>
                <a:extLst>
                  <a:ext uri="{0D108BD9-81ED-4DB2-BD59-A6C34878D82A}">
                    <a16:rowId xmlns:a16="http://schemas.microsoft.com/office/drawing/2014/main" val="151112478"/>
                  </a:ext>
                </a:extLst>
              </a:tr>
              <a:tr h="368542">
                <a:tc>
                  <a:txBody>
                    <a:bodyPr/>
                    <a:lstStyle/>
                    <a:p>
                      <a:pPr algn="l" fontAlgn="b"/>
                      <a:r>
                        <a:rPr lang="en-US" sz="1000" u="none" strike="noStrike" dirty="0">
                          <a:effectLst/>
                        </a:rPr>
                        <a:t>9.     Investigate potential improvements in GREET, identify points of improvement in emission factors. </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rgbClr val="FFFFFF"/>
                    </a:solidFill>
                  </a:tcPr>
                </a:tc>
                <a:tc>
                  <a:txBody>
                    <a:bodyPr/>
                    <a:lstStyle/>
                    <a:p>
                      <a:pPr algn="l" fontAlgn="b"/>
                      <a:endParaRPr lang="en-BR" sz="1000" b="0" i="0" u="none" strike="noStrike" dirty="0">
                        <a:solidFill>
                          <a:srgbClr val="000000"/>
                        </a:solidFill>
                        <a:effectLst/>
                        <a:latin typeface="Calibri" panose="020F0502020204030204" pitchFamily="34" charset="0"/>
                      </a:endParaRPr>
                    </a:p>
                  </a:txBody>
                  <a:tcPr marL="4060" marR="4060" marT="4060" marB="19490" anchor="b">
                    <a:solidFill>
                      <a:srgbClr val="FFFFFF"/>
                    </a:solidFill>
                  </a:tcPr>
                </a:tc>
                <a:extLst>
                  <a:ext uri="{0D108BD9-81ED-4DB2-BD59-A6C34878D82A}">
                    <a16:rowId xmlns:a16="http://schemas.microsoft.com/office/drawing/2014/main" val="2136875398"/>
                  </a:ext>
                </a:extLst>
              </a:tr>
              <a:tr h="453164">
                <a:tc>
                  <a:txBody>
                    <a:bodyPr/>
                    <a:lstStyle/>
                    <a:p>
                      <a:pPr algn="l" fontAlgn="b"/>
                      <a:r>
                        <a:rPr lang="en-US" sz="1000" u="none" strike="noStrike" dirty="0">
                          <a:effectLst/>
                        </a:rPr>
                        <a:t>10.  Investigate LUC and the concept of low-Indirect Land Use Change (iLUC)-biofuels (sugarcane, corn, new photosynthetic plant-based biofuels) (in collaboration with Tasks 40, 43 and 45). </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chemeClr val="accent2">
                        <a:lumMod val="40000"/>
                        <a:lumOff val="60000"/>
                      </a:schemeClr>
                    </a:solidFill>
                  </a:tcPr>
                </a:tc>
                <a:tc>
                  <a:txBody>
                    <a:bodyPr/>
                    <a:lstStyle/>
                    <a:p>
                      <a:pPr algn="l" fontAlgn="b"/>
                      <a:r>
                        <a:rPr lang="en-US" sz="1000" u="none" strike="noStrike" dirty="0">
                          <a:effectLst/>
                        </a:rPr>
                        <a:t>Under way in Task 45, Land Use in Brazil project (Marcelo Moreira, Glaucia Souza, Brazil; Goran Berndes, Sweden; Floor Van Der </a:t>
                      </a:r>
                      <a:r>
                        <a:rPr lang="en-US" sz="1000" u="none" strike="noStrike" dirty="0" err="1">
                          <a:effectLst/>
                        </a:rPr>
                        <a:t>Hilst</a:t>
                      </a:r>
                      <a:r>
                        <a:rPr lang="en-US" sz="1000" u="none" strike="noStrike" dirty="0">
                          <a:effectLst/>
                        </a:rPr>
                        <a:t>, The Netherlands)</a:t>
                      </a:r>
                      <a:endParaRPr lang="en-US" sz="1000" b="0" i="0" u="none" strike="noStrike" dirty="0">
                        <a:solidFill>
                          <a:srgbClr val="000000"/>
                        </a:solidFill>
                        <a:effectLst/>
                        <a:latin typeface="Calibri" panose="020F0502020204030204" pitchFamily="34" charset="0"/>
                      </a:endParaRPr>
                    </a:p>
                  </a:txBody>
                  <a:tcPr marL="4060" marR="4060" marT="4060" marB="19490" anchor="b">
                    <a:solidFill>
                      <a:schemeClr val="accent2">
                        <a:lumMod val="40000"/>
                        <a:lumOff val="60000"/>
                      </a:schemeClr>
                    </a:solidFill>
                  </a:tcPr>
                </a:tc>
                <a:extLst>
                  <a:ext uri="{0D108BD9-81ED-4DB2-BD59-A6C34878D82A}">
                    <a16:rowId xmlns:a16="http://schemas.microsoft.com/office/drawing/2014/main" val="3657585919"/>
                  </a:ext>
                </a:extLst>
              </a:tr>
            </a:tbl>
          </a:graphicData>
        </a:graphic>
      </p:graphicFrame>
    </p:spTree>
    <p:extLst>
      <p:ext uri="{BB962C8B-B14F-4D97-AF65-F5344CB8AC3E}">
        <p14:creationId xmlns:p14="http://schemas.microsoft.com/office/powerpoint/2010/main" val="2812751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egnaposto testo 15"/>
          <p:cNvSpPr>
            <a:spLocks noGrp="1"/>
          </p:cNvSpPr>
          <p:nvPr>
            <p:ph type="body" sz="quarter" idx="11"/>
          </p:nvPr>
        </p:nvSpPr>
        <p:spPr>
          <a:xfrm>
            <a:off x="3958717" y="1839058"/>
            <a:ext cx="3991690" cy="935576"/>
          </a:xfrm>
        </p:spPr>
        <p:txBody>
          <a:bodyPr>
            <a:normAutofit fontScale="92500"/>
          </a:bodyPr>
          <a:lstStyle/>
          <a:p>
            <a:r>
              <a:rPr lang="en-US" sz="1800" dirty="0">
                <a:solidFill>
                  <a:schemeClr val="tx1"/>
                </a:solidFill>
              </a:rPr>
              <a:t>Environmental and economic assessment of biofuels production in countries of Latin America, Africa and Asia</a:t>
            </a:r>
            <a:endParaRPr lang="it-IT" sz="2000" dirty="0">
              <a:solidFill>
                <a:schemeClr val="tx1"/>
              </a:solidFill>
            </a:endParaRPr>
          </a:p>
        </p:txBody>
      </p:sp>
      <p:sp>
        <p:nvSpPr>
          <p:cNvPr id="18" name="Segnaposto testo 17"/>
          <p:cNvSpPr>
            <a:spLocks noGrp="1"/>
          </p:cNvSpPr>
          <p:nvPr>
            <p:ph type="body" sz="quarter" idx="12"/>
          </p:nvPr>
        </p:nvSpPr>
        <p:spPr>
          <a:xfrm>
            <a:off x="3962040" y="2716473"/>
            <a:ext cx="3292631" cy="935576"/>
          </a:xfrm>
        </p:spPr>
        <p:txBody>
          <a:bodyPr>
            <a:normAutofit fontScale="92500" lnSpcReduction="10000"/>
          </a:bodyPr>
          <a:lstStyle/>
          <a:p>
            <a:r>
              <a:rPr lang="pt-BR" sz="1600" i="1" dirty="0">
                <a:solidFill>
                  <a:schemeClr val="tx1"/>
                </a:solidFill>
              </a:rPr>
              <a:t>Brazilian Team:</a:t>
            </a:r>
          </a:p>
          <a:p>
            <a:r>
              <a:rPr lang="pt-BR" sz="1400" dirty="0">
                <a:solidFill>
                  <a:schemeClr val="tx1"/>
                </a:solidFill>
              </a:rPr>
              <a:t>Glaucia Mendes Souza, Heitor Cantarella, Luis Fernando Cassinelli, Luiz Horta Nogueira, Raffaella Rossetto, and Rubens Maciel Filho</a:t>
            </a:r>
            <a:endParaRPr lang="it-IT" sz="1400" dirty="0">
              <a:solidFill>
                <a:schemeClr val="tx1"/>
              </a:solidFill>
            </a:endParaRPr>
          </a:p>
        </p:txBody>
      </p:sp>
      <p:sp>
        <p:nvSpPr>
          <p:cNvPr id="19" name="Segnaposto testo 18"/>
          <p:cNvSpPr>
            <a:spLocks noGrp="1"/>
          </p:cNvSpPr>
          <p:nvPr>
            <p:ph type="body" sz="quarter" idx="13"/>
          </p:nvPr>
        </p:nvSpPr>
        <p:spPr>
          <a:xfrm>
            <a:off x="4000807" y="4573607"/>
            <a:ext cx="3805238" cy="268114"/>
          </a:xfrm>
        </p:spPr>
        <p:txBody>
          <a:bodyPr>
            <a:normAutofit lnSpcReduction="10000"/>
          </a:bodyPr>
          <a:lstStyle/>
          <a:p>
            <a:r>
              <a:rPr lang="it-IT" sz="1400" i="1" dirty="0">
                <a:solidFill>
                  <a:schemeClr val="tx1"/>
                </a:solidFill>
              </a:rPr>
              <a:t>May 2023</a:t>
            </a:r>
          </a:p>
        </p:txBody>
      </p:sp>
      <p:sp>
        <p:nvSpPr>
          <p:cNvPr id="8" name="Segnaposto testo 17"/>
          <p:cNvSpPr txBox="1">
            <a:spLocks/>
          </p:cNvSpPr>
          <p:nvPr/>
        </p:nvSpPr>
        <p:spPr>
          <a:xfrm>
            <a:off x="3958717" y="3652049"/>
            <a:ext cx="3916715" cy="49261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bg1">
                    <a:lumMod val="50000"/>
                  </a:schemeClr>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1400" i="1" dirty="0" err="1">
                <a:solidFill>
                  <a:schemeClr val="tx1"/>
                </a:solidFill>
                <a:latin typeface="+mn-lt"/>
              </a:rPr>
              <a:t>Collaborators</a:t>
            </a:r>
            <a:r>
              <a:rPr lang="pt-BR" sz="1400" i="1" dirty="0">
                <a:solidFill>
                  <a:schemeClr val="tx1"/>
                </a:solidFill>
                <a:latin typeface="+mn-lt"/>
              </a:rPr>
              <a:t>:</a:t>
            </a:r>
          </a:p>
          <a:p>
            <a:r>
              <a:rPr lang="pt-BR" sz="1400" dirty="0">
                <a:solidFill>
                  <a:schemeClr val="tx1"/>
                </a:solidFill>
                <a:latin typeface="+mn-lt"/>
              </a:rPr>
              <a:t>Jean Felipe Leal Silva, Pablo Ortiz, Nicholas Canabarro</a:t>
            </a:r>
          </a:p>
        </p:txBody>
      </p:sp>
      <p:sp>
        <p:nvSpPr>
          <p:cNvPr id="9" name="TextBox 8">
            <a:extLst>
              <a:ext uri="{FF2B5EF4-FFF2-40B4-BE49-F238E27FC236}">
                <a16:creationId xmlns:a16="http://schemas.microsoft.com/office/drawing/2014/main" id="{1C1716A5-8DA8-A74D-24B4-B45EF4B0C9E8}"/>
              </a:ext>
            </a:extLst>
          </p:cNvPr>
          <p:cNvSpPr txBox="1"/>
          <p:nvPr/>
        </p:nvSpPr>
        <p:spPr>
          <a:xfrm>
            <a:off x="2187615" y="328455"/>
            <a:ext cx="5185459" cy="1200329"/>
          </a:xfrm>
          <a:prstGeom prst="rect">
            <a:avLst/>
          </a:prstGeom>
          <a:noFill/>
        </p:spPr>
        <p:txBody>
          <a:bodyPr wrap="square" rtlCol="0">
            <a:spAutoFit/>
          </a:bodyPr>
          <a:lstStyle/>
          <a:p>
            <a:r>
              <a:rPr lang="en-US" sz="2400" b="1" dirty="0">
                <a:solidFill>
                  <a:srgbClr val="0A4F9D"/>
                </a:solidFill>
              </a:rPr>
              <a:t>Biofuels in Emerging Markets:  </a:t>
            </a:r>
          </a:p>
          <a:p>
            <a:r>
              <a:rPr lang="en-US" sz="2400" b="1" dirty="0">
                <a:solidFill>
                  <a:srgbClr val="0A4F9D"/>
                </a:solidFill>
              </a:rPr>
              <a:t>Potential for sustainable production and consumption</a:t>
            </a:r>
            <a:endParaRPr lang="en-BR" sz="2400" dirty="0">
              <a:solidFill>
                <a:srgbClr val="0A4F9D"/>
              </a:solidFill>
            </a:endParaRPr>
          </a:p>
        </p:txBody>
      </p:sp>
      <p:sp>
        <p:nvSpPr>
          <p:cNvPr id="3" name="Oval 3">
            <a:extLst>
              <a:ext uri="{FF2B5EF4-FFF2-40B4-BE49-F238E27FC236}">
                <a16:creationId xmlns:a16="http://schemas.microsoft.com/office/drawing/2014/main" id="{1C16C4D6-50AF-04BD-0888-44A910153B41}"/>
              </a:ext>
            </a:extLst>
          </p:cNvPr>
          <p:cNvSpPr/>
          <p:nvPr/>
        </p:nvSpPr>
        <p:spPr>
          <a:xfrm>
            <a:off x="285644" y="2247209"/>
            <a:ext cx="3008928" cy="2530625"/>
          </a:xfrm>
          <a:prstGeom prst="rect">
            <a:avLst/>
          </a:prstGeom>
          <a:blipFill rotWithShape="1">
            <a:blip r:embed="rId3"/>
            <a:srcRect/>
            <a:stretch>
              <a:fillRect l="-7453" r="-7453"/>
            </a:stretch>
          </a:blipFill>
          <a:ln>
            <a:noFill/>
          </a:ln>
          <a:effectLst/>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lc="http://schemas.openxmlformats.org/drawingml/2006/lockedCanvas"/>
            </a:ext>
            <a:ext uri="{C572A759-6A51-4108-AA02-DFA0A04FC94B}">
              <ma14:wrappingTextBox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lc="http://schemas.openxmlformats.org/drawingml/2006/lockedCanvas"/>
            </a:ext>
          </a:extLst>
        </p:spPr>
        <p:style>
          <a:lnRef idx="1">
            <a:schemeClr val="accent1"/>
          </a:lnRef>
          <a:fillRef idx="3">
            <a:schemeClr val="accent1"/>
          </a:fillRef>
          <a:effectRef idx="2">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defTabSz="685800"/>
            <a:endParaRPr lang="en-US" sz="1350">
              <a:solidFill>
                <a:prstClr val="white"/>
              </a:solidFill>
              <a:latin typeface="Calibri" panose="020F0502020204030204"/>
            </a:endParaRPr>
          </a:p>
        </p:txBody>
      </p:sp>
    </p:spTree>
    <p:extLst>
      <p:ext uri="{BB962C8B-B14F-4D97-AF65-F5344CB8AC3E}">
        <p14:creationId xmlns:p14="http://schemas.microsoft.com/office/powerpoint/2010/main" val="1361876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5526" y="1264247"/>
            <a:ext cx="1154874" cy="563937"/>
          </a:xfrm>
          <a:prstGeom prst="rect">
            <a:avLst/>
          </a:prstGeom>
        </p:spPr>
      </p:pic>
      <p:pic>
        <p:nvPicPr>
          <p:cNvPr id="12" name="Imagem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23733" y="1247874"/>
            <a:ext cx="580310" cy="5803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Rectangle 2">
            <a:extLst>
              <a:ext uri="{FF2B5EF4-FFF2-40B4-BE49-F238E27FC236}">
                <a16:creationId xmlns:a16="http://schemas.microsoft.com/office/drawing/2014/main" id="{A3C9617A-7D8C-774A-9AD0-8009E301C939}"/>
              </a:ext>
            </a:extLst>
          </p:cNvPr>
          <p:cNvSpPr/>
          <p:nvPr/>
        </p:nvSpPr>
        <p:spPr>
          <a:xfrm>
            <a:off x="2251066" y="161330"/>
            <a:ext cx="9634860" cy="646331"/>
          </a:xfrm>
          <a:prstGeom prst="rect">
            <a:avLst/>
          </a:prstGeom>
        </p:spPr>
        <p:txBody>
          <a:bodyPr wrap="square">
            <a:spAutoFit/>
          </a:bodyPr>
          <a:lstStyle/>
          <a:p>
            <a:pPr>
              <a:defRPr/>
            </a:pPr>
            <a:r>
              <a:rPr lang="en-US" b="1" dirty="0">
                <a:solidFill>
                  <a:srgbClr val="04376C"/>
                </a:solidFill>
                <a:latin typeface="Calibri" panose="020F0502020204030204"/>
              </a:rPr>
              <a:t>Presentation at the ExCo workshop</a:t>
            </a:r>
          </a:p>
          <a:p>
            <a:pPr>
              <a:defRPr/>
            </a:pPr>
            <a:r>
              <a:rPr lang="en-US" b="1" dirty="0">
                <a:solidFill>
                  <a:srgbClr val="04376C"/>
                </a:solidFill>
                <a:latin typeface="Calibri" panose="020F0502020204030204"/>
              </a:rPr>
              <a:t>May 23</a:t>
            </a:r>
          </a:p>
        </p:txBody>
      </p:sp>
      <p:pic>
        <p:nvPicPr>
          <p:cNvPr id="2" name="Picture 1">
            <a:extLst>
              <a:ext uri="{FF2B5EF4-FFF2-40B4-BE49-F238E27FC236}">
                <a16:creationId xmlns:a16="http://schemas.microsoft.com/office/drawing/2014/main" id="{C9DABF28-1BE2-FB2C-04E9-E75F2B21477C}"/>
              </a:ext>
            </a:extLst>
          </p:cNvPr>
          <p:cNvPicPr>
            <a:picLocks noChangeAspect="1"/>
          </p:cNvPicPr>
          <p:nvPr/>
        </p:nvPicPr>
        <p:blipFill>
          <a:blip r:embed="rId5"/>
          <a:stretch>
            <a:fillRect/>
          </a:stretch>
        </p:blipFill>
        <p:spPr>
          <a:xfrm>
            <a:off x="1623733" y="857250"/>
            <a:ext cx="3629842" cy="5143500"/>
          </a:xfrm>
          <a:prstGeom prst="rect">
            <a:avLst/>
          </a:prstGeom>
        </p:spPr>
      </p:pic>
      <p:pic>
        <p:nvPicPr>
          <p:cNvPr id="4" name="Picture 3">
            <a:extLst>
              <a:ext uri="{FF2B5EF4-FFF2-40B4-BE49-F238E27FC236}">
                <a16:creationId xmlns:a16="http://schemas.microsoft.com/office/drawing/2014/main" id="{239E4DF7-FBDF-ADC6-16CF-7D7DD07CC893}"/>
              </a:ext>
            </a:extLst>
          </p:cNvPr>
          <p:cNvPicPr>
            <a:picLocks noChangeAspect="1"/>
          </p:cNvPicPr>
          <p:nvPr/>
        </p:nvPicPr>
        <p:blipFill>
          <a:blip r:embed="rId6"/>
          <a:stretch>
            <a:fillRect/>
          </a:stretch>
        </p:blipFill>
        <p:spPr>
          <a:xfrm>
            <a:off x="5253575" y="857250"/>
            <a:ext cx="3629842" cy="5143500"/>
          </a:xfrm>
          <a:prstGeom prst="rect">
            <a:avLst/>
          </a:prstGeom>
        </p:spPr>
      </p:pic>
      <p:sp>
        <p:nvSpPr>
          <p:cNvPr id="3" name="TextBox 2">
            <a:extLst>
              <a:ext uri="{FF2B5EF4-FFF2-40B4-BE49-F238E27FC236}">
                <a16:creationId xmlns:a16="http://schemas.microsoft.com/office/drawing/2014/main" id="{B3C27D6E-BC6D-4329-029B-8434031CA19A}"/>
              </a:ext>
            </a:extLst>
          </p:cNvPr>
          <p:cNvSpPr txBox="1"/>
          <p:nvPr/>
        </p:nvSpPr>
        <p:spPr>
          <a:xfrm>
            <a:off x="163770" y="6373504"/>
            <a:ext cx="9069021" cy="338554"/>
          </a:xfrm>
          <a:prstGeom prst="rect">
            <a:avLst/>
          </a:prstGeom>
          <a:noFill/>
        </p:spPr>
        <p:txBody>
          <a:bodyPr wrap="none" rtlCol="0">
            <a:spAutoFit/>
          </a:bodyPr>
          <a:lstStyle/>
          <a:p>
            <a:r>
              <a:rPr lang="en-US" sz="1600" dirty="0"/>
              <a:t>https://task39.ieabioenergy.com/wp-content/uploads/sites/37/2023/03/Biofuels-in-Emerging-</a:t>
            </a:r>
            <a:r>
              <a:rPr lang="en-US" sz="1600" dirty="0" err="1"/>
              <a:t>Markets.pdf</a:t>
            </a:r>
            <a:endParaRPr lang="en-BR" sz="1600" dirty="0"/>
          </a:p>
        </p:txBody>
      </p:sp>
    </p:spTree>
    <p:extLst>
      <p:ext uri="{BB962C8B-B14F-4D97-AF65-F5344CB8AC3E}">
        <p14:creationId xmlns:p14="http://schemas.microsoft.com/office/powerpoint/2010/main" val="1122809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7">
            <a:extLst>
              <a:ext uri="{FF2B5EF4-FFF2-40B4-BE49-F238E27FC236}">
                <a16:creationId xmlns:a16="http://schemas.microsoft.com/office/drawing/2014/main" id="{1524ECF5-C643-8D51-1CB7-450D199E7258}"/>
              </a:ext>
            </a:extLst>
          </p:cNvPr>
          <p:cNvSpPr txBox="1"/>
          <p:nvPr/>
        </p:nvSpPr>
        <p:spPr>
          <a:xfrm>
            <a:off x="75694" y="257460"/>
            <a:ext cx="8597254" cy="707886"/>
          </a:xfrm>
          <a:prstGeom prst="rect">
            <a:avLst/>
          </a:prstGeom>
          <a:noFill/>
        </p:spPr>
        <p:txBody>
          <a:bodyPr wrap="square" rtlCol="0">
            <a:spAutoFit/>
          </a:bodyPr>
          <a:lstStyle/>
          <a:p>
            <a:pPr algn="ctr" defTabSz="685800">
              <a:lnSpc>
                <a:spcPts val="2438"/>
              </a:lnSpc>
              <a:spcBef>
                <a:spcPts val="750"/>
              </a:spcBef>
            </a:pPr>
            <a:r>
              <a:rPr lang="en-US" sz="2000" b="1" dirty="0">
                <a:solidFill>
                  <a:srgbClr val="0A4F9D"/>
                </a:solidFill>
                <a:latin typeface="Trebuchet MS" panose="020B0603020202020204" pitchFamily="34" charset="0"/>
              </a:rPr>
              <a:t>Developing countries with large populations, high energy demand, biofuels policies </a:t>
            </a:r>
          </a:p>
        </p:txBody>
      </p:sp>
      <p:sp>
        <p:nvSpPr>
          <p:cNvPr id="26" name="Oval 25">
            <a:extLst>
              <a:ext uri="{FF2B5EF4-FFF2-40B4-BE49-F238E27FC236}">
                <a16:creationId xmlns:a16="http://schemas.microsoft.com/office/drawing/2014/main" id="{3D62BD57-4485-FEF9-697F-A5635627434A}"/>
              </a:ext>
            </a:extLst>
          </p:cNvPr>
          <p:cNvSpPr/>
          <p:nvPr/>
        </p:nvSpPr>
        <p:spPr>
          <a:xfrm>
            <a:off x="399534" y="2744010"/>
            <a:ext cx="3408769" cy="3408769"/>
          </a:xfrm>
          <a:prstGeom prst="ellipse">
            <a:avLst/>
          </a:prstGeom>
          <a:solidFill>
            <a:schemeClr val="accent1">
              <a:lumMod val="60000"/>
              <a:lumOff val="40000"/>
              <a:alpha val="5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E632DECD-E264-8EDD-9551-4EB4D8F6EB1E}"/>
              </a:ext>
            </a:extLst>
          </p:cNvPr>
          <p:cNvSpPr txBox="1"/>
          <p:nvPr/>
        </p:nvSpPr>
        <p:spPr>
          <a:xfrm>
            <a:off x="1563538" y="1228613"/>
            <a:ext cx="4133113" cy="3555336"/>
          </a:xfrm>
          <a:prstGeom prst="rect">
            <a:avLst/>
          </a:prstGeom>
          <a:noFill/>
        </p:spPr>
        <p:txBody>
          <a:bodyPr wrap="square">
            <a:prstTxWarp prst="textArchUp">
              <a:avLst>
                <a:gd name="adj" fmla="val 11767142"/>
              </a:avLst>
            </a:prstTxWarp>
            <a:spAutoFit/>
          </a:bodyPr>
          <a:lstStyle/>
          <a:p>
            <a:r>
              <a:rPr lang="en-US" sz="2000" b="1" dirty="0">
                <a:solidFill>
                  <a:schemeClr val="accent6">
                    <a:lumMod val="75000"/>
                  </a:schemeClr>
                </a:solidFill>
                <a:latin typeface="Trebuchet MS" panose="020B0603020202020204" pitchFamily="34" charset="0"/>
              </a:rPr>
              <a:t>Life cycle assessment (LCA)</a:t>
            </a:r>
          </a:p>
        </p:txBody>
      </p:sp>
      <p:sp>
        <p:nvSpPr>
          <p:cNvPr id="28" name="Rectangle 27">
            <a:extLst>
              <a:ext uri="{FF2B5EF4-FFF2-40B4-BE49-F238E27FC236}">
                <a16:creationId xmlns:a16="http://schemas.microsoft.com/office/drawing/2014/main" id="{A2A18777-91FC-607A-238E-28CDB525680A}"/>
              </a:ext>
            </a:extLst>
          </p:cNvPr>
          <p:cNvSpPr/>
          <p:nvPr/>
        </p:nvSpPr>
        <p:spPr>
          <a:xfrm>
            <a:off x="5476375" y="3835056"/>
            <a:ext cx="3469000" cy="11374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Trebuchet MS" panose="020B0603020202020204" pitchFamily="34" charset="0"/>
              </a:rPr>
              <a:t>MARKET ANALYSIS:</a:t>
            </a:r>
          </a:p>
          <a:p>
            <a:r>
              <a:rPr lang="en-US" dirty="0">
                <a:latin typeface="Trebuchet MS" panose="020B0603020202020204" pitchFamily="34" charset="0"/>
              </a:rPr>
              <a:t>Determine economic and environmental feasibility of replacing gasoline and diesel</a:t>
            </a:r>
          </a:p>
        </p:txBody>
      </p:sp>
      <p:sp>
        <p:nvSpPr>
          <p:cNvPr id="29" name="Oval 28">
            <a:extLst>
              <a:ext uri="{FF2B5EF4-FFF2-40B4-BE49-F238E27FC236}">
                <a16:creationId xmlns:a16="http://schemas.microsoft.com/office/drawing/2014/main" id="{0FB82B0A-D6A7-0927-F032-3BCAA2D07E02}"/>
              </a:ext>
            </a:extLst>
          </p:cNvPr>
          <p:cNvSpPr/>
          <p:nvPr/>
        </p:nvSpPr>
        <p:spPr>
          <a:xfrm>
            <a:off x="1719936" y="1398739"/>
            <a:ext cx="3469000" cy="3469000"/>
          </a:xfrm>
          <a:prstGeom prst="ellipse">
            <a:avLst/>
          </a:prstGeom>
          <a:solidFill>
            <a:schemeClr val="accent6">
              <a:lumMod val="60000"/>
              <a:lumOff val="40000"/>
              <a:alpha val="18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68399D64-F7FC-4494-E251-D76EC48E5EBD}"/>
              </a:ext>
            </a:extLst>
          </p:cNvPr>
          <p:cNvSpPr txBox="1"/>
          <p:nvPr/>
        </p:nvSpPr>
        <p:spPr>
          <a:xfrm>
            <a:off x="230210" y="2660404"/>
            <a:ext cx="3719304" cy="3534408"/>
          </a:xfrm>
          <a:prstGeom prst="rect">
            <a:avLst/>
          </a:prstGeom>
          <a:noFill/>
        </p:spPr>
        <p:txBody>
          <a:bodyPr wrap="square">
            <a:prstTxWarp prst="textArchUp">
              <a:avLst>
                <a:gd name="adj" fmla="val 7945340"/>
              </a:avLst>
            </a:prstTxWarp>
            <a:spAutoFit/>
          </a:bodyPr>
          <a:lstStyle/>
          <a:p>
            <a:r>
              <a:rPr lang="en-US" sz="2000" b="1" dirty="0">
                <a:solidFill>
                  <a:schemeClr val="tx2"/>
                </a:solidFill>
                <a:latin typeface="Trebuchet MS" panose="020B0603020202020204" pitchFamily="34" charset="0"/>
              </a:rPr>
              <a:t>Techno-economic analysis (TEA)</a:t>
            </a:r>
          </a:p>
        </p:txBody>
      </p:sp>
      <p:sp>
        <p:nvSpPr>
          <p:cNvPr id="31" name="TextBox 30">
            <a:extLst>
              <a:ext uri="{FF2B5EF4-FFF2-40B4-BE49-F238E27FC236}">
                <a16:creationId xmlns:a16="http://schemas.microsoft.com/office/drawing/2014/main" id="{8F643F8E-AC73-67F6-10FD-7A202BE0DA40}"/>
              </a:ext>
            </a:extLst>
          </p:cNvPr>
          <p:cNvSpPr txBox="1"/>
          <p:nvPr/>
        </p:nvSpPr>
        <p:spPr>
          <a:xfrm>
            <a:off x="592216" y="4070664"/>
            <a:ext cx="1436227" cy="300638"/>
          </a:xfrm>
          <a:prstGeom prst="rect">
            <a:avLst/>
          </a:prstGeom>
          <a:noFill/>
        </p:spPr>
        <p:txBody>
          <a:bodyPr wrap="square">
            <a:spAutoFit/>
          </a:bodyPr>
          <a:lstStyle/>
          <a:p>
            <a:r>
              <a:rPr lang="en-US" sz="1600" dirty="0">
                <a:latin typeface="Trebuchet MS" panose="020B0603020202020204" pitchFamily="34" charset="0"/>
              </a:rPr>
              <a:t>feedstock cost</a:t>
            </a:r>
          </a:p>
        </p:txBody>
      </p:sp>
      <p:sp>
        <p:nvSpPr>
          <p:cNvPr id="32" name="TextBox 31">
            <a:extLst>
              <a:ext uri="{FF2B5EF4-FFF2-40B4-BE49-F238E27FC236}">
                <a16:creationId xmlns:a16="http://schemas.microsoft.com/office/drawing/2014/main" id="{BF2DE9D9-466E-91F2-FDF9-975842AFCDE4}"/>
              </a:ext>
            </a:extLst>
          </p:cNvPr>
          <p:cNvSpPr txBox="1"/>
          <p:nvPr/>
        </p:nvSpPr>
        <p:spPr>
          <a:xfrm>
            <a:off x="2266084" y="1720406"/>
            <a:ext cx="1782882" cy="519284"/>
          </a:xfrm>
          <a:prstGeom prst="rect">
            <a:avLst/>
          </a:prstGeom>
          <a:noFill/>
        </p:spPr>
        <p:txBody>
          <a:bodyPr wrap="square" rtlCol="0">
            <a:spAutoFit/>
          </a:bodyPr>
          <a:lstStyle/>
          <a:p>
            <a:pPr algn="ctr"/>
            <a:r>
              <a:rPr lang="en-US" sz="1600" dirty="0">
                <a:latin typeface="Trebuchet MS" panose="020B0603020202020204" pitchFamily="34" charset="0"/>
              </a:rPr>
              <a:t>emissions in agricultural phase</a:t>
            </a:r>
          </a:p>
        </p:txBody>
      </p:sp>
      <p:sp>
        <p:nvSpPr>
          <p:cNvPr id="33" name="TextBox 32">
            <a:extLst>
              <a:ext uri="{FF2B5EF4-FFF2-40B4-BE49-F238E27FC236}">
                <a16:creationId xmlns:a16="http://schemas.microsoft.com/office/drawing/2014/main" id="{6ED2AA27-3A13-CFB6-7D85-D97BB62B0659}"/>
              </a:ext>
            </a:extLst>
          </p:cNvPr>
          <p:cNvSpPr txBox="1"/>
          <p:nvPr/>
        </p:nvSpPr>
        <p:spPr>
          <a:xfrm>
            <a:off x="3270224" y="2457824"/>
            <a:ext cx="1782882" cy="519284"/>
          </a:xfrm>
          <a:prstGeom prst="rect">
            <a:avLst/>
          </a:prstGeom>
          <a:noFill/>
        </p:spPr>
        <p:txBody>
          <a:bodyPr wrap="square" rtlCol="0">
            <a:spAutoFit/>
          </a:bodyPr>
          <a:lstStyle/>
          <a:p>
            <a:pPr algn="ctr"/>
            <a:r>
              <a:rPr lang="en-US" sz="1600" dirty="0">
                <a:latin typeface="Trebuchet MS" panose="020B0603020202020204" pitchFamily="34" charset="0"/>
              </a:rPr>
              <a:t>emissions in industrial phase</a:t>
            </a:r>
          </a:p>
        </p:txBody>
      </p:sp>
      <p:sp>
        <p:nvSpPr>
          <p:cNvPr id="34" name="TextBox 33">
            <a:extLst>
              <a:ext uri="{FF2B5EF4-FFF2-40B4-BE49-F238E27FC236}">
                <a16:creationId xmlns:a16="http://schemas.microsoft.com/office/drawing/2014/main" id="{CB1847C0-5383-D461-6181-2EAC358031E7}"/>
              </a:ext>
            </a:extLst>
          </p:cNvPr>
          <p:cNvSpPr txBox="1"/>
          <p:nvPr/>
        </p:nvSpPr>
        <p:spPr>
          <a:xfrm>
            <a:off x="3630095" y="3174848"/>
            <a:ext cx="1560248" cy="737931"/>
          </a:xfrm>
          <a:prstGeom prst="rect">
            <a:avLst/>
          </a:prstGeom>
          <a:noFill/>
        </p:spPr>
        <p:txBody>
          <a:bodyPr wrap="square" rtlCol="0">
            <a:spAutoFit/>
          </a:bodyPr>
          <a:lstStyle/>
          <a:p>
            <a:pPr algn="ctr"/>
            <a:r>
              <a:rPr lang="en-US" sz="1600" dirty="0">
                <a:latin typeface="Trebuchet MS" panose="020B0603020202020204" pitchFamily="34" charset="0"/>
              </a:rPr>
              <a:t>emissions in distribution phase</a:t>
            </a:r>
          </a:p>
        </p:txBody>
      </p:sp>
      <p:sp>
        <p:nvSpPr>
          <p:cNvPr id="35" name="TextBox 34">
            <a:extLst>
              <a:ext uri="{FF2B5EF4-FFF2-40B4-BE49-F238E27FC236}">
                <a16:creationId xmlns:a16="http://schemas.microsoft.com/office/drawing/2014/main" id="{B52E6D80-0618-4931-650D-B88080AFF35E}"/>
              </a:ext>
            </a:extLst>
          </p:cNvPr>
          <p:cNvSpPr txBox="1"/>
          <p:nvPr/>
        </p:nvSpPr>
        <p:spPr>
          <a:xfrm>
            <a:off x="800128" y="4909482"/>
            <a:ext cx="2122217" cy="338554"/>
          </a:xfrm>
          <a:prstGeom prst="rect">
            <a:avLst/>
          </a:prstGeom>
          <a:noFill/>
        </p:spPr>
        <p:txBody>
          <a:bodyPr wrap="square">
            <a:spAutoFit/>
          </a:bodyPr>
          <a:lstStyle/>
          <a:p>
            <a:r>
              <a:rPr lang="en-US" sz="1600" dirty="0">
                <a:latin typeface="Trebuchet MS" panose="020B0603020202020204" pitchFamily="34" charset="0"/>
              </a:rPr>
              <a:t>price of co-products</a:t>
            </a:r>
          </a:p>
        </p:txBody>
      </p:sp>
      <p:sp>
        <p:nvSpPr>
          <p:cNvPr id="36" name="TextBox 35">
            <a:extLst>
              <a:ext uri="{FF2B5EF4-FFF2-40B4-BE49-F238E27FC236}">
                <a16:creationId xmlns:a16="http://schemas.microsoft.com/office/drawing/2014/main" id="{D1830A14-DE32-0223-81F3-A6582AA20D4C}"/>
              </a:ext>
            </a:extLst>
          </p:cNvPr>
          <p:cNvSpPr txBox="1"/>
          <p:nvPr/>
        </p:nvSpPr>
        <p:spPr>
          <a:xfrm>
            <a:off x="1612547" y="5310175"/>
            <a:ext cx="1872335" cy="300638"/>
          </a:xfrm>
          <a:prstGeom prst="rect">
            <a:avLst/>
          </a:prstGeom>
          <a:noFill/>
        </p:spPr>
        <p:txBody>
          <a:bodyPr wrap="square">
            <a:spAutoFit/>
          </a:bodyPr>
          <a:lstStyle/>
          <a:p>
            <a:r>
              <a:rPr lang="en-US" sz="1600" dirty="0">
                <a:latin typeface="Trebuchet MS" panose="020B0603020202020204" pitchFamily="34" charset="0"/>
              </a:rPr>
              <a:t>market conditions</a:t>
            </a:r>
          </a:p>
        </p:txBody>
      </p:sp>
      <p:sp>
        <p:nvSpPr>
          <p:cNvPr id="37" name="TextBox 36">
            <a:extLst>
              <a:ext uri="{FF2B5EF4-FFF2-40B4-BE49-F238E27FC236}">
                <a16:creationId xmlns:a16="http://schemas.microsoft.com/office/drawing/2014/main" id="{80B4323B-352F-BF8C-461C-83E8758E5FF8}"/>
              </a:ext>
            </a:extLst>
          </p:cNvPr>
          <p:cNvSpPr txBox="1"/>
          <p:nvPr/>
        </p:nvSpPr>
        <p:spPr>
          <a:xfrm>
            <a:off x="2241246" y="3894261"/>
            <a:ext cx="1446727" cy="519284"/>
          </a:xfrm>
          <a:prstGeom prst="rect">
            <a:avLst/>
          </a:prstGeom>
          <a:noFill/>
        </p:spPr>
        <p:txBody>
          <a:bodyPr wrap="square" rtlCol="0">
            <a:spAutoFit/>
          </a:bodyPr>
          <a:lstStyle/>
          <a:p>
            <a:pPr algn="ctr"/>
            <a:r>
              <a:rPr lang="en-US" sz="1600" dirty="0">
                <a:latin typeface="Trebuchet MS" panose="020B0603020202020204" pitchFamily="34" charset="0"/>
              </a:rPr>
              <a:t>conversion process data</a:t>
            </a:r>
          </a:p>
        </p:txBody>
      </p:sp>
      <p:sp>
        <p:nvSpPr>
          <p:cNvPr id="38" name="TextBox 37">
            <a:extLst>
              <a:ext uri="{FF2B5EF4-FFF2-40B4-BE49-F238E27FC236}">
                <a16:creationId xmlns:a16="http://schemas.microsoft.com/office/drawing/2014/main" id="{B1E4F269-E60F-6652-934E-38307172EF20}"/>
              </a:ext>
            </a:extLst>
          </p:cNvPr>
          <p:cNvSpPr txBox="1"/>
          <p:nvPr/>
        </p:nvSpPr>
        <p:spPr>
          <a:xfrm>
            <a:off x="1939904" y="3307896"/>
            <a:ext cx="1217622" cy="300638"/>
          </a:xfrm>
          <a:prstGeom prst="rect">
            <a:avLst/>
          </a:prstGeom>
          <a:noFill/>
        </p:spPr>
        <p:txBody>
          <a:bodyPr wrap="square">
            <a:spAutoFit/>
          </a:bodyPr>
          <a:lstStyle/>
          <a:p>
            <a:r>
              <a:rPr lang="en-US" sz="1600" dirty="0">
                <a:latin typeface="Trebuchet MS" panose="020B0603020202020204" pitchFamily="34" charset="0"/>
              </a:rPr>
              <a:t>crop yield</a:t>
            </a:r>
          </a:p>
        </p:txBody>
      </p:sp>
      <p:sp>
        <p:nvSpPr>
          <p:cNvPr id="39" name="TextBox 38">
            <a:extLst>
              <a:ext uri="{FF2B5EF4-FFF2-40B4-BE49-F238E27FC236}">
                <a16:creationId xmlns:a16="http://schemas.microsoft.com/office/drawing/2014/main" id="{9C6FA04B-4CE1-0E92-DD94-D23B881FE586}"/>
              </a:ext>
            </a:extLst>
          </p:cNvPr>
          <p:cNvSpPr txBox="1"/>
          <p:nvPr/>
        </p:nvSpPr>
        <p:spPr>
          <a:xfrm>
            <a:off x="5476375" y="5042927"/>
            <a:ext cx="3797052" cy="1077218"/>
          </a:xfrm>
          <a:prstGeom prst="rect">
            <a:avLst/>
          </a:prstGeom>
          <a:noFill/>
        </p:spPr>
        <p:txBody>
          <a:bodyPr wrap="square">
            <a:spAutoFit/>
          </a:bodyPr>
          <a:lstStyle/>
          <a:p>
            <a:r>
              <a:rPr lang="en-US" sz="1600" dirty="0">
                <a:latin typeface="Trebuchet MS" panose="020B0603020202020204" pitchFamily="34" charset="0"/>
              </a:rPr>
              <a:t>Key expected results:</a:t>
            </a:r>
          </a:p>
          <a:p>
            <a:pPr marL="285750" indent="-285750">
              <a:buFont typeface="Arial" panose="020B0604020202020204" pitchFamily="34" charset="0"/>
              <a:buChar char="•"/>
            </a:pPr>
            <a:r>
              <a:rPr lang="en-US" sz="1600" dirty="0">
                <a:latin typeface="Trebuchet MS" panose="020B0603020202020204" pitchFamily="34" charset="0"/>
              </a:rPr>
              <a:t>GHG savings</a:t>
            </a:r>
          </a:p>
          <a:p>
            <a:pPr marL="285750" indent="-285750">
              <a:buFont typeface="Arial" panose="020B0604020202020204" pitchFamily="34" charset="0"/>
              <a:buChar char="•"/>
            </a:pPr>
            <a:r>
              <a:rPr lang="en-US" sz="1600" dirty="0">
                <a:latin typeface="Trebuchet MS" panose="020B0603020202020204" pitchFamily="34" charset="0"/>
              </a:rPr>
              <a:t>Required land to produce biofuels</a:t>
            </a:r>
          </a:p>
          <a:p>
            <a:pPr marL="285750" indent="-285750">
              <a:buFont typeface="Arial" panose="020B0604020202020204" pitchFamily="34" charset="0"/>
              <a:buChar char="•"/>
            </a:pPr>
            <a:r>
              <a:rPr lang="en-US" sz="1600" dirty="0">
                <a:latin typeface="Trebuchet MS" panose="020B0603020202020204" pitchFamily="34" charset="0"/>
              </a:rPr>
              <a:t>Fuel cost (blending mandate)</a:t>
            </a:r>
          </a:p>
        </p:txBody>
      </p:sp>
      <p:sp>
        <p:nvSpPr>
          <p:cNvPr id="40" name="Rectangle 39">
            <a:extLst>
              <a:ext uri="{FF2B5EF4-FFF2-40B4-BE49-F238E27FC236}">
                <a16:creationId xmlns:a16="http://schemas.microsoft.com/office/drawing/2014/main" id="{09382F7E-14CD-B826-E622-FD91107DC14B}"/>
              </a:ext>
            </a:extLst>
          </p:cNvPr>
          <p:cNvSpPr/>
          <p:nvPr/>
        </p:nvSpPr>
        <p:spPr>
          <a:xfrm>
            <a:off x="6028669" y="858983"/>
            <a:ext cx="2974839" cy="274955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171450" indent="-171450">
              <a:buFont typeface="Arial" panose="020B0604020202020204" pitchFamily="34" charset="0"/>
              <a:buChar char="•"/>
            </a:pPr>
            <a:r>
              <a:rPr lang="en-US" sz="1600" dirty="0">
                <a:latin typeface="Trebuchet MS" panose="020B0603020202020204" pitchFamily="34" charset="0"/>
              </a:rPr>
              <a:t>Cradle-to-grave, attributional LCA</a:t>
            </a:r>
          </a:p>
          <a:p>
            <a:pPr marL="171450" indent="-171450">
              <a:buFont typeface="Arial" panose="020B0604020202020204" pitchFamily="34" charset="0"/>
              <a:buChar char="•"/>
            </a:pPr>
            <a:r>
              <a:rPr lang="en-US" sz="1600" dirty="0">
                <a:latin typeface="Trebuchet MS" panose="020B0603020202020204" pitchFamily="34" charset="0"/>
              </a:rPr>
              <a:t>Inventory: based on literature data and </a:t>
            </a:r>
            <a:r>
              <a:rPr lang="en-US" sz="1600" dirty="0" err="1">
                <a:latin typeface="Trebuchet MS" panose="020B0603020202020204" pitchFamily="34" charset="0"/>
              </a:rPr>
              <a:t>ecoinvent</a:t>
            </a:r>
            <a:r>
              <a:rPr lang="en-US" sz="1600" dirty="0">
                <a:latin typeface="Trebuchet MS" panose="020B0603020202020204" pitchFamily="34" charset="0"/>
              </a:rPr>
              <a:t> 3.8</a:t>
            </a:r>
          </a:p>
          <a:p>
            <a:pPr marL="171450" indent="-171450">
              <a:buFont typeface="Arial" panose="020B0604020202020204" pitchFamily="34" charset="0"/>
              <a:buChar char="•"/>
            </a:pPr>
            <a:r>
              <a:rPr lang="en-US" sz="1600" dirty="0">
                <a:latin typeface="Trebuchet MS" panose="020B0603020202020204" pitchFamily="34" charset="0"/>
              </a:rPr>
              <a:t>Emissions allocated among products based on energy content</a:t>
            </a:r>
          </a:p>
          <a:p>
            <a:pPr marL="171450" indent="-171450">
              <a:buFont typeface="Arial" panose="020B0604020202020204" pitchFamily="34" charset="0"/>
              <a:buChar char="•"/>
            </a:pPr>
            <a:r>
              <a:rPr lang="en-US" sz="1600" dirty="0">
                <a:latin typeface="Trebuchet MS" panose="020B0603020202020204" pitchFamily="34" charset="0"/>
              </a:rPr>
              <a:t>Distribution: same as current fueling infrastructure</a:t>
            </a:r>
          </a:p>
        </p:txBody>
      </p:sp>
      <p:sp>
        <p:nvSpPr>
          <p:cNvPr id="41" name="Freeform: Shape 40">
            <a:extLst>
              <a:ext uri="{FF2B5EF4-FFF2-40B4-BE49-F238E27FC236}">
                <a16:creationId xmlns:a16="http://schemas.microsoft.com/office/drawing/2014/main" id="{81A98493-2595-2996-80B1-2A797F0635E5}"/>
              </a:ext>
            </a:extLst>
          </p:cNvPr>
          <p:cNvSpPr/>
          <p:nvPr/>
        </p:nvSpPr>
        <p:spPr>
          <a:xfrm>
            <a:off x="4856919" y="1348474"/>
            <a:ext cx="1171750" cy="571311"/>
          </a:xfrm>
          <a:custGeom>
            <a:avLst/>
            <a:gdLst>
              <a:gd name="connsiteX0" fmla="*/ 895350 w 895350"/>
              <a:gd name="connsiteY0" fmla="*/ 0 h 390525"/>
              <a:gd name="connsiteX1" fmla="*/ 266700 w 895350"/>
              <a:gd name="connsiteY1" fmla="*/ 76200 h 390525"/>
              <a:gd name="connsiteX2" fmla="*/ 0 w 895350"/>
              <a:gd name="connsiteY2" fmla="*/ 390525 h 390525"/>
            </a:gdLst>
            <a:ahLst/>
            <a:cxnLst>
              <a:cxn ang="0">
                <a:pos x="connsiteX0" y="connsiteY0"/>
              </a:cxn>
              <a:cxn ang="0">
                <a:pos x="connsiteX1" y="connsiteY1"/>
              </a:cxn>
              <a:cxn ang="0">
                <a:pos x="connsiteX2" y="connsiteY2"/>
              </a:cxn>
            </a:cxnLst>
            <a:rect l="l" t="t" r="r" b="b"/>
            <a:pathLst>
              <a:path w="895350" h="390525">
                <a:moveTo>
                  <a:pt x="895350" y="0"/>
                </a:moveTo>
                <a:cubicBezTo>
                  <a:pt x="655637" y="5556"/>
                  <a:pt x="415925" y="11113"/>
                  <a:pt x="266700" y="76200"/>
                </a:cubicBezTo>
                <a:cubicBezTo>
                  <a:pt x="117475" y="141287"/>
                  <a:pt x="58737" y="265906"/>
                  <a:pt x="0" y="390525"/>
                </a:cubicBezTo>
              </a:path>
            </a:pathLst>
          </a:custGeom>
          <a:noFill/>
          <a:ln w="57150">
            <a:solidFill>
              <a:schemeClr val="accent6">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Right 41">
            <a:extLst>
              <a:ext uri="{FF2B5EF4-FFF2-40B4-BE49-F238E27FC236}">
                <a16:creationId xmlns:a16="http://schemas.microsoft.com/office/drawing/2014/main" id="{B7FDF0DF-1AD9-4AB2-A88B-9A1028BADAFE}"/>
              </a:ext>
            </a:extLst>
          </p:cNvPr>
          <p:cNvSpPr/>
          <p:nvPr/>
        </p:nvSpPr>
        <p:spPr>
          <a:xfrm>
            <a:off x="3903422" y="4963111"/>
            <a:ext cx="873240" cy="5966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Arrow: Right 42">
            <a:extLst>
              <a:ext uri="{FF2B5EF4-FFF2-40B4-BE49-F238E27FC236}">
                <a16:creationId xmlns:a16="http://schemas.microsoft.com/office/drawing/2014/main" id="{B842C11C-4ED0-D909-67F4-27E52C34078D}"/>
              </a:ext>
            </a:extLst>
          </p:cNvPr>
          <p:cNvSpPr/>
          <p:nvPr/>
        </p:nvSpPr>
        <p:spPr>
          <a:xfrm>
            <a:off x="3989432" y="4787556"/>
            <a:ext cx="873240" cy="596635"/>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5470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Flowchart: Document 3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xtBox 1">
            <a:extLst>
              <a:ext uri="{FF2B5EF4-FFF2-40B4-BE49-F238E27FC236}">
                <a16:creationId xmlns:a16="http://schemas.microsoft.com/office/drawing/2014/main" id="{E1298223-7045-2893-BEBF-84E993EC8274}"/>
              </a:ext>
            </a:extLst>
          </p:cNvPr>
          <p:cNvSpPr txBox="1"/>
          <p:nvPr/>
        </p:nvSpPr>
        <p:spPr>
          <a:xfrm>
            <a:off x="628650" y="171162"/>
            <a:ext cx="2130136" cy="237114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Light" panose="020F0302020204030204"/>
                <a:ea typeface="+mn-ea"/>
                <a:cs typeface="+mn-cs"/>
              </a:rPr>
              <a:t>CASES EVALUATED</a:t>
            </a:r>
          </a:p>
        </p:txBody>
      </p:sp>
      <p:graphicFrame>
        <p:nvGraphicFramePr>
          <p:cNvPr id="2" name="Table 1">
            <a:extLst>
              <a:ext uri="{FF2B5EF4-FFF2-40B4-BE49-F238E27FC236}">
                <a16:creationId xmlns:a16="http://schemas.microsoft.com/office/drawing/2014/main" id="{7C274B13-7D18-FDEA-C6A1-3A626578BEB8}"/>
              </a:ext>
            </a:extLst>
          </p:cNvPr>
          <p:cNvGraphicFramePr>
            <a:graphicFrameLocks noGrp="1"/>
          </p:cNvGraphicFramePr>
          <p:nvPr/>
        </p:nvGraphicFramePr>
        <p:xfrm>
          <a:off x="3248546" y="2240722"/>
          <a:ext cx="5510656" cy="3859102"/>
        </p:xfrm>
        <a:graphic>
          <a:graphicData uri="http://schemas.openxmlformats.org/drawingml/2006/table">
            <a:tbl>
              <a:tblPr>
                <a:tableStyleId>{5C22544A-7EE6-4342-B048-85BDC9FD1C3A}</a:tableStyleId>
              </a:tblPr>
              <a:tblGrid>
                <a:gridCol w="1146581">
                  <a:extLst>
                    <a:ext uri="{9D8B030D-6E8A-4147-A177-3AD203B41FA5}">
                      <a16:colId xmlns:a16="http://schemas.microsoft.com/office/drawing/2014/main" val="2292672303"/>
                    </a:ext>
                  </a:extLst>
                </a:gridCol>
                <a:gridCol w="588837">
                  <a:extLst>
                    <a:ext uri="{9D8B030D-6E8A-4147-A177-3AD203B41FA5}">
                      <a16:colId xmlns:a16="http://schemas.microsoft.com/office/drawing/2014/main" val="2083242777"/>
                    </a:ext>
                  </a:extLst>
                </a:gridCol>
                <a:gridCol w="1134797">
                  <a:extLst>
                    <a:ext uri="{9D8B030D-6E8A-4147-A177-3AD203B41FA5}">
                      <a16:colId xmlns:a16="http://schemas.microsoft.com/office/drawing/2014/main" val="4040471666"/>
                    </a:ext>
                  </a:extLst>
                </a:gridCol>
                <a:gridCol w="952157">
                  <a:extLst>
                    <a:ext uri="{9D8B030D-6E8A-4147-A177-3AD203B41FA5}">
                      <a16:colId xmlns:a16="http://schemas.microsoft.com/office/drawing/2014/main" val="2431155772"/>
                    </a:ext>
                  </a:extLst>
                </a:gridCol>
                <a:gridCol w="610440">
                  <a:extLst>
                    <a:ext uri="{9D8B030D-6E8A-4147-A177-3AD203B41FA5}">
                      <a16:colId xmlns:a16="http://schemas.microsoft.com/office/drawing/2014/main" val="1838582273"/>
                    </a:ext>
                  </a:extLst>
                </a:gridCol>
                <a:gridCol w="1077844">
                  <a:extLst>
                    <a:ext uri="{9D8B030D-6E8A-4147-A177-3AD203B41FA5}">
                      <a16:colId xmlns:a16="http://schemas.microsoft.com/office/drawing/2014/main" val="2272832538"/>
                    </a:ext>
                  </a:extLst>
                </a:gridCol>
              </a:tblGrid>
              <a:tr h="296854">
                <a:tc>
                  <a:txBody>
                    <a:bodyPr/>
                    <a:lstStyle/>
                    <a:p>
                      <a:pPr algn="l"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gridSpan="2">
                  <a:txBody>
                    <a:bodyPr/>
                    <a:lstStyle/>
                    <a:p>
                      <a:pPr algn="ctr" rtl="0" fontAlgn="b"/>
                      <a:r>
                        <a:rPr lang="en-US" sz="1600" u="none" strike="noStrike">
                          <a:effectLst/>
                        </a:rPr>
                        <a:t>Ethanol</a:t>
                      </a:r>
                      <a:endParaRPr lang="en-US" sz="1600" b="0" i="0" u="none" strike="noStrike">
                        <a:solidFill>
                          <a:srgbClr val="000000"/>
                        </a:solidFill>
                        <a:effectLst/>
                        <a:latin typeface="Calibri" panose="020F0502020204030204" pitchFamily="34" charset="0"/>
                      </a:endParaRPr>
                    </a:p>
                  </a:txBody>
                  <a:tcPr marL="6512" marR="6512" marT="6512" marB="0" anchor="b"/>
                </a:tc>
                <a:tc hMerge="1">
                  <a:txBody>
                    <a:bodyPr/>
                    <a:lstStyle/>
                    <a:p>
                      <a:endParaRPr lang="en-BR"/>
                    </a:p>
                  </a:txBody>
                  <a:tcPr/>
                </a:tc>
                <a:tc gridSpan="3">
                  <a:txBody>
                    <a:bodyPr/>
                    <a:lstStyle/>
                    <a:p>
                      <a:pPr algn="ctr" rtl="0" fontAlgn="b"/>
                      <a:r>
                        <a:rPr lang="en-US" sz="1600" u="none" strike="noStrike">
                          <a:effectLst/>
                        </a:rPr>
                        <a:t>Biodiesel</a:t>
                      </a:r>
                      <a:endParaRPr lang="en-US" sz="1600" b="0" i="0" u="none" strike="noStrike">
                        <a:solidFill>
                          <a:srgbClr val="000000"/>
                        </a:solidFill>
                        <a:effectLst/>
                        <a:latin typeface="Calibri" panose="020F0502020204030204" pitchFamily="34" charset="0"/>
                      </a:endParaRPr>
                    </a:p>
                  </a:txBody>
                  <a:tcPr marL="6512" marR="6512" marT="6512" marB="0" anchor="b"/>
                </a:tc>
                <a:tc hMerge="1">
                  <a:txBody>
                    <a:bodyPr/>
                    <a:lstStyle/>
                    <a:p>
                      <a:endParaRPr lang="en-BR"/>
                    </a:p>
                  </a:txBody>
                  <a:tcPr/>
                </a:tc>
                <a:tc hMerge="1">
                  <a:txBody>
                    <a:bodyPr/>
                    <a:lstStyle/>
                    <a:p>
                      <a:endParaRPr lang="en-BR"/>
                    </a:p>
                  </a:txBody>
                  <a:tcPr/>
                </a:tc>
                <a:extLst>
                  <a:ext uri="{0D108BD9-81ED-4DB2-BD59-A6C34878D82A}">
                    <a16:rowId xmlns:a16="http://schemas.microsoft.com/office/drawing/2014/main" val="2827527438"/>
                  </a:ext>
                </a:extLst>
              </a:tr>
              <a:tr h="296854">
                <a:tc>
                  <a:txBody>
                    <a:bodyPr/>
                    <a:lstStyle/>
                    <a:p>
                      <a:pPr algn="l"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US" sz="1600" u="none" strike="noStrike">
                          <a:effectLst/>
                        </a:rPr>
                        <a:t>Corn</a:t>
                      </a:r>
                      <a:endParaRPr lang="en-US" sz="1600" b="0" i="0" u="none" strike="noStrike">
                        <a:solidFill>
                          <a:srgbClr val="000000"/>
                        </a:solidFill>
                        <a:effectLst/>
                        <a:latin typeface="Calibri" panose="020F0502020204030204" pitchFamily="34" charset="0"/>
                      </a:endParaRPr>
                    </a:p>
                  </a:txBody>
                  <a:tcPr marL="6512" marR="6512" marT="6512" marB="0" anchor="b"/>
                </a:tc>
                <a:tc>
                  <a:txBody>
                    <a:bodyPr/>
                    <a:lstStyle/>
                    <a:p>
                      <a:pPr algn="ctr" rtl="0" fontAlgn="b"/>
                      <a:r>
                        <a:rPr lang="en-US" sz="1600" u="none" strike="noStrike">
                          <a:effectLst/>
                        </a:rPr>
                        <a:t>Sugarcane</a:t>
                      </a:r>
                      <a:endParaRPr lang="en-US" sz="1600" b="0" i="0" u="none" strike="noStrike">
                        <a:solidFill>
                          <a:srgbClr val="000000"/>
                        </a:solidFill>
                        <a:effectLst/>
                        <a:latin typeface="Calibri" panose="020F0502020204030204" pitchFamily="34" charset="0"/>
                      </a:endParaRPr>
                    </a:p>
                  </a:txBody>
                  <a:tcPr marL="6512" marR="6512" marT="6512" marB="0" anchor="b"/>
                </a:tc>
                <a:tc>
                  <a:txBody>
                    <a:bodyPr/>
                    <a:lstStyle/>
                    <a:p>
                      <a:pPr algn="ctr" rtl="0" fontAlgn="b"/>
                      <a:r>
                        <a:rPr lang="en-US" sz="1600" u="none" strike="noStrike" dirty="0">
                          <a:effectLst/>
                        </a:rPr>
                        <a:t>Soybean</a:t>
                      </a:r>
                      <a:endParaRPr lang="en-US" sz="1600" b="0" i="0" u="none" strike="noStrike" dirty="0">
                        <a:solidFill>
                          <a:srgbClr val="000000"/>
                        </a:solidFill>
                        <a:effectLst/>
                        <a:latin typeface="Calibri" panose="020F0502020204030204" pitchFamily="34" charset="0"/>
                      </a:endParaRPr>
                    </a:p>
                  </a:txBody>
                  <a:tcPr marL="6512" marR="6512" marT="6512" marB="0" anchor="b"/>
                </a:tc>
                <a:tc>
                  <a:txBody>
                    <a:bodyPr/>
                    <a:lstStyle/>
                    <a:p>
                      <a:pPr algn="ctr" rtl="0" fontAlgn="b"/>
                      <a:r>
                        <a:rPr lang="en-US" sz="1600" u="none" strike="noStrike">
                          <a:effectLst/>
                        </a:rPr>
                        <a:t>Palm</a:t>
                      </a:r>
                      <a:endParaRPr lang="en-US" sz="1600" b="0" i="0" u="none" strike="noStrike">
                        <a:solidFill>
                          <a:srgbClr val="000000"/>
                        </a:solidFill>
                        <a:effectLst/>
                        <a:latin typeface="Calibri" panose="020F0502020204030204" pitchFamily="34" charset="0"/>
                      </a:endParaRPr>
                    </a:p>
                  </a:txBody>
                  <a:tcPr marL="6512" marR="6512" marT="6512" marB="0" anchor="b"/>
                </a:tc>
                <a:tc>
                  <a:txBody>
                    <a:bodyPr/>
                    <a:lstStyle/>
                    <a:p>
                      <a:pPr algn="ctr" rtl="0" fontAlgn="b"/>
                      <a:r>
                        <a:rPr lang="en-US" sz="1600" u="none" strike="noStrike">
                          <a:effectLst/>
                        </a:rPr>
                        <a:t>Rapeseed</a:t>
                      </a:r>
                      <a:endParaRPr lang="en-US" sz="1600" b="0" i="0" u="none" strike="noStrike">
                        <a:solidFill>
                          <a:srgbClr val="000000"/>
                        </a:solidFill>
                        <a:effectLst/>
                        <a:latin typeface="Calibri" panose="020F0502020204030204" pitchFamily="34" charset="0"/>
                      </a:endParaRPr>
                    </a:p>
                  </a:txBody>
                  <a:tcPr marL="6512" marR="6512" marT="6512" marB="0" anchor="b"/>
                </a:tc>
                <a:extLst>
                  <a:ext uri="{0D108BD9-81ED-4DB2-BD59-A6C34878D82A}">
                    <a16:rowId xmlns:a16="http://schemas.microsoft.com/office/drawing/2014/main" val="377750009"/>
                  </a:ext>
                </a:extLst>
              </a:tr>
              <a:tr h="296854">
                <a:tc>
                  <a:txBody>
                    <a:bodyPr/>
                    <a:lstStyle/>
                    <a:p>
                      <a:pPr algn="l" rtl="0" fontAlgn="b"/>
                      <a:r>
                        <a:rPr lang="en-US" sz="1600" u="none" strike="noStrike">
                          <a:effectLst/>
                        </a:rPr>
                        <a:t>Argentina</a:t>
                      </a:r>
                      <a:endParaRPr lang="en-US" sz="1600" b="0" i="0" u="none" strike="noStrike">
                        <a:solidFill>
                          <a:srgbClr val="000000"/>
                        </a:solidFill>
                        <a:effectLst/>
                        <a:latin typeface="Calibri" panose="020F050202020403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 </a:t>
                      </a:r>
                      <a:endParaRPr lang="en-BR" sz="1600" b="0" i="0" u="none" strike="noStrike">
                        <a:solidFill>
                          <a:srgbClr val="000000"/>
                        </a:solidFill>
                        <a:effectLst/>
                        <a:latin typeface="Arial" panose="020B0604020202020204" pitchFamily="34" charset="0"/>
                      </a:endParaRPr>
                    </a:p>
                  </a:txBody>
                  <a:tcPr marL="6512" marR="6512" marT="6512" marB="0" anchor="b"/>
                </a:tc>
                <a:extLst>
                  <a:ext uri="{0D108BD9-81ED-4DB2-BD59-A6C34878D82A}">
                    <a16:rowId xmlns:a16="http://schemas.microsoft.com/office/drawing/2014/main" val="259222838"/>
                  </a:ext>
                </a:extLst>
              </a:tr>
              <a:tr h="296854">
                <a:tc>
                  <a:txBody>
                    <a:bodyPr/>
                    <a:lstStyle/>
                    <a:p>
                      <a:pPr algn="l" rtl="0" fontAlgn="b"/>
                      <a:r>
                        <a:rPr lang="en-US" sz="1600" u="none" strike="noStrike">
                          <a:effectLst/>
                        </a:rPr>
                        <a:t>Brazil</a:t>
                      </a:r>
                      <a:endParaRPr lang="en-US" sz="1600" b="0" i="0" u="none" strike="noStrike">
                        <a:solidFill>
                          <a:srgbClr val="000000"/>
                        </a:solidFill>
                        <a:effectLst/>
                        <a:latin typeface="Calibri" panose="020F0502020204030204" pitchFamily="34" charset="0"/>
                      </a:endParaRPr>
                    </a:p>
                  </a:txBody>
                  <a:tcPr marL="6512" marR="6512" marT="6512" marB="0" anchor="b"/>
                </a:tc>
                <a:tc>
                  <a:txBody>
                    <a:bodyPr/>
                    <a:lstStyle/>
                    <a:p>
                      <a:pPr algn="ctr" rtl="0" fontAlgn="b"/>
                      <a:r>
                        <a:rPr lang="en-BR" sz="1600" u="none" strike="noStrike">
                          <a:effectLst/>
                        </a:rPr>
                        <a:t> </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dirty="0">
                          <a:effectLst/>
                        </a:rPr>
                        <a:t>✓</a:t>
                      </a:r>
                      <a:endParaRPr lang="en-BR" sz="1600" b="0" i="0" u="none" strike="noStrike" dirty="0">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 </a:t>
                      </a:r>
                      <a:endParaRPr lang="en-BR" sz="1600" b="0" i="0" u="none" strike="noStrike">
                        <a:solidFill>
                          <a:srgbClr val="000000"/>
                        </a:solidFill>
                        <a:effectLst/>
                        <a:latin typeface="Arial" panose="020B0604020202020204" pitchFamily="34" charset="0"/>
                      </a:endParaRPr>
                    </a:p>
                  </a:txBody>
                  <a:tcPr marL="6512" marR="6512" marT="6512" marB="0" anchor="b"/>
                </a:tc>
                <a:extLst>
                  <a:ext uri="{0D108BD9-81ED-4DB2-BD59-A6C34878D82A}">
                    <a16:rowId xmlns:a16="http://schemas.microsoft.com/office/drawing/2014/main" val="466847830"/>
                  </a:ext>
                </a:extLst>
              </a:tr>
              <a:tr h="296854">
                <a:tc>
                  <a:txBody>
                    <a:bodyPr/>
                    <a:lstStyle/>
                    <a:p>
                      <a:pPr algn="l" rtl="0" fontAlgn="b"/>
                      <a:r>
                        <a:rPr lang="en-US" sz="1600" u="none" strike="noStrike">
                          <a:effectLst/>
                        </a:rPr>
                        <a:t>Colombia</a:t>
                      </a:r>
                      <a:endParaRPr lang="en-US" sz="1600" b="0" i="0" u="none" strike="noStrike">
                        <a:solidFill>
                          <a:srgbClr val="000000"/>
                        </a:solidFill>
                        <a:effectLst/>
                        <a:latin typeface="Calibri" panose="020F0502020204030204" pitchFamily="34" charset="0"/>
                      </a:endParaRPr>
                    </a:p>
                  </a:txBody>
                  <a:tcPr marL="6512" marR="6512" marT="6512" marB="0" anchor="b"/>
                </a:tc>
                <a:tc>
                  <a:txBody>
                    <a:bodyPr/>
                    <a:lstStyle/>
                    <a:p>
                      <a:pPr algn="ctr" rtl="0" fontAlgn="b"/>
                      <a:r>
                        <a:rPr lang="en-BR" sz="1600" u="none" strike="noStrike">
                          <a:effectLst/>
                        </a:rPr>
                        <a:t> </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 </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 </a:t>
                      </a:r>
                      <a:endParaRPr lang="en-BR" sz="1600" b="0" i="0" u="none" strike="noStrike">
                        <a:solidFill>
                          <a:srgbClr val="000000"/>
                        </a:solidFill>
                        <a:effectLst/>
                        <a:latin typeface="Arial" panose="020B0604020202020204" pitchFamily="34" charset="0"/>
                      </a:endParaRPr>
                    </a:p>
                  </a:txBody>
                  <a:tcPr marL="6512" marR="6512" marT="6512" marB="0" anchor="b"/>
                </a:tc>
                <a:extLst>
                  <a:ext uri="{0D108BD9-81ED-4DB2-BD59-A6C34878D82A}">
                    <a16:rowId xmlns:a16="http://schemas.microsoft.com/office/drawing/2014/main" val="1431185279"/>
                  </a:ext>
                </a:extLst>
              </a:tr>
              <a:tr h="296854">
                <a:tc>
                  <a:txBody>
                    <a:bodyPr/>
                    <a:lstStyle/>
                    <a:p>
                      <a:pPr algn="l" rtl="0" fontAlgn="b"/>
                      <a:r>
                        <a:rPr lang="en-US" sz="1600" u="none" strike="noStrike">
                          <a:effectLst/>
                        </a:rPr>
                        <a:t>Guatemala</a:t>
                      </a:r>
                      <a:endParaRPr lang="en-US" sz="1600" b="0" i="0" u="none" strike="noStrike">
                        <a:solidFill>
                          <a:srgbClr val="000000"/>
                        </a:solidFill>
                        <a:effectLst/>
                        <a:latin typeface="Calibri" panose="020F0502020204030204" pitchFamily="34" charset="0"/>
                      </a:endParaRPr>
                    </a:p>
                  </a:txBody>
                  <a:tcPr marL="6512" marR="6512" marT="6512" marB="0" anchor="b"/>
                </a:tc>
                <a:tc>
                  <a:txBody>
                    <a:bodyPr/>
                    <a:lstStyle/>
                    <a:p>
                      <a:pPr algn="ctr" rtl="0" fontAlgn="b"/>
                      <a:r>
                        <a:rPr lang="en-BR" sz="1600" u="none" strike="noStrike">
                          <a:effectLst/>
                        </a:rPr>
                        <a:t> </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 </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 </a:t>
                      </a:r>
                      <a:endParaRPr lang="en-BR" sz="1600" b="0" i="0" u="none" strike="noStrike">
                        <a:solidFill>
                          <a:srgbClr val="000000"/>
                        </a:solidFill>
                        <a:effectLst/>
                        <a:latin typeface="Arial" panose="020B0604020202020204" pitchFamily="34" charset="0"/>
                      </a:endParaRPr>
                    </a:p>
                  </a:txBody>
                  <a:tcPr marL="6512" marR="6512" marT="6512" marB="0" anchor="b"/>
                </a:tc>
                <a:extLst>
                  <a:ext uri="{0D108BD9-81ED-4DB2-BD59-A6C34878D82A}">
                    <a16:rowId xmlns:a16="http://schemas.microsoft.com/office/drawing/2014/main" val="1997001214"/>
                  </a:ext>
                </a:extLst>
              </a:tr>
              <a:tr h="296854">
                <a:tc>
                  <a:txBody>
                    <a:bodyPr/>
                    <a:lstStyle/>
                    <a:p>
                      <a:pPr algn="l" rtl="0" fontAlgn="b"/>
                      <a:r>
                        <a:rPr lang="en-US" sz="1600" u="none" strike="noStrike" dirty="0">
                          <a:effectLst/>
                        </a:rPr>
                        <a:t>China</a:t>
                      </a:r>
                      <a:endParaRPr lang="en-US" sz="1600" b="0" i="0" u="none" strike="noStrike" dirty="0">
                        <a:solidFill>
                          <a:srgbClr val="000000"/>
                        </a:solidFill>
                        <a:effectLst/>
                        <a:latin typeface="Calibri" panose="020F050202020403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extLst>
                  <a:ext uri="{0D108BD9-81ED-4DB2-BD59-A6C34878D82A}">
                    <a16:rowId xmlns:a16="http://schemas.microsoft.com/office/drawing/2014/main" val="3743077041"/>
                  </a:ext>
                </a:extLst>
              </a:tr>
              <a:tr h="296854">
                <a:tc>
                  <a:txBody>
                    <a:bodyPr/>
                    <a:lstStyle/>
                    <a:p>
                      <a:pPr algn="l" rtl="0" fontAlgn="b"/>
                      <a:r>
                        <a:rPr lang="en-US" sz="1600" u="none" strike="noStrike" dirty="0">
                          <a:effectLst/>
                        </a:rPr>
                        <a:t>Ethiopia</a:t>
                      </a:r>
                      <a:endParaRPr lang="en-US" sz="1600" b="0" i="0" u="none" strike="noStrike" dirty="0">
                        <a:solidFill>
                          <a:srgbClr val="000000"/>
                        </a:solidFill>
                        <a:effectLst/>
                        <a:latin typeface="Calibri" panose="020F050202020403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extLst>
                  <a:ext uri="{0D108BD9-81ED-4DB2-BD59-A6C34878D82A}">
                    <a16:rowId xmlns:a16="http://schemas.microsoft.com/office/drawing/2014/main" val="1770135119"/>
                  </a:ext>
                </a:extLst>
              </a:tr>
              <a:tr h="296854">
                <a:tc>
                  <a:txBody>
                    <a:bodyPr/>
                    <a:lstStyle/>
                    <a:p>
                      <a:pPr algn="l" rtl="0" fontAlgn="b"/>
                      <a:r>
                        <a:rPr lang="en-US" sz="1600" u="none" strike="noStrike" dirty="0">
                          <a:effectLst/>
                        </a:rPr>
                        <a:t>India</a:t>
                      </a:r>
                      <a:endParaRPr lang="en-US" sz="1600" b="0" i="0" u="none" strike="noStrike" dirty="0">
                        <a:solidFill>
                          <a:srgbClr val="000000"/>
                        </a:solidFill>
                        <a:effectLst/>
                        <a:latin typeface="Calibri" panose="020F050202020403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extLst>
                  <a:ext uri="{0D108BD9-81ED-4DB2-BD59-A6C34878D82A}">
                    <a16:rowId xmlns:a16="http://schemas.microsoft.com/office/drawing/2014/main" val="2379285739"/>
                  </a:ext>
                </a:extLst>
              </a:tr>
              <a:tr h="296854">
                <a:tc>
                  <a:txBody>
                    <a:bodyPr/>
                    <a:lstStyle/>
                    <a:p>
                      <a:pPr algn="l" rtl="0" fontAlgn="b"/>
                      <a:r>
                        <a:rPr lang="en-US" sz="1600" u="none" strike="noStrike" dirty="0">
                          <a:effectLst/>
                        </a:rPr>
                        <a:t>Indonesia</a:t>
                      </a:r>
                      <a:endParaRPr lang="en-US" sz="1600" b="0" i="0" u="none" strike="noStrike" dirty="0">
                        <a:solidFill>
                          <a:srgbClr val="000000"/>
                        </a:solidFill>
                        <a:effectLst/>
                        <a:latin typeface="Calibri" panose="020F050202020403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extLst>
                  <a:ext uri="{0D108BD9-81ED-4DB2-BD59-A6C34878D82A}">
                    <a16:rowId xmlns:a16="http://schemas.microsoft.com/office/drawing/2014/main" val="2098861252"/>
                  </a:ext>
                </a:extLst>
              </a:tr>
              <a:tr h="296854">
                <a:tc>
                  <a:txBody>
                    <a:bodyPr/>
                    <a:lstStyle/>
                    <a:p>
                      <a:pPr algn="l" rtl="0" fontAlgn="b"/>
                      <a:r>
                        <a:rPr lang="en-US" sz="1600" u="none" strike="noStrike" dirty="0">
                          <a:effectLst/>
                        </a:rPr>
                        <a:t>Malaysia</a:t>
                      </a:r>
                      <a:endParaRPr lang="en-US" sz="1600" b="0" i="0" u="none" strike="noStrike" dirty="0">
                        <a:solidFill>
                          <a:srgbClr val="000000"/>
                        </a:solidFill>
                        <a:effectLst/>
                        <a:latin typeface="Calibri" panose="020F050202020403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extLst>
                  <a:ext uri="{0D108BD9-81ED-4DB2-BD59-A6C34878D82A}">
                    <a16:rowId xmlns:a16="http://schemas.microsoft.com/office/drawing/2014/main" val="1252974584"/>
                  </a:ext>
                </a:extLst>
              </a:tr>
              <a:tr h="296854">
                <a:tc>
                  <a:txBody>
                    <a:bodyPr/>
                    <a:lstStyle/>
                    <a:p>
                      <a:pPr algn="l" rtl="0" fontAlgn="b"/>
                      <a:r>
                        <a:rPr lang="en-US" sz="1600" u="none" strike="noStrike" dirty="0">
                          <a:effectLst/>
                        </a:rPr>
                        <a:t>South Africa</a:t>
                      </a:r>
                      <a:endParaRPr lang="en-US" sz="1600" b="0" i="0" u="none" strike="noStrike" dirty="0">
                        <a:solidFill>
                          <a:srgbClr val="000000"/>
                        </a:solidFill>
                        <a:effectLst/>
                        <a:latin typeface="Calibri" panose="020F050202020403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extLst>
                  <a:ext uri="{0D108BD9-81ED-4DB2-BD59-A6C34878D82A}">
                    <a16:rowId xmlns:a16="http://schemas.microsoft.com/office/drawing/2014/main" val="919341595"/>
                  </a:ext>
                </a:extLst>
              </a:tr>
              <a:tr h="296854">
                <a:tc>
                  <a:txBody>
                    <a:bodyPr/>
                    <a:lstStyle/>
                    <a:p>
                      <a:pPr algn="l" rtl="0" fontAlgn="b"/>
                      <a:r>
                        <a:rPr lang="en-US" sz="1600" u="none" strike="noStrike" dirty="0">
                          <a:effectLst/>
                        </a:rPr>
                        <a:t>Thailand</a:t>
                      </a:r>
                      <a:endParaRPr lang="en-US" sz="1600" b="0" i="0" u="none" strike="noStrike" dirty="0">
                        <a:solidFill>
                          <a:srgbClr val="000000"/>
                        </a:solidFill>
                        <a:effectLst/>
                        <a:latin typeface="Calibri" panose="020F050202020403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a:effectLst/>
                        </a:rPr>
                        <a:t> </a:t>
                      </a:r>
                      <a:endParaRPr lang="en-BR" sz="1200" b="0" i="0" u="none" strike="noStrike">
                        <a:solidFill>
                          <a:srgbClr val="000000"/>
                        </a:solidFill>
                        <a:effectLst/>
                        <a:latin typeface="Arial" panose="020B0604020202020204" pitchFamily="34" charset="0"/>
                      </a:endParaRPr>
                    </a:p>
                  </a:txBody>
                  <a:tcPr marL="6512" marR="6512" marT="6512" marB="0" anchor="b"/>
                </a:tc>
                <a:tc>
                  <a:txBody>
                    <a:bodyPr/>
                    <a:lstStyle/>
                    <a:p>
                      <a:pPr algn="ctr" rtl="0" fontAlgn="b"/>
                      <a:r>
                        <a:rPr lang="en-BR" sz="1600" u="none" strike="noStrike">
                          <a:effectLst/>
                        </a:rPr>
                        <a:t>✓</a:t>
                      </a:r>
                      <a:endParaRPr lang="en-BR" sz="1600" b="0" i="0" u="none" strike="noStrike">
                        <a:solidFill>
                          <a:srgbClr val="000000"/>
                        </a:solidFill>
                        <a:effectLst/>
                        <a:latin typeface="Arial" panose="020B0604020202020204" pitchFamily="34" charset="0"/>
                      </a:endParaRPr>
                    </a:p>
                  </a:txBody>
                  <a:tcPr marL="6512" marR="6512" marT="6512" marB="0" anchor="b"/>
                </a:tc>
                <a:tc>
                  <a:txBody>
                    <a:bodyPr/>
                    <a:lstStyle/>
                    <a:p>
                      <a:pPr algn="ctr" fontAlgn="b"/>
                      <a:r>
                        <a:rPr lang="en-BR" sz="1200" u="none" strike="noStrike" dirty="0">
                          <a:effectLst/>
                        </a:rPr>
                        <a:t> </a:t>
                      </a:r>
                      <a:endParaRPr lang="en-BR" sz="1200" b="0" i="0" u="none" strike="noStrike" dirty="0">
                        <a:solidFill>
                          <a:srgbClr val="000000"/>
                        </a:solidFill>
                        <a:effectLst/>
                        <a:latin typeface="Arial" panose="020B0604020202020204" pitchFamily="34" charset="0"/>
                      </a:endParaRPr>
                    </a:p>
                  </a:txBody>
                  <a:tcPr marL="6512" marR="6512" marT="6512" marB="0" anchor="b"/>
                </a:tc>
                <a:extLst>
                  <a:ext uri="{0D108BD9-81ED-4DB2-BD59-A6C34878D82A}">
                    <a16:rowId xmlns:a16="http://schemas.microsoft.com/office/drawing/2014/main" val="4237622857"/>
                  </a:ext>
                </a:extLst>
              </a:tr>
            </a:tbl>
          </a:graphicData>
        </a:graphic>
      </p:graphicFrame>
      <p:sp>
        <p:nvSpPr>
          <p:cNvPr id="3" name="Left Arrow Callout 2">
            <a:extLst>
              <a:ext uri="{FF2B5EF4-FFF2-40B4-BE49-F238E27FC236}">
                <a16:creationId xmlns:a16="http://schemas.microsoft.com/office/drawing/2014/main" id="{91CD4DB8-9480-F4C1-E7A0-42BDE0F90DFD}"/>
              </a:ext>
            </a:extLst>
          </p:cNvPr>
          <p:cNvSpPr/>
          <p:nvPr/>
        </p:nvSpPr>
        <p:spPr>
          <a:xfrm>
            <a:off x="2546432" y="2801072"/>
            <a:ext cx="1810352" cy="1253124"/>
          </a:xfrm>
          <a:prstGeom prst="leftArrowCallou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E40EE70-B786-7FF7-AE63-FA8FE77E03C5}"/>
              </a:ext>
            </a:extLst>
          </p:cNvPr>
          <p:cNvSpPr txBox="1"/>
          <p:nvPr/>
        </p:nvSpPr>
        <p:spPr>
          <a:xfrm>
            <a:off x="0" y="3400426"/>
            <a:ext cx="3111237" cy="255454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BR" sz="1400" b="0" i="0" u="none" strike="noStrike" kern="1200" cap="none" spc="0" normalizeH="0" baseline="0" noProof="0" dirty="0">
                <a:ln>
                  <a:noFill/>
                </a:ln>
                <a:solidFill>
                  <a:prstClr val="black"/>
                </a:solidFill>
                <a:effectLst/>
                <a:uLnTx/>
                <a:uFillTx/>
                <a:latin typeface="Calibri" panose="020F0502020204030204"/>
                <a:ea typeface="+mn-ea"/>
                <a:cs typeface="+mn-cs"/>
              </a:rPr>
              <a:t>Fully deployed, high TRL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BR" sz="1400" b="0" i="0" u="none" strike="noStrike" kern="1200" cap="none" spc="0" normalizeH="0" baseline="0" noProof="0" dirty="0">
                <a:ln>
                  <a:noFill/>
                </a:ln>
                <a:solidFill>
                  <a:prstClr val="black"/>
                </a:solidFill>
                <a:effectLst/>
                <a:uLnTx/>
                <a:uFillTx/>
                <a:latin typeface="Calibri" panose="020F0502020204030204"/>
                <a:ea typeface="+mn-ea"/>
                <a:cs typeface="+mn-cs"/>
              </a:rPr>
              <a:t>Positive energy balance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BR" sz="1400" b="0" i="0" u="none" strike="noStrike" kern="1200" cap="none" spc="0" normalizeH="0" baseline="0" noProof="0" dirty="0">
                <a:ln>
                  <a:noFill/>
                </a:ln>
                <a:solidFill>
                  <a:prstClr val="black"/>
                </a:solidFill>
                <a:effectLst/>
                <a:uLnTx/>
                <a:uFillTx/>
                <a:latin typeface="Calibri" panose="020F0502020204030204"/>
                <a:ea typeface="+mn-ea"/>
                <a:cs typeface="+mn-cs"/>
              </a:rPr>
              <a:t>Competitive with fossil fuel prices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BR" sz="1400" b="0" i="0" u="none" strike="noStrike" kern="1200" cap="none" spc="0" normalizeH="0" baseline="0" noProof="0" dirty="0">
                <a:ln>
                  <a:noFill/>
                </a:ln>
                <a:solidFill>
                  <a:prstClr val="black"/>
                </a:solidFill>
                <a:effectLst/>
                <a:uLnTx/>
                <a:uFillTx/>
                <a:latin typeface="Calibri" panose="020F0502020204030204"/>
                <a:ea typeface="+mn-ea"/>
                <a:cs typeface="+mn-cs"/>
              </a:rPr>
              <a:t>Significant reduction of GHG emissions (63 MtCO2eq/yr)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BR" sz="1400" b="0" i="0" u="none" strike="noStrike" kern="1200" cap="none" spc="0" normalizeH="0" baseline="0" noProof="0" dirty="0">
                <a:ln>
                  <a:noFill/>
                </a:ln>
                <a:solidFill>
                  <a:prstClr val="black"/>
                </a:solidFill>
                <a:effectLst/>
                <a:uLnTx/>
                <a:uFillTx/>
                <a:latin typeface="Calibri" panose="020F0502020204030204"/>
                <a:ea typeface="+mn-ea"/>
                <a:cs typeface="+mn-cs"/>
              </a:rPr>
              <a:t>Potential to double production with ~5% of pasturelant conversion into energy cropland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Other countries: next round of studies</a:t>
            </a:r>
            <a:endParaRPr kumimoji="0" lang="en-BR"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9667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0D11AD6C-7C1D-47B0-9115-DA4907F22D3D}"/>
              </a:ext>
            </a:extLst>
          </p:cNvPr>
          <p:cNvGraphicFramePr>
            <a:graphicFrameLocks/>
          </p:cNvGraphicFramePr>
          <p:nvPr>
            <p:extLst>
              <p:ext uri="{D42A27DB-BD31-4B8C-83A1-F6EECF244321}">
                <p14:modId xmlns:p14="http://schemas.microsoft.com/office/powerpoint/2010/main" val="666551453"/>
              </p:ext>
            </p:extLst>
          </p:nvPr>
        </p:nvGraphicFramePr>
        <p:xfrm>
          <a:off x="1611111" y="698384"/>
          <a:ext cx="3387609" cy="5481763"/>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1">
            <a:extLst>
              <a:ext uri="{FF2B5EF4-FFF2-40B4-BE49-F238E27FC236}">
                <a16:creationId xmlns:a16="http://schemas.microsoft.com/office/drawing/2014/main" id="{E25F7D6E-052D-E69B-5C84-2BD9418DFAE4}"/>
              </a:ext>
            </a:extLst>
          </p:cNvPr>
          <p:cNvSpPr>
            <a:spLocks noGrp="1"/>
          </p:cNvSpPr>
          <p:nvPr>
            <p:ph type="body" sz="quarter" idx="17"/>
          </p:nvPr>
        </p:nvSpPr>
        <p:spPr>
          <a:xfrm>
            <a:off x="141493" y="237986"/>
            <a:ext cx="9002507" cy="980907"/>
          </a:xfrm>
        </p:spPr>
        <p:txBody>
          <a:bodyPr/>
          <a:lstStyle/>
          <a:p>
            <a:r>
              <a:rPr lang="en-US" sz="2400" dirty="0"/>
              <a:t>IN PROGRESS: LCA - countries of Africa and Asia</a:t>
            </a:r>
          </a:p>
        </p:txBody>
      </p:sp>
      <p:sp>
        <p:nvSpPr>
          <p:cNvPr id="9" name="TextBox 8">
            <a:extLst>
              <a:ext uri="{FF2B5EF4-FFF2-40B4-BE49-F238E27FC236}">
                <a16:creationId xmlns:a16="http://schemas.microsoft.com/office/drawing/2014/main" id="{9125D289-42E6-E4C3-8B73-58851F15F261}"/>
              </a:ext>
            </a:extLst>
          </p:cNvPr>
          <p:cNvSpPr txBox="1"/>
          <p:nvPr/>
        </p:nvSpPr>
        <p:spPr>
          <a:xfrm>
            <a:off x="5261207" y="6263133"/>
            <a:ext cx="2646878" cy="415498"/>
          </a:xfrm>
          <a:prstGeom prst="rect">
            <a:avLst/>
          </a:prstGeom>
          <a:noFill/>
        </p:spPr>
        <p:txBody>
          <a:bodyPr wrap="none" rtlCol="0">
            <a:spAutoFit/>
          </a:bodyPr>
          <a:lstStyle/>
          <a:p>
            <a:r>
              <a:rPr lang="en-US" sz="1050" dirty="0">
                <a:latin typeface="Trebuchet MS" panose="020B0603020202020204" pitchFamily="34" charset="0"/>
              </a:rPr>
              <a:t>* Corn ethanol is imported from the US</a:t>
            </a:r>
          </a:p>
          <a:p>
            <a:r>
              <a:rPr lang="en-US" sz="1050" dirty="0">
                <a:latin typeface="Trebuchet MS" panose="020B0603020202020204" pitchFamily="34" charset="0"/>
              </a:rPr>
              <a:t>† Sugarcane ethanol is imported from BR</a:t>
            </a:r>
          </a:p>
        </p:txBody>
      </p:sp>
      <p:graphicFrame>
        <p:nvGraphicFramePr>
          <p:cNvPr id="3" name="Chart 2">
            <a:extLst>
              <a:ext uri="{FF2B5EF4-FFF2-40B4-BE49-F238E27FC236}">
                <a16:creationId xmlns:a16="http://schemas.microsoft.com/office/drawing/2014/main" id="{D485577A-2C4A-6CFD-2674-F53FE8EF75B7}"/>
              </a:ext>
            </a:extLst>
          </p:cNvPr>
          <p:cNvGraphicFramePr>
            <a:graphicFrameLocks/>
          </p:cNvGraphicFramePr>
          <p:nvPr>
            <p:extLst>
              <p:ext uri="{D42A27DB-BD31-4B8C-83A1-F6EECF244321}">
                <p14:modId xmlns:p14="http://schemas.microsoft.com/office/powerpoint/2010/main" val="619554561"/>
              </p:ext>
            </p:extLst>
          </p:nvPr>
        </p:nvGraphicFramePr>
        <p:xfrm>
          <a:off x="5261207" y="715109"/>
          <a:ext cx="3882794" cy="54863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CF0E2DD0-B18E-4476-BF8D-0FBF32ACF360}"/>
              </a:ext>
            </a:extLst>
          </p:cNvPr>
          <p:cNvGraphicFramePr>
            <a:graphicFrameLocks/>
          </p:cNvGraphicFramePr>
          <p:nvPr>
            <p:extLst>
              <p:ext uri="{D42A27DB-BD31-4B8C-83A1-F6EECF244321}">
                <p14:modId xmlns:p14="http://schemas.microsoft.com/office/powerpoint/2010/main" val="1889346281"/>
              </p:ext>
            </p:extLst>
          </p:nvPr>
        </p:nvGraphicFramePr>
        <p:xfrm>
          <a:off x="1131381" y="721244"/>
          <a:ext cx="3112565" cy="548176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AC7057E1-C545-4A09-BBFC-2B9598B32B0E}"/>
              </a:ext>
            </a:extLst>
          </p:cNvPr>
          <p:cNvGraphicFramePr>
            <a:graphicFrameLocks/>
          </p:cNvGraphicFramePr>
          <p:nvPr>
            <p:extLst>
              <p:ext uri="{D42A27DB-BD31-4B8C-83A1-F6EECF244321}">
                <p14:modId xmlns:p14="http://schemas.microsoft.com/office/powerpoint/2010/main" val="3395592633"/>
              </p:ext>
            </p:extLst>
          </p:nvPr>
        </p:nvGraphicFramePr>
        <p:xfrm>
          <a:off x="232221" y="712852"/>
          <a:ext cx="2952940" cy="547712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127754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F8C8B3-A337-BA89-F63A-EA18D32E91EA}"/>
              </a:ext>
            </a:extLst>
          </p:cNvPr>
          <p:cNvSpPr>
            <a:spLocks noGrp="1"/>
          </p:cNvSpPr>
          <p:nvPr>
            <p:ph type="body" sz="quarter" idx="16"/>
          </p:nvPr>
        </p:nvSpPr>
        <p:spPr>
          <a:xfrm>
            <a:off x="246516" y="1617283"/>
            <a:ext cx="4325484" cy="4633645"/>
          </a:xfrm>
        </p:spPr>
        <p:txBody>
          <a:bodyPr/>
          <a:lstStyle/>
          <a:p>
            <a:r>
              <a:rPr lang="pt-BR" dirty="0"/>
              <a:t>3 scenarios for blending mandates</a:t>
            </a:r>
          </a:p>
          <a:p>
            <a:pPr lvl="1"/>
            <a:r>
              <a:rPr lang="pt-BR" sz="1800" dirty="0"/>
              <a:t>5% </a:t>
            </a:r>
            <a:r>
              <a:rPr lang="pt-BR" sz="1800" dirty="0">
                <a:sym typeface="Wingdings" panose="05000000000000000000" pitchFamily="2" charset="2"/>
              </a:rPr>
              <a:t> ET-SC01</a:t>
            </a:r>
            <a:endParaRPr lang="pt-BR" sz="1800" dirty="0"/>
          </a:p>
          <a:p>
            <a:pPr lvl="1"/>
            <a:r>
              <a:rPr lang="pt-BR" sz="1800" dirty="0"/>
              <a:t>10% </a:t>
            </a:r>
            <a:r>
              <a:rPr lang="pt-BR" sz="1800" dirty="0">
                <a:sym typeface="Wingdings" panose="05000000000000000000" pitchFamily="2" charset="2"/>
              </a:rPr>
              <a:t> ET-SC02</a:t>
            </a:r>
            <a:endParaRPr lang="pt-BR" sz="1800" dirty="0"/>
          </a:p>
          <a:p>
            <a:pPr lvl="1"/>
            <a:r>
              <a:rPr lang="pt-BR" sz="1800" dirty="0"/>
              <a:t>25% </a:t>
            </a:r>
            <a:r>
              <a:rPr lang="pt-BR" sz="1800" dirty="0">
                <a:sym typeface="Wingdings" panose="05000000000000000000" pitchFamily="2" charset="2"/>
              </a:rPr>
              <a:t> ET-SC03</a:t>
            </a:r>
            <a:endParaRPr lang="pt-BR" sz="1800" dirty="0"/>
          </a:p>
          <a:p>
            <a:pPr lvl="1"/>
            <a:r>
              <a:rPr lang="en-US" sz="1800" dirty="0"/>
              <a:t>Exceptions: IDN, MYS, and THA (blending already established)</a:t>
            </a:r>
          </a:p>
          <a:p>
            <a:r>
              <a:rPr lang="en-US" dirty="0"/>
              <a:t>Country area required for biodiesel:</a:t>
            </a:r>
          </a:p>
          <a:p>
            <a:endParaRPr lang="en-US" sz="1200" dirty="0"/>
          </a:p>
        </p:txBody>
      </p:sp>
      <p:sp>
        <p:nvSpPr>
          <p:cNvPr id="4" name="Text Placeholder 3">
            <a:extLst>
              <a:ext uri="{FF2B5EF4-FFF2-40B4-BE49-F238E27FC236}">
                <a16:creationId xmlns:a16="http://schemas.microsoft.com/office/drawing/2014/main" id="{05E14F5B-2378-82CA-45C2-AF88D95AB4E6}"/>
              </a:ext>
            </a:extLst>
          </p:cNvPr>
          <p:cNvSpPr>
            <a:spLocks noGrp="1"/>
          </p:cNvSpPr>
          <p:nvPr>
            <p:ph type="body" sz="quarter" idx="18"/>
          </p:nvPr>
        </p:nvSpPr>
        <p:spPr>
          <a:xfrm>
            <a:off x="5003254" y="1562237"/>
            <a:ext cx="4140746" cy="3496883"/>
          </a:xfrm>
        </p:spPr>
        <p:txBody>
          <a:bodyPr/>
          <a:lstStyle/>
          <a:p>
            <a:r>
              <a:rPr lang="pt-BR" dirty="0"/>
              <a:t>3 scenarios for blending mandates</a:t>
            </a:r>
          </a:p>
          <a:p>
            <a:pPr lvl="1"/>
            <a:r>
              <a:rPr lang="pt-BR" sz="1800" dirty="0"/>
              <a:t>5% </a:t>
            </a:r>
            <a:r>
              <a:rPr lang="pt-BR" sz="1800" dirty="0">
                <a:sym typeface="Wingdings" panose="05000000000000000000" pitchFamily="2" charset="2"/>
              </a:rPr>
              <a:t> BD-SC01</a:t>
            </a:r>
            <a:endParaRPr lang="pt-BR" sz="1800" dirty="0"/>
          </a:p>
          <a:p>
            <a:pPr lvl="1"/>
            <a:r>
              <a:rPr lang="pt-BR" sz="1800" dirty="0"/>
              <a:t>10% </a:t>
            </a:r>
            <a:r>
              <a:rPr lang="pt-BR" sz="1800" dirty="0">
                <a:sym typeface="Wingdings" panose="05000000000000000000" pitchFamily="2" charset="2"/>
              </a:rPr>
              <a:t> BD-SC02</a:t>
            </a:r>
            <a:endParaRPr lang="pt-BR" sz="1800" dirty="0"/>
          </a:p>
          <a:p>
            <a:pPr lvl="1"/>
            <a:r>
              <a:rPr lang="pt-BR" sz="1800" dirty="0"/>
              <a:t>25% </a:t>
            </a:r>
            <a:r>
              <a:rPr lang="pt-BR" sz="1800" dirty="0">
                <a:sym typeface="Wingdings" panose="05000000000000000000" pitchFamily="2" charset="2"/>
              </a:rPr>
              <a:t> BD-SC03</a:t>
            </a:r>
            <a:endParaRPr lang="pt-BR" sz="1800" dirty="0"/>
          </a:p>
          <a:p>
            <a:pPr lvl="1"/>
            <a:r>
              <a:rPr lang="en-US" sz="1800" dirty="0"/>
              <a:t>Exceptions: IND and THA (</a:t>
            </a:r>
            <a:r>
              <a:rPr lang="en-US" sz="1800"/>
              <a:t>blending already </a:t>
            </a:r>
            <a:r>
              <a:rPr lang="en-US" sz="1800" dirty="0"/>
              <a:t>established)</a:t>
            </a:r>
            <a:endParaRPr lang="en-US" sz="1200" dirty="0"/>
          </a:p>
          <a:p>
            <a:r>
              <a:rPr lang="en-US" dirty="0"/>
              <a:t>Country area required for ethanol:</a:t>
            </a:r>
          </a:p>
          <a:p>
            <a:pPr lvl="1"/>
            <a:endParaRPr lang="en-US" sz="1800" dirty="0"/>
          </a:p>
        </p:txBody>
      </p:sp>
      <p:sp>
        <p:nvSpPr>
          <p:cNvPr id="7" name="Text Placeholder 1">
            <a:extLst>
              <a:ext uri="{FF2B5EF4-FFF2-40B4-BE49-F238E27FC236}">
                <a16:creationId xmlns:a16="http://schemas.microsoft.com/office/drawing/2014/main" id="{CB23C6B9-2B7E-C8AF-E185-20895F4F7AD2}"/>
              </a:ext>
            </a:extLst>
          </p:cNvPr>
          <p:cNvSpPr>
            <a:spLocks noGrp="1"/>
          </p:cNvSpPr>
          <p:nvPr>
            <p:ph type="body" sz="quarter" idx="17"/>
          </p:nvPr>
        </p:nvSpPr>
        <p:spPr>
          <a:xfrm>
            <a:off x="141493" y="237987"/>
            <a:ext cx="9002507" cy="563398"/>
          </a:xfrm>
        </p:spPr>
        <p:txBody>
          <a:bodyPr/>
          <a:lstStyle/>
          <a:p>
            <a:r>
              <a:rPr lang="en-US" sz="2400" dirty="0"/>
              <a:t>IN PROGRESS: MARKET ANALYSIS - countries of Africa and Asia</a:t>
            </a:r>
          </a:p>
        </p:txBody>
      </p:sp>
      <p:pic>
        <p:nvPicPr>
          <p:cNvPr id="1026" name="Picture 2" descr="Biodiesel | Ícone Gratis">
            <a:extLst>
              <a:ext uri="{FF2B5EF4-FFF2-40B4-BE49-F238E27FC236}">
                <a16:creationId xmlns:a16="http://schemas.microsoft.com/office/drawing/2014/main" id="{96A33C26-769D-E48D-0887-8EF6280884B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3602" y="786685"/>
            <a:ext cx="534255" cy="5342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ugarcane - GCM">
            <a:extLst>
              <a:ext uri="{FF2B5EF4-FFF2-40B4-BE49-F238E27FC236}">
                <a16:creationId xmlns:a16="http://schemas.microsoft.com/office/drawing/2014/main" id="{389B9FC3-740A-2EE6-8C3D-3B9F0DB6BB3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84029" y="779853"/>
            <a:ext cx="670524" cy="50289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rn png images | PNGWing">
            <a:extLst>
              <a:ext uri="{FF2B5EF4-FFF2-40B4-BE49-F238E27FC236}">
                <a16:creationId xmlns:a16="http://schemas.microsoft.com/office/drawing/2014/main" id="{33090A44-E3CC-899F-9279-0A213C761396}"/>
              </a:ext>
            </a:extLst>
          </p:cNvPr>
          <p:cNvPicPr>
            <a:picLocks noChangeAspect="1" noChangeArrowheads="1"/>
          </p:cNvPicPr>
          <p:nvPr/>
        </p:nvPicPr>
        <p:blipFill>
          <a:blip r:embed="rId5" cstate="print">
            <a:clrChange>
              <a:clrFrom>
                <a:srgbClr val="E6E6E6"/>
              </a:clrFrom>
              <a:clrTo>
                <a:srgbClr val="E6E6E6">
                  <a:alpha val="0"/>
                </a:srgbClr>
              </a:clrTo>
            </a:clrChange>
            <a:extLst>
              <a:ext uri="{28A0092B-C50C-407E-A947-70E740481C1C}">
                <a14:useLocalDpi xmlns:a14="http://schemas.microsoft.com/office/drawing/2010/main" val="0"/>
              </a:ext>
            </a:extLst>
          </a:blip>
          <a:srcRect/>
          <a:stretch>
            <a:fillRect/>
          </a:stretch>
        </p:blipFill>
        <p:spPr bwMode="auto">
          <a:xfrm>
            <a:off x="6624885" y="822559"/>
            <a:ext cx="585493" cy="41748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
            <a:extLst>
              <a:ext uri="{FF2B5EF4-FFF2-40B4-BE49-F238E27FC236}">
                <a16:creationId xmlns:a16="http://schemas.microsoft.com/office/drawing/2014/main" id="{A2D246C1-4BFB-2806-FCF1-9ED6E1297EE6}"/>
              </a:ext>
            </a:extLst>
          </p:cNvPr>
          <p:cNvSpPr txBox="1">
            <a:spLocks/>
          </p:cNvSpPr>
          <p:nvPr/>
        </p:nvSpPr>
        <p:spPr>
          <a:xfrm>
            <a:off x="5029615" y="900112"/>
            <a:ext cx="1718130" cy="563398"/>
          </a:xfrm>
          <a:prstGeom prst="rect">
            <a:avLst/>
          </a:prstGeom>
        </p:spPr>
        <p:txBody>
          <a:bodyPr vert="horz" lIns="91440" tIns="45720" rIns="91440" bIns="45720" rtlCol="0">
            <a:noAutofit/>
          </a:bodyPr>
          <a:lstStyle>
            <a:lvl1pPr marL="0" indent="0" algn="l" defTabSz="914400" rtl="0" eaLnBrk="1" latinLnBrk="0" hangingPunct="1">
              <a:lnSpc>
                <a:spcPts val="2438"/>
              </a:lnSpc>
              <a:spcBef>
                <a:spcPts val="1000"/>
              </a:spcBef>
              <a:buFont typeface="Arial" panose="020B0604020202020204" pitchFamily="34" charset="0"/>
              <a:buNone/>
              <a:defRPr sz="2250" b="1" kern="1200">
                <a:solidFill>
                  <a:srgbClr val="0A4F9D"/>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FFC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rgbClr val="FFC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50" kern="1200">
                <a:solidFill>
                  <a:srgbClr val="FFC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50" kern="1200">
                <a:solidFill>
                  <a:srgbClr val="FFC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Ethanol</a:t>
            </a:r>
          </a:p>
        </p:txBody>
      </p:sp>
      <p:pic>
        <p:nvPicPr>
          <p:cNvPr id="10" name="Picture 2" descr="Biodiesel | Ícone Gratis">
            <a:extLst>
              <a:ext uri="{FF2B5EF4-FFF2-40B4-BE49-F238E27FC236}">
                <a16:creationId xmlns:a16="http://schemas.microsoft.com/office/drawing/2014/main" id="{272B823E-1B52-7622-7FD2-D60E2DB5843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5912" y="796960"/>
            <a:ext cx="534255" cy="534255"/>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1">
            <a:extLst>
              <a:ext uri="{FF2B5EF4-FFF2-40B4-BE49-F238E27FC236}">
                <a16:creationId xmlns:a16="http://schemas.microsoft.com/office/drawing/2014/main" id="{94C6D955-7866-042F-A4AB-B0B295F6CB80}"/>
              </a:ext>
            </a:extLst>
          </p:cNvPr>
          <p:cNvSpPr txBox="1">
            <a:spLocks/>
          </p:cNvSpPr>
          <p:nvPr/>
        </p:nvSpPr>
        <p:spPr>
          <a:xfrm>
            <a:off x="225897" y="910387"/>
            <a:ext cx="1718130" cy="563398"/>
          </a:xfrm>
          <a:prstGeom prst="rect">
            <a:avLst/>
          </a:prstGeom>
        </p:spPr>
        <p:txBody>
          <a:bodyPr vert="horz" lIns="91440" tIns="45720" rIns="91440" bIns="45720" rtlCol="0">
            <a:noAutofit/>
          </a:bodyPr>
          <a:lstStyle>
            <a:lvl1pPr marL="0" indent="0" algn="l" defTabSz="914400" rtl="0" eaLnBrk="1" latinLnBrk="0" hangingPunct="1">
              <a:lnSpc>
                <a:spcPts val="2438"/>
              </a:lnSpc>
              <a:spcBef>
                <a:spcPts val="1000"/>
              </a:spcBef>
              <a:buFont typeface="Arial" panose="020B0604020202020204" pitchFamily="34" charset="0"/>
              <a:buNone/>
              <a:defRPr sz="2250" b="1" kern="1200">
                <a:solidFill>
                  <a:srgbClr val="0A4F9D"/>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FFC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rgbClr val="FFC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50" kern="1200">
                <a:solidFill>
                  <a:srgbClr val="FFC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50" kern="1200">
                <a:solidFill>
                  <a:srgbClr val="FFC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Biodiesel</a:t>
            </a:r>
          </a:p>
        </p:txBody>
      </p:sp>
      <p:sp>
        <p:nvSpPr>
          <p:cNvPr id="14" name="Arrow: Right 13">
            <a:extLst>
              <a:ext uri="{FF2B5EF4-FFF2-40B4-BE49-F238E27FC236}">
                <a16:creationId xmlns:a16="http://schemas.microsoft.com/office/drawing/2014/main" id="{4E4A092B-754B-46EC-6BCD-A05F2515860C}"/>
              </a:ext>
            </a:extLst>
          </p:cNvPr>
          <p:cNvSpPr/>
          <p:nvPr/>
        </p:nvSpPr>
        <p:spPr>
          <a:xfrm>
            <a:off x="3229862" y="962260"/>
            <a:ext cx="561856" cy="3431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4" name="Picture 10" descr="Products – Oil Palm India Ltd">
            <a:extLst>
              <a:ext uri="{FF2B5EF4-FFF2-40B4-BE49-F238E27FC236}">
                <a16:creationId xmlns:a16="http://schemas.microsoft.com/office/drawing/2014/main" id="{48907282-E3C8-D3A4-F491-C053EE72FC7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61487" y="898310"/>
            <a:ext cx="645132" cy="40207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Soybean PNG transparent image download, size: 500x300px">
            <a:extLst>
              <a:ext uri="{FF2B5EF4-FFF2-40B4-BE49-F238E27FC236}">
                <a16:creationId xmlns:a16="http://schemas.microsoft.com/office/drawing/2014/main" id="{FC029B8C-8227-907C-3757-837CAB2AFE7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26533" y="1077178"/>
            <a:ext cx="757594" cy="45455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anola : PURE Candle">
            <a:extLst>
              <a:ext uri="{FF2B5EF4-FFF2-40B4-BE49-F238E27FC236}">
                <a16:creationId xmlns:a16="http://schemas.microsoft.com/office/drawing/2014/main" id="{B191BEA4-BFDB-EB7E-0B30-5BAC924FB71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58733" y="689995"/>
            <a:ext cx="816795" cy="54453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5" name="Chart 14">
            <a:extLst>
              <a:ext uri="{FF2B5EF4-FFF2-40B4-BE49-F238E27FC236}">
                <a16:creationId xmlns:a16="http://schemas.microsoft.com/office/drawing/2014/main" id="{98000338-6F45-8388-0015-CD4EAB93439D}"/>
              </a:ext>
            </a:extLst>
          </p:cNvPr>
          <p:cNvGraphicFramePr>
            <a:graphicFrameLocks/>
          </p:cNvGraphicFramePr>
          <p:nvPr>
            <p:extLst>
              <p:ext uri="{D42A27DB-BD31-4B8C-83A1-F6EECF244321}">
                <p14:modId xmlns:p14="http://schemas.microsoft.com/office/powerpoint/2010/main" val="1979074053"/>
              </p:ext>
            </p:extLst>
          </p:nvPr>
        </p:nvGraphicFramePr>
        <p:xfrm>
          <a:off x="107101" y="3986373"/>
          <a:ext cx="4572593" cy="259332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6" name="Chart 15">
            <a:extLst>
              <a:ext uri="{FF2B5EF4-FFF2-40B4-BE49-F238E27FC236}">
                <a16:creationId xmlns:a16="http://schemas.microsoft.com/office/drawing/2014/main" id="{2C21FE06-1C21-B6B6-C0C4-A9917AC74674}"/>
              </a:ext>
            </a:extLst>
          </p:cNvPr>
          <p:cNvGraphicFramePr>
            <a:graphicFrameLocks/>
          </p:cNvGraphicFramePr>
          <p:nvPr>
            <p:extLst>
              <p:ext uri="{D42A27DB-BD31-4B8C-83A1-F6EECF244321}">
                <p14:modId xmlns:p14="http://schemas.microsoft.com/office/powerpoint/2010/main" val="3108654868"/>
              </p:ext>
            </p:extLst>
          </p:nvPr>
        </p:nvGraphicFramePr>
        <p:xfrm>
          <a:off x="4679694" y="3984032"/>
          <a:ext cx="4142237" cy="2593326"/>
        </p:xfrm>
        <a:graphic>
          <a:graphicData uri="http://schemas.openxmlformats.org/drawingml/2006/chart">
            <c:chart xmlns:c="http://schemas.openxmlformats.org/drawingml/2006/chart" xmlns:r="http://schemas.openxmlformats.org/officeDocument/2006/relationships" r:id="rId10"/>
          </a:graphicData>
        </a:graphic>
      </p:graphicFrame>
      <p:sp>
        <p:nvSpPr>
          <p:cNvPr id="17" name="Arrow: Right 16">
            <a:extLst>
              <a:ext uri="{FF2B5EF4-FFF2-40B4-BE49-F238E27FC236}">
                <a16:creationId xmlns:a16="http://schemas.microsoft.com/office/drawing/2014/main" id="{4D57515D-D7B0-3070-5A8F-099A555EDA7B}"/>
              </a:ext>
            </a:extLst>
          </p:cNvPr>
          <p:cNvSpPr/>
          <p:nvPr/>
        </p:nvSpPr>
        <p:spPr>
          <a:xfrm>
            <a:off x="7893161" y="898310"/>
            <a:ext cx="561856" cy="3431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9926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5A54BABE-AB8E-4333-BDBC-9C87C3B6FEEB}"/>
              </a:ext>
            </a:extLst>
          </p:cNvPr>
          <p:cNvSpPr>
            <a:spLocks noGrp="1"/>
          </p:cNvSpPr>
          <p:nvPr>
            <p:ph type="body" sz="quarter" idx="11"/>
          </p:nvPr>
        </p:nvSpPr>
        <p:spPr>
          <a:xfrm>
            <a:off x="2593404" y="1172064"/>
            <a:ext cx="3245644" cy="676058"/>
          </a:xfrm>
        </p:spPr>
        <p:txBody>
          <a:bodyPr>
            <a:normAutofit fontScale="92500" lnSpcReduction="20000"/>
          </a:bodyPr>
          <a:lstStyle/>
          <a:p>
            <a:r>
              <a:rPr lang="it-IT" dirty="0"/>
              <a:t>Thank you for your attention!</a:t>
            </a:r>
          </a:p>
        </p:txBody>
      </p:sp>
      <p:sp>
        <p:nvSpPr>
          <p:cNvPr id="12" name="Segnaposto testo 17"/>
          <p:cNvSpPr txBox="1">
            <a:spLocks/>
          </p:cNvSpPr>
          <p:nvPr/>
        </p:nvSpPr>
        <p:spPr>
          <a:xfrm>
            <a:off x="3480646" y="2243280"/>
            <a:ext cx="3805238" cy="4926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it-IT" sz="1350" dirty="0"/>
          </a:p>
        </p:txBody>
      </p:sp>
      <p:sp>
        <p:nvSpPr>
          <p:cNvPr id="3" name="Segnaposto testo 17">
            <a:extLst>
              <a:ext uri="{FF2B5EF4-FFF2-40B4-BE49-F238E27FC236}">
                <a16:creationId xmlns:a16="http://schemas.microsoft.com/office/drawing/2014/main" id="{B1DDFAB0-1141-9BED-32C9-91ED50044A0E}"/>
              </a:ext>
            </a:extLst>
          </p:cNvPr>
          <p:cNvSpPr>
            <a:spLocks noGrp="1"/>
          </p:cNvSpPr>
          <p:nvPr>
            <p:ph type="body" sz="quarter" idx="12"/>
          </p:nvPr>
        </p:nvSpPr>
        <p:spPr>
          <a:xfrm>
            <a:off x="2592009" y="1801594"/>
            <a:ext cx="4135677" cy="1366681"/>
          </a:xfrm>
        </p:spPr>
        <p:txBody>
          <a:bodyPr>
            <a:noAutofit/>
          </a:bodyPr>
          <a:lstStyle/>
          <a:p>
            <a:r>
              <a:rPr lang="pt-BR" sz="1400" dirty="0">
                <a:solidFill>
                  <a:schemeClr val="tx1"/>
                </a:solidFill>
              </a:rPr>
              <a:t>Glaucia Mendes Souza</a:t>
            </a:r>
          </a:p>
          <a:p>
            <a:r>
              <a:rPr lang="it-IT" sz="1400" dirty="0">
                <a:solidFill>
                  <a:schemeClr val="tx1"/>
                </a:solidFill>
              </a:rPr>
              <a:t>✉ glmsouza@iq.usp.br</a:t>
            </a:r>
          </a:p>
        </p:txBody>
      </p:sp>
    </p:spTree>
    <p:extLst>
      <p:ext uri="{BB962C8B-B14F-4D97-AF65-F5344CB8AC3E}">
        <p14:creationId xmlns:p14="http://schemas.microsoft.com/office/powerpoint/2010/main" val="4148033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6D8DC8A-DC0B-5863-EC6F-6FC17288A365}"/>
              </a:ext>
            </a:extLst>
          </p:cNvPr>
          <p:cNvSpPr txBox="1"/>
          <p:nvPr/>
        </p:nvSpPr>
        <p:spPr>
          <a:xfrm>
            <a:off x="579025" y="390878"/>
            <a:ext cx="7875881" cy="3416320"/>
          </a:xfrm>
          <a:prstGeom prst="rect">
            <a:avLst/>
          </a:prstGeom>
          <a:noFill/>
        </p:spPr>
        <p:txBody>
          <a:bodyPr wrap="square" rtlCol="0">
            <a:spAutoFit/>
          </a:bodyPr>
          <a:lstStyle/>
          <a:p>
            <a:pPr marL="31750" algn="ctr" rtl="0" fontAlgn="ctr">
              <a:spcBef>
                <a:spcPts val="0"/>
              </a:spcBef>
              <a:spcAft>
                <a:spcPts val="0"/>
              </a:spcAft>
            </a:pPr>
            <a:r>
              <a:rPr lang="en-US" b="0" i="0" u="none" strike="noStrike" dirty="0">
                <a:solidFill>
                  <a:srgbClr val="000000"/>
                </a:solidFill>
                <a:effectLst/>
                <a:latin typeface="Calibri" panose="020F0502020204030204" pitchFamily="34" charset="0"/>
              </a:rPr>
              <a:t>T39-P2</a:t>
            </a:r>
            <a:endParaRPr lang="en-US" dirty="0">
              <a:effectLst/>
            </a:endParaRPr>
          </a:p>
          <a:p>
            <a:pPr marL="31750" algn="l" rtl="0" fontAlgn="ctr">
              <a:spcBef>
                <a:spcPts val="0"/>
              </a:spcBef>
              <a:spcAft>
                <a:spcPts val="0"/>
              </a:spcAft>
            </a:pPr>
            <a:r>
              <a:rPr lang="en-US" b="0" i="0" u="none" strike="noStrike" dirty="0">
                <a:solidFill>
                  <a:srgbClr val="000000"/>
                </a:solidFill>
                <a:effectLst/>
                <a:latin typeface="Calibri" panose="020F0502020204030204" pitchFamily="34" charset="0"/>
              </a:rPr>
              <a:t>Extend assessment of the </a:t>
            </a:r>
            <a:r>
              <a:rPr lang="en-US" b="1" i="0" u="none" strike="noStrike" dirty="0">
                <a:solidFill>
                  <a:srgbClr val="000000"/>
                </a:solidFill>
                <a:effectLst/>
                <a:latin typeface="Calibri" panose="020F0502020204030204" pitchFamily="34" charset="0"/>
              </a:rPr>
              <a:t>Sustainability of Biofuels Pathways (LCA)</a:t>
            </a:r>
            <a:r>
              <a:rPr lang="en-US" b="0" i="0" u="none" strike="noStrike" dirty="0">
                <a:solidFill>
                  <a:srgbClr val="000000"/>
                </a:solidFill>
                <a:effectLst/>
                <a:latin typeface="Calibri" panose="020F0502020204030204" pitchFamily="34" charset="0"/>
              </a:rPr>
              <a:t> (US/Canada/EC/Brazil/NZ)</a:t>
            </a:r>
            <a:endParaRPr lang="en-US" b="0" i="0" u="none" strike="noStrike" dirty="0">
              <a:solidFill>
                <a:srgbClr val="000000"/>
              </a:solidFill>
              <a:effectLst/>
              <a:latin typeface="Arial" panose="020B0604020202020204" pitchFamily="34" charset="0"/>
              <a:cs typeface="Arial" panose="020B0604020202020204" pitchFamily="34" charset="0"/>
            </a:endParaRPr>
          </a:p>
          <a:p>
            <a:endParaRPr lang="en-US" dirty="0">
              <a:solidFill>
                <a:srgbClr val="000000"/>
              </a:solidFill>
              <a:latin typeface="Arial" panose="020B0604020202020204" pitchFamily="34" charset="0"/>
              <a:cs typeface="Arial" panose="020B0604020202020204" pitchFamily="34" charset="0"/>
            </a:endParaRPr>
          </a:p>
          <a:p>
            <a:r>
              <a:rPr lang="en-US" b="0" i="0" u="none" strike="noStrike" dirty="0">
                <a:solidFill>
                  <a:srgbClr val="000000"/>
                </a:solidFill>
                <a:effectLst/>
                <a:latin typeface="Arial" panose="020B0604020202020204" pitchFamily="34" charset="0"/>
                <a:cs typeface="Arial" panose="020B0604020202020204" pitchFamily="34" charset="0"/>
              </a:rPr>
              <a:t>Extend assessment of the sustainability of biofuels pathways, including review and evaluation of how much existing biofuels policies incorporate social and environmental aspects of sustainability, the specific impact of various proposed “new/advanced” feedstocks on the CI of biofuels, and also further compare and harmonize leading LCA models being used to support biofuels categorization and regulation (i.e., GREET, GHGenius, BioGrace, etc.). (Possibly joint with Task 45, or multi-Task). </a:t>
            </a:r>
            <a:r>
              <a:rPr lang="en-US" b="0" i="0" u="sng" strike="noStrike" dirty="0">
                <a:solidFill>
                  <a:srgbClr val="000000"/>
                </a:solidFill>
                <a:effectLst/>
                <a:latin typeface="Arial" panose="020B0604020202020204" pitchFamily="34" charset="0"/>
                <a:cs typeface="Arial" panose="020B0604020202020204" pitchFamily="34" charset="0"/>
              </a:rPr>
              <a:t>Report</a:t>
            </a:r>
            <a:endParaRPr lang="en-US" b="0" i="0" u="none" strike="noStrike" dirty="0">
              <a:solidFill>
                <a:srgbClr val="000000"/>
              </a:solidFill>
              <a:effectLst/>
              <a:latin typeface="Arial" panose="020B0604020202020204" pitchFamily="34" charset="0"/>
              <a:cs typeface="Arial" panose="020B0604020202020204" pitchFamily="34" charset="0"/>
            </a:endParaRPr>
          </a:p>
          <a:p>
            <a:pPr algn="l"/>
            <a:endParaRPr lang="en-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7330233"/>
      </p:ext>
    </p:extLst>
  </p:cSld>
  <p:clrMapOvr>
    <a:masterClrMapping/>
  </p:clrMapOvr>
</p:sld>
</file>

<file path=ppt/theme/theme1.xml><?xml version="1.0" encoding="utf-8"?>
<a:theme xmlns:a="http://schemas.openxmlformats.org/drawingml/2006/main" name="Tema di Offic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68641</TotalTime>
  <Words>2263</Words>
  <Application>Microsoft Office PowerPoint</Application>
  <PresentationFormat>On-screen Show (4:3)</PresentationFormat>
  <Paragraphs>275</Paragraphs>
  <Slides>10</Slides>
  <Notes>6</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PASO-LOPCA</dc:creator>
  <cp:lastModifiedBy>Glaucia Souza</cp:lastModifiedBy>
  <cp:revision>206</cp:revision>
  <cp:lastPrinted>2023-05-22T16:03:30Z</cp:lastPrinted>
  <dcterms:created xsi:type="dcterms:W3CDTF">2020-03-02T15:29:39Z</dcterms:created>
  <dcterms:modified xsi:type="dcterms:W3CDTF">2023-05-31T15:20:55Z</dcterms:modified>
</cp:coreProperties>
</file>