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  <p:sldMasterId id="2147483673" r:id="rId5"/>
  </p:sldMasterIdLst>
  <p:notesMasterIdLst>
    <p:notesMasterId r:id="rId9"/>
  </p:notesMasterIdLst>
  <p:handoutMasterIdLst>
    <p:handoutMasterId r:id="rId10"/>
  </p:handoutMasterIdLst>
  <p:sldIdLst>
    <p:sldId id="270" r:id="rId6"/>
    <p:sldId id="561" r:id="rId7"/>
    <p:sldId id="5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onora Chelazzi" initials="EC" lastIdx="1" clrIdx="0">
    <p:extLst>
      <p:ext uri="{19B8F6BF-5375-455C-9EA6-DF929625EA0E}">
        <p15:presenceInfo xmlns:p15="http://schemas.microsoft.com/office/powerpoint/2012/main" userId="04dfc6dc7ff139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6188"/>
    <a:srgbClr val="0A4F9D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9" autoAdjust="0"/>
    <p:restoredTop sz="96357" autoAdjust="0"/>
  </p:normalViewPr>
  <p:slideViewPr>
    <p:cSldViewPr snapToGrid="0">
      <p:cViewPr varScale="1">
        <p:scale>
          <a:sx n="114" d="100"/>
          <a:sy n="114" d="100"/>
        </p:scale>
        <p:origin x="156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49" d="100"/>
          <a:sy n="49" d="100"/>
        </p:scale>
        <p:origin x="3499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74E60-73A8-4F77-8D79-AF60602B4C2E}" type="datetimeFigureOut">
              <a:rPr lang="it-IT" smtClean="0"/>
              <a:pPr/>
              <a:t>30/05/2023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6C8D6-8CB1-449F-9BC1-1AC16FCC4F0B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2038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F43A7-9D22-4E6C-A0CD-84D980CC8C40}" type="datetimeFigureOut">
              <a:rPr lang="it-IT" smtClean="0"/>
              <a:pPr/>
              <a:t>30/05/2023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98F06-5799-4E47-A790-F0672F46741C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3647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Before </a:t>
            </a:r>
            <a:r>
              <a:rPr lang="en-US" dirty="0" err="1"/>
              <a:t>strat</a:t>
            </a:r>
            <a:r>
              <a:rPr lang="en-US" baseline="0" dirty="0"/>
              <a:t> </a:t>
            </a:r>
            <a:r>
              <a:rPr lang="en-US" baseline="0" dirty="0" err="1"/>
              <a:t>taling</a:t>
            </a:r>
            <a:r>
              <a:rPr lang="en-US" baseline="0" dirty="0"/>
              <a:t> about the </a:t>
            </a:r>
            <a:r>
              <a:rPr lang="en-US" baseline="0" dirty="0" err="1"/>
              <a:t>prograss</a:t>
            </a:r>
            <a:r>
              <a:rPr lang="en-US" baseline="0" dirty="0"/>
              <a:t> I would like to review the scope of </a:t>
            </a:r>
            <a:r>
              <a:rPr lang="en-US" baseline="0" dirty="0" err="1"/>
              <a:t>theIA</a:t>
            </a:r>
            <a:r>
              <a:rPr lang="en-US" baseline="0" dirty="0"/>
              <a:t> report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76574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Before </a:t>
            </a:r>
            <a:r>
              <a:rPr lang="en-US" dirty="0" err="1"/>
              <a:t>strat</a:t>
            </a:r>
            <a:r>
              <a:rPr lang="en-US" baseline="0" dirty="0"/>
              <a:t> </a:t>
            </a:r>
            <a:r>
              <a:rPr lang="en-US" baseline="0" dirty="0" err="1"/>
              <a:t>taling</a:t>
            </a:r>
            <a:r>
              <a:rPr lang="en-US" baseline="0" dirty="0"/>
              <a:t> about the </a:t>
            </a:r>
            <a:r>
              <a:rPr lang="en-US" baseline="0" dirty="0" err="1"/>
              <a:t>prograss</a:t>
            </a:r>
            <a:r>
              <a:rPr lang="en-US" baseline="0" dirty="0"/>
              <a:t> I would like to review the scope of </a:t>
            </a:r>
            <a:r>
              <a:rPr lang="en-US" baseline="0" dirty="0" err="1"/>
              <a:t>theIA</a:t>
            </a:r>
            <a:r>
              <a:rPr lang="en-US" baseline="0" dirty="0"/>
              <a:t> report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32271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Before </a:t>
            </a:r>
            <a:r>
              <a:rPr lang="en-US" dirty="0" err="1"/>
              <a:t>strat</a:t>
            </a:r>
            <a:r>
              <a:rPr lang="en-US" baseline="0" dirty="0"/>
              <a:t> </a:t>
            </a:r>
            <a:r>
              <a:rPr lang="en-US" baseline="0" dirty="0" err="1"/>
              <a:t>taling</a:t>
            </a:r>
            <a:r>
              <a:rPr lang="en-US" baseline="0" dirty="0"/>
              <a:t> about the </a:t>
            </a:r>
            <a:r>
              <a:rPr lang="en-US" baseline="0" dirty="0" err="1"/>
              <a:t>prograss</a:t>
            </a:r>
            <a:r>
              <a:rPr lang="en-US" baseline="0" dirty="0"/>
              <a:t> I would like to review the scope of </a:t>
            </a:r>
            <a:r>
              <a:rPr lang="en-US" baseline="0" dirty="0" err="1"/>
              <a:t>theIA</a:t>
            </a:r>
            <a:r>
              <a:rPr lang="en-US" baseline="0" dirty="0"/>
              <a:t> report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0319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231729" y="276432"/>
            <a:ext cx="1679133" cy="1393748"/>
          </a:xfrm>
          <a:prstGeom prst="rect">
            <a:avLst/>
          </a:prstGeom>
        </p:spPr>
      </p:pic>
      <p:sp>
        <p:nvSpPr>
          <p:cNvPr id="19" name="Segnaposto testo 18"/>
          <p:cNvSpPr>
            <a:spLocks noGrp="1"/>
          </p:cNvSpPr>
          <p:nvPr>
            <p:ph type="body" sz="quarter" idx="11" hasCustomPrompt="1"/>
          </p:nvPr>
        </p:nvSpPr>
        <p:spPr>
          <a:xfrm>
            <a:off x="3902925" y="2260593"/>
            <a:ext cx="5073650" cy="810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/>
              <a:t>Presentation Title</a:t>
            </a:r>
          </a:p>
        </p:txBody>
      </p:sp>
      <p:sp>
        <p:nvSpPr>
          <p:cNvPr id="21" name="Segnaposto testo 20"/>
          <p:cNvSpPr>
            <a:spLocks noGrp="1"/>
          </p:cNvSpPr>
          <p:nvPr>
            <p:ph type="body" sz="quarter" idx="12" hasCustomPrompt="1"/>
          </p:nvPr>
        </p:nvSpPr>
        <p:spPr>
          <a:xfrm>
            <a:off x="3902925" y="3155036"/>
            <a:ext cx="5073650" cy="6333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22" name="Segnaposto testo 20"/>
          <p:cNvSpPr>
            <a:spLocks noGrp="1"/>
          </p:cNvSpPr>
          <p:nvPr>
            <p:ph type="body" sz="quarter" idx="13" hasCustomPrompt="1"/>
          </p:nvPr>
        </p:nvSpPr>
        <p:spPr>
          <a:xfrm>
            <a:off x="3902925" y="3874294"/>
            <a:ext cx="5073650" cy="656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Presenter</a:t>
            </a:r>
            <a:r>
              <a:rPr lang="it-IT" dirty="0"/>
              <a:t> </a:t>
            </a:r>
            <a:r>
              <a:rPr lang="it-IT" dirty="0" err="1"/>
              <a:t>Name</a:t>
            </a:r>
            <a:r>
              <a:rPr lang="it-IT" dirty="0"/>
              <a:t>, </a:t>
            </a:r>
            <a:r>
              <a:rPr lang="it-IT" dirty="0" err="1"/>
              <a:t>Affiliation</a:t>
            </a:r>
            <a:endParaRPr lang="it-IT" dirty="0"/>
          </a:p>
        </p:txBody>
      </p:sp>
      <p:sp>
        <p:nvSpPr>
          <p:cNvPr id="23" name="Segnaposto testo 20"/>
          <p:cNvSpPr>
            <a:spLocks noGrp="1"/>
          </p:cNvSpPr>
          <p:nvPr>
            <p:ph type="body" sz="quarter" idx="14" hasCustomPrompt="1"/>
          </p:nvPr>
        </p:nvSpPr>
        <p:spPr>
          <a:xfrm>
            <a:off x="3902925" y="4634147"/>
            <a:ext cx="5073650" cy="357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/>
              <a:t>Location, Date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5"/>
          </p:nvPr>
        </p:nvSpPr>
        <p:spPr>
          <a:xfrm>
            <a:off x="231729" y="2247671"/>
            <a:ext cx="3519063" cy="2760343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233B38C-F685-4E92-B1DD-BE9EB1387C58}"/>
              </a:ext>
            </a:extLst>
          </p:cNvPr>
          <p:cNvSpPr txBox="1"/>
          <p:nvPr userDrawn="1"/>
        </p:nvSpPr>
        <p:spPr>
          <a:xfrm>
            <a:off x="231729" y="5729349"/>
            <a:ext cx="87448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Technology Collaboration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Programme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(TCP)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organised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under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auspices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International Energy Agency (IEA)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but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functionally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legally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autonomous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.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findings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publications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TCP do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not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necessarily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represent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policies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Secretariat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its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individual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member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countries.</a:t>
            </a:r>
            <a:endParaRPr lang="it-IT" sz="800" kern="12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733" y="536575"/>
            <a:ext cx="1523998" cy="83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62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3">
            <a:extLst>
              <a:ext uri="{FF2B5EF4-FFF2-40B4-BE49-F238E27FC236}">
                <a16:creationId xmlns:a16="http://schemas.microsoft.com/office/drawing/2014/main" id="{A93FCEA2-C324-40E5-BE33-54E07D79F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9987" y="1746464"/>
            <a:ext cx="7964026" cy="2470487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rgbClr val="0A4F9D"/>
                </a:solidFill>
              </a:defRPr>
            </a:lvl1pPr>
          </a:lstStyle>
          <a:p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it-IT" dirty="0"/>
          </a:p>
        </p:txBody>
      </p:sp>
      <p:sp>
        <p:nvSpPr>
          <p:cNvPr id="4" name="Segnaposto testo 4">
            <a:extLst>
              <a:ext uri="{FF2B5EF4-FFF2-40B4-BE49-F238E27FC236}">
                <a16:creationId xmlns:a16="http://schemas.microsoft.com/office/drawing/2014/main" id="{CB82279F-ED13-42EF-9198-F9127CB292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9987" y="4656751"/>
            <a:ext cx="5545137" cy="365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Author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7F477A7-80B9-4A9C-8620-247C8E95F7E2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A23F157-B345-475B-9CA7-224C37B0A7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43991460-FBE9-4570-A761-837D35685C94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925737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Speaker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immagine 3">
            <a:extLst>
              <a:ext uri="{FF2B5EF4-FFF2-40B4-BE49-F238E27FC236}">
                <a16:creationId xmlns:a16="http://schemas.microsoft.com/office/drawing/2014/main" id="{476A62A8-BB1C-4691-A617-D77F9111D2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67584" y="2327877"/>
            <a:ext cx="1213203" cy="1213203"/>
          </a:xfrm>
          <a:prstGeom prst="rect">
            <a:avLst/>
          </a:prstGeom>
        </p:spPr>
      </p:sp>
      <p:sp>
        <p:nvSpPr>
          <p:cNvPr id="13" name="Segnaposto testo 4">
            <a:extLst>
              <a:ext uri="{FF2B5EF4-FFF2-40B4-BE49-F238E27FC236}">
                <a16:creationId xmlns:a16="http://schemas.microsoft.com/office/drawing/2014/main" id="{B05DF9B3-F8C5-4F6E-B937-54BB6DE7EBA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0821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4" name="Segnaposto testo 5">
            <a:extLst>
              <a:ext uri="{FF2B5EF4-FFF2-40B4-BE49-F238E27FC236}">
                <a16:creationId xmlns:a16="http://schemas.microsoft.com/office/drawing/2014/main" id="{1E549EA2-CD89-4C08-9C10-B713616E08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21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15" name="Segnaposto testo 6">
            <a:extLst>
              <a:ext uri="{FF2B5EF4-FFF2-40B4-BE49-F238E27FC236}">
                <a16:creationId xmlns:a16="http://schemas.microsoft.com/office/drawing/2014/main" id="{117C5121-84BE-40DB-BF2F-5B831FBEE7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821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17" name="Segnaposto immagine 8">
            <a:extLst>
              <a:ext uri="{FF2B5EF4-FFF2-40B4-BE49-F238E27FC236}">
                <a16:creationId xmlns:a16="http://schemas.microsoft.com/office/drawing/2014/main" id="{9D46459E-54B3-4ECD-AB14-2843BCC7F5E5}"/>
              </a:ext>
            </a:extLst>
          </p:cNvPr>
          <p:cNvSpPr>
            <a:spLocks noGrp="1"/>
          </p:cNvSpPr>
          <p:nvPr>
            <p:ph type="pic" idx="48"/>
          </p:nvPr>
        </p:nvSpPr>
        <p:spPr>
          <a:xfrm>
            <a:off x="2380794" y="2327877"/>
            <a:ext cx="1213203" cy="1213203"/>
          </a:xfrm>
          <a:prstGeom prst="rect">
            <a:avLst/>
          </a:prstGeom>
        </p:spPr>
      </p:sp>
      <p:sp>
        <p:nvSpPr>
          <p:cNvPr id="18" name="Segnaposto testo 9">
            <a:extLst>
              <a:ext uri="{FF2B5EF4-FFF2-40B4-BE49-F238E27FC236}">
                <a16:creationId xmlns:a16="http://schemas.microsoft.com/office/drawing/2014/main" id="{555C3172-E8F0-4477-B564-F12CE45E5909}"/>
              </a:ext>
            </a:extLst>
          </p:cNvPr>
          <p:cNvSpPr>
            <a:spLocks noGrp="1"/>
          </p:cNvSpPr>
          <p:nvPr>
            <p:ph type="body" sz="half" idx="49" hasCustomPrompt="1"/>
          </p:nvPr>
        </p:nvSpPr>
        <p:spPr>
          <a:xfrm>
            <a:off x="222142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9" name="Segnaposto testo 10">
            <a:extLst>
              <a:ext uri="{FF2B5EF4-FFF2-40B4-BE49-F238E27FC236}">
                <a16:creationId xmlns:a16="http://schemas.microsoft.com/office/drawing/2014/main" id="{0CAE3EF3-8423-4769-BB95-020D916984B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22142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0" name="Segnaposto testo 11">
            <a:extLst>
              <a:ext uri="{FF2B5EF4-FFF2-40B4-BE49-F238E27FC236}">
                <a16:creationId xmlns:a16="http://schemas.microsoft.com/office/drawing/2014/main" id="{82503BD3-1671-4D57-82CF-45BDDDB1623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22142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1" name="Segnaposto immagine 12">
            <a:extLst>
              <a:ext uri="{FF2B5EF4-FFF2-40B4-BE49-F238E27FC236}">
                <a16:creationId xmlns:a16="http://schemas.microsoft.com/office/drawing/2014/main" id="{937F2D98-FF53-4516-AC93-1CB129D9786B}"/>
              </a:ext>
            </a:extLst>
          </p:cNvPr>
          <p:cNvSpPr>
            <a:spLocks noGrp="1"/>
          </p:cNvSpPr>
          <p:nvPr>
            <p:ph type="pic" idx="53"/>
          </p:nvPr>
        </p:nvSpPr>
        <p:spPr>
          <a:xfrm>
            <a:off x="3986569" y="2327877"/>
            <a:ext cx="1213203" cy="1213203"/>
          </a:xfrm>
          <a:prstGeom prst="rect">
            <a:avLst/>
          </a:prstGeom>
        </p:spPr>
      </p:sp>
      <p:sp>
        <p:nvSpPr>
          <p:cNvPr id="22" name="Segnaposto testo 13">
            <a:extLst>
              <a:ext uri="{FF2B5EF4-FFF2-40B4-BE49-F238E27FC236}">
                <a16:creationId xmlns:a16="http://schemas.microsoft.com/office/drawing/2014/main" id="{8924AC5B-17DF-4EFB-9217-01F96C1D6831}"/>
              </a:ext>
            </a:extLst>
          </p:cNvPr>
          <p:cNvSpPr>
            <a:spLocks noGrp="1"/>
          </p:cNvSpPr>
          <p:nvPr>
            <p:ph type="body" sz="half" idx="54" hasCustomPrompt="1"/>
          </p:nvPr>
        </p:nvSpPr>
        <p:spPr>
          <a:xfrm>
            <a:off x="3827203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C94AA38A-0DD2-4B4F-8AF8-D2AA144CA09C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827203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4" name="Segnaposto testo 15">
            <a:extLst>
              <a:ext uri="{FF2B5EF4-FFF2-40B4-BE49-F238E27FC236}">
                <a16:creationId xmlns:a16="http://schemas.microsoft.com/office/drawing/2014/main" id="{A46FA64C-8858-40EF-B180-94DF7A027E3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3827203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5" name="Segnaposto immagine 16">
            <a:extLst>
              <a:ext uri="{FF2B5EF4-FFF2-40B4-BE49-F238E27FC236}">
                <a16:creationId xmlns:a16="http://schemas.microsoft.com/office/drawing/2014/main" id="{C9315B0A-6DB1-415F-89C8-A12F463F7D93}"/>
              </a:ext>
            </a:extLst>
          </p:cNvPr>
          <p:cNvSpPr>
            <a:spLocks noGrp="1"/>
          </p:cNvSpPr>
          <p:nvPr>
            <p:ph type="pic" idx="58"/>
          </p:nvPr>
        </p:nvSpPr>
        <p:spPr>
          <a:xfrm>
            <a:off x="5594227" y="2327877"/>
            <a:ext cx="1213203" cy="1213203"/>
          </a:xfrm>
          <a:prstGeom prst="rect">
            <a:avLst/>
          </a:prstGeom>
        </p:spPr>
      </p:sp>
      <p:sp>
        <p:nvSpPr>
          <p:cNvPr id="26" name="Segnaposto testo 17">
            <a:extLst>
              <a:ext uri="{FF2B5EF4-FFF2-40B4-BE49-F238E27FC236}">
                <a16:creationId xmlns:a16="http://schemas.microsoft.com/office/drawing/2014/main" id="{C8A09F4F-C026-4ED0-8481-FFD1B53EA9ED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543486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7" name="Segnaposto testo 18">
            <a:extLst>
              <a:ext uri="{FF2B5EF4-FFF2-40B4-BE49-F238E27FC236}">
                <a16:creationId xmlns:a16="http://schemas.microsoft.com/office/drawing/2014/main" id="{59E73419-B23F-4B07-B51B-08E60F8FE2E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43486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8" name="Segnaposto testo 19">
            <a:extLst>
              <a:ext uri="{FF2B5EF4-FFF2-40B4-BE49-F238E27FC236}">
                <a16:creationId xmlns:a16="http://schemas.microsoft.com/office/drawing/2014/main" id="{4B0564F3-E8C1-4170-82EB-EB8D16322789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43486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9" name="Segnaposto immagine 20">
            <a:extLst>
              <a:ext uri="{FF2B5EF4-FFF2-40B4-BE49-F238E27FC236}">
                <a16:creationId xmlns:a16="http://schemas.microsoft.com/office/drawing/2014/main" id="{19B921F8-A4FE-4C3C-8B68-F557AFC7C255}"/>
              </a:ext>
            </a:extLst>
          </p:cNvPr>
          <p:cNvSpPr>
            <a:spLocks noGrp="1"/>
          </p:cNvSpPr>
          <p:nvPr>
            <p:ph type="pic" idx="63"/>
          </p:nvPr>
        </p:nvSpPr>
        <p:spPr>
          <a:xfrm>
            <a:off x="7207437" y="2327877"/>
            <a:ext cx="1213203" cy="1213203"/>
          </a:xfrm>
          <a:prstGeom prst="rect">
            <a:avLst/>
          </a:prstGeom>
        </p:spPr>
      </p:sp>
      <p:sp>
        <p:nvSpPr>
          <p:cNvPr id="30" name="Segnaposto testo 21">
            <a:extLst>
              <a:ext uri="{FF2B5EF4-FFF2-40B4-BE49-F238E27FC236}">
                <a16:creationId xmlns:a16="http://schemas.microsoft.com/office/drawing/2014/main" id="{9DDB6E8C-D046-478C-A434-BA06825822AA}"/>
              </a:ext>
            </a:extLst>
          </p:cNvPr>
          <p:cNvSpPr>
            <a:spLocks noGrp="1"/>
          </p:cNvSpPr>
          <p:nvPr>
            <p:ph type="body" sz="half" idx="64" hasCustomPrompt="1"/>
          </p:nvPr>
        </p:nvSpPr>
        <p:spPr>
          <a:xfrm>
            <a:off x="704807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31" name="Segnaposto testo 22">
            <a:extLst>
              <a:ext uri="{FF2B5EF4-FFF2-40B4-BE49-F238E27FC236}">
                <a16:creationId xmlns:a16="http://schemas.microsoft.com/office/drawing/2014/main" id="{C97522E0-ECCD-4AF6-9805-6B8DDDC86443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704807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32" name="Segnaposto testo 23">
            <a:extLst>
              <a:ext uri="{FF2B5EF4-FFF2-40B4-BE49-F238E27FC236}">
                <a16:creationId xmlns:a16="http://schemas.microsoft.com/office/drawing/2014/main" id="{740023F0-B732-4838-92CE-137FD04505AB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704807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17643871-48E7-41AF-8534-049E373583B4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40" name="Immagine 39">
            <a:extLst>
              <a:ext uri="{FF2B5EF4-FFF2-40B4-BE49-F238E27FC236}">
                <a16:creationId xmlns:a16="http://schemas.microsoft.com/office/drawing/2014/main" id="{7E89B362-D910-4957-9DB8-099EADC30B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41" name="Segnaposto numero diapositiva 2">
            <a:extLst>
              <a:ext uri="{FF2B5EF4-FFF2-40B4-BE49-F238E27FC236}">
                <a16:creationId xmlns:a16="http://schemas.microsoft.com/office/drawing/2014/main" id="{9729CB21-2755-4944-A07B-BA03F9F6AB9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3" name="Segnaposto testo 14">
            <a:extLst>
              <a:ext uri="{FF2B5EF4-FFF2-40B4-BE49-F238E27FC236}">
                <a16:creationId xmlns:a16="http://schemas.microsoft.com/office/drawing/2014/main" id="{BF027A5C-E976-4706-A669-C56BB01BFB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35" name="Segnaposto testo 16">
            <a:extLst>
              <a:ext uri="{FF2B5EF4-FFF2-40B4-BE49-F238E27FC236}">
                <a16:creationId xmlns:a16="http://schemas.microsoft.com/office/drawing/2014/main" id="{0ED91DD8-B07C-4071-94BC-953D872650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1272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130425"/>
            <a:ext cx="7815290" cy="14700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4071942"/>
            <a:ext cx="6400800" cy="1323972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5370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1" y="514351"/>
            <a:ext cx="8680481" cy="616050"/>
          </a:xfrm>
        </p:spPr>
        <p:txBody>
          <a:bodyPr/>
          <a:lstStyle>
            <a:lvl1pPr>
              <a:defRPr sz="3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142984"/>
            <a:ext cx="8713788" cy="53578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8613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096330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5" y="1557338"/>
            <a:ext cx="4279900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3125" y="1557338"/>
            <a:ext cx="4281488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4854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3523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177726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66016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0929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DEA1B97F-D4DA-47CD-A840-9CA312ED4558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D7A1D89C-554A-45A0-81FD-5703D59D75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8" y="1673208"/>
            <a:ext cx="7927564" cy="4023360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>
                <a:solidFill>
                  <a:srgbClr val="0A4F9D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solidFill>
                  <a:srgbClr val="0A4F9D"/>
                </a:solidFill>
              </a:defRPr>
            </a:lvl2pPr>
            <a:lvl3pPr>
              <a:defRPr sz="1800" b="0" i="0">
                <a:solidFill>
                  <a:srgbClr val="0A4F9D"/>
                </a:solidFill>
              </a:defRPr>
            </a:lvl3pPr>
            <a:lvl4pPr>
              <a:defRPr sz="1600" b="0" i="0">
                <a:solidFill>
                  <a:srgbClr val="0A4F9D"/>
                </a:solidFill>
              </a:defRPr>
            </a:lvl4pPr>
            <a:lvl5pPr>
              <a:defRPr b="0" i="0">
                <a:solidFill>
                  <a:srgbClr val="0A4F9D"/>
                </a:solidFill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6357A908-4B8E-4163-A034-9991553C76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0" name="Picture 9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7442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77570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29693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9100" y="514350"/>
            <a:ext cx="2195513" cy="5938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0975" y="514350"/>
            <a:ext cx="6435725" cy="5938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1547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975" y="514350"/>
            <a:ext cx="8713788" cy="9366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50825" y="1557338"/>
            <a:ext cx="8713788" cy="4895850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98150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97FB85B5-6228-404B-AD4F-E282BDF020D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60CFBABD-05E9-482D-806C-33F57BDA22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641986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4" name="Segnaposto testo 9">
            <a:extLst>
              <a:ext uri="{FF2B5EF4-FFF2-40B4-BE49-F238E27FC236}">
                <a16:creationId xmlns:a16="http://schemas.microsoft.com/office/drawing/2014/main" id="{776977DB-B103-4223-B744-E3B4D67AB1B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8219" y="1641985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115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7">
            <a:extLst>
              <a:ext uri="{FF2B5EF4-FFF2-40B4-BE49-F238E27FC236}">
                <a16:creationId xmlns:a16="http://schemas.microsoft.com/office/drawing/2014/main" id="{14A5B2FA-354C-4B25-BEAB-CB03EBBB5F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4" name="Segnaposto numero diapositiva 2">
            <a:extLst>
              <a:ext uri="{FF2B5EF4-FFF2-40B4-BE49-F238E27FC236}">
                <a16:creationId xmlns:a16="http://schemas.microsoft.com/office/drawing/2014/main" id="{871AF109-AFBE-4B33-9426-852B82EA964C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B6D1AFD-4D90-4431-BFD4-C74D964270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8" y="1625074"/>
            <a:ext cx="7927975" cy="401161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81F7F5C7-0BE5-4C28-9122-26BAF78309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9" name="Picture 8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369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 Comparison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2B29E39-B1A0-4751-98DA-6CCC0DFFD9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013" y="1641354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0" name="Segnaposto immagine 2">
            <a:extLst>
              <a:ext uri="{FF2B5EF4-FFF2-40B4-BE49-F238E27FC236}">
                <a16:creationId xmlns:a16="http://schemas.microsoft.com/office/drawing/2014/main" id="{CEF44DAD-A45C-46E8-AEA1-E963D018116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41657" y="1641353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3B560A07-4509-451F-B85A-6278146860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83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56D1BF08-0851-4C0E-B2E6-C6E9C8CC80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B2C05C6E-7985-4302-9DE4-E9073B77EFA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21" name="Segnaposto immagine 7">
            <a:extLst>
              <a:ext uri="{FF2B5EF4-FFF2-40B4-BE49-F238E27FC236}">
                <a16:creationId xmlns:a16="http://schemas.microsoft.com/office/drawing/2014/main" id="{67DD3ED7-9108-4B03-9A83-FCB62E6DA2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1838960"/>
            <a:ext cx="3855626" cy="414591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22" name="Segnaposto testo 9">
            <a:extLst>
              <a:ext uri="{FF2B5EF4-FFF2-40B4-BE49-F238E27FC236}">
                <a16:creationId xmlns:a16="http://schemas.microsoft.com/office/drawing/2014/main" id="{A714F878-8776-45ED-8C0B-FD46F1E7CFC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840813"/>
            <a:ext cx="3855625" cy="414591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940BB6E4-E766-48E0-A4CA-75E82B2017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8" name="Picture 7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07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489965" y="3179417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618846" y="575494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214313" y="2261869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9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4816475" y="5560244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4" name="Picture 13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98" y="3906307"/>
            <a:ext cx="3366770" cy="1647828"/>
          </a:xfrm>
          <a:prstGeom prst="rect">
            <a:avLst/>
          </a:prstGeom>
        </p:spPr>
      </p:pic>
      <p:sp>
        <p:nvSpPr>
          <p:cNvPr id="15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0" y="5577178"/>
            <a:ext cx="4389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www.task39.ieabioenergy.com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3686871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515365" y="2171883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773113" y="2421228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773113" y="3514937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2" name="CasellaDiTesto 1"/>
          <p:cNvSpPr txBox="1"/>
          <p:nvPr userDrawn="1"/>
        </p:nvSpPr>
        <p:spPr>
          <a:xfrm>
            <a:off x="773113" y="5138670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98919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9EC8956B-B1F9-4D33-80B4-8B26EA6BB9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FE689D27-0393-428F-B1C2-BD1832E653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2324100"/>
            <a:ext cx="3855626" cy="366077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5A7A884E-868B-4AE7-A3EA-FFA6FD4721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2325953"/>
            <a:ext cx="3855625" cy="366077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BCAE2E5A-271A-4E92-B711-0245AD2FFE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7576CA13-B570-4F61-97DC-A820FBC8DEBC}"/>
              </a:ext>
            </a:extLst>
          </p:cNvPr>
          <p:cNvSpPr txBox="1">
            <a:spLocks/>
          </p:cNvSpPr>
          <p:nvPr userDrawn="1"/>
        </p:nvSpPr>
        <p:spPr>
          <a:xfrm>
            <a:off x="608218" y="6283502"/>
            <a:ext cx="1456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EE194034-51DE-4D76-9226-EC41156CFA1B}"/>
              </a:ext>
            </a:extLst>
          </p:cNvPr>
          <p:cNvSpPr txBox="1">
            <a:spLocks/>
          </p:cNvSpPr>
          <p:nvPr userDrawn="1"/>
        </p:nvSpPr>
        <p:spPr>
          <a:xfrm>
            <a:off x="3475776" y="6283502"/>
            <a:ext cx="21924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EB8ED05-FBC3-4256-9F84-860693637D03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223F78A1-185B-4056-90F0-B72C06581A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9" name="Segnaposto numero diapositiva 2">
            <a:extLst>
              <a:ext uri="{FF2B5EF4-FFF2-40B4-BE49-F238E27FC236}">
                <a16:creationId xmlns:a16="http://schemas.microsoft.com/office/drawing/2014/main" id="{5D6249A3-D378-4633-BB6F-5491EB57B3E5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629949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65A3EF8C-2DD6-41B3-BD88-E086C232F84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143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931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3" r:id="rId4"/>
    <p:sldLayoutId id="2147483670" r:id="rId5"/>
    <p:sldLayoutId id="2147483669" r:id="rId6"/>
    <p:sldLayoutId id="2147483664" r:id="rId7"/>
    <p:sldLayoutId id="2147483665" r:id="rId8"/>
    <p:sldLayoutId id="2147483667" r:id="rId9"/>
    <p:sldLayoutId id="2147483671" r:id="rId10"/>
    <p:sldLayoutId id="214748366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0975" y="514350"/>
            <a:ext cx="8713788" cy="936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88900" tIns="44450" rIns="88900" bIns="444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CA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557338"/>
            <a:ext cx="8713788" cy="48958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88900" tIns="44450" rIns="88900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8604250" y="6669088"/>
            <a:ext cx="461963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tIns="0" rIns="18000" bIns="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47A410A-66A4-4DA2-A881-76691332D866}" type="slidenum">
              <a:rPr lang="en-CA" sz="800" b="1">
                <a:solidFill>
                  <a:srgbClr val="000036"/>
                </a:solidFill>
              </a:rPr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CA" sz="800">
              <a:solidFill>
                <a:srgbClr val="000036"/>
              </a:solidFill>
            </a:endParaRPr>
          </a:p>
        </p:txBody>
      </p:sp>
      <p:pic>
        <p:nvPicPr>
          <p:cNvPr id="1029" name="Picture 5" descr="footer_002_pptver"/>
          <p:cNvPicPr>
            <a:picLocks noChangeAspect="1" noChangeArrowheads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519863"/>
            <a:ext cx="9144000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6675"/>
            <a:ext cx="9144000" cy="4508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1895977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28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CC00"/>
        </a:buClr>
        <a:buFont typeface="Wingdings" pitchFamily="2" charset="2"/>
        <a:buChar char="§"/>
        <a:defRPr sz="24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20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CC00"/>
        </a:buClr>
        <a:buFont typeface="Wingdings" pitchFamily="2" charset="2"/>
        <a:buChar char="§"/>
        <a:defRPr>
          <a:solidFill>
            <a:schemeClr val="bg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0" y="342900"/>
            <a:ext cx="8917497" cy="1082180"/>
          </a:xfrm>
        </p:spPr>
        <p:txBody>
          <a:bodyPr/>
          <a:lstStyle/>
          <a:p>
            <a:r>
              <a:rPr lang="en-CA" sz="1600" dirty="0"/>
              <a:t>Implementation Agendas Report: </a:t>
            </a:r>
            <a:r>
              <a:rPr lang="en-CA" sz="1400" dirty="0"/>
              <a:t>(compare-and-contrast biofuels policies)   </a:t>
            </a:r>
            <a:r>
              <a:rPr lang="en-CA" sz="1600" u="sng" dirty="0"/>
              <a:t>Update</a:t>
            </a:r>
            <a:endParaRPr lang="en-CA" sz="2000" u="sng" dirty="0"/>
          </a:p>
          <a:p>
            <a:r>
              <a:rPr lang="en-CA" sz="1200" b="1" dirty="0">
                <a:solidFill>
                  <a:schemeClr val="tx1"/>
                </a:solidFill>
              </a:rPr>
              <a:t>Hana </a:t>
            </a:r>
            <a:r>
              <a:rPr lang="it-IT" sz="1200" b="1" dirty="0">
                <a:solidFill>
                  <a:schemeClr val="tx1"/>
                </a:solidFill>
              </a:rPr>
              <a:t>Mohammadi, </a:t>
            </a:r>
            <a:r>
              <a:rPr lang="en-CA" sz="1200" b="1" dirty="0">
                <a:solidFill>
                  <a:schemeClr val="tx1"/>
                </a:solidFill>
              </a:rPr>
              <a:t>Mahmood Ebadian, Jack Saddler </a:t>
            </a:r>
            <a:endParaRPr lang="it-IT" sz="1200" dirty="0">
              <a:solidFill>
                <a:schemeClr val="tx1"/>
              </a:solidFill>
            </a:endParaRPr>
          </a:p>
          <a:p>
            <a:endParaRPr lang="it-IT" sz="2000" dirty="0"/>
          </a:p>
        </p:txBody>
      </p:sp>
      <p:sp>
        <p:nvSpPr>
          <p:cNvPr id="5" name="TextBox 4"/>
          <p:cNvSpPr txBox="1"/>
          <p:nvPr/>
        </p:nvSpPr>
        <p:spPr bwMode="auto">
          <a:xfrm>
            <a:off x="83890" y="1527843"/>
            <a:ext cx="8833607" cy="465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7432" rIns="0" bIns="0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GB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The overall goal of the report: </a:t>
            </a:r>
            <a:r>
              <a:rPr lang="en-GB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determining the extent to which policies have been effective </a:t>
            </a:r>
            <a:r>
              <a:rPr lang="en-GB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in encouraging the production and use of transport biofuels</a:t>
            </a:r>
            <a:endParaRPr lang="en-CA" sz="16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CA" sz="16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  <a:p>
            <a:pPr marL="285750" lvl="0" indent="-285750" algn="just"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CA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The following sections were added to the questionnaire </a:t>
            </a:r>
            <a:r>
              <a:rPr lang="en-US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sent out in early January</a:t>
            </a:r>
            <a:r>
              <a:rPr lang="en-CA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:</a:t>
            </a:r>
          </a:p>
          <a:p>
            <a:pPr lvl="0" algn="just">
              <a:tabLst>
                <a:tab pos="457200" algn="l"/>
              </a:tabLst>
            </a:pPr>
            <a:endParaRPr lang="en-CA" sz="16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800100" lvl="1" indent="-342900" algn="just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CA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The </a:t>
            </a:r>
            <a:r>
              <a:rPr lang="en-CA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LCA model </a:t>
            </a:r>
            <a:r>
              <a:rPr lang="en-CA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used to measure the carbon intensity of transportation biofuels </a:t>
            </a:r>
          </a:p>
          <a:p>
            <a:pPr marL="800100" lvl="1" indent="-342900" algn="just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CA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Technology push </a:t>
            </a:r>
            <a:r>
              <a:rPr lang="en-CA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and</a:t>
            </a:r>
            <a:r>
              <a:rPr lang="en-CA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 market pull policies </a:t>
            </a:r>
            <a:r>
              <a:rPr lang="en-CA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developed to promote the decarbonization of long-distance transport sector</a:t>
            </a:r>
          </a:p>
          <a:p>
            <a:pPr marL="742950" lvl="1" indent="-285750" algn="just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CA" sz="1600" b="1" dirty="0">
                <a:solidFill>
                  <a:srgbClr val="FF0000"/>
                </a:solidFill>
                <a:latin typeface="Trebuchet MS" panose="020B0603020202020204" pitchFamily="34" charset="0"/>
                <a:cs typeface="Calibri" panose="020F0502020204030204" pitchFamily="34" charset="0"/>
              </a:rPr>
              <a:t> Sustainability requirements </a:t>
            </a:r>
            <a:r>
              <a:rPr lang="en-CA" sz="1600" b="1" dirty="0">
                <a:solidFill>
                  <a:srgbClr val="0A4F9D"/>
                </a:solidFill>
                <a:latin typeface="Trebuchet MS" panose="020B0603020202020204" pitchFamily="34" charset="0"/>
                <a:cs typeface="Calibri" panose="020F0502020204030204" pitchFamily="34" charset="0"/>
              </a:rPr>
              <a:t>for biofuels (environmental socio-economic criteria)</a:t>
            </a:r>
          </a:p>
          <a:p>
            <a:pPr marL="742950" lvl="1" indent="-285750" algn="just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CA" sz="1600" b="1" dirty="0">
                <a:solidFill>
                  <a:srgbClr val="0A4F9D"/>
                </a:solidFill>
                <a:latin typeface="Trebuchet MS" panose="020B0603020202020204" pitchFamily="34" charset="0"/>
                <a:cs typeface="Calibri" panose="020F0502020204030204" pitchFamily="34" charset="0"/>
              </a:rPr>
              <a:t> Possible </a:t>
            </a:r>
            <a:r>
              <a:rPr lang="en-CA" sz="1600" b="1" dirty="0">
                <a:solidFill>
                  <a:srgbClr val="FF0000"/>
                </a:solidFill>
                <a:latin typeface="Trebuchet MS" panose="020B0603020202020204" pitchFamily="34" charset="0"/>
                <a:cs typeface="Calibri" panose="020F0502020204030204" pitchFamily="34" charset="0"/>
              </a:rPr>
              <a:t>approved sustainability certification and/or verification schemes for   transport biofuels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CA" sz="1600" b="1" dirty="0">
              <a:solidFill>
                <a:srgbClr val="FF0000"/>
              </a:solidFill>
              <a:latin typeface="Trebuchet MS" panose="020B060302020202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CA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Progress</a:t>
            </a:r>
            <a:r>
              <a:rPr lang="en-CA" sz="1600" b="1" dirty="0">
                <a:solidFill>
                  <a:srgbClr val="FF0000"/>
                </a:solidFill>
                <a:latin typeface="Trebuchet MS" panose="020B0603020202020204" pitchFamily="34" charset="0"/>
                <a:cs typeface="Calibri" panose="020F0502020204030204" pitchFamily="34" charset="0"/>
              </a:rPr>
              <a:t> </a:t>
            </a:r>
            <a:r>
              <a:rPr lang="en-CA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status</a:t>
            </a:r>
          </a:p>
          <a:p>
            <a:pPr marL="285750" indent="-285750" algn="just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CA" sz="16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742950" lvl="1" indent="-285750" algn="just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CA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Received</a:t>
            </a:r>
            <a:r>
              <a:rPr lang="en-CA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: </a:t>
            </a:r>
            <a:r>
              <a:rPr lang="en-CA" sz="1400" b="1" dirty="0">
                <a:solidFill>
                  <a:srgbClr val="0A4F9D"/>
                </a:solidFill>
                <a:latin typeface="Trebuchet MS" panose="020B0603020202020204" pitchFamily="34" charset="0"/>
              </a:rPr>
              <a:t>US, EU, Canada, Brazil, China, Germany, Austria, Japan, Netherland, New Zealand</a:t>
            </a:r>
            <a:endParaRPr lang="en-CA" sz="16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CA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Outstanding</a:t>
            </a:r>
            <a:r>
              <a:rPr lang="en-CA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: </a:t>
            </a:r>
            <a:r>
              <a:rPr lang="en-CA" sz="1400" b="1" dirty="0">
                <a:solidFill>
                  <a:srgbClr val="0A4F9D"/>
                </a:solidFill>
                <a:latin typeface="Trebuchet MS" panose="020B0603020202020204" pitchFamily="34" charset="0"/>
              </a:rPr>
              <a:t>Sweden, Denmark, Belgium</a:t>
            </a:r>
            <a:endParaRPr lang="en-CA" sz="16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355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0" y="28653"/>
            <a:ext cx="9003666" cy="41945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000" dirty="0"/>
              <a:t>Some examples of recent key policies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70167" y="373024"/>
            <a:ext cx="8933499" cy="2459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7432" rIns="0" bIns="0" rtlCol="0">
            <a:spAutoFit/>
          </a:bodyPr>
          <a:lstStyle/>
          <a:p>
            <a:pPr algn="just">
              <a:spcAft>
                <a:spcPts val="600"/>
              </a:spcAft>
              <a:tabLst>
                <a:tab pos="457200" algn="l"/>
              </a:tabLst>
            </a:pPr>
            <a:r>
              <a:rPr lang="en-US" b="1" dirty="0">
                <a:solidFill>
                  <a:schemeClr val="bg1"/>
                </a:solidFill>
                <a:highlight>
                  <a:srgbClr val="3F6188"/>
                </a:highlight>
                <a:latin typeface="Trebuchet MS" panose="020B0603020202020204" pitchFamily="34" charset="0"/>
              </a:rPr>
              <a:t>US Inflation Reduction Act (IRA)-August 2022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New tax credit </a:t>
            </a:r>
            <a:r>
              <a:rPr lang="en-US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to support the production/use of SAF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Clean Fuel Production Tax Credit </a:t>
            </a:r>
            <a:r>
              <a:rPr lang="en-US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for the production of low-emission transportation fuels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600" b="1" dirty="0">
                <a:solidFill>
                  <a:srgbClr val="3F6188"/>
                </a:solidFill>
                <a:latin typeface="Trebuchet MS" panose="020B0603020202020204" pitchFamily="34" charset="0"/>
              </a:rPr>
              <a:t>Tax credits for </a:t>
            </a:r>
            <a:r>
              <a:rPr lang="en-US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“clean” hydrogen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Extends several </a:t>
            </a:r>
            <a:r>
              <a:rPr lang="en-US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existing bioenergy and biofuel tax credits </a:t>
            </a:r>
            <a:r>
              <a:rPr lang="en-US" sz="1400" b="1" dirty="0">
                <a:solidFill>
                  <a:srgbClr val="0A4F9D"/>
                </a:solidFill>
                <a:latin typeface="Trebuchet MS" panose="020B0603020202020204" pitchFamily="34" charset="0"/>
              </a:rPr>
              <a:t>(e.g., $1 per gallon blends tax credit for biodiesel and renewable diesel and the second-generation biofuel income tax credit) 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Ability to “stack” Federal and State policies!!</a:t>
            </a:r>
          </a:p>
          <a:p>
            <a:pPr algn="just">
              <a:spcAft>
                <a:spcPts val="600"/>
              </a:spcAft>
              <a:tabLst>
                <a:tab pos="457200" algn="l"/>
              </a:tabLst>
            </a:pPr>
            <a:endParaRPr lang="en-US" sz="16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A07812-4537-4D6E-B9FA-41718565EBF9}"/>
              </a:ext>
            </a:extLst>
          </p:cNvPr>
          <p:cNvSpPr txBox="1"/>
          <p:nvPr/>
        </p:nvSpPr>
        <p:spPr bwMode="auto">
          <a:xfrm>
            <a:off x="70167" y="2708067"/>
            <a:ext cx="8933499" cy="365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7432" rIns="0" bIns="0" rtlCol="0">
            <a:spAutoFit/>
          </a:bodyPr>
          <a:lstStyle/>
          <a:p>
            <a:pPr algn="just">
              <a:spcAft>
                <a:spcPts val="600"/>
              </a:spcAft>
              <a:tabLst>
                <a:tab pos="457200" algn="l"/>
              </a:tabLst>
            </a:pPr>
            <a:r>
              <a:rPr lang="en-US" b="1" dirty="0">
                <a:solidFill>
                  <a:schemeClr val="bg1"/>
                </a:solidFill>
                <a:highlight>
                  <a:srgbClr val="3F6188"/>
                </a:highlight>
                <a:latin typeface="Trebuchet MS" panose="020B0603020202020204" pitchFamily="34" charset="0"/>
              </a:rPr>
              <a:t>EU</a:t>
            </a:r>
            <a:endParaRPr lang="en-US" sz="1600" b="1" dirty="0">
              <a:solidFill>
                <a:schemeClr val="bg1"/>
              </a:solidFill>
              <a:highlight>
                <a:srgbClr val="3F6188"/>
              </a:highlight>
              <a:latin typeface="Trebuchet MS" panose="020B0603020202020204" pitchFamily="34" charset="0"/>
            </a:endParaRP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RED II, </a:t>
            </a:r>
            <a:r>
              <a:rPr lang="en-US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2021(Revised Renewable Energy Directive targets for 2030): </a:t>
            </a:r>
            <a:r>
              <a:rPr lang="en-US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14% share of RE </a:t>
            </a:r>
            <a:r>
              <a:rPr lang="en-US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in transport by 2030</a:t>
            </a:r>
          </a:p>
          <a:p>
            <a:pPr algn="just">
              <a:spcAft>
                <a:spcPts val="600"/>
              </a:spcAft>
              <a:tabLst>
                <a:tab pos="457200" algn="l"/>
              </a:tabLst>
            </a:pPr>
            <a:r>
              <a:rPr lang="en-US" sz="1400" b="1" dirty="0">
                <a:solidFill>
                  <a:srgbClr val="0A4F9D"/>
                </a:solidFill>
                <a:latin typeface="Trebuchet MS" panose="020B0603020202020204" pitchFamily="34" charset="0"/>
              </a:rPr>
              <a:t>It encourages the deployment of </a:t>
            </a:r>
            <a:r>
              <a:rPr lang="en-US" sz="1400" b="1" dirty="0">
                <a:solidFill>
                  <a:srgbClr val="FF0000"/>
                </a:solidFill>
                <a:latin typeface="Trebuchet MS" panose="020B0603020202020204" pitchFamily="34" charset="0"/>
              </a:rPr>
              <a:t>advanced biofuels</a:t>
            </a:r>
            <a:r>
              <a:rPr lang="en-US" sz="1400" b="1" dirty="0">
                <a:solidFill>
                  <a:srgbClr val="0A4F9D"/>
                </a:solidFill>
                <a:latin typeface="Trebuchet MS" panose="020B0603020202020204" pitchFamily="34" charset="0"/>
              </a:rPr>
              <a:t>, by limiting the amount of biofuels produced from food and feed crops (starch-rich crops, sugar crops or oil crops) produced 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Fit-for-55, </a:t>
            </a:r>
            <a:r>
              <a:rPr lang="en-US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2021:</a:t>
            </a:r>
            <a:r>
              <a:rPr lang="en-US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 55 % reduction in GHG emissions </a:t>
            </a:r>
            <a:r>
              <a:rPr lang="en-US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by 2030, a sub-target for </a:t>
            </a:r>
            <a:r>
              <a:rPr lang="en-US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advanced biofuels </a:t>
            </a:r>
            <a:r>
              <a:rPr lang="en-US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supplied to the transport sector was set at 0.2% in 2022; 1% in 2025 and 4.4 % in 2030, integrating the addition of a double counting for these fuels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600" b="1" dirty="0" err="1">
                <a:solidFill>
                  <a:srgbClr val="FF0000"/>
                </a:solidFill>
                <a:latin typeface="Trebuchet MS" panose="020B0603020202020204" pitchFamily="34" charset="0"/>
              </a:rPr>
              <a:t>REPowerEU</a:t>
            </a:r>
            <a:r>
              <a:rPr lang="en-US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 plan, </a:t>
            </a:r>
            <a:r>
              <a:rPr lang="en-US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2022:</a:t>
            </a:r>
            <a:r>
              <a:rPr lang="en-US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 </a:t>
            </a:r>
            <a:r>
              <a:rPr lang="en-US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Raise the </a:t>
            </a:r>
            <a:r>
              <a:rPr lang="en-US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RES to 45 % </a:t>
            </a:r>
            <a:r>
              <a:rPr lang="en-US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by 2030, targets for production of renewable gases such as hydrogen and biomethane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600" b="1" dirty="0" err="1">
                <a:solidFill>
                  <a:srgbClr val="FF0000"/>
                </a:solidFill>
                <a:latin typeface="Trebuchet MS" panose="020B0603020202020204" pitchFamily="34" charset="0"/>
              </a:rPr>
              <a:t>ReFuelEU</a:t>
            </a:r>
            <a:r>
              <a:rPr lang="en-US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 Aviation, </a:t>
            </a:r>
            <a:r>
              <a:rPr lang="en-US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aims to raise the required share of </a:t>
            </a:r>
            <a:r>
              <a:rPr lang="en-US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SAF used in EU flights </a:t>
            </a:r>
            <a:r>
              <a:rPr lang="en-US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to</a:t>
            </a:r>
            <a:r>
              <a:rPr lang="en-US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 2% </a:t>
            </a:r>
            <a:r>
              <a:rPr lang="en-US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in 2025, </a:t>
            </a:r>
            <a:r>
              <a:rPr lang="en-US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63%</a:t>
            </a:r>
            <a:r>
              <a:rPr lang="en-US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 in 2050</a:t>
            </a:r>
          </a:p>
          <a:p>
            <a:pPr algn="just">
              <a:spcAft>
                <a:spcPts val="600"/>
              </a:spcAft>
              <a:tabLst>
                <a:tab pos="457200" algn="l"/>
              </a:tabLst>
            </a:pPr>
            <a:endParaRPr lang="en-US" sz="16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103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0" y="204821"/>
            <a:ext cx="9003666" cy="41945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000" dirty="0"/>
              <a:t>Some examples of recent key policies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210501" y="867552"/>
            <a:ext cx="8665051" cy="2012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7432" rIns="0" bIns="0" rtlCol="0">
            <a:spAutoFit/>
          </a:bodyPr>
          <a:lstStyle/>
          <a:p>
            <a:pPr algn="just">
              <a:spcAft>
                <a:spcPts val="600"/>
              </a:spcAft>
              <a:tabLst>
                <a:tab pos="457200" algn="l"/>
              </a:tabLst>
            </a:pPr>
            <a:r>
              <a:rPr lang="en-US" b="1" dirty="0">
                <a:solidFill>
                  <a:schemeClr val="bg1"/>
                </a:solidFill>
                <a:highlight>
                  <a:srgbClr val="3F6188"/>
                </a:highlight>
                <a:latin typeface="Trebuchet MS" panose="020B0603020202020204" pitchFamily="34" charset="0"/>
              </a:rPr>
              <a:t>Brazil</a:t>
            </a:r>
            <a:endParaRPr lang="en-US" sz="1600" b="1" dirty="0">
              <a:solidFill>
                <a:schemeClr val="bg1"/>
              </a:solidFill>
              <a:highlight>
                <a:srgbClr val="3F6188"/>
              </a:highlight>
              <a:latin typeface="Trebuchet MS" panose="020B0603020202020204" pitchFamily="34" charset="0"/>
            </a:endParaRP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CA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RenovaBio, </a:t>
            </a:r>
            <a:r>
              <a:rPr lang="en-CA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2018, p</a:t>
            </a:r>
            <a:r>
              <a:rPr lang="en-US" sz="1600" b="1" dirty="0" err="1">
                <a:solidFill>
                  <a:srgbClr val="0A4F9D"/>
                </a:solidFill>
                <a:latin typeface="Trebuchet MS" panose="020B0603020202020204" pitchFamily="34" charset="0"/>
              </a:rPr>
              <a:t>roviding</a:t>
            </a:r>
            <a:r>
              <a:rPr lang="en-US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 a market-based incentive “</a:t>
            </a:r>
            <a:r>
              <a:rPr lang="en-US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CBIO</a:t>
            </a:r>
            <a:r>
              <a:rPr lang="en-US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” issued by biofuel producers by issuing GHG emissions reduction certificate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Reduce GHG emissions</a:t>
            </a:r>
            <a:r>
              <a:rPr lang="en-US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 to 37% by 2025, 50% in 2030 and become carbon neutral by 2050 </a:t>
            </a:r>
            <a:r>
              <a:rPr lang="en-US" sz="1200" b="1" dirty="0">
                <a:solidFill>
                  <a:srgbClr val="0A4F9D"/>
                </a:solidFill>
                <a:latin typeface="Trebuchet MS" panose="020B0603020202020204" pitchFamily="34" charset="0"/>
              </a:rPr>
              <a:t>(based on 2005)</a:t>
            </a:r>
            <a:endParaRPr lang="en-US" sz="16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CNPE</a:t>
            </a:r>
            <a:r>
              <a:rPr lang="en-US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 </a:t>
            </a:r>
            <a:r>
              <a:rPr lang="en-US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Resolution</a:t>
            </a:r>
            <a:r>
              <a:rPr lang="en-US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, 2022 set national mandatory targets to reduce GHG emissions in fuel sales</a:t>
            </a:r>
            <a:endParaRPr lang="en-US" sz="1600" b="1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EAC6D1-5128-45DC-9FEC-6DF7DC969AB7}"/>
              </a:ext>
            </a:extLst>
          </p:cNvPr>
          <p:cNvSpPr txBox="1"/>
          <p:nvPr/>
        </p:nvSpPr>
        <p:spPr bwMode="auto">
          <a:xfrm>
            <a:off x="239474" y="3123692"/>
            <a:ext cx="8665051" cy="293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7432" rIns="0" bIns="0" rtlCol="0">
            <a:spAutoFit/>
          </a:bodyPr>
          <a:lstStyle/>
          <a:p>
            <a:pPr algn="just">
              <a:spcAft>
                <a:spcPts val="600"/>
              </a:spcAft>
              <a:tabLst>
                <a:tab pos="457200" algn="l"/>
              </a:tabLst>
            </a:pPr>
            <a:r>
              <a:rPr lang="en-US" sz="1600" b="1" dirty="0">
                <a:solidFill>
                  <a:schemeClr val="bg1"/>
                </a:solidFill>
                <a:highlight>
                  <a:srgbClr val="3F6188"/>
                </a:highlight>
                <a:latin typeface="Trebuchet MS" panose="020B0603020202020204" pitchFamily="34" charset="0"/>
              </a:rPr>
              <a:t>California</a:t>
            </a:r>
            <a:endParaRPr lang="en-CA" sz="1600" b="1" dirty="0">
              <a:solidFill>
                <a:schemeClr val="bg1"/>
              </a:solidFill>
              <a:highlight>
                <a:srgbClr val="3F6188"/>
              </a:highlight>
              <a:latin typeface="Trebuchet MS" panose="020B0603020202020204" pitchFamily="34" charset="0"/>
            </a:endParaRP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Probably the </a:t>
            </a:r>
            <a:r>
              <a:rPr lang="en-US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world leader </a:t>
            </a:r>
            <a:r>
              <a:rPr lang="en-US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in developing “enabling” decarbonization of transport policies (targets, standards, LCA, etc.)</a:t>
            </a: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A front-runner in the US in the adoption of </a:t>
            </a:r>
            <a:r>
              <a:rPr lang="en-US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non-volumetric measures</a:t>
            </a:r>
            <a:r>
              <a:rPr lang="en-US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, mirrored by the lifecycle GHG emission reductions requirements for SAF in the 2022 IRA, as well as other state policies</a:t>
            </a: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LCFS</a:t>
            </a:r>
            <a:r>
              <a:rPr lang="en-US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 (2009. 2018): </a:t>
            </a:r>
            <a:r>
              <a:rPr lang="en-US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20% reduction in carbon intensity</a:t>
            </a:r>
            <a:r>
              <a:rPr lang="en-US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 by 2030</a:t>
            </a: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Tax credit for producers of qualifying SAF</a:t>
            </a: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And many more!!</a:t>
            </a:r>
            <a:endParaRPr lang="en-US" sz="1600" b="1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235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untitled 1">
  <a:themeElements>
    <a:clrScheme name="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3300"/>
      </a:hlink>
      <a:folHlink>
        <a:srgbClr val="FF7C80"/>
      </a:folHlink>
    </a:clrScheme>
    <a:fontScheme name="1_untitled 1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CA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 bwMode="auto">
        <a:solidFill>
          <a:srgbClr val="4F81BD"/>
        </a:solidFill>
        <a:ln w="9525">
          <a:noFill/>
          <a:miter lim="800000"/>
          <a:headEnd/>
          <a:tailEnd/>
        </a:ln>
      </a:spPr>
      <a:bodyPr lIns="0" tIns="27432" rIns="0" bIns="0"/>
      <a:lstStyle>
        <a:defPPr algn="ctr">
          <a:defRPr sz="1000" i="1" dirty="0">
            <a:solidFill>
              <a:srgbClr val="FFFFFF"/>
            </a:solidFill>
            <a:latin typeface="Calibri" pitchFamily="34" charset="0"/>
            <a:cs typeface="Times New Roman" pitchFamily="18" charset="0"/>
          </a:defRPr>
        </a:defPPr>
      </a:lstStyle>
    </a:txDef>
  </a:objectDefaults>
  <a:extraClrSchemeLst>
    <a:extraClrScheme>
      <a:clrScheme name="1_untitled 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untitled 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3727557648AA40B029C215891F95C5" ma:contentTypeVersion="11" ma:contentTypeDescription="Create a new document." ma:contentTypeScope="" ma:versionID="663b5ba43cfa05850ec4e545f3bceba5">
  <xsd:schema xmlns:xsd="http://www.w3.org/2001/XMLSchema" xmlns:xs="http://www.w3.org/2001/XMLSchema" xmlns:p="http://schemas.microsoft.com/office/2006/metadata/properties" xmlns:ns3="8c008993-a31f-4b40-b1f3-88dd9c6e1924" targetNamespace="http://schemas.microsoft.com/office/2006/metadata/properties" ma:root="true" ma:fieldsID="9eefe9c90aa1cb9affed927052e5ad1f" ns3:_="">
    <xsd:import namespace="8c008993-a31f-4b40-b1f3-88dd9c6e192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008993-a31f-4b40-b1f3-88dd9c6e19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B04C3CC-935E-4592-8AA8-654430FAC3DA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8c008993-a31f-4b40-b1f3-88dd9c6e1924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80DE8DF-D262-49B9-B6F4-97210D2454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008993-a31f-4b40-b1f3-88dd9c6e19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8A55BE3-8F79-41BB-A2FF-1A3E4DA8091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3004</TotalTime>
  <Words>581</Words>
  <Application>Microsoft Office PowerPoint</Application>
  <PresentationFormat>On-screen Show (4:3)</PresentationFormat>
  <Paragraphs>45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Arial</vt:lpstr>
      <vt:lpstr>Calibri</vt:lpstr>
      <vt:lpstr>Segoe UI</vt:lpstr>
      <vt:lpstr>Trebuchet MS</vt:lpstr>
      <vt:lpstr>Trebuchet MS</vt:lpstr>
      <vt:lpstr>Wingdings</vt:lpstr>
      <vt:lpstr>Tema di Office</vt:lpstr>
      <vt:lpstr>1_untitled 1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Eleonora Chelazzi</dc:creator>
  <cp:lastModifiedBy>Mohammadi, Fateme</cp:lastModifiedBy>
  <cp:revision>187</cp:revision>
  <dcterms:created xsi:type="dcterms:W3CDTF">2020-03-02T15:29:39Z</dcterms:created>
  <dcterms:modified xsi:type="dcterms:W3CDTF">2023-05-30T23:04:29Z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0x010100483727557648AA40B029C215891F95C5</vt:lpwstr>
  </property>
</Properties>
</file>