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60" r:id="rId2"/>
    <p:sldId id="275" r:id="rId3"/>
    <p:sldId id="274" r:id="rId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3322" autoAdjust="0"/>
  </p:normalViewPr>
  <p:slideViewPr>
    <p:cSldViewPr snapToGrid="0">
      <p:cViewPr varScale="1">
        <p:scale>
          <a:sx n="94" d="100"/>
          <a:sy n="94" d="100"/>
        </p:scale>
        <p:origin x="152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29/05/2023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29/05/2023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sv-SE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1B6960-FAA7-584F-8FAE-0423F9C0D750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2888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xmlns="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xmlns="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xmlns="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xmlns="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xmlns="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xmlns="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xmlns="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xmlns="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xmlns="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xmlns="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xmlns="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xmlns="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xmlns="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xmlns="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xmlns="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xmlns="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xmlns="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xmlns="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xmlns="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xmlns="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xmlns="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xmlns="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xmlns="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xmlns="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xmlns="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xmlns="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xmlns="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E5A7010-EC77-2440-8A7B-6BF3DB657852}" type="datetime1">
              <a:rPr lang="sv-SE" smtClean="0"/>
              <a:pPr>
                <a:defRPr/>
              </a:pPr>
              <a:t>2023-05-29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012097-46A3-8F42-BAFE-BE0211BB6CEB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724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7EA705-9EFD-C34C-9296-5F02A89D56BD}" type="datetime1">
              <a:rPr lang="sv-SE" smtClean="0"/>
              <a:pPr>
                <a:defRPr/>
              </a:pPr>
              <a:t>2023-05-29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F231616-202D-094B-BAE4-380BA2859AEB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978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xmlns="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xmlns="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xmlns="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xmlns="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xmlns="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xmlns="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xmlns="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xmlns="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xmlns="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xmlns="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xmlns="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xmlns="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xmlns="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xmlns="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xmlns="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xmlns="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  <a:endParaRPr lang="it-IT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xmlns="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xmlns="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xmlns="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xmlns="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xmlns="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xmlns="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xmlns="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 smtClean="0"/>
              <a:t>Country update</a:t>
            </a:r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Sweden</a:t>
            </a:r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sz="1800" dirty="0" smtClean="0"/>
              <a:t>Tomas Ekbom, SVEBIO</a:t>
            </a:r>
            <a:endParaRPr lang="it-IT" sz="1800" dirty="0"/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Stockholm, 31 May </a:t>
            </a:r>
            <a:r>
              <a:rPr lang="it-IT" dirty="0" smtClean="0"/>
              <a:t>2023</a:t>
            </a:r>
            <a:endParaRPr lang="it-IT" dirty="0"/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xmlns="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39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noProof="1" smtClean="0">
                <a:solidFill>
                  <a:srgbClr val="0A4F9D"/>
                </a:solidFill>
                <a:ea typeface="+mn-ea"/>
                <a:cs typeface="+mn-cs"/>
              </a:rPr>
              <a:t>Stability and sudden changes in policies, </a:t>
            </a:r>
            <a:br>
              <a:rPr lang="en-US" sz="3000" b="1" noProof="1" smtClean="0">
                <a:solidFill>
                  <a:srgbClr val="0A4F9D"/>
                </a:solidFill>
                <a:ea typeface="+mn-ea"/>
                <a:cs typeface="+mn-cs"/>
              </a:rPr>
            </a:br>
            <a:r>
              <a:rPr lang="en-US" sz="3000" b="1" noProof="1" smtClean="0">
                <a:solidFill>
                  <a:srgbClr val="0A4F9D"/>
                </a:solidFill>
                <a:ea typeface="+mn-ea"/>
                <a:cs typeface="+mn-cs"/>
              </a:rPr>
              <a:t>mixed signals for investors and actors</a:t>
            </a:r>
            <a:endParaRPr lang="en-US" sz="3000" b="1" noProof="1">
              <a:solidFill>
                <a:srgbClr val="0A4F9D"/>
              </a:solidFill>
              <a:ea typeface="+mn-ea"/>
              <a:cs typeface="+mn-cs"/>
            </a:endParaRP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825979"/>
              </p:ext>
            </p:extLst>
          </p:nvPr>
        </p:nvGraphicFramePr>
        <p:xfrm>
          <a:off x="539552" y="2274562"/>
          <a:ext cx="8147248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1181"/>
                <a:gridCol w="3064561"/>
                <a:gridCol w="3961506"/>
              </a:tblGrid>
              <a:tr h="2000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noProof="0" dirty="0" smtClean="0">
                          <a:effectLst/>
                        </a:rPr>
                        <a:t>Fuel</a:t>
                      </a:r>
                      <a:endParaRPr lang="en-US" sz="24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noProof="0" dirty="0" smtClean="0">
                          <a:effectLst/>
                        </a:rPr>
                        <a:t>Comment</a:t>
                      </a:r>
                      <a:endParaRPr lang="en-US" sz="24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noProof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Taxes and policy</a:t>
                      </a:r>
                      <a:endParaRPr lang="en-US" sz="24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Petrol</a:t>
                      </a:r>
                      <a:endParaRPr lang="en-US" sz="2000" b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E10, 10% ethanol</a:t>
                      </a:r>
                      <a:endParaRPr lang="en-US" sz="20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Reduction quota mandate </a:t>
                      </a:r>
                    </a:p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7.8% until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Jan 2024</a:t>
                      </a:r>
                      <a:endParaRPr lang="en-US" sz="20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</a:tr>
              <a:tr h="20002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Diesel</a:t>
                      </a:r>
                      <a:endParaRPr lang="en-US" sz="2000" b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B7, 7% FAME +</a:t>
                      </a:r>
                    </a:p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30-35% </a:t>
                      </a: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HVO</a:t>
                      </a:r>
                      <a:endParaRPr lang="en-US" sz="20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Reduction quota mandate</a:t>
                      </a:r>
                    </a:p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30.5% </a:t>
                      </a: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until 1 Jan 2024</a:t>
                      </a:r>
                      <a:endParaRPr lang="en-US" sz="20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</a:tr>
              <a:tr h="20002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E85</a:t>
                      </a:r>
                      <a:endParaRPr lang="en-US" sz="2000" b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Summer: 85% ethanol</a:t>
                      </a:r>
                    </a:p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Winter: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75% ethanol</a:t>
                      </a:r>
                      <a:endParaRPr lang="en-US" sz="20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tax exemption for biofuel share to 31 Dec 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endParaRPr lang="en-US" sz="20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</a:tr>
              <a:tr h="20002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B100</a:t>
                      </a:r>
                      <a:endParaRPr lang="en-US" sz="2000" b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RME100</a:t>
                      </a:r>
                      <a:endParaRPr lang="en-US" sz="20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tax exemption to 31 Dec 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endParaRPr lang="en-US" sz="20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</a:tr>
              <a:tr h="20002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HVO100</a:t>
                      </a:r>
                      <a:endParaRPr lang="en-US" sz="2000" b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some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cars and most buses and trucks</a:t>
                      </a:r>
                      <a:endParaRPr lang="en-US" sz="20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tax exemption to 31 Dec 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endParaRPr lang="en-US" sz="20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</a:tr>
              <a:tr h="20002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ED95</a:t>
                      </a:r>
                      <a:endParaRPr lang="en-US" sz="2000" b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ethanol for buses and trucks</a:t>
                      </a:r>
                      <a:endParaRPr lang="en-US" sz="20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tax exemption to 31 Dec 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endParaRPr lang="en-US" sz="20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</a:tr>
              <a:tr h="20002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Bio-CNG</a:t>
                      </a:r>
                      <a:endParaRPr lang="en-US" sz="2000" b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&gt;90% o</a:t>
                      </a:r>
                      <a:r>
                        <a:rPr lang="en-US" sz="20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</a:t>
                      </a:r>
                      <a:r>
                        <a:rPr lang="en-US" sz="20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all bio-CNG is biogas, other is CNG</a:t>
                      </a:r>
                      <a:endParaRPr lang="en-US" sz="20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trike="sngStrike" kern="1200" noProof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2000" strike="sngStrike" kern="1200" baseline="0" noProof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tax exemption to 31 Dec 2030</a:t>
                      </a:r>
                      <a:endParaRPr lang="en-US" sz="2000" strike="sngStrike" kern="1200" noProof="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108000" marT="7620" marB="0" anchor="ctr"/>
                </a:tc>
              </a:tr>
            </a:tbl>
          </a:graphicData>
        </a:graphic>
      </p:graphicFrame>
      <p:sp>
        <p:nvSpPr>
          <p:cNvPr id="3" name="Rektangel 2"/>
          <p:cNvSpPr/>
          <p:nvPr/>
        </p:nvSpPr>
        <p:spPr>
          <a:xfrm>
            <a:off x="539552" y="1135677"/>
            <a:ext cx="8147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rgbClr val="0A4F9D"/>
                </a:solidFill>
                <a:latin typeface="Trebuchet MS" panose="020B0603020202020204" pitchFamily="34" charset="0"/>
              </a:rPr>
              <a:t>Road transport shall reduce emissions by 70% until 2030 and Sweden shall get zero net emissions until 2045. Sweden has a climate law and develops a circular </a:t>
            </a:r>
            <a:r>
              <a:rPr lang="en-US" dirty="0" err="1">
                <a:solidFill>
                  <a:srgbClr val="0A4F9D"/>
                </a:solidFill>
                <a:latin typeface="Trebuchet MS" panose="020B0603020202020204" pitchFamily="34" charset="0"/>
              </a:rPr>
              <a:t>bioeconomy</a:t>
            </a:r>
            <a:r>
              <a:rPr lang="en-US" dirty="0">
                <a:solidFill>
                  <a:srgbClr val="0A4F9D"/>
                </a:solidFill>
                <a:latin typeface="Trebuchet MS" panose="020B0603020202020204" pitchFamily="34" charset="0"/>
              </a:rPr>
              <a:t>. Electrification is underway in transport and </a:t>
            </a:r>
            <a:r>
              <a:rPr lang="en-US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industry. </a:t>
            </a:r>
            <a:endParaRPr lang="en-US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75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Biofuels use will drastically drop 2024.</a:t>
            </a:r>
            <a:br>
              <a:rPr lang="en-US" sz="30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30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Electrification, but hope for e-fuels + SAF.</a:t>
            </a:r>
            <a:endParaRPr lang="en-US" sz="3000" b="1" dirty="0">
              <a:solidFill>
                <a:srgbClr val="0A4F9D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7853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1800" dirty="0">
                <a:solidFill>
                  <a:srgbClr val="0A4F9D"/>
                </a:solidFill>
              </a:rPr>
              <a:t>Bioenergy is Sweden’s largest energy source with </a:t>
            </a:r>
            <a:r>
              <a:rPr lang="en-US" sz="1800" dirty="0" smtClean="0">
                <a:solidFill>
                  <a:srgbClr val="0A4F9D"/>
                </a:solidFill>
              </a:rPr>
              <a:t>143 </a:t>
            </a:r>
            <a:r>
              <a:rPr lang="en-US" sz="1800" dirty="0" err="1" smtClean="0">
                <a:solidFill>
                  <a:srgbClr val="0A4F9D"/>
                </a:solidFill>
              </a:rPr>
              <a:t>TWh</a:t>
            </a:r>
            <a:r>
              <a:rPr lang="en-US" sz="1800" dirty="0" smtClean="0">
                <a:solidFill>
                  <a:srgbClr val="0A4F9D"/>
                </a:solidFill>
              </a:rPr>
              <a:t>, </a:t>
            </a:r>
            <a:r>
              <a:rPr lang="en-US" sz="1800" dirty="0" smtClean="0">
                <a:solidFill>
                  <a:srgbClr val="0A4F9D"/>
                </a:solidFill>
              </a:rPr>
              <a:t>about 39% </a:t>
            </a:r>
            <a:r>
              <a:rPr lang="en-US" sz="1800" dirty="0">
                <a:solidFill>
                  <a:srgbClr val="0A4F9D"/>
                </a:solidFill>
              </a:rPr>
              <a:t>of </a:t>
            </a:r>
            <a:r>
              <a:rPr lang="en-US" sz="1800" dirty="0" smtClean="0">
                <a:solidFill>
                  <a:srgbClr val="0A4F9D"/>
                </a:solidFill>
              </a:rPr>
              <a:t>consumption. Wind: rapid increase, to 23 </a:t>
            </a:r>
            <a:r>
              <a:rPr lang="en-US" sz="1800" dirty="0" err="1" smtClean="0">
                <a:solidFill>
                  <a:srgbClr val="0A4F9D"/>
                </a:solidFill>
              </a:rPr>
              <a:t>TWh</a:t>
            </a:r>
            <a:r>
              <a:rPr lang="en-US" sz="1800" dirty="0" smtClean="0">
                <a:solidFill>
                  <a:srgbClr val="0A4F9D"/>
                </a:solidFill>
              </a:rPr>
              <a:t> 2022. Nuclear: </a:t>
            </a:r>
            <a:r>
              <a:rPr lang="en-US" sz="1800" dirty="0" smtClean="0">
                <a:solidFill>
                  <a:srgbClr val="0A4F9D"/>
                </a:solidFill>
              </a:rPr>
              <a:t>coming </a:t>
            </a:r>
            <a:r>
              <a:rPr lang="en-US" sz="1800" dirty="0" smtClean="0">
                <a:solidFill>
                  <a:srgbClr val="0A4F9D"/>
                </a:solidFill>
              </a:rPr>
              <a:t>back?</a:t>
            </a:r>
          </a:p>
          <a:p>
            <a:pPr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A4F9D"/>
                </a:solidFill>
              </a:rPr>
              <a:t>Reduction </a:t>
            </a:r>
            <a:r>
              <a:rPr lang="en-US" sz="1800" dirty="0">
                <a:solidFill>
                  <a:srgbClr val="0A4F9D"/>
                </a:solidFill>
              </a:rPr>
              <a:t>mandate </a:t>
            </a:r>
            <a:r>
              <a:rPr lang="en-US" sz="1800" dirty="0" smtClean="0">
                <a:solidFill>
                  <a:srgbClr val="0A4F9D"/>
                </a:solidFill>
              </a:rPr>
              <a:t>on petrol and diesel is main tool for lowering emissions. In 2022, Sweden got </a:t>
            </a:r>
            <a:r>
              <a:rPr lang="en-US" sz="1800" dirty="0">
                <a:solidFill>
                  <a:srgbClr val="0A4F9D"/>
                </a:solidFill>
              </a:rPr>
              <a:t>t</a:t>
            </a:r>
            <a:r>
              <a:rPr lang="en-US" sz="1800" dirty="0" smtClean="0">
                <a:solidFill>
                  <a:srgbClr val="0A4F9D"/>
                </a:solidFill>
              </a:rPr>
              <a:t>he w</a:t>
            </a:r>
            <a:r>
              <a:rPr lang="en-US" sz="1800" dirty="0" smtClean="0">
                <a:solidFill>
                  <a:srgbClr val="0A4F9D"/>
                </a:solidFill>
              </a:rPr>
              <a:t>orld’s highest diesel price. Biofuels took most of the blame, the </a:t>
            </a:r>
            <a:r>
              <a:rPr lang="en-US" sz="1800" dirty="0" err="1" smtClean="0">
                <a:solidFill>
                  <a:srgbClr val="0A4F9D"/>
                </a:solidFill>
              </a:rPr>
              <a:t>gov</a:t>
            </a:r>
            <a:r>
              <a:rPr lang="en-US" sz="1800" dirty="0" smtClean="0">
                <a:solidFill>
                  <a:srgbClr val="0A4F9D"/>
                </a:solidFill>
              </a:rPr>
              <a:t> then declared 8 May to slash the quotas. </a:t>
            </a:r>
          </a:p>
          <a:p>
            <a:pPr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A4F9D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A4F9D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A4F9D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1800" i="1" dirty="0" smtClean="0">
                <a:solidFill>
                  <a:srgbClr val="C00000"/>
                </a:solidFill>
              </a:rPr>
              <a:t>Essentially, the HVO </a:t>
            </a:r>
            <a:r>
              <a:rPr lang="en-US" sz="1800" i="1" dirty="0">
                <a:solidFill>
                  <a:srgbClr val="C00000"/>
                </a:solidFill>
              </a:rPr>
              <a:t>blend will be cut </a:t>
            </a:r>
            <a:r>
              <a:rPr lang="en-US" sz="1800" i="1" dirty="0" smtClean="0">
                <a:solidFill>
                  <a:srgbClr val="C00000"/>
                </a:solidFill>
              </a:rPr>
              <a:t>from ca 33 to </a:t>
            </a:r>
            <a:r>
              <a:rPr lang="en-US" sz="1800" i="1" dirty="0">
                <a:solidFill>
                  <a:srgbClr val="C00000"/>
                </a:solidFill>
              </a:rPr>
              <a:t>2 </a:t>
            </a:r>
            <a:r>
              <a:rPr lang="en-US" sz="1800" i="1" dirty="0" err="1">
                <a:solidFill>
                  <a:srgbClr val="C00000"/>
                </a:solidFill>
              </a:rPr>
              <a:t>vol</a:t>
            </a:r>
            <a:r>
              <a:rPr lang="en-US" sz="1800" i="1" dirty="0">
                <a:solidFill>
                  <a:srgbClr val="C00000"/>
                </a:solidFill>
              </a:rPr>
              <a:t>%. </a:t>
            </a:r>
            <a:r>
              <a:rPr lang="en-US" sz="1800" i="1" dirty="0" smtClean="0">
                <a:solidFill>
                  <a:srgbClr val="C00000"/>
                </a:solidFill>
              </a:rPr>
              <a:t>All but gone…</a:t>
            </a:r>
            <a:br>
              <a:rPr lang="en-US" sz="1800" i="1" dirty="0" smtClean="0">
                <a:solidFill>
                  <a:srgbClr val="C00000"/>
                </a:solidFill>
              </a:rPr>
            </a:br>
            <a:r>
              <a:rPr lang="en-US" sz="1800" i="1" dirty="0" smtClean="0">
                <a:solidFill>
                  <a:srgbClr val="C00000"/>
                </a:solidFill>
              </a:rPr>
              <a:t>The </a:t>
            </a:r>
            <a:r>
              <a:rPr lang="en-US" sz="1800" i="1" dirty="0">
                <a:solidFill>
                  <a:srgbClr val="C00000"/>
                </a:solidFill>
              </a:rPr>
              <a:t>result is +5 million ton CO2 emissions, equal to </a:t>
            </a:r>
            <a:r>
              <a:rPr lang="en-US" sz="1800" i="1" dirty="0" smtClean="0">
                <a:solidFill>
                  <a:srgbClr val="C00000"/>
                </a:solidFill>
              </a:rPr>
              <a:t>+10</a:t>
            </a:r>
            <a:r>
              <a:rPr lang="en-US" sz="1800" i="1" dirty="0">
                <a:solidFill>
                  <a:srgbClr val="C00000"/>
                </a:solidFill>
              </a:rPr>
              <a:t>% of all </a:t>
            </a:r>
            <a:r>
              <a:rPr lang="en-US" sz="1800" i="1" dirty="0" smtClean="0">
                <a:solidFill>
                  <a:srgbClr val="C00000"/>
                </a:solidFill>
              </a:rPr>
              <a:t>emissions...</a:t>
            </a:r>
            <a:endParaRPr lang="en-US" sz="1800" i="1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A4F9D"/>
                </a:solidFill>
              </a:rPr>
              <a:t>Four year tax </a:t>
            </a:r>
            <a:r>
              <a:rPr lang="en-US" sz="1800" dirty="0">
                <a:solidFill>
                  <a:srgbClr val="0A4F9D"/>
                </a:solidFill>
              </a:rPr>
              <a:t>exemption </a:t>
            </a:r>
            <a:r>
              <a:rPr lang="en-US" sz="1800" dirty="0" smtClean="0">
                <a:solidFill>
                  <a:srgbClr val="0A4F9D"/>
                </a:solidFill>
              </a:rPr>
              <a:t>(until 2027) on liquid biofuels for neat biofuels, not blended in petrol and diesel. However, EC has given approval in GEBR?</a:t>
            </a:r>
            <a:endParaRPr lang="en-US" sz="1800" dirty="0">
              <a:solidFill>
                <a:srgbClr val="0A4F9D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1800" dirty="0" smtClean="0">
                <a:solidFill>
                  <a:srgbClr val="0A4F9D"/>
                </a:solidFill>
              </a:rPr>
              <a:t>Electric-charged vehicles have been on the rise, above 50% of new sales. After the bonus were removed the sales are lower, but not much. Total sales plummets.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1800" dirty="0" smtClean="0">
                <a:solidFill>
                  <a:srgbClr val="0A4F9D"/>
                </a:solidFill>
              </a:rPr>
              <a:t>Still, many new plants and projects, for e-fuels and SAF: </a:t>
            </a:r>
            <a:r>
              <a:rPr lang="en-US" sz="1800" dirty="0" smtClean="0">
                <a:solidFill>
                  <a:srgbClr val="00B050"/>
                </a:solidFill>
              </a:rPr>
              <a:t>200 000 ton HVO in Gothenburg 2023</a:t>
            </a:r>
            <a:r>
              <a:rPr lang="en-US" sz="1800" dirty="0" smtClean="0">
                <a:solidFill>
                  <a:srgbClr val="0A4F9D"/>
                </a:solidFill>
              </a:rPr>
              <a:t> and in 2024, </a:t>
            </a:r>
            <a:r>
              <a:rPr lang="en-US" sz="1800" dirty="0" smtClean="0">
                <a:solidFill>
                  <a:srgbClr val="00B0F0"/>
                </a:solidFill>
              </a:rPr>
              <a:t>50 000 ton e-methanol in </a:t>
            </a:r>
            <a:r>
              <a:rPr lang="en-US" sz="1800" dirty="0" err="1" smtClean="0">
                <a:solidFill>
                  <a:srgbClr val="00B0F0"/>
                </a:solidFill>
              </a:rPr>
              <a:t>Övik</a:t>
            </a:r>
            <a:r>
              <a:rPr lang="en-US" sz="1800" dirty="0" smtClean="0">
                <a:solidFill>
                  <a:srgbClr val="0A4F9D"/>
                </a:solidFill>
              </a:rPr>
              <a:t>, </a:t>
            </a:r>
            <a:r>
              <a:rPr lang="en-US" sz="1800" dirty="0" smtClean="0">
                <a:solidFill>
                  <a:srgbClr val="00B050"/>
                </a:solidFill>
              </a:rPr>
              <a:t>1 million ton HVO in Gothenburg</a:t>
            </a:r>
            <a:r>
              <a:rPr lang="en-US" sz="1800" dirty="0" smtClean="0">
                <a:solidFill>
                  <a:srgbClr val="0A4F9D"/>
                </a:solidFill>
              </a:rPr>
              <a:t>, </a:t>
            </a:r>
            <a:r>
              <a:rPr lang="en-US" sz="1800" dirty="0">
                <a:solidFill>
                  <a:srgbClr val="FF0000"/>
                </a:solidFill>
              </a:rPr>
              <a:t>100 000 ton SAF </a:t>
            </a:r>
            <a:r>
              <a:rPr lang="en-US" sz="1800" dirty="0" smtClean="0">
                <a:solidFill>
                  <a:srgbClr val="FF0000"/>
                </a:solidFill>
              </a:rPr>
              <a:t>in </a:t>
            </a:r>
            <a:r>
              <a:rPr lang="en-US" sz="1800" dirty="0" err="1" smtClean="0">
                <a:solidFill>
                  <a:srgbClr val="FF0000"/>
                </a:solidFill>
              </a:rPr>
              <a:t>Långsele</a:t>
            </a:r>
            <a:r>
              <a:rPr lang="en-US" sz="1800" dirty="0" smtClean="0">
                <a:solidFill>
                  <a:srgbClr val="0A4F9D"/>
                </a:solidFill>
              </a:rPr>
              <a:t>, and </a:t>
            </a:r>
            <a:r>
              <a:rPr lang="en-US" sz="1800" dirty="0" smtClean="0">
                <a:solidFill>
                  <a:srgbClr val="00B0F0"/>
                </a:solidFill>
              </a:rPr>
              <a:t>200 000 ton e-methanol at </a:t>
            </a:r>
            <a:r>
              <a:rPr lang="en-US" sz="1800" dirty="0" err="1" smtClean="0">
                <a:solidFill>
                  <a:srgbClr val="00B0F0"/>
                </a:solidFill>
              </a:rPr>
              <a:t>Stenungsund</a:t>
            </a:r>
            <a:r>
              <a:rPr lang="en-US" sz="1800" dirty="0" smtClean="0">
                <a:solidFill>
                  <a:srgbClr val="00B0F0"/>
                </a:solidFill>
              </a:rPr>
              <a:t> 2025</a:t>
            </a:r>
            <a:r>
              <a:rPr lang="en-US" sz="1800" dirty="0" smtClean="0">
                <a:solidFill>
                  <a:srgbClr val="0A4F9D"/>
                </a:solidFill>
              </a:rPr>
              <a:t> and </a:t>
            </a:r>
            <a:r>
              <a:rPr lang="en-US" sz="1800" dirty="0" smtClean="0">
                <a:solidFill>
                  <a:srgbClr val="FF0000"/>
                </a:solidFill>
              </a:rPr>
              <a:t>50 </a:t>
            </a:r>
            <a:r>
              <a:rPr lang="en-US" sz="1800" dirty="0">
                <a:solidFill>
                  <a:srgbClr val="FF0000"/>
                </a:solidFill>
              </a:rPr>
              <a:t>000 ton </a:t>
            </a:r>
            <a:r>
              <a:rPr lang="en-US" sz="1800" dirty="0" smtClean="0">
                <a:solidFill>
                  <a:srgbClr val="FF0000"/>
                </a:solidFill>
              </a:rPr>
              <a:t>e-SAF 2026. And more.</a:t>
            </a:r>
            <a:endParaRPr lang="en-US" sz="1800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en-US" sz="1800" dirty="0">
              <a:solidFill>
                <a:srgbClr val="0A4F9D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en-US" sz="1800" dirty="0">
              <a:solidFill>
                <a:srgbClr val="0A4F9D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en-US" sz="1800" dirty="0">
              <a:solidFill>
                <a:srgbClr val="0A4F9D"/>
              </a:solidFill>
            </a:endParaRP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435486"/>
              </p:ext>
            </p:extLst>
          </p:nvPr>
        </p:nvGraphicFramePr>
        <p:xfrm>
          <a:off x="764552" y="2589592"/>
          <a:ext cx="7427028" cy="685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919"/>
                <a:gridCol w="618919"/>
                <a:gridCol w="618919"/>
                <a:gridCol w="618919"/>
                <a:gridCol w="618919"/>
                <a:gridCol w="618919"/>
                <a:gridCol w="618919"/>
                <a:gridCol w="618919"/>
                <a:gridCol w="618919"/>
                <a:gridCol w="618919"/>
                <a:gridCol w="618919"/>
                <a:gridCol w="618919"/>
              </a:tblGrid>
              <a:tr h="228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400" u="none" strike="noStrike" dirty="0" err="1">
                          <a:effectLst/>
                        </a:rPr>
                        <a:t>Year</a:t>
                      </a:r>
                      <a:endParaRPr lang="sv-SE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effectLst/>
                        </a:rPr>
                        <a:t>2021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effectLst/>
                        </a:rPr>
                        <a:t>2022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effectLst/>
                        </a:rPr>
                        <a:t>2023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effectLst/>
                        </a:rPr>
                        <a:t>2024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 smtClean="0">
                          <a:effectLst/>
                        </a:rPr>
                        <a:t>2023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b="1" u="none" strike="noStrike" dirty="0" smtClean="0">
                          <a:effectLst/>
                        </a:rPr>
                        <a:t>2024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>
                          <a:effectLst/>
                        </a:rPr>
                        <a:t>2026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>
                          <a:effectLst/>
                        </a:rPr>
                        <a:t>2027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>
                          <a:effectLst/>
                        </a:rPr>
                        <a:t>2028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>
                          <a:effectLst/>
                        </a:rPr>
                        <a:t>2029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>
                          <a:effectLst/>
                        </a:rPr>
                        <a:t>2030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8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400" u="none" strike="noStrike" dirty="0" err="1">
                          <a:effectLst/>
                        </a:rPr>
                        <a:t>Petrol</a:t>
                      </a:r>
                      <a:endParaRPr lang="sv-SE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effectLst/>
                        </a:rPr>
                        <a:t>6%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 smtClean="0">
                          <a:effectLst/>
                        </a:rPr>
                        <a:t>7.8%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10.1%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12.5%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 smtClean="0">
                          <a:effectLst/>
                        </a:rPr>
                        <a:t>7.8%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b="1" u="none" strike="noStrike" dirty="0" smtClean="0">
                          <a:effectLst/>
                        </a:rPr>
                        <a:t>6.0%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19%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>
                          <a:solidFill>
                            <a:srgbClr val="FF0000"/>
                          </a:solidFill>
                          <a:effectLst/>
                        </a:rPr>
                        <a:t>22%</a:t>
                      </a:r>
                      <a:endParaRPr lang="sv-SE" sz="1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>
                          <a:solidFill>
                            <a:srgbClr val="FF0000"/>
                          </a:solidFill>
                          <a:effectLst/>
                        </a:rPr>
                        <a:t>24%</a:t>
                      </a:r>
                      <a:endParaRPr lang="sv-SE" sz="1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>
                          <a:solidFill>
                            <a:srgbClr val="FF0000"/>
                          </a:solidFill>
                          <a:effectLst/>
                        </a:rPr>
                        <a:t>26%</a:t>
                      </a:r>
                      <a:endParaRPr lang="sv-SE" sz="1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>
                          <a:solidFill>
                            <a:srgbClr val="FF0000"/>
                          </a:solidFill>
                          <a:effectLst/>
                        </a:rPr>
                        <a:t>28%</a:t>
                      </a:r>
                      <a:endParaRPr lang="sv-SE" sz="1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8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400" u="none" strike="noStrike" dirty="0">
                          <a:effectLst/>
                        </a:rPr>
                        <a:t>Diesel</a:t>
                      </a:r>
                      <a:endParaRPr lang="sv-SE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effectLst/>
                        </a:rPr>
                        <a:t>26%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 smtClean="0">
                          <a:effectLst/>
                        </a:rPr>
                        <a:t>30.5%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35%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40%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 smtClean="0">
                          <a:effectLst/>
                        </a:rPr>
                        <a:t>30.5%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b="1" u="none" strike="noStrike" dirty="0" smtClean="0">
                          <a:effectLst/>
                        </a:rPr>
                        <a:t>6.0%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50%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54%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58%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62%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66%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7105224" y="2312593"/>
            <a:ext cx="1740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FF0000"/>
                </a:solidFill>
              </a:rPr>
              <a:t>Red = previous levels</a:t>
            </a:r>
            <a:endParaRPr lang="en-GB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3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2509</TotalTime>
  <Words>340</Words>
  <Application>Microsoft Office PowerPoint</Application>
  <PresentationFormat>Bildspel på skärmen (4:3)</PresentationFormat>
  <Paragraphs>83</Paragraphs>
  <Slides>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10" baseType="lpstr">
      <vt:lpstr>ＭＳ Ｐゴシック</vt:lpstr>
      <vt:lpstr>Arial</vt:lpstr>
      <vt:lpstr>Calibri</vt:lpstr>
      <vt:lpstr>Segoe UI</vt:lpstr>
      <vt:lpstr>Times New Roman</vt:lpstr>
      <vt:lpstr>Trebuchet MS</vt:lpstr>
      <vt:lpstr>Tema di Office</vt:lpstr>
      <vt:lpstr>PowerPoint-presentation</vt:lpstr>
      <vt:lpstr>Stability and sudden changes in policies,  mixed signals for investors and actors</vt:lpstr>
      <vt:lpstr>Biofuels use will drastically drop 2024. Electrification, but hope for e-fuels + SAF.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Microsoft-konto</cp:lastModifiedBy>
  <cp:revision>91</cp:revision>
  <cp:lastPrinted>2023-03-15T14:18:10Z</cp:lastPrinted>
  <dcterms:created xsi:type="dcterms:W3CDTF">2020-03-02T15:29:39Z</dcterms:created>
  <dcterms:modified xsi:type="dcterms:W3CDTF">2023-05-30T14:54:13Z</dcterms:modified>
</cp:coreProperties>
</file>