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7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runi" initials="MP" lastIdx="15" clrIdx="0"/>
  <p:cmAuthor id="1" name="Marco Buffi" initials="MB" lastIdx="20" clrIdx="1">
    <p:extLst>
      <p:ext uri="{19B8F6BF-5375-455C-9EA6-DF929625EA0E}">
        <p15:presenceInfo xmlns:p15="http://schemas.microsoft.com/office/powerpoint/2012/main" userId="7bdfa7758f85921c" providerId="Windows Live"/>
      </p:ext>
    </p:extLst>
  </p:cmAuthor>
  <p:cmAuthor id="2" name="SCARLAT Nicolae (JRC-ISPRA)" initials="SN" lastIdx="23" clrIdx="2">
    <p:extLst>
      <p:ext uri="{19B8F6BF-5375-455C-9EA6-DF929625EA0E}">
        <p15:presenceInfo xmlns:p15="http://schemas.microsoft.com/office/powerpoint/2012/main" userId="SCARLAT Nicolae (JRC-ISPRA)" providerId="None"/>
      </p:ext>
    </p:extLst>
  </p:cmAuthor>
  <p:cmAuthor id="3" name="CANOVA Michele (JRC-ISPRA)" initials="CM(" lastIdx="10" clrIdx="3">
    <p:extLst>
      <p:ext uri="{19B8F6BF-5375-455C-9EA6-DF929625EA0E}">
        <p15:presenceInfo xmlns:p15="http://schemas.microsoft.com/office/powerpoint/2012/main" userId="S-1-5-21-1606980848-2025429265-839522115-558431" providerId="AD"/>
      </p:ext>
    </p:extLst>
  </p:cmAuthor>
  <p:cmAuthor id="4" name="HURTIG Oliver (JRC-ISPRA)" initials="HO(" lastIdx="14" clrIdx="4">
    <p:extLst>
      <p:ext uri="{19B8F6BF-5375-455C-9EA6-DF929625EA0E}">
        <p15:presenceInfo xmlns:p15="http://schemas.microsoft.com/office/powerpoint/2012/main" userId="S-1-5-21-1606980848-2025429265-839522115-1352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6600"/>
    <a:srgbClr val="1E858B"/>
    <a:srgbClr val="E76C53"/>
    <a:srgbClr val="AA4D3B"/>
    <a:srgbClr val="4D4D4D"/>
    <a:srgbClr val="0356B1"/>
    <a:srgbClr val="024EA2"/>
    <a:srgbClr val="024B9C"/>
    <a:srgbClr val="035D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84" autoAdjust="0"/>
    <p:restoredTop sz="94250" autoAdjust="0"/>
  </p:normalViewPr>
  <p:slideViewPr>
    <p:cSldViewPr snapToGrid="0">
      <p:cViewPr varScale="1">
        <p:scale>
          <a:sx n="110" d="100"/>
          <a:sy n="110" d="100"/>
        </p:scale>
        <p:origin x="180" y="30"/>
      </p:cViewPr>
      <p:guideLst>
        <p:guide orient="horz" pos="209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1748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31/05/2023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31/05/2023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1526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‹N›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‹N›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29778" y="274971"/>
            <a:ext cx="10889182" cy="782357"/>
          </a:xfrm>
        </p:spPr>
        <p:txBody>
          <a:bodyPr/>
          <a:lstStyle/>
          <a:p>
            <a:r>
              <a:rPr lang="en-US" dirty="0"/>
              <a:t>Last updates of EU </a:t>
            </a:r>
            <a:r>
              <a:rPr lang="en-US"/>
              <a:t>policies (May 2023)</a:t>
            </a:r>
            <a:endParaRPr lang="en-GB" dirty="0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8CC8AC50-3D2E-7FE9-8654-4FF699F4EA44}"/>
              </a:ext>
            </a:extLst>
          </p:cNvPr>
          <p:cNvSpPr txBox="1">
            <a:spLocks/>
          </p:cNvSpPr>
          <p:nvPr/>
        </p:nvSpPr>
        <p:spPr>
          <a:xfrm>
            <a:off x="412009" y="1147495"/>
            <a:ext cx="11679117" cy="5858903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IE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Revision of </a:t>
            </a:r>
            <a:r>
              <a:rPr lang="en-IE" b="1" dirty="0">
                <a:solidFill>
                  <a:srgbClr val="C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Renewable Energy Directive II:</a:t>
            </a:r>
            <a:r>
              <a:rPr lang="en-IE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On 30 March 2023, for the implementation of </a:t>
            </a:r>
            <a:r>
              <a:rPr lang="en-IE" b="1" dirty="0">
                <a:latin typeface="+mj-lt"/>
                <a:ea typeface="Verdana" panose="020B0604030504040204" pitchFamily="34" charset="0"/>
              </a:rPr>
              <a:t>Fit-for-55</a:t>
            </a:r>
            <a:r>
              <a:rPr lang="en-IE" dirty="0">
                <a:latin typeface="+mj-lt"/>
                <a:ea typeface="Verdana" panose="020B0604030504040204" pitchFamily="34" charset="0"/>
              </a:rPr>
              <a:t> </a:t>
            </a:r>
            <a:r>
              <a:rPr lang="en-IE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and </a:t>
            </a:r>
            <a:r>
              <a:rPr lang="en-IE" b="1" dirty="0" err="1">
                <a:latin typeface="+mj-lt"/>
                <a:ea typeface="Verdana" panose="020B0604030504040204" pitchFamily="34" charset="0"/>
              </a:rPr>
              <a:t>RePowerEU</a:t>
            </a:r>
            <a:r>
              <a:rPr lang="en-IE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a provisional agreement for a binding target of RES at 42.5%, but aiming for 45%, was reached (</a:t>
            </a:r>
            <a:r>
              <a:rPr lang="en-IE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by 2030). </a:t>
            </a:r>
          </a:p>
          <a:p>
            <a:pPr marL="285750" indent="-28575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b="1" dirty="0" err="1">
                <a:solidFill>
                  <a:srgbClr val="C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RePowerEU</a:t>
            </a:r>
            <a:r>
              <a:rPr lang="en-GB" b="1" dirty="0">
                <a:solidFill>
                  <a:srgbClr val="C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it-IT" dirty="0">
                <a:latin typeface="+mj-lt"/>
                <a:ea typeface="Verdana" panose="020B0604030504040204" pitchFamily="34" charset="0"/>
              </a:rPr>
              <a:t>35 </a:t>
            </a:r>
            <a:r>
              <a:rPr lang="it-IT" dirty="0" err="1">
                <a:latin typeface="+mj-lt"/>
                <a:ea typeface="Verdana" panose="020B0604030504040204" pitchFamily="34" charset="0"/>
              </a:rPr>
              <a:t>bcm</a:t>
            </a:r>
            <a:r>
              <a:rPr lang="it-IT" dirty="0">
                <a:latin typeface="+mj-lt"/>
                <a:ea typeface="Verdana" panose="020B0604030504040204" pitchFamily="34" charset="0"/>
              </a:rPr>
              <a:t> of </a:t>
            </a:r>
            <a:r>
              <a:rPr lang="it-IT" dirty="0" err="1">
                <a:latin typeface="+mj-lt"/>
                <a:ea typeface="Verdana" panose="020B0604030504040204" pitchFamily="34" charset="0"/>
              </a:rPr>
              <a:t>biomethane</a:t>
            </a:r>
            <a:r>
              <a:rPr lang="it-IT" dirty="0">
                <a:latin typeface="+mj-lt"/>
                <a:ea typeface="Verdana" panose="020B0604030504040204" pitchFamily="34" charset="0"/>
              </a:rPr>
              <a:t> </a:t>
            </a:r>
            <a:r>
              <a:rPr lang="it-IT" dirty="0" err="1">
                <a:latin typeface="+mj-lt"/>
                <a:ea typeface="Verdana" panose="020B0604030504040204" pitchFamily="34" charset="0"/>
              </a:rPr>
              <a:t>as</a:t>
            </a:r>
            <a:r>
              <a:rPr lang="it-IT" dirty="0">
                <a:latin typeface="+mj-lt"/>
                <a:ea typeface="Verdana" panose="020B0604030504040204" pitchFamily="34" charset="0"/>
              </a:rPr>
              <a:t> </a:t>
            </a:r>
            <a:r>
              <a:rPr lang="it-IT" dirty="0" err="1">
                <a:latin typeface="+mj-lt"/>
                <a:ea typeface="Verdana" panose="020B0604030504040204" pitchFamily="34" charset="0"/>
              </a:rPr>
              <a:t>binding</a:t>
            </a:r>
            <a:r>
              <a:rPr lang="it-IT" dirty="0">
                <a:latin typeface="+mj-lt"/>
                <a:ea typeface="Verdana" panose="020B0604030504040204" pitchFamily="34" charset="0"/>
              </a:rPr>
              <a:t> target in the </a:t>
            </a:r>
            <a:r>
              <a:rPr lang="it-IT" b="1" dirty="0">
                <a:latin typeface="+mj-lt"/>
                <a:ea typeface="Verdana" panose="020B0604030504040204" pitchFamily="34" charset="0"/>
              </a:rPr>
              <a:t>EU Gas Package</a:t>
            </a:r>
            <a:r>
              <a:rPr lang="it-IT" dirty="0">
                <a:latin typeface="+mj-lt"/>
                <a:ea typeface="Verdana" panose="020B0604030504040204" pitchFamily="34" charset="0"/>
              </a:rPr>
              <a:t>. </a:t>
            </a:r>
            <a:r>
              <a:rPr lang="en-GB" dirty="0">
                <a:latin typeface="+mj-lt"/>
                <a:ea typeface="Verdana" panose="020B0604030504040204" pitchFamily="34" charset="0"/>
              </a:rPr>
              <a:t>Approved by EU Council in February 2023.</a:t>
            </a:r>
            <a:r>
              <a:rPr lang="it-IT" dirty="0">
                <a:latin typeface="+mj-lt"/>
                <a:ea typeface="Verdana" panose="020B0604030504040204" pitchFamily="34" charset="0"/>
              </a:rPr>
              <a:t> </a:t>
            </a:r>
            <a:r>
              <a:rPr lang="it-IT" dirty="0" err="1">
                <a:latin typeface="+mj-lt"/>
                <a:ea typeface="Verdana" panose="020B0604030504040204" pitchFamily="34" charset="0"/>
              </a:rPr>
              <a:t>Biomethane</a:t>
            </a:r>
            <a:r>
              <a:rPr lang="it-IT" dirty="0">
                <a:latin typeface="+mj-lt"/>
                <a:ea typeface="Verdana" panose="020B0604030504040204" pitchFamily="34" charset="0"/>
              </a:rPr>
              <a:t> Industrial Partnership s</a:t>
            </a:r>
            <a:r>
              <a:rPr lang="en-US" dirty="0" err="1">
                <a:latin typeface="+mj-lt"/>
                <a:ea typeface="Verdana" panose="020B0604030504040204" pitchFamily="34" charset="0"/>
              </a:rPr>
              <a:t>upports</a:t>
            </a:r>
            <a:r>
              <a:rPr lang="en-US" dirty="0">
                <a:latin typeface="+mj-lt"/>
                <a:ea typeface="Verdana" panose="020B0604030504040204" pitchFamily="34" charset="0"/>
              </a:rPr>
              <a:t> the achievement of this target.</a:t>
            </a:r>
          </a:p>
          <a:p>
            <a:pPr marL="285750" indent="-28575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dirty="0">
                <a:latin typeface="+mj-lt"/>
                <a:ea typeface="Verdana" panose="020B0604030504040204" pitchFamily="34" charset="0"/>
              </a:rPr>
              <a:t>Binding targets for aviation and maritime biofuels: adoption of </a:t>
            </a:r>
            <a:r>
              <a:rPr lang="en-US" b="1" dirty="0" err="1">
                <a:solidFill>
                  <a:srgbClr val="C00000"/>
                </a:solidFill>
                <a:latin typeface="+mj-lt"/>
                <a:ea typeface="Verdana" panose="020B0604030504040204" pitchFamily="34" charset="0"/>
              </a:rPr>
              <a:t>ReFuel</a:t>
            </a:r>
            <a:r>
              <a:rPr lang="en-US" b="1" dirty="0">
                <a:solidFill>
                  <a:srgbClr val="C00000"/>
                </a:solidFill>
                <a:latin typeface="+mj-lt"/>
                <a:ea typeface="Verdana" panose="020B0604030504040204" pitchFamily="34" charset="0"/>
              </a:rPr>
              <a:t> EU </a:t>
            </a:r>
            <a:r>
              <a:rPr lang="en-US" dirty="0">
                <a:latin typeface="+mj-lt"/>
                <a:ea typeface="Verdana" panose="020B0604030504040204" pitchFamily="34" charset="0"/>
              </a:rPr>
              <a:t>and</a:t>
            </a:r>
            <a:r>
              <a:rPr lang="en-US" b="1" dirty="0">
                <a:solidFill>
                  <a:srgbClr val="C00000"/>
                </a:solidFill>
                <a:latin typeface="+mj-lt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+mj-lt"/>
                <a:ea typeface="Verdana" panose="020B0604030504040204" pitchFamily="34" charset="0"/>
              </a:rPr>
              <a:t>FuelEU</a:t>
            </a:r>
            <a:r>
              <a:rPr lang="en-US" b="1" dirty="0">
                <a:solidFill>
                  <a:srgbClr val="C00000"/>
                </a:solidFill>
                <a:latin typeface="+mj-lt"/>
                <a:ea typeface="Verdana" panose="020B0604030504040204" pitchFamily="34" charset="0"/>
              </a:rPr>
              <a:t> Maritime </a:t>
            </a:r>
            <a:r>
              <a:rPr lang="en-US" dirty="0">
                <a:latin typeface="+mj-lt"/>
                <a:ea typeface="Verdana" panose="020B0604030504040204" pitchFamily="34" charset="0"/>
              </a:rPr>
              <a:t>under </a:t>
            </a:r>
            <a:r>
              <a:rPr lang="en-US" b="1" dirty="0">
                <a:latin typeface="+mj-lt"/>
                <a:ea typeface="Verdana" panose="020B0604030504040204" pitchFamily="34" charset="0"/>
              </a:rPr>
              <a:t>the Fit-for-55</a:t>
            </a:r>
            <a:r>
              <a:rPr lang="en-US" dirty="0">
                <a:latin typeface="+mj-lt"/>
                <a:ea typeface="Verdana" panose="020B0604030504040204" pitchFamily="34" charset="0"/>
              </a:rPr>
              <a:t>, and gradual integration of the maritime sector into the </a:t>
            </a:r>
            <a:r>
              <a:rPr lang="en-US" b="1" dirty="0">
                <a:latin typeface="+mj-lt"/>
                <a:ea typeface="Verdana" panose="020B0604030504040204" pitchFamily="34" charset="0"/>
              </a:rPr>
              <a:t>EU GHG emissions trading system (EU ETS</a:t>
            </a:r>
            <a:r>
              <a:rPr lang="en-US" dirty="0">
                <a:latin typeface="+mj-lt"/>
                <a:ea typeface="Verdana" panose="020B0604030504040204" pitchFamily="34" charset="0"/>
              </a:rPr>
              <a:t>).</a:t>
            </a:r>
          </a:p>
          <a:p>
            <a:pPr marL="285750" indent="-28575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rgbClr val="C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GHG emissions reduction: </a:t>
            </a:r>
            <a:r>
              <a:rPr lang="en-GB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more ambitious targets for </a:t>
            </a:r>
            <a:r>
              <a:rPr lang="en-US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transport sector, set at 14.5% by MEPs and Council to promote greater share of advanced biofuels and a more ambitious quota for renewable fuels of non-biological origin, such as hydrogen.</a:t>
            </a:r>
            <a:endParaRPr lang="en-GB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rgbClr val="C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New RED II Delegated Acts: </a:t>
            </a:r>
            <a:r>
              <a:rPr lang="en-GB" b="1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RCFs &amp; RFNBO GHG emission calculation methodology </a:t>
            </a:r>
            <a:r>
              <a:rPr lang="en-GB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en-GB" b="1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additionality </a:t>
            </a:r>
            <a:r>
              <a:rPr lang="en-GB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(early 2023); </a:t>
            </a:r>
            <a:r>
              <a:rPr lang="en-GB" b="1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update annex V &amp; VI, co-processing </a:t>
            </a:r>
            <a:r>
              <a:rPr lang="en-GB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en-GB" b="1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revision of Annex IX (</a:t>
            </a:r>
            <a:r>
              <a:rPr lang="en-GB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pending)</a:t>
            </a:r>
            <a:r>
              <a:rPr lang="en-GB" b="1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285750" indent="-28575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C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Net Zero Industry Act (NZIA): </a:t>
            </a:r>
            <a:r>
              <a:rPr lang="en-US" dirty="0">
                <a:latin typeface="+mj-lt"/>
                <a:ea typeface="Verdana" panose="020B0604030504040204" pitchFamily="34" charset="0"/>
              </a:rPr>
              <a:t>proposal for a regulation of the MEPs &amp; Council on establishing a framework of measures for strengthening Europe’s net-zero technology products manufacturing ecosystem.</a:t>
            </a:r>
          </a:p>
          <a:p>
            <a:pPr marL="285750" indent="-28575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C00000"/>
                </a:solidFill>
                <a:latin typeface="+mj-lt"/>
                <a:ea typeface="Verdana" panose="020B0604030504040204" pitchFamily="34" charset="0"/>
              </a:rPr>
              <a:t>Innovation Fund: </a:t>
            </a:r>
            <a:r>
              <a:rPr lang="en-GB" dirty="0"/>
              <a:t>€25 bn Programme (2021-2030) for low carbon projects for general decarbonisation (RE, energy-intensive industries, energy storage or CCUS, low-carbon fuels); electrification in 	            industry and hydrogen; manufacturing of components and equipment.</a:t>
            </a:r>
            <a:endParaRPr lang="en-IE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24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6C5FF7545B7948801649B9A2D39635" ma:contentTypeVersion="13" ma:contentTypeDescription="Create a new document." ma:contentTypeScope="" ma:versionID="9b767551b459063ff42541760ffe16cf">
  <xsd:schema xmlns:xsd="http://www.w3.org/2001/XMLSchema" xmlns:xs="http://www.w3.org/2001/XMLSchema" xmlns:p="http://schemas.microsoft.com/office/2006/metadata/properties" xmlns:ns3="360b76ac-e86b-4c28-8f73-fb1fa26cb38b" xmlns:ns4="8207ab88-a204-4a9c-84ca-648d3694c4c1" targetNamespace="http://schemas.microsoft.com/office/2006/metadata/properties" ma:root="true" ma:fieldsID="7cbbd296f2a5cb7dcf450a46f7cdae07" ns3:_="" ns4:_="">
    <xsd:import namespace="360b76ac-e86b-4c28-8f73-fb1fa26cb38b"/>
    <xsd:import namespace="8207ab88-a204-4a9c-84ca-648d3694c4c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0b76ac-e86b-4c28-8f73-fb1fa26cb3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07ab88-a204-4a9c-84ca-648d3694c4c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65643A3-2EE9-4E89-B4AF-4F09B8748B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0b76ac-e86b-4c28-8f73-fb1fa26cb38b"/>
    <ds:schemaRef ds:uri="8207ab88-a204-4a9c-84ca-648d3694c4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F87431-2774-4E17-BE38-8A579357848D}">
  <ds:schemaRefs>
    <ds:schemaRef ds:uri="http://purl.org/dc/terms/"/>
    <ds:schemaRef ds:uri="http://schemas.openxmlformats.org/package/2006/metadata/core-properties"/>
    <ds:schemaRef ds:uri="360b76ac-e86b-4c28-8f73-fb1fa26cb38b"/>
    <ds:schemaRef ds:uri="http://schemas.microsoft.com/office/2006/documentManagement/types"/>
    <ds:schemaRef ds:uri="8207ab88-a204-4a9c-84ca-648d3694c4c1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B1CAF70-02D1-4551-A536-63581F6A80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13651</TotalTime>
  <Words>276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Office Theme</vt:lpstr>
      <vt:lpstr>Last updates of EU policies (May 2023)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Yvonne (COMM)</dc:creator>
  <cp:lastModifiedBy>Marco Buffi</cp:lastModifiedBy>
  <cp:revision>768</cp:revision>
  <dcterms:created xsi:type="dcterms:W3CDTF">2019-08-09T12:06:42Z</dcterms:created>
  <dcterms:modified xsi:type="dcterms:W3CDTF">2023-05-31T20:24:53Z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0x010100E56C5FF7545B7948801649B9A2D39635</vt:lpwstr>
  </property>
</Properties>
</file>