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60" r:id="rId2"/>
    <p:sldId id="273" r:id="rId3"/>
    <p:sldId id="271" r:id="rId4"/>
    <p:sldId id="267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eonora Chelazzi" initials="EC" lastIdx="1" clrIdx="0">
    <p:extLst>
      <p:ext uri="{19B8F6BF-5375-455C-9EA6-DF929625EA0E}">
        <p15:presenceInfo xmlns:p15="http://schemas.microsoft.com/office/powerpoint/2012/main" userId="04dfc6dc7ff139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4F9D"/>
    <a:srgbClr val="FFFFFF"/>
    <a:srgbClr val="000000"/>
    <a:srgbClr val="3F61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9" autoAdjust="0"/>
    <p:restoredTop sz="93322" autoAdjust="0"/>
  </p:normalViewPr>
  <p:slideViewPr>
    <p:cSldViewPr snapToGrid="0">
      <p:cViewPr varScale="1">
        <p:scale>
          <a:sx n="107" d="100"/>
          <a:sy n="107" d="100"/>
        </p:scale>
        <p:origin x="1688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3499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74E60-73A8-4F77-8D79-AF60602B4C2E}" type="datetimeFigureOut">
              <a:rPr lang="it-IT" smtClean="0"/>
              <a:pPr/>
              <a:t>31/05/2023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6C8D6-8CB1-449F-9BC1-1AC16FCC4F0B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2038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BF43A7-9D22-4E6C-A0CD-84D980CC8C40}" type="datetimeFigureOut">
              <a:rPr lang="it-IT" smtClean="0"/>
              <a:pPr/>
              <a:t>31/05/2023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98F06-5799-4E47-A790-F0672F46741C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3647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34121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9397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22764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5331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231729" y="276432"/>
            <a:ext cx="1679133" cy="1393748"/>
          </a:xfrm>
          <a:prstGeom prst="rect">
            <a:avLst/>
          </a:prstGeom>
        </p:spPr>
      </p:pic>
      <p:sp>
        <p:nvSpPr>
          <p:cNvPr id="19" name="Segnaposto testo 18"/>
          <p:cNvSpPr>
            <a:spLocks noGrp="1"/>
          </p:cNvSpPr>
          <p:nvPr>
            <p:ph type="body" sz="quarter" idx="11" hasCustomPrompt="1"/>
          </p:nvPr>
        </p:nvSpPr>
        <p:spPr>
          <a:xfrm>
            <a:off x="3902925" y="2260593"/>
            <a:ext cx="5073650" cy="810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/>
              <a:t>Presentation Title</a:t>
            </a:r>
          </a:p>
        </p:txBody>
      </p:sp>
      <p:sp>
        <p:nvSpPr>
          <p:cNvPr id="21" name="Segnaposto testo 20"/>
          <p:cNvSpPr>
            <a:spLocks noGrp="1"/>
          </p:cNvSpPr>
          <p:nvPr>
            <p:ph type="body" sz="quarter" idx="12" hasCustomPrompt="1"/>
          </p:nvPr>
        </p:nvSpPr>
        <p:spPr>
          <a:xfrm>
            <a:off x="3902925" y="3155036"/>
            <a:ext cx="5073650" cy="6333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22" name="Segnaposto testo 20"/>
          <p:cNvSpPr>
            <a:spLocks noGrp="1"/>
          </p:cNvSpPr>
          <p:nvPr>
            <p:ph type="body" sz="quarter" idx="13" hasCustomPrompt="1"/>
          </p:nvPr>
        </p:nvSpPr>
        <p:spPr>
          <a:xfrm>
            <a:off x="3902925" y="3874294"/>
            <a:ext cx="5073650" cy="656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Presenter</a:t>
            </a:r>
            <a:r>
              <a:rPr lang="it-IT" dirty="0"/>
              <a:t> </a:t>
            </a:r>
            <a:r>
              <a:rPr lang="it-IT" dirty="0" err="1"/>
              <a:t>Name</a:t>
            </a:r>
            <a:r>
              <a:rPr lang="it-IT" dirty="0"/>
              <a:t>, </a:t>
            </a:r>
            <a:r>
              <a:rPr lang="it-IT" dirty="0" err="1"/>
              <a:t>Affiliation</a:t>
            </a:r>
            <a:endParaRPr lang="it-IT" dirty="0"/>
          </a:p>
        </p:txBody>
      </p:sp>
      <p:sp>
        <p:nvSpPr>
          <p:cNvPr id="23" name="Segnaposto testo 20"/>
          <p:cNvSpPr>
            <a:spLocks noGrp="1"/>
          </p:cNvSpPr>
          <p:nvPr>
            <p:ph type="body" sz="quarter" idx="14" hasCustomPrompt="1"/>
          </p:nvPr>
        </p:nvSpPr>
        <p:spPr>
          <a:xfrm>
            <a:off x="3902925" y="4634147"/>
            <a:ext cx="5073650" cy="357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/>
              <a:t>Location, Date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15"/>
          </p:nvPr>
        </p:nvSpPr>
        <p:spPr>
          <a:xfrm>
            <a:off x="231729" y="2247671"/>
            <a:ext cx="3519063" cy="2760343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C233B38C-F685-4E92-B1DD-BE9EB1387C58}"/>
              </a:ext>
            </a:extLst>
          </p:cNvPr>
          <p:cNvSpPr txBox="1"/>
          <p:nvPr userDrawn="1"/>
        </p:nvSpPr>
        <p:spPr>
          <a:xfrm>
            <a:off x="231729" y="5729349"/>
            <a:ext cx="87448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Technology Collaboration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Programme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(TCP)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organised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under the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auspices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International Energy Agency (IEA)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but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functionally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legally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autonomous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.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,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findings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publications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TCP do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not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necessarily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represent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the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policies of 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Secretariat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its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individual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member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countries.</a:t>
            </a:r>
            <a:endParaRPr lang="it-IT" sz="800" kern="12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15" name="Picture 14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733" y="536575"/>
            <a:ext cx="1523998" cy="83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462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3">
            <a:extLst>
              <a:ext uri="{FF2B5EF4-FFF2-40B4-BE49-F238E27FC236}">
                <a16:creationId xmlns:a16="http://schemas.microsoft.com/office/drawing/2014/main" id="{A93FCEA2-C324-40E5-BE33-54E07D79F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9987" y="1746464"/>
            <a:ext cx="7964026" cy="2470487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rgbClr val="0A4F9D"/>
                </a:solidFill>
              </a:defRPr>
            </a:lvl1pPr>
          </a:lstStyle>
          <a:p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r>
              <a:rPr lang="it-IT" dirty="0"/>
              <a:t/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r>
              <a:rPr lang="it-IT" dirty="0"/>
              <a:t/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endParaRPr lang="it-IT" dirty="0"/>
          </a:p>
        </p:txBody>
      </p:sp>
      <p:sp>
        <p:nvSpPr>
          <p:cNvPr id="4" name="Segnaposto testo 4">
            <a:extLst>
              <a:ext uri="{FF2B5EF4-FFF2-40B4-BE49-F238E27FC236}">
                <a16:creationId xmlns:a16="http://schemas.microsoft.com/office/drawing/2014/main" id="{CB82279F-ED13-42EF-9198-F9127CB292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9987" y="4656751"/>
            <a:ext cx="5545137" cy="365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Author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7F477A7-80B9-4A9C-8620-247C8E95F7E2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A23F157-B345-475B-9CA7-224C37B0A7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43991460-FBE9-4570-A761-837D35685C94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925737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Speaker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immagine 3">
            <a:extLst>
              <a:ext uri="{FF2B5EF4-FFF2-40B4-BE49-F238E27FC236}">
                <a16:creationId xmlns:a16="http://schemas.microsoft.com/office/drawing/2014/main" id="{476A62A8-BB1C-4691-A617-D77F9111D2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67584" y="2327877"/>
            <a:ext cx="1213203" cy="1213203"/>
          </a:xfrm>
          <a:prstGeom prst="rect">
            <a:avLst/>
          </a:prstGeom>
        </p:spPr>
      </p:sp>
      <p:sp>
        <p:nvSpPr>
          <p:cNvPr id="13" name="Segnaposto testo 4">
            <a:extLst>
              <a:ext uri="{FF2B5EF4-FFF2-40B4-BE49-F238E27FC236}">
                <a16:creationId xmlns:a16="http://schemas.microsoft.com/office/drawing/2014/main" id="{B05DF9B3-F8C5-4F6E-B937-54BB6DE7EBA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08218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4" name="Segnaposto testo 5">
            <a:extLst>
              <a:ext uri="{FF2B5EF4-FFF2-40B4-BE49-F238E27FC236}">
                <a16:creationId xmlns:a16="http://schemas.microsoft.com/office/drawing/2014/main" id="{1E549EA2-CD89-4C08-9C10-B713616E08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218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15" name="Segnaposto testo 6">
            <a:extLst>
              <a:ext uri="{FF2B5EF4-FFF2-40B4-BE49-F238E27FC236}">
                <a16:creationId xmlns:a16="http://schemas.microsoft.com/office/drawing/2014/main" id="{117C5121-84BE-40DB-BF2F-5B831FBEE7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8218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17" name="Segnaposto immagine 8">
            <a:extLst>
              <a:ext uri="{FF2B5EF4-FFF2-40B4-BE49-F238E27FC236}">
                <a16:creationId xmlns:a16="http://schemas.microsoft.com/office/drawing/2014/main" id="{9D46459E-54B3-4ECD-AB14-2843BCC7F5E5}"/>
              </a:ext>
            </a:extLst>
          </p:cNvPr>
          <p:cNvSpPr>
            <a:spLocks noGrp="1"/>
          </p:cNvSpPr>
          <p:nvPr>
            <p:ph type="pic" idx="48"/>
          </p:nvPr>
        </p:nvSpPr>
        <p:spPr>
          <a:xfrm>
            <a:off x="2380794" y="2327877"/>
            <a:ext cx="1213203" cy="1213203"/>
          </a:xfrm>
          <a:prstGeom prst="rect">
            <a:avLst/>
          </a:prstGeom>
        </p:spPr>
      </p:sp>
      <p:sp>
        <p:nvSpPr>
          <p:cNvPr id="18" name="Segnaposto testo 9">
            <a:extLst>
              <a:ext uri="{FF2B5EF4-FFF2-40B4-BE49-F238E27FC236}">
                <a16:creationId xmlns:a16="http://schemas.microsoft.com/office/drawing/2014/main" id="{555C3172-E8F0-4477-B564-F12CE45E5909}"/>
              </a:ext>
            </a:extLst>
          </p:cNvPr>
          <p:cNvSpPr>
            <a:spLocks noGrp="1"/>
          </p:cNvSpPr>
          <p:nvPr>
            <p:ph type="body" sz="half" idx="49" hasCustomPrompt="1"/>
          </p:nvPr>
        </p:nvSpPr>
        <p:spPr>
          <a:xfrm>
            <a:off x="2221428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9" name="Segnaposto testo 10">
            <a:extLst>
              <a:ext uri="{FF2B5EF4-FFF2-40B4-BE49-F238E27FC236}">
                <a16:creationId xmlns:a16="http://schemas.microsoft.com/office/drawing/2014/main" id="{0CAE3EF3-8423-4769-BB95-020D916984B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221428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0" name="Segnaposto testo 11">
            <a:extLst>
              <a:ext uri="{FF2B5EF4-FFF2-40B4-BE49-F238E27FC236}">
                <a16:creationId xmlns:a16="http://schemas.microsoft.com/office/drawing/2014/main" id="{82503BD3-1671-4D57-82CF-45BDDDB1623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221428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1" name="Segnaposto immagine 12">
            <a:extLst>
              <a:ext uri="{FF2B5EF4-FFF2-40B4-BE49-F238E27FC236}">
                <a16:creationId xmlns:a16="http://schemas.microsoft.com/office/drawing/2014/main" id="{937F2D98-FF53-4516-AC93-1CB129D9786B}"/>
              </a:ext>
            </a:extLst>
          </p:cNvPr>
          <p:cNvSpPr>
            <a:spLocks noGrp="1"/>
          </p:cNvSpPr>
          <p:nvPr>
            <p:ph type="pic" idx="53"/>
          </p:nvPr>
        </p:nvSpPr>
        <p:spPr>
          <a:xfrm>
            <a:off x="3986569" y="2327877"/>
            <a:ext cx="1213203" cy="1213203"/>
          </a:xfrm>
          <a:prstGeom prst="rect">
            <a:avLst/>
          </a:prstGeom>
        </p:spPr>
      </p:sp>
      <p:sp>
        <p:nvSpPr>
          <p:cNvPr id="22" name="Segnaposto testo 13">
            <a:extLst>
              <a:ext uri="{FF2B5EF4-FFF2-40B4-BE49-F238E27FC236}">
                <a16:creationId xmlns:a16="http://schemas.microsoft.com/office/drawing/2014/main" id="{8924AC5B-17DF-4EFB-9217-01F96C1D6831}"/>
              </a:ext>
            </a:extLst>
          </p:cNvPr>
          <p:cNvSpPr>
            <a:spLocks noGrp="1"/>
          </p:cNvSpPr>
          <p:nvPr>
            <p:ph type="body" sz="half" idx="54" hasCustomPrompt="1"/>
          </p:nvPr>
        </p:nvSpPr>
        <p:spPr>
          <a:xfrm>
            <a:off x="3827203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id="{C94AA38A-0DD2-4B4F-8AF8-D2AA144CA09C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3827203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4" name="Segnaposto testo 15">
            <a:extLst>
              <a:ext uri="{FF2B5EF4-FFF2-40B4-BE49-F238E27FC236}">
                <a16:creationId xmlns:a16="http://schemas.microsoft.com/office/drawing/2014/main" id="{A46FA64C-8858-40EF-B180-94DF7A027E3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3827203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5" name="Segnaposto immagine 16">
            <a:extLst>
              <a:ext uri="{FF2B5EF4-FFF2-40B4-BE49-F238E27FC236}">
                <a16:creationId xmlns:a16="http://schemas.microsoft.com/office/drawing/2014/main" id="{C9315B0A-6DB1-415F-89C8-A12F463F7D93}"/>
              </a:ext>
            </a:extLst>
          </p:cNvPr>
          <p:cNvSpPr>
            <a:spLocks noGrp="1"/>
          </p:cNvSpPr>
          <p:nvPr>
            <p:ph type="pic" idx="58"/>
          </p:nvPr>
        </p:nvSpPr>
        <p:spPr>
          <a:xfrm>
            <a:off x="5594227" y="2327877"/>
            <a:ext cx="1213203" cy="1213203"/>
          </a:xfrm>
          <a:prstGeom prst="rect">
            <a:avLst/>
          </a:prstGeom>
        </p:spPr>
      </p:sp>
      <p:sp>
        <p:nvSpPr>
          <p:cNvPr id="26" name="Segnaposto testo 17">
            <a:extLst>
              <a:ext uri="{FF2B5EF4-FFF2-40B4-BE49-F238E27FC236}">
                <a16:creationId xmlns:a16="http://schemas.microsoft.com/office/drawing/2014/main" id="{C8A09F4F-C026-4ED0-8481-FFD1B53EA9ED}"/>
              </a:ext>
            </a:extLst>
          </p:cNvPr>
          <p:cNvSpPr>
            <a:spLocks noGrp="1"/>
          </p:cNvSpPr>
          <p:nvPr>
            <p:ph type="body" sz="half" idx="59" hasCustomPrompt="1"/>
          </p:nvPr>
        </p:nvSpPr>
        <p:spPr>
          <a:xfrm>
            <a:off x="5434861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7" name="Segnaposto testo 18">
            <a:extLst>
              <a:ext uri="{FF2B5EF4-FFF2-40B4-BE49-F238E27FC236}">
                <a16:creationId xmlns:a16="http://schemas.microsoft.com/office/drawing/2014/main" id="{59E73419-B23F-4B07-B51B-08E60F8FE2E1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434861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8" name="Segnaposto testo 19">
            <a:extLst>
              <a:ext uri="{FF2B5EF4-FFF2-40B4-BE49-F238E27FC236}">
                <a16:creationId xmlns:a16="http://schemas.microsoft.com/office/drawing/2014/main" id="{4B0564F3-E8C1-4170-82EB-EB8D16322789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5434861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9" name="Segnaposto immagine 20">
            <a:extLst>
              <a:ext uri="{FF2B5EF4-FFF2-40B4-BE49-F238E27FC236}">
                <a16:creationId xmlns:a16="http://schemas.microsoft.com/office/drawing/2014/main" id="{19B921F8-A4FE-4C3C-8B68-F557AFC7C255}"/>
              </a:ext>
            </a:extLst>
          </p:cNvPr>
          <p:cNvSpPr>
            <a:spLocks noGrp="1"/>
          </p:cNvSpPr>
          <p:nvPr>
            <p:ph type="pic" idx="63"/>
          </p:nvPr>
        </p:nvSpPr>
        <p:spPr>
          <a:xfrm>
            <a:off x="7207437" y="2327877"/>
            <a:ext cx="1213203" cy="1213203"/>
          </a:xfrm>
          <a:prstGeom prst="rect">
            <a:avLst/>
          </a:prstGeom>
        </p:spPr>
      </p:sp>
      <p:sp>
        <p:nvSpPr>
          <p:cNvPr id="30" name="Segnaposto testo 21">
            <a:extLst>
              <a:ext uri="{FF2B5EF4-FFF2-40B4-BE49-F238E27FC236}">
                <a16:creationId xmlns:a16="http://schemas.microsoft.com/office/drawing/2014/main" id="{9DDB6E8C-D046-478C-A434-BA06825822AA}"/>
              </a:ext>
            </a:extLst>
          </p:cNvPr>
          <p:cNvSpPr>
            <a:spLocks noGrp="1"/>
          </p:cNvSpPr>
          <p:nvPr>
            <p:ph type="body" sz="half" idx="64" hasCustomPrompt="1"/>
          </p:nvPr>
        </p:nvSpPr>
        <p:spPr>
          <a:xfrm>
            <a:off x="7048071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31" name="Segnaposto testo 22">
            <a:extLst>
              <a:ext uri="{FF2B5EF4-FFF2-40B4-BE49-F238E27FC236}">
                <a16:creationId xmlns:a16="http://schemas.microsoft.com/office/drawing/2014/main" id="{C97522E0-ECCD-4AF6-9805-6B8DDDC86443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7048071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32" name="Segnaposto testo 23">
            <a:extLst>
              <a:ext uri="{FF2B5EF4-FFF2-40B4-BE49-F238E27FC236}">
                <a16:creationId xmlns:a16="http://schemas.microsoft.com/office/drawing/2014/main" id="{740023F0-B732-4838-92CE-137FD04505AB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7048071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17643871-48E7-41AF-8534-049E373583B4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40" name="Immagine 39">
            <a:extLst>
              <a:ext uri="{FF2B5EF4-FFF2-40B4-BE49-F238E27FC236}">
                <a16:creationId xmlns:a16="http://schemas.microsoft.com/office/drawing/2014/main" id="{7E89B362-D910-4957-9DB8-099EADC30B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41" name="Segnaposto numero diapositiva 2">
            <a:extLst>
              <a:ext uri="{FF2B5EF4-FFF2-40B4-BE49-F238E27FC236}">
                <a16:creationId xmlns:a16="http://schemas.microsoft.com/office/drawing/2014/main" id="{9729CB21-2755-4944-A07B-BA03F9F6AB9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3" name="Segnaposto testo 14">
            <a:extLst>
              <a:ext uri="{FF2B5EF4-FFF2-40B4-BE49-F238E27FC236}">
                <a16:creationId xmlns:a16="http://schemas.microsoft.com/office/drawing/2014/main" id="{BF027A5C-E976-4706-A669-C56BB01BFB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35" name="Segnaposto testo 16">
            <a:extLst>
              <a:ext uri="{FF2B5EF4-FFF2-40B4-BE49-F238E27FC236}">
                <a16:creationId xmlns:a16="http://schemas.microsoft.com/office/drawing/2014/main" id="{0ED91DD8-B07C-4071-94BC-953D872650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8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21272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DEA1B97F-D4DA-47CD-A840-9CA312ED4558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D7A1D89C-554A-45A0-81FD-5703D59D75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218" y="1673208"/>
            <a:ext cx="7927564" cy="4023360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>
                <a:solidFill>
                  <a:srgbClr val="0A4F9D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 b="0" i="0">
                <a:solidFill>
                  <a:srgbClr val="0A4F9D"/>
                </a:solidFill>
              </a:defRPr>
            </a:lvl2pPr>
            <a:lvl3pPr>
              <a:defRPr sz="1800" b="0" i="0">
                <a:solidFill>
                  <a:srgbClr val="0A4F9D"/>
                </a:solidFill>
              </a:defRPr>
            </a:lvl3pPr>
            <a:lvl4pPr>
              <a:defRPr sz="1600" b="0" i="0">
                <a:solidFill>
                  <a:srgbClr val="0A4F9D"/>
                </a:solidFill>
              </a:defRPr>
            </a:lvl4pPr>
            <a:lvl5pPr>
              <a:defRPr b="0" i="0">
                <a:solidFill>
                  <a:srgbClr val="0A4F9D"/>
                </a:solidFill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6357A908-4B8E-4163-A034-9991553C769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0" name="Picture 9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744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id="{97FB85B5-6228-404B-AD4F-E282BDF020D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60CFBABD-05E9-482D-806C-33F57BDA22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1641986"/>
            <a:ext cx="3855625" cy="39097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4" name="Segnaposto testo 9">
            <a:extLst>
              <a:ext uri="{FF2B5EF4-FFF2-40B4-BE49-F238E27FC236}">
                <a16:creationId xmlns:a16="http://schemas.microsoft.com/office/drawing/2014/main" id="{776977DB-B103-4223-B744-E3B4D67AB1B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8219" y="1641985"/>
            <a:ext cx="3855625" cy="39097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115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7">
            <a:extLst>
              <a:ext uri="{FF2B5EF4-FFF2-40B4-BE49-F238E27FC236}">
                <a16:creationId xmlns:a16="http://schemas.microsoft.com/office/drawing/2014/main" id="{14A5B2FA-354C-4B25-BEAB-CB03EBBB5F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4" name="Segnaposto numero diapositiva 2">
            <a:extLst>
              <a:ext uri="{FF2B5EF4-FFF2-40B4-BE49-F238E27FC236}">
                <a16:creationId xmlns:a16="http://schemas.microsoft.com/office/drawing/2014/main" id="{871AF109-AFBE-4B33-9426-852B82EA964C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B6D1AFD-4D90-4431-BFD4-C74D964270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8" y="1625074"/>
            <a:ext cx="7927975" cy="4011613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id="{81F7F5C7-0BE5-4C28-9122-26BAF78309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9" name="Picture 8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3691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G Comparison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2B29E39-B1A0-4751-98DA-6CCC0DFFD91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013" y="1641354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0" name="Segnaposto immagine 2">
            <a:extLst>
              <a:ext uri="{FF2B5EF4-FFF2-40B4-BE49-F238E27FC236}">
                <a16:creationId xmlns:a16="http://schemas.microsoft.com/office/drawing/2014/main" id="{CEF44DAD-A45C-46E8-AEA1-E963D018116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41657" y="1641353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3B560A07-4509-451F-B85A-6278146860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7830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>
            <a:extLst>
              <a:ext uri="{FF2B5EF4-FFF2-40B4-BE49-F238E27FC236}">
                <a16:creationId xmlns:a16="http://schemas.microsoft.com/office/drawing/2014/main" id="{56D1BF08-0851-4C0E-B2E6-C6E9C8CC80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id="{B2C05C6E-7985-4302-9DE4-E9073B77EFA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21" name="Segnaposto immagine 7">
            <a:extLst>
              <a:ext uri="{FF2B5EF4-FFF2-40B4-BE49-F238E27FC236}">
                <a16:creationId xmlns:a16="http://schemas.microsoft.com/office/drawing/2014/main" id="{67DD3ED7-9108-4B03-9A83-FCB62E6DA2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9" y="1838960"/>
            <a:ext cx="3855626" cy="414591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22" name="Segnaposto testo 9">
            <a:extLst>
              <a:ext uri="{FF2B5EF4-FFF2-40B4-BE49-F238E27FC236}">
                <a16:creationId xmlns:a16="http://schemas.microsoft.com/office/drawing/2014/main" id="{A714F878-8776-45ED-8C0B-FD46F1E7CFC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1840813"/>
            <a:ext cx="3855625" cy="414591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id="{940BB6E4-E766-48E0-A4CA-75E82B20172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8" name="Picture 7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307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5489965" y="3179417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2618846" y="575494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214313" y="2261869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9" name="CasellaDiTesto 1">
            <a:extLst>
              <a:ext uri="{FF2B5EF4-FFF2-40B4-BE49-F238E27FC236}">
                <a16:creationId xmlns:a16="http://schemas.microsoft.com/office/drawing/2014/main" id="{2FCD18AF-03FA-448C-BB0B-2EB0FCE5F943}"/>
              </a:ext>
            </a:extLst>
          </p:cNvPr>
          <p:cNvSpPr txBox="1"/>
          <p:nvPr userDrawn="1"/>
        </p:nvSpPr>
        <p:spPr>
          <a:xfrm>
            <a:off x="4816475" y="5560244"/>
            <a:ext cx="432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4" name="Picture 13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98" y="3906307"/>
            <a:ext cx="3366770" cy="1647828"/>
          </a:xfrm>
          <a:prstGeom prst="rect">
            <a:avLst/>
          </a:prstGeom>
        </p:spPr>
      </p:pic>
      <p:sp>
        <p:nvSpPr>
          <p:cNvPr id="15" name="CasellaDiTesto 1">
            <a:extLst>
              <a:ext uri="{FF2B5EF4-FFF2-40B4-BE49-F238E27FC236}">
                <a16:creationId xmlns:a16="http://schemas.microsoft.com/office/drawing/2014/main" id="{2FCD18AF-03FA-448C-BB0B-2EB0FCE5F943}"/>
              </a:ext>
            </a:extLst>
          </p:cNvPr>
          <p:cNvSpPr txBox="1"/>
          <p:nvPr userDrawn="1"/>
        </p:nvSpPr>
        <p:spPr>
          <a:xfrm>
            <a:off x="0" y="5577178"/>
            <a:ext cx="4389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solidFill>
                  <a:schemeClr val="accent2"/>
                </a:solidFill>
                <a:latin typeface="Trebuchet MS" panose="020B0603020202020204" pitchFamily="34" charset="0"/>
              </a:rPr>
              <a:t>www.task39.ieabioenergy.com</a:t>
            </a:r>
            <a:endParaRPr lang="it-IT" sz="2400" dirty="0">
              <a:solidFill>
                <a:schemeClr val="accent2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871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5515365" y="2171883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773113" y="2421228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773113" y="3514937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2" name="CasellaDiTesto 1"/>
          <p:cNvSpPr txBox="1"/>
          <p:nvPr userDrawn="1"/>
        </p:nvSpPr>
        <p:spPr>
          <a:xfrm>
            <a:off x="773113" y="5138670"/>
            <a:ext cx="432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</p:spTree>
    <p:extLst>
      <p:ext uri="{BB962C8B-B14F-4D97-AF65-F5344CB8AC3E}">
        <p14:creationId xmlns:p14="http://schemas.microsoft.com/office/powerpoint/2010/main" val="989196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9EC8956B-B1F9-4D33-80B4-8B26EA6BB9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8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FE689D27-0393-428F-B1C2-BD1832E653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9" y="2324100"/>
            <a:ext cx="3855626" cy="366077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5A7A884E-868B-4AE7-A3EA-FFA6FD4721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2325953"/>
            <a:ext cx="3855625" cy="366077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id="{BCAE2E5A-271A-4E92-B711-0245AD2FFE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7576CA13-B570-4F61-97DC-A820FBC8DEBC}"/>
              </a:ext>
            </a:extLst>
          </p:cNvPr>
          <p:cNvSpPr txBox="1">
            <a:spLocks/>
          </p:cNvSpPr>
          <p:nvPr userDrawn="1"/>
        </p:nvSpPr>
        <p:spPr>
          <a:xfrm>
            <a:off x="608218" y="6283502"/>
            <a:ext cx="1456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EE194034-51DE-4D76-9226-EC41156CFA1B}"/>
              </a:ext>
            </a:extLst>
          </p:cNvPr>
          <p:cNvSpPr txBox="1">
            <a:spLocks/>
          </p:cNvSpPr>
          <p:nvPr userDrawn="1"/>
        </p:nvSpPr>
        <p:spPr>
          <a:xfrm>
            <a:off x="3475776" y="6283502"/>
            <a:ext cx="21924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EB8ED05-FBC3-4256-9F84-860693637D03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223F78A1-185B-4056-90F0-B72C06581A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9" name="Segnaposto numero diapositiva 2">
            <a:extLst>
              <a:ext uri="{FF2B5EF4-FFF2-40B4-BE49-F238E27FC236}">
                <a16:creationId xmlns:a16="http://schemas.microsoft.com/office/drawing/2014/main" id="{5D6249A3-D378-4633-BB6F-5491EB57B3E5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629949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65A3EF8C-2DD6-41B3-BD88-E086C232F845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143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931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6" r:id="rId3"/>
    <p:sldLayoutId id="2147483663" r:id="rId4"/>
    <p:sldLayoutId id="2147483670" r:id="rId5"/>
    <p:sldLayoutId id="2147483669" r:id="rId6"/>
    <p:sldLayoutId id="2147483664" r:id="rId7"/>
    <p:sldLayoutId id="2147483665" r:id="rId8"/>
    <p:sldLayoutId id="2147483667" r:id="rId9"/>
    <p:sldLayoutId id="2147483671" r:id="rId10"/>
    <p:sldLayoutId id="2147483668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stt@ign.ku.dk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hyperlink" Target="http://www.ign.ku.dk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testo 1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t-IT" dirty="0" smtClean="0"/>
              <a:t>Country update – Denmark</a:t>
            </a:r>
          </a:p>
          <a:p>
            <a:r>
              <a:rPr lang="it-IT" sz="2400" i="1" dirty="0" smtClean="0"/>
              <a:t>Three relevant </a:t>
            </a:r>
            <a:r>
              <a:rPr lang="it-IT" sz="2400" i="1" dirty="0" smtClean="0"/>
              <a:t>cases (fast)</a:t>
            </a:r>
            <a:r>
              <a:rPr lang="it-IT" dirty="0" smtClean="0"/>
              <a:t>		</a:t>
            </a:r>
            <a:endParaRPr lang="it-IT" dirty="0"/>
          </a:p>
        </p:txBody>
      </p:sp>
      <p:sp>
        <p:nvSpPr>
          <p:cNvPr id="17" name="Segnaposto testo 16"/>
          <p:cNvSpPr>
            <a:spLocks noGrp="1"/>
          </p:cNvSpPr>
          <p:nvPr>
            <p:ph type="body" sz="quarter" idx="12"/>
          </p:nvPr>
        </p:nvSpPr>
        <p:spPr>
          <a:xfrm>
            <a:off x="3902925" y="3490395"/>
            <a:ext cx="5073650" cy="297968"/>
          </a:xfrm>
        </p:spPr>
        <p:txBody>
          <a:bodyPr/>
          <a:lstStyle/>
          <a:p>
            <a:r>
              <a:rPr lang="it-IT" dirty="0" smtClean="0"/>
              <a:t>May 2023</a:t>
            </a:r>
            <a:endParaRPr lang="it-IT" dirty="0"/>
          </a:p>
        </p:txBody>
      </p:sp>
      <p:sp>
        <p:nvSpPr>
          <p:cNvPr id="18" name="Segnaposto testo 1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 sz="1800" dirty="0" smtClean="0"/>
              <a:t>Sune Tjalfe Thomsen	</a:t>
            </a:r>
            <a:endParaRPr lang="it-IT" sz="1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23" r="4289"/>
          <a:stretch/>
        </p:blipFill>
        <p:spPr>
          <a:xfrm>
            <a:off x="231570" y="2253608"/>
            <a:ext cx="3515096" cy="27439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925" y="4435485"/>
            <a:ext cx="2628247" cy="97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62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608217" y="495159"/>
            <a:ext cx="8321551" cy="980907"/>
          </a:xfrm>
        </p:spPr>
        <p:txBody>
          <a:bodyPr/>
          <a:lstStyle/>
          <a:p>
            <a:r>
              <a:rPr lang="en-GB" dirty="0" smtClean="0"/>
              <a:t>Biogas sector in significant development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49" y="57141"/>
            <a:ext cx="535169" cy="438018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608218" y="1274934"/>
            <a:ext cx="4042162" cy="4551099"/>
          </a:xfrm>
        </p:spPr>
        <p:txBody>
          <a:bodyPr>
            <a:normAutofit/>
          </a:bodyPr>
          <a:lstStyle/>
          <a:p>
            <a:r>
              <a:rPr lang="en-US" sz="1800" dirty="0" smtClean="0"/>
              <a:t>Production of biogas increasing </a:t>
            </a:r>
          </a:p>
          <a:p>
            <a:pPr lvl="1"/>
            <a:r>
              <a:rPr lang="en-US" sz="1400" dirty="0" smtClean="0"/>
              <a:t>And has been further pushed as a consequence of </a:t>
            </a:r>
            <a:r>
              <a:rPr lang="en-US" sz="1400" dirty="0"/>
              <a:t>the war in </a:t>
            </a:r>
            <a:r>
              <a:rPr lang="en-US" sz="1400" dirty="0" smtClean="0"/>
              <a:t>Ukraine</a:t>
            </a:r>
          </a:p>
          <a:p>
            <a:pPr lvl="1"/>
            <a:endParaRPr lang="en-US" sz="1400" dirty="0" smtClean="0"/>
          </a:p>
          <a:p>
            <a:r>
              <a:rPr lang="en-US" sz="1800" dirty="0" smtClean="0"/>
              <a:t>Danish leading biogas company, Nature Energy, were successfully acquired by Shell.</a:t>
            </a:r>
          </a:p>
          <a:p>
            <a:pPr lvl="1"/>
            <a:r>
              <a:rPr lang="en-US" sz="1400" dirty="0" smtClean="0"/>
              <a:t>Activities in several countries including USA and Germany</a:t>
            </a:r>
          </a:p>
          <a:p>
            <a:pPr lvl="1"/>
            <a:r>
              <a:rPr lang="en-US" sz="1400" dirty="0"/>
              <a:t>Nature Energy operates 26 biogas plants</a:t>
            </a:r>
            <a:r>
              <a:rPr lang="en-US" sz="1400" dirty="0" smtClean="0"/>
              <a:t>.</a:t>
            </a:r>
          </a:p>
          <a:p>
            <a:pPr lvl="1"/>
            <a:r>
              <a:rPr lang="en-US" sz="1400" dirty="0" smtClean="0"/>
              <a:t>The </a:t>
            </a:r>
            <a:r>
              <a:rPr lang="en-US" sz="1400" dirty="0"/>
              <a:t>company also has a pipeline of around 30 new plant projects in Europe and North America. More than a third of these projects are in medium to late development stage in Denmark, the Netherlands and France</a:t>
            </a:r>
            <a:endParaRPr lang="en-US" sz="1400" dirty="0" smtClean="0"/>
          </a:p>
          <a:p>
            <a:pPr lvl="1"/>
            <a:r>
              <a:rPr lang="en-US" sz="1400" dirty="0" smtClean="0"/>
              <a:t>Reported price: 1.9 billion €</a:t>
            </a:r>
            <a:endParaRPr lang="en-US" sz="1400" dirty="0"/>
          </a:p>
        </p:txBody>
      </p:sp>
      <p:grpSp>
        <p:nvGrpSpPr>
          <p:cNvPr id="6" name="Group 5"/>
          <p:cNvGrpSpPr/>
          <p:nvPr/>
        </p:nvGrpSpPr>
        <p:grpSpPr>
          <a:xfrm>
            <a:off x="4695490" y="1165726"/>
            <a:ext cx="4572000" cy="2160526"/>
            <a:chOff x="4695490" y="1165726"/>
            <a:chExt cx="4572000" cy="2160526"/>
          </a:xfrm>
        </p:grpSpPr>
        <p:grpSp>
          <p:nvGrpSpPr>
            <p:cNvPr id="4" name="Group 3"/>
            <p:cNvGrpSpPr/>
            <p:nvPr/>
          </p:nvGrpSpPr>
          <p:grpSpPr>
            <a:xfrm>
              <a:off x="4695490" y="1165726"/>
              <a:ext cx="4302851" cy="1960471"/>
              <a:chOff x="4695490" y="1165726"/>
              <a:chExt cx="4302851" cy="1960471"/>
            </a:xfrm>
          </p:grpSpPr>
          <p:pic>
            <p:nvPicPr>
              <p:cNvPr id="1028" name="Picture 4" descr="https://ing.dk/sites/mi/files/styles/original/public/2023-01/biogas_evida_2.gif?itok=BoT4OSR_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95490" y="1165726"/>
                <a:ext cx="4302851" cy="196047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" name="TextBox 1"/>
              <p:cNvSpPr txBox="1"/>
              <p:nvPr/>
            </p:nvSpPr>
            <p:spPr>
              <a:xfrm>
                <a:off x="4768992" y="1205305"/>
                <a:ext cx="2945219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da-DK" b="1" dirty="0" err="1" smtClean="0">
                    <a:solidFill>
                      <a:schemeClr val="accent6">
                        <a:lumMod val="50000"/>
                      </a:schemeClr>
                    </a:solidFill>
                  </a:rPr>
                  <a:t>Share</a:t>
                </a:r>
                <a:r>
                  <a:rPr lang="da-DK" b="1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 of biogas in the mix</a:t>
                </a:r>
                <a:endParaRPr lang="da-DK" b="1" dirty="0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</p:grpSp>
        <p:sp>
          <p:nvSpPr>
            <p:cNvPr id="5" name="Rectangle 4"/>
            <p:cNvSpPr/>
            <p:nvPr/>
          </p:nvSpPr>
          <p:spPr>
            <a:xfrm>
              <a:off x="4695490" y="3126197"/>
              <a:ext cx="4572000" cy="20005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da-DK" sz="700" dirty="0" smtClean="0">
                  <a:solidFill>
                    <a:schemeClr val="accent6">
                      <a:lumMod val="75000"/>
                    </a:schemeClr>
                  </a:solidFill>
                </a:rPr>
                <a:t>Source: https</a:t>
              </a:r>
              <a:r>
                <a:rPr lang="da-DK" sz="700" dirty="0">
                  <a:solidFill>
                    <a:schemeClr val="accent6">
                      <a:lumMod val="75000"/>
                    </a:schemeClr>
                  </a:solidFill>
                </a:rPr>
                <a:t>://ing.dk/artikel/taettere-paa-uafhaengighed-af-fossile-gasser-danmark-er-europamester-i-biogas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695490" y="3481137"/>
            <a:ext cx="4322695" cy="2004184"/>
            <a:chOff x="4695490" y="3481137"/>
            <a:chExt cx="4322695" cy="2004184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5F0E6"/>
                </a:clrFrom>
                <a:clrTo>
                  <a:srgbClr val="F5F0E6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696782" y="3481137"/>
              <a:ext cx="4321403" cy="1805586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 rot="16200000">
              <a:off x="7954987" y="4237900"/>
              <a:ext cx="1759177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rgbClr val="FF0000"/>
                  </a:solidFill>
                </a:rPr>
                <a:t>Share of renewability</a:t>
              </a:r>
              <a:endParaRPr lang="en-US" sz="1200" dirty="0">
                <a:solidFill>
                  <a:srgbClr val="FF0000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311086" y="3933051"/>
              <a:ext cx="719959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rgbClr val="FF0000"/>
                  </a:solidFill>
                </a:rPr>
                <a:t>Ren.%</a:t>
              </a:r>
              <a:endParaRPr lang="en-US" sz="1200" dirty="0">
                <a:solidFill>
                  <a:srgbClr val="FF0000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95490" y="5285266"/>
              <a:ext cx="2146742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a-DK" sz="700" dirty="0" smtClean="0">
                  <a:solidFill>
                    <a:schemeClr val="accent6"/>
                  </a:solidFill>
                </a:rPr>
                <a:t>Source: https</a:t>
              </a:r>
              <a:r>
                <a:rPr lang="da-DK" sz="700" dirty="0">
                  <a:solidFill>
                    <a:schemeClr val="accent6"/>
                  </a:solidFill>
                </a:rPr>
                <a:t>://www.biogas.dk/biogas-outlook-2023/</a:t>
              </a:r>
            </a:p>
          </p:txBody>
        </p:sp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44094" y="5642205"/>
            <a:ext cx="1096218" cy="724822"/>
          </a:xfrm>
          <a:prstGeom prst="rect">
            <a:avLst/>
          </a:prstGeom>
        </p:spPr>
      </p:pic>
      <p:sp>
        <p:nvSpPr>
          <p:cNvPr id="19" name="Right Arrow 18"/>
          <p:cNvSpPr/>
          <p:nvPr/>
        </p:nvSpPr>
        <p:spPr>
          <a:xfrm>
            <a:off x="3208238" y="5873987"/>
            <a:ext cx="407561" cy="261257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15799" y="5714102"/>
            <a:ext cx="695325" cy="58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367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608217" y="495159"/>
            <a:ext cx="8321551" cy="980907"/>
          </a:xfrm>
        </p:spPr>
        <p:txBody>
          <a:bodyPr/>
          <a:lstStyle/>
          <a:p>
            <a:r>
              <a:rPr lang="en-GB" dirty="0" smtClean="0"/>
              <a:t>Discussion </a:t>
            </a:r>
            <a:r>
              <a:rPr lang="en-GB" dirty="0" smtClean="0"/>
              <a:t>– </a:t>
            </a:r>
            <a:r>
              <a:rPr lang="en-GB" dirty="0" smtClean="0"/>
              <a:t>Sustainability of forest biomass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49" y="57141"/>
            <a:ext cx="535169" cy="438018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608218" y="1673208"/>
            <a:ext cx="7927564" cy="4560387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The </a:t>
            </a:r>
            <a:r>
              <a:rPr lang="en-US" dirty="0"/>
              <a:t>European Parliament backed plans </a:t>
            </a:r>
            <a:r>
              <a:rPr lang="en-US" dirty="0" smtClean="0"/>
              <a:t>to </a:t>
            </a:r>
            <a:r>
              <a:rPr lang="en-US" dirty="0"/>
              <a:t>exclude “primary woody biomass” from the EU’s renewable energy </a:t>
            </a:r>
            <a:r>
              <a:rPr lang="en-US" dirty="0" smtClean="0"/>
              <a:t>targets </a:t>
            </a:r>
          </a:p>
          <a:p>
            <a:pPr lvl="1"/>
            <a:r>
              <a:rPr lang="en-US" dirty="0" smtClean="0"/>
              <a:t>Arguing </a:t>
            </a:r>
            <a:r>
              <a:rPr lang="en-US" dirty="0"/>
              <a:t>that Europe needs to regrow its carbon sinks in the fight against climate change</a:t>
            </a:r>
            <a:r>
              <a:rPr lang="en-US" dirty="0" smtClean="0"/>
              <a:t>.</a:t>
            </a:r>
          </a:p>
          <a:p>
            <a:r>
              <a:rPr lang="en-US" dirty="0" smtClean="0"/>
              <a:t>Policy-wise the discussion and potential implementation of these plans have been prominent in 2023</a:t>
            </a:r>
          </a:p>
          <a:p>
            <a:pPr lvl="1"/>
            <a:r>
              <a:rPr lang="en-US" dirty="0" smtClean="0"/>
              <a:t>NGO’s and knowledge institutions are to a large extend disagreeing on the matter</a:t>
            </a:r>
          </a:p>
          <a:p>
            <a:r>
              <a:rPr lang="en-US" dirty="0"/>
              <a:t>Denmark has a high consumption of biomass, of which a large part is imported. </a:t>
            </a:r>
            <a:endParaRPr lang="en-US" dirty="0" smtClean="0"/>
          </a:p>
          <a:p>
            <a:pPr lvl="1"/>
            <a:r>
              <a:rPr lang="en-US" dirty="0" smtClean="0"/>
              <a:t>The National Climate counsel argues that the </a:t>
            </a:r>
            <a:r>
              <a:rPr lang="en-US" dirty="0"/>
              <a:t>high consumption is a consequence of the fact that the price of biomass does not reflect the climate impact of felling the biomass and burning </a:t>
            </a:r>
            <a:r>
              <a:rPr lang="en-US" dirty="0" smtClean="0"/>
              <a:t>it – argues for a high impact...</a:t>
            </a:r>
          </a:p>
          <a:p>
            <a:pPr lvl="1"/>
            <a:r>
              <a:rPr lang="en-US" dirty="0" smtClean="0"/>
              <a:t>The government work on EU level to support the current Danish energy infrastructure</a:t>
            </a:r>
            <a:endParaRPr lang="en-US" dirty="0"/>
          </a:p>
          <a:p>
            <a:r>
              <a:rPr lang="en-US" dirty="0" smtClean="0"/>
              <a:t>Plans for increased production of liquid biofuels for road transport are/will be affected by this discussion.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227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A25497D-03AE-4D8C-81A9-C614773CCD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4312" y="694706"/>
            <a:ext cx="8929687" cy="2983728"/>
          </a:xfrm>
        </p:spPr>
        <p:txBody>
          <a:bodyPr/>
          <a:lstStyle/>
          <a:p>
            <a:r>
              <a:rPr lang="en-GB" sz="1800" b="1" dirty="0"/>
              <a:t>Sune Tjalfe </a:t>
            </a:r>
            <a:r>
              <a:rPr lang="en-GB" sz="1800" b="1" dirty="0" smtClean="0"/>
              <a:t>Thomsen, Associate Professor</a:t>
            </a:r>
            <a:endParaRPr lang="da-DK" sz="1800" dirty="0"/>
          </a:p>
          <a:p>
            <a:r>
              <a:rPr lang="en-GB" sz="1800" b="1" dirty="0" smtClean="0"/>
              <a:t>University </a:t>
            </a:r>
            <a:r>
              <a:rPr lang="en-GB" sz="1800" b="1" dirty="0"/>
              <a:t>of Copenhagen</a:t>
            </a:r>
            <a:endParaRPr lang="da-DK" sz="1800" dirty="0"/>
          </a:p>
          <a:p>
            <a:r>
              <a:rPr lang="en-GB" sz="1800" dirty="0"/>
              <a:t>Department of Geosciences and Natural Resource Management</a:t>
            </a:r>
            <a:endParaRPr lang="da-DK" sz="1800" dirty="0"/>
          </a:p>
          <a:p>
            <a:r>
              <a:rPr lang="en-GB" sz="1800" dirty="0" smtClean="0"/>
              <a:t>TEL </a:t>
            </a:r>
            <a:r>
              <a:rPr lang="en-GB" sz="1800" dirty="0"/>
              <a:t>+45 35 33 62 62</a:t>
            </a:r>
            <a:endParaRPr lang="da-DK" sz="1800" dirty="0"/>
          </a:p>
          <a:p>
            <a:r>
              <a:rPr lang="en-GB" sz="1800" dirty="0"/>
              <a:t>MOB +45 50 59 40 49</a:t>
            </a:r>
            <a:endParaRPr lang="da-DK" sz="1800" dirty="0"/>
          </a:p>
          <a:p>
            <a:r>
              <a:rPr lang="da-DK" sz="1800" dirty="0">
                <a:hlinkClick r:id="rId3" tooltip="stt@ign.ku.dk"/>
              </a:rPr>
              <a:t>stt@ign.ku.dk</a:t>
            </a:r>
            <a:endParaRPr lang="da-DK" sz="1800" dirty="0"/>
          </a:p>
          <a:p>
            <a:r>
              <a:rPr lang="da-DK" sz="1800" dirty="0">
                <a:hlinkClick r:id="rId4" tooltip="www.ign.ku.dk"/>
              </a:rPr>
              <a:t>www.ign.ku.dk</a:t>
            </a:r>
            <a:endParaRPr lang="da-DK" sz="1800" dirty="0"/>
          </a:p>
          <a:p>
            <a:endParaRPr lang="it-IT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387" y="1922852"/>
            <a:ext cx="2569417" cy="957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52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3020</TotalTime>
  <Words>326</Words>
  <Application>Microsoft Office PowerPoint</Application>
  <PresentationFormat>On-screen Show (4:3)</PresentationFormat>
  <Paragraphs>38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Segoe UI</vt:lpstr>
      <vt:lpstr>Trebuchet MS</vt:lpstr>
      <vt:lpstr>Tema di Office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Eleonora Chelazzi</dc:creator>
  <cp:lastModifiedBy>Sune Tjalfe Thomsen</cp:lastModifiedBy>
  <cp:revision>89</cp:revision>
  <dcterms:created xsi:type="dcterms:W3CDTF">2020-03-02T15:29:39Z</dcterms:created>
  <dcterms:modified xsi:type="dcterms:W3CDTF">2023-05-31T20:05:24Z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a2630e2-1ac5-455e-8217-0156b1936a76_Enabled">
    <vt:lpwstr>true</vt:lpwstr>
  </property>
  <property fmtid="{D5CDD505-2E9C-101B-9397-08002B2CF9AE}" pid="3" name="MSIP_Label_6a2630e2-1ac5-455e-8217-0156b1936a76_SetDate">
    <vt:lpwstr>2023-05-31T13:07:37Z</vt:lpwstr>
  </property>
  <property fmtid="{D5CDD505-2E9C-101B-9397-08002B2CF9AE}" pid="4" name="MSIP_Label_6a2630e2-1ac5-455e-8217-0156b1936a76_Method">
    <vt:lpwstr>Standard</vt:lpwstr>
  </property>
  <property fmtid="{D5CDD505-2E9C-101B-9397-08002B2CF9AE}" pid="5" name="MSIP_Label_6a2630e2-1ac5-455e-8217-0156b1936a76_Name">
    <vt:lpwstr>Notclass</vt:lpwstr>
  </property>
  <property fmtid="{D5CDD505-2E9C-101B-9397-08002B2CF9AE}" pid="6" name="MSIP_Label_6a2630e2-1ac5-455e-8217-0156b1936a76_SiteId">
    <vt:lpwstr>a3927f91-cda1-4696-af89-8c9f1ceffa91</vt:lpwstr>
  </property>
  <property fmtid="{D5CDD505-2E9C-101B-9397-08002B2CF9AE}" pid="7" name="MSIP_Label_6a2630e2-1ac5-455e-8217-0156b1936a76_ActionId">
    <vt:lpwstr>d6418145-e50a-4d96-abd5-0a3f670d9988</vt:lpwstr>
  </property>
  <property fmtid="{D5CDD505-2E9C-101B-9397-08002B2CF9AE}" pid="8" name="MSIP_Label_6a2630e2-1ac5-455e-8217-0156b1936a76_ContentBits">
    <vt:lpwstr>0</vt:lpwstr>
  </property>
</Properties>
</file>