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6" r:id="rId4"/>
  </p:sldMasterIdLst>
  <p:notesMasterIdLst>
    <p:notesMasterId r:id="rId12"/>
  </p:notesMasterIdLst>
  <p:handoutMasterIdLst>
    <p:handoutMasterId r:id="rId13"/>
  </p:handoutMasterIdLst>
  <p:sldIdLst>
    <p:sldId id="263" r:id="rId5"/>
    <p:sldId id="265" r:id="rId6"/>
    <p:sldId id="296" r:id="rId7"/>
    <p:sldId id="295" r:id="rId8"/>
    <p:sldId id="298" r:id="rId9"/>
    <p:sldId id="301" r:id="rId10"/>
    <p:sldId id="27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  <p:cmAuthor id="2" name="De Paiva, Gabriel Costa" initials="DPGC" lastIdx="1" clrIdx="1"/>
  <p:cmAuthor id="3" name="Anonymous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0A4F9D"/>
    <a:srgbClr val="004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41" autoAdjust="0"/>
    <p:restoredTop sz="94521" autoAdjust="0"/>
  </p:normalViewPr>
  <p:slideViewPr>
    <p:cSldViewPr snapToGrid="0">
      <p:cViewPr varScale="1">
        <p:scale>
          <a:sx n="32" d="100"/>
          <a:sy n="32" d="100"/>
        </p:scale>
        <p:origin x="1020" y="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3048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23/02/2023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23/02/2023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171450" indent="-171450">
              <a:buFontTx/>
              <a:buChar char="-"/>
              <a:defRPr/>
            </a:pPr>
            <a:r>
              <a:rPr lang="en-US"/>
              <a:t>10 participating Tasks</a:t>
            </a:r>
            <a:endParaRPr/>
          </a:p>
          <a:p>
            <a:pPr marL="171450" indent="-171450">
              <a:buFontTx/>
              <a:buChar char="-"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A698F06-5799-4E47-A790-F0672F46741C}" type="slidenum">
              <a:rPr lang="it-IT"/>
              <a:t>4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9" name="Segnaposto testo 1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203900" y="2260593"/>
            <a:ext cx="6764867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203900" y="3155037"/>
            <a:ext cx="6764867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03900" y="3874294"/>
            <a:ext cx="6764867" cy="656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5203900" y="4634148"/>
            <a:ext cx="6764867" cy="3574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 userDrawn="1">
            <p:ph type="pic" sz="quarter" idx="15"/>
          </p:nvPr>
        </p:nvSpPr>
        <p:spPr>
          <a:xfrm>
            <a:off x="308973" y="2247672"/>
            <a:ext cx="4692084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7B490FE-09A8-4063-8257-B8D478DB3852}"/>
              </a:ext>
            </a:extLst>
          </p:cNvPr>
          <p:cNvSpPr txBox="1"/>
          <p:nvPr userDrawn="1"/>
        </p:nvSpPr>
        <p:spPr>
          <a:xfrm>
            <a:off x="139154" y="5597341"/>
            <a:ext cx="9501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9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69FEEC8E-0869-4DDB-B44B-078B53B80DF2}"/>
              </a:ext>
            </a:extLst>
          </p:cNvPr>
          <p:cNvGrpSpPr/>
          <p:nvPr userDrawn="1"/>
        </p:nvGrpSpPr>
        <p:grpSpPr>
          <a:xfrm>
            <a:off x="0" y="6095956"/>
            <a:ext cx="12192000" cy="769197"/>
            <a:chOff x="0" y="6095956"/>
            <a:chExt cx="12192000" cy="769197"/>
          </a:xfrm>
        </p:grpSpPr>
        <p:grpSp>
          <p:nvGrpSpPr>
            <p:cNvPr id="13" name="Group 7">
              <a:extLst>
                <a:ext uri="{FF2B5EF4-FFF2-40B4-BE49-F238E27FC236}">
                  <a16:creationId xmlns:a16="http://schemas.microsoft.com/office/drawing/2014/main" id="{5422A1FB-D8F3-46DE-9ACA-72ABBFE5CABF}"/>
                </a:ext>
              </a:extLst>
            </p:cNvPr>
            <p:cNvGrpSpPr/>
            <p:nvPr userDrawn="1"/>
          </p:nvGrpSpPr>
          <p:grpSpPr>
            <a:xfrm>
              <a:off x="0" y="6095956"/>
              <a:ext cx="9144000" cy="769197"/>
              <a:chOff x="0" y="0"/>
              <a:chExt cx="6858000" cy="576898"/>
            </a:xfrm>
          </p:grpSpPr>
          <p:pic>
            <p:nvPicPr>
              <p:cNvPr id="16" name="Picture 8">
                <a:extLst>
                  <a:ext uri="{FF2B5EF4-FFF2-40B4-BE49-F238E27FC236}">
                    <a16:creationId xmlns:a16="http://schemas.microsoft.com/office/drawing/2014/main" id="{FD5C7ACB-2D06-4985-BE32-3494E6E9C39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3509963" cy="576897"/>
              </a:xfrm>
              <a:prstGeom prst="rect">
                <a:avLst/>
              </a:prstGeom>
            </p:spPr>
          </p:pic>
          <p:sp>
            <p:nvSpPr>
              <p:cNvPr id="17" name="Rectangle 9">
                <a:extLst>
                  <a:ext uri="{FF2B5EF4-FFF2-40B4-BE49-F238E27FC236}">
                    <a16:creationId xmlns:a16="http://schemas.microsoft.com/office/drawing/2014/main" id="{7F66B135-8F13-48A9-B5D7-DCD5F9BEC1F3}"/>
                  </a:ext>
                </a:extLst>
              </p:cNvPr>
              <p:cNvSpPr/>
              <p:nvPr userDrawn="1"/>
            </p:nvSpPr>
            <p:spPr>
              <a:xfrm>
                <a:off x="3362325" y="0"/>
                <a:ext cx="3495675" cy="576898"/>
              </a:xfrm>
              <a:prstGeom prst="rect">
                <a:avLst/>
              </a:prstGeom>
              <a:solidFill>
                <a:srgbClr val="0044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94DC29E6-E64D-4BAD-B250-821ABFF7CC0C}"/>
                </a:ext>
              </a:extLst>
            </p:cNvPr>
            <p:cNvSpPr/>
            <p:nvPr userDrawn="1"/>
          </p:nvSpPr>
          <p:spPr>
            <a:xfrm>
              <a:off x="9131300" y="6095956"/>
              <a:ext cx="3060700" cy="760995"/>
            </a:xfrm>
            <a:prstGeom prst="rect">
              <a:avLst/>
            </a:prstGeom>
            <a:solidFill>
              <a:srgbClr val="0044FF"/>
            </a:solidFill>
            <a:ln>
              <a:solidFill>
                <a:srgbClr val="0044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8" name="Immagine 17">
            <a:extLst>
              <a:ext uri="{FF2B5EF4-FFF2-40B4-BE49-F238E27FC236}">
                <a16:creationId xmlns:a16="http://schemas.microsoft.com/office/drawing/2014/main" id="{C0540FF0-A044-4F87-9214-57BBB99BED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688" y="327612"/>
            <a:ext cx="1936682" cy="160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307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 I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tes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847725" y="1798048"/>
            <a:ext cx="10506073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2"/>
            <a:r>
              <a:rPr lang="it-IT" dirty="0"/>
              <a:t>Third leve bullet point</a:t>
            </a:r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</p:txBody>
      </p:sp>
      <p:pic>
        <p:nvPicPr>
          <p:cNvPr id="9" name="Immagine 9">
            <a:extLst>
              <a:ext uri="{FF2B5EF4-FFF2-40B4-BE49-F238E27FC236}">
                <a16:creationId xmlns:a16="http://schemas.microsoft.com/office/drawing/2014/main" id="{D82CA809-D3CA-48DD-A1BB-8E4BBAEBC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5B30D339-8C1C-4099-BC42-91FE08C01C2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F8739967-3966-4CE0-8A7D-D36D46ABA624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A722D000-F796-4ECA-A3F7-AF0427E39F5A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</p:spTree>
    <p:extLst>
      <p:ext uri="{BB962C8B-B14F-4D97-AF65-F5344CB8AC3E}">
        <p14:creationId xmlns:p14="http://schemas.microsoft.com/office/powerpoint/2010/main" val="3304070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 II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9">
            <a:extLst>
              <a:ext uri="{FF2B5EF4-FFF2-40B4-BE49-F238E27FC236}">
                <a16:creationId xmlns:a16="http://schemas.microsoft.com/office/drawing/2014/main" id="{D82CA809-D3CA-48DD-A1BB-8E4BBAEBC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5B30D339-8C1C-4099-BC42-91FE08C01C2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F8739967-3966-4CE0-8A7D-D36D46ABA624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A722D000-F796-4ECA-A3F7-AF0427E39F5A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1" name="Segnaposto testo 1">
            <a:extLst>
              <a:ext uri="{FF2B5EF4-FFF2-40B4-BE49-F238E27FC236}">
                <a16:creationId xmlns:a16="http://schemas.microsoft.com/office/drawing/2014/main" id="{977C628A-D8D8-4864-A1A0-61BF4F3799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7725" y="1789981"/>
            <a:ext cx="4808581" cy="402336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text</a:t>
            </a:r>
          </a:p>
        </p:txBody>
      </p:sp>
      <p:sp>
        <p:nvSpPr>
          <p:cNvPr id="12" name="Segnaposto testo 2">
            <a:extLst>
              <a:ext uri="{FF2B5EF4-FFF2-40B4-BE49-F238E27FC236}">
                <a16:creationId xmlns:a16="http://schemas.microsoft.com/office/drawing/2014/main" id="{5C57B6D3-7ED8-4950-8433-1E2B6DDA6F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35694" y="1789981"/>
            <a:ext cx="4808581" cy="402336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it-IT"/>
              <a:t>Click here to add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54703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, img &amp;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F97B78C7-01CD-4B4E-8514-590379CAFA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7725" y="1779640"/>
            <a:ext cx="5000625" cy="4205236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F042844C-ACD5-424E-B019-A00462AEBEE8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76EAFE6-0786-4DD8-978C-1FC2725DAE7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3652" y="1779640"/>
            <a:ext cx="5010149" cy="420523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Trebuchet MS" panose="020B0603020202020204" pitchFamily="34" charset="0"/>
              </a:defRPr>
            </a:lvl1pPr>
            <a:lvl2pPr>
              <a:defRPr sz="2000">
                <a:latin typeface="Trebuchet MS" panose="020B0603020202020204" pitchFamily="34" charset="0"/>
              </a:defRPr>
            </a:lvl2pPr>
            <a:lvl3pPr>
              <a:defRPr sz="1800">
                <a:latin typeface="Trebuchet MS" panose="020B0603020202020204" pitchFamily="34" charset="0"/>
              </a:defRPr>
            </a:lvl3pPr>
            <a:lvl4pPr>
              <a:defRPr sz="1600">
                <a:latin typeface="Trebuchet MS" panose="020B0603020202020204" pitchFamily="34" charset="0"/>
              </a:defRPr>
            </a:lvl4pPr>
            <a:lvl5pPr>
              <a:defRPr sz="16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2"/>
            <a:r>
              <a:rPr lang="it-IT" dirty="0"/>
              <a:t>Third leve bullet point</a:t>
            </a:r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3"/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8A7B0AE-7AD0-42A7-969F-AC7C0C97DE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1" name="CasellaDiTesto 11">
            <a:extLst>
              <a:ext uri="{FF2B5EF4-FFF2-40B4-BE49-F238E27FC236}">
                <a16:creationId xmlns:a16="http://schemas.microsoft.com/office/drawing/2014/main" id="{E2EAB564-9BCE-473E-9199-1ADBE382B6C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2" name="Segnaposto numero diapositiva 2">
            <a:extLst>
              <a:ext uri="{FF2B5EF4-FFF2-40B4-BE49-F238E27FC236}">
                <a16:creationId xmlns:a16="http://schemas.microsoft.com/office/drawing/2014/main" id="{C3CC9EE7-9E86-4955-9FEF-DFAFF2CF5016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61259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, img &amp;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F97B78C7-01CD-4B4E-8514-590379CAFA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7726" y="1779640"/>
            <a:ext cx="10506074" cy="4205236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F042844C-ACD5-424E-B019-A00462AEBEE8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DF9C498-1539-453A-9718-7A2A85A1A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1" name="CasellaDiTesto 11">
            <a:extLst>
              <a:ext uri="{FF2B5EF4-FFF2-40B4-BE49-F238E27FC236}">
                <a16:creationId xmlns:a16="http://schemas.microsoft.com/office/drawing/2014/main" id="{415D55A1-2666-4695-9074-5C220F4C242F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2" name="Segnaposto numero diapositiva 2">
            <a:extLst>
              <a:ext uri="{FF2B5EF4-FFF2-40B4-BE49-F238E27FC236}">
                <a16:creationId xmlns:a16="http://schemas.microsoft.com/office/drawing/2014/main" id="{7CD3FDD5-EEE9-4BCA-9F5B-7A994AABFA6C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999737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9">
            <a:extLst>
              <a:ext uri="{FF2B5EF4-FFF2-40B4-BE49-F238E27FC236}">
                <a16:creationId xmlns:a16="http://schemas.microsoft.com/office/drawing/2014/main" id="{D82CA809-D3CA-48DD-A1BB-8E4BBAEBC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5B30D339-8C1C-4099-BC42-91FE08C01C2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F8739967-3966-4CE0-8A7D-D36D46ABA624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21D57B7-1EE4-47FB-81A1-64BCC494608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35736" y="1798048"/>
            <a:ext cx="4808538" cy="40227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1" name="Segnaposto immagine 2">
            <a:extLst>
              <a:ext uri="{FF2B5EF4-FFF2-40B4-BE49-F238E27FC236}">
                <a16:creationId xmlns:a16="http://schemas.microsoft.com/office/drawing/2014/main" id="{13B217DE-8CA3-4940-B09D-4829AD5E4C0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7725" y="1780061"/>
            <a:ext cx="4808539" cy="40227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B2D30513-5959-49AC-8620-471DF9AF6245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</p:spTree>
    <p:extLst>
      <p:ext uri="{BB962C8B-B14F-4D97-AF65-F5344CB8AC3E}">
        <p14:creationId xmlns:p14="http://schemas.microsoft.com/office/powerpoint/2010/main" val="99597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, Subtit, img &amp;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16">
            <a:extLst>
              <a:ext uri="{FF2B5EF4-FFF2-40B4-BE49-F238E27FC236}">
                <a16:creationId xmlns:a16="http://schemas.microsoft.com/office/drawing/2014/main" id="{6523289C-62F3-486E-9DB2-EB366F192D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728" y="1405681"/>
            <a:ext cx="10506073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 i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E89DD9FF-F322-422D-9F74-F1DA5B27B2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7727" y="2324100"/>
            <a:ext cx="5000625" cy="366077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D5502F6C-D227-44E0-AFC2-09D1618F63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3652" y="2324100"/>
            <a:ext cx="5010149" cy="3660775"/>
          </a:xfrm>
        </p:spPr>
        <p:txBody>
          <a:bodyPr/>
          <a:lstStyle>
            <a:lvl1pPr>
              <a:defRPr sz="2400">
                <a:latin typeface="Trebuchet MS" panose="020B0603020202020204" pitchFamily="34" charset="0"/>
              </a:defRPr>
            </a:lvl1pPr>
            <a:lvl2pPr>
              <a:defRPr sz="2000">
                <a:latin typeface="Trebuchet MS" panose="020B0603020202020204" pitchFamily="34" charset="0"/>
              </a:defRPr>
            </a:lvl2pPr>
            <a:lvl3pPr>
              <a:defRPr sz="1800">
                <a:latin typeface="Trebuchet MS" panose="020B0603020202020204" pitchFamily="34" charset="0"/>
              </a:defRPr>
            </a:lvl3pPr>
            <a:lvl4pPr>
              <a:defRPr sz="1600">
                <a:latin typeface="Trebuchet MS" panose="020B0603020202020204" pitchFamily="34" charset="0"/>
              </a:defRPr>
            </a:lvl4pPr>
            <a:lvl5pPr>
              <a:defRPr sz="16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2"/>
            <a:r>
              <a:rPr lang="it-IT" dirty="0"/>
              <a:t>Third leve bullet point</a:t>
            </a:r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3"/>
            <a:endParaRPr lang="it-IT" dirty="0"/>
          </a:p>
        </p:txBody>
      </p:sp>
      <p:sp>
        <p:nvSpPr>
          <p:cNvPr id="9" name="Segnaposto testo 14">
            <a:extLst>
              <a:ext uri="{FF2B5EF4-FFF2-40B4-BE49-F238E27FC236}">
                <a16:creationId xmlns:a16="http://schemas.microsoft.com/office/drawing/2014/main" id="{7A889915-ECD0-467D-B520-FB1A23C9FC3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1" name="Immagine 9">
            <a:extLst>
              <a:ext uri="{FF2B5EF4-FFF2-40B4-BE49-F238E27FC236}">
                <a16:creationId xmlns:a16="http://schemas.microsoft.com/office/drawing/2014/main" id="{74796B07-A6A1-475D-B8C3-2975D2DD75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648C059-B5A7-4C93-90D6-262125C72572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5823FF4E-22DA-4F4E-8024-E29A9B88EE51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757011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4">
            <a:extLst>
              <a:ext uri="{FF2B5EF4-FFF2-40B4-BE49-F238E27FC236}">
                <a16:creationId xmlns:a16="http://schemas.microsoft.com/office/drawing/2014/main" id="{8F29DA7E-D882-4F3C-B184-18F650703F5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04753" y="3690928"/>
            <a:ext cx="1531937" cy="724249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9" name="Segnaposto testo 5">
            <a:extLst>
              <a:ext uri="{FF2B5EF4-FFF2-40B4-BE49-F238E27FC236}">
                <a16:creationId xmlns:a16="http://schemas.microsoft.com/office/drawing/2014/main" id="{70392CBA-7109-428D-B18A-F9D373C042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4753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10" name="Segnaposto testo 6">
            <a:extLst>
              <a:ext uri="{FF2B5EF4-FFF2-40B4-BE49-F238E27FC236}">
                <a16:creationId xmlns:a16="http://schemas.microsoft.com/office/drawing/2014/main" id="{F306F2B1-058A-40B6-965F-64BDD75C67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4753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3" name="Segnaposto testo 9">
            <a:extLst>
              <a:ext uri="{FF2B5EF4-FFF2-40B4-BE49-F238E27FC236}">
                <a16:creationId xmlns:a16="http://schemas.microsoft.com/office/drawing/2014/main" id="{03C60D72-7B5C-4F24-8788-063B5485C3E5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817963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14" name="Segnaposto testo 10">
            <a:extLst>
              <a:ext uri="{FF2B5EF4-FFF2-40B4-BE49-F238E27FC236}">
                <a16:creationId xmlns:a16="http://schemas.microsoft.com/office/drawing/2014/main" id="{40018A5A-FAB8-4AEB-B1D4-72BDA9666F0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817963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15" name="Segnaposto testo 11">
            <a:extLst>
              <a:ext uri="{FF2B5EF4-FFF2-40B4-BE49-F238E27FC236}">
                <a16:creationId xmlns:a16="http://schemas.microsoft.com/office/drawing/2014/main" id="{C5BF10EA-F235-400C-9401-43301038588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817963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testo 13">
            <a:extLst>
              <a:ext uri="{FF2B5EF4-FFF2-40B4-BE49-F238E27FC236}">
                <a16:creationId xmlns:a16="http://schemas.microsoft.com/office/drawing/2014/main" id="{9962FC44-F546-48BC-A24D-0AC5E13FBB43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4423738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18" name="Segnaposto testo 14">
            <a:extLst>
              <a:ext uri="{FF2B5EF4-FFF2-40B4-BE49-F238E27FC236}">
                <a16:creationId xmlns:a16="http://schemas.microsoft.com/office/drawing/2014/main" id="{554DB56B-3A7A-428C-A521-BCB4DD25E402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423738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19" name="Segnaposto testo 15">
            <a:extLst>
              <a:ext uri="{FF2B5EF4-FFF2-40B4-BE49-F238E27FC236}">
                <a16:creationId xmlns:a16="http://schemas.microsoft.com/office/drawing/2014/main" id="{F7D26E4A-313B-4E76-AB77-F4209EFFD59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423738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testo 17">
            <a:extLst>
              <a:ext uri="{FF2B5EF4-FFF2-40B4-BE49-F238E27FC236}">
                <a16:creationId xmlns:a16="http://schemas.microsoft.com/office/drawing/2014/main" id="{616EC46F-E721-4BEF-965E-1C13F8390F27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6031396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22" name="Segnaposto testo 18">
            <a:extLst>
              <a:ext uri="{FF2B5EF4-FFF2-40B4-BE49-F238E27FC236}">
                <a16:creationId xmlns:a16="http://schemas.microsoft.com/office/drawing/2014/main" id="{972CD530-6EC7-49F2-958D-107026F4C4A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031396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23" name="Segnaposto testo 19">
            <a:extLst>
              <a:ext uri="{FF2B5EF4-FFF2-40B4-BE49-F238E27FC236}">
                <a16:creationId xmlns:a16="http://schemas.microsoft.com/office/drawing/2014/main" id="{31E746B6-A92D-4ACC-9044-040DB239571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031396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testo 21">
            <a:extLst>
              <a:ext uri="{FF2B5EF4-FFF2-40B4-BE49-F238E27FC236}">
                <a16:creationId xmlns:a16="http://schemas.microsoft.com/office/drawing/2014/main" id="{0ED7253F-2530-4E1F-B41B-F3A9C9F8E036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644606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26" name="Segnaposto testo 22">
            <a:extLst>
              <a:ext uri="{FF2B5EF4-FFF2-40B4-BE49-F238E27FC236}">
                <a16:creationId xmlns:a16="http://schemas.microsoft.com/office/drawing/2014/main" id="{8C2AB288-2D0C-4E91-AD3C-F1A0487580C7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644606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27" name="Segnaposto testo 23">
            <a:extLst>
              <a:ext uri="{FF2B5EF4-FFF2-40B4-BE49-F238E27FC236}">
                <a16:creationId xmlns:a16="http://schemas.microsoft.com/office/drawing/2014/main" id="{78A24618-EF7D-4D1B-A673-1EACB6E4907E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644606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testo 25">
            <a:extLst>
              <a:ext uri="{FF2B5EF4-FFF2-40B4-BE49-F238E27FC236}">
                <a16:creationId xmlns:a16="http://schemas.microsoft.com/office/drawing/2014/main" id="{A45415E7-9BBB-44D7-895F-129A38A046E7}"/>
              </a:ext>
            </a:extLst>
          </p:cNvPr>
          <p:cNvSpPr>
            <a:spLocks noGrp="1"/>
          </p:cNvSpPr>
          <p:nvPr>
            <p:ph type="body" sz="half" idx="69" hasCustomPrompt="1"/>
          </p:nvPr>
        </p:nvSpPr>
        <p:spPr>
          <a:xfrm>
            <a:off x="9250381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30" name="Segnaposto testo 26">
            <a:extLst>
              <a:ext uri="{FF2B5EF4-FFF2-40B4-BE49-F238E27FC236}">
                <a16:creationId xmlns:a16="http://schemas.microsoft.com/office/drawing/2014/main" id="{56582711-2B0B-4B3D-A78B-BABEFE10E378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250381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31" name="Segnaposto testo 27">
            <a:extLst>
              <a:ext uri="{FF2B5EF4-FFF2-40B4-BE49-F238E27FC236}">
                <a16:creationId xmlns:a16="http://schemas.microsoft.com/office/drawing/2014/main" id="{24974679-675C-4549-A048-7802DEC42E3A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9250381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AA088637-C5C5-4CC1-8EAB-EC1734E62DC5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1297621" y="2288548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3" name="Segnaposto immagine 5">
            <a:extLst>
              <a:ext uri="{FF2B5EF4-FFF2-40B4-BE49-F238E27FC236}">
                <a16:creationId xmlns:a16="http://schemas.microsoft.com/office/drawing/2014/main" id="{F8103C48-DBEF-4D68-A9AC-A801F126823D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2908300" y="2288548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4" name="Segnaposto immagine 5">
            <a:extLst>
              <a:ext uri="{FF2B5EF4-FFF2-40B4-BE49-F238E27FC236}">
                <a16:creationId xmlns:a16="http://schemas.microsoft.com/office/drawing/2014/main" id="{77728578-9351-4BDD-BFD7-20155AE8555C}"/>
              </a:ext>
            </a:extLst>
          </p:cNvPr>
          <p:cNvSpPr>
            <a:spLocks noGrp="1"/>
          </p:cNvSpPr>
          <p:nvPr>
            <p:ph type="pic" sz="quarter" idx="81"/>
          </p:nvPr>
        </p:nvSpPr>
        <p:spPr>
          <a:xfrm>
            <a:off x="4516606" y="2245976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5" name="Segnaposto immagine 5">
            <a:extLst>
              <a:ext uri="{FF2B5EF4-FFF2-40B4-BE49-F238E27FC236}">
                <a16:creationId xmlns:a16="http://schemas.microsoft.com/office/drawing/2014/main" id="{E75886BA-D11C-4F28-997D-D127E13BD1D2}"/>
              </a:ext>
            </a:extLst>
          </p:cNvPr>
          <p:cNvSpPr>
            <a:spLocks noGrp="1"/>
          </p:cNvSpPr>
          <p:nvPr>
            <p:ph type="pic" sz="quarter" idx="82"/>
          </p:nvPr>
        </p:nvSpPr>
        <p:spPr>
          <a:xfrm>
            <a:off x="6124912" y="2250818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7" name="Segnaposto immagine 5">
            <a:extLst>
              <a:ext uri="{FF2B5EF4-FFF2-40B4-BE49-F238E27FC236}">
                <a16:creationId xmlns:a16="http://schemas.microsoft.com/office/drawing/2014/main" id="{73C47062-E805-4FCC-9459-F71FC3CF42A6}"/>
              </a:ext>
            </a:extLst>
          </p:cNvPr>
          <p:cNvSpPr>
            <a:spLocks noGrp="1"/>
          </p:cNvSpPr>
          <p:nvPr>
            <p:ph type="pic" sz="quarter" idx="83"/>
          </p:nvPr>
        </p:nvSpPr>
        <p:spPr>
          <a:xfrm>
            <a:off x="7733218" y="2245976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8" name="Segnaposto immagine 5">
            <a:extLst>
              <a:ext uri="{FF2B5EF4-FFF2-40B4-BE49-F238E27FC236}">
                <a16:creationId xmlns:a16="http://schemas.microsoft.com/office/drawing/2014/main" id="{AF043A1F-2DFE-445E-B697-C7B4C162D730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9341524" y="2245976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2" name="Segnaposto testo 14">
            <a:extLst>
              <a:ext uri="{FF2B5EF4-FFF2-40B4-BE49-F238E27FC236}">
                <a16:creationId xmlns:a16="http://schemas.microsoft.com/office/drawing/2014/main" id="{6689E415-A7CA-4CE3-92DD-25B14C08DDC0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40" name="Segnaposto testo 16">
            <a:extLst>
              <a:ext uri="{FF2B5EF4-FFF2-40B4-BE49-F238E27FC236}">
                <a16:creationId xmlns:a16="http://schemas.microsoft.com/office/drawing/2014/main" id="{7673D5CA-06A7-438D-880B-47236CFDD5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728" y="1405681"/>
            <a:ext cx="10506073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 i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pic>
        <p:nvPicPr>
          <p:cNvPr id="36" name="Immagine 9">
            <a:extLst>
              <a:ext uri="{FF2B5EF4-FFF2-40B4-BE49-F238E27FC236}">
                <a16:creationId xmlns:a16="http://schemas.microsoft.com/office/drawing/2014/main" id="{901FFE00-9848-45C0-928C-92ACFE7880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39" name="CasellaDiTesto 11">
            <a:extLst>
              <a:ext uri="{FF2B5EF4-FFF2-40B4-BE49-F238E27FC236}">
                <a16:creationId xmlns:a16="http://schemas.microsoft.com/office/drawing/2014/main" id="{B1E00D78-1FC5-40B0-852B-BD676FFAE966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638C72-4207-4480-98F3-6A41EA7E0041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806761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3">
            <a:extLst>
              <a:ext uri="{FF2B5EF4-FFF2-40B4-BE49-F238E27FC236}">
                <a16:creationId xmlns:a16="http://schemas.microsoft.com/office/drawing/2014/main" id="{FFEC13CC-DA8F-4AD5-8225-86816CB407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39986"/>
            <a:ext cx="9103499" cy="2470487"/>
          </a:xfrm>
          <a:prstGeom prst="rect">
            <a:avLst/>
          </a:prstGeom>
        </p:spPr>
        <p:txBody>
          <a:bodyPr/>
          <a:lstStyle>
            <a:lvl1pPr>
              <a:defRPr i="1"/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9" name="Segnaposto testo 4">
            <a:extLst>
              <a:ext uri="{FF2B5EF4-FFF2-40B4-BE49-F238E27FC236}">
                <a16:creationId xmlns:a16="http://schemas.microsoft.com/office/drawing/2014/main" id="{62298FEA-438C-4FB7-B799-9BFFBA7A81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4332287"/>
            <a:ext cx="5545137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pic>
        <p:nvPicPr>
          <p:cNvPr id="7" name="Immagine 9">
            <a:extLst>
              <a:ext uri="{FF2B5EF4-FFF2-40B4-BE49-F238E27FC236}">
                <a16:creationId xmlns:a16="http://schemas.microsoft.com/office/drawing/2014/main" id="{C7EEA02D-F670-4FF0-BC67-E263771DE3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916567F8-D9A4-4AA0-842E-76495A796EB5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1" name="Segnaposto numero diapositiva 2">
            <a:extLst>
              <a:ext uri="{FF2B5EF4-FFF2-40B4-BE49-F238E27FC236}">
                <a16:creationId xmlns:a16="http://schemas.microsoft.com/office/drawing/2014/main" id="{E577B364-376F-4EC1-9ED1-106C15E1D249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745277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C57868B5-7A63-403F-B0D5-201B8346C7B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9172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206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01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7" r:id="rId2"/>
    <p:sldLayoutId id="2147483682" r:id="rId3"/>
    <p:sldLayoutId id="2147483683" r:id="rId4"/>
    <p:sldLayoutId id="2147483688" r:id="rId5"/>
    <p:sldLayoutId id="2147483684" r:id="rId6"/>
    <p:sldLayoutId id="2147483673" r:id="rId7"/>
    <p:sldLayoutId id="2147483686" r:id="rId8"/>
    <p:sldLayoutId id="2147483685" r:id="rId9"/>
  </p:sldLayoutIdLst>
  <p:hf hdr="0" ftr="0" dt="0"/>
  <p:txStyles>
    <p:titleStyle>
      <a:lvl1pPr algn="l" defTabSz="914400" rtl="0" eaLnBrk="1" latinLnBrk="0" hangingPunct="1">
        <a:lnSpc>
          <a:spcPts val="4400"/>
        </a:lnSpc>
        <a:spcBef>
          <a:spcPct val="0"/>
        </a:spcBef>
        <a:buNone/>
        <a:defRPr sz="4400" kern="1200">
          <a:solidFill>
            <a:srgbClr val="0A4F9D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7CF92B29-C199-49FD-BF4D-461676240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Inter-Task project ‘Synergies of green hydrogen and bio-based value chains deployment’ (T39 T6)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EC60BC-D2C6-44EC-BD1E-93BC39B831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Task 39 Business Meeting 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B84F4D6-A220-4E5F-862D-174519E4BA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/>
              <a:t>Online| </a:t>
            </a:r>
            <a:r>
              <a:rPr lang="it-IT" dirty="0" err="1"/>
              <a:t>February</a:t>
            </a:r>
            <a:r>
              <a:rPr lang="it-IT" dirty="0"/>
              <a:t> 23, 2023</a:t>
            </a:r>
          </a:p>
        </p:txBody>
      </p:sp>
      <p:pic>
        <p:nvPicPr>
          <p:cNvPr id="8" name="Segnaposto immagine 7" descr="Immagine che contiene erba, natura, esterni, campo&#10;&#10;Descrizione generata automaticamente">
            <a:extLst>
              <a:ext uri="{FF2B5EF4-FFF2-40B4-BE49-F238E27FC236}">
                <a16:creationId xmlns:a16="http://schemas.microsoft.com/office/drawing/2014/main" id="{F60FDB53-D3A2-4AAC-BCC3-F72ADBAAFED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F8EB738-33AC-4EA0-9250-42D0CB40F8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Franziska Müller-Langer, DBFZ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4926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78"/>
          </p:nvPr>
        </p:nvSpPr>
        <p:spPr bwMode="auto"/>
        <p:txBody>
          <a:bodyPr/>
          <a:lstStyle/>
          <a:p>
            <a:pPr>
              <a:defRPr/>
            </a:pPr>
            <a:r>
              <a:rPr lang="en-US" dirty="0"/>
              <a:t>Work Packages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39150" y="1131865"/>
            <a:ext cx="9510763" cy="5280223"/>
          </a:xfrm>
          <a:prstGeom prst="rect">
            <a:avLst/>
          </a:prstGeom>
          <a:noFill/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FCD4A9D0-A047-49EA-82B1-107F6F25C289}"/>
              </a:ext>
            </a:extLst>
          </p:cNvPr>
          <p:cNvSpPr/>
          <p:nvPr/>
        </p:nvSpPr>
        <p:spPr>
          <a:xfrm>
            <a:off x="1644868" y="1131865"/>
            <a:ext cx="6749592" cy="1168275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000" b="1" dirty="0">
                <a:solidFill>
                  <a:schemeClr val="accent4"/>
                </a:solidFill>
              </a:rPr>
              <a:t>T39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5D484D1-3B24-46E7-971E-70FD4512D512}"/>
              </a:ext>
            </a:extLst>
          </p:cNvPr>
          <p:cNvSpPr/>
          <p:nvPr/>
        </p:nvSpPr>
        <p:spPr>
          <a:xfrm>
            <a:off x="1644868" y="2403835"/>
            <a:ext cx="6749592" cy="1300899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000" b="1" dirty="0">
                <a:solidFill>
                  <a:schemeClr val="accent4"/>
                </a:solidFill>
              </a:rPr>
              <a:t>T39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CE01FBE-F619-4D18-84E5-FE4FC25CFBF2}"/>
              </a:ext>
            </a:extLst>
          </p:cNvPr>
          <p:cNvSpPr/>
          <p:nvPr/>
        </p:nvSpPr>
        <p:spPr>
          <a:xfrm>
            <a:off x="1644868" y="4875229"/>
            <a:ext cx="6749592" cy="1536859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000" b="1" dirty="0">
                <a:solidFill>
                  <a:schemeClr val="accent4"/>
                </a:solidFill>
              </a:rPr>
              <a:t>T39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3B37ECB-58A0-4537-985D-24996C936D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 bwMode="auto">
          <a:xfrm>
            <a:off x="9602820" y="1131865"/>
            <a:ext cx="2450030" cy="402336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fi-FI" sz="1400" b="1" dirty="0">
                <a:solidFill>
                  <a:schemeClr val="tx1"/>
                </a:solidFill>
              </a:rPr>
              <a:t>T39 project team</a:t>
            </a:r>
          </a:p>
          <a:p>
            <a:pPr marL="0" indent="0">
              <a:buNone/>
              <a:defRPr/>
            </a:pPr>
            <a:r>
              <a:rPr lang="en-US" sz="1400" dirty="0">
                <a:solidFill>
                  <a:schemeClr val="tx1"/>
                </a:solidFill>
              </a:rPr>
              <a:t>Franziska Müller-Langer (DE), Glaucia Souza (BR), Dina Bacovsky (AT), Tomas Ekbom (SE), Luiz Augusto Horta Nogueira (BR), Rubens Maciel (BR), Nicolaus </a:t>
            </a:r>
            <a:r>
              <a:rPr lang="en-US" sz="1400" dirty="0" err="1">
                <a:solidFill>
                  <a:schemeClr val="tx1"/>
                </a:solidFill>
              </a:rPr>
              <a:t>Dahmen</a:t>
            </a:r>
            <a:r>
              <a:rPr lang="en-US" sz="1400" dirty="0">
                <a:solidFill>
                  <a:schemeClr val="tx1"/>
                </a:solidFill>
              </a:rPr>
              <a:t> (DE); Marco </a:t>
            </a:r>
            <a:r>
              <a:rPr lang="en-US" sz="1400" dirty="0" err="1">
                <a:solidFill>
                  <a:schemeClr val="tx1"/>
                </a:solidFill>
              </a:rPr>
              <a:t>Buffi</a:t>
            </a:r>
            <a:r>
              <a:rPr lang="en-US" sz="1400" dirty="0">
                <a:solidFill>
                  <a:schemeClr val="tx1"/>
                </a:solidFill>
              </a:rPr>
              <a:t> (EC), Steve Rogers (AUS), Paul </a:t>
            </a:r>
            <a:r>
              <a:rPr lang="en-US" sz="1400" dirty="0" err="1">
                <a:solidFill>
                  <a:schemeClr val="tx1"/>
                </a:solidFill>
              </a:rPr>
              <a:t>Benett</a:t>
            </a:r>
            <a:r>
              <a:rPr lang="en-US" sz="1400" dirty="0">
                <a:solidFill>
                  <a:schemeClr val="tx1"/>
                </a:solidFill>
              </a:rPr>
              <a:t> (NZ)</a:t>
            </a:r>
            <a:endParaRPr lang="en-US" sz="1400" dirty="0"/>
          </a:p>
          <a:p>
            <a:pPr>
              <a:defRPr/>
            </a:pP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847725" y="1256043"/>
            <a:ext cx="10506073" cy="4565365"/>
          </a:xfrm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buNone/>
              <a:defRPr/>
            </a:pPr>
            <a:r>
              <a:rPr lang="en-GB" sz="1400" dirty="0"/>
              <a:t>From June 2022 to November 2024 (30 months)</a:t>
            </a:r>
          </a:p>
          <a:p>
            <a:pPr marL="0" indent="0">
              <a:lnSpc>
                <a:spcPct val="70000"/>
              </a:lnSpc>
              <a:buNone/>
              <a:defRPr/>
            </a:pPr>
            <a:r>
              <a:rPr lang="en-GB" sz="1400" i="1" dirty="0">
                <a:solidFill>
                  <a:schemeClr val="bg1">
                    <a:lumMod val="65000"/>
                  </a:schemeClr>
                </a:solidFill>
              </a:rPr>
              <a:t>Initial plan: From Jan 2022 to June 2024 (30 months)</a:t>
            </a:r>
            <a:endParaRPr lang="en-US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78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Timeline</a:t>
            </a:r>
            <a:endParaRPr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 flipH="1">
            <a:off x="4167165" y="1869771"/>
            <a:ext cx="3265" cy="482508"/>
          </a:xfrm>
          <a:prstGeom prst="straightConnector1">
            <a:avLst/>
          </a:prstGeom>
          <a:ln w="38100">
            <a:solidFill>
              <a:srgbClr val="0A4F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cxnSpLocks/>
          </p:cNvCxnSpPr>
          <p:nvPr/>
        </p:nvCxnSpPr>
        <p:spPr bwMode="auto">
          <a:xfrm flipH="1">
            <a:off x="5347668" y="1869771"/>
            <a:ext cx="3265" cy="482508"/>
          </a:xfrm>
          <a:prstGeom prst="straightConnector1">
            <a:avLst/>
          </a:prstGeom>
          <a:ln w="38100">
            <a:solidFill>
              <a:srgbClr val="0A4F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 bwMode="auto">
          <a:xfrm>
            <a:off x="2852817" y="1811010"/>
            <a:ext cx="14562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>
                <a:latin typeface="Trebuchet MS"/>
              </a:rPr>
              <a:t>Kick-off meeting</a:t>
            </a:r>
          </a:p>
          <a:p>
            <a:pPr>
              <a:defRPr/>
            </a:pPr>
            <a:r>
              <a:rPr lang="en-US" sz="1200" dirty="0">
                <a:latin typeface="Trebuchet MS"/>
              </a:rPr>
              <a:t>June 2022</a:t>
            </a:r>
            <a:endParaRPr dirty="0"/>
          </a:p>
        </p:txBody>
      </p:sp>
      <p:sp>
        <p:nvSpPr>
          <p:cNvPr id="21" name="TextBox 20"/>
          <p:cNvSpPr txBox="1"/>
          <p:nvPr/>
        </p:nvSpPr>
        <p:spPr bwMode="auto">
          <a:xfrm>
            <a:off x="5331780" y="1730963"/>
            <a:ext cx="1453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>
                <a:latin typeface="Trebuchet MS"/>
              </a:rPr>
              <a:t>First expert </a:t>
            </a:r>
          </a:p>
          <a:p>
            <a:pPr>
              <a:defRPr/>
            </a:pPr>
            <a:r>
              <a:rPr lang="en-US" sz="1200" dirty="0">
                <a:latin typeface="Trebuchet MS"/>
              </a:rPr>
              <a:t>workshop in Oct 2022</a:t>
            </a:r>
            <a:endParaRPr dirty="0"/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2F4FD768-69B2-4FAF-97C2-0159BA69F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545533"/>
              </p:ext>
            </p:extLst>
          </p:nvPr>
        </p:nvGraphicFramePr>
        <p:xfrm>
          <a:off x="1068867" y="2348706"/>
          <a:ext cx="10130171" cy="375793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034428">
                  <a:extLst>
                    <a:ext uri="{9D8B030D-6E8A-4147-A177-3AD203B41FA5}">
                      <a16:colId xmlns:a16="http://schemas.microsoft.com/office/drawing/2014/main" val="340547854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3140197278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3663097138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3523142567"/>
                    </a:ext>
                  </a:extLst>
                </a:gridCol>
                <a:gridCol w="480725">
                  <a:extLst>
                    <a:ext uri="{9D8B030D-6E8A-4147-A177-3AD203B41FA5}">
                      <a16:colId xmlns:a16="http://schemas.microsoft.com/office/drawing/2014/main" val="1465618844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78319029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2206854326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895682296"/>
                    </a:ext>
                  </a:extLst>
                </a:gridCol>
                <a:gridCol w="480725">
                  <a:extLst>
                    <a:ext uri="{9D8B030D-6E8A-4147-A177-3AD203B41FA5}">
                      <a16:colId xmlns:a16="http://schemas.microsoft.com/office/drawing/2014/main" val="2772394635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1597201040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4059294393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2518933480"/>
                    </a:ext>
                  </a:extLst>
                </a:gridCol>
                <a:gridCol w="428814">
                  <a:extLst>
                    <a:ext uri="{9D8B030D-6E8A-4147-A177-3AD203B41FA5}">
                      <a16:colId xmlns:a16="http://schemas.microsoft.com/office/drawing/2014/main" val="3727817421"/>
                    </a:ext>
                  </a:extLst>
                </a:gridCol>
                <a:gridCol w="480725">
                  <a:extLst>
                    <a:ext uri="{9D8B030D-6E8A-4147-A177-3AD203B41FA5}">
                      <a16:colId xmlns:a16="http://schemas.microsoft.com/office/drawing/2014/main" val="1520978700"/>
                    </a:ext>
                  </a:extLst>
                </a:gridCol>
                <a:gridCol w="479594">
                  <a:extLst>
                    <a:ext uri="{9D8B030D-6E8A-4147-A177-3AD203B41FA5}">
                      <a16:colId xmlns:a16="http://schemas.microsoft.com/office/drawing/2014/main" val="2482753212"/>
                    </a:ext>
                  </a:extLst>
                </a:gridCol>
                <a:gridCol w="428814">
                  <a:extLst>
                    <a:ext uri="{9D8B030D-6E8A-4147-A177-3AD203B41FA5}">
                      <a16:colId xmlns:a16="http://schemas.microsoft.com/office/drawing/2014/main" val="1259418901"/>
                    </a:ext>
                  </a:extLst>
                </a:gridCol>
              </a:tblGrid>
              <a:tr h="278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Work package / Project month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14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16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18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22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24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26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28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13490933"/>
                  </a:ext>
                </a:extLst>
              </a:tr>
              <a:tr h="278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WP 1 | Status quo of synergy value chains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X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R1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19687076"/>
                  </a:ext>
                </a:extLst>
              </a:tr>
              <a:tr h="278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WP 2 | Case Studies on hydrogen from biomass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R2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W1</a:t>
                      </a:r>
                      <a:endParaRPr lang="de-DE" sz="14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76549202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WP 3 | Case Studies on hydrogen use in bio-based processes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R2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W1</a:t>
                      </a:r>
                      <a:endParaRPr lang="de-D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48162022"/>
                  </a:ext>
                </a:extLst>
              </a:tr>
              <a:tr h="278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WP 4 | Synergies and services from hydrogen and bio-based value chains deployment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X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R3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W2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937287"/>
                  </a:ext>
                </a:extLst>
              </a:tr>
              <a:tr h="278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WP 5 | Assessment and Synthesis 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R3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W2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181196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WP 6 | Project management and dissemination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PS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PS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PS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PS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PS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29020"/>
                  </a:ext>
                </a:extLst>
              </a:tr>
              <a:tr h="279400">
                <a:tc gridSpan="1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x is workshop (either internal or with externals)</a:t>
                      </a:r>
                      <a:endParaRPr lang="de-DE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 is report </a:t>
                      </a:r>
                      <a:endParaRPr lang="de-DE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W is webinar</a:t>
                      </a:r>
                      <a:endParaRPr lang="de-DE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PS is project status to </a:t>
                      </a:r>
                      <a:r>
                        <a:rPr lang="en-GB" sz="1400" dirty="0" err="1">
                          <a:effectLst/>
                        </a:rPr>
                        <a:t>ExCo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190703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A0C755A1-677D-45C7-8747-1FBF6AD26601}"/>
              </a:ext>
            </a:extLst>
          </p:cNvPr>
          <p:cNvSpPr txBox="1"/>
          <p:nvPr/>
        </p:nvSpPr>
        <p:spPr>
          <a:xfrm>
            <a:off x="7151696" y="1546605"/>
            <a:ext cx="4068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Trebuchet MS" panose="020B0603020202020204" pitchFamily="34" charset="0"/>
              </a:rPr>
              <a:t>Note: </a:t>
            </a:r>
          </a:p>
          <a:p>
            <a:r>
              <a:rPr lang="de-DE" sz="1200" dirty="0">
                <a:latin typeface="Trebuchet MS" panose="020B0603020202020204" pitchFamily="34" charset="0"/>
              </a:rPr>
              <a:t>WP 1+x Workshop </a:t>
            </a:r>
            <a:r>
              <a:rPr lang="de-DE" sz="1200" dirty="0" err="1">
                <a:latin typeface="Trebuchet MS" panose="020B0603020202020204" pitchFamily="34" charset="0"/>
              </a:rPr>
              <a:t>proposed</a:t>
            </a:r>
            <a:r>
              <a:rPr lang="de-DE" sz="1200" dirty="0">
                <a:latin typeface="Trebuchet MS" panose="020B0603020202020204" pitchFamily="34" charset="0"/>
              </a:rPr>
              <a:t> </a:t>
            </a:r>
            <a:r>
              <a:rPr lang="de-DE" sz="1200" dirty="0" err="1">
                <a:latin typeface="Trebuchet MS" panose="020B0603020202020204" pitchFamily="34" charset="0"/>
              </a:rPr>
              <a:t>for</a:t>
            </a:r>
            <a:r>
              <a:rPr lang="de-DE" sz="1200" dirty="0">
                <a:latin typeface="Trebuchet MS" panose="020B0603020202020204" pitchFamily="34" charset="0"/>
              </a:rPr>
              <a:t> end </a:t>
            </a:r>
            <a:r>
              <a:rPr lang="de-DE" sz="1200" dirty="0" err="1">
                <a:latin typeface="Trebuchet MS" panose="020B0603020202020204" pitchFamily="34" charset="0"/>
              </a:rPr>
              <a:t>of</a:t>
            </a:r>
            <a:r>
              <a:rPr lang="de-DE" sz="1200" dirty="0">
                <a:latin typeface="Trebuchet MS" panose="020B0603020202020204" pitchFamily="34" charset="0"/>
              </a:rPr>
              <a:t> March 2023 in Berlin</a:t>
            </a:r>
          </a:p>
        </p:txBody>
      </p:sp>
      <p:cxnSp>
        <p:nvCxnSpPr>
          <p:cNvPr id="10" name="Straight Arrow Connector 18">
            <a:extLst>
              <a:ext uri="{FF2B5EF4-FFF2-40B4-BE49-F238E27FC236}">
                <a16:creationId xmlns:a16="http://schemas.microsoft.com/office/drawing/2014/main" id="{4E9D5AE9-693D-4B9C-9D0B-2FB8A79D0D4F}"/>
              </a:ext>
            </a:extLst>
          </p:cNvPr>
          <p:cNvCxnSpPr>
            <a:cxnSpLocks/>
          </p:cNvCxnSpPr>
          <p:nvPr/>
        </p:nvCxnSpPr>
        <p:spPr bwMode="auto">
          <a:xfrm flipH="1">
            <a:off x="6079693" y="1898610"/>
            <a:ext cx="1050780" cy="437969"/>
          </a:xfrm>
          <a:prstGeom prst="straightConnector1">
            <a:avLst/>
          </a:prstGeom>
          <a:ln w="38100">
            <a:solidFill>
              <a:srgbClr val="0A4F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 bwMode="auto">
          <a:xfrm>
            <a:off x="9181710" y="2228127"/>
            <a:ext cx="2918233" cy="40233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fi-FI" sz="1400" dirty="0">
                <a:solidFill>
                  <a:schemeClr val="tx1"/>
                </a:solidFill>
              </a:rPr>
              <a:t>After ExCo88 in 04/2022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Task contribution 232.000 USD</a:t>
            </a:r>
            <a:endParaRPr sz="1400" dirty="0">
              <a:solidFill>
                <a:schemeClr val="tx1"/>
              </a:solidFill>
            </a:endParaRP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 err="1">
                <a:solidFill>
                  <a:schemeClr val="tx1"/>
                </a:solidFill>
              </a:rPr>
              <a:t>ExCo</a:t>
            </a:r>
            <a:r>
              <a:rPr lang="en-US" sz="1400" dirty="0">
                <a:solidFill>
                  <a:schemeClr val="tx1"/>
                </a:solidFill>
              </a:rPr>
              <a:t> funding 70.000 USD</a:t>
            </a:r>
            <a:endParaRPr sz="1400" dirty="0">
              <a:solidFill>
                <a:schemeClr val="tx1"/>
              </a:solidFill>
            </a:endParaRP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Total budget 302.000 USD 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b="1" dirty="0">
                <a:solidFill>
                  <a:schemeClr val="tx1"/>
                </a:solidFill>
              </a:rPr>
              <a:t>Pending confirmation of budget allocation from T39 25.000 USD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endParaRPr lang="en-US" sz="1400" b="1" dirty="0">
              <a:solidFill>
                <a:schemeClr val="tx1"/>
              </a:solidFill>
            </a:endParaRP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endParaRPr lang="en-US" sz="1400" b="1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r>
              <a:rPr lang="en-US" sz="1400" dirty="0">
                <a:solidFill>
                  <a:schemeClr val="tx1"/>
                </a:solidFill>
              </a:rPr>
              <a:t>T39 internal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Budget allocation within T39 contributors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DE: T39 coordinator, WP1,2,3,5: 14.500 USD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BR: WP1,2,5: 10.500 USD</a:t>
            </a:r>
          </a:p>
          <a:p>
            <a:pPr marL="179388" indent="-179388">
              <a:buFont typeface="Symbol" panose="05050102010706020507" pitchFamily="18" charset="2"/>
              <a:buChar char="-"/>
              <a:defRPr/>
            </a:pPr>
            <a:r>
              <a:rPr lang="en-US" sz="1400" dirty="0">
                <a:solidFill>
                  <a:schemeClr val="tx1"/>
                </a:solidFill>
              </a:rPr>
              <a:t>Further contribution </a:t>
            </a:r>
            <a:r>
              <a:rPr lang="en-US" sz="1400" dirty="0" err="1">
                <a:solidFill>
                  <a:schemeClr val="tx1"/>
                </a:solidFill>
              </a:rPr>
              <a:t>inkind</a:t>
            </a: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400" dirty="0"/>
          </a:p>
          <a:p>
            <a:pPr>
              <a:defRPr/>
            </a:pPr>
            <a:endParaRPr lang="en-US" sz="140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78"/>
          </p:nvPr>
        </p:nvSpPr>
        <p:spPr bwMode="auto"/>
        <p:txBody>
          <a:bodyPr/>
          <a:lstStyle/>
          <a:p>
            <a:pPr>
              <a:defRPr/>
            </a:pPr>
            <a:r>
              <a:rPr lang="it-IT" dirty="0"/>
              <a:t>Budget</a:t>
            </a:r>
            <a:endParaRPr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762E6694-8C37-4B33-A8E7-12613F91B79D}"/>
              </a:ext>
            </a:extLst>
          </p:cNvPr>
          <p:cNvSpPr/>
          <p:nvPr/>
        </p:nvSpPr>
        <p:spPr bwMode="auto">
          <a:xfrm>
            <a:off x="5556774" y="810833"/>
            <a:ext cx="539226" cy="5405043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600" b="1" dirty="0">
                <a:solidFill>
                  <a:schemeClr val="accent4"/>
                </a:solidFill>
              </a:rPr>
              <a:t>T39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3A8CDC9-12E8-4723-96B9-D50CEB4F11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462226"/>
              </p:ext>
            </p:extLst>
          </p:nvPr>
        </p:nvGraphicFramePr>
        <p:xfrm>
          <a:off x="847725" y="1256043"/>
          <a:ext cx="8333986" cy="4937760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417226">
                  <a:extLst>
                    <a:ext uri="{9D8B030D-6E8A-4147-A177-3AD203B41FA5}">
                      <a16:colId xmlns:a16="http://schemas.microsoft.com/office/drawing/2014/main" val="3393080030"/>
                    </a:ext>
                  </a:extLst>
                </a:gridCol>
                <a:gridCol w="1334245">
                  <a:extLst>
                    <a:ext uri="{9D8B030D-6E8A-4147-A177-3AD203B41FA5}">
                      <a16:colId xmlns:a16="http://schemas.microsoft.com/office/drawing/2014/main" val="1612140476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045293284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53829398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876618124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365395765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89390922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2827391977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2917510847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2927535959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140852348"/>
                    </a:ext>
                  </a:extLst>
                </a:gridCol>
                <a:gridCol w="591144">
                  <a:extLst>
                    <a:ext uri="{9D8B030D-6E8A-4147-A177-3AD203B41FA5}">
                      <a16:colId xmlns:a16="http://schemas.microsoft.com/office/drawing/2014/main" val="1116390236"/>
                    </a:ext>
                  </a:extLst>
                </a:gridCol>
                <a:gridCol w="671075">
                  <a:extLst>
                    <a:ext uri="{9D8B030D-6E8A-4147-A177-3AD203B41FA5}">
                      <a16:colId xmlns:a16="http://schemas.microsoft.com/office/drawing/2014/main" val="39076530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11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Participating Task: Cost/Budget (</a:t>
                      </a:r>
                      <a:r>
                        <a:rPr lang="en-GB" sz="1100">
                          <a:effectLst/>
                        </a:rPr>
                        <a:t>USD</a:t>
                      </a:r>
                      <a:r>
                        <a:rPr lang="en-GB" sz="1200">
                          <a:effectLst/>
                        </a:rPr>
                        <a:t>)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2033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WP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Activity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32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33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34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36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37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39 </a:t>
                      </a:r>
                      <a:r>
                        <a:rPr lang="en-GB" sz="1200" baseline="30000">
                          <a:effectLst/>
                        </a:rPr>
                        <a:t>*)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42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44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Sub-total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47757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Status quo of synergy value chains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38500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4811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Case Studies on hydrogen from biomass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17250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8000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48000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144916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Case Studies on hydrogen use in bio-based processes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11000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21000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13500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12000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84000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88768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Synergies and services from  hydrogen and bio-based value chains deployment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16000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16000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47000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20915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Assessment and Synthesis 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4375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3375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31375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54500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92508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6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Project management and dissemination 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</a:rPr>
                        <a:t>30000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2754609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Total Cost/Budget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22250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21250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61875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302000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983025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From Task budget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12000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18000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17000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12000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232000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5617904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From ExCo Strategic Fund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4250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5000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3000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18875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8875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70000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1872627"/>
                  </a:ext>
                </a:extLst>
              </a:tr>
              <a:tr h="0">
                <a:tc gridSpan="13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0" baseline="30000" dirty="0">
                          <a:effectLst/>
                        </a:rPr>
                        <a:t>*)</a:t>
                      </a:r>
                      <a:r>
                        <a:rPr lang="en-GB" sz="1200" b="0" dirty="0">
                          <a:effectLst/>
                        </a:rPr>
                        <a:t> estimated budget; confirmation later</a:t>
                      </a:r>
                      <a:endParaRPr lang="de-DE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28832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78"/>
          </p:nvPr>
        </p:nvSpPr>
        <p:spPr bwMode="auto"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000" dirty="0"/>
              <a:t>WPs T39 contribution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/>
              <a:t>WP 2 &amp; 3 | Work in progress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FC2E3E1D-0327-4D0D-91A6-2B5778C13B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 bwMode="auto">
          <a:xfrm>
            <a:off x="923140" y="1337598"/>
            <a:ext cx="10506073" cy="4804584"/>
          </a:xfr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 fontScale="97500"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en-US" sz="1600" b="1" dirty="0">
                <a:solidFill>
                  <a:schemeClr val="tx1"/>
                </a:solidFill>
              </a:rPr>
              <a:t>Report “Renewable hydrogen and bioenergy: prospects in Brazil” </a:t>
            </a:r>
            <a:r>
              <a:rPr lang="en-US" sz="1600" dirty="0">
                <a:solidFill>
                  <a:schemeClr val="tx1"/>
                </a:solidFill>
              </a:rPr>
              <a:t>(Glaucia, Rubens, Luiz, Heitor)</a:t>
            </a:r>
            <a:r>
              <a:rPr lang="en-US" sz="1600" b="1" dirty="0">
                <a:solidFill>
                  <a:schemeClr val="tx1"/>
                </a:solidFill>
              </a:rPr>
              <a:t>:</a:t>
            </a:r>
          </a:p>
          <a:p>
            <a:pPr marL="457200" lvl="1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</a:rPr>
              <a:t>Considered cases: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Hydrogen from ethanol reforming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Electric vehicles with hydrogen fuel cells generated by reforming ethanol on-board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Production of green ammonia using hydrogen produced by reforming biomethane generated in the </a:t>
            </a:r>
            <a:r>
              <a:rPr lang="en-US" sz="1600" dirty="0" err="1">
                <a:solidFill>
                  <a:schemeClr val="tx1"/>
                </a:solidFill>
              </a:rPr>
              <a:t>biodigestion</a:t>
            </a:r>
            <a:r>
              <a:rPr lang="en-US" sz="1600" dirty="0">
                <a:solidFill>
                  <a:schemeClr val="tx1"/>
                </a:solidFill>
              </a:rPr>
              <a:t> of ethanol </a:t>
            </a:r>
            <a:r>
              <a:rPr lang="en-US" sz="1600" dirty="0" err="1">
                <a:solidFill>
                  <a:schemeClr val="tx1"/>
                </a:solidFill>
              </a:rPr>
              <a:t>vinasse</a:t>
            </a:r>
            <a:endParaRPr lang="en-US" sz="16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Production of HVO and SAF with renewable hydrogen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en-US" sz="1600" b="1" dirty="0">
                <a:solidFill>
                  <a:schemeClr val="tx1"/>
                </a:solidFill>
              </a:rPr>
              <a:t>Work on initial list of case studies for WP 3 </a:t>
            </a:r>
            <a:r>
              <a:rPr lang="en-US" sz="1600" dirty="0">
                <a:solidFill>
                  <a:schemeClr val="tx1"/>
                </a:solidFill>
              </a:rPr>
              <a:t>(Franziska with Glaucia, Marco, Nico)</a:t>
            </a:r>
            <a:r>
              <a:rPr lang="en-US" sz="1600" b="1" dirty="0">
                <a:solidFill>
                  <a:schemeClr val="tx1"/>
                </a:solidFill>
              </a:rPr>
              <a:t>:</a:t>
            </a:r>
          </a:p>
          <a:p>
            <a:pPr marL="457200" lvl="1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</a:rPr>
              <a:t>Considered cases: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Pilot-SBG &gt;&gt; renewable methane/LNG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PTG-HEFA &gt;&gt; HEFA SPK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refuels &gt;&gt; Green refineries with focus on fuel production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Omega Green &gt;&gt; hydrogen in HVO plants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en-US" sz="1600" dirty="0">
                <a:solidFill>
                  <a:schemeClr val="tx1"/>
                </a:solidFill>
              </a:rPr>
              <a:t>Further case studies from Australia and IEA AMF &gt;&gt; we can decide to include them later.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908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78"/>
          </p:nvPr>
        </p:nvSpPr>
        <p:spPr bwMode="auto"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000" dirty="0"/>
              <a:t>WPs T39 contribution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/>
              <a:t>WP 2 &amp; 3 | Work in progress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664208D-8143-4F61-8398-5E1FEEF6D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58" y="969818"/>
            <a:ext cx="11427567" cy="588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932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218877" y="4307975"/>
            <a:ext cx="63389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err="1">
                <a:solidFill>
                  <a:srgbClr val="0A4F9D"/>
                </a:solidFill>
                <a:latin typeface="Trebuchet MS" panose="020B0603020202020204" pitchFamily="34" charset="0"/>
              </a:rPr>
              <a:t>Contact</a:t>
            </a:r>
            <a:endParaRPr lang="it-IT" sz="16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r>
              <a:rPr lang="it-IT" sz="1600" dirty="0" err="1">
                <a:solidFill>
                  <a:srgbClr val="0A4F9D"/>
                </a:solidFill>
                <a:latin typeface="Trebuchet MS" panose="020B0603020202020204" pitchFamily="34" charset="0"/>
              </a:rPr>
              <a:t>Dr.-Ing</a:t>
            </a:r>
            <a:r>
              <a:rPr lang="it-IT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. Franziska Müller-Langer</a:t>
            </a:r>
          </a:p>
          <a:p>
            <a:r>
              <a:rPr lang="it-IT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Head of Department </a:t>
            </a:r>
            <a:r>
              <a:rPr lang="it-IT" sz="1600" dirty="0" err="1">
                <a:solidFill>
                  <a:srgbClr val="0A4F9D"/>
                </a:solidFill>
                <a:latin typeface="Trebuchet MS" panose="020B0603020202020204" pitchFamily="34" charset="0"/>
              </a:rPr>
              <a:t>Biorefineries</a:t>
            </a:r>
            <a:br>
              <a:rPr lang="it-IT" sz="1600" dirty="0">
                <a:solidFill>
                  <a:srgbClr val="0A4F9D"/>
                </a:solidFill>
                <a:latin typeface="Trebuchet MS" panose="020B0603020202020204" pitchFamily="34" charset="0"/>
              </a:rPr>
            </a:br>
            <a:r>
              <a:rPr lang="it-IT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franziska.mueller-langer@dbfz.de | +49 341 2434 423</a:t>
            </a:r>
          </a:p>
          <a:p>
            <a:endParaRPr lang="it-IT" sz="1600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endParaRPr lang="it-IT" sz="1600" dirty="0">
              <a:solidFill>
                <a:srgbClr val="0A4F9D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532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A51A7732CBD7B439BCF5E276780EC44" ma:contentTypeVersion="0" ma:contentTypeDescription="Ein neues Dokument erstellen." ma:contentTypeScope="" ma:versionID="70bfad866fa957b553f1a1b740c41e2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983e0577d04a2cefb2f11b5a297061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10BECB7-6B7C-45E8-B6CA-AAD78A3365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509395-59D1-4C64-B9A1-F185A8B907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514FBA7-9546-401A-956A-65C054569C69}">
  <ds:schemaRefs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purl.org/dc/term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742</Words>
  <Application>Microsoft Office PowerPoint</Application>
  <PresentationFormat>Bredbild</PresentationFormat>
  <Paragraphs>303</Paragraphs>
  <Slides>7</Slides>
  <Notes>1</Notes>
  <HiddenSlides>1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3" baseType="lpstr">
      <vt:lpstr>Arial</vt:lpstr>
      <vt:lpstr>Calibri</vt:lpstr>
      <vt:lpstr>Segoe UI</vt:lpstr>
      <vt:lpstr>Symbol</vt:lpstr>
      <vt:lpstr>Trebuchet MS</vt:lpstr>
      <vt:lpstr>Tema di Office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Hannah Edgren</cp:lastModifiedBy>
  <cp:revision>262</cp:revision>
  <dcterms:created xsi:type="dcterms:W3CDTF">2020-03-02T15:29:39Z</dcterms:created>
  <dcterms:modified xsi:type="dcterms:W3CDTF">2023-02-23T19:56:17Z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0x0101006A51A7732CBD7B439BCF5E276780EC44</vt:lpwstr>
  </property>
</Properties>
</file>