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60" r:id="rId3"/>
    <p:sldId id="271" r:id="rId4"/>
    <p:sldId id="554" r:id="rId5"/>
    <p:sldId id="558" r:id="rId6"/>
    <p:sldId id="559" r:id="rId7"/>
    <p:sldId id="560" r:id="rId8"/>
    <p:sldId id="896" r:id="rId9"/>
    <p:sldId id="893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0EE91D-F71E-4520-AAE6-00D45CDCCE97}" v="16" dt="2023-02-17T14:24:20.8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79" autoAdjust="0"/>
    <p:restoredTop sz="96357" autoAdjust="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fd0da30e47e9dd36/NRCan%20SAF%20study%20for%202022/Report/TCI%20and%20MSP%20for%20all%20technologies%20including%20pyrolysis%20and%20PT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fd0da30e47e9dd36/NRCan%20SAF%20study%20for%202022/Excel%20spreadsheets%20on%20TCI%20for%20technologies/TCI%20per%20100%20million%20litres%20for%20pioneer%20and%20nth%20faciliti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Sheet1!$D$22:$D$23</c:f>
              <c:strCache>
                <c:ptCount val="2"/>
                <c:pt idx="0">
                  <c:v>MSP SAF ($/L)</c:v>
                </c:pt>
                <c:pt idx="1">
                  <c:v>Nth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Sheet1!$C$24:$C$34</c:f>
              <c:strCache>
                <c:ptCount val="11"/>
                <c:pt idx="0">
                  <c:v>GFT (MSW)</c:v>
                </c:pt>
                <c:pt idx="1">
                  <c:v>GFT (FR)</c:v>
                </c:pt>
                <c:pt idx="2">
                  <c:v>GFT (AR)</c:v>
                </c:pt>
                <c:pt idx="3">
                  <c:v>ATJ (E)</c:v>
                </c:pt>
                <c:pt idx="4">
                  <c:v>ATJ (IB)</c:v>
                </c:pt>
                <c:pt idx="5">
                  <c:v>HEFA (FOGs)</c:v>
                </c:pt>
                <c:pt idx="6">
                  <c:v>HEFA (VO)</c:v>
                </c:pt>
                <c:pt idx="7">
                  <c:v>Pyrolysis (FR)</c:v>
                </c:pt>
                <c:pt idx="8">
                  <c:v>Pyrolysis (AR)</c:v>
                </c:pt>
                <c:pt idx="9">
                  <c:v>PtL (DAC)</c:v>
                </c:pt>
                <c:pt idx="10">
                  <c:v>PtL (FG)</c:v>
                </c:pt>
              </c:strCache>
            </c:strRef>
          </c:cat>
          <c:val>
            <c:numRef>
              <c:f>Sheet1!$D$24:$D$34</c:f>
              <c:numCache>
                <c:formatCode>General</c:formatCode>
                <c:ptCount val="11"/>
                <c:pt idx="0">
                  <c:v>0.9</c:v>
                </c:pt>
                <c:pt idx="1">
                  <c:v>1.69</c:v>
                </c:pt>
                <c:pt idx="2">
                  <c:v>2</c:v>
                </c:pt>
                <c:pt idx="3">
                  <c:v>0.79</c:v>
                </c:pt>
                <c:pt idx="4">
                  <c:v>2.35</c:v>
                </c:pt>
                <c:pt idx="5">
                  <c:v>0.8</c:v>
                </c:pt>
                <c:pt idx="6">
                  <c:v>1.1000000000000001</c:v>
                </c:pt>
                <c:pt idx="7">
                  <c:v>1.3</c:v>
                </c:pt>
                <c:pt idx="8">
                  <c:v>1.33</c:v>
                </c:pt>
                <c:pt idx="9">
                  <c:v>3.6</c:v>
                </c:pt>
                <c:pt idx="10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E-4F98-B9C6-D52ED8A7C851}"/>
            </c:ext>
          </c:extLst>
        </c:ser>
        <c:ser>
          <c:idx val="1"/>
          <c:order val="1"/>
          <c:tx>
            <c:strRef>
              <c:f>Sheet1!$E$22:$E$23</c:f>
              <c:strCache>
                <c:ptCount val="2"/>
                <c:pt idx="0">
                  <c:v>MSP SAF ($/L)</c:v>
                </c:pt>
                <c:pt idx="1">
                  <c:v>pioneer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Sheet1!$C$24:$C$34</c:f>
              <c:strCache>
                <c:ptCount val="11"/>
                <c:pt idx="0">
                  <c:v>GFT (MSW)</c:v>
                </c:pt>
                <c:pt idx="1">
                  <c:v>GFT (FR)</c:v>
                </c:pt>
                <c:pt idx="2">
                  <c:v>GFT (AR)</c:v>
                </c:pt>
                <c:pt idx="3">
                  <c:v>ATJ (E)</c:v>
                </c:pt>
                <c:pt idx="4">
                  <c:v>ATJ (IB)</c:v>
                </c:pt>
                <c:pt idx="5">
                  <c:v>HEFA (FOGs)</c:v>
                </c:pt>
                <c:pt idx="6">
                  <c:v>HEFA (VO)</c:v>
                </c:pt>
                <c:pt idx="7">
                  <c:v>Pyrolysis (FR)</c:v>
                </c:pt>
                <c:pt idx="8">
                  <c:v>Pyrolysis (AR)</c:v>
                </c:pt>
                <c:pt idx="9">
                  <c:v>PtL (DAC)</c:v>
                </c:pt>
                <c:pt idx="10">
                  <c:v>PtL (FG)</c:v>
                </c:pt>
              </c:strCache>
            </c:strRef>
          </c:cat>
          <c:val>
            <c:numRef>
              <c:f>Sheet1!$E$24:$E$34</c:f>
              <c:numCache>
                <c:formatCode>General</c:formatCode>
                <c:ptCount val="11"/>
                <c:pt idx="0">
                  <c:v>1.63</c:v>
                </c:pt>
                <c:pt idx="1">
                  <c:v>3.3</c:v>
                </c:pt>
                <c:pt idx="2">
                  <c:v>3.8</c:v>
                </c:pt>
                <c:pt idx="3">
                  <c:v>0.87</c:v>
                </c:pt>
                <c:pt idx="4">
                  <c:v>2.4900000000000002</c:v>
                </c:pt>
                <c:pt idx="7">
                  <c:v>2.04</c:v>
                </c:pt>
                <c:pt idx="8">
                  <c:v>2.08</c:v>
                </c:pt>
                <c:pt idx="9">
                  <c:v>4.0199999999999996</c:v>
                </c:pt>
                <c:pt idx="10">
                  <c:v>3.14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CE-4F98-B9C6-D52ED8A7C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5165103"/>
        <c:axId val="1335158863"/>
      </c:barChart>
      <c:catAx>
        <c:axId val="13351651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35158863"/>
        <c:crosses val="autoZero"/>
        <c:auto val="1"/>
        <c:lblAlgn val="ctr"/>
        <c:lblOffset val="100"/>
        <c:noMultiLvlLbl val="0"/>
      </c:catAx>
      <c:valAx>
        <c:axId val="1335158863"/>
        <c:scaling>
          <c:orientation val="minMax"/>
          <c:max val="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35165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Sheet1!$C$21</c:f>
              <c:strCache>
                <c:ptCount val="1"/>
                <c:pt idx="0">
                  <c:v>Nth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Sheet1!$B$22:$B$32</c:f>
              <c:strCache>
                <c:ptCount val="11"/>
                <c:pt idx="0">
                  <c:v>GFT (MSW)</c:v>
                </c:pt>
                <c:pt idx="1">
                  <c:v>GFT (FR)</c:v>
                </c:pt>
                <c:pt idx="2">
                  <c:v>GFT (AR)</c:v>
                </c:pt>
                <c:pt idx="3">
                  <c:v>ATJ (E)</c:v>
                </c:pt>
                <c:pt idx="4">
                  <c:v>ATJ (IB)</c:v>
                </c:pt>
                <c:pt idx="5">
                  <c:v>HEFA (FOGs)</c:v>
                </c:pt>
                <c:pt idx="6">
                  <c:v>HEFA (VO)</c:v>
                </c:pt>
                <c:pt idx="7">
                  <c:v>Pyrolysis (FR)</c:v>
                </c:pt>
                <c:pt idx="8">
                  <c:v>Pyrolysis (AR)</c:v>
                </c:pt>
                <c:pt idx="9">
                  <c:v>PtL (DAC)</c:v>
                </c:pt>
                <c:pt idx="10">
                  <c:v>PtL (FG)</c:v>
                </c:pt>
              </c:strCache>
            </c:strRef>
          </c:cat>
          <c:val>
            <c:numRef>
              <c:f>Sheet1!$C$22:$C$32</c:f>
              <c:numCache>
                <c:formatCode>0.0</c:formatCode>
                <c:ptCount val="11"/>
                <c:pt idx="0">
                  <c:v>285.52</c:v>
                </c:pt>
                <c:pt idx="1">
                  <c:v>402.4</c:v>
                </c:pt>
                <c:pt idx="2">
                  <c:v>510.81818181818181</c:v>
                </c:pt>
                <c:pt idx="3">
                  <c:v>31.639999999999997</c:v>
                </c:pt>
                <c:pt idx="4">
                  <c:v>51.629570747217798</c:v>
                </c:pt>
                <c:pt idx="5">
                  <c:v>44.769999999999996</c:v>
                </c:pt>
                <c:pt idx="6">
                  <c:v>45.64</c:v>
                </c:pt>
                <c:pt idx="7">
                  <c:v>286.86567164179104</c:v>
                </c:pt>
                <c:pt idx="8">
                  <c:v>286.86567164179104</c:v>
                </c:pt>
                <c:pt idx="9">
                  <c:v>328.3</c:v>
                </c:pt>
                <c:pt idx="10">
                  <c:v>312.17500000000001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43-46AF-8071-09CAA60A724F}"/>
            </c:ext>
          </c:extLst>
        </c:ser>
        <c:ser>
          <c:idx val="1"/>
          <c:order val="1"/>
          <c:tx>
            <c:strRef>
              <c:f>Sheet1!$D$21</c:f>
              <c:strCache>
                <c:ptCount val="1"/>
                <c:pt idx="0">
                  <c:v>Pioneer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Sheet1!$B$22:$B$32</c:f>
              <c:strCache>
                <c:ptCount val="11"/>
                <c:pt idx="0">
                  <c:v>GFT (MSW)</c:v>
                </c:pt>
                <c:pt idx="1">
                  <c:v>GFT (FR)</c:v>
                </c:pt>
                <c:pt idx="2">
                  <c:v>GFT (AR)</c:v>
                </c:pt>
                <c:pt idx="3">
                  <c:v>ATJ (E)</c:v>
                </c:pt>
                <c:pt idx="4">
                  <c:v>ATJ (IB)</c:v>
                </c:pt>
                <c:pt idx="5">
                  <c:v>HEFA (FOGs)</c:v>
                </c:pt>
                <c:pt idx="6">
                  <c:v>HEFA (VO)</c:v>
                </c:pt>
                <c:pt idx="7">
                  <c:v>Pyrolysis (FR)</c:v>
                </c:pt>
                <c:pt idx="8">
                  <c:v>Pyrolysis (AR)</c:v>
                </c:pt>
                <c:pt idx="9">
                  <c:v>PtL (DAC)</c:v>
                </c:pt>
                <c:pt idx="10">
                  <c:v>PtL (FG)</c:v>
                </c:pt>
              </c:strCache>
            </c:strRef>
          </c:cat>
          <c:val>
            <c:numRef>
              <c:f>Sheet1!$D$22:$D$32</c:f>
              <c:numCache>
                <c:formatCode>0.0</c:formatCode>
                <c:ptCount val="11"/>
                <c:pt idx="0">
                  <c:v>588.79999999999995</c:v>
                </c:pt>
                <c:pt idx="1">
                  <c:v>829.56666666666661</c:v>
                </c:pt>
                <c:pt idx="2">
                  <c:v>1053.090909090909</c:v>
                </c:pt>
                <c:pt idx="3">
                  <c:v>66.2</c:v>
                </c:pt>
                <c:pt idx="4">
                  <c:v>107.29729729729729</c:v>
                </c:pt>
                <c:pt idx="7">
                  <c:v>593.05970149253733</c:v>
                </c:pt>
                <c:pt idx="8">
                  <c:v>593.05970149253733</c:v>
                </c:pt>
                <c:pt idx="9">
                  <c:v>566.52499999999998</c:v>
                </c:pt>
                <c:pt idx="10">
                  <c:v>538.97500000000002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43-46AF-8071-09CAA60A7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43908031"/>
        <c:axId val="943908863"/>
      </c:barChart>
      <c:catAx>
        <c:axId val="9439080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43908863"/>
        <c:crosses val="autoZero"/>
        <c:auto val="1"/>
        <c:lblAlgn val="ctr"/>
        <c:lblOffset val="100"/>
        <c:noMultiLvlLbl val="0"/>
      </c:catAx>
      <c:valAx>
        <c:axId val="9439088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43908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 would like to talk about is the progress made</a:t>
            </a:r>
            <a:r>
              <a:rPr lang="en-US" baseline="0" dirty="0"/>
              <a:t> so far in the IA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18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x.libraries.wsu.edu/esploro/search/outputs?query=any,contains,Techno%20economic&amp;page=1&amp;scope=Research&amp;institution=01ALLIANCE_WSU&amp;mfacet=facet_rtype,include,model,1&amp;mfacet=facet_rtype,include,datasets,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vandyk100@gmail.com" TargetMode="External"/><Relationship Id="rId2" Type="http://schemas.openxmlformats.org/officeDocument/2006/relationships/hyperlink" Target="mailto:jack.saddler@ubc.c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750792" y="2178297"/>
            <a:ext cx="5393208" cy="1705806"/>
          </a:xfrm>
        </p:spPr>
        <p:txBody>
          <a:bodyPr/>
          <a:lstStyle/>
          <a:p>
            <a:r>
              <a:rPr lang="en-CA" sz="3000" dirty="0"/>
              <a:t>Project Proposal:</a:t>
            </a:r>
          </a:p>
          <a:p>
            <a:r>
              <a:rPr lang="en-US" sz="260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Update on developments in drop-in biofuel commercialization and co-processing</a:t>
            </a:r>
            <a:r>
              <a:rPr lang="en-US" sz="2600" b="1" kern="1400" spc="2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(2022-2024 Update) </a:t>
            </a:r>
            <a:endParaRPr lang="en-CA" sz="2600" b="1" kern="1400" spc="25" dirty="0">
              <a:solidFill>
                <a:srgbClr val="17365D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endParaRPr lang="en-CA" sz="3000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011454"/>
            <a:ext cx="5073650" cy="656820"/>
          </a:xfrm>
        </p:spPr>
        <p:txBody>
          <a:bodyPr/>
          <a:lstStyle/>
          <a:p>
            <a:r>
              <a:rPr lang="en-CA" sz="2500" b="1" dirty="0">
                <a:solidFill>
                  <a:schemeClr val="tx1"/>
                </a:solidFill>
              </a:rPr>
              <a:t>Susan van Dyk, </a:t>
            </a:r>
            <a:r>
              <a:rPr lang="en-CA" sz="2500" b="1" dirty="0" err="1">
                <a:solidFill>
                  <a:schemeClr val="tx1"/>
                </a:solidFill>
              </a:rPr>
              <a:t>Jianping</a:t>
            </a:r>
            <a:r>
              <a:rPr lang="en-CA" sz="2500" b="1" dirty="0">
                <a:solidFill>
                  <a:schemeClr val="tx1"/>
                </a:solidFill>
              </a:rPr>
              <a:t> </a:t>
            </a:r>
            <a:r>
              <a:rPr lang="en-CA" sz="2500" b="1" dirty="0" err="1">
                <a:solidFill>
                  <a:schemeClr val="tx1"/>
                </a:solidFill>
              </a:rPr>
              <a:t>Su</a:t>
            </a:r>
            <a:r>
              <a:rPr lang="en-CA" sz="2500" b="1" dirty="0">
                <a:solidFill>
                  <a:schemeClr val="tx1"/>
                </a:solidFill>
              </a:rPr>
              <a:t>, Jack Saddler- Canada NTLs</a:t>
            </a:r>
            <a:endParaRPr lang="it-IT" sz="25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4910984"/>
            <a:ext cx="5073650" cy="544604"/>
          </a:xfrm>
        </p:spPr>
        <p:txBody>
          <a:bodyPr/>
          <a:lstStyle/>
          <a:p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>
          <a:xfrm>
            <a:off x="231729" y="2220239"/>
            <a:ext cx="3519063" cy="2760343"/>
          </a:xfr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6115" y="495161"/>
            <a:ext cx="8658520" cy="980907"/>
          </a:xfrm>
        </p:spPr>
        <p:txBody>
          <a:bodyPr/>
          <a:lstStyle/>
          <a:p>
            <a:r>
              <a:rPr lang="en-US" sz="2800" dirty="0"/>
              <a:t>Drop-in biofuels reports (2014, 2019 &amp; 2021)</a:t>
            </a:r>
            <a:endParaRPr lang="it-IT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B4EA0-D988-4118-BE83-20B9BC8A7C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83" t="4432" r="7843" b="27145"/>
          <a:stretch/>
        </p:blipFill>
        <p:spPr>
          <a:xfrm>
            <a:off x="179900" y="1112279"/>
            <a:ext cx="2154927" cy="25353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153ABD-1856-4109-A813-BE723FDD7A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2280" y="1072091"/>
            <a:ext cx="1919901" cy="25755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C8B141-9E18-4926-A56D-6FEB76D030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278" t="17240" r="25721" b="15219"/>
          <a:stretch/>
        </p:blipFill>
        <p:spPr>
          <a:xfrm>
            <a:off x="4631821" y="1072091"/>
            <a:ext cx="2032969" cy="257552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F73B74-276A-B8CC-6878-C252E75AE5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47" t="23248" r="9515" b="15005"/>
          <a:stretch/>
        </p:blipFill>
        <p:spPr>
          <a:xfrm>
            <a:off x="5493048" y="3674863"/>
            <a:ext cx="3304048" cy="13988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E60F7E-1BF1-7EBB-8D40-7D1587E33F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98" t="20614" r="9806" b="7240"/>
          <a:stretch/>
        </p:blipFill>
        <p:spPr>
          <a:xfrm>
            <a:off x="73368" y="4374277"/>
            <a:ext cx="2900768" cy="1328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B1F6E9-7FC7-4461-C35A-06DB781A42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98" t="19924" r="8544" b="6376"/>
          <a:stretch/>
        </p:blipFill>
        <p:spPr>
          <a:xfrm>
            <a:off x="2592280" y="4078898"/>
            <a:ext cx="2704498" cy="12477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629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0FD873-CF64-5FE6-948D-3C4C934D0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225118"/>
            <a:ext cx="7927564" cy="44714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Assess the expansion of commercial drop-in biofuel facilities and current volumes of production</a:t>
            </a:r>
          </a:p>
          <a:p>
            <a:pPr lvl="1"/>
            <a:r>
              <a:rPr lang="en-US" sz="1800" dirty="0"/>
              <a:t>HVO technology and renewable diesel facilities</a:t>
            </a:r>
          </a:p>
          <a:p>
            <a:pPr lvl="1"/>
            <a:r>
              <a:rPr lang="en-US" sz="1800" dirty="0"/>
              <a:t>Gasification and Fischer-</a:t>
            </a:r>
            <a:r>
              <a:rPr lang="en-US" sz="1800" dirty="0" err="1"/>
              <a:t>Tropsch</a:t>
            </a:r>
            <a:endParaRPr lang="en-US" sz="1800" dirty="0"/>
          </a:p>
          <a:p>
            <a:pPr lvl="1"/>
            <a:r>
              <a:rPr lang="en-US" sz="1800" dirty="0"/>
              <a:t>Thermochemical liquefaction – progress in HTL and pyrolysis</a:t>
            </a:r>
          </a:p>
          <a:p>
            <a:pPr lvl="1"/>
            <a:r>
              <a:rPr lang="en-US" sz="1800" dirty="0" err="1"/>
              <a:t>efuels</a:t>
            </a:r>
            <a:endParaRPr lang="en-US" sz="1800" dirty="0"/>
          </a:p>
          <a:p>
            <a:pPr lvl="1"/>
            <a:r>
              <a:rPr lang="en-US" sz="1800" dirty="0"/>
              <a:t>Assess co-processing activities world-wide and volumes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Update on technology pathways and new emerging technologies</a:t>
            </a:r>
          </a:p>
          <a:p>
            <a:pPr lvl="1"/>
            <a:r>
              <a:rPr lang="en-US" sz="1800" dirty="0"/>
              <a:t>TRL levels, latest developments, </a:t>
            </a:r>
          </a:p>
          <a:p>
            <a:pPr lvl="1"/>
            <a:r>
              <a:rPr lang="en-US" sz="1800" dirty="0"/>
              <a:t>Main companies and significant technology features</a:t>
            </a:r>
          </a:p>
          <a:p>
            <a:pPr lvl="1"/>
            <a:r>
              <a:rPr lang="en-US" sz="1800" dirty="0"/>
              <a:t>An update on the latest research for drop-in biofuel production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endParaRPr lang="en-CA" sz="20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95160"/>
            <a:ext cx="7927564" cy="552406"/>
          </a:xfrm>
        </p:spPr>
        <p:txBody>
          <a:bodyPr/>
          <a:lstStyle/>
          <a:p>
            <a:r>
              <a:rPr lang="en-US" sz="2600" dirty="0"/>
              <a:t>Topics to be covered</a:t>
            </a:r>
          </a:p>
        </p:txBody>
      </p:sp>
    </p:spTree>
    <p:extLst>
      <p:ext uri="{BB962C8B-B14F-4D97-AF65-F5344CB8AC3E}">
        <p14:creationId xmlns:p14="http://schemas.microsoft.com/office/powerpoint/2010/main" val="563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3730A4-B7F1-0B49-139B-49FD218635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202692"/>
            <a:ext cx="8171798" cy="467432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Co-processing</a:t>
            </a:r>
          </a:p>
          <a:p>
            <a:pPr lvl="1"/>
            <a:r>
              <a:rPr lang="en-CA" sz="1800" dirty="0"/>
              <a:t>Lipid co-processing – key developments and trends </a:t>
            </a:r>
          </a:p>
          <a:p>
            <a:pPr lvl="1"/>
            <a:r>
              <a:rPr lang="en-CA" sz="1800" dirty="0"/>
              <a:t>Biocrude co-processing</a:t>
            </a:r>
          </a:p>
          <a:p>
            <a:pPr lvl="2"/>
            <a:r>
              <a:rPr lang="en-CA" sz="1600" dirty="0"/>
              <a:t>Developments in biocrude production and volumes available</a:t>
            </a:r>
          </a:p>
          <a:p>
            <a:pPr lvl="2"/>
            <a:r>
              <a:rPr lang="en-CA" sz="1600" dirty="0"/>
              <a:t>Co-processing by </a:t>
            </a:r>
            <a:r>
              <a:rPr lang="en-CA" sz="1600" dirty="0" err="1"/>
              <a:t>Preem</a:t>
            </a:r>
            <a:r>
              <a:rPr lang="en-CA" sz="1600" dirty="0"/>
              <a:t> (tall oil and pyrolysis bio-oil)</a:t>
            </a:r>
          </a:p>
          <a:p>
            <a:pPr lvl="2"/>
            <a:r>
              <a:rPr lang="en-CA" sz="1600" dirty="0"/>
              <a:t>Update on key research areas and progress (e.g. </a:t>
            </a:r>
            <a:r>
              <a:rPr lang="en-CA" sz="1600" dirty="0" err="1"/>
              <a:t>Renewell</a:t>
            </a:r>
            <a:r>
              <a:rPr lang="en-CA" sz="1600" dirty="0"/>
              <a:t> project)</a:t>
            </a:r>
          </a:p>
          <a:p>
            <a:pPr lvl="1"/>
            <a:r>
              <a:rPr lang="en-CA" sz="1800" dirty="0"/>
              <a:t>Tracking the green molecules in co-processing and determining the carbon intensity of co-processed fuels – assess the latest developments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2000" dirty="0"/>
              <a:t>Techno-economic evaluation of production costs based on literature and reports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2000" dirty="0"/>
              <a:t>Discussion on the sustainability and carbon intensity of drop-in fuels</a:t>
            </a:r>
          </a:p>
          <a:p>
            <a:pPr lvl="1"/>
            <a:r>
              <a:rPr lang="en-CA" sz="1800" dirty="0"/>
              <a:t>Modified agricultural practices, renewable energy, green hydrogen and CCS to reduce the carbon intensity of fuels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74887-9632-688F-447D-F546682B49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95159"/>
            <a:ext cx="7927564" cy="587917"/>
          </a:xfrm>
        </p:spPr>
        <p:txBody>
          <a:bodyPr/>
          <a:lstStyle/>
          <a:p>
            <a:r>
              <a:rPr lang="en-CA" dirty="0"/>
              <a:t>Topics to be covered</a:t>
            </a:r>
          </a:p>
        </p:txBody>
      </p:sp>
    </p:spTree>
    <p:extLst>
      <p:ext uri="{BB962C8B-B14F-4D97-AF65-F5344CB8AC3E}">
        <p14:creationId xmlns:p14="http://schemas.microsoft.com/office/powerpoint/2010/main" val="2306021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newables Growth Prompts a Feedstock Demand Surge | Paid for and posted by  CME Group">
            <a:extLst>
              <a:ext uri="{FF2B5EF4-FFF2-40B4-BE49-F238E27FC236}">
                <a16:creationId xmlns:a16="http://schemas.microsoft.com/office/drawing/2014/main" id="{9DAC2A0C-DA06-A592-BE6F-37D17793E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4"/>
          <a:stretch/>
        </p:blipFill>
        <p:spPr bwMode="auto">
          <a:xfrm>
            <a:off x="974324" y="1765448"/>
            <a:ext cx="6858000" cy="405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B44C3B-9E4A-8D57-0CBD-BCB01F6E9ED7}"/>
              </a:ext>
            </a:extLst>
          </p:cNvPr>
          <p:cNvSpPr txBox="1"/>
          <p:nvPr/>
        </p:nvSpPr>
        <p:spPr>
          <a:xfrm>
            <a:off x="1509204" y="5815744"/>
            <a:ext cx="6223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b="0" i="0" dirty="0">
                <a:solidFill>
                  <a:srgbClr val="313132"/>
                </a:solidFill>
                <a:effectLst/>
                <a:latin typeface="freight-book"/>
              </a:rPr>
              <a:t>Source: </a:t>
            </a:r>
            <a:r>
              <a:rPr lang="en-CA" sz="1400" b="0" i="0" dirty="0" err="1">
                <a:solidFill>
                  <a:srgbClr val="313132"/>
                </a:solidFill>
                <a:effectLst/>
                <a:latin typeface="freight-book"/>
              </a:rPr>
              <a:t>BloombergNEF</a:t>
            </a:r>
            <a:r>
              <a:rPr lang="en-CA" sz="1400" b="0" i="0" dirty="0">
                <a:solidFill>
                  <a:srgbClr val="313132"/>
                </a:solidFill>
                <a:effectLst/>
                <a:latin typeface="freight-book"/>
              </a:rPr>
              <a:t>, company announcements (June 2021) </a:t>
            </a:r>
            <a:r>
              <a:rPr lang="en-CA" sz="1400" dirty="0"/>
              <a:t>https://www.reuters.com/article/sponsored/renewables-growth-feedstock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481396-F039-E4A3-23F0-C40A34A290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16372"/>
            <a:ext cx="7927564" cy="980907"/>
          </a:xfrm>
        </p:spPr>
        <p:txBody>
          <a:bodyPr/>
          <a:lstStyle/>
          <a:p>
            <a:r>
              <a:rPr lang="en-US" sz="2000" dirty="0"/>
              <a:t>Expansion of HVO/renewable diesel capacity – this technology will deliver the majority of drop-in fuels by 2030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83670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615AE-1395-A6DF-FDA2-75A3404A08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HVO/renewable diesel prices are still very high</a:t>
            </a:r>
            <a:endParaRPr lang="en-CA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6F5B076-C154-0AF8-9FBA-A83792AAB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842" y="2128491"/>
            <a:ext cx="5202315" cy="337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3B8D1C-3C48-9E31-0A3F-13ED01A09591}"/>
              </a:ext>
            </a:extLst>
          </p:cNvPr>
          <p:cNvSpPr txBox="1"/>
          <p:nvPr/>
        </p:nvSpPr>
        <p:spPr>
          <a:xfrm>
            <a:off x="2285999" y="585354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/>
              <a:t>https://www.spglobal.com/commodityinsights/es/oil/refined-products/jetfuel/122221-commodities-2022-saf-hvo-look-to-build-on-2021-success</a:t>
            </a:r>
          </a:p>
        </p:txBody>
      </p:sp>
    </p:spTree>
    <p:extLst>
      <p:ext uri="{BB962C8B-B14F-4D97-AF65-F5344CB8AC3E}">
        <p14:creationId xmlns:p14="http://schemas.microsoft.com/office/powerpoint/2010/main" val="2201726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3A5CDA-74A7-F349-0850-4CFCB94CC8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7" y="1589102"/>
            <a:ext cx="8198431" cy="493598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CA" sz="1600" dirty="0"/>
              <a:t>HEFA/HVO - </a:t>
            </a:r>
            <a:r>
              <a:rPr lang="en-CA" sz="1400" dirty="0"/>
              <a:t>Significant expansion of number of facilities</a:t>
            </a:r>
          </a:p>
          <a:p>
            <a:pPr>
              <a:lnSpc>
                <a:spcPct val="120000"/>
              </a:lnSpc>
            </a:pPr>
            <a:r>
              <a:rPr lang="en-CA" sz="1600" dirty="0"/>
              <a:t>Gasification/FT - </a:t>
            </a:r>
            <a:r>
              <a:rPr lang="en-CA" sz="1400" dirty="0"/>
              <a:t>Fulcrum Bioenergy completed their gasification/FT facility based on MSW feedstock and produced their first </a:t>
            </a:r>
            <a:r>
              <a:rPr lang="en-CA" sz="1400" dirty="0" err="1"/>
              <a:t>syncrude</a:t>
            </a:r>
            <a:r>
              <a:rPr lang="en-CA" sz="1400" dirty="0"/>
              <a:t>. Further upgrading will be carried out at Marathon Petroleum (coprocessing)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CA" sz="1400" dirty="0"/>
              <a:t>Red Rock Biofuels – defaulted on debt and face foreclosure – a setback for commercialisation of gasification from forest residues</a:t>
            </a:r>
          </a:p>
          <a:p>
            <a:pPr>
              <a:lnSpc>
                <a:spcPct val="120000"/>
              </a:lnSpc>
            </a:pPr>
            <a:r>
              <a:rPr lang="en-CA" sz="1600" dirty="0"/>
              <a:t>Alcohol-to-jet - </a:t>
            </a:r>
            <a:r>
              <a:rPr lang="en-CA" sz="1400" dirty="0" err="1"/>
              <a:t>Lanzajet</a:t>
            </a:r>
            <a:r>
              <a:rPr lang="en-CA" sz="1400" dirty="0"/>
              <a:t> Freedom Pines facility - </a:t>
            </a:r>
            <a:r>
              <a:rPr lang="en-US" sz="1400" b="0" i="0" dirty="0">
                <a:effectLst/>
              </a:rPr>
              <a:t>Construction will be completed in 2023 with commission and startup in 2024. </a:t>
            </a:r>
            <a:r>
              <a:rPr lang="en-US" sz="1400" dirty="0"/>
              <a:t>Recently approved EPA pathway indicates sugarcane ethanol will be used (qualifies for D4 RINs) – 55-64% reduction in carbon intensity</a:t>
            </a:r>
          </a:p>
          <a:p>
            <a:pPr>
              <a:lnSpc>
                <a:spcPct val="120000"/>
              </a:lnSpc>
            </a:pPr>
            <a:r>
              <a:rPr lang="en-CA" sz="1600" dirty="0"/>
              <a:t>Pyrolysis and HTL based drop-in fuels – </a:t>
            </a:r>
            <a:r>
              <a:rPr lang="en-CA" sz="1600" dirty="0" err="1"/>
              <a:t>Pyrocell</a:t>
            </a:r>
            <a:r>
              <a:rPr lang="en-CA" sz="1600" dirty="0"/>
              <a:t> commercial production and upgrading at </a:t>
            </a:r>
            <a:r>
              <a:rPr lang="en-CA" sz="1600" dirty="0" err="1"/>
              <a:t>Preem</a:t>
            </a:r>
            <a:r>
              <a:rPr lang="en-CA" sz="1600" dirty="0"/>
              <a:t>. Developments in freestanding upgrading and coprocessing of biocrudes</a:t>
            </a:r>
          </a:p>
          <a:p>
            <a:pPr>
              <a:lnSpc>
                <a:spcPct val="120000"/>
              </a:lnSpc>
            </a:pPr>
            <a:r>
              <a:rPr lang="en-CA" sz="1600" dirty="0"/>
              <a:t> </a:t>
            </a:r>
            <a:r>
              <a:rPr lang="en-CA" sz="1600" dirty="0" err="1"/>
              <a:t>PtL</a:t>
            </a:r>
            <a:r>
              <a:rPr lang="en-CA" sz="1600" dirty="0"/>
              <a:t> developments and commercialisation status</a:t>
            </a:r>
          </a:p>
          <a:p>
            <a:pPr lvl="1">
              <a:lnSpc>
                <a:spcPct val="120000"/>
              </a:lnSpc>
            </a:pPr>
            <a:endParaRPr lang="en-CA" sz="1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FF5A5-A757-BCDE-97D4-CD89F3D067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7" y="234263"/>
            <a:ext cx="7927564" cy="747715"/>
          </a:xfrm>
        </p:spPr>
        <p:txBody>
          <a:bodyPr/>
          <a:lstStyle/>
          <a:p>
            <a:r>
              <a:rPr lang="en-CA" sz="2400" dirty="0"/>
              <a:t>Commercialisation update on drop-in biofuels (freestanding and coprocessing)</a:t>
            </a:r>
          </a:p>
        </p:txBody>
      </p:sp>
    </p:spTree>
    <p:extLst>
      <p:ext uri="{BB962C8B-B14F-4D97-AF65-F5344CB8AC3E}">
        <p14:creationId xmlns:p14="http://schemas.microsoft.com/office/powerpoint/2010/main" val="995745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7FA93-298B-9EA9-F9F3-F22EB85301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7551" y="210706"/>
            <a:ext cx="8340475" cy="980907"/>
          </a:xfrm>
        </p:spPr>
        <p:txBody>
          <a:bodyPr/>
          <a:lstStyle/>
          <a:p>
            <a:r>
              <a:rPr lang="en-CA" sz="2800" dirty="0"/>
              <a:t>Recent techno-economic publications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49CBAB3-DF4C-1721-8EAA-1930E934D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EFBAD0E-3573-486F-F43B-490A00819A9E}"/>
              </a:ext>
            </a:extLst>
          </p:cNvPr>
          <p:cNvGraphicFramePr/>
          <p:nvPr/>
        </p:nvGraphicFramePr>
        <p:xfrm>
          <a:off x="88777" y="887957"/>
          <a:ext cx="4927106" cy="2819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A99AC07F-7B22-0C62-7BEF-81D1F12BC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9049" y="1441572"/>
            <a:ext cx="377301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600" b="1" i="0" u="none" strike="noStrike" cap="none" normalizeH="0" baseline="0" dirty="0" bmk="_Toc125366984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Comparison of minimum selling price for different technologies and feedstocks for pioneer and Nth facilities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1200" dirty="0" bmk="_Toc125366984">
                <a:solidFill>
                  <a:srgbClr val="40404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(Source: Work done at FAA ASCENT lead by Kristin Brandt)</a:t>
            </a:r>
            <a:endParaRPr kumimoji="0" lang="en-CA" altLang="en-US" sz="4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7F5CA9C-4897-E01B-50E6-8B05927A8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CE31C9D-2F24-5DAD-8BE7-B8E1C360C96F}"/>
              </a:ext>
            </a:extLst>
          </p:cNvPr>
          <p:cNvGraphicFramePr/>
          <p:nvPr/>
        </p:nvGraphicFramePr>
        <p:xfrm>
          <a:off x="177551" y="3707359"/>
          <a:ext cx="5406503" cy="272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9569126B-777D-6749-1229-02B7EB2E5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828" y="4016044"/>
            <a:ext cx="324923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400" b="1" i="0" u="none" strike="noStrike" cap="none" normalizeH="0" baseline="0" dirty="0" bmk="_Toc125366983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Total Capital Investment (TCI) per 100 million litre total product (not total SAF) for Pioneer and Nth facilities based on technology/feedstock combinations.</a:t>
            </a:r>
            <a:r>
              <a:rPr kumimoji="0" lang="en-CA" altLang="en-US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en-CA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FE9682-8FB3-5608-1CF0-FBA9AEF4E6D1}"/>
              </a:ext>
            </a:extLst>
          </p:cNvPr>
          <p:cNvSpPr txBox="1"/>
          <p:nvPr/>
        </p:nvSpPr>
        <p:spPr>
          <a:xfrm>
            <a:off x="3941686" y="6205794"/>
            <a:ext cx="4083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4"/>
              </a:rPr>
              <a:t>Link to open access models</a:t>
            </a:r>
            <a:r>
              <a:rPr lang="en-US" sz="1400" dirty="0"/>
              <a:t> at Washington State University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368508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10" y="1890944"/>
            <a:ext cx="5259697" cy="3670931"/>
          </a:xfrm>
        </p:spPr>
        <p:txBody>
          <a:bodyPr/>
          <a:lstStyle/>
          <a:p>
            <a:r>
              <a:rPr lang="it-IT" dirty="0"/>
              <a:t>Jack Saddler</a:t>
            </a:r>
          </a:p>
          <a:p>
            <a:r>
              <a:rPr lang="it-IT" sz="2000" dirty="0">
                <a:hlinkClick r:id="rId2"/>
              </a:rPr>
              <a:t>jack.saddler@ubc.ca</a:t>
            </a:r>
            <a:endParaRPr lang="it-IT" sz="2000" dirty="0"/>
          </a:p>
          <a:p>
            <a:r>
              <a:rPr lang="it-IT" dirty="0"/>
              <a:t>Susan van Dyk</a:t>
            </a:r>
          </a:p>
          <a:p>
            <a:r>
              <a:rPr lang="it-IT" sz="2400" dirty="0">
                <a:hlinkClick r:id="rId3"/>
              </a:rPr>
              <a:t>svandyk100@gmail.com</a:t>
            </a:r>
            <a:endParaRPr lang="it-IT" sz="2400" dirty="0"/>
          </a:p>
          <a:p>
            <a:endParaRPr lang="it-IT" sz="2000" dirty="0"/>
          </a:p>
          <a:p>
            <a:pPr lvl="0"/>
            <a:endParaRPr lang="it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6FC59-AA41-1190-7758-2BBDAA3EE6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3224</TotalTime>
  <Words>549</Words>
  <Application>Microsoft Office PowerPoint</Application>
  <PresentationFormat>Bildspel på skärmen (4:3)</PresentationFormat>
  <Paragraphs>50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Arial</vt:lpstr>
      <vt:lpstr>Calibri</vt:lpstr>
      <vt:lpstr>freight-book</vt:lpstr>
      <vt:lpstr>Segoe UI</vt:lpstr>
      <vt:lpstr>Trebuchet MS</vt:lpstr>
      <vt:lpstr>Wingdings</vt:lpstr>
      <vt:lpstr>Tema di Office</vt:lpstr>
      <vt:lpstr>1_untitled 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136</cp:revision>
  <dcterms:created xsi:type="dcterms:W3CDTF">2020-03-02T15:29:39Z</dcterms:created>
  <dcterms:modified xsi:type="dcterms:W3CDTF">2023-02-23T19:52:48Z</dcterms:modified>
</cp:coreProperties>
</file>