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8">
  <p:sldMasterIdLst>
    <p:sldMasterId id="2147483660" r:id="rId1"/>
    <p:sldMasterId id="2147483673" r:id="rId2"/>
  </p:sldMasterIdLst>
  <p:notesMasterIdLst>
    <p:notesMasterId r:id="rId12"/>
  </p:notesMasterIdLst>
  <p:handoutMasterIdLst>
    <p:handoutMasterId r:id="rId13"/>
  </p:handoutMasterIdLst>
  <p:sldIdLst>
    <p:sldId id="260" r:id="rId3"/>
    <p:sldId id="892" r:id="rId4"/>
    <p:sldId id="897" r:id="rId5"/>
    <p:sldId id="894" r:id="rId6"/>
    <p:sldId id="895" r:id="rId7"/>
    <p:sldId id="898" r:id="rId8"/>
    <p:sldId id="900" r:id="rId9"/>
    <p:sldId id="557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D6EA39-05D6-4A57-A033-D7A5B7C764FC}" v="2" dt="2023-02-17T13:04:17.8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9" autoAdjust="0"/>
    <p:restoredTop sz="96357" autoAdjust="0"/>
  </p:normalViewPr>
  <p:slideViewPr>
    <p:cSldViewPr snapToGrid="0">
      <p:cViewPr varScale="1">
        <p:scale>
          <a:sx n="37" d="100"/>
          <a:sy n="37" d="100"/>
        </p:scale>
        <p:origin x="1288" y="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23/02/2023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23/02/2023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 would like to talk about is the progress made</a:t>
            </a:r>
            <a:r>
              <a:rPr lang="en-US" baseline="0" dirty="0"/>
              <a:t> so far in the IA report.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393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30425"/>
            <a:ext cx="7815290" cy="14700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4071942"/>
            <a:ext cx="6400800" cy="132397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370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1" y="514351"/>
            <a:ext cx="8680481" cy="616050"/>
          </a:xfrm>
        </p:spPr>
        <p:txBody>
          <a:bodyPr/>
          <a:lstStyle>
            <a:lvl1pPr>
              <a:defRPr sz="3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142984"/>
            <a:ext cx="8713788" cy="53578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861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9633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557338"/>
            <a:ext cx="42799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557338"/>
            <a:ext cx="4281488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4854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352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7772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601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0929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77570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2969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9100" y="514350"/>
            <a:ext cx="2195513" cy="5938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0975" y="514350"/>
            <a:ext cx="6435725" cy="5938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1547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75" y="514350"/>
            <a:ext cx="8713788" cy="9366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50825" y="1557338"/>
            <a:ext cx="8713788" cy="489585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9815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0975" y="514350"/>
            <a:ext cx="8713788" cy="93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557338"/>
            <a:ext cx="8713788" cy="4895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8604250" y="6669088"/>
            <a:ext cx="461963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0" rIns="18000" bIns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7A410A-66A4-4DA2-A881-76691332D866}" type="slidenum">
              <a:rPr lang="en-CA" sz="800" b="1">
                <a:solidFill>
                  <a:srgbClr val="000036"/>
                </a:solidFill>
              </a:rPr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 sz="800">
              <a:solidFill>
                <a:srgbClr val="000036"/>
              </a:solidFill>
            </a:endParaRPr>
          </a:p>
        </p:txBody>
      </p:sp>
      <p:pic>
        <p:nvPicPr>
          <p:cNvPr id="1029" name="Picture 5" descr="footer_002_pptver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19863"/>
            <a:ext cx="9144000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6675"/>
            <a:ext cx="9144000" cy="450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895977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eabioenergy.com/blog/publications/iea-bioenergy-webinar-sustainable-aviation-fuel-biojet-technologies-commercialisation-status-opportunities-and-challenges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vandyk100@gmail.com" TargetMode="External"/><Relationship Id="rId2" Type="http://schemas.openxmlformats.org/officeDocument/2006/relationships/hyperlink" Target="mailto:jack.saddler@ubc.ca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>
          <a:xfrm>
            <a:off x="3750792" y="2178297"/>
            <a:ext cx="5393208" cy="1705806"/>
          </a:xfrm>
        </p:spPr>
        <p:txBody>
          <a:bodyPr/>
          <a:lstStyle/>
          <a:p>
            <a:r>
              <a:rPr lang="en-CA" sz="3000" dirty="0"/>
              <a:t>Project Proposal:</a:t>
            </a:r>
          </a:p>
          <a:p>
            <a:r>
              <a:rPr lang="en-US" sz="2600" kern="1400" spc="25" dirty="0">
                <a:solidFill>
                  <a:srgbClr val="FF0000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Update on developments in SAF/biojet fuel </a:t>
            </a:r>
            <a:r>
              <a:rPr lang="en-US" sz="2600" kern="1400" spc="25" dirty="0" err="1">
                <a:solidFill>
                  <a:srgbClr val="FF0000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commercialisation</a:t>
            </a:r>
            <a:r>
              <a:rPr lang="en-US" sz="2600" b="1" kern="1400" spc="25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(2022-2024 Update) </a:t>
            </a:r>
            <a:endParaRPr lang="en-CA" sz="2600" b="1" kern="1400" spc="25" dirty="0">
              <a:solidFill>
                <a:srgbClr val="17365D"/>
              </a:solidFill>
              <a:effectLst/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endParaRPr lang="en-CA" sz="3000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>
          <a:xfrm>
            <a:off x="3902925" y="4011454"/>
            <a:ext cx="5073650" cy="656820"/>
          </a:xfrm>
        </p:spPr>
        <p:txBody>
          <a:bodyPr/>
          <a:lstStyle/>
          <a:p>
            <a:r>
              <a:rPr lang="en-CA" sz="2500" b="1" dirty="0">
                <a:solidFill>
                  <a:schemeClr val="tx1"/>
                </a:solidFill>
              </a:rPr>
              <a:t>Susan van Dyk, Jack Saddler- Canada NTLs</a:t>
            </a:r>
            <a:endParaRPr lang="it-IT" sz="2500" b="1" dirty="0">
              <a:solidFill>
                <a:schemeClr val="tx1"/>
              </a:solidFill>
            </a:endParaRPr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>
          <a:xfrm>
            <a:off x="3902925" y="4910984"/>
            <a:ext cx="5073650" cy="544604"/>
          </a:xfrm>
        </p:spPr>
        <p:txBody>
          <a:bodyPr/>
          <a:lstStyle/>
          <a:p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5" name="Segnaposto immagine 4" descr="Immagine che contiene erba, natura, esterni, campo&#10;&#10;Descrizione generata automaticamente">
            <a:extLst>
              <a:ext uri="{FF2B5EF4-FFF2-40B4-BE49-F238E27FC236}">
                <a16:creationId xmlns:a16="http://schemas.microsoft.com/office/drawing/2014/main" id="{8F53D0DA-7A96-482D-B6F0-681735847B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8" r="23988"/>
          <a:stretch>
            <a:fillRect/>
          </a:stretch>
        </p:blipFill>
        <p:spPr>
          <a:xfrm>
            <a:off x="231729" y="2220239"/>
            <a:ext cx="3519063" cy="2760343"/>
          </a:xfrm>
        </p:spPr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651839-B37C-4E98-AEED-8EB1486E39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793" y="344238"/>
            <a:ext cx="7927564" cy="980907"/>
          </a:xfrm>
        </p:spPr>
        <p:txBody>
          <a:bodyPr/>
          <a:lstStyle/>
          <a:p>
            <a:r>
              <a:rPr lang="en-US" sz="2800" dirty="0"/>
              <a:t>Previous Task 39 Biojet/SAF report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68CF6F-26E3-4A2A-9276-4CD4EF8B7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846" y="1042165"/>
            <a:ext cx="3798149" cy="535863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491DBF-3C5D-46E5-8A76-66115ED2D4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03" t="14582" r="32165" b="24662"/>
          <a:stretch/>
        </p:blipFill>
        <p:spPr>
          <a:xfrm>
            <a:off x="5643080" y="2423602"/>
            <a:ext cx="3219952" cy="22260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025795-5E44-45A0-BE47-6C5A20073109}"/>
              </a:ext>
            </a:extLst>
          </p:cNvPr>
          <p:cNvSpPr txBox="1"/>
          <p:nvPr/>
        </p:nvSpPr>
        <p:spPr>
          <a:xfrm>
            <a:off x="5557421" y="4843963"/>
            <a:ext cx="3391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Link to the webinar video and the presentation slides:</a:t>
            </a:r>
          </a:p>
          <a:p>
            <a:r>
              <a:rPr lang="en-US" sz="1100" dirty="0">
                <a:hlinkClick r:id="rId4"/>
              </a:rPr>
              <a:t>https://www.ieabioenergy.com/blog/publications/iea-bioenergy-webinar-sustainable-aviation-fuel-biojet-technologies-commercialisation-status-opportunities-and-challenges/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22099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AC3914-5445-E206-9E44-CDDDF0B337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3931" y="1065321"/>
            <a:ext cx="7927564" cy="4607510"/>
          </a:xfrm>
        </p:spPr>
        <p:txBody>
          <a:bodyPr>
            <a:normAutofit lnSpcReduction="10000"/>
          </a:bodyPr>
          <a:lstStyle/>
          <a:p>
            <a:r>
              <a:rPr lang="en-US" sz="1800" b="0" i="0" dirty="0">
                <a:effectLst/>
              </a:rPr>
              <a:t>The International Air Transport Association (IATA) estimates 200% increase in SAF production for 2022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pPr lvl="1"/>
            <a:r>
              <a:rPr lang="en-US" sz="1600" dirty="0"/>
              <a:t>30 billion </a:t>
            </a:r>
            <a:r>
              <a:rPr lang="en-US" sz="1600" dirty="0" err="1"/>
              <a:t>litre</a:t>
            </a:r>
            <a:r>
              <a:rPr lang="en-US" sz="1600" dirty="0"/>
              <a:t> target for 2030</a:t>
            </a:r>
          </a:p>
          <a:p>
            <a:pPr lvl="1"/>
            <a:r>
              <a:rPr lang="en-US" sz="1600" dirty="0"/>
              <a:t>450 billion </a:t>
            </a:r>
            <a:r>
              <a:rPr lang="en-US" sz="1600" dirty="0" err="1"/>
              <a:t>litre</a:t>
            </a:r>
            <a:r>
              <a:rPr lang="en-US" sz="1600" dirty="0"/>
              <a:t> target for 2050 </a:t>
            </a:r>
            <a:endParaRPr lang="en-US" sz="1400" dirty="0"/>
          </a:p>
          <a:p>
            <a:r>
              <a:rPr lang="en-US" sz="1800" dirty="0"/>
              <a:t>Total offtake agreements (14 Feb 2023) – 41 billion </a:t>
            </a:r>
            <a:r>
              <a:rPr lang="en-US" sz="1800" dirty="0" err="1"/>
              <a:t>litres</a:t>
            </a:r>
            <a:endParaRPr lang="en-US" sz="1800" dirty="0"/>
          </a:p>
          <a:p>
            <a:r>
              <a:rPr lang="en-CA" sz="1800" dirty="0" err="1"/>
              <a:t>ArgusMedia</a:t>
            </a:r>
            <a:r>
              <a:rPr lang="en-CA" sz="1800" dirty="0"/>
              <a:t> report on 27 January 2023 – Price of SAF</a:t>
            </a:r>
          </a:p>
          <a:p>
            <a:pPr lvl="1">
              <a:lnSpc>
                <a:spcPct val="100000"/>
              </a:lnSpc>
            </a:pPr>
            <a:r>
              <a:rPr lang="en-US" sz="1800" dirty="0"/>
              <a:t>S</a:t>
            </a:r>
            <a:r>
              <a:rPr lang="en-US" sz="1800" b="0" i="0" dirty="0">
                <a:effectLst/>
              </a:rPr>
              <a:t>ustainable aviation fuel (HEFA-SPK) sells at a premium compared with conventional jet fuel</a:t>
            </a:r>
          </a:p>
          <a:p>
            <a:pPr lvl="1">
              <a:lnSpc>
                <a:spcPct val="100000"/>
              </a:lnSpc>
            </a:pPr>
            <a:r>
              <a:rPr lang="en-US" sz="1800" b="0" i="0" dirty="0">
                <a:effectLst/>
              </a:rPr>
              <a:t>The outright was set at $3,344.74/t, which equates to a premium of around $2,330/t to the 1-27 January jet fuel average.</a:t>
            </a:r>
            <a:endParaRPr lang="en-CA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06459B-91B1-18F5-D3B6-38BE4594AA5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6995" y="204263"/>
            <a:ext cx="7927564" cy="980907"/>
          </a:xfrm>
        </p:spPr>
        <p:txBody>
          <a:bodyPr/>
          <a:lstStyle/>
          <a:p>
            <a:r>
              <a:rPr lang="en-CA" dirty="0"/>
              <a:t>Current status of SAF production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403BD32-9CCB-DD47-8D41-39052DDF1A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014222"/>
              </p:ext>
            </p:extLst>
          </p:nvPr>
        </p:nvGraphicFramePr>
        <p:xfrm>
          <a:off x="896645" y="1645955"/>
          <a:ext cx="7244179" cy="1066800"/>
        </p:xfrm>
        <a:graphic>
          <a:graphicData uri="http://schemas.openxmlformats.org/drawingml/2006/table">
            <a:tbl>
              <a:tblPr/>
              <a:tblGrid>
                <a:gridCol w="2271463">
                  <a:extLst>
                    <a:ext uri="{9D8B030D-6E8A-4147-A177-3AD203B41FA5}">
                      <a16:colId xmlns:a16="http://schemas.microsoft.com/office/drawing/2014/main" val="3815257026"/>
                    </a:ext>
                  </a:extLst>
                </a:gridCol>
                <a:gridCol w="1227792">
                  <a:extLst>
                    <a:ext uri="{9D8B030D-6E8A-4147-A177-3AD203B41FA5}">
                      <a16:colId xmlns:a16="http://schemas.microsoft.com/office/drawing/2014/main" val="3660002072"/>
                    </a:ext>
                  </a:extLst>
                </a:gridCol>
                <a:gridCol w="1210248">
                  <a:extLst>
                    <a:ext uri="{9D8B030D-6E8A-4147-A177-3AD203B41FA5}">
                      <a16:colId xmlns:a16="http://schemas.microsoft.com/office/drawing/2014/main" val="4257935094"/>
                    </a:ext>
                  </a:extLst>
                </a:gridCol>
                <a:gridCol w="1157608">
                  <a:extLst>
                    <a:ext uri="{9D8B030D-6E8A-4147-A177-3AD203B41FA5}">
                      <a16:colId xmlns:a16="http://schemas.microsoft.com/office/drawing/2014/main" val="651826190"/>
                    </a:ext>
                  </a:extLst>
                </a:gridCol>
                <a:gridCol w="1377068">
                  <a:extLst>
                    <a:ext uri="{9D8B030D-6E8A-4147-A177-3AD203B41FA5}">
                      <a16:colId xmlns:a16="http://schemas.microsoft.com/office/drawing/2014/main" val="318050754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CA">
                          <a:effectLst/>
                        </a:rPr>
                        <a:t>YEAR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57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>
                          <a:effectLst/>
                        </a:rPr>
                        <a:t>2019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57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>
                          <a:effectLst/>
                        </a:rPr>
                        <a:t>2020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57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>
                          <a:effectLst/>
                        </a:rPr>
                        <a:t>2021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57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CA">
                          <a:effectLst/>
                        </a:rPr>
                        <a:t>2022E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57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9979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>
                          <a:effectLst/>
                        </a:rPr>
                        <a:t>Estimated SAF Output (Million Liters)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457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5720" cap="flat" cmpd="sng" algn="ctr">
                      <a:solidFill>
                        <a:srgbClr val="FAC8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CA" dirty="0">
                          <a:effectLst/>
                        </a:rPr>
                        <a:t>25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457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5720" cap="flat" cmpd="sng" algn="ctr">
                      <a:solidFill>
                        <a:srgbClr val="FAC8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CA">
                          <a:effectLst/>
                        </a:rPr>
                        <a:t>62.5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457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5720" cap="flat" cmpd="sng" algn="ctr">
                      <a:solidFill>
                        <a:srgbClr val="FAC8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CA">
                          <a:effectLst/>
                        </a:rPr>
                        <a:t>100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457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5720" cap="flat" cmpd="sng" algn="ctr">
                      <a:solidFill>
                        <a:srgbClr val="FAC8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CA" dirty="0">
                          <a:effectLst/>
                        </a:rPr>
                        <a:t>300-450</a:t>
                      </a:r>
                    </a:p>
                  </a:txBody>
                  <a:tcPr marL="76200" marR="76200" marT="76200" marB="76200">
                    <a:lnL>
                      <a:noFill/>
                    </a:lnL>
                    <a:lnR>
                      <a:noFill/>
                    </a:lnR>
                    <a:lnT w="4572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5720" cap="flat" cmpd="sng" algn="ctr">
                      <a:solidFill>
                        <a:srgbClr val="FAC8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5592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09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3D5703-593C-5218-0778-9EE6DDDDF9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0564" y="913051"/>
            <a:ext cx="7927564" cy="4970763"/>
          </a:xfrm>
        </p:spPr>
        <p:txBody>
          <a:bodyPr>
            <a:normAutofit/>
          </a:bodyPr>
          <a:lstStyle/>
          <a:p>
            <a:r>
              <a:rPr lang="en-CA" sz="1600" dirty="0"/>
              <a:t>Inflation Reduction Act</a:t>
            </a:r>
          </a:p>
          <a:p>
            <a:pPr lvl="1"/>
            <a:r>
              <a:rPr lang="en-CA" sz="1600" dirty="0"/>
              <a:t>SAF blenders tax credit - $1.25/gal with a minimum of 50% reduction in CI; increased by $0.01 for each additional % reduction in CI up to $1.75) – Duration 2023-2024</a:t>
            </a:r>
          </a:p>
          <a:p>
            <a:pPr lvl="1"/>
            <a:r>
              <a:rPr lang="en-CA" sz="1600" dirty="0"/>
              <a:t>SAF production credit – $0.35/gal if CI reductions are not met; $1.75/gal if CI reductions are met - Duration 2025-2027</a:t>
            </a:r>
          </a:p>
          <a:p>
            <a:r>
              <a:rPr lang="en-CA" sz="1600" dirty="0"/>
              <a:t>Other incentives under the federal Renewable Fuel Standard (RFS) (RINs) and at state level are stackable</a:t>
            </a:r>
          </a:p>
          <a:p>
            <a:r>
              <a:rPr lang="en-CA" sz="1600" dirty="0"/>
              <a:t>ICAO has published a guidance on potential policies for SAF development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75A1A-B34B-E47A-8360-516474879DC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246778"/>
            <a:ext cx="7927564" cy="666273"/>
          </a:xfrm>
        </p:spPr>
        <p:txBody>
          <a:bodyPr/>
          <a:lstStyle/>
          <a:p>
            <a:r>
              <a:rPr lang="en-CA" sz="2400" dirty="0"/>
              <a:t>Policy in the US to promote SAF</a:t>
            </a:r>
          </a:p>
        </p:txBody>
      </p:sp>
      <p:pic>
        <p:nvPicPr>
          <p:cNvPr id="2050" name="Picture 98" descr="Chart, waterfall chart&#10;&#10;Description automatically generated">
            <a:extLst>
              <a:ext uri="{FF2B5EF4-FFF2-40B4-BE49-F238E27FC236}">
                <a16:creationId xmlns:a16="http://schemas.microsoft.com/office/drawing/2014/main" id="{FF3BF776-84C1-443F-8DDA-BB17C669C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2" t="24503" r="25000" b="14149"/>
          <a:stretch>
            <a:fillRect/>
          </a:stretch>
        </p:blipFill>
        <p:spPr bwMode="auto">
          <a:xfrm>
            <a:off x="705872" y="3429000"/>
            <a:ext cx="5100124" cy="2786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E219960-01BF-A2F4-AEE7-7D27D466D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C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C136DA-B6C2-D412-0217-CEA902EA7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35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endParaRPr kumimoji="0" lang="en-CA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F06BB7-1B7F-157F-10FC-944A1BEE6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0411" y="4023211"/>
            <a:ext cx="278758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1600" b="1" dirty="0" bmk="_Toc125366996">
                <a:solidFill>
                  <a:srgbClr val="404040"/>
                </a:solidFill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I</a:t>
            </a:r>
            <a:r>
              <a:rPr kumimoji="0" lang="en-CA" altLang="en-US" sz="1400" b="1" i="0" u="none" strike="noStrike" cap="none" normalizeH="0" baseline="0" dirty="0" bmk="_Toc125366996">
                <a:ln>
                  <a:noFill/>
                </a:ln>
                <a:solidFill>
                  <a:srgbClr val="40404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mpact of policies on an nth facility based on gasification of forest residues and FT synthesis.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51D787-4DF1-0084-A841-E514DF7925F4}"/>
              </a:ext>
            </a:extLst>
          </p:cNvPr>
          <p:cNvSpPr txBox="1"/>
          <p:nvPr/>
        </p:nvSpPr>
        <p:spPr>
          <a:xfrm>
            <a:off x="5979013" y="5306733"/>
            <a:ext cx="2556769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05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ICAO CAEP. (2022). </a:t>
            </a:r>
            <a:r>
              <a:rPr lang="en-CA" sz="105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Guidance on potential policies and coordinated approaches for the deployment of SAF</a:t>
            </a:r>
            <a:endParaRPr lang="en-CA" sz="1050" dirty="0"/>
          </a:p>
        </p:txBody>
      </p:sp>
    </p:spTree>
    <p:extLst>
      <p:ext uri="{BB962C8B-B14F-4D97-AF65-F5344CB8AC3E}">
        <p14:creationId xmlns:p14="http://schemas.microsoft.com/office/powerpoint/2010/main" val="1246433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9A4665-D852-CC28-2014-B8856E2CFF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7" y="1673207"/>
            <a:ext cx="8189553" cy="4487895"/>
          </a:xfrm>
        </p:spPr>
        <p:txBody>
          <a:bodyPr>
            <a:normAutofit fontScale="92500" lnSpcReduction="10000"/>
          </a:bodyPr>
          <a:lstStyle/>
          <a:p>
            <a:r>
              <a:rPr lang="en-CA" sz="2000" dirty="0"/>
              <a:t>Illinois (approved) – tax credit for SAF bought and sold in Illinois </a:t>
            </a:r>
          </a:p>
          <a:p>
            <a:pPr lvl="1"/>
            <a:r>
              <a:rPr lang="en-US" sz="1800" b="0" i="0" dirty="0">
                <a:effectLst/>
              </a:rPr>
              <a:t>$1.50/USG sustainable aviation fuel (SAF) tax credit that airlines can use to satisfy all or part of their state use tax liabilities</a:t>
            </a:r>
          </a:p>
          <a:p>
            <a:pPr lvl="1"/>
            <a:r>
              <a:rPr lang="en-US" sz="1800" dirty="0"/>
              <a:t>F</a:t>
            </a:r>
            <a:r>
              <a:rPr lang="en-US" sz="1800" b="0" i="0" dirty="0">
                <a:effectLst/>
              </a:rPr>
              <a:t>or every gallon of SAF sold to or used by an air carrier in Illinois from 1 June 2023 to 1 June 203</a:t>
            </a:r>
            <a:r>
              <a:rPr lang="en-US" sz="1800" dirty="0"/>
              <a:t>3</a:t>
            </a:r>
          </a:p>
          <a:p>
            <a:pPr lvl="1"/>
            <a:r>
              <a:rPr lang="en-US" sz="1800" b="0" i="0" dirty="0">
                <a:effectLst/>
              </a:rPr>
              <a:t>will effectively lower the price airlines pay for SAF used at airports in the state</a:t>
            </a:r>
          </a:p>
          <a:p>
            <a:pPr lvl="1"/>
            <a:r>
              <a:rPr lang="en-US" sz="1800" b="0" i="0" dirty="0">
                <a:effectLst/>
              </a:rPr>
              <a:t>caps the volume of soybean oil-derived SAF that airlines can claim credits for to 10mn USG/</a:t>
            </a:r>
            <a:r>
              <a:rPr lang="en-US" sz="1800" b="0" i="0" dirty="0" err="1">
                <a:effectLst/>
              </a:rPr>
              <a:t>yr</a:t>
            </a:r>
            <a:endParaRPr lang="en-US" sz="1800" dirty="0"/>
          </a:p>
          <a:p>
            <a:pPr lvl="1"/>
            <a:r>
              <a:rPr lang="en-US" sz="1800" b="0" i="0" dirty="0">
                <a:effectLst/>
              </a:rPr>
              <a:t>Starting in June 2028 the state tax credit will only apply to SAF derived from domestic feedstocks</a:t>
            </a:r>
            <a:endParaRPr lang="en-CA" sz="1800" dirty="0"/>
          </a:p>
          <a:p>
            <a:r>
              <a:rPr lang="en-CA" sz="2000" dirty="0"/>
              <a:t>Washington State (proposed bill)</a:t>
            </a:r>
          </a:p>
          <a:p>
            <a:pPr lvl="1"/>
            <a:r>
              <a:rPr lang="en-US" sz="1800" b="0" i="0" dirty="0">
                <a:effectLst/>
              </a:rPr>
              <a:t>tax incentives to manufacture and purchase alternative jet fuel,</a:t>
            </a:r>
          </a:p>
          <a:p>
            <a:pPr lvl="1"/>
            <a:r>
              <a:rPr lang="en-US" sz="1800" dirty="0"/>
              <a:t>From</a:t>
            </a:r>
            <a:r>
              <a:rPr lang="en-US" sz="1800" b="0" i="0" dirty="0">
                <a:effectLst/>
              </a:rPr>
              <a:t> July 1, 2024, but only after a facility capable of producing at least 20 million gallons of alternative jet fuel is operating in Washington</a:t>
            </a:r>
          </a:p>
          <a:p>
            <a:pPr lvl="1"/>
            <a:r>
              <a:rPr lang="en-US" sz="1800" dirty="0"/>
              <a:t>10 years</a:t>
            </a:r>
            <a:endParaRPr lang="en-CA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90E212-1059-4B9F-8B07-DBBD1F23FF9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CA" sz="2400" dirty="0"/>
              <a:t>Additional SAF tax credits introduced in Illinois and Washington State</a:t>
            </a:r>
          </a:p>
        </p:txBody>
      </p:sp>
    </p:spTree>
    <p:extLst>
      <p:ext uri="{BB962C8B-B14F-4D97-AF65-F5344CB8AC3E}">
        <p14:creationId xmlns:p14="http://schemas.microsoft.com/office/powerpoint/2010/main" val="2287913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1D4376-27A3-1A06-FF23-E172CE0AEB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351778"/>
            <a:ext cx="7927564" cy="4886775"/>
          </a:xfrm>
        </p:spPr>
        <p:txBody>
          <a:bodyPr>
            <a:normAutofit/>
          </a:bodyPr>
          <a:lstStyle/>
          <a:p>
            <a:r>
              <a:rPr lang="en-US" sz="2000" dirty="0" err="1"/>
              <a:t>ReFuelEU</a:t>
            </a:r>
            <a:r>
              <a:rPr lang="en-US" sz="2000" dirty="0"/>
              <a:t> – </a:t>
            </a:r>
            <a:r>
              <a:rPr lang="en-US" sz="2000" dirty="0" err="1"/>
              <a:t>trilogue</a:t>
            </a:r>
            <a:r>
              <a:rPr lang="en-US" sz="2000" dirty="0"/>
              <a:t> discussions still need to </a:t>
            </a:r>
            <a:r>
              <a:rPr lang="en-US" sz="2000" dirty="0" err="1"/>
              <a:t>finalise</a:t>
            </a:r>
            <a:r>
              <a:rPr lang="en-US" sz="2000" dirty="0"/>
              <a:t> policy</a:t>
            </a:r>
          </a:p>
          <a:p>
            <a:pPr lvl="1"/>
            <a:r>
              <a:rPr lang="en-US" sz="1600" dirty="0"/>
              <a:t>Proposed targets remain the same but discussion around increased targets and sub-targets</a:t>
            </a:r>
          </a:p>
          <a:p>
            <a:pPr lvl="1"/>
            <a:r>
              <a:rPr lang="en-US" sz="1600" b="0" i="0" dirty="0">
                <a:effectLst/>
              </a:rPr>
              <a:t>Mandates for SAF are set at 2% in 2025, 5% in 2030, 20% in 2035, 32% in 2040, 38% in 2045 and 63% in 2050. </a:t>
            </a:r>
          </a:p>
          <a:p>
            <a:pPr lvl="1"/>
            <a:r>
              <a:rPr lang="en-US" sz="1600" b="0" i="0" dirty="0">
                <a:effectLst/>
              </a:rPr>
              <a:t>Sub-mandate for synthetic or e-fuels </a:t>
            </a:r>
            <a:r>
              <a:rPr lang="en-US" sz="1600" dirty="0"/>
              <a:t>are</a:t>
            </a:r>
            <a:r>
              <a:rPr lang="en-US" sz="1600" b="0" i="0" dirty="0">
                <a:effectLst/>
              </a:rPr>
              <a:t> 0.7% in 2030, 5% in 2035, 8% in 2040, 11% in 2045 and 28% in 2050. </a:t>
            </a:r>
          </a:p>
          <a:p>
            <a:pPr lvl="1"/>
            <a:r>
              <a:rPr lang="en-US" sz="1600" b="0" i="0" dirty="0">
                <a:effectLst/>
              </a:rPr>
              <a:t>Legislators </a:t>
            </a:r>
            <a:r>
              <a:rPr lang="en-US" sz="1600" b="0" i="0" dirty="0" err="1">
                <a:effectLst/>
              </a:rPr>
              <a:t>discussingincreasing</a:t>
            </a:r>
            <a:r>
              <a:rPr lang="en-US" sz="1600" b="0" i="0" dirty="0">
                <a:effectLst/>
              </a:rPr>
              <a:t> the sub-targets for synthetic fuels to 1% in 2030, 2% in 2033 and 5% in 2035.</a:t>
            </a:r>
          </a:p>
          <a:p>
            <a:r>
              <a:rPr lang="en-CA" sz="2000" dirty="0"/>
              <a:t>EU delegated acts on Renewable Hydrogen and Renewable Fuels of Non-biological origin</a:t>
            </a:r>
          </a:p>
          <a:p>
            <a:pPr lvl="1"/>
            <a:r>
              <a:rPr lang="en-US" sz="1600" dirty="0"/>
              <a:t>W</a:t>
            </a:r>
            <a:r>
              <a:rPr lang="en-US" sz="1600" b="0" i="0" dirty="0">
                <a:effectLst/>
              </a:rPr>
              <a:t>hen can hydrogen, hydrogen-based fuels or other energy carriers be considered as a renewable fuel of non-biological origin</a:t>
            </a:r>
            <a:r>
              <a:rPr lang="en-US" sz="1600" dirty="0"/>
              <a:t> (</a:t>
            </a:r>
            <a:r>
              <a:rPr lang="en-US" sz="1600" b="0" i="0" dirty="0">
                <a:effectLst/>
              </a:rPr>
              <a:t>RFNBO)? The rules ensure that these fuels can only be produced from “additional” renewable electricity generated at the same time and in the same area as where the </a:t>
            </a:r>
            <a:r>
              <a:rPr lang="en-US" sz="1600" dirty="0"/>
              <a:t>fuels are </a:t>
            </a:r>
            <a:r>
              <a:rPr lang="en-US" sz="1600" b="0" i="0" dirty="0">
                <a:effectLst/>
              </a:rPr>
              <a:t>produced.</a:t>
            </a:r>
            <a:endParaRPr lang="en-CA" sz="1600" b="0" i="0" dirty="0">
              <a:effectLst/>
            </a:endParaRPr>
          </a:p>
          <a:p>
            <a:pPr lvl="1"/>
            <a:r>
              <a:rPr lang="en-US" sz="1600" b="0" i="0" dirty="0">
                <a:effectLst/>
              </a:rPr>
              <a:t>What methodology will be used to calculate GHG emissions savings from RFNBO’s and recycled carbon fuels?</a:t>
            </a:r>
            <a:endParaRPr lang="en-CA" sz="1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FC37D5-D48F-276D-8339-5270E457CF7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Update on policies in Europe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82538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29993E-8EBE-CD32-16F5-BA4DC0BEB5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90A6AD-5C0A-E2AE-112E-6835F1E0CE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SAF policies in Europe &amp; global</a:t>
            </a:r>
            <a:endParaRPr lang="en-CA" dirty="0"/>
          </a:p>
        </p:txBody>
      </p:sp>
      <p:pic>
        <p:nvPicPr>
          <p:cNvPr id="1026" name="Picture 2" descr="Sustainable aviation fuel will be game changer for aviation industry –  Airport World">
            <a:extLst>
              <a:ext uri="{FF2B5EF4-FFF2-40B4-BE49-F238E27FC236}">
                <a16:creationId xmlns:a16="http://schemas.microsoft.com/office/drawing/2014/main" id="{7192D0E2-0F4B-A3CB-AA09-060CDDBA4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55" y="1149658"/>
            <a:ext cx="8790845" cy="472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6BA4ED-90FB-0086-CDC7-F6522C9692E0}"/>
              </a:ext>
            </a:extLst>
          </p:cNvPr>
          <p:cNvSpPr txBox="1"/>
          <p:nvPr/>
        </p:nvSpPr>
        <p:spPr>
          <a:xfrm>
            <a:off x="4572000" y="5755210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dirty="0"/>
              <a:t>Source: https://airport-world.com/game-changer/</a:t>
            </a:r>
          </a:p>
        </p:txBody>
      </p:sp>
    </p:spTree>
    <p:extLst>
      <p:ext uri="{BB962C8B-B14F-4D97-AF65-F5344CB8AC3E}">
        <p14:creationId xmlns:p14="http://schemas.microsoft.com/office/powerpoint/2010/main" val="3411450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5A29F1-73DA-4A75-C5C4-4B5BA91F1C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6745" y="1455938"/>
            <a:ext cx="7927564" cy="4906799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CA" sz="1600" dirty="0"/>
              <a:t>Sector goals to 2030/2050 – ICAO agreement on long term aspirational goals (LTAG)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1600" dirty="0"/>
              <a:t>Commercialisation status of technologies and a deep dive into “future” technologies such as </a:t>
            </a:r>
            <a:r>
              <a:rPr lang="en-CA" sz="1600" dirty="0" err="1"/>
              <a:t>PtL</a:t>
            </a:r>
            <a:endParaRPr lang="en-CA" sz="1600" dirty="0"/>
          </a:p>
          <a:p>
            <a:pPr marL="457200" indent="-457200">
              <a:buFont typeface="+mj-lt"/>
              <a:buAutoNum type="arabicPeriod"/>
            </a:pPr>
            <a:r>
              <a:rPr lang="en-CA" sz="1600" dirty="0"/>
              <a:t>Developments in ASTM certification of technologies, with a focus on the development of 100% SAF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CA" sz="1600" dirty="0"/>
              <a:t>Feedstocks</a:t>
            </a:r>
          </a:p>
          <a:p>
            <a:pPr lvl="1"/>
            <a:r>
              <a:rPr lang="en-CA" sz="1600" dirty="0"/>
              <a:t>Availability (e.g. low CI lipids (UCO, Tallow, etc.), higher CI lipids (e.g. vegetable oils), biocrudes (e.g. fast/catalytic pyrolysis, HTL)</a:t>
            </a:r>
          </a:p>
          <a:p>
            <a:pPr lvl="1"/>
            <a:r>
              <a:rPr lang="en-CA" sz="1600" dirty="0"/>
              <a:t>Debate around use of food feedstocks for SAF production (e.g. corn ethanol, vegetable oils, etc.)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CA" sz="1600" dirty="0"/>
              <a:t>Techno-economics – comparison of estimated production costs for different technologies and potential cost reductions by 2030/2050</a:t>
            </a:r>
          </a:p>
          <a:p>
            <a:pPr marL="0" indent="0">
              <a:buNone/>
            </a:pPr>
            <a:r>
              <a:rPr lang="en-CA" sz="1600" dirty="0"/>
              <a:t>6. Global policy developments used to promote production and use of SAF</a:t>
            </a:r>
          </a:p>
          <a:p>
            <a:pPr marL="0" indent="0">
              <a:buNone/>
            </a:pPr>
            <a:r>
              <a:rPr lang="en-CA" sz="1600" dirty="0"/>
              <a:t>7. Carbon intensity, LCA models, sustainability and certification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843D7-F007-C7BE-A93D-632C329E85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495263"/>
            <a:ext cx="7927564" cy="733902"/>
          </a:xfrm>
        </p:spPr>
        <p:txBody>
          <a:bodyPr/>
          <a:lstStyle/>
          <a:p>
            <a:r>
              <a:rPr lang="en-CA" sz="2400" dirty="0"/>
              <a:t>A range of topics will be covered in the report update</a:t>
            </a:r>
          </a:p>
        </p:txBody>
      </p:sp>
    </p:spTree>
    <p:extLst>
      <p:ext uri="{BB962C8B-B14F-4D97-AF65-F5344CB8AC3E}">
        <p14:creationId xmlns:p14="http://schemas.microsoft.com/office/powerpoint/2010/main" val="2813652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25497D-03AE-4D8C-81A9-C614773CCD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9910" y="2130017"/>
            <a:ext cx="5259697" cy="3431858"/>
          </a:xfrm>
        </p:spPr>
        <p:txBody>
          <a:bodyPr/>
          <a:lstStyle/>
          <a:p>
            <a:r>
              <a:rPr lang="it-IT" dirty="0"/>
              <a:t>Jack Saddler</a:t>
            </a:r>
          </a:p>
          <a:p>
            <a:r>
              <a:rPr lang="it-IT" sz="2000" dirty="0">
                <a:hlinkClick r:id="rId2"/>
              </a:rPr>
              <a:t>jack.saddler@ubc.ca</a:t>
            </a:r>
            <a:endParaRPr lang="it-IT" sz="2000" dirty="0"/>
          </a:p>
          <a:p>
            <a:r>
              <a:rPr lang="it-IT" dirty="0"/>
              <a:t>Susan van Dyk</a:t>
            </a:r>
          </a:p>
          <a:p>
            <a:r>
              <a:rPr lang="it-IT" sz="2000" dirty="0">
                <a:hlinkClick r:id="rId3"/>
              </a:rPr>
              <a:t>svandyk100@gmail.com</a:t>
            </a:r>
            <a:endParaRPr lang="it-IT" sz="2000" dirty="0"/>
          </a:p>
          <a:p>
            <a:endParaRPr lang="it-IT" sz="2000" dirty="0"/>
          </a:p>
          <a:p>
            <a:pPr lvl="0"/>
            <a:endParaRPr lang="it-IT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73EE9F-E296-25D6-067F-37676E71C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65287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untitled 1">
  <a:themeElements>
    <a:clrScheme name="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1_untitled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solidFill>
          <a:srgbClr val="4F81BD"/>
        </a:solidFill>
        <a:ln w="9525">
          <a:noFill/>
          <a:miter lim="800000"/>
          <a:headEnd/>
          <a:tailEnd/>
        </a:ln>
      </a:spPr>
      <a:bodyPr lIns="0" tIns="27432" rIns="0" bIns="0"/>
      <a:lstStyle>
        <a:defPPr algn="ctr">
          <a:defRPr sz="1000" i="1" dirty="0">
            <a:solidFill>
              <a:srgbClr val="FFFFFF"/>
            </a:solidFill>
            <a:latin typeface="Calibri" pitchFamily="34" charset="0"/>
            <a:cs typeface="Times New Roman" pitchFamily="18" charset="0"/>
          </a:defRPr>
        </a:defPPr>
      </a:lstStyle>
    </a:txDef>
  </a:objectDefaults>
  <a:extraClrSchemeLst>
    <a:extraClrScheme>
      <a:clrScheme name="1_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4744</TotalTime>
  <Words>896</Words>
  <Application>Microsoft Office PowerPoint</Application>
  <PresentationFormat>Bildspel på skärmen (4:3)</PresentationFormat>
  <Paragraphs>75</Paragraphs>
  <Slides>9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9</vt:i4>
      </vt:variant>
    </vt:vector>
  </HeadingPairs>
  <TitlesOfParts>
    <vt:vector size="16" baseType="lpstr">
      <vt:lpstr>Arial</vt:lpstr>
      <vt:lpstr>Calibri</vt:lpstr>
      <vt:lpstr>Segoe UI</vt:lpstr>
      <vt:lpstr>Trebuchet MS</vt:lpstr>
      <vt:lpstr>Wingdings</vt:lpstr>
      <vt:lpstr>Tema di Office</vt:lpstr>
      <vt:lpstr>1_untitled 1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Hannah Edgren</cp:lastModifiedBy>
  <cp:revision>141</cp:revision>
  <dcterms:created xsi:type="dcterms:W3CDTF">2020-03-02T15:29:39Z</dcterms:created>
  <dcterms:modified xsi:type="dcterms:W3CDTF">2023-02-23T19:54:52Z</dcterms:modified>
</cp:coreProperties>
</file>