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9" r:id="rId1"/>
  </p:sldMasterIdLst>
  <p:notesMasterIdLst>
    <p:notesMasterId r:id="rId10"/>
  </p:notesMasterIdLst>
  <p:handoutMasterIdLst>
    <p:handoutMasterId r:id="rId11"/>
  </p:handoutMasterIdLst>
  <p:sldIdLst>
    <p:sldId id="260" r:id="rId2"/>
    <p:sldId id="719" r:id="rId3"/>
    <p:sldId id="720" r:id="rId4"/>
    <p:sldId id="721" r:id="rId5"/>
    <p:sldId id="722" r:id="rId6"/>
    <p:sldId id="723" r:id="rId7"/>
    <p:sldId id="724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CB062"/>
    <a:srgbClr val="0ECC72"/>
    <a:srgbClr val="10E680"/>
    <a:srgbClr val="19EF89"/>
    <a:srgbClr val="FFCCCC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4" autoAdjust="0"/>
    <p:restoredTop sz="87211" autoAdjust="0"/>
  </p:normalViewPr>
  <p:slideViewPr>
    <p:cSldViewPr snapToGrid="0">
      <p:cViewPr varScale="1">
        <p:scale>
          <a:sx n="55" d="100"/>
          <a:sy n="55" d="100"/>
        </p:scale>
        <p:origin x="1508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22/02/2023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22/02/2023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366686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89797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67205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4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30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6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6" y="3155038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6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6" y="4634149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30" y="2247673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30" y="5729350"/>
            <a:ext cx="8744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6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6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6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70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21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625076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4" y="1641355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8" y="1641355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20" y="1838962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8" y="1840814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4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6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4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4" y="351493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4" y="5138671"/>
            <a:ext cx="432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9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5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20" y="2324102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8" y="2325955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4"/>
            <a:ext cx="1456556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7" y="6283504"/>
            <a:ext cx="2192447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1"/>
            <a:ext cx="21289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8" y="1746466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33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8" y="4656753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1"/>
            <a:ext cx="21289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5" y="2327879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9" y="3730259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9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9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5" y="2327879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9" y="3730259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9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9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70" y="2327879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4" y="3730259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4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4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8" y="2327879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2" y="3730259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2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2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8" y="2327879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2" y="3730259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2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2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1"/>
            <a:ext cx="21289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8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7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050" smtClean="0"/>
              <a:pPr algn="ctr"/>
              <a:t>‹#›</a:t>
            </a:fld>
            <a:endParaRPr lang="it-IT" sz="105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9" y="495161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438"/>
              </a:lnSpc>
              <a:buNone/>
              <a:defRPr sz="225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1800">
                <a:solidFill>
                  <a:srgbClr val="FFC000"/>
                </a:solidFill>
              </a:defRPr>
            </a:lvl2pPr>
            <a:lvl3pPr>
              <a:defRPr sz="1500">
                <a:solidFill>
                  <a:srgbClr val="FFC000"/>
                </a:solidFill>
              </a:defRPr>
            </a:lvl3pPr>
            <a:lvl4pPr>
              <a:defRPr sz="1350">
                <a:solidFill>
                  <a:srgbClr val="FFC000"/>
                </a:solidFill>
              </a:defRPr>
            </a:lvl4pPr>
            <a:lvl5pPr>
              <a:defRPr sz="135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9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5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954937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4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6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7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4" y="2261871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6" y="5560245"/>
            <a:ext cx="4327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9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9"/>
            <a:ext cx="4389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2906658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27900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67511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21155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23146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97766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27341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05175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2219" y="168357"/>
            <a:ext cx="8601615" cy="12695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218" y="1500996"/>
            <a:ext cx="8601615" cy="5115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Immagine 5">
            <a:extLst>
              <a:ext uri="{FF2B5EF4-FFF2-40B4-BE49-F238E27FC236}">
                <a16:creationId xmlns:a16="http://schemas.microsoft.com/office/drawing/2014/main" id="{7727D331-B211-42E0-A4EF-057846D0929F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98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663" r:id="rId13"/>
    <p:sldLayoutId id="2147483670" r:id="rId14"/>
    <p:sldLayoutId id="2147483669" r:id="rId15"/>
    <p:sldLayoutId id="2147483665" r:id="rId16"/>
    <p:sldLayoutId id="2147483667" r:id="rId17"/>
    <p:sldLayoutId id="2147483671" r:id="rId18"/>
    <p:sldLayoutId id="2147483668" r:id="rId19"/>
    <p:sldLayoutId id="2147483704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>
          <a:xfrm>
            <a:off x="3883742" y="1955705"/>
            <a:ext cx="3991690" cy="935576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Environmental, economic, and exergetic assessment of biofuels production in countries of Africa and Asia</a:t>
            </a:r>
            <a:endParaRPr lang="it-IT" sz="1800" dirty="0">
              <a:solidFill>
                <a:schemeClr val="tx1"/>
              </a:solidFill>
            </a:endParaRPr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2"/>
          </p:nvPr>
        </p:nvSpPr>
        <p:spPr>
          <a:xfrm>
            <a:off x="3962040" y="2716473"/>
            <a:ext cx="3292631" cy="935576"/>
          </a:xfrm>
        </p:spPr>
        <p:txBody>
          <a:bodyPr>
            <a:normAutofit fontScale="92500" lnSpcReduction="10000"/>
          </a:bodyPr>
          <a:lstStyle/>
          <a:p>
            <a:r>
              <a:rPr lang="pt-BR" sz="1600" i="1" dirty="0">
                <a:solidFill>
                  <a:schemeClr val="tx1"/>
                </a:solidFill>
              </a:rPr>
              <a:t>Brazilian Team:</a:t>
            </a:r>
          </a:p>
          <a:p>
            <a:r>
              <a:rPr lang="pt-BR" sz="1400" dirty="0">
                <a:solidFill>
                  <a:schemeClr val="tx1"/>
                </a:solidFill>
              </a:rPr>
              <a:t>Glaucia Mendes Souza, Heitor Cantarella, Luis Fernando Cassinelli, Luiz Horta Nogueira, Raffaella Rossetto, and Rubens Maciel Filho</a:t>
            </a:r>
            <a:endParaRPr lang="it-IT" sz="1400" dirty="0">
              <a:solidFill>
                <a:schemeClr val="tx1"/>
              </a:solidFill>
            </a:endParaRP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3"/>
          </p:nvPr>
        </p:nvSpPr>
        <p:spPr>
          <a:xfrm>
            <a:off x="4014455" y="4371621"/>
            <a:ext cx="3805238" cy="268114"/>
          </a:xfrm>
        </p:spPr>
        <p:txBody>
          <a:bodyPr>
            <a:normAutofit lnSpcReduction="10000"/>
          </a:bodyPr>
          <a:lstStyle/>
          <a:p>
            <a:r>
              <a:rPr lang="it-IT" sz="1400" i="1" dirty="0">
                <a:solidFill>
                  <a:schemeClr val="tx1"/>
                </a:solidFill>
              </a:rPr>
              <a:t>February 23</a:t>
            </a:r>
            <a:r>
              <a:rPr lang="it-IT" sz="1400" i="1" baseline="30000" dirty="0">
                <a:solidFill>
                  <a:schemeClr val="tx1"/>
                </a:solidFill>
              </a:rPr>
              <a:t>rd</a:t>
            </a:r>
            <a:r>
              <a:rPr lang="it-IT" sz="1400" i="1" dirty="0">
                <a:solidFill>
                  <a:schemeClr val="tx1"/>
                </a:solidFill>
              </a:rPr>
              <a:t>, 2023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73" y="1890437"/>
            <a:ext cx="3204800" cy="2827049"/>
          </a:xfrm>
          <a:prstGeom prst="rect">
            <a:avLst/>
          </a:prstGeom>
        </p:spPr>
      </p:pic>
      <p:sp>
        <p:nvSpPr>
          <p:cNvPr id="8" name="Segnaposto testo 17"/>
          <p:cNvSpPr txBox="1">
            <a:spLocks/>
          </p:cNvSpPr>
          <p:nvPr/>
        </p:nvSpPr>
        <p:spPr>
          <a:xfrm>
            <a:off x="3958717" y="3652049"/>
            <a:ext cx="3916715" cy="49261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i="1" dirty="0">
                <a:solidFill>
                  <a:schemeClr val="tx1"/>
                </a:solidFill>
                <a:latin typeface="+mn-lt"/>
              </a:rPr>
              <a:t>Collaborator:</a:t>
            </a:r>
          </a:p>
          <a:p>
            <a:r>
              <a:rPr lang="pt-BR" sz="1400" dirty="0">
                <a:solidFill>
                  <a:schemeClr val="tx1"/>
                </a:solidFill>
                <a:latin typeface="+mn-lt"/>
              </a:rPr>
              <a:t>Jean Felipe Leal Silva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1716A5-8DA8-A74D-24B4-B45EF4B0C9E8}"/>
              </a:ext>
            </a:extLst>
          </p:cNvPr>
          <p:cNvSpPr txBox="1"/>
          <p:nvPr/>
        </p:nvSpPr>
        <p:spPr>
          <a:xfrm>
            <a:off x="2187615" y="328455"/>
            <a:ext cx="5185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A4F9D"/>
                </a:solidFill>
              </a:rPr>
              <a:t>Biofuels in Emerging Markets  </a:t>
            </a:r>
          </a:p>
          <a:p>
            <a:r>
              <a:rPr lang="en-US" sz="2400" b="1" dirty="0">
                <a:solidFill>
                  <a:srgbClr val="0A4F9D"/>
                </a:solidFill>
              </a:rPr>
              <a:t>Potential for sustainable production and consumption</a:t>
            </a:r>
            <a:endParaRPr lang="en-BR" sz="2400" dirty="0">
              <a:solidFill>
                <a:srgbClr val="0A4F9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62DDC-F32F-6FD7-9A66-07B74AFC8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Last year achievements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00723-39C6-1599-E26C-31BEB110F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Paper published (LCA):</a:t>
            </a:r>
          </a:p>
          <a:p>
            <a:pPr lvl="1"/>
            <a:r>
              <a:rPr lang="en-US" i="1" dirty="0"/>
              <a:t>Sustainability assessment of ethanol and biodiesel production in Argentina, Brazil, Colombia, and Guatemala - Renewable and Sustainable Energy Reviews</a:t>
            </a:r>
          </a:p>
          <a:p>
            <a:r>
              <a:rPr lang="en-US" dirty="0"/>
              <a:t>Policy Brief summarizing LCA, TEA and EA results for biofuels in Latin America</a:t>
            </a:r>
          </a:p>
          <a:p>
            <a:r>
              <a:rPr lang="en-US" dirty="0"/>
              <a:t>Draft of another manuscript (TEA, EA):</a:t>
            </a:r>
          </a:p>
          <a:p>
            <a:pPr lvl="1"/>
            <a:r>
              <a:rPr lang="en-US" i="1" dirty="0"/>
              <a:t>How far can we go with biofuel blending mandates? An economic and energetic outlook on ethanol and biodiesel in Latin American markets</a:t>
            </a:r>
          </a:p>
          <a:p>
            <a:endParaRPr lang="en-US" dirty="0"/>
          </a:p>
          <a:p>
            <a:pPr lvl="1"/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3BAC17-AEFE-C448-2AFC-8EF1208A8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92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BEF7C-432F-D6D3-FBF0-07160102A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Plans for this year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DBCA4-C4E4-08DE-3377-DC125FC724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Carry out a similar analysis for other emerging markets in Africa and Asia</a:t>
            </a:r>
          </a:p>
          <a:p>
            <a:r>
              <a:rPr lang="pt-BR" dirty="0"/>
              <a:t>Selected countries: </a:t>
            </a:r>
            <a:r>
              <a:rPr lang="en-US" dirty="0"/>
              <a:t>China, Ethiopia, India, Indonesia, Nigeria, Malaysia, South Africa, and Thailand</a:t>
            </a:r>
          </a:p>
          <a:p>
            <a:pPr lvl="1"/>
            <a:r>
              <a:rPr lang="en-US" dirty="0"/>
              <a:t>45.5% world’s population</a:t>
            </a:r>
          </a:p>
          <a:p>
            <a:pPr lvl="1"/>
            <a:r>
              <a:rPr lang="en-US" dirty="0"/>
              <a:t>23.3% world’s CO</a:t>
            </a:r>
            <a:r>
              <a:rPr lang="en-US" baseline="-25000" dirty="0"/>
              <a:t>2</a:t>
            </a:r>
            <a:r>
              <a:rPr lang="en-US" dirty="0"/>
              <a:t> emissions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157E1-DBD3-0F08-C4B1-78A20880D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351801A8-98D0-A378-AE18-EFF04AD770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597" y="3303181"/>
            <a:ext cx="4240404" cy="344967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89F73B-A767-00FB-1CAB-9048CFC2CACB}"/>
              </a:ext>
            </a:extLst>
          </p:cNvPr>
          <p:cNvSpPr txBox="1"/>
          <p:nvPr/>
        </p:nvSpPr>
        <p:spPr>
          <a:xfrm>
            <a:off x="922565" y="4599921"/>
            <a:ext cx="412506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CO</a:t>
            </a:r>
            <a:r>
              <a:rPr lang="en-US" sz="2400" baseline="-25000" dirty="0"/>
              <a:t>2</a:t>
            </a:r>
            <a:r>
              <a:rPr lang="en-US" sz="2400" dirty="0"/>
              <a:t> emissions in the transportation sector normalized by the GDP is lower than the average of OECD countries (44 gCO</a:t>
            </a:r>
            <a:r>
              <a:rPr lang="en-US" sz="2400" baseline="-25000" dirty="0"/>
              <a:t>2</a:t>
            </a:r>
            <a:r>
              <a:rPr lang="en-US" sz="2400" dirty="0"/>
              <a:t> $) </a:t>
            </a:r>
            <a:r>
              <a:rPr lang="en-US" sz="2400" dirty="0">
                <a:sym typeface="Wingdings" panose="05000000000000000000" pitchFamily="2" charset="2"/>
              </a:rPr>
              <a:t>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42830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E783E-5613-2207-DDF9-E9F4B98F8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Possible crops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B8A0D-86DF-1131-41D9-BB37FF0D8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Reasoning: potential energy crops currently being produced in the country or already produced in countries of similar climate with good results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314B1-5A6C-617F-2249-A76356C3A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A85CC17-A12A-2BBF-22A0-7E684C5C44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460708"/>
              </p:ext>
            </p:extLst>
          </p:nvPr>
        </p:nvGraphicFramePr>
        <p:xfrm>
          <a:off x="216000" y="2863609"/>
          <a:ext cx="8712000" cy="3752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2000">
                  <a:extLst>
                    <a:ext uri="{9D8B030D-6E8A-4147-A177-3AD203B41FA5}">
                      <a16:colId xmlns:a16="http://schemas.microsoft.com/office/drawing/2014/main" val="3978668674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209567840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3773225793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165184582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220967200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3565895831"/>
                    </a:ext>
                  </a:extLst>
                </a:gridCol>
              </a:tblGrid>
              <a:tr h="160530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Ethanol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Biodiesel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795180"/>
                  </a:ext>
                </a:extLst>
              </a:tr>
              <a:tr h="160530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Corn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Sugarcane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Soybean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Palm oil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Rapeseed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7353786"/>
                  </a:ext>
                </a:extLst>
              </a:tr>
              <a:tr h="16053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China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✓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✓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✓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95588594"/>
                  </a:ext>
                </a:extLst>
              </a:tr>
              <a:tr h="16053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Ethiopia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✓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✓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✓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03924661"/>
                  </a:ext>
                </a:extLst>
              </a:tr>
              <a:tr h="16053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India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✓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✓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75093983"/>
                  </a:ext>
                </a:extLst>
              </a:tr>
              <a:tr h="16053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Indonesia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✓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✓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✓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08397470"/>
                  </a:ext>
                </a:extLst>
              </a:tr>
              <a:tr h="16053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Malaysia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✓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7808652"/>
                  </a:ext>
                </a:extLst>
              </a:tr>
              <a:tr h="16053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Nigeria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✓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70941193"/>
                  </a:ext>
                </a:extLst>
              </a:tr>
              <a:tr h="25339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South Africa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dirty="0">
                          <a:effectLst/>
                        </a:rPr>
                        <a:t>✓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02231342"/>
                  </a:ext>
                </a:extLst>
              </a:tr>
              <a:tr h="16053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Thailand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</a:rPr>
                        <a:t>✓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enorite" panose="00000500000000000000" pitchFamily="2" charset="0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1124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5370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527BF-10DA-E9CF-48D1-FA43B7C2B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Method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DF98B-98FB-C3AF-1D5E-778D420F5B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Life cycle assessment </a:t>
            </a:r>
            <a:r>
              <a:rPr lang="pt-BR" dirty="0">
                <a:sym typeface="Wingdings" panose="05000000000000000000" pitchFamily="2" charset="2"/>
              </a:rPr>
              <a:t> determine emissions from biofuels in each country for each crop</a:t>
            </a:r>
          </a:p>
          <a:p>
            <a:r>
              <a:rPr lang="pt-BR" dirty="0">
                <a:sym typeface="Wingdings" panose="05000000000000000000" pitchFamily="2" charset="2"/>
              </a:rPr>
              <a:t>Techno-economic analysis  determine the cost to assess competitiveness with fossil fuel</a:t>
            </a:r>
          </a:p>
          <a:p>
            <a:r>
              <a:rPr lang="pt-BR" dirty="0">
                <a:sym typeface="Wingdings" panose="05000000000000000000" pitchFamily="2" charset="2"/>
              </a:rPr>
              <a:t>Exergy analysis  identify aspects of the production process that can be improved to enhance the energy conversion of crops to biofuels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7FCD4-17F9-4569-7E44-D5D725C1B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988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527BF-10DA-E9CF-48D1-FA43B7C2B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Method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DF98B-98FB-C3AF-1D5E-778D420F5B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sym typeface="Wingdings" panose="05000000000000000000" pitchFamily="2" charset="2"/>
              </a:rPr>
              <a:t>TEA and LCA results will be combined in a market analysis of different blending mandates (</a:t>
            </a:r>
            <a:r>
              <a:rPr lang="pt-BR" i="1" dirty="0">
                <a:sym typeface="Wingdings" panose="05000000000000000000" pitchFamily="2" charset="2"/>
              </a:rPr>
              <a:t>i.e.</a:t>
            </a:r>
            <a:r>
              <a:rPr lang="pt-BR" dirty="0">
                <a:sym typeface="Wingdings" panose="05000000000000000000" pitchFamily="2" charset="2"/>
              </a:rPr>
              <a:t>, from B5 to B10 in China, or from B30 to B40 in Indonesia)</a:t>
            </a:r>
          </a:p>
          <a:p>
            <a:pPr lvl="1"/>
            <a:r>
              <a:rPr lang="pt-BR" dirty="0">
                <a:sym typeface="Wingdings" panose="05000000000000000000" pitchFamily="2" charset="2"/>
              </a:rPr>
              <a:t>What is the cost of this change?  TEA</a:t>
            </a:r>
          </a:p>
          <a:p>
            <a:pPr lvl="1"/>
            <a:r>
              <a:rPr lang="pt-BR" dirty="0">
                <a:sym typeface="Wingdings" panose="05000000000000000000" pitchFamily="2" charset="2"/>
              </a:rPr>
              <a:t>What is the required area for this change?</a:t>
            </a:r>
          </a:p>
          <a:p>
            <a:pPr lvl="1"/>
            <a:r>
              <a:rPr lang="pt-BR" dirty="0">
                <a:sym typeface="Wingdings" panose="05000000000000000000" pitchFamily="2" charset="2"/>
              </a:rPr>
              <a:t>What is the contribution in reduction of GHG?  LCA</a:t>
            </a:r>
          </a:p>
          <a:p>
            <a:pPr lvl="1"/>
            <a:endParaRPr lang="pt-BR" dirty="0">
              <a:sym typeface="Wingdings" panose="05000000000000000000" pitchFamily="2" charset="2"/>
            </a:endParaRPr>
          </a:p>
          <a:p>
            <a:r>
              <a:rPr lang="pt-BR" dirty="0">
                <a:sym typeface="Wingdings" panose="05000000000000000000" pitchFamily="2" charset="2"/>
              </a:rPr>
              <a:t>Discussions on implications of extended biofuels use in specific countries will take special care regarding the </a:t>
            </a:r>
            <a:r>
              <a:rPr lang="pt-BR" i="1" dirty="0">
                <a:sym typeface="Wingdings" panose="05000000000000000000" pitchFamily="2" charset="2"/>
              </a:rPr>
              <a:t>food vs. fuel </a:t>
            </a:r>
            <a:r>
              <a:rPr lang="pt-BR" dirty="0">
                <a:sym typeface="Wingdings" panose="05000000000000000000" pitchFamily="2" charset="2"/>
              </a:rPr>
              <a:t>debate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7FCD4-17F9-4569-7E44-D5D725C1B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421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69240-DC26-0766-C322-D7A7688FA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Project timetable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BBCAE-DF66-158A-AE93-640EDB0C2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218" y="3803069"/>
            <a:ext cx="8601615" cy="2813390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WP1: TEA and LCA</a:t>
            </a:r>
          </a:p>
          <a:p>
            <a:r>
              <a:rPr lang="en-US" dirty="0"/>
              <a:t>WP2: EA</a:t>
            </a:r>
          </a:p>
          <a:p>
            <a:r>
              <a:rPr lang="en-US" dirty="0"/>
              <a:t>WP3: sustainability of biofuels</a:t>
            </a:r>
          </a:p>
          <a:p>
            <a:r>
              <a:rPr lang="en-US" dirty="0"/>
              <a:t>WP4: Results and dissemination of knowledge</a:t>
            </a:r>
          </a:p>
          <a:p>
            <a:pPr lvl="1"/>
            <a:r>
              <a:rPr lang="en-US" dirty="0"/>
              <a:t>WS: Workshop in April 2023</a:t>
            </a:r>
          </a:p>
          <a:p>
            <a:pPr lvl="1"/>
            <a:r>
              <a:rPr lang="en-US" dirty="0"/>
              <a:t>P1 &amp; P2: papers</a:t>
            </a:r>
          </a:p>
          <a:p>
            <a:pPr lvl="1"/>
            <a:r>
              <a:rPr lang="en-US" dirty="0"/>
              <a:t>PB: Policy Brief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0A1B1-3102-5D8F-E1FB-65FF75BED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F9A91C9-1EED-4BAE-96F7-D3C77D2279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640503"/>
              </p:ext>
            </p:extLst>
          </p:nvPr>
        </p:nvGraphicFramePr>
        <p:xfrm>
          <a:off x="543946" y="1643696"/>
          <a:ext cx="8098158" cy="195361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406658">
                  <a:extLst>
                    <a:ext uri="{9D8B030D-6E8A-4147-A177-3AD203B41FA5}">
                      <a16:colId xmlns:a16="http://schemas.microsoft.com/office/drawing/2014/main" val="1590494978"/>
                    </a:ext>
                  </a:extLst>
                </a:gridCol>
                <a:gridCol w="556944">
                  <a:extLst>
                    <a:ext uri="{9D8B030D-6E8A-4147-A177-3AD203B41FA5}">
                      <a16:colId xmlns:a16="http://schemas.microsoft.com/office/drawing/2014/main" val="3229235491"/>
                    </a:ext>
                  </a:extLst>
                </a:gridCol>
                <a:gridCol w="558306">
                  <a:extLst>
                    <a:ext uri="{9D8B030D-6E8A-4147-A177-3AD203B41FA5}">
                      <a16:colId xmlns:a16="http://schemas.microsoft.com/office/drawing/2014/main" val="174736960"/>
                    </a:ext>
                  </a:extLst>
                </a:gridCol>
                <a:gridCol w="556944">
                  <a:extLst>
                    <a:ext uri="{9D8B030D-6E8A-4147-A177-3AD203B41FA5}">
                      <a16:colId xmlns:a16="http://schemas.microsoft.com/office/drawing/2014/main" val="3513100715"/>
                    </a:ext>
                  </a:extLst>
                </a:gridCol>
                <a:gridCol w="558306">
                  <a:extLst>
                    <a:ext uri="{9D8B030D-6E8A-4147-A177-3AD203B41FA5}">
                      <a16:colId xmlns:a16="http://schemas.microsoft.com/office/drawing/2014/main" val="2719905879"/>
                    </a:ext>
                  </a:extLst>
                </a:gridCol>
                <a:gridCol w="556944">
                  <a:extLst>
                    <a:ext uri="{9D8B030D-6E8A-4147-A177-3AD203B41FA5}">
                      <a16:colId xmlns:a16="http://schemas.microsoft.com/office/drawing/2014/main" val="3935693095"/>
                    </a:ext>
                  </a:extLst>
                </a:gridCol>
                <a:gridCol w="558306">
                  <a:extLst>
                    <a:ext uri="{9D8B030D-6E8A-4147-A177-3AD203B41FA5}">
                      <a16:colId xmlns:a16="http://schemas.microsoft.com/office/drawing/2014/main" val="1840119036"/>
                    </a:ext>
                  </a:extLst>
                </a:gridCol>
                <a:gridCol w="556944">
                  <a:extLst>
                    <a:ext uri="{9D8B030D-6E8A-4147-A177-3AD203B41FA5}">
                      <a16:colId xmlns:a16="http://schemas.microsoft.com/office/drawing/2014/main" val="1324405361"/>
                    </a:ext>
                  </a:extLst>
                </a:gridCol>
                <a:gridCol w="558306">
                  <a:extLst>
                    <a:ext uri="{9D8B030D-6E8A-4147-A177-3AD203B41FA5}">
                      <a16:colId xmlns:a16="http://schemas.microsoft.com/office/drawing/2014/main" val="3094798803"/>
                    </a:ext>
                  </a:extLst>
                </a:gridCol>
                <a:gridCol w="556944">
                  <a:extLst>
                    <a:ext uri="{9D8B030D-6E8A-4147-A177-3AD203B41FA5}">
                      <a16:colId xmlns:a16="http://schemas.microsoft.com/office/drawing/2014/main" val="2586162344"/>
                    </a:ext>
                  </a:extLst>
                </a:gridCol>
                <a:gridCol w="558306">
                  <a:extLst>
                    <a:ext uri="{9D8B030D-6E8A-4147-A177-3AD203B41FA5}">
                      <a16:colId xmlns:a16="http://schemas.microsoft.com/office/drawing/2014/main" val="2330669297"/>
                    </a:ext>
                  </a:extLst>
                </a:gridCol>
                <a:gridCol w="556944">
                  <a:extLst>
                    <a:ext uri="{9D8B030D-6E8A-4147-A177-3AD203B41FA5}">
                      <a16:colId xmlns:a16="http://schemas.microsoft.com/office/drawing/2014/main" val="1572518930"/>
                    </a:ext>
                  </a:extLst>
                </a:gridCol>
                <a:gridCol w="558306">
                  <a:extLst>
                    <a:ext uri="{9D8B030D-6E8A-4147-A177-3AD203B41FA5}">
                      <a16:colId xmlns:a16="http://schemas.microsoft.com/office/drawing/2014/main" val="1356090385"/>
                    </a:ext>
                  </a:extLst>
                </a:gridCol>
              </a:tblGrid>
              <a:tr h="279088"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1518730"/>
                  </a:ext>
                </a:extLst>
              </a:tr>
              <a:tr h="279088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WP1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845777"/>
                  </a:ext>
                </a:extLst>
              </a:tr>
              <a:tr h="279088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WP2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>
                          <a:effectLst/>
                        </a:rPr>
                        <a:t> </a:t>
                      </a:r>
                      <a:endParaRPr lang="en-US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5010622"/>
                  </a:ext>
                </a:extLst>
              </a:tr>
              <a:tr h="279088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WP3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059203"/>
                  </a:ext>
                </a:extLst>
              </a:tr>
              <a:tr h="279088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WP4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/>
                        </a:rPr>
                        <a:t>P1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/>
                        </a:rPr>
                        <a:t>P2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756343"/>
                  </a:ext>
                </a:extLst>
              </a:tr>
              <a:tr h="279088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Webinar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/>
                        </a:rPr>
                        <a:t>WS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1775631"/>
                  </a:ext>
                </a:extLst>
              </a:tr>
              <a:tr h="279088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Reports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effectLst/>
                        </a:rPr>
                        <a:t>PB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890" marR="889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510694"/>
                  </a:ext>
                </a:extLst>
              </a:tr>
            </a:tbl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8AAC77A-6356-1521-0ABF-AF90C051D5D2}"/>
              </a:ext>
            </a:extLst>
          </p:cNvPr>
          <p:cNvCxnSpPr/>
          <p:nvPr/>
        </p:nvCxnSpPr>
        <p:spPr>
          <a:xfrm>
            <a:off x="2783393" y="1919235"/>
            <a:ext cx="0" cy="1678077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363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A54BABE-AB8E-4333-BDBC-9C87C3B6FE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3347" y="554547"/>
            <a:ext cx="3245644" cy="676058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Thank you for your attention!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586" y="518653"/>
            <a:ext cx="2716297" cy="2106872"/>
          </a:xfrm>
          <a:prstGeom prst="rect">
            <a:avLst/>
          </a:prstGeom>
        </p:spPr>
      </p:pic>
      <p:sp>
        <p:nvSpPr>
          <p:cNvPr id="12" name="Segnaposto testo 17"/>
          <p:cNvSpPr txBox="1">
            <a:spLocks/>
          </p:cNvSpPr>
          <p:nvPr/>
        </p:nvSpPr>
        <p:spPr>
          <a:xfrm>
            <a:off x="3480646" y="2243280"/>
            <a:ext cx="3805238" cy="4926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1350" dirty="0"/>
          </a:p>
        </p:txBody>
      </p:sp>
      <p:sp>
        <p:nvSpPr>
          <p:cNvPr id="3" name="Segnaposto testo 17">
            <a:extLst>
              <a:ext uri="{FF2B5EF4-FFF2-40B4-BE49-F238E27FC236}">
                <a16:creationId xmlns:a16="http://schemas.microsoft.com/office/drawing/2014/main" id="{B1DDFAB0-1141-9BED-32C9-91ED50044A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1952" y="1184077"/>
            <a:ext cx="4135677" cy="1366681"/>
          </a:xfrm>
        </p:spPr>
        <p:txBody>
          <a:bodyPr>
            <a:noAutofit/>
          </a:bodyPr>
          <a:lstStyle/>
          <a:p>
            <a:r>
              <a:rPr lang="pt-BR" sz="1400" i="1" dirty="0">
                <a:solidFill>
                  <a:schemeClr val="tx1"/>
                </a:solidFill>
              </a:rPr>
              <a:t>Brazilian Team:</a:t>
            </a:r>
          </a:p>
          <a:p>
            <a:r>
              <a:rPr lang="pt-BR" sz="1400" dirty="0">
                <a:solidFill>
                  <a:schemeClr val="tx1"/>
                </a:solidFill>
              </a:rPr>
              <a:t>Glaucia Mendes Souza, Heitor Cantarella, Luis Fernando Cassinelli, Luiz Horta Nogueira, Raffaella Rossetto, and Rubens Maciel Filho</a:t>
            </a:r>
          </a:p>
          <a:p>
            <a:r>
              <a:rPr lang="it-IT" sz="1400" dirty="0">
                <a:solidFill>
                  <a:schemeClr val="tx1"/>
                </a:solidFill>
              </a:rPr>
              <a:t>✉ glmsouza@iq.usp.br</a:t>
            </a:r>
          </a:p>
        </p:txBody>
      </p:sp>
      <p:sp>
        <p:nvSpPr>
          <p:cNvPr id="5" name="Segnaposto testo 17">
            <a:extLst>
              <a:ext uri="{FF2B5EF4-FFF2-40B4-BE49-F238E27FC236}">
                <a16:creationId xmlns:a16="http://schemas.microsoft.com/office/drawing/2014/main" id="{94B38315-2617-4A68-1AFC-E275F56C1CD8}"/>
              </a:ext>
            </a:extLst>
          </p:cNvPr>
          <p:cNvSpPr txBox="1">
            <a:spLocks/>
          </p:cNvSpPr>
          <p:nvPr/>
        </p:nvSpPr>
        <p:spPr>
          <a:xfrm>
            <a:off x="501952" y="2621364"/>
            <a:ext cx="3916715" cy="98859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i="1" dirty="0">
                <a:solidFill>
                  <a:schemeClr val="tx1"/>
                </a:solidFill>
                <a:latin typeface="+mn-lt"/>
              </a:rPr>
              <a:t>Collaborator:</a:t>
            </a:r>
          </a:p>
          <a:p>
            <a:r>
              <a:rPr lang="pt-BR" sz="1400" dirty="0">
                <a:solidFill>
                  <a:schemeClr val="tx1"/>
                </a:solidFill>
                <a:latin typeface="+mn-lt"/>
              </a:rPr>
              <a:t>Jean Felipe Leal Silva</a:t>
            </a:r>
          </a:p>
          <a:p>
            <a:r>
              <a:rPr lang="pt-BR" sz="1400" dirty="0">
                <a:solidFill>
                  <a:schemeClr val="tx1"/>
                </a:solidFill>
                <a:latin typeface="+mn-lt"/>
              </a:rPr>
              <a:t>✉ jefelipe@outlook.com</a:t>
            </a:r>
          </a:p>
        </p:txBody>
      </p:sp>
    </p:spTree>
    <p:extLst>
      <p:ext uri="{BB962C8B-B14F-4D97-AF65-F5344CB8AC3E}">
        <p14:creationId xmlns:p14="http://schemas.microsoft.com/office/powerpoint/2010/main" val="41480330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9663</TotalTime>
  <Words>530</Words>
  <Application>Microsoft Office PowerPoint</Application>
  <PresentationFormat>Bildspel på skärmen (4:3)</PresentationFormat>
  <Paragraphs>122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Segoe UI</vt:lpstr>
      <vt:lpstr>Tenorite</vt:lpstr>
      <vt:lpstr>Trebuchet MS</vt:lpstr>
      <vt:lpstr>Tema di Office</vt:lpstr>
      <vt:lpstr>PowerPoint-presentation</vt:lpstr>
      <vt:lpstr>Last year achievements</vt:lpstr>
      <vt:lpstr>Plans for this year</vt:lpstr>
      <vt:lpstr>Possible crops</vt:lpstr>
      <vt:lpstr>Method</vt:lpstr>
      <vt:lpstr>Method</vt:lpstr>
      <vt:lpstr>Project timetable</vt:lpstr>
      <vt:lpstr>PowerPoint-presentation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PASO-LOPCA</dc:creator>
  <cp:lastModifiedBy>Hannah Edgren</cp:lastModifiedBy>
  <cp:revision>189</cp:revision>
  <dcterms:created xsi:type="dcterms:W3CDTF">2020-03-02T15:29:39Z</dcterms:created>
  <dcterms:modified xsi:type="dcterms:W3CDTF">2023-02-22T12:21:35Z</dcterms:modified>
</cp:coreProperties>
</file>