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60" r:id="rId3"/>
    <p:sldId id="892" r:id="rId4"/>
    <p:sldId id="557" r:id="rId5"/>
    <p:sldId id="904" r:id="rId6"/>
    <p:sldId id="894" r:id="rId7"/>
    <p:sldId id="900" r:id="rId8"/>
    <p:sldId id="899" r:id="rId9"/>
    <p:sldId id="90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000000"/>
    <a:srgbClr val="FFFFFF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3" autoAdjust="0"/>
    <p:restoredTop sz="96357" autoAdjust="0"/>
  </p:normalViewPr>
  <p:slideViewPr>
    <p:cSldViewPr snapToGrid="0">
      <p:cViewPr varScale="1">
        <p:scale>
          <a:sx n="63" d="100"/>
          <a:sy n="63" d="100"/>
        </p:scale>
        <p:origin x="149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21/02/2023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vandyk100@gmail.com" TargetMode="External"/><Relationship Id="rId2" Type="http://schemas.openxmlformats.org/officeDocument/2006/relationships/hyperlink" Target="mailto:Jose.Muisers@rvo.n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750792" y="2247671"/>
            <a:ext cx="5393208" cy="1705806"/>
          </a:xfrm>
        </p:spPr>
        <p:txBody>
          <a:bodyPr/>
          <a:lstStyle/>
          <a:p>
            <a:r>
              <a:rPr lang="en-CA" sz="3000" dirty="0"/>
              <a:t>Project Proposal:</a:t>
            </a:r>
          </a:p>
          <a:p>
            <a:pPr>
              <a:spcBef>
                <a:spcPts val="0"/>
              </a:spcBef>
            </a:pPr>
            <a:endParaRPr lang="en-US" sz="2000" kern="1400" spc="25" dirty="0">
              <a:solidFill>
                <a:srgbClr val="FF0000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0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Improvement opportunities for policies and certification schemes promoting sustainable biofuels with low GHG emissions </a:t>
            </a:r>
          </a:p>
          <a:p>
            <a:pPr>
              <a:spcBef>
                <a:spcPts val="0"/>
              </a:spcBef>
            </a:pPr>
            <a:r>
              <a:rPr lang="en-US" sz="1800" b="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Part 2: Robustness of GHG emission certification and verification </a:t>
            </a:r>
            <a:r>
              <a:rPr lang="en-US" sz="1600" b="0" i="1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– a case study of selected biofuel supply chains and policies</a:t>
            </a:r>
            <a:endParaRPr lang="en-CA" sz="1600" b="0" i="1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750792" y="4679604"/>
            <a:ext cx="5073650" cy="6568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it-IT" sz="1600" b="1" dirty="0">
                <a:solidFill>
                  <a:schemeClr val="tx1"/>
                </a:solidFill>
              </a:rPr>
              <a:t>José Muisers, Paul Sinnige RVO The Netherlands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A51-82A2-49B9-B4FE-0175C057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286" y="972299"/>
            <a:ext cx="44809" cy="493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750792" y="5132385"/>
            <a:ext cx="5073650" cy="544604"/>
          </a:xfrm>
        </p:spPr>
        <p:txBody>
          <a:bodyPr/>
          <a:lstStyle/>
          <a:p>
            <a:pPr lvl="0"/>
            <a:r>
              <a:rPr lang="en-CA" dirty="0">
                <a:solidFill>
                  <a:srgbClr val="FF0000"/>
                </a:solidFill>
              </a:rPr>
              <a:t>23 February 2023 (virtual)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84F99B8-A9F3-4999-9AC8-99C9C4283C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45" b="45"/>
          <a:stretch>
            <a:fillRect/>
          </a:stretch>
        </p:blipFill>
        <p:spPr>
          <a:xfrm>
            <a:off x="231729" y="2372042"/>
            <a:ext cx="3519063" cy="276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51839-B37C-4E98-AEED-8EB1486E39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7" y="495159"/>
            <a:ext cx="8535783" cy="98090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/>
              <a:t>Main findings Task 39 Part 1 report </a:t>
            </a:r>
            <a:r>
              <a:rPr lang="en-US" sz="1600" dirty="0"/>
              <a:t>(</a:t>
            </a:r>
            <a:r>
              <a:rPr lang="en-US" sz="1600" i="1" dirty="0"/>
              <a:t>ISBN 979-12-80907-15-8</a:t>
            </a:r>
            <a:r>
              <a:rPr lang="en-US" sz="1600" dirty="0"/>
              <a:t>)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Jinke van Dam Consulting and Sergio Ugarte (SQ Consult)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025795-5E44-45A0-BE47-6C5A20073109}"/>
              </a:ext>
            </a:extLst>
          </p:cNvPr>
          <p:cNvSpPr txBox="1"/>
          <p:nvPr/>
        </p:nvSpPr>
        <p:spPr>
          <a:xfrm>
            <a:off x="3667027" y="4843963"/>
            <a:ext cx="5095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E3900A2-5E98-416D-B270-C05769B20785}"/>
              </a:ext>
            </a:extLst>
          </p:cNvPr>
          <p:cNvSpPr txBox="1"/>
          <p:nvPr/>
        </p:nvSpPr>
        <p:spPr>
          <a:xfrm>
            <a:off x="4306398" y="1476066"/>
            <a:ext cx="48376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The global sustainability framework for biofuels is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as strong as its weakest link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, this may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affect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overall biofuel trade (flows), but more importantly also the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overall robustness 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of the system.</a:t>
            </a:r>
          </a:p>
          <a:p>
            <a:endParaRPr lang="en-US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Recommendations: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on strengthening the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GHG emission reduction 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requirements and sustainability criteria (CH3)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on improving the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categorization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and correct identification of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feedstocks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(CH4)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to strengthen minimum level of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robustness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for certification or verification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schemes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(CH5)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on strengthening the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Chain of Custody 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(CoC) and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transfer of information 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(CH6)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to strengthen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correctness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and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completeness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of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information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 at end of the supply chain (CH7)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to improve the public and private </a:t>
            </a:r>
            <a:r>
              <a:rPr lang="en-US" sz="1600" dirty="0">
                <a:solidFill>
                  <a:srgbClr val="FF0000"/>
                </a:solidFill>
                <a:latin typeface="Trebuchet MS" panose="020B0603020202020204" pitchFamily="34" charset="0"/>
              </a:rPr>
              <a:t>supervision </a:t>
            </a:r>
            <a:r>
              <a:rPr lang="en-US" sz="1600" dirty="0">
                <a:solidFill>
                  <a:srgbClr val="0A4F9D"/>
                </a:solidFill>
                <a:latin typeface="Trebuchet MS" panose="020B0603020202020204" pitchFamily="34" charset="0"/>
              </a:rPr>
              <a:t>to monitor compliance (CH8)</a:t>
            </a:r>
            <a:endParaRPr lang="nl-NL" sz="1600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66EB0E2-37CD-E248-0AE0-43631A372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41" y="1415106"/>
            <a:ext cx="3321071" cy="46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9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AB37FD-32F4-6D1B-54A7-52A80B1957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3293" y="1201764"/>
            <a:ext cx="7927564" cy="5937304"/>
          </a:xfrm>
        </p:spPr>
        <p:txBody>
          <a:bodyPr>
            <a:normAutofit/>
          </a:bodyPr>
          <a:lstStyle/>
          <a:p>
            <a:r>
              <a:rPr lang="en-US" sz="2000" dirty="0"/>
              <a:t>Policies steer increasingly towards (further) </a:t>
            </a:r>
            <a:r>
              <a:rPr lang="en-US" sz="2000" dirty="0">
                <a:solidFill>
                  <a:srgbClr val="FF0000"/>
                </a:solidFill>
              </a:rPr>
              <a:t>reducing CO2 emissions</a:t>
            </a:r>
            <a:r>
              <a:rPr lang="en-US" sz="2000" dirty="0"/>
              <a:t>. There are a range of differences between policies on how this is to be achieved. This leads to (1) </a:t>
            </a:r>
            <a:r>
              <a:rPr lang="en-US" sz="2000" dirty="0">
                <a:solidFill>
                  <a:srgbClr val="FF0000"/>
                </a:solidFill>
              </a:rPr>
              <a:t>different outcomes</a:t>
            </a:r>
            <a:r>
              <a:rPr lang="en-US" sz="2000" dirty="0"/>
              <a:t>, as well as to (2) </a:t>
            </a:r>
            <a:r>
              <a:rPr lang="en-US" sz="2000" dirty="0">
                <a:solidFill>
                  <a:srgbClr val="FF0000"/>
                </a:solidFill>
              </a:rPr>
              <a:t>differences in the level of stringency and robustness </a:t>
            </a:r>
            <a:r>
              <a:rPr lang="en-US" sz="2000" dirty="0"/>
              <a:t>of policy frameworks (and related certification schemes) on GHG emissions of biofuels</a:t>
            </a:r>
          </a:p>
          <a:p>
            <a:r>
              <a:rPr lang="en-US" sz="2000" dirty="0"/>
              <a:t>Based on the analyses of “Part 1” there are generally </a:t>
            </a:r>
            <a:r>
              <a:rPr lang="en-US" sz="2000" dirty="0">
                <a:solidFill>
                  <a:srgbClr val="FF0000"/>
                </a:solidFill>
              </a:rPr>
              <a:t>two categories of policy frameworks </a:t>
            </a:r>
            <a:r>
              <a:rPr lang="en-US" sz="2000" dirty="0"/>
              <a:t>that aim to promote the use of low GHG emissions biofuels: (1) based on a </a:t>
            </a:r>
            <a:r>
              <a:rPr lang="en-US" sz="2000" dirty="0">
                <a:solidFill>
                  <a:srgbClr val="FF0000"/>
                </a:solidFill>
              </a:rPr>
              <a:t>carbon reduction target </a:t>
            </a:r>
            <a:r>
              <a:rPr lang="en-US" sz="2000" dirty="0"/>
              <a:t>– often combined with a carbon trading mechanism (LCFS, </a:t>
            </a:r>
            <a:r>
              <a:rPr lang="en-US" sz="2000" dirty="0" err="1"/>
              <a:t>Renovabio</a:t>
            </a:r>
            <a:r>
              <a:rPr lang="en-US" sz="2000" dirty="0"/>
              <a:t>), (2) based on </a:t>
            </a:r>
            <a:r>
              <a:rPr lang="en-US" sz="2000" dirty="0">
                <a:solidFill>
                  <a:srgbClr val="FF0000"/>
                </a:solidFill>
              </a:rPr>
              <a:t>mandating</a:t>
            </a:r>
            <a:r>
              <a:rPr lang="en-US" sz="2000" dirty="0"/>
              <a:t> defined volumes or </a:t>
            </a:r>
            <a:r>
              <a:rPr lang="en-US" sz="2000" dirty="0">
                <a:solidFill>
                  <a:srgbClr val="FF0000"/>
                </a:solidFill>
              </a:rPr>
              <a:t>blending levels </a:t>
            </a:r>
            <a:r>
              <a:rPr lang="en-US" sz="2000" dirty="0"/>
              <a:t>(EU RED)</a:t>
            </a:r>
          </a:p>
          <a:p>
            <a:r>
              <a:rPr lang="en-US" sz="2000" dirty="0"/>
              <a:t>The </a:t>
            </a:r>
            <a:r>
              <a:rPr lang="en-US" sz="2000" dirty="0">
                <a:solidFill>
                  <a:srgbClr val="FF0000"/>
                </a:solidFill>
              </a:rPr>
              <a:t>structural differences </a:t>
            </a:r>
            <a:r>
              <a:rPr lang="en-US" sz="2000" dirty="0"/>
              <a:t>in the governance set-up between these two categories of approaches (and some policy frameworks fall in between) rely on (1)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GHG accounting approaches and (2) underlying (verification) rules, that might </a:t>
            </a:r>
            <a:r>
              <a:rPr lang="en-US" sz="2000" dirty="0">
                <a:solidFill>
                  <a:srgbClr val="FF0000"/>
                </a:solidFill>
              </a:rPr>
              <a:t>affect the robustness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of </a:t>
            </a:r>
            <a:r>
              <a:rPr lang="en-US" sz="2000" dirty="0">
                <a:solidFill>
                  <a:srgbClr val="FF0000"/>
                </a:solidFill>
              </a:rPr>
              <a:t>sustainable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biofuel supply chains</a:t>
            </a:r>
            <a:endParaRPr lang="en-US" sz="2000" dirty="0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995D0-FB86-6322-D21E-7D51D5396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15760"/>
            <a:ext cx="7927564" cy="54352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Background Part 2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Robustness of GHG emission certification and verification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404202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F6EF7DC-AC7E-C79D-4FF8-2CD6CCB7EF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5285" y="738231"/>
            <a:ext cx="8598715" cy="59729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GB" dirty="0">
                <a:cs typeface="Times New Roman" panose="02020603050405020304" pitchFamily="18" charset="0"/>
              </a:rPr>
              <a:t>The project will develop a better understanding regarding:</a:t>
            </a:r>
            <a:endParaRPr lang="nl-NL" dirty="0"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GB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Similarities and </a:t>
            </a:r>
            <a:r>
              <a:rPr lang="en-GB" sz="19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differences</a:t>
            </a:r>
            <a:r>
              <a:rPr lang="en-GB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existing certification and verification approaches of policy frameworks to assess the GHG performance of biofuels</a:t>
            </a:r>
          </a:p>
          <a:p>
            <a:pPr lvl="1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GB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How a combination of – even small – differences in GHG emission related policy requirements and allied certification and verification requirements may affect the overall </a:t>
            </a:r>
            <a:r>
              <a:rPr lang="en-GB" sz="19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robustness of policy frameworks </a:t>
            </a:r>
            <a:r>
              <a:rPr lang="en-GB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 the sustainability of biofuels</a:t>
            </a:r>
          </a:p>
          <a:p>
            <a:pPr lvl="1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GB" sz="1900" dirty="0">
                <a:ea typeface="Calibri" panose="020F0502020204030204" pitchFamily="34" charset="0"/>
                <a:cs typeface="Times New Roman" panose="02020603050405020304" pitchFamily="18" charset="0"/>
              </a:rPr>
              <a:t>The implications of differences in existing certification and verification approaches related to GHG performance of biofuels for the </a:t>
            </a:r>
            <a:r>
              <a:rPr lang="en-GB" sz="19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quality </a:t>
            </a:r>
            <a:r>
              <a:rPr lang="en-GB" sz="1900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of GHG assessment results </a:t>
            </a:r>
            <a:r>
              <a:rPr lang="en-GB" sz="19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practice</a:t>
            </a:r>
            <a:r>
              <a:rPr lang="en-US" sz="19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9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assessment will be based on a 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case study on a selection of </a:t>
            </a:r>
            <a:r>
              <a:rPr lang="en-US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SAF </a:t>
            </a:r>
            <a:r>
              <a:rPr lang="en-US" sz="25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biofuel supply chain/policy </a:t>
            </a:r>
            <a:r>
              <a:rPr lang="en-US" sz="2500" dirty="0">
                <a:solidFill>
                  <a:srgbClr val="FF0000"/>
                </a:solidFill>
                <a:cs typeface="Times New Roman" panose="02020603050405020304" pitchFamily="18" charset="0"/>
              </a:rPr>
              <a:t>combinations </a:t>
            </a:r>
            <a:r>
              <a:rPr lang="en-US" sz="2500" dirty="0">
                <a:cs typeface="Times New Roman" panose="02020603050405020304" pitchFamily="18" charset="0"/>
              </a:rPr>
              <a:t>and will be more qualitative in nature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project will be closely connected to a parallel </a:t>
            </a:r>
            <a:r>
              <a:rPr lang="en-GB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T45 project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activity focusing on methodological issues related to GHG calculation itself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Based on the outcomes </a:t>
            </a:r>
            <a:r>
              <a:rPr lang="en-GB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improvement opportunities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policies and (co-regulating) certification schemes will be discussed. 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joint synthesis report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 the findings and reflections of both the T39 and T45 activities is envisaged. </a:t>
            </a:r>
            <a:endParaRPr lang="nl-N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>
              <a:highlight>
                <a:srgbClr val="FFFF00"/>
              </a:highlight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710EA7-DB7B-3DCF-B9D9-2D83A31890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77140"/>
            <a:ext cx="7927564" cy="763096"/>
          </a:xfrm>
        </p:spPr>
        <p:txBody>
          <a:bodyPr/>
          <a:lstStyle/>
          <a:p>
            <a:r>
              <a:rPr lang="en-GB" sz="3200" b="1" kern="0" dirty="0">
                <a:solidFill>
                  <a:srgbClr val="365F9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Objectives and scope of work</a:t>
            </a:r>
            <a:endParaRPr lang="nl-NL" sz="3200" b="1" kern="0" dirty="0">
              <a:solidFill>
                <a:srgbClr val="365F91"/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0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D994EC7-CD73-432E-95A4-E723965D13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7107" y="1095771"/>
            <a:ext cx="8650724" cy="530503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Inception phase - Setting the </a:t>
            </a:r>
            <a:r>
              <a:rPr lang="en-US" sz="2400" dirty="0">
                <a:solidFill>
                  <a:srgbClr val="FF0000"/>
                </a:solidFill>
              </a:rPr>
              <a:t>framework</a:t>
            </a:r>
            <a:r>
              <a:rPr lang="en-US" sz="2400" dirty="0"/>
              <a:t> (WP1)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700" dirty="0"/>
              <a:t>        Inventory of policy frameworks and potential biofuel supply chains; Selection of case studies; Definition of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700" dirty="0"/>
              <a:t>        framework and criteria for case study assessment (</a:t>
            </a:r>
            <a:r>
              <a:rPr lang="en-US" sz="1700" i="1" dirty="0"/>
              <a:t>AVIATION: HEFA, ATJ, FT-SPK, +CCU, feedstocks, </a:t>
            </a:r>
            <a:r>
              <a:rPr lang="en-US" sz="1700" i="1" dirty="0" err="1"/>
              <a:t>etc</a:t>
            </a:r>
            <a:r>
              <a:rPr lang="en-US" sz="1700" i="1" dirty="0"/>
              <a:t>)</a:t>
            </a:r>
            <a:endParaRPr lang="en-US" sz="1700" dirty="0"/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Building blocks </a:t>
            </a:r>
            <a:r>
              <a:rPr lang="en-US" dirty="0"/>
              <a:t>of different SAF biofuel pathways (WP2)</a:t>
            </a:r>
            <a:endParaRPr lang="en-US" sz="1800" dirty="0"/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700" dirty="0"/>
              <a:t>How does the pathway look like, and where do the </a:t>
            </a:r>
            <a:r>
              <a:rPr lang="en-US" sz="1700" dirty="0">
                <a:solidFill>
                  <a:srgbClr val="FF0000"/>
                </a:solidFill>
              </a:rPr>
              <a:t>sensitivities</a:t>
            </a:r>
            <a:r>
              <a:rPr lang="en-US" sz="1700" dirty="0"/>
              <a:t> lie within/between the selected policy frameworks (C-O-C, feedstock categorization, </a:t>
            </a:r>
            <a:r>
              <a:rPr lang="en-US" sz="1700" dirty="0" err="1"/>
              <a:t>etc</a:t>
            </a:r>
            <a:r>
              <a:rPr lang="en-US" sz="1700" dirty="0"/>
              <a:t>)</a:t>
            </a:r>
          </a:p>
          <a:p>
            <a:pPr lvl="0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Robustness</a:t>
            </a:r>
            <a:r>
              <a:rPr lang="en-US" dirty="0"/>
              <a:t> of the </a:t>
            </a:r>
            <a:r>
              <a:rPr lang="en-US" dirty="0">
                <a:solidFill>
                  <a:srgbClr val="FF0000"/>
                </a:solidFill>
              </a:rPr>
              <a:t>assurance</a:t>
            </a:r>
            <a:r>
              <a:rPr lang="en-US" dirty="0"/>
              <a:t> system ‘on paper’ (WP3)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dirty="0"/>
              <a:t>The results from ‘Part 1’ of this project learn that the </a:t>
            </a:r>
            <a:r>
              <a:rPr lang="en-US" sz="1700" dirty="0">
                <a:solidFill>
                  <a:srgbClr val="FF0000"/>
                </a:solidFill>
              </a:rPr>
              <a:t>verification and assurance </a:t>
            </a:r>
            <a:r>
              <a:rPr lang="en-US" sz="1700" dirty="0"/>
              <a:t>of the (GHG emission) data are </a:t>
            </a:r>
            <a:r>
              <a:rPr lang="en-US" sz="1700" dirty="0">
                <a:solidFill>
                  <a:srgbClr val="FF0000"/>
                </a:solidFill>
              </a:rPr>
              <a:t>key</a:t>
            </a:r>
            <a:r>
              <a:rPr lang="en-US" sz="1700" dirty="0"/>
              <a:t> to ensure robustness of the system</a:t>
            </a:r>
          </a:p>
          <a:p>
            <a:pPr lvl="0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Verification</a:t>
            </a:r>
            <a:r>
              <a:rPr lang="en-US" dirty="0"/>
              <a:t> of data quality – ‘in theory’ vs ‘in practice’</a:t>
            </a:r>
            <a:r>
              <a:rPr lang="en-US" i="1" dirty="0"/>
              <a:t> </a:t>
            </a:r>
            <a:r>
              <a:rPr lang="en-US" dirty="0"/>
              <a:t>(WP4)</a:t>
            </a:r>
            <a:endParaRPr lang="en-US" sz="17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dirty="0"/>
              <a:t>        Following available procedures and requirements, auditors and verifiers check the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dirty="0"/>
              <a:t>        GHG emission data in the supply chain – improvement should not only be on paper but    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dirty="0"/>
              <a:t>        </a:t>
            </a:r>
            <a:r>
              <a:rPr lang="en-US" sz="1700" dirty="0">
                <a:solidFill>
                  <a:srgbClr val="FF0000"/>
                </a:solidFill>
              </a:rPr>
              <a:t>actual improvement 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of climate impact, overlapping claims </a:t>
            </a:r>
            <a:r>
              <a:rPr lang="en-US" sz="1700" dirty="0"/>
              <a:t>(</a:t>
            </a:r>
            <a:r>
              <a:rPr lang="en-US" sz="1700" i="1" dirty="0"/>
              <a:t>information to be collected through interviews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700" i="1" dirty="0"/>
              <a:t>        and information from standards</a:t>
            </a:r>
            <a:r>
              <a:rPr lang="en-US" sz="1900" dirty="0"/>
              <a:t>) </a:t>
            </a:r>
          </a:p>
          <a:p>
            <a:pPr marL="342900" lvl="1">
              <a:lnSpc>
                <a:spcPct val="120000"/>
              </a:lnSpc>
              <a:spcBef>
                <a:spcPts val="1000"/>
              </a:spcBef>
            </a:pPr>
            <a:r>
              <a:rPr lang="en-US" sz="2400" dirty="0">
                <a:solidFill>
                  <a:srgbClr val="FF0000"/>
                </a:solidFill>
              </a:rPr>
              <a:t>Benchmarking the potential </a:t>
            </a:r>
            <a:r>
              <a:rPr lang="en-US" sz="2400" dirty="0"/>
              <a:t>of different biofuel pathways (WP5)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dirty="0"/>
              <a:t>How do the different pathways “score” depending on the targets and policy framework used (</a:t>
            </a:r>
            <a:r>
              <a:rPr lang="en-US" sz="1900" dirty="0">
                <a:solidFill>
                  <a:srgbClr val="FF0000"/>
                </a:solidFill>
              </a:rPr>
              <a:t>qualitative differences</a:t>
            </a:r>
            <a:r>
              <a:rPr lang="en-US" sz="19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Project management and </a:t>
            </a:r>
            <a:r>
              <a:rPr lang="en-US" sz="2400" dirty="0">
                <a:solidFill>
                  <a:srgbClr val="FF0000"/>
                </a:solidFill>
              </a:rPr>
              <a:t>dissemination</a:t>
            </a:r>
            <a:r>
              <a:rPr lang="en-US" sz="2400" dirty="0"/>
              <a:t> (WP6)</a:t>
            </a:r>
          </a:p>
          <a:p>
            <a:pPr>
              <a:lnSpc>
                <a:spcPct val="120000"/>
              </a:lnSpc>
            </a:pPr>
            <a:r>
              <a:rPr lang="en-US" i="1" dirty="0"/>
              <a:t>Optional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Synthesis</a:t>
            </a:r>
            <a:r>
              <a:rPr lang="en-US" dirty="0"/>
              <a:t> (WP7) – T39 &amp; T45</a:t>
            </a:r>
            <a:endParaRPr lang="en-US" sz="2400" dirty="0"/>
          </a:p>
          <a:p>
            <a:pPr lvl="0"/>
            <a:endParaRPr lang="en-US" dirty="0"/>
          </a:p>
          <a:p>
            <a:pPr marL="457200" lvl="1" indent="0">
              <a:buNone/>
            </a:pPr>
            <a:endParaRPr lang="nl-NL" sz="18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856ED88-919F-4974-885A-4FF5428FAB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570730"/>
            <a:ext cx="7927564" cy="525040"/>
          </a:xfrm>
        </p:spPr>
        <p:txBody>
          <a:bodyPr/>
          <a:lstStyle/>
          <a:p>
            <a:r>
              <a:rPr lang="en-US" sz="3200" dirty="0"/>
              <a:t>Topics to be covered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68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D1E8DCF-711B-AA61-036F-4B7C6F511B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(after ISCC):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048894-2BF7-B14C-0BCD-1F00D5AE5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/>
              <a:t>WP2 </a:t>
            </a:r>
            <a:r>
              <a:rPr lang="en-US" dirty="0"/>
              <a:t>|”Building blocks” of different SAF biofuel pathways (case study) 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E6DCE2F-286D-EFA6-6BAF-4E1EF42E6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" y="2234070"/>
            <a:ext cx="8895080" cy="2725420"/>
          </a:xfrm>
          <a:prstGeom prst="rect">
            <a:avLst/>
          </a:prstGeom>
          <a:noFill/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20015C91-FD18-CC67-0F45-C5FE3D937355}"/>
              </a:ext>
            </a:extLst>
          </p:cNvPr>
          <p:cNvSpPr/>
          <p:nvPr/>
        </p:nvSpPr>
        <p:spPr>
          <a:xfrm>
            <a:off x="7316575" y="2660707"/>
            <a:ext cx="1702965" cy="1686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6C37F56-8F37-E8AF-644D-E4BEFF0E9EAF}"/>
              </a:ext>
            </a:extLst>
          </p:cNvPr>
          <p:cNvSpPr/>
          <p:nvPr/>
        </p:nvSpPr>
        <p:spPr>
          <a:xfrm>
            <a:off x="124460" y="2660708"/>
            <a:ext cx="2929133" cy="1686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89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9887C7EA-22C9-CEED-DE90-5AEF2CBB6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115" y="92488"/>
            <a:ext cx="2433661" cy="63102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EC72DA1-FB21-EC3A-FEC8-8D95323B7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23" y="92488"/>
            <a:ext cx="5364759" cy="599263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2CBDA0-56C3-498B-55B3-61A5D0723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427" y="6144116"/>
            <a:ext cx="4703621" cy="338390"/>
          </a:xfrm>
          <a:prstGeom prst="rect">
            <a:avLst/>
          </a:prstGeom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14DBFEB9-957C-D161-1085-F1E41B3F8C9A}"/>
              </a:ext>
            </a:extLst>
          </p:cNvPr>
          <p:cNvCxnSpPr/>
          <p:nvPr/>
        </p:nvCxnSpPr>
        <p:spPr>
          <a:xfrm>
            <a:off x="5805182" y="3078760"/>
            <a:ext cx="629174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170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65E6638-BE08-1F04-7414-65BB5EE07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495" y="1304093"/>
            <a:ext cx="7927564" cy="4626924"/>
          </a:xfrm>
        </p:spPr>
        <p:txBody>
          <a:bodyPr>
            <a:normAutofit fontScale="62500" lnSpcReduction="20000"/>
          </a:bodyPr>
          <a:lstStyle/>
          <a:p>
            <a:r>
              <a:rPr lang="nl-NL" dirty="0" err="1"/>
              <a:t>Task</a:t>
            </a:r>
            <a:r>
              <a:rPr lang="nl-NL" dirty="0"/>
              <a:t> 39: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 err="1"/>
              <a:t>Task</a:t>
            </a:r>
            <a:r>
              <a:rPr lang="nl-NL" dirty="0"/>
              <a:t> 45: </a:t>
            </a:r>
          </a:p>
          <a:p>
            <a:pPr marL="0" indent="0">
              <a:buNone/>
            </a:pPr>
            <a:r>
              <a:rPr lang="en-US" sz="1900" dirty="0"/>
              <a:t>	expected budget for the T45 project of around </a:t>
            </a:r>
            <a:r>
              <a:rPr lang="en-US" sz="1900" b="1" u="sng" dirty="0"/>
              <a:t>~20k </a:t>
            </a:r>
          </a:p>
          <a:p>
            <a:pPr marL="0" indent="0">
              <a:buNone/>
            </a:pPr>
            <a:r>
              <a:rPr lang="en-US" sz="1900" dirty="0"/>
              <a:t>	+ in kind contributions from the </a:t>
            </a:r>
            <a:r>
              <a:rPr lang="en-US" sz="1900" b="1" u="sng" dirty="0"/>
              <a:t>US</a:t>
            </a:r>
            <a:r>
              <a:rPr lang="en-US" sz="1900" dirty="0"/>
              <a:t> and </a:t>
            </a:r>
            <a:r>
              <a:rPr lang="en-US" sz="1900" b="1" u="sng" dirty="0"/>
              <a:t>Germany</a:t>
            </a:r>
            <a:endParaRPr lang="nl-NL" sz="1900" b="1" u="sng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6749D1-A797-FEF4-CA8A-23E6E13E3B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159"/>
            <a:ext cx="7927564" cy="666273"/>
          </a:xfrm>
        </p:spPr>
        <p:txBody>
          <a:bodyPr/>
          <a:lstStyle/>
          <a:p>
            <a:r>
              <a:rPr lang="en-US" sz="3200" b="1" kern="0" dirty="0">
                <a:solidFill>
                  <a:srgbClr val="365F9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Budget and financing</a:t>
            </a:r>
            <a:endParaRPr lang="nl-NL" sz="3200" b="1" kern="0" dirty="0">
              <a:solidFill>
                <a:srgbClr val="365F91"/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680CDFC-5603-ED37-3A7D-A9791A248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736378"/>
              </p:ext>
            </p:extLst>
          </p:nvPr>
        </p:nvGraphicFramePr>
        <p:xfrm>
          <a:off x="666941" y="1606294"/>
          <a:ext cx="7000597" cy="341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905">
                  <a:extLst>
                    <a:ext uri="{9D8B030D-6E8A-4147-A177-3AD203B41FA5}">
                      <a16:colId xmlns:a16="http://schemas.microsoft.com/office/drawing/2014/main" val="3463696931"/>
                    </a:ext>
                  </a:extLst>
                </a:gridCol>
                <a:gridCol w="1110602">
                  <a:extLst>
                    <a:ext uri="{9D8B030D-6E8A-4147-A177-3AD203B41FA5}">
                      <a16:colId xmlns:a16="http://schemas.microsoft.com/office/drawing/2014/main" val="1874145924"/>
                    </a:ext>
                  </a:extLst>
                </a:gridCol>
                <a:gridCol w="1460551">
                  <a:extLst>
                    <a:ext uri="{9D8B030D-6E8A-4147-A177-3AD203B41FA5}">
                      <a16:colId xmlns:a16="http://schemas.microsoft.com/office/drawing/2014/main" val="619124235"/>
                    </a:ext>
                  </a:extLst>
                </a:gridCol>
                <a:gridCol w="1262894">
                  <a:extLst>
                    <a:ext uri="{9D8B030D-6E8A-4147-A177-3AD203B41FA5}">
                      <a16:colId xmlns:a16="http://schemas.microsoft.com/office/drawing/2014/main" val="765087592"/>
                    </a:ext>
                  </a:extLst>
                </a:gridCol>
                <a:gridCol w="1033645">
                  <a:extLst>
                    <a:ext uri="{9D8B030D-6E8A-4147-A177-3AD203B41FA5}">
                      <a16:colId xmlns:a16="http://schemas.microsoft.com/office/drawing/2014/main" val="3265486726"/>
                    </a:ext>
                  </a:extLst>
                </a:gridCol>
              </a:tblGrid>
              <a:tr h="1978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Work package / Task in USD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Budget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In-kind contribution 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Other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DE" sz="1200">
                          <a:effectLst/>
                        </a:rPr>
                        <a:t>Total 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890622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Netherlands | 1, 2, 3, 4, 5, 6 (7)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-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Agreed / amount </a:t>
                      </a:r>
                      <a:r>
                        <a:rPr lang="en-GB" sz="1200" dirty="0" err="1">
                          <a:effectLst/>
                        </a:rPr>
                        <a:t>tbd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498178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Germany | 3, 4, (7?)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Agreed /amount </a:t>
                      </a:r>
                      <a:r>
                        <a:rPr lang="en-GB" sz="1200" dirty="0" err="1">
                          <a:effectLst/>
                        </a:rPr>
                        <a:t>tbd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750609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highlight>
                            <a:srgbClr val="FFFF00"/>
                          </a:highlight>
                        </a:rPr>
                        <a:t>Brazil | ?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6778944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highlight>
                            <a:srgbClr val="FFFF00"/>
                          </a:highlight>
                        </a:rPr>
                        <a:t>US | </a:t>
                      </a:r>
                      <a:r>
                        <a:rPr lang="en-GB" sz="1200">
                          <a:effectLst/>
                        </a:rPr>
                        <a:t>?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988392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highlight>
                            <a:srgbClr val="FFFF00"/>
                          </a:highlight>
                        </a:rPr>
                        <a:t>Canada | </a:t>
                      </a:r>
                      <a:r>
                        <a:rPr lang="en-GB" sz="1200">
                          <a:effectLst/>
                        </a:rPr>
                        <a:t>?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8340354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highlight>
                            <a:srgbClr val="FFFF00"/>
                          </a:highlight>
                        </a:rPr>
                        <a:t>EC | ?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7621923"/>
                  </a:ext>
                </a:extLst>
              </a:tr>
              <a:tr h="34604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</a:rPr>
                        <a:t>Austria | ?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210605"/>
                  </a:ext>
                </a:extLst>
              </a:tr>
              <a:tr h="369013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nl-NL" sz="12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Country x | 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7610187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Independent consultant| 2, 3, 4, 5, 6 (7)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5124351"/>
                  </a:ext>
                </a:extLst>
              </a:tr>
              <a:tr h="304831"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DE" sz="1200" b="1" dirty="0">
                          <a:effectLst/>
                        </a:rPr>
                        <a:t>Total in USD</a:t>
                      </a:r>
                      <a:endParaRPr lang="nl-NL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7913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21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243" y="197607"/>
            <a:ext cx="5259697" cy="5384347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José Muisers</a:t>
            </a:r>
          </a:p>
          <a:p>
            <a:r>
              <a:rPr lang="it-IT" dirty="0">
                <a:hlinkClick r:id="rId2"/>
              </a:rPr>
              <a:t>Jose.Muisers@rvo.nl</a:t>
            </a:r>
            <a:endParaRPr lang="it-IT" dirty="0"/>
          </a:p>
          <a:p>
            <a:endParaRPr lang="it-IT" dirty="0"/>
          </a:p>
          <a:p>
            <a:r>
              <a:rPr lang="it-IT" dirty="0"/>
              <a:t>Paul Sinnige</a:t>
            </a:r>
          </a:p>
          <a:p>
            <a:r>
              <a:rPr lang="it-IT" sz="2400" dirty="0">
                <a:hlinkClick r:id="rId3"/>
              </a:rPr>
              <a:t>Paul.Sinnige@rvo.nl</a:t>
            </a:r>
            <a:endParaRPr lang="it-IT" sz="2400" dirty="0"/>
          </a:p>
          <a:p>
            <a:endParaRPr lang="it-IT" dirty="0"/>
          </a:p>
          <a:p>
            <a:endParaRPr lang="it-IT" sz="2400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6FC59-AA41-1190-7758-2BBDAA3EE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3150" y="1021358"/>
            <a:ext cx="4327525" cy="901410"/>
          </a:xfrm>
        </p:spPr>
        <p:txBody>
          <a:bodyPr/>
          <a:lstStyle/>
          <a:p>
            <a:r>
              <a:rPr lang="en-CA" sz="4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de8109-f994-4a60-a1d3-5c95e2ff3620}" enabled="1" method="Privileged" siteId="{1321633e-f6b9-44e2-a44f-59b9d264ecb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1017</Words>
  <Application>Microsoft Office PowerPoint</Application>
  <PresentationFormat>Bildspel på skärmen (4:3)</PresentationFormat>
  <Paragraphs>129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7" baseType="lpstr">
      <vt:lpstr>Arial</vt:lpstr>
      <vt:lpstr>Calibri</vt:lpstr>
      <vt:lpstr>Segoe UI</vt:lpstr>
      <vt:lpstr>Symbol</vt:lpstr>
      <vt:lpstr>Trebuchet MS</vt:lpstr>
      <vt:lpstr>Wingdings</vt:lpstr>
      <vt:lpstr>Tema di Office</vt:lpstr>
      <vt:lpstr>1_untitled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174</cp:revision>
  <dcterms:created xsi:type="dcterms:W3CDTF">2020-03-02T15:29:39Z</dcterms:created>
  <dcterms:modified xsi:type="dcterms:W3CDTF">2023-02-21T15:07:37Z</dcterms:modified>
</cp:coreProperties>
</file>