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  <p:sldMasterId id="2147483673" r:id="rId5"/>
  </p:sldMasterIdLst>
  <p:notesMasterIdLst>
    <p:notesMasterId r:id="rId13"/>
  </p:notesMasterIdLst>
  <p:handoutMasterIdLst>
    <p:handoutMasterId r:id="rId14"/>
  </p:handoutMasterIdLst>
  <p:sldIdLst>
    <p:sldId id="260" r:id="rId6"/>
    <p:sldId id="270" r:id="rId7"/>
    <p:sldId id="555" r:id="rId8"/>
    <p:sldId id="561" r:id="rId9"/>
    <p:sldId id="562" r:id="rId10"/>
    <p:sldId id="560" r:id="rId11"/>
    <p:sldId id="29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eonora Chelazzi" initials="EC" lastIdx="1" clrIdx="0">
    <p:extLst>
      <p:ext uri="{19B8F6BF-5375-455C-9EA6-DF929625EA0E}">
        <p15:presenceInfo xmlns:p15="http://schemas.microsoft.com/office/powerpoint/2012/main" userId="04dfc6dc7ff139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F9D"/>
    <a:srgbClr val="3F6188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9" autoAdjust="0"/>
    <p:restoredTop sz="96357" autoAdjust="0"/>
  </p:normalViewPr>
  <p:slideViewPr>
    <p:cSldViewPr snapToGrid="0">
      <p:cViewPr varScale="1">
        <p:scale>
          <a:sx n="37" d="100"/>
          <a:sy n="37" d="100"/>
        </p:scale>
        <p:origin x="1288" y="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3499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74E60-73A8-4F77-8D79-AF60602B4C2E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6C8D6-8CB1-449F-9BC1-1AC16FCC4F0B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20386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F43A7-9D22-4E6C-A0CD-84D980CC8C40}" type="datetimeFigureOut">
              <a:rPr lang="it-IT" smtClean="0"/>
              <a:pPr/>
              <a:t>23/02/2023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98F06-5799-4E47-A790-F0672F46741C}" type="slidenum">
              <a:rPr lang="it-IT" smtClean="0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3647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 would like to talk about is the progress made</a:t>
            </a:r>
            <a:r>
              <a:rPr lang="en-US" baseline="0" dirty="0"/>
              <a:t> so far in the IA report.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39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657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3347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227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820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</a:t>
            </a:r>
            <a:r>
              <a:rPr lang="en-US" dirty="0" err="1"/>
              <a:t>strat</a:t>
            </a:r>
            <a:r>
              <a:rPr lang="en-US" baseline="0" dirty="0"/>
              <a:t> </a:t>
            </a:r>
            <a:r>
              <a:rPr lang="en-US" baseline="0" dirty="0" err="1"/>
              <a:t>taling</a:t>
            </a:r>
            <a:r>
              <a:rPr lang="en-US" baseline="0" dirty="0"/>
              <a:t> about the </a:t>
            </a:r>
            <a:r>
              <a:rPr lang="en-US" baseline="0" dirty="0" err="1"/>
              <a:t>prograss</a:t>
            </a:r>
            <a:r>
              <a:rPr lang="en-US" baseline="0" dirty="0"/>
              <a:t> I would like to review the scope of </a:t>
            </a:r>
            <a:r>
              <a:rPr lang="en-US" baseline="0" dirty="0" err="1"/>
              <a:t>theIA</a:t>
            </a:r>
            <a:r>
              <a:rPr lang="en-US" baseline="0" dirty="0"/>
              <a:t> report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698F06-5799-4E47-A790-F0672F46741C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1170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1. Historical production and use of biofuel trends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2. Historical import and export of biofuels trends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3. Numbers of existing demonstration and commercial advanced biofuels plants. 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4. Contribution of biofuels to the GHG emissions reduction in the transport sector (historical trend)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698F06-5799-4E47-A790-F0672F46741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07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231729" y="276432"/>
            <a:ext cx="1679133" cy="1393748"/>
          </a:xfrm>
          <a:prstGeom prst="rect">
            <a:avLst/>
          </a:prstGeom>
        </p:spPr>
      </p:pic>
      <p:sp>
        <p:nvSpPr>
          <p:cNvPr id="19" name="Segnaposto testo 18"/>
          <p:cNvSpPr>
            <a:spLocks noGrp="1"/>
          </p:cNvSpPr>
          <p:nvPr>
            <p:ph type="body" sz="quarter" idx="11" hasCustomPrompt="1"/>
          </p:nvPr>
        </p:nvSpPr>
        <p:spPr>
          <a:xfrm>
            <a:off x="3902925" y="2260593"/>
            <a:ext cx="5073650" cy="81070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/>
              <a:t>Presentation Title</a:t>
            </a:r>
          </a:p>
        </p:txBody>
      </p:sp>
      <p:sp>
        <p:nvSpPr>
          <p:cNvPr id="21" name="Segnaposto testo 20"/>
          <p:cNvSpPr>
            <a:spLocks noGrp="1"/>
          </p:cNvSpPr>
          <p:nvPr>
            <p:ph type="body" sz="quarter" idx="12" hasCustomPrompt="1"/>
          </p:nvPr>
        </p:nvSpPr>
        <p:spPr>
          <a:xfrm>
            <a:off x="3902925" y="3155036"/>
            <a:ext cx="5073650" cy="63332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22" name="Segnaposto testo 20"/>
          <p:cNvSpPr>
            <a:spLocks noGrp="1"/>
          </p:cNvSpPr>
          <p:nvPr>
            <p:ph type="body" sz="quarter" idx="13" hasCustomPrompt="1"/>
          </p:nvPr>
        </p:nvSpPr>
        <p:spPr>
          <a:xfrm>
            <a:off x="3902925" y="3874294"/>
            <a:ext cx="5073650" cy="65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Presenter</a:t>
            </a:r>
            <a:r>
              <a:rPr lang="it-IT" dirty="0"/>
              <a:t> </a:t>
            </a:r>
            <a:r>
              <a:rPr lang="it-IT" dirty="0" err="1"/>
              <a:t>Name</a:t>
            </a:r>
            <a:r>
              <a:rPr lang="it-IT" dirty="0"/>
              <a:t>, </a:t>
            </a:r>
            <a:r>
              <a:rPr lang="it-IT" dirty="0" err="1"/>
              <a:t>Affiliation</a:t>
            </a:r>
            <a:endParaRPr lang="it-IT" dirty="0"/>
          </a:p>
        </p:txBody>
      </p:sp>
      <p:sp>
        <p:nvSpPr>
          <p:cNvPr id="23" name="Segnaposto testo 20"/>
          <p:cNvSpPr>
            <a:spLocks noGrp="1"/>
          </p:cNvSpPr>
          <p:nvPr>
            <p:ph type="body" sz="quarter" idx="14" hasCustomPrompt="1"/>
          </p:nvPr>
        </p:nvSpPr>
        <p:spPr>
          <a:xfrm>
            <a:off x="3902925" y="4634147"/>
            <a:ext cx="5073650" cy="357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/>
              <a:t>Location, Date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5"/>
          </p:nvPr>
        </p:nvSpPr>
        <p:spPr>
          <a:xfrm>
            <a:off x="231729" y="2247671"/>
            <a:ext cx="3519063" cy="2760343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233B38C-F685-4E92-B1DD-BE9EB1387C58}"/>
              </a:ext>
            </a:extLst>
          </p:cNvPr>
          <p:cNvSpPr txBox="1"/>
          <p:nvPr userDrawn="1"/>
        </p:nvSpPr>
        <p:spPr>
          <a:xfrm>
            <a:off x="231729" y="5729349"/>
            <a:ext cx="87448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Technology Collaboration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Programme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(TCP)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organised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under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auspices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International Energy Agency (IEA)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but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functionally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legally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autonomous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.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,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findings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and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publications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Bioenergy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TCP do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not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necessarily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represent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the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views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policies of the IEA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Secretariat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or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its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individual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</a:t>
            </a:r>
            <a:r>
              <a:rPr lang="it-IT" sz="800" i="1" kern="1200" dirty="0" err="1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member</a:t>
            </a:r>
            <a:r>
              <a:rPr lang="it-IT" sz="800" i="1" kern="12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+mn-ea"/>
                <a:cs typeface="+mn-cs"/>
              </a:rPr>
              <a:t> countries.</a:t>
            </a:r>
            <a:endParaRPr lang="it-IT" sz="800" kern="12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+mn-ea"/>
              <a:cs typeface="+mn-cs"/>
            </a:endParaRPr>
          </a:p>
        </p:txBody>
      </p:sp>
      <p:pic>
        <p:nvPicPr>
          <p:cNvPr id="15" name="Picture 14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733" y="536575"/>
            <a:ext cx="1523998" cy="8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6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3">
            <a:extLst>
              <a:ext uri="{FF2B5EF4-FFF2-40B4-BE49-F238E27FC236}">
                <a16:creationId xmlns:a16="http://schemas.microsoft.com/office/drawing/2014/main" id="{A93FCEA2-C324-40E5-BE33-54E07D79FD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9987" y="1746464"/>
            <a:ext cx="7964026" cy="2470487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A4F9D"/>
                </a:solidFill>
              </a:defRPr>
            </a:lvl1pPr>
          </a:lstStyle>
          <a:p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br>
              <a:rPr lang="it-IT" dirty="0"/>
            </a:br>
            <a:r>
              <a:rPr lang="it-IT" dirty="0"/>
              <a:t>Quote text </a:t>
            </a:r>
            <a:r>
              <a:rPr lang="it-IT" dirty="0" err="1"/>
              <a:t>goes</a:t>
            </a:r>
            <a:r>
              <a:rPr lang="it-IT" dirty="0"/>
              <a:t> </a:t>
            </a:r>
            <a:r>
              <a:rPr lang="it-IT" dirty="0" err="1"/>
              <a:t>here</a:t>
            </a:r>
            <a:endParaRPr lang="it-IT" dirty="0"/>
          </a:p>
        </p:txBody>
      </p:sp>
      <p:sp>
        <p:nvSpPr>
          <p:cNvPr id="4" name="Segnaposto testo 4">
            <a:extLst>
              <a:ext uri="{FF2B5EF4-FFF2-40B4-BE49-F238E27FC236}">
                <a16:creationId xmlns:a16="http://schemas.microsoft.com/office/drawing/2014/main" id="{CB82279F-ED13-42EF-9198-F9127CB292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987" y="4656751"/>
            <a:ext cx="5545137" cy="365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it-IT" dirty="0"/>
              <a:t>Author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F477A7-80B9-4A9C-8620-247C8E95F7E2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A23F157-B345-475B-9CA7-224C37B0A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43991460-FBE9-4570-A761-837D35685C94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925737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Speakers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immagine 3">
            <a:extLst>
              <a:ext uri="{FF2B5EF4-FFF2-40B4-BE49-F238E27FC236}">
                <a16:creationId xmlns:a16="http://schemas.microsoft.com/office/drawing/2014/main" id="{476A62A8-BB1C-4691-A617-D77F9111D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67584" y="2327877"/>
            <a:ext cx="1213203" cy="1213203"/>
          </a:xfrm>
          <a:prstGeom prst="rect">
            <a:avLst/>
          </a:prstGeom>
        </p:spPr>
      </p:sp>
      <p:sp>
        <p:nvSpPr>
          <p:cNvPr id="13" name="Segnaposto testo 4">
            <a:extLst>
              <a:ext uri="{FF2B5EF4-FFF2-40B4-BE49-F238E27FC236}">
                <a16:creationId xmlns:a16="http://schemas.microsoft.com/office/drawing/2014/main" id="{B05DF9B3-F8C5-4F6E-B937-54BB6DE7EBA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821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4" name="Segnaposto testo 5">
            <a:extLst>
              <a:ext uri="{FF2B5EF4-FFF2-40B4-BE49-F238E27FC236}">
                <a16:creationId xmlns:a16="http://schemas.microsoft.com/office/drawing/2014/main" id="{1E549EA2-CD89-4C08-9C10-B713616E0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21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15" name="Segnaposto testo 6">
            <a:extLst>
              <a:ext uri="{FF2B5EF4-FFF2-40B4-BE49-F238E27FC236}">
                <a16:creationId xmlns:a16="http://schemas.microsoft.com/office/drawing/2014/main" id="{117C5121-84BE-40DB-BF2F-5B831FBEE7A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821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17" name="Segnaposto immagine 8">
            <a:extLst>
              <a:ext uri="{FF2B5EF4-FFF2-40B4-BE49-F238E27FC236}">
                <a16:creationId xmlns:a16="http://schemas.microsoft.com/office/drawing/2014/main" id="{9D46459E-54B3-4ECD-AB14-2843BCC7F5E5}"/>
              </a:ext>
            </a:extLst>
          </p:cNvPr>
          <p:cNvSpPr>
            <a:spLocks noGrp="1"/>
          </p:cNvSpPr>
          <p:nvPr>
            <p:ph type="pic" idx="48"/>
          </p:nvPr>
        </p:nvSpPr>
        <p:spPr>
          <a:xfrm>
            <a:off x="2380794" y="2327877"/>
            <a:ext cx="1213203" cy="1213203"/>
          </a:xfrm>
          <a:prstGeom prst="rect">
            <a:avLst/>
          </a:prstGeom>
        </p:spPr>
      </p:sp>
      <p:sp>
        <p:nvSpPr>
          <p:cNvPr id="18" name="Segnaposto testo 9">
            <a:extLst>
              <a:ext uri="{FF2B5EF4-FFF2-40B4-BE49-F238E27FC236}">
                <a16:creationId xmlns:a16="http://schemas.microsoft.com/office/drawing/2014/main" id="{555C3172-E8F0-4477-B564-F12CE45E5909}"/>
              </a:ext>
            </a:extLst>
          </p:cNvPr>
          <p:cNvSpPr>
            <a:spLocks noGrp="1"/>
          </p:cNvSpPr>
          <p:nvPr>
            <p:ph type="body" sz="half" idx="49" hasCustomPrompt="1"/>
          </p:nvPr>
        </p:nvSpPr>
        <p:spPr>
          <a:xfrm>
            <a:off x="2221428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0CAE3EF3-8423-4769-BB95-020D916984B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221428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0" name="Segnaposto testo 11">
            <a:extLst>
              <a:ext uri="{FF2B5EF4-FFF2-40B4-BE49-F238E27FC236}">
                <a16:creationId xmlns:a16="http://schemas.microsoft.com/office/drawing/2014/main" id="{82503BD3-1671-4D57-82CF-45BDDDB1623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221428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1" name="Segnaposto immagine 12">
            <a:extLst>
              <a:ext uri="{FF2B5EF4-FFF2-40B4-BE49-F238E27FC236}">
                <a16:creationId xmlns:a16="http://schemas.microsoft.com/office/drawing/2014/main" id="{937F2D98-FF53-4516-AC93-1CB129D9786B}"/>
              </a:ext>
            </a:extLst>
          </p:cNvPr>
          <p:cNvSpPr>
            <a:spLocks noGrp="1"/>
          </p:cNvSpPr>
          <p:nvPr>
            <p:ph type="pic" idx="53"/>
          </p:nvPr>
        </p:nvSpPr>
        <p:spPr>
          <a:xfrm>
            <a:off x="3986569" y="2327877"/>
            <a:ext cx="1213203" cy="1213203"/>
          </a:xfrm>
          <a:prstGeom prst="rect">
            <a:avLst/>
          </a:prstGeom>
        </p:spPr>
      </p:sp>
      <p:sp>
        <p:nvSpPr>
          <p:cNvPr id="22" name="Segnaposto testo 13">
            <a:extLst>
              <a:ext uri="{FF2B5EF4-FFF2-40B4-BE49-F238E27FC236}">
                <a16:creationId xmlns:a16="http://schemas.microsoft.com/office/drawing/2014/main" id="{8924AC5B-17DF-4EFB-9217-01F96C1D6831}"/>
              </a:ext>
            </a:extLst>
          </p:cNvPr>
          <p:cNvSpPr>
            <a:spLocks noGrp="1"/>
          </p:cNvSpPr>
          <p:nvPr>
            <p:ph type="body" sz="half" idx="54" hasCustomPrompt="1"/>
          </p:nvPr>
        </p:nvSpPr>
        <p:spPr>
          <a:xfrm>
            <a:off x="3827203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C94AA38A-0DD2-4B4F-8AF8-D2AA144CA09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3827203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4" name="Segnaposto testo 15">
            <a:extLst>
              <a:ext uri="{FF2B5EF4-FFF2-40B4-BE49-F238E27FC236}">
                <a16:creationId xmlns:a16="http://schemas.microsoft.com/office/drawing/2014/main" id="{A46FA64C-8858-40EF-B180-94DF7A027E39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827203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5" name="Segnaposto immagine 16">
            <a:extLst>
              <a:ext uri="{FF2B5EF4-FFF2-40B4-BE49-F238E27FC236}">
                <a16:creationId xmlns:a16="http://schemas.microsoft.com/office/drawing/2014/main" id="{C9315B0A-6DB1-415F-89C8-A12F463F7D93}"/>
              </a:ext>
            </a:extLst>
          </p:cNvPr>
          <p:cNvSpPr>
            <a:spLocks noGrp="1"/>
          </p:cNvSpPr>
          <p:nvPr>
            <p:ph type="pic" idx="58"/>
          </p:nvPr>
        </p:nvSpPr>
        <p:spPr>
          <a:xfrm>
            <a:off x="5594227" y="2327877"/>
            <a:ext cx="1213203" cy="1213203"/>
          </a:xfrm>
          <a:prstGeom prst="rect">
            <a:avLst/>
          </a:prstGeom>
        </p:spPr>
      </p:sp>
      <p:sp>
        <p:nvSpPr>
          <p:cNvPr id="26" name="Segnaposto testo 17">
            <a:extLst>
              <a:ext uri="{FF2B5EF4-FFF2-40B4-BE49-F238E27FC236}">
                <a16:creationId xmlns:a16="http://schemas.microsoft.com/office/drawing/2014/main" id="{C8A09F4F-C026-4ED0-8481-FFD1B53EA9ED}"/>
              </a:ext>
            </a:extLst>
          </p:cNvPr>
          <p:cNvSpPr>
            <a:spLocks noGrp="1"/>
          </p:cNvSpPr>
          <p:nvPr>
            <p:ph type="body" sz="half" idx="59" hasCustomPrompt="1"/>
          </p:nvPr>
        </p:nvSpPr>
        <p:spPr>
          <a:xfrm>
            <a:off x="543486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59E73419-B23F-4B07-B51B-08E60F8FE2E1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43486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28" name="Segnaposto testo 19">
            <a:extLst>
              <a:ext uri="{FF2B5EF4-FFF2-40B4-BE49-F238E27FC236}">
                <a16:creationId xmlns:a16="http://schemas.microsoft.com/office/drawing/2014/main" id="{4B0564F3-E8C1-4170-82EB-EB8D1632278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543486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29" name="Segnaposto immagine 20">
            <a:extLst>
              <a:ext uri="{FF2B5EF4-FFF2-40B4-BE49-F238E27FC236}">
                <a16:creationId xmlns:a16="http://schemas.microsoft.com/office/drawing/2014/main" id="{19B921F8-A4FE-4C3C-8B68-F557AFC7C255}"/>
              </a:ext>
            </a:extLst>
          </p:cNvPr>
          <p:cNvSpPr>
            <a:spLocks noGrp="1"/>
          </p:cNvSpPr>
          <p:nvPr>
            <p:ph type="pic" idx="63"/>
          </p:nvPr>
        </p:nvSpPr>
        <p:spPr>
          <a:xfrm>
            <a:off x="7207437" y="2327877"/>
            <a:ext cx="1213203" cy="1213203"/>
          </a:xfrm>
          <a:prstGeom prst="rect">
            <a:avLst/>
          </a:prstGeom>
        </p:spPr>
      </p:sp>
      <p:sp>
        <p:nvSpPr>
          <p:cNvPr id="30" name="Segnaposto testo 21">
            <a:extLst>
              <a:ext uri="{FF2B5EF4-FFF2-40B4-BE49-F238E27FC236}">
                <a16:creationId xmlns:a16="http://schemas.microsoft.com/office/drawing/2014/main" id="{9DDB6E8C-D046-478C-A434-BA06825822AA}"/>
              </a:ext>
            </a:extLst>
          </p:cNvPr>
          <p:cNvSpPr>
            <a:spLocks noGrp="1"/>
          </p:cNvSpPr>
          <p:nvPr>
            <p:ph type="body" sz="half" idx="64" hasCustomPrompt="1"/>
          </p:nvPr>
        </p:nvSpPr>
        <p:spPr>
          <a:xfrm>
            <a:off x="7048071" y="3730257"/>
            <a:ext cx="1531937" cy="724249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NAME, SURNAME</a:t>
            </a:r>
          </a:p>
          <a:p>
            <a:endParaRPr lang="it-IT" dirty="0"/>
          </a:p>
        </p:txBody>
      </p:sp>
      <p:sp>
        <p:nvSpPr>
          <p:cNvPr id="31" name="Segnaposto testo 22">
            <a:extLst>
              <a:ext uri="{FF2B5EF4-FFF2-40B4-BE49-F238E27FC236}">
                <a16:creationId xmlns:a16="http://schemas.microsoft.com/office/drawing/2014/main" id="{C97522E0-ECCD-4AF6-9805-6B8DDDC86443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048071" y="4586347"/>
            <a:ext cx="1531937" cy="7242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Title, </a:t>
            </a:r>
            <a:r>
              <a:rPr lang="it-IT" dirty="0" err="1"/>
              <a:t>Organisation</a:t>
            </a:r>
            <a:endParaRPr lang="it-IT" dirty="0"/>
          </a:p>
          <a:p>
            <a:endParaRPr lang="it-IT" dirty="0"/>
          </a:p>
        </p:txBody>
      </p:sp>
      <p:sp>
        <p:nvSpPr>
          <p:cNvPr id="32" name="Segnaposto testo 23">
            <a:extLst>
              <a:ext uri="{FF2B5EF4-FFF2-40B4-BE49-F238E27FC236}">
                <a16:creationId xmlns:a16="http://schemas.microsoft.com/office/drawing/2014/main" id="{740023F0-B732-4838-92CE-137FD04505AB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7048071" y="5428100"/>
            <a:ext cx="1531937" cy="365124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text</a:t>
            </a:r>
          </a:p>
          <a:p>
            <a:endParaRPr lang="it-IT" dirty="0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7643871-48E7-41AF-8534-049E373583B4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7E89B362-D910-4957-9DB8-099EADC30B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41" name="Segnaposto numero diapositiva 2">
            <a:extLst>
              <a:ext uri="{FF2B5EF4-FFF2-40B4-BE49-F238E27FC236}">
                <a16:creationId xmlns:a16="http://schemas.microsoft.com/office/drawing/2014/main" id="{9729CB21-2755-4944-A07B-BA03F9F6AB9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3" name="Segnaposto testo 14">
            <a:extLst>
              <a:ext uri="{FF2B5EF4-FFF2-40B4-BE49-F238E27FC236}">
                <a16:creationId xmlns:a16="http://schemas.microsoft.com/office/drawing/2014/main" id="{BF027A5C-E976-4706-A669-C56BB01BFBE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35" name="Segnaposto testo 16">
            <a:extLst>
              <a:ext uri="{FF2B5EF4-FFF2-40B4-BE49-F238E27FC236}">
                <a16:creationId xmlns:a16="http://schemas.microsoft.com/office/drawing/2014/main" id="{0ED91DD8-B07C-4071-94BC-953D872650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1272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30425"/>
            <a:ext cx="7815290" cy="1470025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4071942"/>
            <a:ext cx="6400800" cy="132397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37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1" y="514351"/>
            <a:ext cx="8680481" cy="616050"/>
          </a:xfrm>
        </p:spPr>
        <p:txBody>
          <a:bodyPr/>
          <a:lstStyle>
            <a:lvl1pPr>
              <a:defRPr sz="3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13788" cy="53578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86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096330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557338"/>
            <a:ext cx="4279900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557338"/>
            <a:ext cx="4281488" cy="4895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4854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352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177726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01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0929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DEA1B97F-D4DA-47CD-A840-9CA312ED4558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D7A1D89C-554A-45A0-81FD-5703D59D75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218" y="1673208"/>
            <a:ext cx="7927564" cy="4023360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 b="0" i="0">
                <a:solidFill>
                  <a:srgbClr val="0A4F9D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2000" b="0" i="0">
                <a:solidFill>
                  <a:srgbClr val="0A4F9D"/>
                </a:solidFill>
              </a:defRPr>
            </a:lvl2pPr>
            <a:lvl3pPr>
              <a:defRPr sz="1800" b="0" i="0">
                <a:solidFill>
                  <a:srgbClr val="0A4F9D"/>
                </a:solidFill>
              </a:defRPr>
            </a:lvl3pPr>
            <a:lvl4pPr>
              <a:defRPr sz="1600" b="0" i="0">
                <a:solidFill>
                  <a:srgbClr val="0A4F9D"/>
                </a:solidFill>
              </a:defRPr>
            </a:lvl4pPr>
            <a:lvl5pPr>
              <a:defRPr b="0" i="0">
                <a:solidFill>
                  <a:srgbClr val="0A4F9D"/>
                </a:solidFill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6357A908-4B8E-4163-A034-9991553C76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0" name="Picture 9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442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75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29693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9100" y="514350"/>
            <a:ext cx="2195513" cy="5938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0975" y="514350"/>
            <a:ext cx="6435725" cy="5938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1547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75" y="514350"/>
            <a:ext cx="8713788" cy="9366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50825" y="1557338"/>
            <a:ext cx="8713788" cy="4895850"/>
          </a:xfrm>
        </p:spPr>
        <p:txBody>
          <a:bodyPr/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998150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97FB85B5-6228-404B-AD4F-E282BDF020D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60CFBABD-05E9-482D-806C-33F57BDA227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641986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4" name="Segnaposto testo 9">
            <a:extLst>
              <a:ext uri="{FF2B5EF4-FFF2-40B4-BE49-F238E27FC236}">
                <a16:creationId xmlns:a16="http://schemas.microsoft.com/office/drawing/2014/main" id="{776977DB-B103-4223-B744-E3B4D67AB1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8219" y="1641985"/>
            <a:ext cx="3855625" cy="3909727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15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7">
            <a:extLst>
              <a:ext uri="{FF2B5EF4-FFF2-40B4-BE49-F238E27FC236}">
                <a16:creationId xmlns:a16="http://schemas.microsoft.com/office/drawing/2014/main" id="{14A5B2FA-354C-4B25-BEAB-CB03EBBB5F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4" name="Segnaposto numero diapositiva 2">
            <a:extLst>
              <a:ext uri="{FF2B5EF4-FFF2-40B4-BE49-F238E27FC236}">
                <a16:creationId xmlns:a16="http://schemas.microsoft.com/office/drawing/2014/main" id="{871AF109-AFBE-4B33-9426-852B82EA964C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B6D1AFD-4D90-4431-BFD4-C74D964270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8" y="1625074"/>
            <a:ext cx="7927975" cy="4011613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testo 14">
            <a:extLst>
              <a:ext uri="{FF2B5EF4-FFF2-40B4-BE49-F238E27FC236}">
                <a16:creationId xmlns:a16="http://schemas.microsoft.com/office/drawing/2014/main" id="{81F7F5C7-0BE5-4C28-9122-26BAF783095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9" name="Picture 8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69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G Comparison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AA6E7C1F-1E36-4907-BE30-A505C039AC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CE5F86D4-FF16-432C-A7E8-878B682BD3B6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2B29E39-B1A0-4751-98DA-6CCC0DFFD91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013" y="1641354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CEF44DAD-A45C-46E8-AEA1-E963D018116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41657" y="1641353"/>
            <a:ext cx="3794125" cy="391477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12" name="Segnaposto testo 14">
            <a:extLst>
              <a:ext uri="{FF2B5EF4-FFF2-40B4-BE49-F238E27FC236}">
                <a16:creationId xmlns:a16="http://schemas.microsoft.com/office/drawing/2014/main" id="{3B560A07-4509-451F-B85A-6278146860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13" name="Picture 12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783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D1BF08-0851-4C0E-B2E6-C6E9C8CC80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3" name="Segnaposto numero diapositiva 2">
            <a:extLst>
              <a:ext uri="{FF2B5EF4-FFF2-40B4-BE49-F238E27FC236}">
                <a16:creationId xmlns:a16="http://schemas.microsoft.com/office/drawing/2014/main" id="{B2C05C6E-7985-4302-9DE4-E9073B77EFA7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  <p:sp>
        <p:nvSpPr>
          <p:cNvPr id="21" name="Segnaposto immagine 7">
            <a:extLst>
              <a:ext uri="{FF2B5EF4-FFF2-40B4-BE49-F238E27FC236}">
                <a16:creationId xmlns:a16="http://schemas.microsoft.com/office/drawing/2014/main" id="{67DD3ED7-9108-4B03-9A83-FCB62E6DA2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1838960"/>
            <a:ext cx="3855626" cy="414591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22" name="Segnaposto testo 9">
            <a:extLst>
              <a:ext uri="{FF2B5EF4-FFF2-40B4-BE49-F238E27FC236}">
                <a16:creationId xmlns:a16="http://schemas.microsoft.com/office/drawing/2014/main" id="{A714F878-8776-45ED-8C0B-FD46F1E7CF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1840813"/>
            <a:ext cx="3855625" cy="414591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14">
            <a:extLst>
              <a:ext uri="{FF2B5EF4-FFF2-40B4-BE49-F238E27FC236}">
                <a16:creationId xmlns:a16="http://schemas.microsoft.com/office/drawing/2014/main" id="{940BB6E4-E766-48E0-A4CA-75E82B20172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pic>
        <p:nvPicPr>
          <p:cNvPr id="8" name="Picture 7"/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165" y="6268505"/>
            <a:ext cx="993140" cy="45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07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489965" y="3179417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2618846" y="575494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214313" y="2261869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9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4816475" y="5560244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4" name="Picture 13"/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98" y="3906307"/>
            <a:ext cx="3366770" cy="1647828"/>
          </a:xfrm>
          <a:prstGeom prst="rect">
            <a:avLst/>
          </a:prstGeom>
        </p:spPr>
      </p:pic>
      <p:sp>
        <p:nvSpPr>
          <p:cNvPr id="15" name="CasellaDiTesto 1">
            <a:extLst>
              <a:ext uri="{FF2B5EF4-FFF2-40B4-BE49-F238E27FC236}">
                <a16:creationId xmlns:a16="http://schemas.microsoft.com/office/drawing/2014/main" id="{2FCD18AF-03FA-448C-BB0B-2EB0FCE5F943}"/>
              </a:ext>
            </a:extLst>
          </p:cNvPr>
          <p:cNvSpPr txBox="1"/>
          <p:nvPr userDrawn="1"/>
        </p:nvSpPr>
        <p:spPr>
          <a:xfrm>
            <a:off x="0" y="5577178"/>
            <a:ext cx="4389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www.task39.ieabioenergy.com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3686871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_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grpSp>
        <p:nvGrpSpPr>
          <p:cNvPr id="10" name="Group 7"/>
          <p:cNvGrpSpPr/>
          <p:nvPr userDrawn="1"/>
        </p:nvGrpSpPr>
        <p:grpSpPr>
          <a:xfrm>
            <a:off x="0" y="6164052"/>
            <a:ext cx="9144000" cy="769197"/>
            <a:chOff x="0" y="0"/>
            <a:chExt cx="6858000" cy="576898"/>
          </a:xfrm>
        </p:grpSpPr>
        <p:pic>
          <p:nvPicPr>
            <p:cNvPr id="11" name="Picture 8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09963" cy="576897"/>
            </a:xfrm>
            <a:prstGeom prst="rect">
              <a:avLst/>
            </a:prstGeom>
          </p:spPr>
        </p:pic>
        <p:sp>
          <p:nvSpPr>
            <p:cNvPr id="12" name="Rectangle 9"/>
            <p:cNvSpPr/>
            <p:nvPr userDrawn="1"/>
          </p:nvSpPr>
          <p:spPr>
            <a:xfrm>
              <a:off x="3362325" y="0"/>
              <a:ext cx="3495675" cy="576898"/>
            </a:xfrm>
            <a:prstGeom prst="rect">
              <a:avLst/>
            </a:prstGeom>
            <a:solidFill>
              <a:srgbClr val="004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3" name="Immagine 12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17" t="7057" r="15192" b="13643"/>
          <a:stretch/>
        </p:blipFill>
        <p:spPr>
          <a:xfrm>
            <a:off x="5515365" y="2171883"/>
            <a:ext cx="2942835" cy="2442670"/>
          </a:xfrm>
          <a:prstGeom prst="rect">
            <a:avLst/>
          </a:prstGeom>
        </p:spPr>
      </p:pic>
      <p:sp>
        <p:nvSpPr>
          <p:cNvPr id="3" name="Segnaposto testo 2"/>
          <p:cNvSpPr>
            <a:spLocks noGrp="1"/>
          </p:cNvSpPr>
          <p:nvPr>
            <p:ph type="body" sz="quarter" idx="11" hasCustomPrompt="1"/>
          </p:nvPr>
        </p:nvSpPr>
        <p:spPr>
          <a:xfrm>
            <a:off x="773113" y="2421228"/>
            <a:ext cx="4327525" cy="9014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A4F9D"/>
                </a:solidFill>
              </a:defRPr>
            </a:lvl1pPr>
          </a:lstStyle>
          <a:p>
            <a:pPr lvl="0"/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Thank</a:t>
            </a:r>
            <a:r>
              <a:rPr lang="it-IT" dirty="0"/>
              <a:t> </a:t>
            </a:r>
            <a:r>
              <a:rPr lang="it-IT" dirty="0" err="1"/>
              <a:t>you</a:t>
            </a:r>
            <a:r>
              <a:rPr lang="it-IT" dirty="0"/>
              <a:t>?</a:t>
            </a:r>
          </a:p>
        </p:txBody>
      </p:sp>
      <p:sp>
        <p:nvSpPr>
          <p:cNvPr id="19" name="Segnaposto testo 2"/>
          <p:cNvSpPr>
            <a:spLocks noGrp="1"/>
          </p:cNvSpPr>
          <p:nvPr>
            <p:ph type="body" sz="quarter" idx="12" hasCustomPrompt="1"/>
          </p:nvPr>
        </p:nvSpPr>
        <p:spPr>
          <a:xfrm>
            <a:off x="773113" y="3514937"/>
            <a:ext cx="4327525" cy="1416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it-IT" dirty="0" err="1"/>
              <a:t>Contact</a:t>
            </a:r>
            <a:r>
              <a:rPr lang="it-IT" dirty="0"/>
              <a:t> </a:t>
            </a:r>
            <a:r>
              <a:rPr lang="it-IT" dirty="0" err="1"/>
              <a:t>Person</a:t>
            </a:r>
            <a:endParaRPr lang="it-IT" dirty="0"/>
          </a:p>
          <a:p>
            <a:pPr lvl="0"/>
            <a:endParaRPr lang="it-IT" dirty="0"/>
          </a:p>
          <a:p>
            <a:pPr lvl="0"/>
            <a:endParaRPr lang="it-IT" dirty="0"/>
          </a:p>
        </p:txBody>
      </p:sp>
      <p:sp>
        <p:nvSpPr>
          <p:cNvPr id="2" name="CasellaDiTesto 1"/>
          <p:cNvSpPr txBox="1"/>
          <p:nvPr userDrawn="1"/>
        </p:nvSpPr>
        <p:spPr>
          <a:xfrm>
            <a:off x="773113" y="5138670"/>
            <a:ext cx="4327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accent2"/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</p:spTree>
    <p:extLst>
      <p:ext uri="{BB962C8B-B14F-4D97-AF65-F5344CB8AC3E}">
        <p14:creationId xmlns:p14="http://schemas.microsoft.com/office/powerpoint/2010/main" val="9891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9EC8956B-B1F9-4D33-80B4-8B26EA6BB9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8218" y="1502773"/>
            <a:ext cx="7927564" cy="5451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 b="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</a:lstStyle>
          <a:p>
            <a:pPr lvl="0"/>
            <a:r>
              <a:rPr lang="it-IT" dirty="0" err="1"/>
              <a:t>Subtitle</a:t>
            </a:r>
            <a:endParaRPr lang="it-IT" dirty="0"/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FE689D27-0393-428F-B1C2-BD1832E6533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219" y="2324100"/>
            <a:ext cx="3855626" cy="3660775"/>
          </a:xfrm>
          <a:prstGeom prst="rect">
            <a:avLst/>
          </a:prstGeom>
        </p:spPr>
        <p:txBody>
          <a:bodyPr/>
          <a:lstStyle/>
          <a:p>
            <a:endParaRPr lang="it-IT" dirty="0"/>
          </a:p>
        </p:txBody>
      </p:sp>
      <p:sp>
        <p:nvSpPr>
          <p:cNvPr id="9" name="Segnaposto testo 9">
            <a:extLst>
              <a:ext uri="{FF2B5EF4-FFF2-40B4-BE49-F238E27FC236}">
                <a16:creationId xmlns:a16="http://schemas.microsoft.com/office/drawing/2014/main" id="{5A7A884E-868B-4AE7-A3EA-FFA6FD4721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680157" y="2325953"/>
            <a:ext cx="3855625" cy="366077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2pPr>
            <a:lvl3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3pPr>
            <a:lvl4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4pPr>
            <a:lvl5pPr>
              <a:defRPr>
                <a:solidFill>
                  <a:srgbClr val="0A4F9D"/>
                </a:solidFill>
                <a:latin typeface="Trebuchet MS" panose="020B0603020202020204" pitchFamily="34" charset="0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0" name="Segnaposto testo 14">
            <a:extLst>
              <a:ext uri="{FF2B5EF4-FFF2-40B4-BE49-F238E27FC236}">
                <a16:creationId xmlns:a16="http://schemas.microsoft.com/office/drawing/2014/main" id="{BCAE2E5A-271A-4E92-B711-0245AD2FFE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8218" y="495159"/>
            <a:ext cx="7927564" cy="980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3250"/>
              </a:lnSpc>
              <a:buNone/>
              <a:defRPr sz="3000" b="1">
                <a:solidFill>
                  <a:srgbClr val="0A4F9D"/>
                </a:solidFill>
                <a:latin typeface="Trebuchet MS" panose="020B0603020202020204" pitchFamily="34" charset="0"/>
              </a:defRPr>
            </a:lvl1pPr>
            <a:lvl2pPr>
              <a:defRPr sz="2400">
                <a:solidFill>
                  <a:srgbClr val="FFC000"/>
                </a:solidFill>
              </a:defRPr>
            </a:lvl2pPr>
            <a:lvl3pPr>
              <a:defRPr sz="2000">
                <a:solidFill>
                  <a:srgbClr val="FFC000"/>
                </a:solidFill>
              </a:defRPr>
            </a:lvl3pPr>
            <a:lvl4pPr>
              <a:defRPr sz="1800">
                <a:solidFill>
                  <a:srgbClr val="FFC000"/>
                </a:solidFill>
              </a:defRPr>
            </a:lvl4pPr>
            <a:lvl5pPr>
              <a:defRPr sz="1800">
                <a:solidFill>
                  <a:srgbClr val="FFC000"/>
                </a:solidFill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r>
              <a:rPr lang="it-IT" dirty="0"/>
              <a:t> </a:t>
            </a:r>
            <a:br>
              <a:rPr lang="it-IT" dirty="0"/>
            </a:br>
            <a:r>
              <a:rPr lang="en-US" dirty="0"/>
              <a:t>second line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7576CA13-B570-4F61-97DC-A820FBC8DEBC}"/>
              </a:ext>
            </a:extLst>
          </p:cNvPr>
          <p:cNvSpPr txBox="1">
            <a:spLocks/>
          </p:cNvSpPr>
          <p:nvPr userDrawn="1"/>
        </p:nvSpPr>
        <p:spPr>
          <a:xfrm>
            <a:off x="608218" y="6283502"/>
            <a:ext cx="14565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E194034-51DE-4D76-9226-EC41156CFA1B}"/>
              </a:ext>
            </a:extLst>
          </p:cNvPr>
          <p:cNvSpPr txBox="1">
            <a:spLocks/>
          </p:cNvSpPr>
          <p:nvPr userDrawn="1"/>
        </p:nvSpPr>
        <p:spPr>
          <a:xfrm>
            <a:off x="3475776" y="6283502"/>
            <a:ext cx="21924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8ED05-FBC3-4256-9F84-860693637D03}"/>
              </a:ext>
            </a:extLst>
          </p:cNvPr>
          <p:cNvSpPr txBox="1"/>
          <p:nvPr userDrawn="1"/>
        </p:nvSpPr>
        <p:spPr>
          <a:xfrm>
            <a:off x="7015017" y="6409300"/>
            <a:ext cx="212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</a:rPr>
              <a:t>www.ieabioenergy.com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223F78A1-185B-4056-90F0-B72C06581AA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7281" y="6063496"/>
            <a:ext cx="1747974" cy="798433"/>
          </a:xfrm>
          <a:prstGeom prst="rect">
            <a:avLst/>
          </a:prstGeom>
        </p:spPr>
      </p:pic>
      <p:sp>
        <p:nvSpPr>
          <p:cNvPr id="19" name="Segnaposto numero diapositiva 2">
            <a:extLst>
              <a:ext uri="{FF2B5EF4-FFF2-40B4-BE49-F238E27FC236}">
                <a16:creationId xmlns:a16="http://schemas.microsoft.com/office/drawing/2014/main" id="{5D6249A3-D378-4633-BB6F-5491EB57B3E5}"/>
              </a:ext>
            </a:extLst>
          </p:cNvPr>
          <p:cNvSpPr txBox="1">
            <a:spLocks/>
          </p:cNvSpPr>
          <p:nvPr userDrawn="1"/>
        </p:nvSpPr>
        <p:spPr>
          <a:xfrm>
            <a:off x="3543300" y="638062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975C6F3-213D-4974-A35F-85C55B19AD5E}" type="slidenum">
              <a:rPr lang="it-IT" sz="1400" smtClean="0"/>
              <a:pPr algn="ctr"/>
              <a:t>‹#›</a:t>
            </a:fld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62994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5A3EF8C-2DD6-41B3-BD88-E086C232F845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143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31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6" r:id="rId3"/>
    <p:sldLayoutId id="2147483663" r:id="rId4"/>
    <p:sldLayoutId id="2147483670" r:id="rId5"/>
    <p:sldLayoutId id="2147483669" r:id="rId6"/>
    <p:sldLayoutId id="2147483664" r:id="rId7"/>
    <p:sldLayoutId id="2147483665" r:id="rId8"/>
    <p:sldLayoutId id="2147483667" r:id="rId9"/>
    <p:sldLayoutId id="2147483671" r:id="rId10"/>
    <p:sldLayoutId id="2147483668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0975" y="514350"/>
            <a:ext cx="8713788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557338"/>
            <a:ext cx="8713788" cy="4895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88900" tIns="44450" rIns="88900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8604250" y="6669088"/>
            <a:ext cx="461963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0" rIns="18000" bIns="0"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647A410A-66A4-4DA2-A881-76691332D866}" type="slidenum">
              <a:rPr lang="en-CA" sz="800" b="1">
                <a:solidFill>
                  <a:srgbClr val="000036"/>
                </a:solidFill>
              </a:rPr>
              <a:pPr algn="ctr"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800">
              <a:solidFill>
                <a:srgbClr val="000036"/>
              </a:solidFill>
            </a:endParaRPr>
          </a:p>
        </p:txBody>
      </p:sp>
      <p:pic>
        <p:nvPicPr>
          <p:cNvPr id="1029" name="Picture 5" descr="footer_002_pptver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519863"/>
            <a:ext cx="9144000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6675"/>
            <a:ext cx="9144000" cy="4508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895977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000036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8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 sz="24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CC00"/>
        </a:buClr>
        <a:buFont typeface="Wingdings" pitchFamily="2" charset="2"/>
        <a:buChar char="§"/>
        <a:defRPr>
          <a:solidFill>
            <a:schemeClr val="bg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testo 15"/>
          <p:cNvSpPr>
            <a:spLocks noGrp="1"/>
          </p:cNvSpPr>
          <p:nvPr>
            <p:ph type="body" sz="quarter" idx="11"/>
          </p:nvPr>
        </p:nvSpPr>
        <p:spPr>
          <a:xfrm>
            <a:off x="3893781" y="2178297"/>
            <a:ext cx="5073650" cy="810702"/>
          </a:xfrm>
        </p:spPr>
        <p:txBody>
          <a:bodyPr/>
          <a:lstStyle/>
          <a:p>
            <a:r>
              <a:rPr lang="en-CA" sz="3000" dirty="0"/>
              <a:t>Implementation Agendas Report: 2022-2024 Update</a:t>
            </a:r>
            <a:br>
              <a:rPr lang="en-US" dirty="0"/>
            </a:br>
            <a:r>
              <a:rPr lang="en-CA" dirty="0"/>
              <a:t>(compare-and-contrast biofuels policies)</a:t>
            </a:r>
            <a:endParaRPr lang="it-IT" dirty="0"/>
          </a:p>
        </p:txBody>
      </p:sp>
      <p:sp>
        <p:nvSpPr>
          <p:cNvPr id="18" name="Segnaposto testo 17"/>
          <p:cNvSpPr>
            <a:spLocks noGrp="1"/>
          </p:cNvSpPr>
          <p:nvPr>
            <p:ph type="body" sz="quarter" idx="13"/>
          </p:nvPr>
        </p:nvSpPr>
        <p:spPr>
          <a:xfrm>
            <a:off x="3902925" y="4011454"/>
            <a:ext cx="5073650" cy="969128"/>
          </a:xfrm>
        </p:spPr>
        <p:txBody>
          <a:bodyPr/>
          <a:lstStyle/>
          <a:p>
            <a:r>
              <a:rPr lang="en-CA" sz="2500" b="1" dirty="0">
                <a:solidFill>
                  <a:schemeClr val="tx1"/>
                </a:solidFill>
              </a:rPr>
              <a:t>Hana </a:t>
            </a:r>
            <a:r>
              <a:rPr lang="it-IT" sz="2500" b="1" dirty="0">
                <a:solidFill>
                  <a:schemeClr val="tx1"/>
                </a:solidFill>
              </a:rPr>
              <a:t>Mohammadi, </a:t>
            </a:r>
            <a:r>
              <a:rPr lang="en-CA" sz="2500" b="1" dirty="0">
                <a:solidFill>
                  <a:schemeClr val="tx1"/>
                </a:solidFill>
              </a:rPr>
              <a:t>Mahmood Ebadian, Jack Saddler</a:t>
            </a:r>
          </a:p>
          <a:p>
            <a:r>
              <a:rPr lang="en-CA" sz="2000" b="1" dirty="0">
                <a:solidFill>
                  <a:schemeClr val="tx1"/>
                </a:solidFill>
              </a:rPr>
              <a:t>UBC/BC SMART, Canada NTLs</a:t>
            </a:r>
            <a:endParaRPr lang="it-IT" sz="2000" b="1" dirty="0">
              <a:solidFill>
                <a:schemeClr val="tx1"/>
              </a:solidFill>
            </a:endParaRPr>
          </a:p>
        </p:txBody>
      </p:sp>
      <p:sp>
        <p:nvSpPr>
          <p:cNvPr id="19" name="Segnaposto testo 18"/>
          <p:cNvSpPr>
            <a:spLocks noGrp="1"/>
          </p:cNvSpPr>
          <p:nvPr>
            <p:ph type="body" sz="quarter" idx="14"/>
          </p:nvPr>
        </p:nvSpPr>
        <p:spPr>
          <a:xfrm>
            <a:off x="3902925" y="5116048"/>
            <a:ext cx="5073650" cy="544604"/>
          </a:xfrm>
        </p:spPr>
        <p:txBody>
          <a:bodyPr/>
          <a:lstStyle/>
          <a:p>
            <a:r>
              <a:rPr lang="en-CA" b="1" dirty="0">
                <a:solidFill>
                  <a:schemeClr val="tx1"/>
                </a:solidFill>
              </a:rPr>
              <a:t>Task 39 Business Meeting, virtual, Feb 2023    </a:t>
            </a:r>
            <a:br>
              <a:rPr lang="en-CA" b="1" dirty="0">
                <a:solidFill>
                  <a:schemeClr val="tx1"/>
                </a:solidFill>
              </a:rPr>
            </a:br>
            <a:r>
              <a:rPr lang="en-CA" b="1" dirty="0">
                <a:solidFill>
                  <a:schemeClr val="tx1"/>
                </a:solidFill>
              </a:rPr>
              <a:t> </a:t>
            </a:r>
            <a:endParaRPr lang="it-IT" b="1" dirty="0">
              <a:solidFill>
                <a:schemeClr val="tx1"/>
              </a:solidFill>
            </a:endParaRPr>
          </a:p>
        </p:txBody>
      </p:sp>
      <p:pic>
        <p:nvPicPr>
          <p:cNvPr id="5" name="Segnaposto immagine 4" descr="Immagine che contiene erba, natura, esterni, campo&#10;&#10;Descrizione generata automaticamente">
            <a:extLst>
              <a:ext uri="{FF2B5EF4-FFF2-40B4-BE49-F238E27FC236}">
                <a16:creationId xmlns:a16="http://schemas.microsoft.com/office/drawing/2014/main" id="{8F53D0DA-7A96-482D-B6F0-681735847B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8" r="23988"/>
          <a:stretch>
            <a:fillRect/>
          </a:stretch>
        </p:blipFill>
        <p:spPr>
          <a:xfrm>
            <a:off x="231729" y="2220239"/>
            <a:ext cx="3519063" cy="2760343"/>
          </a:xfrm>
        </p:spPr>
      </p:pic>
    </p:spTree>
    <p:extLst>
      <p:ext uri="{BB962C8B-B14F-4D97-AF65-F5344CB8AC3E}">
        <p14:creationId xmlns:p14="http://schemas.microsoft.com/office/powerpoint/2010/main" val="1561626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0"/>
            <a:ext cx="7927564" cy="666129"/>
          </a:xfrm>
        </p:spPr>
        <p:txBody>
          <a:bodyPr/>
          <a:lstStyle/>
          <a:p>
            <a:r>
              <a:rPr lang="en-US" dirty="0"/>
              <a:t>Implementation Agendas Report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96324" y="666129"/>
            <a:ext cx="8941877" cy="4351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Since 2007</a:t>
            </a:r>
            <a:r>
              <a:rPr lang="en-GB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IEA Bioenergy Task 39 has been assessing the measures taken by its member countries to develop or stimulate their respective biofuels sectors, </a:t>
            </a:r>
            <a:r>
              <a:rPr lang="en-GB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with the particular focus on biofuel policies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Six updates of the report have been published by Task 39 in the past including 2007, 2009, 2014, 2017, 2019 and 2021 updates.</a:t>
            </a: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endParaRPr lang="en-GB" sz="5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overall goal of the report is to </a:t>
            </a:r>
            <a:r>
              <a:rPr lang="en-GB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determine the extent to which these policies have been effective </a:t>
            </a:r>
            <a:r>
              <a:rPr lang="en-GB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in encouraging the production and use of transport biofuels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CA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report compares and contrasts both </a:t>
            </a:r>
            <a:r>
              <a:rPr lang="en-CA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Market-pull policies and Technology-push policies</a:t>
            </a:r>
            <a:endParaRPr lang="en-GB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3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60325" hangingPunct="0"/>
            <a:endParaRPr lang="en-US" sz="2300" b="1" dirty="0">
              <a:solidFill>
                <a:schemeClr val="bg1">
                  <a:lumMod val="50000"/>
                </a:schemeClr>
              </a:solidFill>
              <a:cs typeface="Calibri" panose="020F0502020204030204" pitchFamily="34" charset="0"/>
            </a:endParaRPr>
          </a:p>
        </p:txBody>
      </p:sp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3CB6306B-8B2D-9667-6A8F-890CA886AE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97" y="4198936"/>
            <a:ext cx="8405329" cy="242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55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1185" y="286808"/>
            <a:ext cx="8761630" cy="666129"/>
          </a:xfrm>
        </p:spPr>
        <p:txBody>
          <a:bodyPr/>
          <a:lstStyle/>
          <a:p>
            <a:r>
              <a:rPr lang="en-US" sz="2000" dirty="0">
                <a:solidFill>
                  <a:srgbClr val="FF0000"/>
                </a:solidFill>
              </a:rPr>
              <a:t>Progress to date: Updated questionnaire sent out in early January</a:t>
            </a:r>
          </a:p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0" y="952937"/>
            <a:ext cx="9003666" cy="513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Background: The </a:t>
            </a:r>
            <a:r>
              <a:rPr lang="en-US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questionnaire needs to be revisited/revised to reflect ongoing developments in the worlds/Task 39 members biofuels policies and markets.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4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lvl="0"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      </a:t>
            </a:r>
            <a:r>
              <a:rPr lang="en-CA" sz="1400" b="1" u="sng" dirty="0">
                <a:solidFill>
                  <a:srgbClr val="FF0000"/>
                </a:solidFill>
                <a:latin typeface="Trebuchet MS" panose="020B0603020202020204" pitchFamily="34" charset="0"/>
              </a:rPr>
              <a:t>The following sections have been added to the questionnaire</a:t>
            </a:r>
            <a:r>
              <a:rPr lang="en-CA" sz="1400" b="1" u="sng" dirty="0">
                <a:solidFill>
                  <a:srgbClr val="0A4F9D"/>
                </a:solidFill>
                <a:latin typeface="Trebuchet MS" panose="020B0603020202020204" pitchFamily="34" charset="0"/>
              </a:rPr>
              <a:t>:</a:t>
            </a:r>
          </a:p>
          <a:p>
            <a:pPr lvl="0">
              <a:tabLst>
                <a:tab pos="457200" algn="l"/>
              </a:tabLst>
            </a:pPr>
            <a:endParaRPr lang="en-CA" sz="14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Request for information on the </a:t>
            </a: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</a:rPr>
              <a:t>lifecycle analysis (LCA) model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that is used in each member country (used to measure the carbon intensity of transportation biofuels) </a:t>
            </a:r>
          </a:p>
          <a:p>
            <a:pPr marL="342900" lvl="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4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Request for information on </a:t>
            </a: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</a:rPr>
              <a:t>specific technology push and market pull policies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developed by member countries to promote the decarbonization of long-distance transport sector (</a:t>
            </a: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</a:rPr>
              <a:t>particularly rail, aviation, marine, long-distance trucking) 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4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400" b="1" dirty="0">
              <a:solidFill>
                <a:srgbClr val="FF0000"/>
              </a:solidFill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>
              <a:tabLst>
                <a:tab pos="457200" algn="l"/>
              </a:tabLst>
            </a:pP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       </a:t>
            </a:r>
            <a:r>
              <a:rPr lang="en-CA" sz="1400" b="1" u="sng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Separate section will be added to report on biofuels sustainability measures in member countries </a:t>
            </a:r>
          </a:p>
          <a:p>
            <a:pPr>
              <a:tabLst>
                <a:tab pos="457200" algn="l"/>
              </a:tabLst>
            </a:pPr>
            <a:endParaRPr lang="en-CA" sz="1400" b="1" dirty="0">
              <a:solidFill>
                <a:srgbClr val="0A4F9D"/>
              </a:solidFill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Request for information on sustainability requirements/criteria for biofuels </a:t>
            </a: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environmental performance as well as socio-economic sustainability requirements</a:t>
            </a:r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400" b="1" dirty="0">
              <a:solidFill>
                <a:srgbClr val="FF0000"/>
              </a:solidFill>
              <a:latin typeface="Trebuchet MS" panose="020B060302020202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Request for information on possible </a:t>
            </a:r>
            <a:r>
              <a:rPr lang="en-CA" sz="1400" b="1" dirty="0">
                <a:solidFill>
                  <a:srgbClr val="FF0000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approved sustainability certification and/or verification schemes for transport biofuels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  <a:cs typeface="Calibri" panose="020F0502020204030204" pitchFamily="34" charset="0"/>
              </a:rPr>
              <a:t>(compliance under policy frameworks)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2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sz="2000" b="1" u="sng" dirty="0">
                <a:solidFill>
                  <a:srgbClr val="0A4F9D"/>
                </a:solidFill>
                <a:highlight>
                  <a:srgbClr val="FFFF00"/>
                </a:highlight>
                <a:latin typeface="Trebuchet MS" panose="020B0603020202020204" pitchFamily="34" charset="0"/>
                <a:cs typeface="Calibri" panose="020F0502020204030204" pitchFamily="34" charset="0"/>
              </a:rPr>
              <a:t>Please send us your completed questionnaire </a:t>
            </a:r>
            <a:r>
              <a:rPr lang="en-CA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Trebuchet MS" panose="020B0603020202020204" pitchFamily="34" charset="0"/>
                <a:cs typeface="Calibri" panose="020F0502020204030204" pitchFamily="34" charset="0"/>
              </a:rPr>
              <a:t>by 1</a:t>
            </a:r>
            <a:r>
              <a:rPr lang="en-CA" sz="2000" b="1" u="sng" baseline="30000" dirty="0">
                <a:solidFill>
                  <a:srgbClr val="FF0000"/>
                </a:solidFill>
                <a:highlight>
                  <a:srgbClr val="FFFF00"/>
                </a:highlight>
                <a:latin typeface="Trebuchet MS" panose="020B0603020202020204" pitchFamily="34" charset="0"/>
                <a:cs typeface="Calibri" panose="020F0502020204030204" pitchFamily="34" charset="0"/>
              </a:rPr>
              <a:t>st</a:t>
            </a:r>
            <a:r>
              <a:rPr lang="en-CA" sz="2000" b="1" u="sng" dirty="0">
                <a:solidFill>
                  <a:srgbClr val="FF0000"/>
                </a:solidFill>
                <a:highlight>
                  <a:srgbClr val="FFFF00"/>
                </a:highlight>
                <a:latin typeface="Trebuchet MS" panose="020B0603020202020204" pitchFamily="34" charset="0"/>
                <a:cs typeface="Calibri" panose="020F0502020204030204" pitchFamily="34" charset="0"/>
              </a:rPr>
              <a:t> April, 2023</a:t>
            </a:r>
            <a:endParaRPr lang="en-CA" sz="2000" b="1" u="sng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224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-1" y="33556"/>
            <a:ext cx="9003666" cy="127380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</a:rPr>
              <a:t> US Example: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 US Inflation Reduction Act (IRA)-August 2022 </a:t>
            </a:r>
          </a:p>
          <a:p>
            <a:pPr>
              <a:lnSpc>
                <a:spcPct val="100000"/>
              </a:lnSpc>
            </a:pPr>
            <a:endParaRPr lang="en-CA" sz="2400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70167" y="1404704"/>
            <a:ext cx="9003666" cy="473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New tax credit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to support the production/use of SAF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3F6188"/>
                </a:solidFill>
                <a:latin typeface="Trebuchet MS" panose="020B0603020202020204" pitchFamily="34" charset="0"/>
              </a:rPr>
              <a:t>Supports the development of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low-emission aviation technologies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Clean Fuel Production Tax Credit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for the production of low-emission transportation fuels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0B050"/>
                </a:solidFill>
                <a:latin typeface="Trebuchet MS" panose="020B0603020202020204" pitchFamily="34" charset="0"/>
              </a:rPr>
              <a:t>Clean Fuel Production Tax Credit for Carbon Capture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3F6188"/>
                </a:solidFill>
                <a:latin typeface="Trebuchet MS" panose="020B0603020202020204" pitchFamily="34" charset="0"/>
              </a:rPr>
              <a:t>Tax credits for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“clean” hydrogen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Extends several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existing bioenergy and biofuel tax credits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(e.g., $1 per gallon blends tax credit for biodiesel and renewable diesel and the second-generation biofuel income tax credit)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lvl="0">
              <a:tabLst>
                <a:tab pos="457200" algn="l"/>
              </a:tabLst>
            </a:pPr>
            <a:endParaRPr lang="en-US" sz="1400" b="1" dirty="0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103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-1" y="33556"/>
            <a:ext cx="9003666" cy="127380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0000"/>
                </a:solidFill>
              </a:rPr>
              <a:t>Canada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example:</a:t>
            </a:r>
            <a:r>
              <a:rPr lang="en-US" sz="2400" dirty="0"/>
              <a:t> 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Canadian Clean Fuel Regulations (CFR)/LCA model</a:t>
            </a:r>
            <a:endParaRPr lang="en-CA" sz="2400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70167" y="1408965"/>
            <a:ext cx="9003666" cy="467512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Clean Fuel Regulations (CFR) is now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an integral part of Canada’s Climate Plan</a:t>
            </a:r>
          </a:p>
          <a:p>
            <a:pPr lvl="0">
              <a:tabLst>
                <a:tab pos="457200" algn="l"/>
              </a:tabLst>
            </a:pP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      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(used to meet national/international commitments to decarbonize the entire economy).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CFR is a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Low Carbon Fuel Standard-type policy. 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Requires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liquid fossil fuels (including gasoline and diesel) 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to gradually reduce the carbon intensity of the fuels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(a decrease of approximately 13% (below 2016 levels) in the carbon intensity of liquid fuels by 2030).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About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2.2 billion litres of additional low-carbon-intensity diesel 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and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700 million litres of additional ethanol 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will be needed by 2030.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Environment and Climate Change Canada (ECCC) has been developing its own LCA model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. (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To assess the success of the Clean Fuels Regulations)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ECCC LCA </a:t>
            </a:r>
            <a:r>
              <a:rPr lang="en-CA" b="1" dirty="0">
                <a:solidFill>
                  <a:srgbClr val="FF0000"/>
                </a:solidFill>
                <a:latin typeface="Trebuchet MS" panose="020B0603020202020204" pitchFamily="34" charset="0"/>
              </a:rPr>
              <a:t>model and methodology</a:t>
            </a: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 released in June 2022 </a:t>
            </a:r>
          </a:p>
          <a:p>
            <a:pPr lvl="0">
              <a:tabLst>
                <a:tab pos="457200" algn="l"/>
              </a:tabLst>
            </a:pPr>
            <a:r>
              <a:rPr lang="en-CA" b="1" dirty="0">
                <a:solidFill>
                  <a:srgbClr val="0A4F9D"/>
                </a:solidFill>
                <a:latin typeface="Trebuchet MS" panose="020B0603020202020204" pitchFamily="34" charset="0"/>
              </a:rPr>
              <a:t>     </a:t>
            </a:r>
            <a:r>
              <a:rPr lang="en-CA" sz="1400" b="1" dirty="0">
                <a:solidFill>
                  <a:srgbClr val="0A4F9D"/>
                </a:solidFill>
                <a:latin typeface="Trebuchet MS" panose="020B0603020202020204" pitchFamily="34" charset="0"/>
              </a:rPr>
              <a:t>(the database/datasets were collected from publicly available sources)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CA" sz="14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885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-1" y="33556"/>
            <a:ext cx="9144001" cy="1296480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EU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example</a:t>
            </a:r>
            <a:r>
              <a:rPr lang="en-US" sz="2400" dirty="0"/>
              <a:t>: </a:t>
            </a:r>
          </a:p>
          <a:p>
            <a:r>
              <a:rPr lang="en-US" sz="2400" dirty="0"/>
              <a:t>EU Fit for 55 and revised REDII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0" y="1194566"/>
            <a:ext cx="9003666" cy="482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Adopted by the European Commission, July 2021, </a:t>
            </a:r>
          </a:p>
          <a:p>
            <a:pPr lvl="0">
              <a:tabLst>
                <a:tab pos="457200" algn="l"/>
              </a:tabLst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(the 'fit for 55' package adapts existing climate and energy legislation to meet the new EU objective of 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a minimum 55% reduction in GHG emissions by 2030)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Revision of the Renewable Energy Directive (RED II)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to help the EU deliver its new 55 % GHG target.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Under RED II, the EU is currently obliged to ensure at least 32% of its energy comes from renewable energy by 2030. 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revised REDII sets a new EU target of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a minimum 40% share of RES in final energy consumption by 2030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(together with new sectoral targets).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proposed REDII revision replaces </a:t>
            </a:r>
            <a:r>
              <a:rPr lang="en-US" sz="2000" b="1" dirty="0">
                <a:solidFill>
                  <a:srgbClr val="FF0000"/>
                </a:solidFill>
                <a:latin typeface="Trebuchet MS" panose="020B0603020202020204" pitchFamily="34" charset="0"/>
              </a:rPr>
              <a:t>the 14% target for renewable energy in transport with a 13% GHG intensity reduction target </a:t>
            </a:r>
            <a:r>
              <a:rPr lang="en-US" sz="2000" b="1" dirty="0">
                <a:solidFill>
                  <a:srgbClr val="0A4F9D"/>
                </a:solidFill>
                <a:latin typeface="Trebuchet MS" panose="020B0603020202020204" pitchFamily="34" charset="0"/>
              </a:rPr>
              <a:t>for transport for 2030.</a:t>
            </a:r>
          </a:p>
        </p:txBody>
      </p:sp>
    </p:spTree>
    <p:extLst>
      <p:ext uri="{BB962C8B-B14F-4D97-AF65-F5344CB8AC3E}">
        <p14:creationId xmlns:p14="http://schemas.microsoft.com/office/powerpoint/2010/main" val="756906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DA2D9B1-EDC6-4A4D-81EC-AEA22927B4A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0" y="53629"/>
            <a:ext cx="9144000" cy="666129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</a:rPr>
              <a:t>Ongoing work: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0" y="675938"/>
            <a:ext cx="9235441" cy="5075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7432" rIns="0" bIns="0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Updated questionnaire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</a:rPr>
              <a:t>sent to Task 39 country representatives in January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720000" lvl="0" indent="-252000">
              <a:buFont typeface="Courier New" panose="02070309020205020404" pitchFamily="49" charset="0"/>
              <a:buChar char="o"/>
              <a:defRPr/>
            </a:pPr>
            <a:r>
              <a:rPr lang="en-US" b="1" u="sng" dirty="0">
                <a:solidFill>
                  <a:srgbClr val="0A4F9D"/>
                </a:solidFill>
                <a:latin typeface="Trebuchet MS" panose="020B0603020202020204" pitchFamily="34" charset="0"/>
              </a:rPr>
              <a:t>Completed questionnaire from member countries </a:t>
            </a:r>
            <a:r>
              <a:rPr lang="en-US" b="1" u="sng" dirty="0">
                <a:solidFill>
                  <a:srgbClr val="FF0000"/>
                </a:solidFill>
                <a:latin typeface="Trebuchet MS" panose="020B0603020202020204" pitchFamily="34" charset="0"/>
              </a:rPr>
              <a:t>sent to Hana by 1st April 2023 </a:t>
            </a:r>
            <a:r>
              <a:rPr lang="en-US" b="1" u="sng" dirty="0">
                <a:solidFill>
                  <a:srgbClr val="0A4F9D"/>
                </a:solidFill>
                <a:latin typeface="Trebuchet MS" panose="020B0603020202020204" pitchFamily="34" charset="0"/>
              </a:rPr>
              <a:t>(using revised questionnaire, update recent biofuels development e.g. changes in biofuels policies, biofuels production and use) </a:t>
            </a:r>
          </a:p>
          <a:p>
            <a:endParaRPr lang="en-US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1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rgbClr val="FF0000"/>
                </a:solidFill>
                <a:latin typeface="Trebuchet MS" panose="020B0603020202020204" pitchFamily="34" charset="0"/>
              </a:rPr>
              <a:t>Project team </a:t>
            </a:r>
            <a:r>
              <a:rPr lang="en-GB" b="1" dirty="0">
                <a:solidFill>
                  <a:srgbClr val="0A4F9D"/>
                </a:solidFill>
                <a:latin typeface="Trebuchet MS" panose="020B0603020202020204" pitchFamily="34" charset="0"/>
              </a:rPr>
              <a:t>will aggregate/review the completed questionnaires. The more “uniform” country chapters </a:t>
            </a: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will send back to the respective Task 39 country representative for their review,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</a:rPr>
              <a:t>by May/June, 2023</a:t>
            </a:r>
            <a:endParaRPr lang="en-US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1" dirty="0">
              <a:solidFill>
                <a:srgbClr val="0A4F9D"/>
              </a:solidFill>
              <a:latin typeface="Trebuchet MS" panose="020B0603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The existing/evolving global biofuels policies and markets will continue to be monitored and documented.  e.g.:</a:t>
            </a:r>
          </a:p>
          <a:p>
            <a:r>
              <a:rPr lang="en-US" b="1" dirty="0">
                <a:solidFill>
                  <a:srgbClr val="0A4F9D"/>
                </a:solidFill>
                <a:latin typeface="Trebuchet MS" panose="020B0603020202020204" pitchFamily="34" charset="0"/>
              </a:rPr>
              <a:t> 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IRENA, REN21, IEA, etc.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Biofuels Digest, Bioenergy Insight Magazine, UFOP, Biomass Magazine, etc.</a:t>
            </a:r>
          </a:p>
          <a:p>
            <a:pPr marL="822960" indent="-45720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California Air Resource Board (CARB)’s Dashboard, European Commission, Brazil’s </a:t>
            </a:r>
            <a:r>
              <a:rPr lang="en-US" sz="1600" b="1" dirty="0" err="1">
                <a:solidFill>
                  <a:srgbClr val="0A4F9D"/>
                </a:solidFill>
                <a:latin typeface="Trebuchet MS" panose="020B0603020202020204" pitchFamily="34" charset="0"/>
              </a:rPr>
              <a:t>RenovaBio</a:t>
            </a:r>
            <a:r>
              <a:rPr lang="en-US" sz="1600" b="1" dirty="0">
                <a:solidFill>
                  <a:srgbClr val="0A4F9D"/>
                </a:solidFill>
                <a:latin typeface="Trebuchet MS" panose="020B0603020202020204" pitchFamily="34" charset="0"/>
              </a:rPr>
              <a:t>, Canada’s Clean Fuel Regulations, British Columbia's Low Carbon Fuels Standard, etc.. </a:t>
            </a:r>
          </a:p>
        </p:txBody>
      </p:sp>
    </p:spTree>
    <p:extLst>
      <p:ext uri="{BB962C8B-B14F-4D97-AF65-F5344CB8AC3E}">
        <p14:creationId xmlns:p14="http://schemas.microsoft.com/office/powerpoint/2010/main" val="33112339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untitled 1">
  <a:themeElements>
    <a:clrScheme name="">
      <a:dk1>
        <a:srgbClr val="000000"/>
      </a:dk1>
      <a:lt1>
        <a:srgbClr val="FFFFFF"/>
      </a:lt1>
      <a:dk2>
        <a:srgbClr val="0066CC"/>
      </a:dk2>
      <a:lt2>
        <a:srgbClr val="CBCBCB"/>
      </a:lt2>
      <a:accent1>
        <a:srgbClr val="00CCFF"/>
      </a:accent1>
      <a:accent2>
        <a:srgbClr val="00FFCC"/>
      </a:accent2>
      <a:accent3>
        <a:srgbClr val="AAB8E2"/>
      </a:accent3>
      <a:accent4>
        <a:srgbClr val="DADADA"/>
      </a:accent4>
      <a:accent5>
        <a:srgbClr val="AAE2FF"/>
      </a:accent5>
      <a:accent6>
        <a:srgbClr val="00E7B9"/>
      </a:accent6>
      <a:hlink>
        <a:srgbClr val="FF3300"/>
      </a:hlink>
      <a:folHlink>
        <a:srgbClr val="FF7C80"/>
      </a:folHlink>
    </a:clrScheme>
    <a:fontScheme name="1_untitled 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CA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solidFill>
          <a:srgbClr val="4F81BD"/>
        </a:solidFill>
        <a:ln w="9525">
          <a:noFill/>
          <a:miter lim="800000"/>
          <a:headEnd/>
          <a:tailEnd/>
        </a:ln>
      </a:spPr>
      <a:bodyPr lIns="0" tIns="27432" rIns="0" bIns="0"/>
      <a:lstStyle>
        <a:defPPr algn="ctr">
          <a:defRPr sz="1000" i="1" dirty="0">
            <a:solidFill>
              <a:srgbClr val="FFFFFF"/>
            </a:solidFill>
            <a:latin typeface="Calibri" pitchFamily="34" charset="0"/>
            <a:cs typeface="Times New Roman" pitchFamily="18" charset="0"/>
          </a:defRPr>
        </a:defPPr>
      </a:lstStyle>
    </a:txDef>
  </a:objectDefaults>
  <a:extraClrSchemeLst>
    <a:extraClrScheme>
      <a:clrScheme name="1_untitled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untitled 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untitled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3727557648AA40B029C215891F95C5" ma:contentTypeVersion="11" ma:contentTypeDescription="Create a new document." ma:contentTypeScope="" ma:versionID="663b5ba43cfa05850ec4e545f3bceba5">
  <xsd:schema xmlns:xsd="http://www.w3.org/2001/XMLSchema" xmlns:xs="http://www.w3.org/2001/XMLSchema" xmlns:p="http://schemas.microsoft.com/office/2006/metadata/properties" xmlns:ns3="8c008993-a31f-4b40-b1f3-88dd9c6e1924" targetNamespace="http://schemas.microsoft.com/office/2006/metadata/properties" ma:root="true" ma:fieldsID="9eefe9c90aa1cb9affed927052e5ad1f" ns3:_="">
    <xsd:import namespace="8c008993-a31f-4b40-b1f3-88dd9c6e19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008993-a31f-4b40-b1f3-88dd9c6e19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A55BE3-8F79-41BB-A2FF-1A3E4DA809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80DE8DF-D262-49B9-B6F4-97210D2454D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008993-a31f-4b40-b1f3-88dd9c6e19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B04C3CC-935E-4592-8AA8-654430FAC3DA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c008993-a31f-4b40-b1f3-88dd9c6e1924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2812</TotalTime>
  <Words>1047</Words>
  <Application>Microsoft Office PowerPoint</Application>
  <PresentationFormat>Bildspel på skärmen (4:3)</PresentationFormat>
  <Paragraphs>98</Paragraphs>
  <Slides>7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7</vt:i4>
      </vt:variant>
    </vt:vector>
  </HeadingPairs>
  <TitlesOfParts>
    <vt:vector size="16" baseType="lpstr">
      <vt:lpstr>Arial</vt:lpstr>
      <vt:lpstr>Calibri</vt:lpstr>
      <vt:lpstr>Courier New</vt:lpstr>
      <vt:lpstr>Segoe UI</vt:lpstr>
      <vt:lpstr>Trebuchet MS</vt:lpstr>
      <vt:lpstr>Trebuchet MS</vt:lpstr>
      <vt:lpstr>Wingdings</vt:lpstr>
      <vt:lpstr>Tema di Office</vt:lpstr>
      <vt:lpstr>1_untitled 1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Eleonora Chelazzi</dc:creator>
  <cp:lastModifiedBy>Hannah Edgren</cp:lastModifiedBy>
  <cp:revision>161</cp:revision>
  <dcterms:created xsi:type="dcterms:W3CDTF">2020-03-02T15:29:39Z</dcterms:created>
  <dcterms:modified xsi:type="dcterms:W3CDTF">2023-02-23T19:52:03Z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0x010100483727557648AA40B029C215891F95C5</vt:lpwstr>
  </property>
</Properties>
</file>