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60" r:id="rId2"/>
    <p:sldId id="285" r:id="rId3"/>
    <p:sldId id="294" r:id="rId4"/>
    <p:sldId id="315" r:id="rId5"/>
    <p:sldId id="317" r:id="rId6"/>
    <p:sldId id="319" r:id="rId7"/>
    <p:sldId id="318" r:id="rId8"/>
    <p:sldId id="309" r:id="rId9"/>
    <p:sldId id="304" r:id="rId10"/>
    <p:sldId id="311" r:id="rId11"/>
    <p:sldId id="312" r:id="rId12"/>
    <p:sldId id="275" r:id="rId13"/>
    <p:sldId id="313" r:id="rId14"/>
    <p:sldId id="299" r:id="rId15"/>
    <p:sldId id="278" r:id="rId16"/>
    <p:sldId id="324" r:id="rId17"/>
    <p:sldId id="320" r:id="rId18"/>
    <p:sldId id="321" r:id="rId19"/>
    <p:sldId id="322" r:id="rId20"/>
    <p:sldId id="323" r:id="rId21"/>
    <p:sldId id="293" r:id="rId22"/>
    <p:sldId id="306" r:id="rId23"/>
    <p:sldId id="292" r:id="rId24"/>
  </p:sldIdLst>
  <p:sldSz cx="9144000" cy="6858000" type="screen4x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onora Chelazzi" initials="EC" lastIdx="1" clrIdx="0">
    <p:extLst>
      <p:ext uri="{19B8F6BF-5375-455C-9EA6-DF929625EA0E}">
        <p15:presenceInfo xmlns:p15="http://schemas.microsoft.com/office/powerpoint/2012/main" userId="04dfc6dc7ff1390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F6FC"/>
    <a:srgbClr val="0A4F9D"/>
    <a:srgbClr val="FF33CC"/>
    <a:srgbClr val="FFFFFF"/>
    <a:srgbClr val="000000"/>
    <a:srgbClr val="3F61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28" autoAdjust="0"/>
    <p:restoredTop sz="93322" autoAdjust="0"/>
  </p:normalViewPr>
  <p:slideViewPr>
    <p:cSldViewPr snapToGrid="0">
      <p:cViewPr varScale="1">
        <p:scale>
          <a:sx n="59" d="100"/>
          <a:sy n="59" d="100"/>
        </p:scale>
        <p:origin x="1416"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49" d="100"/>
          <a:sy n="49" d="100"/>
        </p:scale>
        <p:origin x="3499"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3076363" cy="513508"/>
          </a:xfrm>
          <a:prstGeom prst="rect">
            <a:avLst/>
          </a:prstGeom>
        </p:spPr>
        <p:txBody>
          <a:bodyPr vert="horz" lIns="94768" tIns="47384" rIns="94768" bIns="47384" rtlCol="0"/>
          <a:lstStyle>
            <a:lvl1pPr algn="l">
              <a:defRPr sz="1200"/>
            </a:lvl1pPr>
          </a:lstStyle>
          <a:p>
            <a:endParaRPr lang="it-IT"/>
          </a:p>
        </p:txBody>
      </p:sp>
      <p:sp>
        <p:nvSpPr>
          <p:cNvPr id="3" name="Segnaposto data 2"/>
          <p:cNvSpPr>
            <a:spLocks noGrp="1"/>
          </p:cNvSpPr>
          <p:nvPr>
            <p:ph type="dt" sz="quarter" idx="1"/>
          </p:nvPr>
        </p:nvSpPr>
        <p:spPr>
          <a:xfrm>
            <a:off x="4021295" y="0"/>
            <a:ext cx="3076363" cy="513508"/>
          </a:xfrm>
          <a:prstGeom prst="rect">
            <a:avLst/>
          </a:prstGeom>
        </p:spPr>
        <p:txBody>
          <a:bodyPr vert="horz" lIns="94768" tIns="47384" rIns="94768" bIns="47384" rtlCol="0"/>
          <a:lstStyle>
            <a:lvl1pPr algn="r">
              <a:defRPr sz="1200"/>
            </a:lvl1pPr>
          </a:lstStyle>
          <a:p>
            <a:fld id="{87774E60-73A8-4F77-8D79-AF60602B4C2E}" type="datetimeFigureOut">
              <a:rPr lang="it-IT" smtClean="0"/>
              <a:pPr/>
              <a:t>23/02/2023</a:t>
            </a:fld>
            <a:endParaRPr lang="it-IT"/>
          </a:p>
        </p:txBody>
      </p:sp>
      <p:sp>
        <p:nvSpPr>
          <p:cNvPr id="4" name="Segnaposto piè di pagina 3"/>
          <p:cNvSpPr>
            <a:spLocks noGrp="1"/>
          </p:cNvSpPr>
          <p:nvPr>
            <p:ph type="ftr" sz="quarter" idx="2"/>
          </p:nvPr>
        </p:nvSpPr>
        <p:spPr>
          <a:xfrm>
            <a:off x="1" y="9721107"/>
            <a:ext cx="3076363" cy="513507"/>
          </a:xfrm>
          <a:prstGeom prst="rect">
            <a:avLst/>
          </a:prstGeom>
        </p:spPr>
        <p:txBody>
          <a:bodyPr vert="horz" lIns="94768" tIns="47384" rIns="94768" bIns="47384" rtlCol="0" anchor="b"/>
          <a:lstStyle>
            <a:lvl1pPr algn="l">
              <a:defRPr sz="1200"/>
            </a:lvl1pPr>
          </a:lstStyle>
          <a:p>
            <a:endParaRPr lang="it-IT"/>
          </a:p>
        </p:txBody>
      </p:sp>
      <p:sp>
        <p:nvSpPr>
          <p:cNvPr id="5" name="Segnaposto numero diapositiva 4"/>
          <p:cNvSpPr>
            <a:spLocks noGrp="1"/>
          </p:cNvSpPr>
          <p:nvPr>
            <p:ph type="sldNum" sz="quarter" idx="3"/>
          </p:nvPr>
        </p:nvSpPr>
        <p:spPr>
          <a:xfrm>
            <a:off x="4021295" y="9721107"/>
            <a:ext cx="3076363" cy="513507"/>
          </a:xfrm>
          <a:prstGeom prst="rect">
            <a:avLst/>
          </a:prstGeom>
        </p:spPr>
        <p:txBody>
          <a:bodyPr vert="horz" lIns="94768" tIns="47384" rIns="94768" bIns="47384" rtlCol="0" anchor="b"/>
          <a:lstStyle>
            <a:lvl1pPr algn="r">
              <a:defRPr sz="1200"/>
            </a:lvl1pPr>
          </a:lstStyle>
          <a:p>
            <a:fld id="{8EC6C8D6-8CB1-449F-9BC1-1AC16FCC4F0B}" type="slidenum">
              <a:rPr lang="it-IT" smtClean="0"/>
              <a:pPr/>
              <a:t>‹#›</a:t>
            </a:fld>
            <a:endParaRPr lang="it-IT"/>
          </a:p>
        </p:txBody>
      </p:sp>
    </p:spTree>
    <p:extLst>
      <p:ext uri="{BB962C8B-B14F-4D97-AF65-F5344CB8AC3E}">
        <p14:creationId xmlns:p14="http://schemas.microsoft.com/office/powerpoint/2010/main" val="17320386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0"/>
            <a:ext cx="3076363" cy="513508"/>
          </a:xfrm>
          <a:prstGeom prst="rect">
            <a:avLst/>
          </a:prstGeom>
        </p:spPr>
        <p:txBody>
          <a:bodyPr vert="horz" lIns="94768" tIns="47384" rIns="94768" bIns="47384" rtlCol="0"/>
          <a:lstStyle>
            <a:lvl1pPr algn="l">
              <a:defRPr sz="1200"/>
            </a:lvl1pPr>
          </a:lstStyle>
          <a:p>
            <a:endParaRPr lang="it-IT"/>
          </a:p>
        </p:txBody>
      </p:sp>
      <p:sp>
        <p:nvSpPr>
          <p:cNvPr id="3" name="Segnaposto data 2"/>
          <p:cNvSpPr>
            <a:spLocks noGrp="1"/>
          </p:cNvSpPr>
          <p:nvPr>
            <p:ph type="dt" idx="1"/>
          </p:nvPr>
        </p:nvSpPr>
        <p:spPr>
          <a:xfrm>
            <a:off x="4021295" y="0"/>
            <a:ext cx="3076363" cy="513508"/>
          </a:xfrm>
          <a:prstGeom prst="rect">
            <a:avLst/>
          </a:prstGeom>
        </p:spPr>
        <p:txBody>
          <a:bodyPr vert="horz" lIns="94768" tIns="47384" rIns="94768" bIns="47384" rtlCol="0"/>
          <a:lstStyle>
            <a:lvl1pPr algn="r">
              <a:defRPr sz="1200"/>
            </a:lvl1pPr>
          </a:lstStyle>
          <a:p>
            <a:fld id="{E6BF43A7-9D22-4E6C-A0CD-84D980CC8C40}" type="datetimeFigureOut">
              <a:rPr lang="it-IT" smtClean="0"/>
              <a:pPr/>
              <a:t>23/02/2023</a:t>
            </a:fld>
            <a:endParaRPr lang="it-IT"/>
          </a:p>
        </p:txBody>
      </p:sp>
      <p:sp>
        <p:nvSpPr>
          <p:cNvPr id="4" name="Segnaposto immagine diapositiva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768" tIns="47384" rIns="94768" bIns="47384" rtlCol="0" anchor="ctr"/>
          <a:lstStyle/>
          <a:p>
            <a:endParaRPr lang="it-IT"/>
          </a:p>
        </p:txBody>
      </p:sp>
      <p:sp>
        <p:nvSpPr>
          <p:cNvPr id="5" name="Segnaposto note 4"/>
          <p:cNvSpPr>
            <a:spLocks noGrp="1"/>
          </p:cNvSpPr>
          <p:nvPr>
            <p:ph type="body" sz="quarter" idx="3"/>
          </p:nvPr>
        </p:nvSpPr>
        <p:spPr>
          <a:xfrm>
            <a:off x="709931" y="4925407"/>
            <a:ext cx="5679440" cy="4029879"/>
          </a:xfrm>
          <a:prstGeom prst="rect">
            <a:avLst/>
          </a:prstGeom>
        </p:spPr>
        <p:txBody>
          <a:bodyPr vert="horz" lIns="94768" tIns="47384" rIns="94768" bIns="47384"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1" y="9721107"/>
            <a:ext cx="3076363" cy="513507"/>
          </a:xfrm>
          <a:prstGeom prst="rect">
            <a:avLst/>
          </a:prstGeom>
        </p:spPr>
        <p:txBody>
          <a:bodyPr vert="horz" lIns="94768" tIns="47384" rIns="94768" bIns="47384" rtlCol="0" anchor="b"/>
          <a:lstStyle>
            <a:lvl1pPr algn="l">
              <a:defRPr sz="1200"/>
            </a:lvl1pPr>
          </a:lstStyle>
          <a:p>
            <a:endParaRPr lang="it-IT"/>
          </a:p>
        </p:txBody>
      </p:sp>
      <p:sp>
        <p:nvSpPr>
          <p:cNvPr id="7" name="Segnaposto numero diapositiva 6"/>
          <p:cNvSpPr>
            <a:spLocks noGrp="1"/>
          </p:cNvSpPr>
          <p:nvPr>
            <p:ph type="sldNum" sz="quarter" idx="5"/>
          </p:nvPr>
        </p:nvSpPr>
        <p:spPr>
          <a:xfrm>
            <a:off x="4021295" y="9721107"/>
            <a:ext cx="3076363" cy="513507"/>
          </a:xfrm>
          <a:prstGeom prst="rect">
            <a:avLst/>
          </a:prstGeom>
        </p:spPr>
        <p:txBody>
          <a:bodyPr vert="horz" lIns="94768" tIns="47384" rIns="94768" bIns="47384" rtlCol="0" anchor="b"/>
          <a:lstStyle>
            <a:lvl1pPr algn="r">
              <a:defRPr sz="1200"/>
            </a:lvl1pPr>
          </a:lstStyle>
          <a:p>
            <a:fld id="{BA698F06-5799-4E47-A790-F0672F46741C}" type="slidenum">
              <a:rPr lang="it-IT" smtClean="0"/>
              <a:pPr/>
              <a:t>‹#›</a:t>
            </a:fld>
            <a:endParaRPr lang="it-IT"/>
          </a:p>
        </p:txBody>
      </p:sp>
    </p:spTree>
    <p:extLst>
      <p:ext uri="{BB962C8B-B14F-4D97-AF65-F5344CB8AC3E}">
        <p14:creationId xmlns:p14="http://schemas.microsoft.com/office/powerpoint/2010/main" val="1733647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endParaRPr lang="sv-SE" dirty="0">
              <a:latin typeface="Arial" charset="0"/>
              <a:ea typeface="ＭＳ Ｐゴシック" charset="-128"/>
              <a:cs typeface="ＭＳ Ｐゴシック" charset="-128"/>
            </a:endParaRPr>
          </a:p>
        </p:txBody>
      </p:sp>
      <p:sp>
        <p:nvSpPr>
          <p:cNvPr id="4" name="Platshållare för bildnummer 3"/>
          <p:cNvSpPr>
            <a:spLocks noGrp="1"/>
          </p:cNvSpPr>
          <p:nvPr>
            <p:ph type="sldNum" sz="quarter" idx="10"/>
          </p:nvPr>
        </p:nvSpPr>
        <p:spPr/>
        <p:txBody>
          <a:bodyPr/>
          <a:lstStyle/>
          <a:p>
            <a:pPr>
              <a:defRPr/>
            </a:pPr>
            <a:fld id="{131B6960-FAA7-584F-8FAE-0423F9C0D750}" type="slidenum">
              <a:rPr lang="sv-SE" smtClean="0"/>
              <a:pPr>
                <a:defRPr/>
              </a:pPr>
              <a:t>21</a:t>
            </a:fld>
            <a:endParaRPr lang="sv-SE"/>
          </a:p>
        </p:txBody>
      </p:sp>
    </p:spTree>
    <p:extLst>
      <p:ext uri="{BB962C8B-B14F-4D97-AF65-F5344CB8AC3E}">
        <p14:creationId xmlns:p14="http://schemas.microsoft.com/office/powerpoint/2010/main" val="1304796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fontAlgn="base"/>
            <a:endParaRPr lang="sv-SE" dirty="0">
              <a:latin typeface="Arial" charset="0"/>
              <a:ea typeface="ＭＳ Ｐゴシック" charset="-128"/>
              <a:cs typeface="ＭＳ Ｐゴシック" charset="-128"/>
            </a:endParaRPr>
          </a:p>
        </p:txBody>
      </p:sp>
      <p:sp>
        <p:nvSpPr>
          <p:cNvPr id="4" name="Platshållare för bildnummer 3"/>
          <p:cNvSpPr>
            <a:spLocks noGrp="1"/>
          </p:cNvSpPr>
          <p:nvPr>
            <p:ph type="sldNum" sz="quarter" idx="10"/>
          </p:nvPr>
        </p:nvSpPr>
        <p:spPr/>
        <p:txBody>
          <a:bodyPr/>
          <a:lstStyle/>
          <a:p>
            <a:pPr>
              <a:defRPr/>
            </a:pPr>
            <a:fld id="{131B6960-FAA7-584F-8FAE-0423F9C0D750}" type="slidenum">
              <a:rPr lang="sv-SE" smtClean="0"/>
              <a:pPr>
                <a:defRPr/>
              </a:pPr>
              <a:t>22</a:t>
            </a:fld>
            <a:endParaRPr lang="sv-SE"/>
          </a:p>
        </p:txBody>
      </p:sp>
    </p:spTree>
    <p:extLst>
      <p:ext uri="{BB962C8B-B14F-4D97-AF65-F5344CB8AC3E}">
        <p14:creationId xmlns:p14="http://schemas.microsoft.com/office/powerpoint/2010/main" val="1091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l="14917" t="7057" r="15192" b="13643"/>
          <a:stretch/>
        </p:blipFill>
        <p:spPr>
          <a:xfrm>
            <a:off x="231729" y="276432"/>
            <a:ext cx="1679133" cy="1393748"/>
          </a:xfrm>
          <a:prstGeom prst="rect">
            <a:avLst/>
          </a:prstGeom>
        </p:spPr>
      </p:pic>
      <p:sp>
        <p:nvSpPr>
          <p:cNvPr id="19" name="Segnaposto testo 18"/>
          <p:cNvSpPr>
            <a:spLocks noGrp="1"/>
          </p:cNvSpPr>
          <p:nvPr>
            <p:ph type="body" sz="quarter" idx="11" hasCustomPrompt="1"/>
          </p:nvPr>
        </p:nvSpPr>
        <p:spPr>
          <a:xfrm>
            <a:off x="3902925" y="2260593"/>
            <a:ext cx="5073650" cy="810702"/>
          </a:xfrm>
          <a:prstGeom prst="rect">
            <a:avLst/>
          </a:prstGeom>
        </p:spPr>
        <p:txBody>
          <a:bodyPr/>
          <a:lstStyle>
            <a:lvl1pPr marL="0" indent="0">
              <a:buNone/>
              <a:defRPr sz="28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3902925" y="3155036"/>
            <a:ext cx="5073650" cy="633327"/>
          </a:xfrm>
          <a:prstGeom prst="rect">
            <a:avLst/>
          </a:prstGeom>
        </p:spPr>
        <p:txBody>
          <a:bodyPr/>
          <a:lstStyle>
            <a:lvl1pPr marL="0" indent="0">
              <a:buNone/>
              <a:defRPr sz="20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3902925" y="3874294"/>
            <a:ext cx="5073650" cy="656820"/>
          </a:xfrm>
          <a:prstGeom prst="rect">
            <a:avLst/>
          </a:prstGeom>
        </p:spPr>
        <p:txBody>
          <a:bodyPr/>
          <a:lstStyle>
            <a:lvl1pPr marL="0" indent="0">
              <a:buNone/>
              <a:defRPr sz="180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3902925" y="4634147"/>
            <a:ext cx="5073650" cy="357485"/>
          </a:xfrm>
          <a:prstGeom prst="rect">
            <a:avLst/>
          </a:prstGeom>
        </p:spPr>
        <p:txBody>
          <a:bodyPr/>
          <a:lstStyle>
            <a:lvl1pPr marL="0" indent="0">
              <a:buNone/>
              <a:defRPr sz="180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231729" y="2247671"/>
            <a:ext cx="3519063"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231729" y="5729349"/>
            <a:ext cx="8744846" cy="338554"/>
          </a:xfrm>
          <a:prstGeom prst="rect">
            <a:avLst/>
          </a:prstGeom>
          <a:noFill/>
        </p:spPr>
        <p:txBody>
          <a:bodyPr wrap="square" rtlCol="0">
            <a:spAutoFit/>
          </a:bodyPr>
          <a:lstStyle/>
          <a:p>
            <a:r>
              <a:rPr lang="it-IT" sz="800" i="1" kern="1200" dirty="0">
                <a:solidFill>
                  <a:schemeClr val="tx1"/>
                </a:solidFill>
                <a:effectLst/>
                <a:latin typeface="Trebuchet MS" panose="020B0603020202020204" pitchFamily="34" charset="0"/>
                <a:ea typeface="+mn-ea"/>
                <a:cs typeface="+mn-cs"/>
              </a:rPr>
              <a:t>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Technology Collaboration </a:t>
            </a:r>
            <a:r>
              <a:rPr lang="it-IT" sz="800" i="1" kern="1200" dirty="0" err="1">
                <a:solidFill>
                  <a:schemeClr val="tx1"/>
                </a:solidFill>
                <a:effectLst/>
                <a:latin typeface="Trebuchet MS" panose="020B0603020202020204" pitchFamily="34" charset="0"/>
                <a:ea typeface="+mn-ea"/>
                <a:cs typeface="+mn-cs"/>
              </a:rPr>
              <a:t>Programme</a:t>
            </a:r>
            <a:r>
              <a:rPr lang="it-IT" sz="800" i="1" kern="1200" dirty="0">
                <a:solidFill>
                  <a:schemeClr val="tx1"/>
                </a:solidFill>
                <a:effectLst/>
                <a:latin typeface="Trebuchet MS" panose="020B0603020202020204" pitchFamily="34" charset="0"/>
                <a:ea typeface="+mn-ea"/>
                <a:cs typeface="+mn-cs"/>
              </a:rPr>
              <a:t> (TCP)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organised</a:t>
            </a:r>
            <a:r>
              <a:rPr lang="it-IT" sz="800" i="1" kern="1200" dirty="0">
                <a:solidFill>
                  <a:schemeClr val="tx1"/>
                </a:solidFill>
                <a:effectLst/>
                <a:latin typeface="Trebuchet MS" panose="020B0603020202020204" pitchFamily="34" charset="0"/>
                <a:ea typeface="+mn-ea"/>
                <a:cs typeface="+mn-cs"/>
              </a:rPr>
              <a:t> under the </a:t>
            </a:r>
            <a:r>
              <a:rPr lang="it-IT" sz="800" i="1" kern="1200" dirty="0" err="1">
                <a:solidFill>
                  <a:schemeClr val="tx1"/>
                </a:solidFill>
                <a:effectLst/>
                <a:latin typeface="Trebuchet MS" panose="020B0603020202020204" pitchFamily="34" charset="0"/>
                <a:ea typeface="+mn-ea"/>
                <a:cs typeface="+mn-cs"/>
              </a:rPr>
              <a:t>auspices</a:t>
            </a:r>
            <a:r>
              <a:rPr lang="it-IT" sz="800" i="1" kern="1200" dirty="0">
                <a:solidFill>
                  <a:schemeClr val="tx1"/>
                </a:solidFill>
                <a:effectLst/>
                <a:latin typeface="Trebuchet MS" panose="020B0603020202020204" pitchFamily="34" charset="0"/>
                <a:ea typeface="+mn-ea"/>
                <a:cs typeface="+mn-cs"/>
              </a:rPr>
              <a:t> of the International Energy Agency (IEA) </a:t>
            </a:r>
            <a:r>
              <a:rPr lang="it-IT" sz="800" i="1" kern="1200" dirty="0" err="1">
                <a:solidFill>
                  <a:schemeClr val="tx1"/>
                </a:solidFill>
                <a:effectLst/>
                <a:latin typeface="Trebuchet MS" panose="020B0603020202020204" pitchFamily="34" charset="0"/>
                <a:ea typeface="+mn-ea"/>
                <a:cs typeface="+mn-cs"/>
              </a:rPr>
              <a:t>but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functionally</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legally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autonomous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findings</a:t>
            </a:r>
            <a:r>
              <a:rPr lang="it-IT" sz="800" i="1" kern="1200" dirty="0">
                <a:solidFill>
                  <a:schemeClr val="tx1"/>
                </a:solidFill>
                <a:effectLst/>
                <a:latin typeface="Trebuchet MS" panose="020B0603020202020204" pitchFamily="34" charset="0"/>
                <a:ea typeface="+mn-ea"/>
                <a:cs typeface="+mn-cs"/>
              </a:rPr>
              <a:t> and </a:t>
            </a:r>
            <a:r>
              <a:rPr lang="it-IT" sz="800" i="1" kern="1200" dirty="0" err="1">
                <a:solidFill>
                  <a:schemeClr val="tx1"/>
                </a:solidFill>
                <a:effectLst/>
                <a:latin typeface="Trebuchet MS" panose="020B0603020202020204" pitchFamily="34" charset="0"/>
                <a:ea typeface="+mn-ea"/>
                <a:cs typeface="+mn-cs"/>
              </a:rPr>
              <a:t>publications</a:t>
            </a:r>
            <a:r>
              <a:rPr lang="it-IT" sz="800" i="1" kern="1200" dirty="0">
                <a:solidFill>
                  <a:schemeClr val="tx1"/>
                </a:solidFill>
                <a:effectLst/>
                <a:latin typeface="Trebuchet MS" panose="020B0603020202020204" pitchFamily="34" charset="0"/>
                <a:ea typeface="+mn-ea"/>
                <a:cs typeface="+mn-cs"/>
              </a:rPr>
              <a:t> of the IEA </a:t>
            </a:r>
            <a:r>
              <a:rPr lang="it-IT" sz="800" i="1" kern="1200" dirty="0" err="1">
                <a:solidFill>
                  <a:schemeClr val="tx1"/>
                </a:solidFill>
                <a:effectLst/>
                <a:latin typeface="Trebuchet MS" panose="020B0603020202020204" pitchFamily="34" charset="0"/>
                <a:ea typeface="+mn-ea"/>
                <a:cs typeface="+mn-cs"/>
              </a:rPr>
              <a:t>Bioenergy</a:t>
            </a:r>
            <a:r>
              <a:rPr lang="it-IT" sz="800" i="1" kern="1200" dirty="0">
                <a:solidFill>
                  <a:schemeClr val="tx1"/>
                </a:solidFill>
                <a:effectLst/>
                <a:latin typeface="Trebuchet MS" panose="020B0603020202020204" pitchFamily="34" charset="0"/>
                <a:ea typeface="+mn-ea"/>
                <a:cs typeface="+mn-cs"/>
              </a:rPr>
              <a:t> TCP do </a:t>
            </a:r>
            <a:r>
              <a:rPr lang="it-IT" sz="800" i="1" kern="1200" dirty="0" err="1">
                <a:solidFill>
                  <a:schemeClr val="tx1"/>
                </a:solidFill>
                <a:effectLst/>
                <a:latin typeface="Trebuchet MS" panose="020B0603020202020204" pitchFamily="34" charset="0"/>
                <a:ea typeface="+mn-ea"/>
                <a:cs typeface="+mn-cs"/>
              </a:rPr>
              <a:t>not</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necessarily</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represent</a:t>
            </a:r>
            <a:r>
              <a:rPr lang="it-IT" sz="800" i="1" kern="1200" dirty="0">
                <a:solidFill>
                  <a:schemeClr val="tx1"/>
                </a:solidFill>
                <a:effectLst/>
                <a:latin typeface="Trebuchet MS" panose="020B0603020202020204" pitchFamily="34" charset="0"/>
                <a:ea typeface="+mn-ea"/>
                <a:cs typeface="+mn-cs"/>
              </a:rPr>
              <a:t> the </a:t>
            </a:r>
            <a:r>
              <a:rPr lang="it-IT" sz="800" i="1" kern="1200" dirty="0" err="1">
                <a:solidFill>
                  <a:schemeClr val="tx1"/>
                </a:solidFill>
                <a:effectLst/>
                <a:latin typeface="Trebuchet MS" panose="020B0603020202020204" pitchFamily="34" charset="0"/>
                <a:ea typeface="+mn-ea"/>
                <a:cs typeface="+mn-cs"/>
              </a:rPr>
              <a:t>views</a:t>
            </a:r>
            <a:r>
              <a:rPr lang="it-IT" sz="800" i="1" kern="1200" dirty="0">
                <a:solidFill>
                  <a:schemeClr val="tx1"/>
                </a:solidFill>
                <a:effectLst/>
                <a:latin typeface="Trebuchet MS" panose="020B0603020202020204" pitchFamily="34" charset="0"/>
                <a:ea typeface="+mn-ea"/>
                <a:cs typeface="+mn-cs"/>
              </a:rPr>
              <a:t> or policies of the IEA </a:t>
            </a:r>
            <a:r>
              <a:rPr lang="it-IT" sz="800" i="1" kern="1200" dirty="0" err="1">
                <a:solidFill>
                  <a:schemeClr val="tx1"/>
                </a:solidFill>
                <a:effectLst/>
                <a:latin typeface="Trebuchet MS" panose="020B0603020202020204" pitchFamily="34" charset="0"/>
                <a:ea typeface="+mn-ea"/>
                <a:cs typeface="+mn-cs"/>
              </a:rPr>
              <a:t>Secretariat</a:t>
            </a:r>
            <a:r>
              <a:rPr lang="it-IT" sz="800" i="1" kern="1200" dirty="0">
                <a:solidFill>
                  <a:schemeClr val="tx1"/>
                </a:solidFill>
                <a:effectLst/>
                <a:latin typeface="Trebuchet MS" panose="020B0603020202020204" pitchFamily="34" charset="0"/>
                <a:ea typeface="+mn-ea"/>
                <a:cs typeface="+mn-cs"/>
              </a:rPr>
              <a:t> or </a:t>
            </a:r>
            <a:r>
              <a:rPr lang="it-IT" sz="800" i="1" kern="1200" dirty="0" err="1">
                <a:solidFill>
                  <a:schemeClr val="tx1"/>
                </a:solidFill>
                <a:effectLst/>
                <a:latin typeface="Trebuchet MS" panose="020B0603020202020204" pitchFamily="34" charset="0"/>
                <a:ea typeface="+mn-ea"/>
                <a:cs typeface="+mn-cs"/>
              </a:rPr>
              <a:t>its</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individual</a:t>
            </a:r>
            <a:r>
              <a:rPr lang="it-IT" sz="800" i="1" kern="1200" dirty="0">
                <a:solidFill>
                  <a:schemeClr val="tx1"/>
                </a:solidFill>
                <a:effectLst/>
                <a:latin typeface="Trebuchet MS" panose="020B0603020202020204" pitchFamily="34" charset="0"/>
                <a:ea typeface="+mn-ea"/>
                <a:cs typeface="+mn-cs"/>
              </a:rPr>
              <a:t> </a:t>
            </a:r>
            <a:r>
              <a:rPr lang="it-IT" sz="800" i="1" kern="1200" dirty="0" err="1">
                <a:solidFill>
                  <a:schemeClr val="tx1"/>
                </a:solidFill>
                <a:effectLst/>
                <a:latin typeface="Trebuchet MS" panose="020B0603020202020204" pitchFamily="34" charset="0"/>
                <a:ea typeface="+mn-ea"/>
                <a:cs typeface="+mn-cs"/>
              </a:rPr>
              <a:t>member</a:t>
            </a:r>
            <a:r>
              <a:rPr lang="it-IT" sz="800" i="1" kern="1200" dirty="0">
                <a:solidFill>
                  <a:schemeClr val="tx1"/>
                </a:solidFill>
                <a:effectLst/>
                <a:latin typeface="Trebuchet MS" panose="020B0603020202020204" pitchFamily="34" charset="0"/>
                <a:ea typeface="+mn-ea"/>
                <a:cs typeface="+mn-cs"/>
              </a:rPr>
              <a:t> countries.</a:t>
            </a:r>
            <a:endParaRPr lang="it-IT" sz="800" kern="1200" dirty="0">
              <a:solidFill>
                <a:schemeClr val="tx1"/>
              </a:solidFill>
              <a:effectLst/>
              <a:latin typeface="Trebuchet MS" panose="020B0603020202020204" pitchFamily="34" charset="0"/>
              <a:ea typeface="+mn-ea"/>
              <a:cs typeface="+mn-cs"/>
            </a:endParaRPr>
          </a:p>
        </p:txBody>
      </p:sp>
      <p:pic>
        <p:nvPicPr>
          <p:cNvPr id="15" name="Picture 14"/>
          <p:cNvPicPr/>
          <p:nvPr userDrawn="1"/>
        </p:nvPicPr>
        <p:blipFill>
          <a:blip r:embed="rId4">
            <a:extLst>
              <a:ext uri="{28A0092B-C50C-407E-A947-70E740481C1C}">
                <a14:useLocalDpi xmlns:a14="http://schemas.microsoft.com/office/drawing/2010/main" val="0"/>
              </a:ext>
            </a:extLst>
          </a:blip>
          <a:stretch>
            <a:fillRect/>
          </a:stretch>
        </p:blipFill>
        <p:spPr>
          <a:xfrm>
            <a:off x="7433733" y="536575"/>
            <a:ext cx="1523998" cy="835025"/>
          </a:xfrm>
          <a:prstGeom prst="rect">
            <a:avLst/>
          </a:prstGeom>
        </p:spPr>
      </p:pic>
    </p:spTree>
    <p:extLst>
      <p:ext uri="{BB962C8B-B14F-4D97-AF65-F5344CB8AC3E}">
        <p14:creationId xmlns:p14="http://schemas.microsoft.com/office/powerpoint/2010/main" val="1154462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_layout">
    <p:spTree>
      <p:nvGrpSpPr>
        <p:cNvPr id="1" name=""/>
        <p:cNvGrpSpPr/>
        <p:nvPr/>
      </p:nvGrpSpPr>
      <p:grpSpPr>
        <a:xfrm>
          <a:off x="0" y="0"/>
          <a:ext cx="0" cy="0"/>
          <a:chOff x="0" y="0"/>
          <a:chExt cx="0" cy="0"/>
        </a:xfrm>
      </p:grpSpPr>
      <p:sp>
        <p:nvSpPr>
          <p:cNvPr id="3" name="Titolo 3">
            <a:extLst>
              <a:ext uri="{FF2B5EF4-FFF2-40B4-BE49-F238E27FC236}">
                <a16:creationId xmlns:a16="http://schemas.microsoft.com/office/drawing/2014/main" id="{A93FCEA2-C324-40E5-BE33-54E07D79FD3C}"/>
              </a:ext>
            </a:extLst>
          </p:cNvPr>
          <p:cNvSpPr>
            <a:spLocks noGrp="1"/>
          </p:cNvSpPr>
          <p:nvPr>
            <p:ph type="title" hasCustomPrompt="1"/>
          </p:nvPr>
        </p:nvSpPr>
        <p:spPr>
          <a:xfrm>
            <a:off x="589987" y="1746464"/>
            <a:ext cx="7964026" cy="2470487"/>
          </a:xfrm>
          <a:prstGeom prst="rect">
            <a:avLst/>
          </a:prstGeom>
        </p:spPr>
        <p:txBody>
          <a:bodyPr/>
          <a:lstStyle>
            <a:lvl1pPr>
              <a:defRPr sz="4400">
                <a:solidFill>
                  <a:srgbClr val="0A4F9D"/>
                </a:solidFill>
              </a:defRPr>
            </a:lvl1pPr>
          </a:lstStyle>
          <a:p>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br>
              <a:rPr lang="it-IT" dirty="0"/>
            </a:br>
            <a:r>
              <a:rPr lang="it-IT" dirty="0"/>
              <a:t>Quote text </a:t>
            </a:r>
            <a:r>
              <a:rPr lang="it-IT" dirty="0" err="1"/>
              <a:t>goes</a:t>
            </a:r>
            <a:r>
              <a:rPr lang="it-IT" dirty="0"/>
              <a:t> </a:t>
            </a:r>
            <a:r>
              <a:rPr lang="it-IT" dirty="0" err="1"/>
              <a:t>here</a:t>
            </a:r>
            <a:endParaRPr lang="it-IT" dirty="0"/>
          </a:p>
        </p:txBody>
      </p:sp>
      <p:sp>
        <p:nvSpPr>
          <p:cNvPr id="4" name="Segnaposto testo 4">
            <a:extLst>
              <a:ext uri="{FF2B5EF4-FFF2-40B4-BE49-F238E27FC236}">
                <a16:creationId xmlns:a16="http://schemas.microsoft.com/office/drawing/2014/main" id="{CB82279F-ED13-42EF-9198-F9127CB292C5}"/>
              </a:ext>
            </a:extLst>
          </p:cNvPr>
          <p:cNvSpPr>
            <a:spLocks noGrp="1"/>
          </p:cNvSpPr>
          <p:nvPr>
            <p:ph type="body" sz="quarter" idx="13" hasCustomPrompt="1"/>
          </p:nvPr>
        </p:nvSpPr>
        <p:spPr>
          <a:xfrm>
            <a:off x="589987" y="4656751"/>
            <a:ext cx="5545137" cy="365125"/>
          </a:xfrm>
          <a:prstGeom prst="rect">
            <a:avLst/>
          </a:prstGeom>
        </p:spPr>
        <p:txBody>
          <a:bodyPr>
            <a:noAutofit/>
          </a:bodyPr>
          <a:lstStyle>
            <a:lvl1pPr marL="0" indent="0">
              <a:buNone/>
              <a:defRPr sz="2400">
                <a:solidFill>
                  <a:schemeClr val="bg1">
                    <a:lumMod val="50000"/>
                  </a:schemeClr>
                </a:solidFill>
                <a:latin typeface="Trebuchet MS" panose="020B0603020202020204" pitchFamily="34" charset="0"/>
              </a:defRPr>
            </a:lvl1pPr>
          </a:lstStyle>
          <a:p>
            <a:r>
              <a:rPr lang="it-IT" dirty="0"/>
              <a:t>Author</a:t>
            </a:r>
          </a:p>
        </p:txBody>
      </p:sp>
      <p:sp>
        <p:nvSpPr>
          <p:cNvPr id="5" name="CasellaDiTesto 4">
            <a:extLst>
              <a:ext uri="{FF2B5EF4-FFF2-40B4-BE49-F238E27FC236}">
                <a16:creationId xmlns:a16="http://schemas.microsoft.com/office/drawing/2014/main" id="{A7F477A7-80B9-4A9C-8620-247C8E95F7E2}"/>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6" name="Immagine 5">
            <a:extLst>
              <a:ext uri="{FF2B5EF4-FFF2-40B4-BE49-F238E27FC236}">
                <a16:creationId xmlns:a16="http://schemas.microsoft.com/office/drawing/2014/main" id="{2A23F157-B345-475B-9CA7-224C37B0A77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43991460-FBE9-4570-A761-837D35685C94}"/>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92573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Speakers_layout">
    <p:spTree>
      <p:nvGrpSpPr>
        <p:cNvPr id="1" name=""/>
        <p:cNvGrpSpPr/>
        <p:nvPr/>
      </p:nvGrpSpPr>
      <p:grpSpPr>
        <a:xfrm>
          <a:off x="0" y="0"/>
          <a:ext cx="0" cy="0"/>
          <a:chOff x="0" y="0"/>
          <a:chExt cx="0" cy="0"/>
        </a:xfrm>
      </p:grpSpPr>
      <p:sp>
        <p:nvSpPr>
          <p:cNvPr id="12" name="Segnaposto immagine 3">
            <a:extLst>
              <a:ext uri="{FF2B5EF4-FFF2-40B4-BE49-F238E27FC236}">
                <a16:creationId xmlns:a16="http://schemas.microsoft.com/office/drawing/2014/main" id="{476A62A8-BB1C-4691-A617-D77F9111D28E}"/>
              </a:ext>
            </a:extLst>
          </p:cNvPr>
          <p:cNvSpPr>
            <a:spLocks noGrp="1"/>
          </p:cNvSpPr>
          <p:nvPr>
            <p:ph type="pic" idx="1"/>
          </p:nvPr>
        </p:nvSpPr>
        <p:spPr>
          <a:xfrm>
            <a:off x="767584" y="2327877"/>
            <a:ext cx="1213203" cy="1213203"/>
          </a:xfrm>
          <a:prstGeom prst="rect">
            <a:avLst/>
          </a:prstGeom>
        </p:spPr>
      </p:sp>
      <p:sp>
        <p:nvSpPr>
          <p:cNvPr id="13" name="Segnaposto testo 4">
            <a:extLst>
              <a:ext uri="{FF2B5EF4-FFF2-40B4-BE49-F238E27FC236}">
                <a16:creationId xmlns:a16="http://schemas.microsoft.com/office/drawing/2014/main" id="{B05DF9B3-F8C5-4F6E-B937-54BB6DE7EBA8}"/>
              </a:ext>
            </a:extLst>
          </p:cNvPr>
          <p:cNvSpPr>
            <a:spLocks noGrp="1"/>
          </p:cNvSpPr>
          <p:nvPr>
            <p:ph type="body" sz="half" idx="2" hasCustomPrompt="1"/>
          </p:nvPr>
        </p:nvSpPr>
        <p:spPr>
          <a:xfrm>
            <a:off x="60821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4" name="Segnaposto testo 5">
            <a:extLst>
              <a:ext uri="{FF2B5EF4-FFF2-40B4-BE49-F238E27FC236}">
                <a16:creationId xmlns:a16="http://schemas.microsoft.com/office/drawing/2014/main" id="{1E549EA2-CD89-4C08-9C10-B713616E08AC}"/>
              </a:ext>
            </a:extLst>
          </p:cNvPr>
          <p:cNvSpPr>
            <a:spLocks noGrp="1"/>
          </p:cNvSpPr>
          <p:nvPr>
            <p:ph type="body" sz="quarter" idx="13" hasCustomPrompt="1"/>
          </p:nvPr>
        </p:nvSpPr>
        <p:spPr>
          <a:xfrm>
            <a:off x="60821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15" name="Segnaposto testo 6">
            <a:extLst>
              <a:ext uri="{FF2B5EF4-FFF2-40B4-BE49-F238E27FC236}">
                <a16:creationId xmlns:a16="http://schemas.microsoft.com/office/drawing/2014/main" id="{117C5121-84BE-40DB-BF2F-5B831FBEE7A1}"/>
              </a:ext>
            </a:extLst>
          </p:cNvPr>
          <p:cNvSpPr>
            <a:spLocks noGrp="1"/>
          </p:cNvSpPr>
          <p:nvPr>
            <p:ph type="body" sz="quarter" idx="15" hasCustomPrompt="1"/>
          </p:nvPr>
        </p:nvSpPr>
        <p:spPr>
          <a:xfrm>
            <a:off x="60821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17" name="Segnaposto immagine 8">
            <a:extLst>
              <a:ext uri="{FF2B5EF4-FFF2-40B4-BE49-F238E27FC236}">
                <a16:creationId xmlns:a16="http://schemas.microsoft.com/office/drawing/2014/main" id="{9D46459E-54B3-4ECD-AB14-2843BCC7F5E5}"/>
              </a:ext>
            </a:extLst>
          </p:cNvPr>
          <p:cNvSpPr>
            <a:spLocks noGrp="1"/>
          </p:cNvSpPr>
          <p:nvPr>
            <p:ph type="pic" idx="48"/>
          </p:nvPr>
        </p:nvSpPr>
        <p:spPr>
          <a:xfrm>
            <a:off x="2380794" y="2327877"/>
            <a:ext cx="1213203" cy="1213203"/>
          </a:xfrm>
          <a:prstGeom prst="rect">
            <a:avLst/>
          </a:prstGeom>
        </p:spPr>
      </p:sp>
      <p:sp>
        <p:nvSpPr>
          <p:cNvPr id="18" name="Segnaposto testo 9">
            <a:extLst>
              <a:ext uri="{FF2B5EF4-FFF2-40B4-BE49-F238E27FC236}">
                <a16:creationId xmlns:a16="http://schemas.microsoft.com/office/drawing/2014/main" id="{555C3172-E8F0-4477-B564-F12CE45E5909}"/>
              </a:ext>
            </a:extLst>
          </p:cNvPr>
          <p:cNvSpPr>
            <a:spLocks noGrp="1"/>
          </p:cNvSpPr>
          <p:nvPr>
            <p:ph type="body" sz="half" idx="49" hasCustomPrompt="1"/>
          </p:nvPr>
        </p:nvSpPr>
        <p:spPr>
          <a:xfrm>
            <a:off x="2221428"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19" name="Segnaposto testo 10">
            <a:extLst>
              <a:ext uri="{FF2B5EF4-FFF2-40B4-BE49-F238E27FC236}">
                <a16:creationId xmlns:a16="http://schemas.microsoft.com/office/drawing/2014/main" id="{0CAE3EF3-8423-4769-BB95-020D916984BF}"/>
              </a:ext>
            </a:extLst>
          </p:cNvPr>
          <p:cNvSpPr>
            <a:spLocks noGrp="1"/>
          </p:cNvSpPr>
          <p:nvPr>
            <p:ph type="body" sz="quarter" idx="50" hasCustomPrompt="1"/>
          </p:nvPr>
        </p:nvSpPr>
        <p:spPr>
          <a:xfrm>
            <a:off x="2221428"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0" name="Segnaposto testo 11">
            <a:extLst>
              <a:ext uri="{FF2B5EF4-FFF2-40B4-BE49-F238E27FC236}">
                <a16:creationId xmlns:a16="http://schemas.microsoft.com/office/drawing/2014/main" id="{82503BD3-1671-4D57-82CF-45BDDDB1623A}"/>
              </a:ext>
            </a:extLst>
          </p:cNvPr>
          <p:cNvSpPr>
            <a:spLocks noGrp="1"/>
          </p:cNvSpPr>
          <p:nvPr>
            <p:ph type="body" sz="quarter" idx="52" hasCustomPrompt="1"/>
          </p:nvPr>
        </p:nvSpPr>
        <p:spPr>
          <a:xfrm>
            <a:off x="2221428"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1" name="Segnaposto immagine 12">
            <a:extLst>
              <a:ext uri="{FF2B5EF4-FFF2-40B4-BE49-F238E27FC236}">
                <a16:creationId xmlns:a16="http://schemas.microsoft.com/office/drawing/2014/main" id="{937F2D98-FF53-4516-AC93-1CB129D9786B}"/>
              </a:ext>
            </a:extLst>
          </p:cNvPr>
          <p:cNvSpPr>
            <a:spLocks noGrp="1"/>
          </p:cNvSpPr>
          <p:nvPr>
            <p:ph type="pic" idx="53"/>
          </p:nvPr>
        </p:nvSpPr>
        <p:spPr>
          <a:xfrm>
            <a:off x="3986569" y="2327877"/>
            <a:ext cx="1213203" cy="1213203"/>
          </a:xfrm>
          <a:prstGeom prst="rect">
            <a:avLst/>
          </a:prstGeom>
        </p:spPr>
      </p:sp>
      <p:sp>
        <p:nvSpPr>
          <p:cNvPr id="22" name="Segnaposto testo 13">
            <a:extLst>
              <a:ext uri="{FF2B5EF4-FFF2-40B4-BE49-F238E27FC236}">
                <a16:creationId xmlns:a16="http://schemas.microsoft.com/office/drawing/2014/main" id="{8924AC5B-17DF-4EFB-9217-01F96C1D6831}"/>
              </a:ext>
            </a:extLst>
          </p:cNvPr>
          <p:cNvSpPr>
            <a:spLocks noGrp="1"/>
          </p:cNvSpPr>
          <p:nvPr>
            <p:ph type="body" sz="half" idx="54" hasCustomPrompt="1"/>
          </p:nvPr>
        </p:nvSpPr>
        <p:spPr>
          <a:xfrm>
            <a:off x="3827203"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3" name="Segnaposto testo 14">
            <a:extLst>
              <a:ext uri="{FF2B5EF4-FFF2-40B4-BE49-F238E27FC236}">
                <a16:creationId xmlns:a16="http://schemas.microsoft.com/office/drawing/2014/main" id="{C94AA38A-0DD2-4B4F-8AF8-D2AA144CA09C}"/>
              </a:ext>
            </a:extLst>
          </p:cNvPr>
          <p:cNvSpPr>
            <a:spLocks noGrp="1"/>
          </p:cNvSpPr>
          <p:nvPr>
            <p:ph type="body" sz="quarter" idx="55" hasCustomPrompt="1"/>
          </p:nvPr>
        </p:nvSpPr>
        <p:spPr>
          <a:xfrm>
            <a:off x="3827203"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4" name="Segnaposto testo 15">
            <a:extLst>
              <a:ext uri="{FF2B5EF4-FFF2-40B4-BE49-F238E27FC236}">
                <a16:creationId xmlns:a16="http://schemas.microsoft.com/office/drawing/2014/main" id="{A46FA64C-8858-40EF-B180-94DF7A027E39}"/>
              </a:ext>
            </a:extLst>
          </p:cNvPr>
          <p:cNvSpPr>
            <a:spLocks noGrp="1"/>
          </p:cNvSpPr>
          <p:nvPr>
            <p:ph type="body" sz="quarter" idx="57" hasCustomPrompt="1"/>
          </p:nvPr>
        </p:nvSpPr>
        <p:spPr>
          <a:xfrm>
            <a:off x="3827203"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5" name="Segnaposto immagine 16">
            <a:extLst>
              <a:ext uri="{FF2B5EF4-FFF2-40B4-BE49-F238E27FC236}">
                <a16:creationId xmlns:a16="http://schemas.microsoft.com/office/drawing/2014/main" id="{C9315B0A-6DB1-415F-89C8-A12F463F7D93}"/>
              </a:ext>
            </a:extLst>
          </p:cNvPr>
          <p:cNvSpPr>
            <a:spLocks noGrp="1"/>
          </p:cNvSpPr>
          <p:nvPr>
            <p:ph type="pic" idx="58"/>
          </p:nvPr>
        </p:nvSpPr>
        <p:spPr>
          <a:xfrm>
            <a:off x="5594227" y="2327877"/>
            <a:ext cx="1213203" cy="1213203"/>
          </a:xfrm>
          <a:prstGeom prst="rect">
            <a:avLst/>
          </a:prstGeom>
        </p:spPr>
      </p:sp>
      <p:sp>
        <p:nvSpPr>
          <p:cNvPr id="26" name="Segnaposto testo 17">
            <a:extLst>
              <a:ext uri="{FF2B5EF4-FFF2-40B4-BE49-F238E27FC236}">
                <a16:creationId xmlns:a16="http://schemas.microsoft.com/office/drawing/2014/main" id="{C8A09F4F-C026-4ED0-8481-FFD1B53EA9ED}"/>
              </a:ext>
            </a:extLst>
          </p:cNvPr>
          <p:cNvSpPr>
            <a:spLocks noGrp="1"/>
          </p:cNvSpPr>
          <p:nvPr>
            <p:ph type="body" sz="half" idx="59" hasCustomPrompt="1"/>
          </p:nvPr>
        </p:nvSpPr>
        <p:spPr>
          <a:xfrm>
            <a:off x="543486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27" name="Segnaposto testo 18">
            <a:extLst>
              <a:ext uri="{FF2B5EF4-FFF2-40B4-BE49-F238E27FC236}">
                <a16:creationId xmlns:a16="http://schemas.microsoft.com/office/drawing/2014/main" id="{59E73419-B23F-4B07-B51B-08E60F8FE2E1}"/>
              </a:ext>
            </a:extLst>
          </p:cNvPr>
          <p:cNvSpPr>
            <a:spLocks noGrp="1"/>
          </p:cNvSpPr>
          <p:nvPr>
            <p:ph type="body" sz="quarter" idx="60" hasCustomPrompt="1"/>
          </p:nvPr>
        </p:nvSpPr>
        <p:spPr>
          <a:xfrm>
            <a:off x="543486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28" name="Segnaposto testo 19">
            <a:extLst>
              <a:ext uri="{FF2B5EF4-FFF2-40B4-BE49-F238E27FC236}">
                <a16:creationId xmlns:a16="http://schemas.microsoft.com/office/drawing/2014/main" id="{4B0564F3-E8C1-4170-82EB-EB8D16322789}"/>
              </a:ext>
            </a:extLst>
          </p:cNvPr>
          <p:cNvSpPr>
            <a:spLocks noGrp="1"/>
          </p:cNvSpPr>
          <p:nvPr>
            <p:ph type="body" sz="quarter" idx="62" hasCustomPrompt="1"/>
          </p:nvPr>
        </p:nvSpPr>
        <p:spPr>
          <a:xfrm>
            <a:off x="543486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29" name="Segnaposto immagine 20">
            <a:extLst>
              <a:ext uri="{FF2B5EF4-FFF2-40B4-BE49-F238E27FC236}">
                <a16:creationId xmlns:a16="http://schemas.microsoft.com/office/drawing/2014/main" id="{19B921F8-A4FE-4C3C-8B68-F557AFC7C255}"/>
              </a:ext>
            </a:extLst>
          </p:cNvPr>
          <p:cNvSpPr>
            <a:spLocks noGrp="1"/>
          </p:cNvSpPr>
          <p:nvPr>
            <p:ph type="pic" idx="63"/>
          </p:nvPr>
        </p:nvSpPr>
        <p:spPr>
          <a:xfrm>
            <a:off x="7207437" y="2327877"/>
            <a:ext cx="1213203" cy="1213203"/>
          </a:xfrm>
          <a:prstGeom prst="rect">
            <a:avLst/>
          </a:prstGeom>
        </p:spPr>
      </p:sp>
      <p:sp>
        <p:nvSpPr>
          <p:cNvPr id="30" name="Segnaposto testo 21">
            <a:extLst>
              <a:ext uri="{FF2B5EF4-FFF2-40B4-BE49-F238E27FC236}">
                <a16:creationId xmlns:a16="http://schemas.microsoft.com/office/drawing/2014/main" id="{9DDB6E8C-D046-478C-A434-BA06825822AA}"/>
              </a:ext>
            </a:extLst>
          </p:cNvPr>
          <p:cNvSpPr>
            <a:spLocks noGrp="1"/>
          </p:cNvSpPr>
          <p:nvPr>
            <p:ph type="body" sz="half" idx="64" hasCustomPrompt="1"/>
          </p:nvPr>
        </p:nvSpPr>
        <p:spPr>
          <a:xfrm>
            <a:off x="7048071" y="3730257"/>
            <a:ext cx="1531937" cy="724249"/>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NAME, SURNAME</a:t>
            </a:r>
          </a:p>
          <a:p>
            <a:endParaRPr lang="it-IT" dirty="0"/>
          </a:p>
        </p:txBody>
      </p:sp>
      <p:sp>
        <p:nvSpPr>
          <p:cNvPr id="31" name="Segnaposto testo 22">
            <a:extLst>
              <a:ext uri="{FF2B5EF4-FFF2-40B4-BE49-F238E27FC236}">
                <a16:creationId xmlns:a16="http://schemas.microsoft.com/office/drawing/2014/main" id="{C97522E0-ECCD-4AF6-9805-6B8DDDC86443}"/>
              </a:ext>
            </a:extLst>
          </p:cNvPr>
          <p:cNvSpPr>
            <a:spLocks noGrp="1"/>
          </p:cNvSpPr>
          <p:nvPr>
            <p:ph type="body" sz="quarter" idx="65" hasCustomPrompt="1"/>
          </p:nvPr>
        </p:nvSpPr>
        <p:spPr>
          <a:xfrm>
            <a:off x="7048071" y="4586347"/>
            <a:ext cx="1531937" cy="724250"/>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Title, </a:t>
            </a:r>
            <a:r>
              <a:rPr lang="it-IT" dirty="0" err="1"/>
              <a:t>Organisation</a:t>
            </a:r>
            <a:endParaRPr lang="it-IT" dirty="0"/>
          </a:p>
          <a:p>
            <a:endParaRPr lang="it-IT" dirty="0"/>
          </a:p>
        </p:txBody>
      </p:sp>
      <p:sp>
        <p:nvSpPr>
          <p:cNvPr id="32" name="Segnaposto testo 23">
            <a:extLst>
              <a:ext uri="{FF2B5EF4-FFF2-40B4-BE49-F238E27FC236}">
                <a16:creationId xmlns:a16="http://schemas.microsoft.com/office/drawing/2014/main" id="{740023F0-B732-4838-92CE-137FD04505AB}"/>
              </a:ext>
            </a:extLst>
          </p:cNvPr>
          <p:cNvSpPr>
            <a:spLocks noGrp="1"/>
          </p:cNvSpPr>
          <p:nvPr>
            <p:ph type="body" sz="quarter" idx="67" hasCustomPrompt="1"/>
          </p:nvPr>
        </p:nvSpPr>
        <p:spPr>
          <a:xfrm>
            <a:off x="7048071" y="5428100"/>
            <a:ext cx="1531937" cy="365124"/>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rgbClr val="0A4F9D"/>
                </a:solidFill>
                <a:latin typeface="Trebuchet MS" panose="020B0603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dirty="0"/>
              <a:t>Click to </a:t>
            </a:r>
            <a:r>
              <a:rPr lang="it-IT" dirty="0" err="1"/>
              <a:t>edit</a:t>
            </a:r>
            <a:r>
              <a:rPr lang="it-IT" dirty="0"/>
              <a:t> text</a:t>
            </a:r>
          </a:p>
          <a:p>
            <a:endParaRPr lang="it-IT" dirty="0"/>
          </a:p>
        </p:txBody>
      </p:sp>
      <p:sp>
        <p:nvSpPr>
          <p:cNvPr id="39" name="CasellaDiTesto 38">
            <a:extLst>
              <a:ext uri="{FF2B5EF4-FFF2-40B4-BE49-F238E27FC236}">
                <a16:creationId xmlns:a16="http://schemas.microsoft.com/office/drawing/2014/main" id="{17643871-48E7-41AF-8534-049E373583B4}"/>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40" name="Immagine 39">
            <a:extLst>
              <a:ext uri="{FF2B5EF4-FFF2-40B4-BE49-F238E27FC236}">
                <a16:creationId xmlns:a16="http://schemas.microsoft.com/office/drawing/2014/main" id="{7E89B362-D910-4957-9DB8-099EADC30B6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41" name="Segnaposto numero diapositiva 2">
            <a:extLst>
              <a:ext uri="{FF2B5EF4-FFF2-40B4-BE49-F238E27FC236}">
                <a16:creationId xmlns:a16="http://schemas.microsoft.com/office/drawing/2014/main" id="{9729CB21-2755-4944-A07B-BA03F9F6AB9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3" name="Segnaposto testo 14">
            <a:extLst>
              <a:ext uri="{FF2B5EF4-FFF2-40B4-BE49-F238E27FC236}">
                <a16:creationId xmlns:a16="http://schemas.microsoft.com/office/drawing/2014/main" id="{BF027A5C-E976-4706-A669-C56BB01BFBE4}"/>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35" name="Segnaposto testo 16">
            <a:extLst>
              <a:ext uri="{FF2B5EF4-FFF2-40B4-BE49-F238E27FC236}">
                <a16:creationId xmlns:a16="http://schemas.microsoft.com/office/drawing/2014/main" id="{0ED91DD8-B07C-4071-94BC-953D872650E9}"/>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Tree>
    <p:extLst>
      <p:ext uri="{BB962C8B-B14F-4D97-AF65-F5344CB8AC3E}">
        <p14:creationId xmlns:p14="http://schemas.microsoft.com/office/powerpoint/2010/main" val="2121272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778098"/>
          </a:xfrm>
          <a:prstGeom prst="rect">
            <a:avLst/>
          </a:prstGeom>
        </p:spPr>
        <p:txBody>
          <a:bodyPr>
            <a:normAutofit/>
          </a:bodyPr>
          <a:lstStyle>
            <a:lvl1pPr>
              <a:defRPr sz="3200">
                <a:latin typeface="Arial" panose="020B0604020202020204" pitchFamily="34" charset="0"/>
                <a:cs typeface="Arial" panose="020B0604020202020204" pitchFamily="34" charset="0"/>
              </a:defRPr>
            </a:lvl1pPr>
          </a:lstStyle>
          <a:p>
            <a:r>
              <a:rPr lang="sv-SE" dirty="0"/>
              <a:t>Klicka här för att ändra format</a:t>
            </a:r>
          </a:p>
        </p:txBody>
      </p:sp>
      <p:sp>
        <p:nvSpPr>
          <p:cNvPr id="3" name="Platshållare för innehåll 2"/>
          <p:cNvSpPr>
            <a:spLocks noGrp="1"/>
          </p:cNvSpPr>
          <p:nvPr>
            <p:ph idx="1"/>
          </p:nvPr>
        </p:nvSpPr>
        <p:spPr>
          <a:xfrm>
            <a:off x="457200" y="1268760"/>
            <a:ext cx="8229600" cy="4857403"/>
          </a:xfrm>
          <a:prstGeom prst="rect">
            <a:avLst/>
          </a:prstGeom>
        </p:spPr>
        <p:txBody>
          <a:bodyPr/>
          <a:lstStyle>
            <a:lvl1pPr>
              <a:defRPr sz="2400"/>
            </a:lvl1pPr>
            <a:lvl2pPr>
              <a:defRPr sz="2400"/>
            </a:lvl2pPr>
            <a:lvl3pPr>
              <a:defRPr sz="2000"/>
            </a:lvl3pPr>
            <a:lvl4pPr>
              <a:defRPr sz="2000"/>
            </a:lvl4pPr>
            <a:lvl5pPr>
              <a:defRPr sz="2000"/>
            </a:lvl5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10"/>
          </p:nvPr>
        </p:nvSpPr>
        <p:spPr>
          <a:xfrm>
            <a:off x="457200" y="6356350"/>
            <a:ext cx="2133600" cy="365125"/>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fld id="{2E5A7010-EC77-2440-8A7B-6BF3DB657852}" type="datetime1">
              <a:rPr lang="sv-SE" smtClean="0"/>
              <a:pPr>
                <a:defRPr/>
              </a:pPr>
              <a:t>2023-02-23</a:t>
            </a:fld>
            <a:endParaRPr lang="sv-SE" dirty="0"/>
          </a:p>
        </p:txBody>
      </p:sp>
      <p:sp>
        <p:nvSpPr>
          <p:cNvPr id="5" name="Platshållare för sidfot 4"/>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cs typeface="Arial" panose="020B0604020202020204" pitchFamily="34" charset="0"/>
              </a:defRPr>
            </a:lvl1pPr>
          </a:lstStyle>
          <a:p>
            <a:pPr>
              <a:defRPr/>
            </a:pPr>
            <a:endParaRPr lang="sv-SE" dirty="0"/>
          </a:p>
        </p:txBody>
      </p:sp>
      <p:sp>
        <p:nvSpPr>
          <p:cNvPr id="6" name="Platshållare för bildnummer 5"/>
          <p:cNvSpPr>
            <a:spLocks noGrp="1"/>
          </p:cNvSpPr>
          <p:nvPr>
            <p:ph type="sldNum" sz="quarter" idx="12"/>
          </p:nvPr>
        </p:nvSpPr>
        <p:spPr>
          <a:xfrm>
            <a:off x="6553200" y="6356350"/>
            <a:ext cx="2133600" cy="365125"/>
          </a:xfrm>
          <a:prstGeom prst="rect">
            <a:avLst/>
          </a:prstGeom>
        </p:spPr>
        <p:txBody>
          <a:bodyPr/>
          <a:lstStyle/>
          <a:p>
            <a:pPr>
              <a:defRPr/>
            </a:pPr>
            <a:fld id="{78012097-46A3-8F42-BAFE-BE0211BB6CEB}" type="slidenum">
              <a:rPr lang="sv-SE" smtClean="0"/>
              <a:pPr>
                <a:defRPr/>
              </a:pPr>
              <a:t>‹#›</a:t>
            </a:fld>
            <a:endParaRPr lang="sv-SE"/>
          </a:p>
        </p:txBody>
      </p:sp>
    </p:spTree>
    <p:extLst>
      <p:ext uri="{BB962C8B-B14F-4D97-AF65-F5344CB8AC3E}">
        <p14:creationId xmlns:p14="http://schemas.microsoft.com/office/powerpoint/2010/main" val="135772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DEA1B97F-D4DA-47CD-A840-9CA312ED4558}"/>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9" name="Segnaposto testo 16">
            <a:extLst>
              <a:ext uri="{FF2B5EF4-FFF2-40B4-BE49-F238E27FC236}">
                <a16:creationId xmlns:a16="http://schemas.microsoft.com/office/drawing/2014/main" id="{D7A1D89C-554A-45A0-81FD-5703D59D757B}"/>
              </a:ext>
            </a:extLst>
          </p:cNvPr>
          <p:cNvSpPr>
            <a:spLocks noGrp="1"/>
          </p:cNvSpPr>
          <p:nvPr>
            <p:ph type="body" sz="quarter" idx="11"/>
          </p:nvPr>
        </p:nvSpPr>
        <p:spPr>
          <a:xfrm>
            <a:off x="608218" y="1673208"/>
            <a:ext cx="7927564" cy="4023360"/>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a:solidFill>
                  <a:srgbClr val="0A4F9D"/>
                </a:solidFill>
              </a:defRPr>
            </a:lvl1pPr>
            <a:lvl2pPr marL="800100" indent="-342900">
              <a:buFont typeface="Arial" panose="020B0604020202020204" pitchFamily="34" charset="0"/>
              <a:buChar char="•"/>
              <a:defRPr sz="2000" b="0" i="0">
                <a:solidFill>
                  <a:srgbClr val="0A4F9D"/>
                </a:solidFill>
              </a:defRPr>
            </a:lvl2pPr>
            <a:lvl3pPr>
              <a:defRPr sz="1800" b="0" i="0">
                <a:solidFill>
                  <a:srgbClr val="0A4F9D"/>
                </a:solidFill>
              </a:defRPr>
            </a:lvl3pPr>
            <a:lvl4pPr>
              <a:defRPr sz="1600" b="0" i="0">
                <a:solidFill>
                  <a:srgbClr val="0A4F9D"/>
                </a:solidFill>
              </a:defRPr>
            </a:lvl4pPr>
            <a:lvl5pPr>
              <a:defRPr b="0" i="0">
                <a:solidFill>
                  <a:srgbClr val="0A4F9D"/>
                </a:solidFill>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p:txBody>
      </p:sp>
      <p:sp>
        <p:nvSpPr>
          <p:cNvPr id="12" name="Segnaposto testo 14">
            <a:extLst>
              <a:ext uri="{FF2B5EF4-FFF2-40B4-BE49-F238E27FC236}">
                <a16:creationId xmlns:a16="http://schemas.microsoft.com/office/drawing/2014/main" id="{6357A908-4B8E-4163-A034-9991553C7695}"/>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0" name="Picture 9"/>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2761744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mp; Body">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10" name="Segnaposto testo 14">
            <a:extLst>
              <a:ext uri="{FF2B5EF4-FFF2-40B4-BE49-F238E27FC236}">
                <a16:creationId xmlns:a16="http://schemas.microsoft.com/office/drawing/2014/main" id="{97FB85B5-6228-404B-AD4F-E282BDF020D6}"/>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9" name="Segnaposto testo 9">
            <a:extLst>
              <a:ext uri="{FF2B5EF4-FFF2-40B4-BE49-F238E27FC236}">
                <a16:creationId xmlns:a16="http://schemas.microsoft.com/office/drawing/2014/main" id="{60CFBABD-05E9-482D-806C-33F57BDA227C}"/>
              </a:ext>
            </a:extLst>
          </p:cNvPr>
          <p:cNvSpPr>
            <a:spLocks noGrp="1"/>
          </p:cNvSpPr>
          <p:nvPr>
            <p:ph type="body" sz="quarter" idx="16"/>
          </p:nvPr>
        </p:nvSpPr>
        <p:spPr>
          <a:xfrm>
            <a:off x="4680157" y="1641986"/>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4" name="Segnaposto testo 9">
            <a:extLst>
              <a:ext uri="{FF2B5EF4-FFF2-40B4-BE49-F238E27FC236}">
                <a16:creationId xmlns:a16="http://schemas.microsoft.com/office/drawing/2014/main" id="{776977DB-B103-4223-B744-E3B4D67AB1BE}"/>
              </a:ext>
            </a:extLst>
          </p:cNvPr>
          <p:cNvSpPr>
            <a:spLocks noGrp="1"/>
          </p:cNvSpPr>
          <p:nvPr>
            <p:ph type="body" sz="quarter" idx="18"/>
          </p:nvPr>
        </p:nvSpPr>
        <p:spPr>
          <a:xfrm>
            <a:off x="608219" y="1641985"/>
            <a:ext cx="3855625" cy="3909727"/>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980115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mp; Image">
    <p:spTree>
      <p:nvGrpSpPr>
        <p:cNvPr id="1" name=""/>
        <p:cNvGrpSpPr/>
        <p:nvPr/>
      </p:nvGrpSpPr>
      <p:grpSpPr>
        <a:xfrm>
          <a:off x="0" y="0"/>
          <a:ext cx="0" cy="0"/>
          <a:chOff x="0" y="0"/>
          <a:chExt cx="0" cy="0"/>
        </a:xfrm>
      </p:grpSpPr>
      <p:pic>
        <p:nvPicPr>
          <p:cNvPr id="11" name="Immagine 7">
            <a:extLst>
              <a:ext uri="{FF2B5EF4-FFF2-40B4-BE49-F238E27FC236}">
                <a16:creationId xmlns:a16="http://schemas.microsoft.com/office/drawing/2014/main" id="{14A5B2FA-354C-4B25-BEAB-CB03EBBB5FE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4" name="Segnaposto numero diapositiva 2">
            <a:extLst>
              <a:ext uri="{FF2B5EF4-FFF2-40B4-BE49-F238E27FC236}">
                <a16:creationId xmlns:a16="http://schemas.microsoft.com/office/drawing/2014/main" id="{871AF109-AFBE-4B33-9426-852B82EA964C}"/>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id="{FB6D1AFD-4D90-4431-BFD4-C74D96427061}"/>
              </a:ext>
            </a:extLst>
          </p:cNvPr>
          <p:cNvSpPr>
            <a:spLocks noGrp="1"/>
          </p:cNvSpPr>
          <p:nvPr>
            <p:ph type="pic" sz="quarter" idx="15"/>
          </p:nvPr>
        </p:nvSpPr>
        <p:spPr>
          <a:xfrm>
            <a:off x="608218" y="1625074"/>
            <a:ext cx="7927975" cy="4011613"/>
          </a:xfrm>
          <a:prstGeom prst="rect">
            <a:avLst/>
          </a:prstGeom>
        </p:spPr>
        <p:txBody>
          <a:bodyPr/>
          <a:lstStyle/>
          <a:p>
            <a:endParaRPr lang="it-IT"/>
          </a:p>
        </p:txBody>
      </p:sp>
      <p:sp>
        <p:nvSpPr>
          <p:cNvPr id="8" name="Segnaposto testo 14">
            <a:extLst>
              <a:ext uri="{FF2B5EF4-FFF2-40B4-BE49-F238E27FC236}">
                <a16:creationId xmlns:a16="http://schemas.microsoft.com/office/drawing/2014/main" id="{81F7F5C7-0BE5-4C28-9122-26BAF7830958}"/>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9" name="Picture 8"/>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9436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G Comparison_layout">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AA6E7C1F-1E36-4907-BE30-A505C039ACB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7" name="Segnaposto numero diapositiva 2">
            <a:extLst>
              <a:ext uri="{FF2B5EF4-FFF2-40B4-BE49-F238E27FC236}">
                <a16:creationId xmlns:a16="http://schemas.microsoft.com/office/drawing/2014/main" id="{CE5F86D4-FF16-432C-A7E8-878B682BD3B6}"/>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3" name="Segnaposto immagine 2">
            <a:extLst>
              <a:ext uri="{FF2B5EF4-FFF2-40B4-BE49-F238E27FC236}">
                <a16:creationId xmlns:a16="http://schemas.microsoft.com/office/drawing/2014/main" id="{72B29E39-B1A0-4751-98DA-6CCC0DFFD915}"/>
              </a:ext>
            </a:extLst>
          </p:cNvPr>
          <p:cNvSpPr>
            <a:spLocks noGrp="1"/>
          </p:cNvSpPr>
          <p:nvPr>
            <p:ph type="pic" sz="quarter" idx="15"/>
          </p:nvPr>
        </p:nvSpPr>
        <p:spPr>
          <a:xfrm>
            <a:off x="608013" y="1641354"/>
            <a:ext cx="3794125" cy="3914775"/>
          </a:xfrm>
          <a:prstGeom prst="rect">
            <a:avLst/>
          </a:prstGeom>
        </p:spPr>
        <p:txBody>
          <a:bodyPr/>
          <a:lstStyle/>
          <a:p>
            <a:endParaRPr lang="it-IT"/>
          </a:p>
        </p:txBody>
      </p:sp>
      <p:sp>
        <p:nvSpPr>
          <p:cNvPr id="10" name="Segnaposto immagine 2">
            <a:extLst>
              <a:ext uri="{FF2B5EF4-FFF2-40B4-BE49-F238E27FC236}">
                <a16:creationId xmlns:a16="http://schemas.microsoft.com/office/drawing/2014/main" id="{CEF44DAD-A45C-46E8-AEA1-E963D0181161}"/>
              </a:ext>
            </a:extLst>
          </p:cNvPr>
          <p:cNvSpPr>
            <a:spLocks noGrp="1"/>
          </p:cNvSpPr>
          <p:nvPr>
            <p:ph type="pic" sz="quarter" idx="16"/>
          </p:nvPr>
        </p:nvSpPr>
        <p:spPr>
          <a:xfrm>
            <a:off x="4741657" y="1641353"/>
            <a:ext cx="3794125" cy="3914775"/>
          </a:xfrm>
          <a:prstGeom prst="rect">
            <a:avLst/>
          </a:prstGeom>
        </p:spPr>
        <p:txBody>
          <a:bodyPr/>
          <a:lstStyle/>
          <a:p>
            <a:endParaRPr lang="it-IT"/>
          </a:p>
        </p:txBody>
      </p:sp>
      <p:sp>
        <p:nvSpPr>
          <p:cNvPr id="12" name="Segnaposto testo 14">
            <a:extLst>
              <a:ext uri="{FF2B5EF4-FFF2-40B4-BE49-F238E27FC236}">
                <a16:creationId xmlns:a16="http://schemas.microsoft.com/office/drawing/2014/main" id="{3B560A07-4509-451F-B85A-627814686093}"/>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13" name="Picture 12"/>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1247783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56D1BF08-0851-4C0E-B2E6-C6E9C8CC800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3" name="Segnaposto numero diapositiva 2">
            <a:extLst>
              <a:ext uri="{FF2B5EF4-FFF2-40B4-BE49-F238E27FC236}">
                <a16:creationId xmlns:a16="http://schemas.microsoft.com/office/drawing/2014/main" id="{B2C05C6E-7985-4302-9DE4-E9073B77EFA7}"/>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
        <p:nvSpPr>
          <p:cNvPr id="21" name="Segnaposto immagine 7">
            <a:extLst>
              <a:ext uri="{FF2B5EF4-FFF2-40B4-BE49-F238E27FC236}">
                <a16:creationId xmlns:a16="http://schemas.microsoft.com/office/drawing/2014/main" id="{67DD3ED7-9108-4B03-9A83-FCB62E6DA2E3}"/>
              </a:ext>
            </a:extLst>
          </p:cNvPr>
          <p:cNvSpPr>
            <a:spLocks noGrp="1"/>
          </p:cNvSpPr>
          <p:nvPr>
            <p:ph type="pic" sz="quarter" idx="15"/>
          </p:nvPr>
        </p:nvSpPr>
        <p:spPr>
          <a:xfrm>
            <a:off x="608219" y="1838960"/>
            <a:ext cx="3855626" cy="4145915"/>
          </a:xfrm>
          <a:prstGeom prst="rect">
            <a:avLst/>
          </a:prstGeom>
        </p:spPr>
        <p:txBody>
          <a:bodyPr/>
          <a:lstStyle/>
          <a:p>
            <a:endParaRPr lang="it-IT" dirty="0"/>
          </a:p>
        </p:txBody>
      </p:sp>
      <p:sp>
        <p:nvSpPr>
          <p:cNvPr id="22" name="Segnaposto testo 9">
            <a:extLst>
              <a:ext uri="{FF2B5EF4-FFF2-40B4-BE49-F238E27FC236}">
                <a16:creationId xmlns:a16="http://schemas.microsoft.com/office/drawing/2014/main" id="{A714F878-8776-45ED-8C0B-FD46F1E7CFC9}"/>
              </a:ext>
            </a:extLst>
          </p:cNvPr>
          <p:cNvSpPr>
            <a:spLocks noGrp="1"/>
          </p:cNvSpPr>
          <p:nvPr>
            <p:ph type="body" sz="quarter" idx="16"/>
          </p:nvPr>
        </p:nvSpPr>
        <p:spPr>
          <a:xfrm>
            <a:off x="4680157" y="1840813"/>
            <a:ext cx="3855625" cy="414591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3" name="Segnaposto testo 14">
            <a:extLst>
              <a:ext uri="{FF2B5EF4-FFF2-40B4-BE49-F238E27FC236}">
                <a16:creationId xmlns:a16="http://schemas.microsoft.com/office/drawing/2014/main" id="{940BB6E4-E766-48E0-A4CA-75E82B201720}"/>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pic>
        <p:nvPicPr>
          <p:cNvPr id="8" name="Picture 7"/>
          <p:cNvPicPr/>
          <p:nvPr userDrawn="1"/>
        </p:nvPicPr>
        <p:blipFill>
          <a:blip r:embed="rId3">
            <a:extLst>
              <a:ext uri="{28A0092B-C50C-407E-A947-70E740481C1C}">
                <a14:useLocalDpi xmlns:a14="http://schemas.microsoft.com/office/drawing/2010/main" val="0"/>
              </a:ext>
            </a:extLst>
          </a:blip>
          <a:stretch>
            <a:fillRect/>
          </a:stretch>
        </p:blipFill>
        <p:spPr>
          <a:xfrm>
            <a:off x="8080165" y="6268505"/>
            <a:ext cx="993140" cy="450850"/>
          </a:xfrm>
          <a:prstGeom prst="rect">
            <a:avLst/>
          </a:prstGeom>
        </p:spPr>
      </p:pic>
    </p:spTree>
    <p:extLst>
      <p:ext uri="{BB962C8B-B14F-4D97-AF65-F5344CB8AC3E}">
        <p14:creationId xmlns:p14="http://schemas.microsoft.com/office/powerpoint/2010/main" val="3764307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489965" y="3179417"/>
            <a:ext cx="2942835" cy="2442670"/>
          </a:xfrm>
          <a:prstGeom prst="rect">
            <a:avLst/>
          </a:prstGeom>
        </p:spPr>
      </p:pic>
      <p:sp>
        <p:nvSpPr>
          <p:cNvPr id="3" name="Segnaposto testo 2"/>
          <p:cNvSpPr>
            <a:spLocks noGrp="1"/>
          </p:cNvSpPr>
          <p:nvPr>
            <p:ph type="body" sz="quarter" idx="11" hasCustomPrompt="1"/>
          </p:nvPr>
        </p:nvSpPr>
        <p:spPr>
          <a:xfrm>
            <a:off x="2618846" y="575494"/>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214313" y="2261869"/>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9" name="CasellaDiTesto 1">
            <a:extLst>
              <a:ext uri="{FF2B5EF4-FFF2-40B4-BE49-F238E27FC236}">
                <a16:creationId xmlns:a16="http://schemas.microsoft.com/office/drawing/2014/main" id="{2FCD18AF-03FA-448C-BB0B-2EB0FCE5F943}"/>
              </a:ext>
            </a:extLst>
          </p:cNvPr>
          <p:cNvSpPr txBox="1"/>
          <p:nvPr userDrawn="1"/>
        </p:nvSpPr>
        <p:spPr>
          <a:xfrm>
            <a:off x="4816475" y="5560244"/>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pic>
        <p:nvPicPr>
          <p:cNvPr id="14" name="Picture 13"/>
          <p:cNvPicPr/>
          <p:nvPr userDrawn="1"/>
        </p:nvPicPr>
        <p:blipFill>
          <a:blip r:embed="rId4">
            <a:extLst>
              <a:ext uri="{28A0092B-C50C-407E-A947-70E740481C1C}">
                <a14:useLocalDpi xmlns:a14="http://schemas.microsoft.com/office/drawing/2010/main" val="0"/>
              </a:ext>
            </a:extLst>
          </a:blip>
          <a:stretch>
            <a:fillRect/>
          </a:stretch>
        </p:blipFill>
        <p:spPr>
          <a:xfrm>
            <a:off x="527898" y="3906307"/>
            <a:ext cx="3366770" cy="1647828"/>
          </a:xfrm>
          <a:prstGeom prst="rect">
            <a:avLst/>
          </a:prstGeom>
        </p:spPr>
      </p:pic>
      <p:sp>
        <p:nvSpPr>
          <p:cNvPr id="15" name="CasellaDiTesto 1">
            <a:extLst>
              <a:ext uri="{FF2B5EF4-FFF2-40B4-BE49-F238E27FC236}">
                <a16:creationId xmlns:a16="http://schemas.microsoft.com/office/drawing/2014/main" id="{2FCD18AF-03FA-448C-BB0B-2EB0FCE5F943}"/>
              </a:ext>
            </a:extLst>
          </p:cNvPr>
          <p:cNvSpPr txBox="1"/>
          <p:nvPr userDrawn="1"/>
        </p:nvSpPr>
        <p:spPr>
          <a:xfrm>
            <a:off x="0" y="5577178"/>
            <a:ext cx="4389376"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www.task39.ieabioenergy.com</a:t>
            </a:r>
          </a:p>
        </p:txBody>
      </p:sp>
    </p:spTree>
    <p:extLst>
      <p:ext uri="{BB962C8B-B14F-4D97-AF65-F5344CB8AC3E}">
        <p14:creationId xmlns:p14="http://schemas.microsoft.com/office/powerpoint/2010/main" val="3686871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_thankyou">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endParaRPr lang="it-IT"/>
          </a:p>
        </p:txBody>
      </p:sp>
      <p:grpSp>
        <p:nvGrpSpPr>
          <p:cNvPr id="10" name="Group 7"/>
          <p:cNvGrpSpPr/>
          <p:nvPr userDrawn="1"/>
        </p:nvGrpSpPr>
        <p:grpSpPr>
          <a:xfrm>
            <a:off x="0" y="6164052"/>
            <a:ext cx="9144000"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latin typeface="Segoe UI" panose="020B0502040204020203" pitchFamily="34" charset="0"/>
                <a:cs typeface="Segoe UI" panose="020B0502040204020203" pitchFamily="34" charset="0"/>
              </a:endParaRPr>
            </a:p>
          </p:txBody>
        </p:sp>
      </p:grpSp>
      <p:pic>
        <p:nvPicPr>
          <p:cNvPr id="13" name="Immagine 12"/>
          <p:cNvPicPr>
            <a:picLocks noChangeAspect="1"/>
          </p:cNvPicPr>
          <p:nvPr userDrawn="1"/>
        </p:nvPicPr>
        <p:blipFill rotWithShape="1">
          <a:blip r:embed="rId3">
            <a:extLst>
              <a:ext uri="{28A0092B-C50C-407E-A947-70E740481C1C}">
                <a14:useLocalDpi xmlns:a14="http://schemas.microsoft.com/office/drawing/2010/main" val="0"/>
              </a:ext>
            </a:extLst>
          </a:blip>
          <a:srcRect l="14917" t="7057" r="15192" b="13643"/>
          <a:stretch/>
        </p:blipFill>
        <p:spPr>
          <a:xfrm>
            <a:off x="5515365" y="2171883"/>
            <a:ext cx="2942835" cy="2442670"/>
          </a:xfrm>
          <a:prstGeom prst="rect">
            <a:avLst/>
          </a:prstGeom>
        </p:spPr>
      </p:pic>
      <p:sp>
        <p:nvSpPr>
          <p:cNvPr id="3" name="Segnaposto testo 2"/>
          <p:cNvSpPr>
            <a:spLocks noGrp="1"/>
          </p:cNvSpPr>
          <p:nvPr>
            <p:ph type="body" sz="quarter" idx="11" hasCustomPrompt="1"/>
          </p:nvPr>
        </p:nvSpPr>
        <p:spPr>
          <a:xfrm>
            <a:off x="773113" y="2421228"/>
            <a:ext cx="4327525" cy="901410"/>
          </a:xfrm>
          <a:prstGeom prst="rect">
            <a:avLst/>
          </a:prstGeom>
        </p:spPr>
        <p:txBody>
          <a:bodyPr/>
          <a:lstStyle>
            <a:lvl1pPr marL="0" indent="0">
              <a:buNone/>
              <a:defRPr>
                <a:solidFill>
                  <a:srgbClr val="0A4F9D"/>
                </a:solidFill>
              </a:defRPr>
            </a:lvl1pPr>
          </a:lstStyle>
          <a:p>
            <a:pPr lvl="0"/>
            <a:r>
              <a:rPr lang="it-IT" dirty="0" err="1"/>
              <a:t>Add</a:t>
            </a:r>
            <a:r>
              <a:rPr lang="it-IT" dirty="0"/>
              <a:t> </a:t>
            </a:r>
            <a:r>
              <a:rPr lang="it-IT" dirty="0" err="1"/>
              <a:t>Thank</a:t>
            </a:r>
            <a:r>
              <a:rPr lang="it-IT" dirty="0"/>
              <a:t> </a:t>
            </a:r>
            <a:r>
              <a:rPr lang="it-IT" dirty="0" err="1"/>
              <a:t>you</a:t>
            </a:r>
            <a:r>
              <a:rPr lang="it-IT" dirty="0"/>
              <a:t>?</a:t>
            </a:r>
          </a:p>
        </p:txBody>
      </p:sp>
      <p:sp>
        <p:nvSpPr>
          <p:cNvPr id="19" name="Segnaposto testo 2"/>
          <p:cNvSpPr>
            <a:spLocks noGrp="1"/>
          </p:cNvSpPr>
          <p:nvPr>
            <p:ph type="body" sz="quarter" idx="12" hasCustomPrompt="1"/>
          </p:nvPr>
        </p:nvSpPr>
        <p:spPr>
          <a:xfrm>
            <a:off x="773113" y="3514937"/>
            <a:ext cx="4327525" cy="1416565"/>
          </a:xfrm>
          <a:prstGeom prst="rect">
            <a:avLst/>
          </a:prstGeom>
        </p:spPr>
        <p:txBody>
          <a:bodyPr/>
          <a:lstStyle>
            <a:lvl1pPr marL="0" indent="0">
              <a:buNone/>
              <a:defRPr sz="2400">
                <a:solidFill>
                  <a:schemeClr val="bg1">
                    <a:lumMod val="50000"/>
                  </a:schemeClr>
                </a:solidFill>
              </a:defRPr>
            </a:lvl1pPr>
          </a:lstStyle>
          <a:p>
            <a:pPr lvl="0"/>
            <a:r>
              <a:rPr lang="it-IT" dirty="0" err="1"/>
              <a:t>Contact</a:t>
            </a:r>
            <a:r>
              <a:rPr lang="it-IT" dirty="0"/>
              <a:t> </a:t>
            </a:r>
            <a:r>
              <a:rPr lang="it-IT" dirty="0" err="1"/>
              <a:t>Person</a:t>
            </a:r>
            <a:endParaRPr lang="it-IT" dirty="0"/>
          </a:p>
          <a:p>
            <a:pPr lvl="0"/>
            <a:endParaRPr lang="it-IT" dirty="0"/>
          </a:p>
          <a:p>
            <a:pPr lvl="0"/>
            <a:endParaRPr lang="it-IT" dirty="0"/>
          </a:p>
        </p:txBody>
      </p:sp>
      <p:sp>
        <p:nvSpPr>
          <p:cNvPr id="2" name="CasellaDiTesto 1"/>
          <p:cNvSpPr txBox="1"/>
          <p:nvPr userDrawn="1"/>
        </p:nvSpPr>
        <p:spPr>
          <a:xfrm>
            <a:off x="773113" y="5138670"/>
            <a:ext cx="4327525" cy="461665"/>
          </a:xfrm>
          <a:prstGeom prst="rect">
            <a:avLst/>
          </a:prstGeom>
          <a:noFill/>
        </p:spPr>
        <p:txBody>
          <a:bodyPr wrap="square" rtlCol="0">
            <a:spAutoFit/>
          </a:bodyPr>
          <a:lstStyle/>
          <a:p>
            <a:pPr algn="ctr"/>
            <a:r>
              <a:rPr lang="it-IT" sz="2400" dirty="0">
                <a:solidFill>
                  <a:schemeClr val="accent2"/>
                </a:solidFill>
                <a:latin typeface="Trebuchet MS" panose="020B0603020202020204" pitchFamily="34" charset="0"/>
              </a:rPr>
              <a:t>www.ieabioenergy.com</a:t>
            </a:r>
          </a:p>
        </p:txBody>
      </p:sp>
    </p:spTree>
    <p:extLst>
      <p:ext uri="{BB962C8B-B14F-4D97-AF65-F5344CB8AC3E}">
        <p14:creationId xmlns:p14="http://schemas.microsoft.com/office/powerpoint/2010/main" val="98919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7" name="Segnaposto testo 16">
            <a:extLst>
              <a:ext uri="{FF2B5EF4-FFF2-40B4-BE49-F238E27FC236}">
                <a16:creationId xmlns:a16="http://schemas.microsoft.com/office/drawing/2014/main" id="{9EC8956B-B1F9-4D33-80B4-8B26EA6BB96F}"/>
              </a:ext>
            </a:extLst>
          </p:cNvPr>
          <p:cNvSpPr>
            <a:spLocks noGrp="1"/>
          </p:cNvSpPr>
          <p:nvPr>
            <p:ph type="body" sz="quarter" idx="14" hasCustomPrompt="1"/>
          </p:nvPr>
        </p:nvSpPr>
        <p:spPr>
          <a:xfrm>
            <a:off x="608218" y="1502773"/>
            <a:ext cx="7927564" cy="545102"/>
          </a:xfrm>
          <a:prstGeom prst="rect">
            <a:avLst/>
          </a:prstGeom>
        </p:spPr>
        <p:txBody>
          <a:bodyPr>
            <a:normAutofit/>
          </a:bodyPr>
          <a:lstStyle>
            <a:lvl1pPr marL="0" indent="0">
              <a:buNone/>
              <a:defRPr sz="2600" b="0">
                <a:solidFill>
                  <a:srgbClr val="0A4F9D"/>
                </a:solidFill>
                <a:latin typeface="Trebuchet MS" panose="020B0603020202020204" pitchFamily="34" charset="0"/>
              </a:defRPr>
            </a:lvl1pPr>
          </a:lstStyle>
          <a:p>
            <a:pPr lvl="0"/>
            <a:r>
              <a:rPr lang="it-IT" dirty="0" err="1"/>
              <a:t>Subtitle</a:t>
            </a:r>
            <a:endParaRPr lang="it-IT" dirty="0"/>
          </a:p>
        </p:txBody>
      </p:sp>
      <p:sp>
        <p:nvSpPr>
          <p:cNvPr id="8" name="Segnaposto immagine 7">
            <a:extLst>
              <a:ext uri="{FF2B5EF4-FFF2-40B4-BE49-F238E27FC236}">
                <a16:creationId xmlns:a16="http://schemas.microsoft.com/office/drawing/2014/main" id="{FE689D27-0393-428F-B1C2-BD1832E6533F}"/>
              </a:ext>
            </a:extLst>
          </p:cNvPr>
          <p:cNvSpPr>
            <a:spLocks noGrp="1"/>
          </p:cNvSpPr>
          <p:nvPr>
            <p:ph type="pic" sz="quarter" idx="15"/>
          </p:nvPr>
        </p:nvSpPr>
        <p:spPr>
          <a:xfrm>
            <a:off x="608219" y="2324100"/>
            <a:ext cx="3855626" cy="3660775"/>
          </a:xfrm>
          <a:prstGeom prst="rect">
            <a:avLst/>
          </a:prstGeom>
        </p:spPr>
        <p:txBody>
          <a:bodyPr/>
          <a:lstStyle/>
          <a:p>
            <a:endParaRPr lang="it-IT" dirty="0"/>
          </a:p>
        </p:txBody>
      </p:sp>
      <p:sp>
        <p:nvSpPr>
          <p:cNvPr id="9" name="Segnaposto testo 9">
            <a:extLst>
              <a:ext uri="{FF2B5EF4-FFF2-40B4-BE49-F238E27FC236}">
                <a16:creationId xmlns:a16="http://schemas.microsoft.com/office/drawing/2014/main" id="{5A7A884E-868B-4AE7-A3EA-FFA6FD472163}"/>
              </a:ext>
            </a:extLst>
          </p:cNvPr>
          <p:cNvSpPr>
            <a:spLocks noGrp="1"/>
          </p:cNvSpPr>
          <p:nvPr>
            <p:ph type="body" sz="quarter" idx="16"/>
          </p:nvPr>
        </p:nvSpPr>
        <p:spPr>
          <a:xfrm>
            <a:off x="4680157" y="2325953"/>
            <a:ext cx="3855625" cy="3660775"/>
          </a:xfrm>
          <a:prstGeom prst="rect">
            <a:avLst/>
          </a:prstGeom>
        </p:spPr>
        <p:txBody>
          <a:bodyPr/>
          <a:lstStyle>
            <a:lvl1pPr>
              <a:defRPr sz="2400">
                <a:solidFill>
                  <a:srgbClr val="0A4F9D"/>
                </a:solidFill>
                <a:latin typeface="Trebuchet MS" panose="020B0603020202020204" pitchFamily="34" charset="0"/>
              </a:defRPr>
            </a:lvl1pPr>
            <a:lvl2pPr>
              <a:defRPr>
                <a:solidFill>
                  <a:srgbClr val="0A4F9D"/>
                </a:solidFill>
                <a:latin typeface="Trebuchet MS" panose="020B0603020202020204" pitchFamily="34" charset="0"/>
              </a:defRPr>
            </a:lvl2pPr>
            <a:lvl3pPr>
              <a:defRPr>
                <a:solidFill>
                  <a:srgbClr val="0A4F9D"/>
                </a:solidFill>
                <a:latin typeface="Trebuchet MS" panose="020B0603020202020204" pitchFamily="34" charset="0"/>
              </a:defRPr>
            </a:lvl3pPr>
            <a:lvl4pPr>
              <a:defRPr>
                <a:solidFill>
                  <a:srgbClr val="0A4F9D"/>
                </a:solidFill>
                <a:latin typeface="Trebuchet MS" panose="020B0603020202020204" pitchFamily="34" charset="0"/>
              </a:defRPr>
            </a:lvl4pPr>
            <a:lvl5pPr>
              <a:defRPr>
                <a:solidFill>
                  <a:srgbClr val="0A4F9D"/>
                </a:solidFill>
                <a:latin typeface="Trebuchet MS" panose="020B0603020202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10" name="Segnaposto testo 14">
            <a:extLst>
              <a:ext uri="{FF2B5EF4-FFF2-40B4-BE49-F238E27FC236}">
                <a16:creationId xmlns:a16="http://schemas.microsoft.com/office/drawing/2014/main" id="{BCAE2E5A-271A-4E92-B711-0245AD2FFE0E}"/>
              </a:ext>
            </a:extLst>
          </p:cNvPr>
          <p:cNvSpPr>
            <a:spLocks noGrp="1"/>
          </p:cNvSpPr>
          <p:nvPr>
            <p:ph type="body" sz="quarter" idx="17" hasCustomPrompt="1"/>
          </p:nvPr>
        </p:nvSpPr>
        <p:spPr>
          <a:xfrm>
            <a:off x="608218" y="495159"/>
            <a:ext cx="7927564" cy="980907"/>
          </a:xfrm>
          <a:prstGeom prst="rect">
            <a:avLst/>
          </a:prstGeom>
        </p:spPr>
        <p:txBody>
          <a:bodyPr>
            <a:noAutofit/>
          </a:bodyPr>
          <a:lstStyle>
            <a:lvl1pPr marL="0" indent="0">
              <a:lnSpc>
                <a:spcPts val="3250"/>
              </a:lnSpc>
              <a:buNone/>
              <a:defRPr sz="3000" b="1">
                <a:solidFill>
                  <a:srgbClr val="0A4F9D"/>
                </a:solidFill>
                <a:latin typeface="Trebuchet MS" panose="020B0603020202020204" pitchFamily="34" charset="0"/>
              </a:defRPr>
            </a:lvl1pPr>
            <a:lvl2pPr>
              <a:defRPr sz="2400">
                <a:solidFill>
                  <a:srgbClr val="FFC000"/>
                </a:solidFill>
              </a:defRPr>
            </a:lvl2pPr>
            <a:lvl3pPr>
              <a:defRPr sz="2000">
                <a:solidFill>
                  <a:srgbClr val="FFC000"/>
                </a:solidFill>
              </a:defRPr>
            </a:lvl3pPr>
            <a:lvl4pPr>
              <a:defRPr sz="1800">
                <a:solidFill>
                  <a:srgbClr val="FFC000"/>
                </a:solidFill>
              </a:defRPr>
            </a:lvl4pPr>
            <a:lvl5pPr>
              <a:defRPr sz="1800">
                <a:solidFill>
                  <a:srgbClr val="FFC000"/>
                </a:solidFill>
              </a:defRPr>
            </a:lvl5pPr>
          </a:lstStyle>
          <a:p>
            <a:pPr lvl="0"/>
            <a:r>
              <a:rPr lang="it-IT" dirty="0"/>
              <a:t>Click </a:t>
            </a:r>
            <a:r>
              <a:rPr lang="it-IT" dirty="0" err="1"/>
              <a:t>here</a:t>
            </a:r>
            <a:r>
              <a:rPr lang="it-IT" dirty="0"/>
              <a:t> to </a:t>
            </a:r>
            <a:r>
              <a:rPr lang="it-IT" dirty="0" err="1"/>
              <a:t>add</a:t>
            </a:r>
            <a:r>
              <a:rPr lang="it-IT" dirty="0"/>
              <a:t> </a:t>
            </a:r>
            <a:r>
              <a:rPr lang="it-IT" dirty="0" err="1"/>
              <a:t>title</a:t>
            </a:r>
            <a:r>
              <a:rPr lang="it-IT" dirty="0"/>
              <a:t> </a:t>
            </a:r>
            <a:br>
              <a:rPr lang="it-IT" dirty="0"/>
            </a:br>
            <a:r>
              <a:rPr lang="en-US" dirty="0"/>
              <a:t>second line</a:t>
            </a:r>
          </a:p>
        </p:txBody>
      </p:sp>
      <p:sp>
        <p:nvSpPr>
          <p:cNvPr id="14" name="Date Placeholder 1">
            <a:extLst>
              <a:ext uri="{FF2B5EF4-FFF2-40B4-BE49-F238E27FC236}">
                <a16:creationId xmlns:a16="http://schemas.microsoft.com/office/drawing/2014/main" id="{7576CA13-B570-4F61-97DC-A820FBC8DEBC}"/>
              </a:ext>
            </a:extLst>
          </p:cNvPr>
          <p:cNvSpPr txBox="1">
            <a:spLocks/>
          </p:cNvSpPr>
          <p:nvPr userDrawn="1"/>
        </p:nvSpPr>
        <p:spPr>
          <a:xfrm>
            <a:off x="608218" y="6283502"/>
            <a:ext cx="1456556"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2">
            <a:extLst>
              <a:ext uri="{FF2B5EF4-FFF2-40B4-BE49-F238E27FC236}">
                <a16:creationId xmlns:a16="http://schemas.microsoft.com/office/drawing/2014/main" id="{EE194034-51DE-4D76-9226-EC41156CFA1B}"/>
              </a:ext>
            </a:extLst>
          </p:cNvPr>
          <p:cNvSpPr txBox="1">
            <a:spLocks/>
          </p:cNvSpPr>
          <p:nvPr userDrawn="1"/>
        </p:nvSpPr>
        <p:spPr>
          <a:xfrm>
            <a:off x="3475776" y="6283502"/>
            <a:ext cx="2192447"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7" name="CasellaDiTesto 16">
            <a:extLst>
              <a:ext uri="{FF2B5EF4-FFF2-40B4-BE49-F238E27FC236}">
                <a16:creationId xmlns:a16="http://schemas.microsoft.com/office/drawing/2014/main" id="{9EB8ED05-FBC3-4256-9F84-860693637D03}"/>
              </a:ext>
            </a:extLst>
          </p:cNvPr>
          <p:cNvSpPr txBox="1"/>
          <p:nvPr userDrawn="1"/>
        </p:nvSpPr>
        <p:spPr>
          <a:xfrm>
            <a:off x="7015017" y="6409300"/>
            <a:ext cx="2128984" cy="307777"/>
          </a:xfrm>
          <a:prstGeom prst="rect">
            <a:avLst/>
          </a:prstGeom>
          <a:noFill/>
        </p:spPr>
        <p:txBody>
          <a:bodyPr wrap="square" rtlCol="0">
            <a:spAutoFit/>
          </a:bodyPr>
          <a:lstStyle/>
          <a:p>
            <a:r>
              <a:rPr lang="it-IT" sz="1400" dirty="0">
                <a:solidFill>
                  <a:schemeClr val="bg1">
                    <a:lumMod val="50000"/>
                  </a:schemeClr>
                </a:solidFill>
                <a:latin typeface="Trebuchet MS" panose="020B0603020202020204" pitchFamily="34" charset="0"/>
              </a:rPr>
              <a:t>www.ieabioenergy.com</a:t>
            </a:r>
          </a:p>
        </p:txBody>
      </p:sp>
      <p:pic>
        <p:nvPicPr>
          <p:cNvPr id="18" name="Immagine 17">
            <a:extLst>
              <a:ext uri="{FF2B5EF4-FFF2-40B4-BE49-F238E27FC236}">
                <a16:creationId xmlns:a16="http://schemas.microsoft.com/office/drawing/2014/main" id="{223F78A1-185B-4056-90F0-B72C06581AA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7281" y="6063496"/>
            <a:ext cx="1747974" cy="798433"/>
          </a:xfrm>
          <a:prstGeom prst="rect">
            <a:avLst/>
          </a:prstGeom>
        </p:spPr>
      </p:pic>
      <p:sp>
        <p:nvSpPr>
          <p:cNvPr id="19" name="Segnaposto numero diapositiva 2">
            <a:extLst>
              <a:ext uri="{FF2B5EF4-FFF2-40B4-BE49-F238E27FC236}">
                <a16:creationId xmlns:a16="http://schemas.microsoft.com/office/drawing/2014/main" id="{5D6249A3-D378-4633-BB6F-5491EB57B3E5}"/>
              </a:ext>
            </a:extLst>
          </p:cNvPr>
          <p:cNvSpPr txBox="1">
            <a:spLocks/>
          </p:cNvSpPr>
          <p:nvPr userDrawn="1"/>
        </p:nvSpPr>
        <p:spPr>
          <a:xfrm>
            <a:off x="3543300" y="6380625"/>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975C6F3-213D-4974-A35F-85C55B19AD5E}" type="slidenum">
              <a:rPr lang="it-IT" sz="1400" smtClean="0"/>
              <a:pPr algn="ctr"/>
              <a:t>‹#›</a:t>
            </a:fld>
            <a:endParaRPr lang="it-IT" sz="1400" dirty="0"/>
          </a:p>
        </p:txBody>
      </p:sp>
    </p:spTree>
    <p:extLst>
      <p:ext uri="{BB962C8B-B14F-4D97-AF65-F5344CB8AC3E}">
        <p14:creationId xmlns:p14="http://schemas.microsoft.com/office/powerpoint/2010/main" val="2629949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43000"/>
          </a:schemeClr>
        </a:solidFill>
        <a:effectLst/>
      </p:bgPr>
    </p:bg>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65A3EF8C-2DD6-41B3-BD88-E086C232F845}"/>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p:blipFill>
        <p:spPr>
          <a:xfrm>
            <a:off x="0" y="0"/>
            <a:ext cx="9144000" cy="1437938"/>
          </a:xfrm>
          <a:prstGeom prst="rect">
            <a:avLst/>
          </a:prstGeom>
        </p:spPr>
      </p:pic>
    </p:spTree>
    <p:extLst>
      <p:ext uri="{BB962C8B-B14F-4D97-AF65-F5344CB8AC3E}">
        <p14:creationId xmlns:p14="http://schemas.microsoft.com/office/powerpoint/2010/main" val="42199311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3" r:id="rId4"/>
    <p:sldLayoutId id="2147483670" r:id="rId5"/>
    <p:sldLayoutId id="2147483669" r:id="rId6"/>
    <p:sldLayoutId id="2147483664" r:id="rId7"/>
    <p:sldLayoutId id="2147483665" r:id="rId8"/>
    <p:sldLayoutId id="2147483667" r:id="rId9"/>
    <p:sldLayoutId id="2147483671" r:id="rId10"/>
    <p:sldLayoutId id="2147483668" r:id="rId11"/>
    <p:sldLayoutId id="2147483672" r:id="rId12"/>
  </p:sldLayoutIdLst>
  <p:hf hdr="0" ftr="0" dt="0"/>
  <p:txStyles>
    <p:title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3.wmf"/><Relationship Id="rId12" Type="http://schemas.openxmlformats.org/officeDocument/2006/relationships/oleObject" Target="../embeddings/oleObject6.bin"/><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11" Type="http://schemas.openxmlformats.org/officeDocument/2006/relationships/image" Target="../media/image15.wmf"/><Relationship Id="rId5" Type="http://schemas.openxmlformats.org/officeDocument/2006/relationships/image" Target="../media/image12.wmf"/><Relationship Id="rId15" Type="http://schemas.openxmlformats.org/officeDocument/2006/relationships/image" Target="../media/image17.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14.wmf"/><Relationship Id="rId1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hyperlink" Target="mailto:tomas.ekbom@svebio.s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task39.ieabioenergy.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egnaposto testo 15"/>
          <p:cNvSpPr>
            <a:spLocks noGrp="1"/>
          </p:cNvSpPr>
          <p:nvPr>
            <p:ph type="body" sz="quarter" idx="11"/>
          </p:nvPr>
        </p:nvSpPr>
        <p:spPr/>
        <p:txBody>
          <a:bodyPr/>
          <a:lstStyle/>
          <a:p>
            <a:r>
              <a:rPr lang="en-US" dirty="0">
                <a:solidFill>
                  <a:srgbClr val="FF0000"/>
                </a:solidFill>
              </a:rPr>
              <a:t>IEA Bioenergy Task 39</a:t>
            </a:r>
          </a:p>
          <a:p>
            <a:r>
              <a:rPr lang="it-IT" sz="2400" dirty="0"/>
              <a:t>Biofuels to Decarbonize Transport</a:t>
            </a:r>
          </a:p>
        </p:txBody>
      </p:sp>
      <p:sp>
        <p:nvSpPr>
          <p:cNvPr id="17" name="Segnaposto testo 16"/>
          <p:cNvSpPr>
            <a:spLocks noGrp="1"/>
          </p:cNvSpPr>
          <p:nvPr>
            <p:ph type="body" sz="quarter" idx="12"/>
          </p:nvPr>
        </p:nvSpPr>
        <p:spPr>
          <a:xfrm>
            <a:off x="3902925" y="3670042"/>
            <a:ext cx="5073650" cy="633327"/>
          </a:xfrm>
        </p:spPr>
        <p:txBody>
          <a:bodyPr/>
          <a:lstStyle/>
          <a:p>
            <a:r>
              <a:rPr lang="it-IT" dirty="0"/>
              <a:t>Fifth meeting @ Zoom</a:t>
            </a:r>
          </a:p>
        </p:txBody>
      </p:sp>
      <p:sp>
        <p:nvSpPr>
          <p:cNvPr id="18" name="Segnaposto testo 17"/>
          <p:cNvSpPr>
            <a:spLocks noGrp="1"/>
          </p:cNvSpPr>
          <p:nvPr>
            <p:ph type="body" sz="quarter" idx="13"/>
          </p:nvPr>
        </p:nvSpPr>
        <p:spPr>
          <a:xfrm>
            <a:off x="3902925" y="4245296"/>
            <a:ext cx="5073650" cy="656820"/>
          </a:xfrm>
        </p:spPr>
        <p:txBody>
          <a:bodyPr/>
          <a:lstStyle/>
          <a:p>
            <a:r>
              <a:rPr lang="it-IT" sz="1800" dirty="0"/>
              <a:t>Tomas Ekbom, SVEBIO</a:t>
            </a:r>
          </a:p>
        </p:txBody>
      </p:sp>
      <p:pic>
        <p:nvPicPr>
          <p:cNvPr id="5" name="Segnaposto immagine 4" descr="Immagine che contiene erba, natura, esterni, campo&#10;&#10;Descrizione generata automaticamente">
            <a:extLst>
              <a:ext uri="{FF2B5EF4-FFF2-40B4-BE49-F238E27FC236}">
                <a16:creationId xmlns:a16="http://schemas.microsoft.com/office/drawing/2014/main" id="{8F53D0DA-7A96-482D-B6F0-681735847BC0}"/>
              </a:ext>
            </a:extLst>
          </p:cNvPr>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l="23988" r="23988"/>
          <a:stretch>
            <a:fillRect/>
          </a:stretch>
        </p:blipFill>
        <p:spPr/>
      </p:pic>
      <p:sp>
        <p:nvSpPr>
          <p:cNvPr id="2" name="Platshållare för text 1"/>
          <p:cNvSpPr>
            <a:spLocks noGrp="1"/>
          </p:cNvSpPr>
          <p:nvPr>
            <p:ph type="body" sz="quarter" idx="14"/>
          </p:nvPr>
        </p:nvSpPr>
        <p:spPr/>
        <p:txBody>
          <a:bodyPr/>
          <a:lstStyle/>
          <a:p>
            <a:r>
              <a:rPr lang="it-IT" dirty="0"/>
              <a:t>Stockholm, 23 February 2023</a:t>
            </a:r>
          </a:p>
          <a:p>
            <a:endParaRPr lang="sv-SE" dirty="0"/>
          </a:p>
        </p:txBody>
      </p:sp>
    </p:spTree>
    <p:extLst>
      <p:ext uri="{BB962C8B-B14F-4D97-AF65-F5344CB8AC3E}">
        <p14:creationId xmlns:p14="http://schemas.microsoft.com/office/powerpoint/2010/main" val="1561626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5. </a:t>
            </a:r>
            <a:r>
              <a:rPr lang="en-US" sz="2800" dirty="0" err="1"/>
              <a:t>Chonnam</a:t>
            </a:r>
            <a:r>
              <a:rPr lang="en-US" sz="2800" dirty="0"/>
              <a:t> National University and the School of Chemical Engineering</a:t>
            </a:r>
            <a:endParaRPr lang="en-CA" sz="2800" dirty="0"/>
          </a:p>
        </p:txBody>
      </p:sp>
      <p:sp>
        <p:nvSpPr>
          <p:cNvPr id="5" name="TextBox 4"/>
          <p:cNvSpPr txBox="1"/>
          <p:nvPr/>
        </p:nvSpPr>
        <p:spPr bwMode="auto">
          <a:xfrm>
            <a:off x="219456" y="1397020"/>
            <a:ext cx="8569542" cy="2797689"/>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Introduction presentation and country update on South Korea</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Dr. Chang Hyun </a:t>
            </a:r>
            <a:r>
              <a:rPr lang="en-US" b="1" dirty="0" err="1">
                <a:solidFill>
                  <a:srgbClr val="0A4F9D"/>
                </a:solidFill>
                <a:latin typeface="Trebuchet MS" panose="020B0603020202020204" pitchFamily="34" charset="0"/>
              </a:rPr>
              <a:t>Ko</a:t>
            </a:r>
            <a:r>
              <a:rPr lang="en-US" b="1" dirty="0">
                <a:solidFill>
                  <a:srgbClr val="0A4F9D"/>
                </a:solidFill>
                <a:latin typeface="Trebuchet MS" panose="020B0603020202020204" pitchFamily="34" charset="0"/>
              </a:rPr>
              <a:t>, new National Team Leader (20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2938987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6. National Renewable Energy Laboratory (NREL)</a:t>
            </a:r>
            <a:endParaRPr lang="en-CA" sz="2800" dirty="0"/>
          </a:p>
        </p:txBody>
      </p:sp>
      <p:sp>
        <p:nvSpPr>
          <p:cNvPr id="5" name="TextBox 4"/>
          <p:cNvSpPr txBox="1"/>
          <p:nvPr/>
        </p:nvSpPr>
        <p:spPr bwMode="auto">
          <a:xfrm>
            <a:off x="219456" y="1397020"/>
            <a:ext cx="8569542" cy="2797689"/>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Introduction presentation</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Dr. Ling Tao, new National Team Leader (10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2389917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7. Project updates</a:t>
            </a:r>
            <a:endParaRPr lang="en-CA" sz="2800" dirty="0"/>
          </a:p>
        </p:txBody>
      </p:sp>
      <p:sp>
        <p:nvSpPr>
          <p:cNvPr id="5" name="TextBox 4"/>
          <p:cNvSpPr txBox="1"/>
          <p:nvPr/>
        </p:nvSpPr>
        <p:spPr bwMode="auto">
          <a:xfrm>
            <a:off x="219456" y="871922"/>
            <a:ext cx="8569542" cy="8706999"/>
          </a:xfrm>
          <a:prstGeom prst="rect">
            <a:avLst/>
          </a:prstGeom>
          <a:noFill/>
          <a:ln w="9525">
            <a:noFill/>
            <a:miter lim="800000"/>
            <a:headEnd/>
            <a:tailEnd/>
          </a:ln>
        </p:spPr>
        <p:txBody>
          <a:bodyPr wrap="square" lIns="0" tIns="27432" rIns="0" bIns="0" rtlCol="0">
            <a:spAutoFit/>
          </a:bodyPr>
          <a:lstStyle/>
          <a:p>
            <a:pPr marL="60325" hangingPunct="0"/>
            <a:r>
              <a:rPr lang="en-GB" dirty="0">
                <a:solidFill>
                  <a:srgbClr val="0A4F9D"/>
                </a:solidFill>
                <a:latin typeface="Trebuchet MS" panose="020B0603020202020204" pitchFamily="34" charset="0"/>
              </a:rPr>
              <a:t>Brief status reports on ongoing projects (6 minutes presentation with 4 minutes Q&amp;A and maximum 6 slides = 45 minutes). </a:t>
            </a:r>
          </a:p>
          <a:p>
            <a:pPr marL="60325" hangingPunct="0"/>
            <a:endParaRPr lang="en-GB" dirty="0">
              <a:solidFill>
                <a:srgbClr val="0A4F9D"/>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a.	T39-T1 by Jack Saddler, Canada</a:t>
            </a:r>
          </a:p>
          <a:p>
            <a:pPr marL="60325" hangingPunct="0"/>
            <a:r>
              <a:rPr lang="en-GB" dirty="0">
                <a:solidFill>
                  <a:srgbClr val="0A4F9D"/>
                </a:solidFill>
                <a:latin typeface="Trebuchet MS" panose="020B0603020202020204" pitchFamily="34" charset="0"/>
              </a:rPr>
              <a:t>b.	T39-T2 by Jack Saddler, Canada</a:t>
            </a:r>
          </a:p>
          <a:p>
            <a:pPr marL="60325" hangingPunct="0"/>
            <a:r>
              <a:rPr lang="en-GB" dirty="0">
                <a:solidFill>
                  <a:srgbClr val="0A4F9D"/>
                </a:solidFill>
                <a:latin typeface="Trebuchet MS" panose="020B0603020202020204" pitchFamily="34" charset="0"/>
              </a:rPr>
              <a:t>c.	T39-T4 by Andrea Sonnleitner, Austria</a:t>
            </a:r>
          </a:p>
          <a:p>
            <a:pPr marL="60325" hangingPunct="0"/>
            <a:r>
              <a:rPr lang="en-GB" dirty="0">
                <a:solidFill>
                  <a:srgbClr val="0A4F9D"/>
                </a:solidFill>
                <a:latin typeface="Trebuchet MS" panose="020B0603020202020204" pitchFamily="34" charset="0"/>
              </a:rPr>
              <a:t>d.	T39-T6 by Franziska Müller-Langer, Germany</a:t>
            </a:r>
          </a:p>
          <a:p>
            <a:pPr marL="60325" hangingPunct="0"/>
            <a:r>
              <a:rPr lang="en-GB" dirty="0">
                <a:solidFill>
                  <a:srgbClr val="0A4F9D"/>
                </a:solidFill>
                <a:latin typeface="Trebuchet MS" panose="020B0603020202020204" pitchFamily="34" charset="0"/>
              </a:rPr>
              <a:t>e.	T39-P1 by Jack Saddler, Canada</a:t>
            </a:r>
          </a:p>
          <a:p>
            <a:pPr marL="60325" hangingPunct="0"/>
            <a:r>
              <a:rPr lang="en-GB" dirty="0">
                <a:solidFill>
                  <a:srgbClr val="0A4F9D"/>
                </a:solidFill>
                <a:latin typeface="Trebuchet MS" panose="020B0603020202020204" pitchFamily="34" charset="0"/>
              </a:rPr>
              <a:t>f.	T39-P4 by Glaucia Mendes Souza, Brazil</a:t>
            </a:r>
          </a:p>
          <a:p>
            <a:pPr marL="60325" hangingPunct="0"/>
            <a:r>
              <a:rPr lang="en-GB" dirty="0">
                <a:solidFill>
                  <a:srgbClr val="0A4F9D"/>
                </a:solidFill>
                <a:latin typeface="Trebuchet MS" panose="020B0603020202020204" pitchFamily="34" charset="0"/>
              </a:rPr>
              <a:t>g.	T39 Intertask Lessons learned by Tomas, Sweden</a:t>
            </a:r>
          </a:p>
          <a:p>
            <a:pPr marL="60325" hangingPunct="0"/>
            <a:endParaRPr lang="en-GB" dirty="0">
              <a:solidFill>
                <a:srgbClr val="0A4F9D"/>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The Task will continue to lead and coordinate activities in the </a:t>
            </a:r>
            <a:r>
              <a:rPr lang="en-GB" dirty="0">
                <a:solidFill>
                  <a:srgbClr val="FF0000"/>
                </a:solidFill>
                <a:latin typeface="Trebuchet MS" panose="020B0603020202020204" pitchFamily="34" charset="0"/>
              </a:rPr>
              <a:t>three main program areas of: 1) </a:t>
            </a:r>
            <a:r>
              <a:rPr lang="en-GB" u="sng" dirty="0">
                <a:solidFill>
                  <a:srgbClr val="FF0000"/>
                </a:solidFill>
                <a:latin typeface="Trebuchet MS" panose="020B0603020202020204" pitchFamily="34" charset="0"/>
              </a:rPr>
              <a:t>technology and commercialization;</a:t>
            </a:r>
            <a:r>
              <a:rPr lang="en-GB" dirty="0">
                <a:solidFill>
                  <a:srgbClr val="FF0000"/>
                </a:solidFill>
                <a:latin typeface="Trebuchet MS" panose="020B0603020202020204" pitchFamily="34" charset="0"/>
              </a:rPr>
              <a:t> 2) </a:t>
            </a:r>
            <a:r>
              <a:rPr lang="en-GB" u="sng" dirty="0">
                <a:solidFill>
                  <a:srgbClr val="FF0000"/>
                </a:solidFill>
                <a:latin typeface="Trebuchet MS" panose="020B0603020202020204" pitchFamily="34" charset="0"/>
              </a:rPr>
              <a:t>sustainability;</a:t>
            </a:r>
            <a:r>
              <a:rPr lang="en-GB" dirty="0">
                <a:solidFill>
                  <a:srgbClr val="FF0000"/>
                </a:solidFill>
                <a:latin typeface="Trebuchet MS" panose="020B0603020202020204" pitchFamily="34" charset="0"/>
              </a:rPr>
              <a:t> and 3) </a:t>
            </a:r>
            <a:r>
              <a:rPr lang="en-GB" u="sng" dirty="0">
                <a:solidFill>
                  <a:srgbClr val="FF0000"/>
                </a:solidFill>
                <a:latin typeface="Trebuchet MS" panose="020B0603020202020204" pitchFamily="34" charset="0"/>
              </a:rPr>
              <a:t>policy</a:t>
            </a:r>
            <a:endParaRPr lang="en-GB" u="sng" dirty="0">
              <a:solidFill>
                <a:srgbClr val="0A4F9D"/>
              </a:solidFill>
              <a:latin typeface="Trebuchet MS" panose="020B0603020202020204" pitchFamily="34" charset="0"/>
            </a:endParaRP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1) Technology and Commercialization (T-projects)</a:t>
            </a:r>
            <a:endParaRPr lang="en-US" b="1" dirty="0">
              <a:solidFill>
                <a:srgbClr val="FF0000"/>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To address technical/commercial aspects of producing and using low carbon intensity (CI) liquid and gaseous biofuels for transport, including both “conventional” and “advanced” biofuels</a:t>
            </a: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2) Sustainability (P-projects)</a:t>
            </a:r>
            <a:endParaRPr lang="en-US" b="1" dirty="0">
              <a:solidFill>
                <a:srgbClr val="FF0000"/>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Sustainability and carbon intensity metrics are playing an ever-increasing role in the policies used to develop and use biofuels, sustainability/LCA assessment is a priority for the Task</a:t>
            </a: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3) Policy (P-projects)</a:t>
            </a:r>
          </a:p>
          <a:p>
            <a:pPr marL="60325" hangingPunct="0"/>
            <a:r>
              <a:rPr lang="en-US" dirty="0">
                <a:solidFill>
                  <a:srgbClr val="0A4F9D"/>
                </a:solidFill>
                <a:latin typeface="Trebuchet MS" panose="020B0603020202020204" pitchFamily="34" charset="0"/>
              </a:rPr>
              <a:t>The “right” policies (such as LCFSs) significantly influence the rate and extent of development, deployment and use of biofuels (e.g., bioethanol, biodiesel, renewable diesel, drop-in biofuels, etc.)</a:t>
            </a:r>
          </a:p>
          <a:p>
            <a:pPr marL="60325" hangingPunct="0"/>
            <a:endParaRPr lang="en-US"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Ideal for next meeting to present and discuss the other six projects for startup during 2023 and finalization during 2024 for even schedule of deliverables.</a:t>
            </a:r>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4021520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7. Program of Work, 2022-2024 Triennium  </a:t>
            </a:r>
            <a:endParaRPr lang="en-CA" sz="2800" dirty="0"/>
          </a:p>
        </p:txBody>
      </p:sp>
      <p:sp>
        <p:nvSpPr>
          <p:cNvPr id="5" name="TextBox 4"/>
          <p:cNvSpPr txBox="1"/>
          <p:nvPr/>
        </p:nvSpPr>
        <p:spPr bwMode="auto">
          <a:xfrm>
            <a:off x="219456" y="871922"/>
            <a:ext cx="8569542" cy="5383012"/>
          </a:xfrm>
          <a:prstGeom prst="rect">
            <a:avLst/>
          </a:prstGeom>
          <a:noFill/>
          <a:ln w="9525">
            <a:noFill/>
            <a:miter lim="800000"/>
            <a:headEnd/>
            <a:tailEnd/>
          </a:ln>
        </p:spPr>
        <p:txBody>
          <a:bodyPr wrap="square" lIns="0" tIns="27432" rIns="0" bIns="0" rtlCol="0">
            <a:spAutoFit/>
          </a:bodyPr>
          <a:lstStyle/>
          <a:p>
            <a:pPr marL="60325" hangingPunct="0"/>
            <a:r>
              <a:rPr lang="en-GB" dirty="0">
                <a:solidFill>
                  <a:srgbClr val="0A4F9D"/>
                </a:solidFill>
                <a:latin typeface="Trebuchet MS" panose="020B0603020202020204" pitchFamily="34" charset="0"/>
              </a:rPr>
              <a:t>The Task will continue to lead and coordinate activities in the </a:t>
            </a:r>
            <a:r>
              <a:rPr lang="en-GB" dirty="0">
                <a:solidFill>
                  <a:srgbClr val="FF0000"/>
                </a:solidFill>
                <a:latin typeface="Trebuchet MS" panose="020B0603020202020204" pitchFamily="34" charset="0"/>
              </a:rPr>
              <a:t>three main program areas of: 1) </a:t>
            </a:r>
            <a:r>
              <a:rPr lang="en-GB" u="sng" dirty="0">
                <a:solidFill>
                  <a:srgbClr val="FF0000"/>
                </a:solidFill>
                <a:latin typeface="Trebuchet MS" panose="020B0603020202020204" pitchFamily="34" charset="0"/>
              </a:rPr>
              <a:t>technology and commercialization;</a:t>
            </a:r>
            <a:r>
              <a:rPr lang="en-GB" dirty="0">
                <a:solidFill>
                  <a:srgbClr val="FF0000"/>
                </a:solidFill>
                <a:latin typeface="Trebuchet MS" panose="020B0603020202020204" pitchFamily="34" charset="0"/>
              </a:rPr>
              <a:t> 2) </a:t>
            </a:r>
            <a:r>
              <a:rPr lang="en-GB" u="sng" dirty="0">
                <a:solidFill>
                  <a:srgbClr val="FF0000"/>
                </a:solidFill>
                <a:latin typeface="Trebuchet MS" panose="020B0603020202020204" pitchFamily="34" charset="0"/>
              </a:rPr>
              <a:t>sustainability;</a:t>
            </a:r>
            <a:r>
              <a:rPr lang="en-GB" dirty="0">
                <a:solidFill>
                  <a:srgbClr val="FF0000"/>
                </a:solidFill>
                <a:latin typeface="Trebuchet MS" panose="020B0603020202020204" pitchFamily="34" charset="0"/>
              </a:rPr>
              <a:t> and 3) </a:t>
            </a:r>
            <a:r>
              <a:rPr lang="en-GB" u="sng" dirty="0">
                <a:solidFill>
                  <a:srgbClr val="FF0000"/>
                </a:solidFill>
                <a:latin typeface="Trebuchet MS" panose="020B0603020202020204" pitchFamily="34" charset="0"/>
              </a:rPr>
              <a:t>policy</a:t>
            </a:r>
            <a:endParaRPr lang="en-GB" u="sng" dirty="0">
              <a:solidFill>
                <a:srgbClr val="0A4F9D"/>
              </a:solidFill>
              <a:latin typeface="Trebuchet MS" panose="020B0603020202020204" pitchFamily="34" charset="0"/>
            </a:endParaRP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1) Technology and Commercialization (T-projects)</a:t>
            </a:r>
            <a:endParaRPr lang="en-US" b="1" dirty="0">
              <a:solidFill>
                <a:srgbClr val="FF0000"/>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To address technical/commercial aspects of producing and using low carbon intensity (CI) liquid and gaseous biofuels for transport, including both “conventional” and “advanced” biofuels</a:t>
            </a: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2) Sustainability (P-projects)</a:t>
            </a:r>
            <a:endParaRPr lang="en-US" b="1" dirty="0">
              <a:solidFill>
                <a:srgbClr val="FF0000"/>
              </a:solidFill>
              <a:latin typeface="Trebuchet MS" panose="020B0603020202020204" pitchFamily="34" charset="0"/>
            </a:endParaRPr>
          </a:p>
          <a:p>
            <a:pPr marL="60325" hangingPunct="0"/>
            <a:r>
              <a:rPr lang="en-GB" dirty="0">
                <a:solidFill>
                  <a:srgbClr val="0A4F9D"/>
                </a:solidFill>
                <a:latin typeface="Trebuchet MS" panose="020B0603020202020204" pitchFamily="34" charset="0"/>
              </a:rPr>
              <a:t>Sustainability and carbon intensity metrics are playing an ever-increasing role in the policies used to develop and use biofuels, sustainability/LCA assessment is a priority for the Task</a:t>
            </a:r>
          </a:p>
          <a:p>
            <a:pPr marL="60325" hangingPunct="0"/>
            <a:endParaRPr lang="en-GB" sz="1400" dirty="0">
              <a:solidFill>
                <a:srgbClr val="0A4F9D"/>
              </a:solidFill>
              <a:latin typeface="Trebuchet MS" panose="020B0603020202020204" pitchFamily="34" charset="0"/>
            </a:endParaRPr>
          </a:p>
          <a:p>
            <a:pPr marL="60325" hangingPunct="0"/>
            <a:r>
              <a:rPr lang="en-GB" b="1" dirty="0">
                <a:solidFill>
                  <a:srgbClr val="FF0000"/>
                </a:solidFill>
                <a:latin typeface="Trebuchet MS" panose="020B0603020202020204" pitchFamily="34" charset="0"/>
              </a:rPr>
              <a:t>3) Policy (P-projects)</a:t>
            </a:r>
          </a:p>
          <a:p>
            <a:pPr marL="60325" hangingPunct="0"/>
            <a:r>
              <a:rPr lang="en-US" dirty="0">
                <a:solidFill>
                  <a:srgbClr val="0A4F9D"/>
                </a:solidFill>
                <a:latin typeface="Trebuchet MS" panose="020B0603020202020204" pitchFamily="34" charset="0"/>
              </a:rPr>
              <a:t>The “right” policies (such as LCFSs) significantly influence the rate and extent of development, deployment and use of biofuels (e.g., bioethanol, biodiesel, renewable diesel, drop-in biofuels, etc.)</a:t>
            </a:r>
          </a:p>
          <a:p>
            <a:pPr marL="60325" hangingPunct="0"/>
            <a:endParaRPr lang="en-US"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Ideal for next meeting to present and discuss the other six projects for startup during 2023 and finalization during 2024 for even schedule of deliverables.</a:t>
            </a:r>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1990577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5" y="233982"/>
            <a:ext cx="8881931" cy="486642"/>
          </a:xfrm>
        </p:spPr>
        <p:txBody>
          <a:bodyPr/>
          <a:lstStyle/>
          <a:p>
            <a:r>
              <a:rPr lang="en-US" sz="2800" dirty="0"/>
              <a:t>7. </a:t>
            </a:r>
            <a:r>
              <a:rPr lang="en-GB" sz="2800" dirty="0"/>
              <a:t>Technology and Commercialization</a:t>
            </a:r>
            <a:endParaRPr lang="en-CA" sz="2800" dirty="0"/>
          </a:p>
        </p:txBody>
      </p:sp>
      <p:sp>
        <p:nvSpPr>
          <p:cNvPr id="5" name="TextBox 4"/>
          <p:cNvSpPr txBox="1"/>
          <p:nvPr/>
        </p:nvSpPr>
        <p:spPr bwMode="auto">
          <a:xfrm>
            <a:off x="219456" y="1006374"/>
            <a:ext cx="8705088" cy="4244239"/>
          </a:xfrm>
          <a:prstGeom prst="rect">
            <a:avLst/>
          </a:prstGeom>
          <a:noFill/>
          <a:ln w="9525">
            <a:noFill/>
            <a:miter lim="800000"/>
            <a:headEnd/>
            <a:tailEnd/>
          </a:ln>
        </p:spPr>
        <p:txBody>
          <a:bodyPr wrap="square" lIns="0" tIns="27432" rIns="0" bIns="0" rtlCol="0">
            <a:spAutoFit/>
          </a:bodyPr>
          <a:lstStyle/>
          <a:p>
            <a:pPr marL="60325" hangingPunct="0"/>
            <a:r>
              <a:rPr lang="en-GB" sz="2200" b="1" dirty="0">
                <a:solidFill>
                  <a:srgbClr val="0A4F9D"/>
                </a:solidFill>
                <a:latin typeface="Trebuchet MS" panose="020B0603020202020204" pitchFamily="34" charset="0"/>
              </a:rPr>
              <a:t>Assess tech. and market development of drop-in and advanced biofuels</a:t>
            </a:r>
          </a:p>
          <a:p>
            <a:pPr marL="60325" hangingPunct="0"/>
            <a:endParaRPr lang="en-GB" sz="1000" b="1" dirty="0">
              <a:solidFill>
                <a:srgbClr val="0A4F9D"/>
              </a:solidFill>
              <a:latin typeface="Trebuchet MS" panose="020B0603020202020204" pitchFamily="34" charset="0"/>
            </a:endParaRPr>
          </a:p>
          <a:p>
            <a:pPr marL="458788" indent="-225425" hangingPunct="0">
              <a:buFont typeface="Courier New" panose="02070309020205020404" pitchFamily="49" charset="0"/>
              <a:buChar char="o"/>
            </a:pPr>
            <a:r>
              <a:rPr lang="en-GB" sz="2000" b="1" dirty="0">
                <a:solidFill>
                  <a:srgbClr val="0A4F9D"/>
                </a:solidFill>
                <a:latin typeface="Trebuchet MS" panose="020B0603020202020204" pitchFamily="34" charset="0"/>
              </a:rPr>
              <a:t>T39-T4 Assess and map </a:t>
            </a:r>
            <a:r>
              <a:rPr lang="en-GB" sz="2000" b="1" dirty="0">
                <a:solidFill>
                  <a:srgbClr val="FF0000"/>
                </a:solidFill>
                <a:latin typeface="Trebuchet MS" panose="020B0603020202020204" pitchFamily="34" charset="0"/>
              </a:rPr>
              <a:t>demonstration plants and commercialization progress</a:t>
            </a:r>
            <a:br>
              <a:rPr lang="en-GB" sz="2000" b="1" dirty="0">
                <a:solidFill>
                  <a:srgbClr val="FF0000"/>
                </a:solidFill>
                <a:latin typeface="Trebuchet MS" panose="020B0603020202020204" pitchFamily="34" charset="0"/>
              </a:rPr>
            </a:br>
            <a:br>
              <a:rPr lang="en-GB" sz="1000" b="1" dirty="0">
                <a:solidFill>
                  <a:srgbClr val="FF0000"/>
                </a:solidFill>
                <a:latin typeface="Trebuchet MS" panose="020B0603020202020204" pitchFamily="34" charset="0"/>
              </a:rPr>
            </a:br>
            <a:r>
              <a:rPr lang="en-GB" sz="2000" b="1" dirty="0">
                <a:solidFill>
                  <a:srgbClr val="0A4F9D"/>
                </a:solidFill>
                <a:latin typeface="Trebuchet MS" panose="020B0603020202020204" pitchFamily="34" charset="0"/>
              </a:rPr>
              <a:t>Participants:</a:t>
            </a:r>
            <a:r>
              <a:rPr lang="en-GB" sz="2000" dirty="0">
                <a:solidFill>
                  <a:srgbClr val="FF0000"/>
                </a:solidFill>
                <a:latin typeface="Trebuchet MS" panose="020B0603020202020204" pitchFamily="34" charset="0"/>
              </a:rPr>
              <a:t> </a:t>
            </a:r>
            <a:r>
              <a:rPr lang="en-GB" sz="2000" dirty="0">
                <a:solidFill>
                  <a:srgbClr val="0A4F9D"/>
                </a:solidFill>
                <a:latin typeface="Trebuchet MS" panose="020B0603020202020204" pitchFamily="34" charset="0"/>
              </a:rPr>
              <a:t>Austria / USA / Brazil</a:t>
            </a:r>
            <a:br>
              <a:rPr lang="en-GB" sz="2000" dirty="0">
                <a:solidFill>
                  <a:srgbClr val="0A4F9D"/>
                </a:solidFill>
                <a:latin typeface="Trebuchet MS" panose="020B0603020202020204" pitchFamily="34" charset="0"/>
              </a:rPr>
            </a:br>
            <a:r>
              <a:rPr lang="en-GB" sz="2000" b="1" dirty="0">
                <a:solidFill>
                  <a:srgbClr val="0A4F9D"/>
                </a:solidFill>
                <a:latin typeface="Trebuchet MS" panose="020B0603020202020204" pitchFamily="34" charset="0"/>
              </a:rPr>
              <a:t>Lead: Austria (presentation from Dina)</a:t>
            </a:r>
            <a:br>
              <a:rPr lang="en-GB" sz="2000" b="1" dirty="0">
                <a:solidFill>
                  <a:srgbClr val="FF0000"/>
                </a:solidFill>
                <a:latin typeface="Trebuchet MS" panose="020B0603020202020204" pitchFamily="34" charset="0"/>
              </a:rPr>
            </a:br>
            <a:endParaRPr lang="en-GB" sz="2000" b="1" dirty="0">
              <a:solidFill>
                <a:srgbClr val="0A4F9D"/>
              </a:solidFill>
              <a:latin typeface="Trebuchet MS" panose="020B0603020202020204" pitchFamily="34" charset="0"/>
            </a:endParaRPr>
          </a:p>
          <a:p>
            <a:pPr marL="458788" indent="-225425" hangingPunct="0">
              <a:buFont typeface="Courier New" panose="02070309020205020404" pitchFamily="49" charset="0"/>
              <a:buChar char="o"/>
            </a:pPr>
            <a:r>
              <a:rPr lang="en-GB" sz="2000" b="1" dirty="0">
                <a:solidFill>
                  <a:srgbClr val="0A4F9D"/>
                </a:solidFill>
                <a:latin typeface="Trebuchet MS" panose="020B0603020202020204" pitchFamily="34" charset="0"/>
              </a:rPr>
              <a:t>T39-T6</a:t>
            </a:r>
            <a:r>
              <a:rPr lang="en-GB" sz="2000" b="1" dirty="0">
                <a:solidFill>
                  <a:srgbClr val="FF0000"/>
                </a:solidFill>
                <a:latin typeface="Trebuchet MS" panose="020B0603020202020204" pitchFamily="34" charset="0"/>
              </a:rPr>
              <a:t> The potential to synergise “green” hydrogen and bioenergy deployment (</a:t>
            </a:r>
            <a:r>
              <a:rPr lang="en-GB" sz="2000" b="1" dirty="0" err="1">
                <a:solidFill>
                  <a:srgbClr val="FF0000"/>
                </a:solidFill>
                <a:latin typeface="Trebuchet MS" panose="020B0603020202020204" pitchFamily="34" charset="0"/>
              </a:rPr>
              <a:t>Intertask</a:t>
            </a:r>
            <a:r>
              <a:rPr lang="en-GB" sz="2000" b="1" dirty="0">
                <a:solidFill>
                  <a:srgbClr val="FF0000"/>
                </a:solidFill>
                <a:latin typeface="Trebuchet MS" panose="020B0603020202020204" pitchFamily="34" charset="0"/>
              </a:rPr>
              <a:t> by T44, with in-kind 25 </a:t>
            </a:r>
            <a:r>
              <a:rPr lang="en-GB" sz="2000" b="1" dirty="0" err="1">
                <a:solidFill>
                  <a:srgbClr val="FF0000"/>
                </a:solidFill>
                <a:latin typeface="Trebuchet MS" panose="020B0603020202020204" pitchFamily="34" charset="0"/>
              </a:rPr>
              <a:t>kUSD</a:t>
            </a:r>
            <a:r>
              <a:rPr lang="en-GB" sz="2000" b="1" dirty="0">
                <a:solidFill>
                  <a:srgbClr val="FF0000"/>
                </a:solidFill>
                <a:latin typeface="Trebuchet MS" panose="020B0603020202020204" pitchFamily="34" charset="0"/>
              </a:rPr>
              <a:t> from T39)</a:t>
            </a:r>
            <a:br>
              <a:rPr lang="en-GB" sz="2000" b="1" dirty="0">
                <a:solidFill>
                  <a:srgbClr val="FF0000"/>
                </a:solidFill>
                <a:latin typeface="Trebuchet MS" panose="020B0603020202020204" pitchFamily="34" charset="0"/>
              </a:rPr>
            </a:br>
            <a:br>
              <a:rPr lang="en-GB" sz="1000" b="1" dirty="0">
                <a:solidFill>
                  <a:srgbClr val="FF0000"/>
                </a:solidFill>
                <a:latin typeface="Trebuchet MS" panose="020B0603020202020204" pitchFamily="34" charset="0"/>
              </a:rPr>
            </a:br>
            <a:r>
              <a:rPr lang="en-GB" sz="2000" b="1" dirty="0">
                <a:solidFill>
                  <a:srgbClr val="0A4F9D"/>
                </a:solidFill>
                <a:latin typeface="Trebuchet MS" panose="020B0603020202020204" pitchFamily="34" charset="0"/>
              </a:rPr>
              <a:t>Participants:</a:t>
            </a:r>
            <a:r>
              <a:rPr lang="en-GB" sz="2000" dirty="0">
                <a:solidFill>
                  <a:srgbClr val="FF0000"/>
                </a:solidFill>
                <a:latin typeface="Trebuchet MS" panose="020B0603020202020204" pitchFamily="34" charset="0"/>
              </a:rPr>
              <a:t> </a:t>
            </a:r>
            <a:r>
              <a:rPr lang="en-GB" sz="2000" dirty="0">
                <a:solidFill>
                  <a:srgbClr val="0A4F9D"/>
                </a:solidFill>
                <a:latin typeface="Trebuchet MS" panose="020B0603020202020204" pitchFamily="34" charset="0"/>
              </a:rPr>
              <a:t>Austria / Brazil / Germany / The Netherlands / Sweden</a:t>
            </a:r>
            <a:br>
              <a:rPr lang="en-GB" sz="2000" dirty="0">
                <a:solidFill>
                  <a:srgbClr val="0A4F9D"/>
                </a:solidFill>
                <a:latin typeface="Trebuchet MS" panose="020B0603020202020204" pitchFamily="34" charset="0"/>
              </a:rPr>
            </a:br>
            <a:r>
              <a:rPr lang="en-GB" sz="2000" b="1" dirty="0">
                <a:solidFill>
                  <a:srgbClr val="0A4F9D"/>
                </a:solidFill>
                <a:latin typeface="Trebuchet MS" panose="020B0603020202020204" pitchFamily="34" charset="0"/>
              </a:rPr>
              <a:t>Lead: Germany (presentation from Franziska)</a:t>
            </a:r>
            <a:br>
              <a:rPr lang="en-GB" sz="2000" dirty="0">
                <a:solidFill>
                  <a:srgbClr val="0A4F9D"/>
                </a:solidFill>
                <a:latin typeface="Trebuchet MS" panose="020B0603020202020204" pitchFamily="34" charset="0"/>
              </a:rPr>
            </a:br>
            <a:endParaRPr lang="en-GB" sz="2000"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888241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36667" y="196403"/>
            <a:ext cx="8822106" cy="632564"/>
          </a:xfrm>
        </p:spPr>
        <p:txBody>
          <a:bodyPr/>
          <a:lstStyle/>
          <a:p>
            <a:r>
              <a:rPr lang="en-US" sz="2800" dirty="0"/>
              <a:t>7. </a:t>
            </a:r>
            <a:r>
              <a:rPr lang="en-GB" sz="2800" dirty="0"/>
              <a:t>Sustainability, Policy, Markets and </a:t>
            </a:r>
            <a:r>
              <a:rPr lang="en-GB" sz="2800" dirty="0" err="1"/>
              <a:t>Implemen</a:t>
            </a:r>
            <a:r>
              <a:rPr lang="en-GB" sz="2800" dirty="0"/>
              <a:t>.</a:t>
            </a:r>
            <a:endParaRPr lang="en-CA" sz="2800" dirty="0"/>
          </a:p>
        </p:txBody>
      </p:sp>
      <p:sp>
        <p:nvSpPr>
          <p:cNvPr id="5" name="TextBox 4"/>
          <p:cNvSpPr txBox="1"/>
          <p:nvPr/>
        </p:nvSpPr>
        <p:spPr bwMode="auto">
          <a:xfrm>
            <a:off x="236667" y="931966"/>
            <a:ext cx="8681421" cy="4705904"/>
          </a:xfrm>
          <a:prstGeom prst="rect">
            <a:avLst/>
          </a:prstGeom>
          <a:noFill/>
          <a:ln w="9525">
            <a:noFill/>
            <a:miter lim="800000"/>
            <a:headEnd/>
            <a:tailEnd/>
          </a:ln>
        </p:spPr>
        <p:txBody>
          <a:bodyPr wrap="square" lIns="0" tIns="27432" rIns="0" bIns="0" rtlCol="0">
            <a:spAutoFit/>
          </a:bodyPr>
          <a:lstStyle/>
          <a:p>
            <a:pPr marL="60325" hangingPunct="0"/>
            <a:r>
              <a:rPr lang="en-GB" sz="2200" b="1" dirty="0">
                <a:solidFill>
                  <a:srgbClr val="0A4F9D"/>
                </a:solidFill>
                <a:latin typeface="Trebuchet MS" panose="020B0603020202020204" pitchFamily="34" charset="0"/>
              </a:rPr>
              <a:t>Policy, Markets and Implementation</a:t>
            </a:r>
          </a:p>
          <a:p>
            <a:pPr marL="60325" hangingPunct="0"/>
            <a:endParaRPr lang="en-GB" sz="1000" b="1" dirty="0">
              <a:solidFill>
                <a:srgbClr val="0A4F9D"/>
              </a:solidFill>
              <a:latin typeface="Trebuchet MS" panose="020B0603020202020204" pitchFamily="34" charset="0"/>
            </a:endParaRPr>
          </a:p>
          <a:p>
            <a:pPr marL="458788" indent="-225425" hangingPunct="0">
              <a:buClr>
                <a:schemeClr val="accent5"/>
              </a:buClr>
              <a:buFont typeface="Courier New" panose="02070309020205020404" pitchFamily="49" charset="0"/>
              <a:buChar char="o"/>
            </a:pPr>
            <a:r>
              <a:rPr lang="en-GB" sz="2000" b="1" dirty="0">
                <a:solidFill>
                  <a:srgbClr val="0A4F9D"/>
                </a:solidFill>
                <a:latin typeface="Trebuchet MS" panose="020B0603020202020204" pitchFamily="34" charset="0"/>
              </a:rPr>
              <a:t>T39-P1 Update Implementation Agendas report - </a:t>
            </a:r>
            <a:r>
              <a:rPr lang="en-GB" sz="2000" b="1" dirty="0">
                <a:solidFill>
                  <a:srgbClr val="FF0000"/>
                </a:solidFill>
                <a:latin typeface="Trebuchet MS" panose="020B0603020202020204" pitchFamily="34" charset="0"/>
              </a:rPr>
              <a:t>compare-and-contrast of each member country’s biofuels policies</a:t>
            </a:r>
            <a:r>
              <a:rPr lang="en-GB" sz="2000" b="1" dirty="0">
                <a:solidFill>
                  <a:srgbClr val="0A4F9D"/>
                </a:solidFill>
                <a:latin typeface="Trebuchet MS" panose="020B0603020202020204" pitchFamily="34" charset="0"/>
              </a:rPr>
              <a:t> used to develop, deploy and expand biofuels production and use</a:t>
            </a:r>
            <a:br>
              <a:rPr lang="de-DE" sz="2000" b="1" dirty="0">
                <a:solidFill>
                  <a:srgbClr val="0A4F9D"/>
                </a:solidFill>
                <a:latin typeface="Trebuchet MS" panose="020B0603020202020204" pitchFamily="34" charset="0"/>
              </a:rPr>
            </a:br>
            <a:br>
              <a:rPr lang="en-GB" sz="1000" b="1" dirty="0">
                <a:solidFill>
                  <a:srgbClr val="FF0000"/>
                </a:solidFill>
                <a:latin typeface="Trebuchet MS" panose="020B0603020202020204" pitchFamily="34" charset="0"/>
              </a:rPr>
            </a:br>
            <a:r>
              <a:rPr lang="en-GB" sz="2000" b="1" dirty="0">
                <a:solidFill>
                  <a:srgbClr val="0A4F9D"/>
                </a:solidFill>
                <a:latin typeface="Trebuchet MS" panose="020B0603020202020204" pitchFamily="34" charset="0"/>
              </a:rPr>
              <a:t>Participants:</a:t>
            </a:r>
            <a:r>
              <a:rPr lang="en-GB" sz="2000" dirty="0">
                <a:solidFill>
                  <a:srgbClr val="FF0000"/>
                </a:solidFill>
                <a:latin typeface="Trebuchet MS" panose="020B0603020202020204" pitchFamily="34" charset="0"/>
              </a:rPr>
              <a:t> </a:t>
            </a:r>
            <a:r>
              <a:rPr lang="en-GB" sz="2000" dirty="0">
                <a:solidFill>
                  <a:srgbClr val="0A4F9D"/>
                </a:solidFill>
                <a:latin typeface="Trebuchet MS" panose="020B0603020202020204" pitchFamily="34" charset="0"/>
              </a:rPr>
              <a:t>All countries</a:t>
            </a:r>
            <a:br>
              <a:rPr lang="en-GB" sz="2000" dirty="0">
                <a:solidFill>
                  <a:srgbClr val="0A4F9D"/>
                </a:solidFill>
                <a:latin typeface="Trebuchet MS" panose="020B0603020202020204" pitchFamily="34" charset="0"/>
              </a:rPr>
            </a:br>
            <a:r>
              <a:rPr lang="en-GB" sz="2000" b="1" dirty="0">
                <a:solidFill>
                  <a:srgbClr val="0A4F9D"/>
                </a:solidFill>
                <a:latin typeface="Trebuchet MS" panose="020B0603020202020204" pitchFamily="34" charset="0"/>
              </a:rPr>
              <a:t>Lead: Canada (presentation from Jack/Mahmood)</a:t>
            </a:r>
            <a:endParaRPr lang="en-GB" sz="2000" dirty="0">
              <a:solidFill>
                <a:srgbClr val="0A4F9D"/>
              </a:solidFill>
              <a:latin typeface="Trebuchet MS" panose="020B0603020202020204" pitchFamily="34" charset="0"/>
            </a:endParaRPr>
          </a:p>
          <a:p>
            <a:pPr marL="720000" indent="-342900" hangingPunct="0">
              <a:buFont typeface="Courier New" panose="02070309020205020404" pitchFamily="49" charset="0"/>
              <a:buChar char="o"/>
            </a:pPr>
            <a:endParaRPr lang="en-GB" sz="2000" dirty="0">
              <a:solidFill>
                <a:srgbClr val="0A4F9D"/>
              </a:solidFill>
              <a:latin typeface="Trebuchet MS" panose="020B0603020202020204" pitchFamily="34" charset="0"/>
            </a:endParaRPr>
          </a:p>
          <a:p>
            <a:pPr marL="60325" hangingPunct="0"/>
            <a:r>
              <a:rPr lang="en-GB" sz="2200" b="1" dirty="0">
                <a:solidFill>
                  <a:srgbClr val="0A4F9D"/>
                </a:solidFill>
                <a:latin typeface="Trebuchet MS" panose="020B0603020202020204" pitchFamily="34" charset="0"/>
              </a:rPr>
              <a:t>Sustainability</a:t>
            </a:r>
          </a:p>
          <a:p>
            <a:pPr marL="60325" hangingPunct="0"/>
            <a:endParaRPr lang="en-GB" sz="1000" b="1" dirty="0">
              <a:solidFill>
                <a:srgbClr val="0A4F9D"/>
              </a:solidFill>
              <a:latin typeface="Trebuchet MS" panose="020B0603020202020204" pitchFamily="34" charset="0"/>
            </a:endParaRPr>
          </a:p>
          <a:p>
            <a:pPr marL="458788" indent="-225425" hangingPunct="0">
              <a:buClr>
                <a:schemeClr val="accent5"/>
              </a:buClr>
              <a:buFont typeface="Courier New" panose="02070309020205020404" pitchFamily="49" charset="0"/>
              <a:buChar char="o"/>
            </a:pPr>
            <a:r>
              <a:rPr lang="en-GB" sz="2000" b="1" dirty="0">
                <a:solidFill>
                  <a:srgbClr val="0A4F9D"/>
                </a:solidFill>
                <a:latin typeface="Trebuchet MS" panose="020B0603020202020204" pitchFamily="34" charset="0"/>
              </a:rPr>
              <a:t>T39-P4 Extend analysis of status of </a:t>
            </a:r>
            <a:r>
              <a:rPr lang="en-GB" sz="2000" b="1" dirty="0">
                <a:solidFill>
                  <a:srgbClr val="FF0000"/>
                </a:solidFill>
                <a:latin typeface="Trebuchet MS" panose="020B0603020202020204" pitchFamily="34" charset="0"/>
              </a:rPr>
              <a:t>biofuel </a:t>
            </a:r>
            <a:r>
              <a:rPr lang="en-GB" sz="2000" b="1" dirty="0">
                <a:solidFill>
                  <a:srgbClr val="0A4F9D"/>
                </a:solidFill>
                <a:latin typeface="Trebuchet MS" panose="020B0603020202020204" pitchFamily="34" charset="0"/>
              </a:rPr>
              <a:t>production and use </a:t>
            </a:r>
            <a:r>
              <a:rPr lang="en-GB" sz="2000" b="1" dirty="0">
                <a:solidFill>
                  <a:srgbClr val="FF0000"/>
                </a:solidFill>
                <a:latin typeface="Trebuchet MS" panose="020B0603020202020204" pitchFamily="34" charset="0"/>
              </a:rPr>
              <a:t>potentials in emerging countries</a:t>
            </a:r>
            <a:r>
              <a:rPr lang="en-GB" sz="2000" b="1" dirty="0">
                <a:solidFill>
                  <a:srgbClr val="0A4F9D"/>
                </a:solidFill>
                <a:latin typeface="Trebuchet MS" panose="020B0603020202020204" pitchFamily="34" charset="0"/>
              </a:rPr>
              <a:t>/markets (e.g., South America China, India, South-East Asia, etc.)</a:t>
            </a:r>
            <a:br>
              <a:rPr lang="en-GB" sz="2000" b="1" dirty="0">
                <a:solidFill>
                  <a:srgbClr val="0A4F9D"/>
                </a:solidFill>
                <a:latin typeface="Trebuchet MS" panose="020B0603020202020204" pitchFamily="34" charset="0"/>
              </a:rPr>
            </a:br>
            <a:br>
              <a:rPr lang="en-GB" sz="1000" b="1" dirty="0">
                <a:solidFill>
                  <a:srgbClr val="FF0000"/>
                </a:solidFill>
                <a:latin typeface="Trebuchet MS" panose="020B0603020202020204" pitchFamily="34" charset="0"/>
              </a:rPr>
            </a:br>
            <a:r>
              <a:rPr lang="en-GB" sz="2000" b="1" dirty="0">
                <a:solidFill>
                  <a:srgbClr val="0A4F9D"/>
                </a:solidFill>
                <a:latin typeface="Trebuchet MS" panose="020B0603020202020204" pitchFamily="34" charset="0"/>
              </a:rPr>
              <a:t>Participants:</a:t>
            </a:r>
            <a:r>
              <a:rPr lang="en-GB" sz="2000" dirty="0">
                <a:solidFill>
                  <a:srgbClr val="FF0000"/>
                </a:solidFill>
                <a:latin typeface="Trebuchet MS" panose="020B0603020202020204" pitchFamily="34" charset="0"/>
              </a:rPr>
              <a:t> </a:t>
            </a:r>
            <a:r>
              <a:rPr lang="en-GB" sz="2000" dirty="0">
                <a:solidFill>
                  <a:srgbClr val="0A4F9D"/>
                </a:solidFill>
                <a:latin typeface="Trebuchet MS" panose="020B0603020202020204" pitchFamily="34" charset="0"/>
              </a:rPr>
              <a:t>Brazil / Germany / USGC? / (India?)</a:t>
            </a:r>
            <a:br>
              <a:rPr lang="en-GB" sz="2000" dirty="0">
                <a:solidFill>
                  <a:srgbClr val="0A4F9D"/>
                </a:solidFill>
                <a:latin typeface="Trebuchet MS" panose="020B0603020202020204" pitchFamily="34" charset="0"/>
              </a:rPr>
            </a:br>
            <a:r>
              <a:rPr lang="en-GB" sz="2000" b="1" dirty="0">
                <a:solidFill>
                  <a:srgbClr val="0A4F9D"/>
                </a:solidFill>
                <a:latin typeface="Trebuchet MS" panose="020B0603020202020204" pitchFamily="34" charset="0"/>
              </a:rPr>
              <a:t>Lead: Brazil (presentation from </a:t>
            </a:r>
            <a:r>
              <a:rPr lang="en-GB" sz="2000" b="1" dirty="0" err="1">
                <a:solidFill>
                  <a:srgbClr val="0A4F9D"/>
                </a:solidFill>
                <a:latin typeface="Trebuchet MS" panose="020B0603020202020204" pitchFamily="34" charset="0"/>
              </a:rPr>
              <a:t>Glaucia</a:t>
            </a:r>
            <a:r>
              <a:rPr lang="en-GB" sz="2000" b="1" dirty="0">
                <a:solidFill>
                  <a:srgbClr val="0A4F9D"/>
                </a:solidFill>
                <a:latin typeface="Trebuchet MS" panose="020B0603020202020204" pitchFamily="34" charset="0"/>
              </a:rPr>
              <a:t>)</a:t>
            </a:r>
            <a:endParaRPr lang="en-GB" sz="2000"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3280843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Inter-Task Project (T39, T40 and T45) update</a:t>
            </a:r>
            <a:endParaRPr lang="en-CA" sz="2800" dirty="0"/>
          </a:p>
        </p:txBody>
      </p:sp>
      <p:sp>
        <p:nvSpPr>
          <p:cNvPr id="5" name="TextBox 4"/>
          <p:cNvSpPr txBox="1"/>
          <p:nvPr/>
        </p:nvSpPr>
        <p:spPr bwMode="auto">
          <a:xfrm>
            <a:off x="219456" y="871922"/>
            <a:ext cx="8569542" cy="2751522"/>
          </a:xfrm>
          <a:prstGeom prst="rect">
            <a:avLst/>
          </a:prstGeom>
          <a:noFill/>
          <a:ln w="9525">
            <a:noFill/>
            <a:miter lim="800000"/>
            <a:headEnd/>
            <a:tailEnd/>
          </a:ln>
        </p:spPr>
        <p:txBody>
          <a:bodyPr wrap="square" lIns="0" tIns="27432" rIns="0" bIns="0" rtlCol="0">
            <a:spAutoFit/>
          </a:bodyPr>
          <a:lstStyle/>
          <a:p>
            <a:pPr marL="346075" indent="-285750" hangingPunct="0">
              <a:spcAft>
                <a:spcPts val="600"/>
              </a:spcAft>
              <a:buFont typeface="Arial" panose="020B0604020202020204" pitchFamily="34" charset="0"/>
              <a:buChar char="•"/>
            </a:pPr>
            <a:r>
              <a:rPr lang="en-US" dirty="0">
                <a:solidFill>
                  <a:srgbClr val="0A4F9D"/>
                </a:solidFill>
                <a:latin typeface="Trebuchet MS" panose="020B0603020202020204" pitchFamily="34" charset="0"/>
              </a:rPr>
              <a:t>The project “</a:t>
            </a:r>
            <a:r>
              <a:rPr lang="en-US" i="1" dirty="0">
                <a:solidFill>
                  <a:srgbClr val="0A4F9D"/>
                </a:solidFill>
                <a:latin typeface="Trebuchet MS" panose="020B0603020202020204" pitchFamily="34" charset="0"/>
              </a:rPr>
              <a:t>Successes and Lessons Learned for Biofuels Deployment</a:t>
            </a:r>
            <a:r>
              <a:rPr lang="en-US" dirty="0">
                <a:solidFill>
                  <a:srgbClr val="0A4F9D"/>
                </a:solidFill>
                <a:latin typeface="Trebuchet MS" panose="020B0603020202020204" pitchFamily="34" charset="0"/>
              </a:rPr>
              <a:t>” has been for considerable delay but is due for the final stage of completion. </a:t>
            </a:r>
          </a:p>
          <a:p>
            <a:pPr marL="346075" indent="-285750" hangingPunct="0">
              <a:spcAft>
                <a:spcPts val="600"/>
              </a:spcAft>
              <a:buFont typeface="Arial" panose="020B0604020202020204" pitchFamily="34" charset="0"/>
              <a:buChar char="•"/>
            </a:pPr>
            <a:r>
              <a:rPr lang="en-US" dirty="0">
                <a:solidFill>
                  <a:srgbClr val="0A4F9D"/>
                </a:solidFill>
                <a:latin typeface="Trebuchet MS" panose="020B0603020202020204" pitchFamily="34" charset="0"/>
              </a:rPr>
              <a:t>WP1 and WP2 are finalized and need work in layout. WP3 is almost finished with completion of material in case studies. WP4 is finalized and with layout. WP5 is worked upon in parallel and soon to be finalized and then with layout. </a:t>
            </a:r>
          </a:p>
          <a:p>
            <a:pPr marL="346075" indent="-285750" hangingPunct="0">
              <a:spcAft>
                <a:spcPts val="600"/>
              </a:spcAft>
              <a:buFont typeface="Arial" panose="020B0604020202020204" pitchFamily="34" charset="0"/>
              <a:buChar char="•"/>
            </a:pPr>
            <a:r>
              <a:rPr lang="en-US" dirty="0">
                <a:solidFill>
                  <a:srgbClr val="0A4F9D"/>
                </a:solidFill>
                <a:latin typeface="Trebuchet MS" panose="020B0603020202020204" pitchFamily="34" charset="0"/>
              </a:rPr>
              <a:t>The reports will be sent for review and then published. The estimate for completion of the WPs is end March. A webinar will then be held end of April.</a:t>
            </a:r>
          </a:p>
          <a:p>
            <a:pPr marL="346075" indent="-285750" hangingPunct="0">
              <a:spcAft>
                <a:spcPts val="600"/>
              </a:spcAft>
              <a:buFont typeface="Arial" panose="020B0604020202020204" pitchFamily="34" charset="0"/>
              <a:buChar char="•"/>
            </a:pPr>
            <a:r>
              <a:rPr lang="en-US" dirty="0">
                <a:solidFill>
                  <a:srgbClr val="0A4F9D"/>
                </a:solidFill>
                <a:latin typeface="Trebuchet MS" panose="020B0603020202020204" pitchFamily="34" charset="0"/>
              </a:rPr>
              <a:t>The project was presented at ABC in Sept 2022. After approval of report and dissemination there is potential for Phase 2 project for start September 2023.</a:t>
            </a:r>
          </a:p>
        </p:txBody>
      </p:sp>
      <p:graphicFrame>
        <p:nvGraphicFramePr>
          <p:cNvPr id="7" name="Objekt 6">
            <a:extLst>
              <a:ext uri="{FF2B5EF4-FFF2-40B4-BE49-F238E27FC236}">
                <a16:creationId xmlns:a16="http://schemas.microsoft.com/office/drawing/2014/main" id="{FDB5EF0C-89C1-47C0-BF44-D761439980E4}"/>
              </a:ext>
            </a:extLst>
          </p:cNvPr>
          <p:cNvGraphicFramePr>
            <a:graphicFrameLocks noChangeAspect="1"/>
          </p:cNvGraphicFramePr>
          <p:nvPr>
            <p:extLst>
              <p:ext uri="{D42A27DB-BD31-4B8C-83A1-F6EECF244321}">
                <p14:modId xmlns:p14="http://schemas.microsoft.com/office/powerpoint/2010/main" val="2864457128"/>
              </p:ext>
            </p:extLst>
          </p:nvPr>
        </p:nvGraphicFramePr>
        <p:xfrm>
          <a:off x="7190091" y="3900443"/>
          <a:ext cx="1598907" cy="2259326"/>
        </p:xfrm>
        <a:graphic>
          <a:graphicData uri="http://schemas.openxmlformats.org/presentationml/2006/ole">
            <mc:AlternateContent xmlns:mc="http://schemas.openxmlformats.org/markup-compatibility/2006">
              <mc:Choice xmlns:v="urn:schemas-microsoft-com:vml" Requires="v">
                <p:oleObj name="PDF" r:id="rId2" imgW="0" imgH="360" progId="FoxitReader.Document">
                  <p:embed/>
                </p:oleObj>
              </mc:Choice>
              <mc:Fallback>
                <p:oleObj name="PDF" r:id="rId2" imgW="0" imgH="360" progId="FoxitReader.Document">
                  <p:embed/>
                  <p:pic>
                    <p:nvPicPr>
                      <p:cNvPr id="0" name=""/>
                      <p:cNvPicPr/>
                      <p:nvPr/>
                    </p:nvPicPr>
                    <p:blipFill>
                      <a:blip r:embed="rId3"/>
                      <a:stretch>
                        <a:fillRect/>
                      </a:stretch>
                    </p:blipFill>
                    <p:spPr>
                      <a:xfrm>
                        <a:off x="7190091" y="3900443"/>
                        <a:ext cx="1598907" cy="2259326"/>
                      </a:xfrm>
                      <a:prstGeom prst="rect">
                        <a:avLst/>
                      </a:prstGeom>
                      <a:ln>
                        <a:solidFill>
                          <a:schemeClr val="tx1"/>
                        </a:solidFill>
                      </a:ln>
                    </p:spPr>
                  </p:pic>
                </p:oleObj>
              </mc:Fallback>
            </mc:AlternateContent>
          </a:graphicData>
        </a:graphic>
      </p:graphicFrame>
      <p:graphicFrame>
        <p:nvGraphicFramePr>
          <p:cNvPr id="8" name="Objekt 7">
            <a:extLst>
              <a:ext uri="{FF2B5EF4-FFF2-40B4-BE49-F238E27FC236}">
                <a16:creationId xmlns:a16="http://schemas.microsoft.com/office/drawing/2014/main" id="{D7B5F02C-8341-46C2-9878-9CA9C4439C20}"/>
              </a:ext>
            </a:extLst>
          </p:cNvPr>
          <p:cNvGraphicFramePr>
            <a:graphicFrameLocks noChangeAspect="1"/>
          </p:cNvGraphicFramePr>
          <p:nvPr>
            <p:extLst>
              <p:ext uri="{D42A27DB-BD31-4B8C-83A1-F6EECF244321}">
                <p14:modId xmlns:p14="http://schemas.microsoft.com/office/powerpoint/2010/main" val="582850239"/>
              </p:ext>
            </p:extLst>
          </p:nvPr>
        </p:nvGraphicFramePr>
        <p:xfrm>
          <a:off x="5990076" y="3902122"/>
          <a:ext cx="1603062" cy="2265197"/>
        </p:xfrm>
        <a:graphic>
          <a:graphicData uri="http://schemas.openxmlformats.org/presentationml/2006/ole">
            <mc:AlternateContent xmlns:mc="http://schemas.openxmlformats.org/markup-compatibility/2006">
              <mc:Choice xmlns:v="urn:schemas-microsoft-com:vml" Requires="v">
                <p:oleObj name="PDF" r:id="rId4" imgW="0" imgH="360" progId="FoxitReader.Document">
                  <p:embed/>
                </p:oleObj>
              </mc:Choice>
              <mc:Fallback>
                <p:oleObj name="PDF" r:id="rId4" imgW="0" imgH="360" progId="FoxitReader.Document">
                  <p:embed/>
                  <p:pic>
                    <p:nvPicPr>
                      <p:cNvPr id="0" name=""/>
                      <p:cNvPicPr/>
                      <p:nvPr/>
                    </p:nvPicPr>
                    <p:blipFill>
                      <a:blip r:embed="rId5"/>
                      <a:stretch>
                        <a:fillRect/>
                      </a:stretch>
                    </p:blipFill>
                    <p:spPr>
                      <a:xfrm>
                        <a:off x="5990076" y="3902122"/>
                        <a:ext cx="1603062" cy="2265197"/>
                      </a:xfrm>
                      <a:prstGeom prst="rect">
                        <a:avLst/>
                      </a:prstGeom>
                      <a:ln>
                        <a:solidFill>
                          <a:schemeClr val="tx1"/>
                        </a:solidFill>
                      </a:ln>
                    </p:spPr>
                  </p:pic>
                </p:oleObj>
              </mc:Fallback>
            </mc:AlternateContent>
          </a:graphicData>
        </a:graphic>
      </p:graphicFrame>
      <p:graphicFrame>
        <p:nvGraphicFramePr>
          <p:cNvPr id="9" name="Objekt 8">
            <a:extLst>
              <a:ext uri="{FF2B5EF4-FFF2-40B4-BE49-F238E27FC236}">
                <a16:creationId xmlns:a16="http://schemas.microsoft.com/office/drawing/2014/main" id="{0FE5B86C-A49D-42C5-B7D2-EC9ABB9EB4F2}"/>
              </a:ext>
            </a:extLst>
          </p:cNvPr>
          <p:cNvGraphicFramePr>
            <a:graphicFrameLocks noChangeAspect="1"/>
          </p:cNvGraphicFramePr>
          <p:nvPr>
            <p:extLst>
              <p:ext uri="{D42A27DB-BD31-4B8C-83A1-F6EECF244321}">
                <p14:modId xmlns:p14="http://schemas.microsoft.com/office/powerpoint/2010/main" val="3372747315"/>
              </p:ext>
            </p:extLst>
          </p:nvPr>
        </p:nvGraphicFramePr>
        <p:xfrm>
          <a:off x="4010206" y="4296393"/>
          <a:ext cx="2355453" cy="1664148"/>
        </p:xfrm>
        <a:graphic>
          <a:graphicData uri="http://schemas.openxmlformats.org/presentationml/2006/ole">
            <mc:AlternateContent xmlns:mc="http://schemas.openxmlformats.org/markup-compatibility/2006">
              <mc:Choice xmlns:v="urn:schemas-microsoft-com:vml" Requires="v">
                <p:oleObj name="PDF" r:id="rId6" imgW="0" imgH="360" progId="FoxitReader.Document">
                  <p:embed/>
                </p:oleObj>
              </mc:Choice>
              <mc:Fallback>
                <p:oleObj name="PDF" r:id="rId6" imgW="0" imgH="360" progId="FoxitReader.Document">
                  <p:embed/>
                  <p:pic>
                    <p:nvPicPr>
                      <p:cNvPr id="0" name=""/>
                      <p:cNvPicPr/>
                      <p:nvPr/>
                    </p:nvPicPr>
                    <p:blipFill>
                      <a:blip r:embed="rId7"/>
                      <a:stretch>
                        <a:fillRect/>
                      </a:stretch>
                    </p:blipFill>
                    <p:spPr>
                      <a:xfrm>
                        <a:off x="4010206" y="4296393"/>
                        <a:ext cx="2355453" cy="1664148"/>
                      </a:xfrm>
                      <a:prstGeom prst="rect">
                        <a:avLst/>
                      </a:prstGeom>
                      <a:ln>
                        <a:solidFill>
                          <a:schemeClr val="tx1"/>
                        </a:solidFill>
                      </a:ln>
                    </p:spPr>
                  </p:pic>
                </p:oleObj>
              </mc:Fallback>
            </mc:AlternateContent>
          </a:graphicData>
        </a:graphic>
      </p:graphicFrame>
      <p:graphicFrame>
        <p:nvGraphicFramePr>
          <p:cNvPr id="10" name="Objekt 9">
            <a:extLst>
              <a:ext uri="{FF2B5EF4-FFF2-40B4-BE49-F238E27FC236}">
                <a16:creationId xmlns:a16="http://schemas.microsoft.com/office/drawing/2014/main" id="{084BE4BE-3582-4D13-8F98-0C2503D5D070}"/>
              </a:ext>
            </a:extLst>
          </p:cNvPr>
          <p:cNvGraphicFramePr>
            <a:graphicFrameLocks noChangeAspect="1"/>
          </p:cNvGraphicFramePr>
          <p:nvPr>
            <p:extLst>
              <p:ext uri="{D42A27DB-BD31-4B8C-83A1-F6EECF244321}">
                <p14:modId xmlns:p14="http://schemas.microsoft.com/office/powerpoint/2010/main" val="2675487981"/>
              </p:ext>
            </p:extLst>
          </p:nvPr>
        </p:nvGraphicFramePr>
        <p:xfrm>
          <a:off x="3776540" y="4692340"/>
          <a:ext cx="2355454" cy="1664149"/>
        </p:xfrm>
        <a:graphic>
          <a:graphicData uri="http://schemas.openxmlformats.org/presentationml/2006/ole">
            <mc:AlternateContent xmlns:mc="http://schemas.openxmlformats.org/markup-compatibility/2006">
              <mc:Choice xmlns:v="urn:schemas-microsoft-com:vml" Requires="v">
                <p:oleObj name="PDF" r:id="rId8" imgW="0" imgH="360" progId="FoxitReader.Document">
                  <p:embed/>
                </p:oleObj>
              </mc:Choice>
              <mc:Fallback>
                <p:oleObj name="PDF" r:id="rId8" imgW="0" imgH="360" progId="FoxitReader.Document">
                  <p:embed/>
                  <p:pic>
                    <p:nvPicPr>
                      <p:cNvPr id="0" name=""/>
                      <p:cNvPicPr/>
                      <p:nvPr/>
                    </p:nvPicPr>
                    <p:blipFill>
                      <a:blip r:embed="rId9"/>
                      <a:stretch>
                        <a:fillRect/>
                      </a:stretch>
                    </p:blipFill>
                    <p:spPr>
                      <a:xfrm>
                        <a:off x="3776540" y="4692340"/>
                        <a:ext cx="2355454" cy="1664149"/>
                      </a:xfrm>
                      <a:prstGeom prst="rect">
                        <a:avLst/>
                      </a:prstGeom>
                      <a:ln>
                        <a:solidFill>
                          <a:schemeClr val="tx1"/>
                        </a:solidFill>
                      </a:ln>
                    </p:spPr>
                  </p:pic>
                </p:oleObj>
              </mc:Fallback>
            </mc:AlternateContent>
          </a:graphicData>
        </a:graphic>
      </p:graphicFrame>
      <p:graphicFrame>
        <p:nvGraphicFramePr>
          <p:cNvPr id="11" name="Objekt 10">
            <a:extLst>
              <a:ext uri="{FF2B5EF4-FFF2-40B4-BE49-F238E27FC236}">
                <a16:creationId xmlns:a16="http://schemas.microsoft.com/office/drawing/2014/main" id="{F97A15B6-4130-4BD8-A479-108E3963FC80}"/>
              </a:ext>
            </a:extLst>
          </p:cNvPr>
          <p:cNvGraphicFramePr>
            <a:graphicFrameLocks noChangeAspect="1"/>
          </p:cNvGraphicFramePr>
          <p:nvPr>
            <p:extLst>
              <p:ext uri="{D42A27DB-BD31-4B8C-83A1-F6EECF244321}">
                <p14:modId xmlns:p14="http://schemas.microsoft.com/office/powerpoint/2010/main" val="1740803017"/>
              </p:ext>
            </p:extLst>
          </p:nvPr>
        </p:nvGraphicFramePr>
        <p:xfrm>
          <a:off x="3486222" y="5088290"/>
          <a:ext cx="2355453" cy="1664148"/>
        </p:xfrm>
        <a:graphic>
          <a:graphicData uri="http://schemas.openxmlformats.org/presentationml/2006/ole">
            <mc:AlternateContent xmlns:mc="http://schemas.openxmlformats.org/markup-compatibility/2006">
              <mc:Choice xmlns:v="urn:schemas-microsoft-com:vml" Requires="v">
                <p:oleObj name="PDF" r:id="rId10" imgW="0" imgH="360" progId="FoxitReader.Document">
                  <p:embed/>
                </p:oleObj>
              </mc:Choice>
              <mc:Fallback>
                <p:oleObj name="PDF" r:id="rId10" imgW="0" imgH="360" progId="FoxitReader.Document">
                  <p:embed/>
                  <p:pic>
                    <p:nvPicPr>
                      <p:cNvPr id="0" name=""/>
                      <p:cNvPicPr/>
                      <p:nvPr/>
                    </p:nvPicPr>
                    <p:blipFill>
                      <a:blip r:embed="rId11"/>
                      <a:stretch>
                        <a:fillRect/>
                      </a:stretch>
                    </p:blipFill>
                    <p:spPr>
                      <a:xfrm>
                        <a:off x="3486222" y="5088290"/>
                        <a:ext cx="2355453" cy="1664148"/>
                      </a:xfrm>
                      <a:prstGeom prst="rect">
                        <a:avLst/>
                      </a:prstGeom>
                      <a:ln>
                        <a:solidFill>
                          <a:schemeClr val="tx1"/>
                        </a:solidFill>
                      </a:ln>
                    </p:spPr>
                  </p:pic>
                </p:oleObj>
              </mc:Fallback>
            </mc:AlternateContent>
          </a:graphicData>
        </a:graphic>
      </p:graphicFrame>
      <p:graphicFrame>
        <p:nvGraphicFramePr>
          <p:cNvPr id="12" name="Objekt 11">
            <a:extLst>
              <a:ext uri="{FF2B5EF4-FFF2-40B4-BE49-F238E27FC236}">
                <a16:creationId xmlns:a16="http://schemas.microsoft.com/office/drawing/2014/main" id="{B14F0041-97DE-40AE-98EA-FB7C09A9A4DC}"/>
              </a:ext>
            </a:extLst>
          </p:cNvPr>
          <p:cNvGraphicFramePr>
            <a:graphicFrameLocks noChangeAspect="1"/>
          </p:cNvGraphicFramePr>
          <p:nvPr>
            <p:extLst>
              <p:ext uri="{D42A27DB-BD31-4B8C-83A1-F6EECF244321}">
                <p14:modId xmlns:p14="http://schemas.microsoft.com/office/powerpoint/2010/main" val="1507008012"/>
              </p:ext>
            </p:extLst>
          </p:nvPr>
        </p:nvGraphicFramePr>
        <p:xfrm>
          <a:off x="2014797" y="3980230"/>
          <a:ext cx="1603062" cy="2265197"/>
        </p:xfrm>
        <a:graphic>
          <a:graphicData uri="http://schemas.openxmlformats.org/presentationml/2006/ole">
            <mc:AlternateContent xmlns:mc="http://schemas.openxmlformats.org/markup-compatibility/2006">
              <mc:Choice xmlns:v="urn:schemas-microsoft-com:vml" Requires="v">
                <p:oleObj name="PDF" r:id="rId12" imgW="0" imgH="360" progId="FoxitReader.Document">
                  <p:embed/>
                </p:oleObj>
              </mc:Choice>
              <mc:Fallback>
                <p:oleObj name="PDF" r:id="rId12" imgW="0" imgH="360" progId="FoxitReader.Document">
                  <p:embed/>
                  <p:pic>
                    <p:nvPicPr>
                      <p:cNvPr id="0" name=""/>
                      <p:cNvPicPr/>
                      <p:nvPr/>
                    </p:nvPicPr>
                    <p:blipFill>
                      <a:blip r:embed="rId13"/>
                      <a:stretch>
                        <a:fillRect/>
                      </a:stretch>
                    </p:blipFill>
                    <p:spPr>
                      <a:xfrm>
                        <a:off x="2014797" y="3980230"/>
                        <a:ext cx="1603062" cy="2265197"/>
                      </a:xfrm>
                      <a:prstGeom prst="rect">
                        <a:avLst/>
                      </a:prstGeom>
                      <a:ln>
                        <a:solidFill>
                          <a:schemeClr val="tx1"/>
                        </a:solidFill>
                      </a:ln>
                    </p:spPr>
                  </p:pic>
                </p:oleObj>
              </mc:Fallback>
            </mc:AlternateContent>
          </a:graphicData>
        </a:graphic>
      </p:graphicFrame>
      <p:graphicFrame>
        <p:nvGraphicFramePr>
          <p:cNvPr id="13" name="Objekt 12">
            <a:extLst>
              <a:ext uri="{FF2B5EF4-FFF2-40B4-BE49-F238E27FC236}">
                <a16:creationId xmlns:a16="http://schemas.microsoft.com/office/drawing/2014/main" id="{39A5B30F-EA45-4534-AA49-94ECECB74B30}"/>
              </a:ext>
            </a:extLst>
          </p:cNvPr>
          <p:cNvGraphicFramePr>
            <a:graphicFrameLocks noChangeAspect="1"/>
          </p:cNvGraphicFramePr>
          <p:nvPr>
            <p:extLst>
              <p:ext uri="{D42A27DB-BD31-4B8C-83A1-F6EECF244321}">
                <p14:modId xmlns:p14="http://schemas.microsoft.com/office/powerpoint/2010/main" val="78165751"/>
              </p:ext>
            </p:extLst>
          </p:nvPr>
        </p:nvGraphicFramePr>
        <p:xfrm>
          <a:off x="1093186" y="3980230"/>
          <a:ext cx="1603062" cy="2265197"/>
        </p:xfrm>
        <a:graphic>
          <a:graphicData uri="http://schemas.openxmlformats.org/presentationml/2006/ole">
            <mc:AlternateContent xmlns:mc="http://schemas.openxmlformats.org/markup-compatibility/2006">
              <mc:Choice xmlns:v="urn:schemas-microsoft-com:vml" Requires="v">
                <p:oleObj name="PDF" r:id="rId14" imgW="0" imgH="360" progId="FoxitReader.Document">
                  <p:embed/>
                </p:oleObj>
              </mc:Choice>
              <mc:Fallback>
                <p:oleObj name="PDF" r:id="rId14" imgW="0" imgH="360" progId="FoxitReader.Document">
                  <p:embed/>
                  <p:pic>
                    <p:nvPicPr>
                      <p:cNvPr id="0" name=""/>
                      <p:cNvPicPr/>
                      <p:nvPr/>
                    </p:nvPicPr>
                    <p:blipFill>
                      <a:blip r:embed="rId15"/>
                      <a:stretch>
                        <a:fillRect/>
                      </a:stretch>
                    </p:blipFill>
                    <p:spPr>
                      <a:xfrm>
                        <a:off x="1093186" y="3980230"/>
                        <a:ext cx="1603062" cy="2265197"/>
                      </a:xfrm>
                      <a:prstGeom prst="rect">
                        <a:avLst/>
                      </a:prstGeom>
                      <a:ln>
                        <a:solidFill>
                          <a:schemeClr val="tx1"/>
                        </a:solidFill>
                      </a:ln>
                    </p:spPr>
                  </p:pic>
                </p:oleObj>
              </mc:Fallback>
            </mc:AlternateContent>
          </a:graphicData>
        </a:graphic>
      </p:graphicFrame>
    </p:spTree>
    <p:extLst>
      <p:ext uri="{BB962C8B-B14F-4D97-AF65-F5344CB8AC3E}">
        <p14:creationId xmlns:p14="http://schemas.microsoft.com/office/powerpoint/2010/main" val="284684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8. Program of Work proposals</a:t>
            </a:r>
            <a:endParaRPr lang="en-CA" sz="2800" dirty="0"/>
          </a:p>
        </p:txBody>
      </p:sp>
      <p:sp>
        <p:nvSpPr>
          <p:cNvPr id="5" name="TextBox 4"/>
          <p:cNvSpPr txBox="1"/>
          <p:nvPr/>
        </p:nvSpPr>
        <p:spPr bwMode="auto">
          <a:xfrm>
            <a:off x="219456" y="871922"/>
            <a:ext cx="8569542" cy="4182683"/>
          </a:xfrm>
          <a:prstGeom prst="rect">
            <a:avLst/>
          </a:prstGeom>
          <a:noFill/>
          <a:ln w="9525">
            <a:noFill/>
            <a:miter lim="800000"/>
            <a:headEnd/>
            <a:tailEnd/>
          </a:ln>
        </p:spPr>
        <p:txBody>
          <a:bodyPr wrap="square" lIns="0" tIns="27432" rIns="0" bIns="0" rtlCol="0">
            <a:spAutoFit/>
          </a:bodyPr>
          <a:lstStyle/>
          <a:p>
            <a:pPr marL="60325" hangingPunct="0"/>
            <a:r>
              <a:rPr lang="en-GB" dirty="0">
                <a:solidFill>
                  <a:srgbClr val="0A4F9D"/>
                </a:solidFill>
                <a:latin typeface="Trebuchet MS" panose="020B0603020202020204" pitchFamily="34" charset="0"/>
              </a:rPr>
              <a:t>Brief status reports on ongoing projects (6 minutes presentation with 4 minutes Q&amp;A and maximum 6 slides = 45 minutes). </a:t>
            </a:r>
          </a:p>
          <a:p>
            <a:pPr marL="60325" hangingPunct="0"/>
            <a:endParaRPr lang="en-GB" dirty="0">
              <a:solidFill>
                <a:srgbClr val="0A4F9D"/>
              </a:solidFill>
              <a:latin typeface="Trebuchet MS" panose="020B0603020202020204" pitchFamily="34" charset="0"/>
            </a:endParaRPr>
          </a:p>
          <a:p>
            <a:pPr marL="403225" indent="-342900" hangingPunct="0">
              <a:buFont typeface="+mj-lt"/>
              <a:buAutoNum type="alphaLcParenR"/>
            </a:pPr>
            <a:r>
              <a:rPr lang="en-GB" dirty="0">
                <a:solidFill>
                  <a:srgbClr val="0A4F9D"/>
                </a:solidFill>
                <a:latin typeface="Trebuchet MS" panose="020B0603020202020204" pitchFamily="34" charset="0"/>
              </a:rPr>
              <a:t>T39-T3 “Extend assessment of </a:t>
            </a:r>
            <a:r>
              <a:rPr lang="en-GB" dirty="0" err="1">
                <a:solidFill>
                  <a:srgbClr val="0A4F9D"/>
                </a:solidFill>
                <a:latin typeface="Trebuchet MS" panose="020B0603020202020204" pitchFamily="34" charset="0"/>
              </a:rPr>
              <a:t>decarbonization</a:t>
            </a:r>
            <a:r>
              <a:rPr lang="en-GB" dirty="0">
                <a:solidFill>
                  <a:srgbClr val="0A4F9D"/>
                </a:solidFill>
                <a:latin typeface="Trebuchet MS" panose="020B0603020202020204" pitchFamily="34" charset="0"/>
              </a:rPr>
              <a:t> of the marine transport sector” by </a:t>
            </a:r>
            <a:r>
              <a:rPr lang="en-GB" dirty="0" err="1">
                <a:solidFill>
                  <a:srgbClr val="0A4F9D"/>
                </a:solidFill>
                <a:latin typeface="Trebuchet MS" panose="020B0603020202020204" pitchFamily="34" charset="0"/>
              </a:rPr>
              <a:t>Sune</a:t>
            </a:r>
            <a:r>
              <a:rPr lang="en-GB" dirty="0">
                <a:solidFill>
                  <a:srgbClr val="0A4F9D"/>
                </a:solidFill>
                <a:latin typeface="Trebuchet MS" panose="020B0603020202020204" pitchFamily="34" charset="0"/>
              </a:rPr>
              <a:t> Thomsen, Denmark </a:t>
            </a:r>
          </a:p>
          <a:p>
            <a:pPr marL="403225" indent="-342900" hangingPunct="0">
              <a:buFont typeface="+mj-lt"/>
              <a:buAutoNum type="alphaLcParenR"/>
            </a:pPr>
            <a:r>
              <a:rPr lang="en-GB" dirty="0">
                <a:solidFill>
                  <a:srgbClr val="0A4F9D"/>
                </a:solidFill>
                <a:latin typeface="Trebuchet MS" panose="020B0603020202020204" pitchFamily="34" charset="0"/>
              </a:rPr>
              <a:t>T39-P2 “Assessment of the sustainability of biofuels pathways…, and also further compare and harmonize leading LCA models (possibly </a:t>
            </a:r>
            <a:r>
              <a:rPr lang="en-GB" dirty="0" err="1">
                <a:solidFill>
                  <a:srgbClr val="0A4F9D"/>
                </a:solidFill>
                <a:latin typeface="Trebuchet MS" panose="020B0603020202020204" pitchFamily="34" charset="0"/>
              </a:rPr>
              <a:t>InterTask</a:t>
            </a:r>
            <a:r>
              <a:rPr lang="en-GB" dirty="0">
                <a:solidFill>
                  <a:srgbClr val="0A4F9D"/>
                </a:solidFill>
                <a:latin typeface="Trebuchet MS" panose="020B0603020202020204" pitchFamily="34" charset="0"/>
              </a:rPr>
              <a:t> with T45)” by Glaucia Mendes Souza, Brazil</a:t>
            </a:r>
          </a:p>
          <a:p>
            <a:pPr marL="403225" indent="-342900" hangingPunct="0">
              <a:buFont typeface="+mj-lt"/>
              <a:buAutoNum type="alphaLcParenR"/>
            </a:pPr>
            <a:r>
              <a:rPr lang="en-GB" dirty="0">
                <a:solidFill>
                  <a:srgbClr val="0A4F9D"/>
                </a:solidFill>
                <a:latin typeface="Trebuchet MS" panose="020B0603020202020204" pitchFamily="34" charset="0"/>
              </a:rPr>
              <a:t>T39-P3 “Emerging/proposed certifications for </a:t>
            </a:r>
            <a:r>
              <a:rPr lang="en-GB" dirty="0" err="1">
                <a:solidFill>
                  <a:srgbClr val="0A4F9D"/>
                </a:solidFill>
                <a:latin typeface="Trebuchet MS" panose="020B0603020202020204" pitchFamily="34" charset="0"/>
              </a:rPr>
              <a:t>oleochemical</a:t>
            </a:r>
            <a:r>
              <a:rPr lang="en-GB" dirty="0">
                <a:solidFill>
                  <a:srgbClr val="0A4F9D"/>
                </a:solidFill>
                <a:latin typeface="Trebuchet MS" panose="020B0603020202020204" pitchFamily="34" charset="0"/>
              </a:rPr>
              <a:t>/lignocellulosic feedstock-to-biofuel supply chains” by Paul Sinnige / José Muisers, the Netherlands.</a:t>
            </a:r>
          </a:p>
          <a:p>
            <a:pPr marL="60325" hangingPunct="0"/>
            <a:endParaRPr lang="en-GB" dirty="0">
              <a:solidFill>
                <a:srgbClr val="0A4F9D"/>
              </a:solidFill>
              <a:latin typeface="Trebuchet MS" panose="020B0603020202020204" pitchFamily="34" charset="0"/>
            </a:endParaRPr>
          </a:p>
          <a:p>
            <a:pPr marL="60325" hangingPunct="0"/>
            <a:endParaRPr lang="en-US"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Six projects started 2022. Ideal is four projects startup 2023 and finalization of some in 2023 and remainder during 2024 for even schedule of deliverables.</a:t>
            </a:r>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3658962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9. Project </a:t>
            </a:r>
            <a:r>
              <a:rPr lang="en-US" sz="2800" dirty="0" err="1"/>
              <a:t>BioTheRoS</a:t>
            </a:r>
            <a:endParaRPr lang="en-CA" sz="2800" dirty="0"/>
          </a:p>
        </p:txBody>
      </p:sp>
      <p:sp>
        <p:nvSpPr>
          <p:cNvPr id="5" name="TextBox 4"/>
          <p:cNvSpPr txBox="1"/>
          <p:nvPr/>
        </p:nvSpPr>
        <p:spPr bwMode="auto">
          <a:xfrm>
            <a:off x="219456" y="1397020"/>
            <a:ext cx="8569542" cy="3351687"/>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Presentation of Project </a:t>
            </a:r>
            <a:r>
              <a:rPr lang="en-US" b="1" dirty="0" err="1">
                <a:solidFill>
                  <a:srgbClr val="0A4F9D"/>
                </a:solidFill>
                <a:latin typeface="Trebuchet MS" panose="020B0603020202020204" pitchFamily="34" charset="0"/>
              </a:rPr>
              <a:t>BioTheRoS</a:t>
            </a:r>
            <a:r>
              <a:rPr lang="en-US" b="1" dirty="0">
                <a:solidFill>
                  <a:srgbClr val="0A4F9D"/>
                </a:solidFill>
                <a:latin typeface="Trebuchet MS" panose="020B0603020202020204" pitchFamily="34" charset="0"/>
              </a:rPr>
              <a:t> (</a:t>
            </a:r>
            <a:r>
              <a:rPr lang="en-US" b="1" i="1" dirty="0">
                <a:solidFill>
                  <a:srgbClr val="0A4F9D"/>
                </a:solidFill>
                <a:latin typeface="Trebuchet MS" panose="020B0603020202020204" pitchFamily="34" charset="0"/>
              </a:rPr>
              <a:t>Collaborative Actions to Bring Novel Biofuels Thermo-chemical Routes Into Industrial Scale</a:t>
            </a:r>
            <a:r>
              <a:rPr lang="en-US" b="1" dirty="0">
                <a:solidFill>
                  <a:srgbClr val="0A4F9D"/>
                </a:solidFill>
                <a:latin typeface="Trebuchet MS" panose="020B0603020202020204" pitchFamily="34" charset="0"/>
              </a:rPr>
              <a:t>) a Horizon Europe Proposal (6-8 slides)</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Dr. Andrea Sonnleitner (10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1913588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10. Project ICARUS</a:t>
            </a:r>
            <a:endParaRPr lang="en-CA" sz="2800" dirty="0"/>
          </a:p>
        </p:txBody>
      </p:sp>
      <p:sp>
        <p:nvSpPr>
          <p:cNvPr id="5" name="TextBox 4"/>
          <p:cNvSpPr txBox="1"/>
          <p:nvPr/>
        </p:nvSpPr>
        <p:spPr bwMode="auto">
          <a:xfrm>
            <a:off x="219456" y="1397020"/>
            <a:ext cx="8569542" cy="3351687"/>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Presentation of Project ICARUS (</a:t>
            </a:r>
            <a:r>
              <a:rPr lang="en-US" b="1" i="1" dirty="0">
                <a:solidFill>
                  <a:srgbClr val="0A4F9D"/>
                </a:solidFill>
                <a:latin typeface="Trebuchet MS" panose="020B0603020202020204" pitchFamily="34" charset="0"/>
              </a:rPr>
              <a:t>International cooperation for sustainable aviation biofuels</a:t>
            </a:r>
            <a:r>
              <a:rPr lang="en-US" b="1" dirty="0">
                <a:solidFill>
                  <a:srgbClr val="0A4F9D"/>
                </a:solidFill>
                <a:latin typeface="Trebuchet MS" panose="020B0603020202020204" pitchFamily="34" charset="0"/>
              </a:rPr>
              <a:t>) on technical option for oils, alcohols and syngas to SAF in about six work packages with about 14 partners (3-4 slides)</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Dr. Franziska Müller-Langer (5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457401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399990" y="948741"/>
            <a:ext cx="7927564" cy="4403796"/>
          </a:xfrm>
        </p:spPr>
        <p:txBody>
          <a:bodyPr>
            <a:noAutofit/>
          </a:bodyPr>
          <a:lstStyle/>
          <a:p>
            <a:pPr marL="457200" indent="-457200">
              <a:spcBef>
                <a:spcPts val="600"/>
              </a:spcBef>
              <a:buFont typeface="+mj-lt"/>
              <a:buAutoNum type="arabicPeriod"/>
              <a:tabLst>
                <a:tab pos="6545263" algn="l"/>
              </a:tabLst>
            </a:pPr>
            <a:r>
              <a:rPr lang="en-US" sz="1600" dirty="0"/>
              <a:t>General introduction with welcome 	</a:t>
            </a:r>
            <a:r>
              <a:rPr lang="en-US" sz="1600" dirty="0">
                <a:solidFill>
                  <a:srgbClr val="00B050"/>
                </a:solidFill>
              </a:rPr>
              <a:t>30 minutes</a:t>
            </a:r>
            <a:br>
              <a:rPr lang="en-US" sz="1600" dirty="0"/>
            </a:br>
            <a:r>
              <a:rPr lang="en-US" sz="1600" dirty="0">
                <a:solidFill>
                  <a:srgbClr val="FF0000"/>
                </a:solidFill>
              </a:rPr>
              <a:t>Breaking news in biofuels</a:t>
            </a:r>
            <a:r>
              <a:rPr lang="en-US" sz="1600" dirty="0"/>
              <a:t>, quick update 1 minute per NTL. </a:t>
            </a:r>
          </a:p>
          <a:p>
            <a:pPr marL="457200" indent="-457200">
              <a:spcBef>
                <a:spcPts val="600"/>
              </a:spcBef>
              <a:buFont typeface="+mj-lt"/>
              <a:buAutoNum type="arabicPeriod"/>
              <a:tabLst>
                <a:tab pos="6545263" algn="l"/>
              </a:tabLst>
            </a:pPr>
            <a:r>
              <a:rPr lang="en-US" sz="1600" dirty="0"/>
              <a:t>General status update, Tomas and Glaucia 	</a:t>
            </a:r>
            <a:r>
              <a:rPr lang="en-US" sz="1600" dirty="0">
                <a:solidFill>
                  <a:srgbClr val="00B050"/>
                </a:solidFill>
              </a:rPr>
              <a:t>10 minutes</a:t>
            </a:r>
            <a:endParaRPr lang="en-US" sz="1600" dirty="0"/>
          </a:p>
          <a:p>
            <a:pPr marL="457200" indent="-457200">
              <a:spcBef>
                <a:spcPts val="600"/>
              </a:spcBef>
              <a:buFont typeface="+mj-lt"/>
              <a:buAutoNum type="arabicPeriod"/>
              <a:tabLst>
                <a:tab pos="6545263" algn="l"/>
              </a:tabLst>
            </a:pPr>
            <a:r>
              <a:rPr lang="en-US" sz="1600" dirty="0"/>
              <a:t>Task 39 budget status and project invoices, Tomas 	</a:t>
            </a:r>
            <a:r>
              <a:rPr lang="en-US" sz="1600" dirty="0">
                <a:solidFill>
                  <a:srgbClr val="00B050"/>
                </a:solidFill>
              </a:rPr>
              <a:t>10 minutes</a:t>
            </a:r>
            <a:endParaRPr lang="en-US" sz="1600" dirty="0"/>
          </a:p>
          <a:p>
            <a:pPr marL="457200" indent="-457200">
              <a:spcBef>
                <a:spcPts val="600"/>
              </a:spcBef>
              <a:buFont typeface="+mj-lt"/>
              <a:buAutoNum type="arabicPeriod"/>
              <a:tabLst>
                <a:tab pos="6545263" algn="l"/>
              </a:tabLst>
            </a:pPr>
            <a:r>
              <a:rPr lang="en-US" sz="1600" dirty="0"/>
              <a:t>Presentation: Qingdao Institute of Bioenergy and Bioprocess	</a:t>
            </a:r>
            <a:r>
              <a:rPr lang="en-US" sz="1600" dirty="0">
                <a:solidFill>
                  <a:srgbClr val="00B050"/>
                </a:solidFill>
              </a:rPr>
              <a:t>20 minutes</a:t>
            </a:r>
            <a:r>
              <a:rPr lang="en-US" sz="1600" dirty="0"/>
              <a:t> </a:t>
            </a:r>
            <a:br>
              <a:rPr lang="en-US" sz="1600" dirty="0"/>
            </a:br>
            <a:r>
              <a:rPr lang="en-US" sz="1600" dirty="0"/>
              <a:t>Technology (QIBEBT) with China country update, Dr. </a:t>
            </a:r>
            <a:r>
              <a:rPr lang="en-US" sz="1600" dirty="0" err="1"/>
              <a:t>Fuli</a:t>
            </a:r>
            <a:r>
              <a:rPr lang="en-US" sz="1600" dirty="0"/>
              <a:t> Li 	</a:t>
            </a:r>
          </a:p>
          <a:p>
            <a:pPr marL="0" indent="0">
              <a:spcBef>
                <a:spcPts val="600"/>
              </a:spcBef>
              <a:buNone/>
              <a:tabLst>
                <a:tab pos="6545263" algn="l"/>
              </a:tabLst>
            </a:pPr>
            <a:r>
              <a:rPr lang="en-US" sz="1600" i="1" dirty="0">
                <a:solidFill>
                  <a:srgbClr val="00B050"/>
                </a:solidFill>
              </a:rPr>
              <a:t>Coffee break 	</a:t>
            </a:r>
            <a:r>
              <a:rPr lang="en-US" sz="1600" dirty="0">
                <a:solidFill>
                  <a:srgbClr val="00B050"/>
                </a:solidFill>
              </a:rPr>
              <a:t>10 minutes</a:t>
            </a:r>
          </a:p>
          <a:p>
            <a:pPr marL="457200" indent="-457200">
              <a:spcBef>
                <a:spcPts val="600"/>
              </a:spcBef>
              <a:buFont typeface="+mj-lt"/>
              <a:buAutoNum type="arabicPeriod" startAt="5"/>
              <a:tabLst>
                <a:tab pos="6545263" algn="l"/>
              </a:tabLst>
            </a:pPr>
            <a:r>
              <a:rPr lang="en-US" sz="1600" dirty="0"/>
              <a:t>Presentation: </a:t>
            </a:r>
            <a:r>
              <a:rPr lang="en-US" sz="1600" dirty="0" err="1"/>
              <a:t>Chonnam</a:t>
            </a:r>
            <a:r>
              <a:rPr lang="en-US" sz="1600" dirty="0"/>
              <a:t> National University and South Korea	</a:t>
            </a:r>
            <a:r>
              <a:rPr lang="en-US" sz="1600" dirty="0">
                <a:solidFill>
                  <a:srgbClr val="00B050"/>
                </a:solidFill>
              </a:rPr>
              <a:t>20 minutes</a:t>
            </a:r>
            <a:r>
              <a:rPr lang="en-US" sz="1600" dirty="0"/>
              <a:t> </a:t>
            </a:r>
            <a:br>
              <a:rPr lang="en-US" sz="1600" dirty="0"/>
            </a:br>
            <a:r>
              <a:rPr lang="en-US" sz="1600" dirty="0"/>
              <a:t>country update, Dr. Chang Hyun </a:t>
            </a:r>
            <a:r>
              <a:rPr lang="en-US" sz="1600" dirty="0" err="1"/>
              <a:t>Ko</a:t>
            </a:r>
            <a:endParaRPr lang="en-US" sz="1600" dirty="0"/>
          </a:p>
          <a:p>
            <a:pPr marL="457200" indent="-457200">
              <a:spcBef>
                <a:spcPts val="600"/>
              </a:spcBef>
              <a:buFont typeface="+mj-lt"/>
              <a:buAutoNum type="arabicPeriod" startAt="5"/>
              <a:tabLst>
                <a:tab pos="6545263" algn="l"/>
              </a:tabLst>
            </a:pPr>
            <a:r>
              <a:rPr lang="en-US" sz="1600" dirty="0"/>
              <a:t>Presentation: National Renewable Energy Lab, USA, Dr. Ling Tao	</a:t>
            </a:r>
            <a:r>
              <a:rPr lang="en-US" sz="1600" dirty="0">
                <a:solidFill>
                  <a:srgbClr val="00B050"/>
                </a:solidFill>
              </a:rPr>
              <a:t>10 minutes</a:t>
            </a:r>
            <a:endParaRPr lang="en-US" sz="1600" dirty="0"/>
          </a:p>
          <a:p>
            <a:pPr marL="457200" indent="-457200">
              <a:spcBef>
                <a:spcPts val="600"/>
              </a:spcBef>
              <a:buFont typeface="+mj-lt"/>
              <a:buAutoNum type="arabicPeriod" startAt="5"/>
              <a:tabLst>
                <a:tab pos="6545263" algn="l"/>
              </a:tabLst>
            </a:pPr>
            <a:r>
              <a:rPr lang="en-US" sz="1600" dirty="0"/>
              <a:t>Project updates. Brief status, 6 minutes each	</a:t>
            </a:r>
            <a:r>
              <a:rPr lang="en-US" sz="1600" dirty="0">
                <a:solidFill>
                  <a:srgbClr val="00B050"/>
                </a:solidFill>
              </a:rPr>
              <a:t>45 minutes</a:t>
            </a:r>
          </a:p>
          <a:p>
            <a:pPr marL="0" indent="0">
              <a:spcBef>
                <a:spcPts val="600"/>
              </a:spcBef>
              <a:buNone/>
              <a:tabLst>
                <a:tab pos="6545263" algn="l"/>
              </a:tabLst>
            </a:pPr>
            <a:r>
              <a:rPr lang="en-US" sz="1600" i="1" dirty="0">
                <a:solidFill>
                  <a:srgbClr val="00B050"/>
                </a:solidFill>
              </a:rPr>
              <a:t>Coffee break 	</a:t>
            </a:r>
            <a:r>
              <a:rPr lang="en-US" sz="1600" dirty="0">
                <a:solidFill>
                  <a:srgbClr val="00B050"/>
                </a:solidFill>
              </a:rPr>
              <a:t>10 minutes</a:t>
            </a:r>
            <a:endParaRPr lang="en-US" sz="1600" dirty="0"/>
          </a:p>
          <a:p>
            <a:pPr marL="457200" indent="-457200">
              <a:spcBef>
                <a:spcPts val="600"/>
              </a:spcBef>
              <a:buFont typeface="+mj-lt"/>
              <a:buAutoNum type="arabicPeriod" startAt="8"/>
              <a:tabLst>
                <a:tab pos="6545263" algn="l"/>
              </a:tabLst>
            </a:pPr>
            <a:r>
              <a:rPr lang="en-US" sz="1600" dirty="0"/>
              <a:t>Program of Work proposals. General discussion 	</a:t>
            </a:r>
            <a:r>
              <a:rPr lang="en-US" sz="1600" dirty="0">
                <a:solidFill>
                  <a:srgbClr val="00B050"/>
                </a:solidFill>
              </a:rPr>
              <a:t>30 minutes</a:t>
            </a:r>
            <a:endParaRPr lang="en-US" sz="1600" dirty="0"/>
          </a:p>
          <a:p>
            <a:pPr marL="457200" indent="-457200">
              <a:spcBef>
                <a:spcPts val="600"/>
              </a:spcBef>
              <a:buFont typeface="+mj-lt"/>
              <a:buAutoNum type="arabicPeriod" startAt="8"/>
              <a:tabLst>
                <a:tab pos="6545263" algn="l"/>
              </a:tabLst>
            </a:pPr>
            <a:r>
              <a:rPr lang="en-US" sz="1600" dirty="0"/>
              <a:t>Project </a:t>
            </a:r>
            <a:r>
              <a:rPr lang="en-US" sz="1600" dirty="0" err="1"/>
              <a:t>BioTheRoS</a:t>
            </a:r>
            <a:r>
              <a:rPr lang="en-US" sz="1600" dirty="0"/>
              <a:t>, EU Proposal, Andrea Sonnleitner	</a:t>
            </a:r>
            <a:r>
              <a:rPr lang="en-US" sz="1600" dirty="0">
                <a:solidFill>
                  <a:srgbClr val="00B050"/>
                </a:solidFill>
              </a:rPr>
              <a:t>10 minutes</a:t>
            </a:r>
            <a:endParaRPr lang="en-US" sz="1600" dirty="0"/>
          </a:p>
          <a:p>
            <a:pPr marL="457200" indent="-457200">
              <a:spcBef>
                <a:spcPts val="600"/>
              </a:spcBef>
              <a:buFont typeface="+mj-lt"/>
              <a:buAutoNum type="arabicPeriod" startAt="8"/>
              <a:tabLst>
                <a:tab pos="6545263" algn="l"/>
              </a:tabLst>
            </a:pPr>
            <a:r>
              <a:rPr lang="en-US" sz="1600" dirty="0"/>
              <a:t>Project ICARUS, Franziska Müller-Langer	 </a:t>
            </a:r>
            <a:r>
              <a:rPr lang="en-US" sz="1600" dirty="0">
                <a:solidFill>
                  <a:srgbClr val="00B050"/>
                </a:solidFill>
              </a:rPr>
              <a:t>5 minutes</a:t>
            </a:r>
            <a:endParaRPr lang="en-US" sz="1600" dirty="0"/>
          </a:p>
          <a:p>
            <a:pPr marL="457200" indent="-457200">
              <a:spcBef>
                <a:spcPts val="600"/>
              </a:spcBef>
              <a:buFont typeface="+mj-lt"/>
              <a:buAutoNum type="arabicPeriod" startAt="8"/>
              <a:tabLst>
                <a:tab pos="6545263" algn="l"/>
              </a:tabLst>
            </a:pPr>
            <a:r>
              <a:rPr lang="en-US" sz="1600" dirty="0"/>
              <a:t>Discussion “Leadership of I-T Project BECCUS Phase 2” Tomas	</a:t>
            </a:r>
            <a:r>
              <a:rPr lang="en-US" sz="1600" dirty="0">
                <a:solidFill>
                  <a:srgbClr val="00B050"/>
                </a:solidFill>
              </a:rPr>
              <a:t>10 minutes</a:t>
            </a:r>
            <a:endParaRPr lang="en-US" sz="1600" dirty="0"/>
          </a:p>
          <a:p>
            <a:pPr marL="457200" indent="-457200">
              <a:spcBef>
                <a:spcPts val="600"/>
              </a:spcBef>
              <a:buFont typeface="+mj-lt"/>
              <a:buAutoNum type="arabicPeriod" startAt="8"/>
              <a:tabLst>
                <a:tab pos="6545263" algn="l"/>
              </a:tabLst>
            </a:pPr>
            <a:r>
              <a:rPr lang="en-US" sz="1600" dirty="0"/>
              <a:t>Joint Business Meeting #7 with IEA AMF	</a:t>
            </a:r>
            <a:r>
              <a:rPr lang="en-US" sz="1600" dirty="0">
                <a:solidFill>
                  <a:srgbClr val="00B050"/>
                </a:solidFill>
              </a:rPr>
              <a:t>10 minutes</a:t>
            </a:r>
            <a:endParaRPr lang="en-US" sz="1600" dirty="0"/>
          </a:p>
          <a:p>
            <a:pPr marL="457200" indent="-457200">
              <a:spcBef>
                <a:spcPts val="600"/>
              </a:spcBef>
              <a:buFont typeface="+mj-lt"/>
              <a:buAutoNum type="arabicPeriod" startAt="8"/>
              <a:tabLst>
                <a:tab pos="6545263" algn="l"/>
              </a:tabLst>
            </a:pPr>
            <a:r>
              <a:rPr lang="en-US" sz="1600" dirty="0"/>
              <a:t>Proposed additional meetings, visits, conferences, others	</a:t>
            </a:r>
            <a:r>
              <a:rPr lang="en-US" sz="1600" dirty="0">
                <a:solidFill>
                  <a:srgbClr val="00B050"/>
                </a:solidFill>
              </a:rPr>
              <a:t>10 minutes</a:t>
            </a:r>
            <a:endParaRPr lang="en-US" sz="1600" dirty="0"/>
          </a:p>
        </p:txBody>
      </p:sp>
      <p:sp>
        <p:nvSpPr>
          <p:cNvPr id="3" name="Platshållare för text 2"/>
          <p:cNvSpPr>
            <a:spLocks noGrp="1"/>
          </p:cNvSpPr>
          <p:nvPr>
            <p:ph type="body" sz="quarter" idx="17"/>
          </p:nvPr>
        </p:nvSpPr>
        <p:spPr>
          <a:xfrm>
            <a:off x="399990" y="223561"/>
            <a:ext cx="7927564" cy="650469"/>
          </a:xfrm>
        </p:spPr>
        <p:txBody>
          <a:bodyPr/>
          <a:lstStyle/>
          <a:p>
            <a:r>
              <a:rPr lang="sv-SE" dirty="0"/>
              <a:t>Meeting agenda (</a:t>
            </a:r>
            <a:r>
              <a:rPr lang="sv-SE" dirty="0" err="1"/>
              <a:t>local</a:t>
            </a:r>
            <a:r>
              <a:rPr lang="sv-SE" dirty="0"/>
              <a:t> </a:t>
            </a:r>
            <a:r>
              <a:rPr lang="sv-SE" dirty="0" err="1"/>
              <a:t>time</a:t>
            </a:r>
            <a:r>
              <a:rPr lang="sv-SE" dirty="0"/>
              <a:t> 21:00 – 01:00)</a:t>
            </a:r>
          </a:p>
        </p:txBody>
      </p:sp>
      <p:sp>
        <p:nvSpPr>
          <p:cNvPr id="4" name="Platshållare för text 1"/>
          <p:cNvSpPr txBox="1">
            <a:spLocks/>
          </p:cNvSpPr>
          <p:nvPr/>
        </p:nvSpPr>
        <p:spPr>
          <a:xfrm>
            <a:off x="8184333" y="947238"/>
            <a:ext cx="869132" cy="4403796"/>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kern="1200">
                <a:solidFill>
                  <a:srgbClr val="0A4F9D"/>
                </a:solidFill>
                <a:latin typeface="Trebuchet MS" panose="020B0603020202020204" pitchFamily="34"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000" b="0" i="0" kern="1200">
                <a:solidFill>
                  <a:srgbClr val="0A4F9D"/>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rgbClr val="0A4F9D"/>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A4F9D"/>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tabLst>
                <a:tab pos="6545263" algn="l"/>
              </a:tabLst>
            </a:pPr>
            <a:r>
              <a:rPr lang="en-US" sz="1600" dirty="0"/>
              <a:t>21:00</a:t>
            </a:r>
            <a:br>
              <a:rPr lang="en-US" sz="1600" dirty="0"/>
            </a:br>
            <a:endParaRPr lang="en-US" sz="1600" dirty="0"/>
          </a:p>
          <a:p>
            <a:pPr marL="0" indent="0">
              <a:spcBef>
                <a:spcPts val="600"/>
              </a:spcBef>
              <a:buNone/>
              <a:tabLst>
                <a:tab pos="6545263" algn="l"/>
              </a:tabLst>
            </a:pPr>
            <a:r>
              <a:rPr lang="en-US" sz="1600" dirty="0"/>
              <a:t>21:30</a:t>
            </a:r>
          </a:p>
          <a:p>
            <a:pPr marL="0" indent="0">
              <a:spcBef>
                <a:spcPts val="600"/>
              </a:spcBef>
              <a:buNone/>
              <a:tabLst>
                <a:tab pos="6545263" algn="l"/>
              </a:tabLst>
            </a:pPr>
            <a:r>
              <a:rPr lang="en-US" sz="1600" dirty="0"/>
              <a:t>21:40</a:t>
            </a:r>
          </a:p>
          <a:p>
            <a:pPr marL="0" indent="0">
              <a:spcBef>
                <a:spcPts val="600"/>
              </a:spcBef>
              <a:buNone/>
              <a:tabLst>
                <a:tab pos="6545263" algn="l"/>
              </a:tabLst>
            </a:pPr>
            <a:r>
              <a:rPr lang="en-US" sz="1600" dirty="0"/>
              <a:t>21:50</a:t>
            </a:r>
            <a:br>
              <a:rPr lang="en-US" sz="1600" dirty="0"/>
            </a:br>
            <a:endParaRPr lang="en-US" sz="1600" dirty="0"/>
          </a:p>
          <a:p>
            <a:pPr marL="0" indent="0">
              <a:spcBef>
                <a:spcPts val="600"/>
              </a:spcBef>
              <a:buNone/>
              <a:tabLst>
                <a:tab pos="6545263" algn="l"/>
              </a:tabLst>
            </a:pPr>
            <a:r>
              <a:rPr lang="en-US" sz="1600" dirty="0"/>
              <a:t>22:10</a:t>
            </a:r>
          </a:p>
          <a:p>
            <a:pPr marL="0" indent="0">
              <a:spcBef>
                <a:spcPts val="600"/>
              </a:spcBef>
              <a:buNone/>
              <a:tabLst>
                <a:tab pos="6545263" algn="l"/>
              </a:tabLst>
            </a:pPr>
            <a:r>
              <a:rPr lang="en-US" sz="1600" dirty="0"/>
              <a:t>22:20</a:t>
            </a:r>
            <a:br>
              <a:rPr lang="en-US" sz="1600" dirty="0"/>
            </a:br>
            <a:endParaRPr lang="en-US" sz="1600" dirty="0"/>
          </a:p>
          <a:p>
            <a:pPr marL="0" indent="0">
              <a:spcBef>
                <a:spcPts val="600"/>
              </a:spcBef>
              <a:buNone/>
              <a:tabLst>
                <a:tab pos="6545263" algn="l"/>
              </a:tabLst>
            </a:pPr>
            <a:r>
              <a:rPr lang="en-US" sz="1600" dirty="0"/>
              <a:t>22:40</a:t>
            </a:r>
          </a:p>
          <a:p>
            <a:pPr marL="0" indent="0">
              <a:spcBef>
                <a:spcPts val="600"/>
              </a:spcBef>
              <a:buNone/>
              <a:tabLst>
                <a:tab pos="6545263" algn="l"/>
              </a:tabLst>
            </a:pPr>
            <a:r>
              <a:rPr lang="en-US" sz="1600" dirty="0"/>
              <a:t>22:50</a:t>
            </a:r>
          </a:p>
          <a:p>
            <a:pPr marL="0" indent="0">
              <a:spcBef>
                <a:spcPts val="600"/>
              </a:spcBef>
              <a:buNone/>
              <a:tabLst>
                <a:tab pos="6545263" algn="l"/>
              </a:tabLst>
            </a:pPr>
            <a:r>
              <a:rPr lang="en-US" sz="1600" dirty="0"/>
              <a:t>23:35</a:t>
            </a:r>
          </a:p>
          <a:p>
            <a:pPr marL="0" indent="0">
              <a:spcBef>
                <a:spcPts val="600"/>
              </a:spcBef>
              <a:buNone/>
              <a:tabLst>
                <a:tab pos="6545263" algn="l"/>
              </a:tabLst>
            </a:pPr>
            <a:r>
              <a:rPr lang="en-US" sz="1600" dirty="0"/>
              <a:t>23:45</a:t>
            </a:r>
          </a:p>
          <a:p>
            <a:pPr marL="0" indent="0">
              <a:spcBef>
                <a:spcPts val="600"/>
              </a:spcBef>
              <a:buNone/>
              <a:tabLst>
                <a:tab pos="6545263" algn="l"/>
              </a:tabLst>
            </a:pPr>
            <a:r>
              <a:rPr lang="en-US" sz="1600" dirty="0"/>
              <a:t>00:15</a:t>
            </a:r>
          </a:p>
          <a:p>
            <a:pPr marL="0" indent="0">
              <a:spcBef>
                <a:spcPts val="600"/>
              </a:spcBef>
              <a:buNone/>
              <a:tabLst>
                <a:tab pos="6545263" algn="l"/>
              </a:tabLst>
            </a:pPr>
            <a:r>
              <a:rPr lang="en-US" sz="1600" dirty="0"/>
              <a:t>00:25</a:t>
            </a:r>
          </a:p>
          <a:p>
            <a:pPr marL="0" indent="0">
              <a:spcBef>
                <a:spcPts val="600"/>
              </a:spcBef>
              <a:buNone/>
              <a:tabLst>
                <a:tab pos="6545263" algn="l"/>
              </a:tabLst>
            </a:pPr>
            <a:r>
              <a:rPr lang="en-US" sz="1600" dirty="0"/>
              <a:t>00:30</a:t>
            </a:r>
          </a:p>
          <a:p>
            <a:pPr marL="0" indent="0">
              <a:spcBef>
                <a:spcPts val="600"/>
              </a:spcBef>
              <a:buNone/>
              <a:tabLst>
                <a:tab pos="6545263" algn="l"/>
              </a:tabLst>
            </a:pPr>
            <a:r>
              <a:rPr lang="en-US" sz="1600" dirty="0"/>
              <a:t>00:40</a:t>
            </a:r>
          </a:p>
          <a:p>
            <a:pPr marL="0" indent="0">
              <a:spcBef>
                <a:spcPts val="600"/>
              </a:spcBef>
              <a:buNone/>
              <a:tabLst>
                <a:tab pos="6545263" algn="l"/>
              </a:tabLst>
            </a:pPr>
            <a:r>
              <a:rPr lang="en-US" sz="1600" dirty="0"/>
              <a:t>00:50</a:t>
            </a:r>
          </a:p>
        </p:txBody>
      </p:sp>
    </p:spTree>
    <p:extLst>
      <p:ext uri="{BB962C8B-B14F-4D97-AF65-F5344CB8AC3E}">
        <p14:creationId xmlns:p14="http://schemas.microsoft.com/office/powerpoint/2010/main" val="1440964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11. Project BECCUS</a:t>
            </a:r>
            <a:endParaRPr lang="en-CA" sz="2800" dirty="0"/>
          </a:p>
        </p:txBody>
      </p:sp>
      <p:sp>
        <p:nvSpPr>
          <p:cNvPr id="5" name="TextBox 4"/>
          <p:cNvSpPr txBox="1"/>
          <p:nvPr/>
        </p:nvSpPr>
        <p:spPr bwMode="auto">
          <a:xfrm>
            <a:off x="219456" y="1397020"/>
            <a:ext cx="8569542" cy="3351687"/>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Discussion of Action No 9 in ExCo90 regarding the “Leadership of I-T Project BECCUS Phase 2 and of Task 39 to coordinate to further explore opportunities for synergies”</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Tomas Ekbom (10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1147402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3"/>
          <a:stretch>
            <a:fillRect/>
          </a:stretch>
        </p:blipFill>
        <p:spPr>
          <a:xfrm>
            <a:off x="2771775" y="1485900"/>
            <a:ext cx="6372225" cy="5372100"/>
          </a:xfrm>
          <a:prstGeom prst="rect">
            <a:avLst/>
          </a:prstGeom>
        </p:spPr>
      </p:pic>
      <p:sp>
        <p:nvSpPr>
          <p:cNvPr id="2" name="Rubrik 1"/>
          <p:cNvSpPr>
            <a:spLocks noGrp="1"/>
          </p:cNvSpPr>
          <p:nvPr>
            <p:ph type="title"/>
          </p:nvPr>
        </p:nvSpPr>
        <p:spPr/>
        <p:txBody>
          <a:bodyPr>
            <a:noAutofit/>
          </a:bodyPr>
          <a:lstStyle/>
          <a:p>
            <a:r>
              <a:rPr lang="en-US" sz="3000" b="1" dirty="0">
                <a:solidFill>
                  <a:srgbClr val="0A4F9D"/>
                </a:solidFill>
                <a:latin typeface="Trebuchet MS" panose="020B0603020202020204" pitchFamily="34" charset="0"/>
                <a:ea typeface="+mn-ea"/>
                <a:cs typeface="+mn-cs"/>
              </a:rPr>
              <a:t>12. Business meeting #7 Leipzig 23-26 Oct</a:t>
            </a:r>
          </a:p>
        </p:txBody>
      </p:sp>
      <p:sp>
        <p:nvSpPr>
          <p:cNvPr id="3" name="Rektangel 2"/>
          <p:cNvSpPr/>
          <p:nvPr/>
        </p:nvSpPr>
        <p:spPr>
          <a:xfrm>
            <a:off x="198971" y="893379"/>
            <a:ext cx="2844907" cy="5964621"/>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text 1"/>
          <p:cNvSpPr txBox="1">
            <a:spLocks/>
          </p:cNvSpPr>
          <p:nvPr/>
        </p:nvSpPr>
        <p:spPr>
          <a:xfrm>
            <a:off x="376990" y="893380"/>
            <a:ext cx="7927564" cy="4550940"/>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60325" hangingPunct="0"/>
            <a:r>
              <a:rPr lang="en-GB" sz="2200" b="1" dirty="0">
                <a:solidFill>
                  <a:srgbClr val="0A4F9D"/>
                </a:solidFill>
                <a:latin typeface="Trebuchet MS" panose="020B0603020202020204" pitchFamily="34" charset="0"/>
              </a:rPr>
              <a:t>Joint meeting &amp; workshop with IEA AMF</a:t>
            </a:r>
          </a:p>
          <a:p>
            <a:pPr marL="60325" hangingPunct="0"/>
            <a:endParaRPr lang="en-GB" sz="2200" b="1" dirty="0">
              <a:solidFill>
                <a:srgbClr val="0A4F9D"/>
              </a:solidFill>
              <a:latin typeface="Trebuchet MS" panose="020B0603020202020204" pitchFamily="34" charset="0"/>
            </a:endParaRPr>
          </a:p>
          <a:p>
            <a:pPr marL="60325" hangingPunct="0"/>
            <a:r>
              <a:rPr lang="en-GB" sz="2000" b="1" dirty="0">
                <a:solidFill>
                  <a:srgbClr val="0A4F9D"/>
                </a:solidFill>
                <a:latin typeface="Trebuchet MS" panose="020B0603020202020204" pitchFamily="34" charset="0"/>
              </a:rPr>
              <a:t>Monday 23 Oct</a:t>
            </a:r>
          </a:p>
          <a:p>
            <a:pPr marL="60325" hangingPunct="0"/>
            <a:r>
              <a:rPr lang="en-GB" sz="2000" dirty="0">
                <a:solidFill>
                  <a:srgbClr val="0A4F9D"/>
                </a:solidFill>
                <a:latin typeface="Trebuchet MS" panose="020B0603020202020204" pitchFamily="34" charset="0"/>
              </a:rPr>
              <a:t>- Expert workshop</a:t>
            </a:r>
            <a:br>
              <a:rPr lang="en-GB" sz="2000" b="1" dirty="0">
                <a:solidFill>
                  <a:srgbClr val="0A4F9D"/>
                </a:solidFill>
                <a:latin typeface="Trebuchet MS" panose="020B0603020202020204" pitchFamily="34" charset="0"/>
              </a:rPr>
            </a:br>
            <a:endParaRPr lang="en-GB" sz="1100" b="1" dirty="0">
              <a:solidFill>
                <a:srgbClr val="0A4F9D"/>
              </a:solidFill>
              <a:latin typeface="Trebuchet MS" panose="020B0603020202020204" pitchFamily="34" charset="0"/>
            </a:endParaRPr>
          </a:p>
          <a:p>
            <a:pPr marL="60325" hangingPunct="0"/>
            <a:r>
              <a:rPr lang="en-GB" sz="2000" b="1" dirty="0">
                <a:solidFill>
                  <a:srgbClr val="0A4F9D"/>
                </a:solidFill>
                <a:latin typeface="Trebuchet MS" panose="020B0603020202020204" pitchFamily="34" charset="0"/>
              </a:rPr>
              <a:t>Tuesday 24 Oct</a:t>
            </a:r>
            <a:br>
              <a:rPr lang="en-GB" sz="2000" b="1"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Internal meeting</a:t>
            </a:r>
            <a:br>
              <a:rPr lang="en-GB" sz="2000"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Study visit</a:t>
            </a:r>
            <a:br>
              <a:rPr lang="en-GB" sz="2000"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Dinner</a:t>
            </a:r>
          </a:p>
          <a:p>
            <a:pPr marL="60325" hangingPunct="0"/>
            <a:endParaRPr lang="en-GB" sz="1100" b="1" dirty="0">
              <a:solidFill>
                <a:srgbClr val="0A4F9D"/>
              </a:solidFill>
              <a:latin typeface="Trebuchet MS" panose="020B0603020202020204" pitchFamily="34" charset="0"/>
            </a:endParaRPr>
          </a:p>
          <a:p>
            <a:pPr marL="60325" hangingPunct="0"/>
            <a:r>
              <a:rPr lang="en-GB" sz="2000" b="1" dirty="0">
                <a:solidFill>
                  <a:srgbClr val="0A4F9D"/>
                </a:solidFill>
                <a:latin typeface="Trebuchet MS" panose="020B0603020202020204" pitchFamily="34" charset="0"/>
              </a:rPr>
              <a:t>Wednesday 25 Oct</a:t>
            </a:r>
            <a:br>
              <a:rPr lang="en-GB" sz="2000" b="1"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Joint &amp; </a:t>
            </a:r>
            <a:r>
              <a:rPr lang="en-GB" sz="2000" dirty="0" err="1">
                <a:solidFill>
                  <a:srgbClr val="0A4F9D"/>
                </a:solidFill>
                <a:latin typeface="Trebuchet MS" panose="020B0603020202020204" pitchFamily="34" charset="0"/>
              </a:rPr>
              <a:t>int</a:t>
            </a:r>
            <a:r>
              <a:rPr lang="en-GB" sz="2000" dirty="0">
                <a:solidFill>
                  <a:srgbClr val="0A4F9D"/>
                </a:solidFill>
                <a:latin typeface="Trebuchet MS" panose="020B0603020202020204" pitchFamily="34" charset="0"/>
              </a:rPr>
              <a:t> meeting</a:t>
            </a:r>
            <a:br>
              <a:rPr lang="en-GB" sz="2000"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Study visit</a:t>
            </a:r>
          </a:p>
          <a:p>
            <a:pPr marL="60325" hangingPunct="0"/>
            <a:endParaRPr lang="en-GB" sz="1100" b="1" dirty="0">
              <a:solidFill>
                <a:srgbClr val="0A4F9D"/>
              </a:solidFill>
              <a:latin typeface="Trebuchet MS" panose="020B0603020202020204" pitchFamily="34" charset="0"/>
            </a:endParaRPr>
          </a:p>
          <a:p>
            <a:pPr marL="60325" hangingPunct="0"/>
            <a:r>
              <a:rPr lang="en-GB" sz="2000" b="1" dirty="0">
                <a:solidFill>
                  <a:srgbClr val="0A4F9D"/>
                </a:solidFill>
                <a:latin typeface="Trebuchet MS" panose="020B0603020202020204" pitchFamily="34" charset="0"/>
              </a:rPr>
              <a:t>Thursday 26 Oct</a:t>
            </a:r>
            <a:br>
              <a:rPr lang="en-GB" sz="2000" b="1"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Joint workshop</a:t>
            </a:r>
            <a:br>
              <a:rPr lang="en-GB" sz="2000" dirty="0">
                <a:solidFill>
                  <a:srgbClr val="0A4F9D"/>
                </a:solidFill>
                <a:latin typeface="Trebuchet MS" panose="020B0603020202020204" pitchFamily="34" charset="0"/>
              </a:rPr>
            </a:br>
            <a:r>
              <a:rPr lang="en-GB" sz="2000" dirty="0">
                <a:solidFill>
                  <a:srgbClr val="0A4F9D"/>
                </a:solidFill>
                <a:latin typeface="Trebuchet MS" panose="020B0603020202020204" pitchFamily="34" charset="0"/>
              </a:rPr>
              <a:t>- Study visit</a:t>
            </a:r>
            <a:endParaRPr lang="en-GB" sz="2000" b="1" dirty="0">
              <a:solidFill>
                <a:srgbClr val="0A4F9D"/>
              </a:solidFill>
              <a:latin typeface="Trebuchet MS" panose="020B0603020202020204" pitchFamily="34" charset="0"/>
            </a:endParaRPr>
          </a:p>
          <a:p>
            <a:pPr marL="60325" hangingPunct="0"/>
            <a:endParaRPr lang="en-GB" sz="2000" b="1" dirty="0">
              <a:solidFill>
                <a:srgbClr val="0A4F9D"/>
              </a:solidFill>
              <a:latin typeface="Trebuchet MS" panose="020B0603020202020204" pitchFamily="34" charset="0"/>
            </a:endParaRPr>
          </a:p>
        </p:txBody>
      </p:sp>
      <p:sp>
        <p:nvSpPr>
          <p:cNvPr id="9" name="Rektangel med rundade hörn 8"/>
          <p:cNvSpPr/>
          <p:nvPr/>
        </p:nvSpPr>
        <p:spPr>
          <a:xfrm>
            <a:off x="7076660" y="4717957"/>
            <a:ext cx="767301" cy="442440"/>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037151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en-US" sz="3000" b="1" dirty="0">
                <a:solidFill>
                  <a:srgbClr val="0A4F9D"/>
                </a:solidFill>
                <a:latin typeface="Trebuchet MS" panose="020B0603020202020204" pitchFamily="34" charset="0"/>
                <a:ea typeface="+mn-ea"/>
                <a:cs typeface="+mn-cs"/>
              </a:rPr>
              <a:t>13. Others, general</a:t>
            </a:r>
          </a:p>
        </p:txBody>
      </p:sp>
      <p:sp>
        <p:nvSpPr>
          <p:cNvPr id="4" name="Platshållare för text 1"/>
          <p:cNvSpPr txBox="1">
            <a:spLocks/>
          </p:cNvSpPr>
          <p:nvPr/>
        </p:nvSpPr>
        <p:spPr>
          <a:xfrm>
            <a:off x="376990" y="893380"/>
            <a:ext cx="7927564" cy="4550940"/>
          </a:xfrm>
          <a:prstGeom prst="rect">
            <a:avLst/>
          </a:prstGeom>
        </p:spPr>
        <p:txBody>
          <a:bodyPr>
            <a:noAutofit/>
          </a:bodyPr>
          <a:lstStyle>
            <a:defPPr>
              <a:defRPr lang="en-US"/>
            </a:defPPr>
            <a:lvl1pPr marL="0" algn="l" defTabSz="457200" rtl="0" eaLnBrk="1" latinLnBrk="0" hangingPunct="1">
              <a:defRPr sz="1800" kern="120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60325" hangingPunct="0"/>
            <a:endParaRPr lang="sv-SE" sz="2200" b="1" i="1" dirty="0">
              <a:latin typeface="Trebuchet MS" panose="020B0603020202020204" pitchFamily="34" charset="0"/>
            </a:endParaRPr>
          </a:p>
        </p:txBody>
      </p:sp>
      <p:sp>
        <p:nvSpPr>
          <p:cNvPr id="5" name="TextBox 4"/>
          <p:cNvSpPr txBox="1"/>
          <p:nvPr/>
        </p:nvSpPr>
        <p:spPr bwMode="auto">
          <a:xfrm>
            <a:off x="219456" y="1397020"/>
            <a:ext cx="8569542" cy="3074688"/>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Proposed additional meetings and Intertask and additional task projects, conferences and visits.</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Tomas Ekbom (10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1969962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5A54BABE-AB8E-4333-BDBC-9C87C3B6FEEB}"/>
              </a:ext>
            </a:extLst>
          </p:cNvPr>
          <p:cNvSpPr>
            <a:spLocks noGrp="1"/>
          </p:cNvSpPr>
          <p:nvPr>
            <p:ph type="body" sz="quarter" idx="11"/>
          </p:nvPr>
        </p:nvSpPr>
        <p:spPr>
          <a:xfrm>
            <a:off x="490655" y="808818"/>
            <a:ext cx="7371300" cy="991551"/>
          </a:xfrm>
        </p:spPr>
        <p:txBody>
          <a:bodyPr/>
          <a:lstStyle/>
          <a:p>
            <a:r>
              <a:rPr lang="en-GB" sz="2800" b="1" dirty="0"/>
              <a:t>Biofuels to decarbonize transport – </a:t>
            </a:r>
            <a:br>
              <a:rPr lang="en-GB" sz="2800" b="1" dirty="0"/>
            </a:br>
            <a:r>
              <a:rPr lang="en-GB" sz="2800" b="1" dirty="0"/>
              <a:t>the work we do improves the world</a:t>
            </a:r>
          </a:p>
        </p:txBody>
      </p:sp>
      <p:sp>
        <p:nvSpPr>
          <p:cNvPr id="3" name="Segnaposto testo 2">
            <a:extLst>
              <a:ext uri="{FF2B5EF4-FFF2-40B4-BE49-F238E27FC236}">
                <a16:creationId xmlns:a16="http://schemas.microsoft.com/office/drawing/2014/main" id="{6A25497D-03AE-4D8C-81A9-C614773CCD79}"/>
              </a:ext>
            </a:extLst>
          </p:cNvPr>
          <p:cNvSpPr>
            <a:spLocks noGrp="1"/>
          </p:cNvSpPr>
          <p:nvPr>
            <p:ph type="body" sz="quarter" idx="12"/>
          </p:nvPr>
        </p:nvSpPr>
        <p:spPr>
          <a:xfrm>
            <a:off x="490655" y="2077465"/>
            <a:ext cx="5259697" cy="3431858"/>
          </a:xfrm>
        </p:spPr>
        <p:txBody>
          <a:bodyPr/>
          <a:lstStyle/>
          <a:p>
            <a:r>
              <a:rPr lang="en-CA" dirty="0"/>
              <a:t>Tomas Ekbom, </a:t>
            </a:r>
            <a:r>
              <a:rPr lang="it-IT" dirty="0"/>
              <a:t>Task leader</a:t>
            </a:r>
            <a:endParaRPr lang="en-CA" dirty="0"/>
          </a:p>
          <a:p>
            <a:r>
              <a:rPr lang="it-IT" sz="2400" dirty="0">
                <a:hlinkClick r:id="rId2"/>
              </a:rPr>
              <a:t>tomas.ekbom@svebio.se</a:t>
            </a:r>
            <a:r>
              <a:rPr lang="it-IT" sz="2400" dirty="0"/>
              <a:t> </a:t>
            </a:r>
          </a:p>
          <a:p>
            <a:endParaRPr lang="it-IT" sz="1000" dirty="0"/>
          </a:p>
        </p:txBody>
      </p:sp>
    </p:spTree>
    <p:extLst>
      <p:ext uri="{BB962C8B-B14F-4D97-AF65-F5344CB8AC3E}">
        <p14:creationId xmlns:p14="http://schemas.microsoft.com/office/powerpoint/2010/main" val="2127524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376990" y="893380"/>
            <a:ext cx="7927564" cy="4550940"/>
          </a:xfrm>
        </p:spPr>
        <p:txBody>
          <a:bodyPr>
            <a:noAutofit/>
          </a:bodyPr>
          <a:lstStyle/>
          <a:p>
            <a:pPr marL="263525" indent="-263525">
              <a:buClr>
                <a:srgbClr val="0A4F9D"/>
              </a:buClr>
            </a:pPr>
            <a:r>
              <a:rPr lang="en-US" sz="2000" dirty="0"/>
              <a:t>Presentation of all attendees with name, affiliation and function.</a:t>
            </a:r>
          </a:p>
          <a:p>
            <a:pPr marL="263525" indent="-263525">
              <a:buClr>
                <a:srgbClr val="0A4F9D"/>
              </a:buClr>
            </a:pPr>
            <a:r>
              <a:rPr lang="en-US" sz="2000" dirty="0"/>
              <a:t>All NTL:s to present three currently most important topics or “issues” being it projects, policies, events or others in their country right now – a quick biofuels update. Except for China and South Korea, they have later presentations.</a:t>
            </a:r>
          </a:p>
          <a:p>
            <a:pPr marL="263525" indent="-263525">
              <a:buClr>
                <a:srgbClr val="0A4F9D"/>
              </a:buClr>
            </a:pPr>
            <a:r>
              <a:rPr lang="en-US" sz="2000" dirty="0"/>
              <a:t>Each NTL is given about one minute for this, no slides necessary. </a:t>
            </a:r>
          </a:p>
          <a:p>
            <a:pPr marL="263525" indent="-263525">
              <a:buClr>
                <a:srgbClr val="0A4F9D"/>
              </a:buClr>
            </a:pPr>
            <a:r>
              <a:rPr lang="en-US" sz="2000" dirty="0"/>
              <a:t>Task 39 Members and respective persons:</a:t>
            </a:r>
            <a:br>
              <a:rPr lang="en-US" sz="2000" dirty="0"/>
            </a:br>
            <a:r>
              <a:rPr lang="en-US" sz="1200" dirty="0"/>
              <a:t>Australia (Guest: Steve Rogers, </a:t>
            </a:r>
            <a:r>
              <a:rPr lang="en-US" sz="1200" dirty="0" err="1"/>
              <a:t>Licella</a:t>
            </a:r>
            <a:r>
              <a:rPr lang="en-US" sz="1200" dirty="0"/>
              <a:t>)</a:t>
            </a:r>
            <a:br>
              <a:rPr lang="en-US" sz="1200" dirty="0"/>
            </a:br>
            <a:r>
              <a:rPr lang="en-US" sz="1200" dirty="0"/>
              <a:t>Austria</a:t>
            </a:r>
            <a:br>
              <a:rPr lang="en-US" sz="1200" dirty="0"/>
            </a:br>
            <a:r>
              <a:rPr lang="en-US" sz="1200" dirty="0"/>
              <a:t>Belgium</a:t>
            </a:r>
            <a:br>
              <a:rPr lang="en-US" sz="1200" dirty="0"/>
            </a:br>
            <a:r>
              <a:rPr lang="en-US" sz="1200" dirty="0"/>
              <a:t>Brazil</a:t>
            </a:r>
            <a:br>
              <a:rPr lang="en-US" sz="1200" dirty="0"/>
            </a:br>
            <a:r>
              <a:rPr lang="en-US" sz="1200" dirty="0"/>
              <a:t>Canada</a:t>
            </a:r>
            <a:br>
              <a:rPr lang="en-US" sz="1200" dirty="0"/>
            </a:br>
            <a:r>
              <a:rPr lang="en-US" sz="1200" dirty="0"/>
              <a:t>China</a:t>
            </a:r>
            <a:br>
              <a:rPr lang="en-US" sz="1200" dirty="0"/>
            </a:br>
            <a:r>
              <a:rPr lang="en-US" sz="1200" dirty="0"/>
              <a:t>Denmark</a:t>
            </a:r>
            <a:br>
              <a:rPr lang="en-US" sz="1200" dirty="0"/>
            </a:br>
            <a:r>
              <a:rPr lang="en-US" sz="1200" dirty="0"/>
              <a:t>European Commission</a:t>
            </a:r>
            <a:br>
              <a:rPr lang="en-US" sz="1200" dirty="0"/>
            </a:br>
            <a:r>
              <a:rPr lang="en-US" sz="1200" dirty="0"/>
              <a:t>Germany</a:t>
            </a:r>
            <a:br>
              <a:rPr lang="en-US" sz="1200" dirty="0"/>
            </a:br>
            <a:r>
              <a:rPr lang="en-US" sz="1200" dirty="0"/>
              <a:t>Ireland (Guest: Tom Walsh, </a:t>
            </a:r>
            <a:r>
              <a:rPr lang="en-US" sz="1200" dirty="0" err="1"/>
              <a:t>Renetech</a:t>
            </a:r>
            <a:r>
              <a:rPr lang="en-US" sz="1200" dirty="0"/>
              <a:t>)</a:t>
            </a:r>
            <a:br>
              <a:rPr lang="en-US" sz="1200" dirty="0"/>
            </a:br>
            <a:r>
              <a:rPr lang="en-US" sz="1200" dirty="0"/>
              <a:t>Japan</a:t>
            </a:r>
            <a:br>
              <a:rPr lang="en-US" sz="1200" dirty="0"/>
            </a:br>
            <a:r>
              <a:rPr lang="en-US" sz="1200" dirty="0"/>
              <a:t>New Zealand</a:t>
            </a:r>
            <a:br>
              <a:rPr lang="en-US" sz="1200" dirty="0"/>
            </a:br>
            <a:r>
              <a:rPr lang="en-US" sz="1200" dirty="0"/>
              <a:t>South Korea</a:t>
            </a:r>
            <a:br>
              <a:rPr lang="en-US" sz="1200" dirty="0"/>
            </a:br>
            <a:r>
              <a:rPr lang="en-US" sz="1200" dirty="0"/>
              <a:t>Sweden</a:t>
            </a:r>
            <a:br>
              <a:rPr lang="en-US" sz="1200" dirty="0"/>
            </a:br>
            <a:r>
              <a:rPr lang="en-US" sz="1200" dirty="0"/>
              <a:t>The Netherlands</a:t>
            </a:r>
            <a:br>
              <a:rPr lang="en-US" sz="1200" dirty="0"/>
            </a:br>
            <a:r>
              <a:rPr lang="en-US" sz="1200" dirty="0"/>
              <a:t>United States</a:t>
            </a:r>
            <a:br>
              <a:rPr lang="en-US" sz="1200" dirty="0"/>
            </a:br>
            <a:r>
              <a:rPr lang="en-US" sz="1200" dirty="0"/>
              <a:t>USGC</a:t>
            </a:r>
          </a:p>
        </p:txBody>
      </p:sp>
      <p:sp>
        <p:nvSpPr>
          <p:cNvPr id="3" name="Platshållare för text 2"/>
          <p:cNvSpPr>
            <a:spLocks noGrp="1"/>
          </p:cNvSpPr>
          <p:nvPr>
            <p:ph type="body" sz="quarter" idx="17"/>
          </p:nvPr>
        </p:nvSpPr>
        <p:spPr>
          <a:xfrm>
            <a:off x="376990" y="242911"/>
            <a:ext cx="7927564" cy="650469"/>
          </a:xfrm>
        </p:spPr>
        <p:txBody>
          <a:bodyPr/>
          <a:lstStyle/>
          <a:p>
            <a:r>
              <a:rPr lang="en-GB" dirty="0"/>
              <a:t>1. General introduction with welcome</a:t>
            </a:r>
          </a:p>
        </p:txBody>
      </p:sp>
    </p:spTree>
    <p:extLst>
      <p:ext uri="{BB962C8B-B14F-4D97-AF65-F5344CB8AC3E}">
        <p14:creationId xmlns:p14="http://schemas.microsoft.com/office/powerpoint/2010/main" val="3714699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376990" y="893380"/>
            <a:ext cx="7927564" cy="4550940"/>
          </a:xfrm>
        </p:spPr>
        <p:txBody>
          <a:bodyPr>
            <a:noAutofit/>
          </a:bodyPr>
          <a:lstStyle/>
          <a:p>
            <a:pPr marL="263525" indent="-263525">
              <a:buClr>
                <a:srgbClr val="0A4F9D"/>
              </a:buClr>
            </a:pPr>
            <a:r>
              <a:rPr lang="en-US" sz="2000" dirty="0"/>
              <a:t>Currently there is participation from </a:t>
            </a:r>
            <a:r>
              <a:rPr lang="en-US" sz="2000" dirty="0">
                <a:solidFill>
                  <a:srgbClr val="FF0000"/>
                </a:solidFill>
              </a:rPr>
              <a:t>15</a:t>
            </a:r>
            <a:r>
              <a:rPr lang="en-US" sz="2000" dirty="0"/>
              <a:t> countries and </a:t>
            </a:r>
            <a:r>
              <a:rPr lang="en-US" sz="2000" dirty="0">
                <a:solidFill>
                  <a:srgbClr val="FF0000"/>
                </a:solidFill>
              </a:rPr>
              <a:t>1</a:t>
            </a:r>
            <a:r>
              <a:rPr lang="en-US" sz="2000" dirty="0"/>
              <a:t> Limited Sponsor = </a:t>
            </a:r>
            <a:r>
              <a:rPr lang="en-US" sz="2000" dirty="0">
                <a:solidFill>
                  <a:srgbClr val="FF0000"/>
                </a:solidFill>
              </a:rPr>
              <a:t>16</a:t>
            </a:r>
            <a:r>
              <a:rPr lang="en-US" sz="2000" dirty="0"/>
              <a:t> members. We are the second largest Task group with Task 37 being is the largest, 17 countries. </a:t>
            </a:r>
          </a:p>
          <a:p>
            <a:pPr marL="263525" indent="-263525">
              <a:buClr>
                <a:srgbClr val="0A4F9D"/>
              </a:buClr>
            </a:pPr>
            <a:r>
              <a:rPr lang="en-US" sz="2000" dirty="0">
                <a:solidFill>
                  <a:srgbClr val="FF0000"/>
                </a:solidFill>
              </a:rPr>
              <a:t>Estonia</a:t>
            </a:r>
            <a:r>
              <a:rPr lang="en-US" sz="2000" dirty="0"/>
              <a:t> has given notice of withdrawal as of 2023 and a waiver of the fee is processed. </a:t>
            </a:r>
            <a:r>
              <a:rPr lang="en-US" sz="2000" dirty="0">
                <a:solidFill>
                  <a:srgbClr val="FF0000"/>
                </a:solidFill>
              </a:rPr>
              <a:t>Australia</a:t>
            </a:r>
            <a:r>
              <a:rPr lang="en-US" sz="2000" dirty="0"/>
              <a:t> has opted to not participate and the Observer status is thus ended. </a:t>
            </a:r>
            <a:r>
              <a:rPr lang="en-US" sz="2000" dirty="0" err="1">
                <a:solidFill>
                  <a:srgbClr val="FF0000"/>
                </a:solidFill>
              </a:rPr>
              <a:t>Türkiye</a:t>
            </a:r>
            <a:r>
              <a:rPr lang="en-US" sz="2000" dirty="0"/>
              <a:t> is awaiting process of rejoining IEA Bioenergy TCP. Some contacts with </a:t>
            </a:r>
            <a:r>
              <a:rPr lang="en-US" sz="2000" dirty="0">
                <a:solidFill>
                  <a:srgbClr val="FF0000"/>
                </a:solidFill>
              </a:rPr>
              <a:t>Finland</a:t>
            </a:r>
            <a:r>
              <a:rPr lang="en-US" sz="2000" dirty="0"/>
              <a:t>.</a:t>
            </a:r>
          </a:p>
          <a:p>
            <a:pPr marL="263525" indent="-263525">
              <a:buClr>
                <a:srgbClr val="0A4F9D"/>
              </a:buClr>
            </a:pPr>
            <a:r>
              <a:rPr lang="en-US" sz="2000" dirty="0"/>
              <a:t>Task 39 migrated its website with ETA Florence (hosting) and launched a new site in October. Ongoing work. </a:t>
            </a:r>
          </a:p>
          <a:p>
            <a:pPr marL="263525" indent="-263525">
              <a:buClr>
                <a:srgbClr val="0A4F9D"/>
              </a:buClr>
            </a:pPr>
            <a:r>
              <a:rPr lang="en-US" sz="2000" dirty="0"/>
              <a:t>Website features Member-only section. Documents. OneDrive.</a:t>
            </a:r>
          </a:p>
          <a:p>
            <a:pPr marL="263525" indent="-263525">
              <a:buClr>
                <a:srgbClr val="0A4F9D"/>
              </a:buClr>
            </a:pPr>
            <a:r>
              <a:rPr lang="en-US" sz="2000" dirty="0"/>
              <a:t>Task 39 plans for several webinars. Invitations made to Task 39 for presentations at conferences. Latest publications.</a:t>
            </a:r>
          </a:p>
          <a:p>
            <a:pPr marL="263525" indent="-263525">
              <a:buClr>
                <a:srgbClr val="0A4F9D"/>
              </a:buClr>
            </a:pPr>
            <a:r>
              <a:rPr lang="en-US" sz="2000" dirty="0"/>
              <a:t>The newsletter is in process of getting ISSN. The layout will be changed (possibly to IEA Bioenergy). Coming editions 2023:</a:t>
            </a:r>
            <a:br>
              <a:rPr lang="en-US" sz="2000" dirty="0"/>
            </a:br>
            <a:r>
              <a:rPr lang="en-US" sz="2000" dirty="0"/>
              <a:t>	</a:t>
            </a:r>
            <a:r>
              <a:rPr lang="en-US" sz="1800" dirty="0"/>
              <a:t>#62 European Commission by April, </a:t>
            </a:r>
            <a:br>
              <a:rPr lang="en-US" sz="1800" dirty="0"/>
            </a:br>
            <a:r>
              <a:rPr lang="en-US" sz="1800" dirty="0"/>
              <a:t>	#63 New Zealand for August, </a:t>
            </a:r>
            <a:br>
              <a:rPr lang="en-US" sz="1800" dirty="0"/>
            </a:br>
            <a:r>
              <a:rPr lang="en-US" sz="1800" dirty="0"/>
              <a:t>	#64 China for November.</a:t>
            </a:r>
          </a:p>
          <a:p>
            <a:pPr marL="263525" indent="-263525">
              <a:buClr>
                <a:srgbClr val="0A4F9D"/>
              </a:buClr>
            </a:pPr>
            <a:endParaRPr lang="en-US" sz="2000" dirty="0"/>
          </a:p>
        </p:txBody>
      </p:sp>
      <p:sp>
        <p:nvSpPr>
          <p:cNvPr id="3" name="Platshållare för text 2"/>
          <p:cNvSpPr>
            <a:spLocks noGrp="1"/>
          </p:cNvSpPr>
          <p:nvPr>
            <p:ph type="body" sz="quarter" idx="17"/>
          </p:nvPr>
        </p:nvSpPr>
        <p:spPr>
          <a:xfrm>
            <a:off x="376990" y="242911"/>
            <a:ext cx="7927564" cy="650469"/>
          </a:xfrm>
        </p:spPr>
        <p:txBody>
          <a:bodyPr/>
          <a:lstStyle/>
          <a:p>
            <a:r>
              <a:rPr lang="en-GB" dirty="0"/>
              <a:t>2. General status update</a:t>
            </a:r>
          </a:p>
        </p:txBody>
      </p:sp>
    </p:spTree>
    <p:extLst>
      <p:ext uri="{BB962C8B-B14F-4D97-AF65-F5344CB8AC3E}">
        <p14:creationId xmlns:p14="http://schemas.microsoft.com/office/powerpoint/2010/main" val="3514403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upp 23"/>
          <p:cNvGrpSpPr/>
          <p:nvPr/>
        </p:nvGrpSpPr>
        <p:grpSpPr>
          <a:xfrm>
            <a:off x="0" y="2027311"/>
            <a:ext cx="9060531" cy="4756779"/>
            <a:chOff x="0" y="2027311"/>
            <a:chExt cx="9060531" cy="4756779"/>
          </a:xfrm>
        </p:grpSpPr>
        <p:pic>
          <p:nvPicPr>
            <p:cNvPr id="1026" name="Picture 2" descr="https://c.tadst.com/gfx/1200x630/tz-map-1518922800.pn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7311"/>
              <a:ext cx="9060531" cy="4756779"/>
            </a:xfrm>
            <a:prstGeom prst="rect">
              <a:avLst/>
            </a:prstGeom>
            <a:noFill/>
            <a:extLst>
              <a:ext uri="{909E8E84-426E-40DD-AFC4-6F175D3DCCD1}">
                <a14:hiddenFill xmlns:a14="http://schemas.microsoft.com/office/drawing/2010/main">
                  <a:solidFill>
                    <a:srgbClr val="FFFFFF"/>
                  </a:solidFill>
                </a14:hiddenFill>
              </a:ext>
            </a:extLst>
          </p:spPr>
        </p:pic>
        <p:pic>
          <p:nvPicPr>
            <p:cNvPr id="6" name="Bildobjekt 5"/>
            <p:cNvPicPr>
              <a:picLocks noChangeAspect="1"/>
            </p:cNvPicPr>
            <p:nvPr/>
          </p:nvPicPr>
          <p:blipFill>
            <a:blip r:embed="rId3"/>
            <a:stretch>
              <a:fillRect/>
            </a:stretch>
          </p:blipFill>
          <p:spPr>
            <a:xfrm>
              <a:off x="6308158" y="6501243"/>
              <a:ext cx="1655016" cy="152187"/>
            </a:xfrm>
            <a:prstGeom prst="rect">
              <a:avLst/>
            </a:prstGeom>
          </p:spPr>
        </p:pic>
      </p:grpSp>
      <p:sp>
        <p:nvSpPr>
          <p:cNvPr id="5"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43840" y="191591"/>
            <a:ext cx="7449548" cy="703659"/>
          </a:xfrm>
        </p:spPr>
        <p:txBody>
          <a:bodyPr/>
          <a:lstStyle/>
          <a:p>
            <a:r>
              <a:rPr lang="en-US" dirty="0"/>
              <a:t>Members of IEA Bioenergy TCP Task 39</a:t>
            </a:r>
            <a:endParaRPr lang="en-CA" dirty="0"/>
          </a:p>
        </p:txBody>
      </p:sp>
      <p:sp>
        <p:nvSpPr>
          <p:cNvPr id="8" name="Rectangle 2"/>
          <p:cNvSpPr txBox="1">
            <a:spLocks noChangeArrowheads="1"/>
          </p:cNvSpPr>
          <p:nvPr/>
        </p:nvSpPr>
        <p:spPr>
          <a:xfrm>
            <a:off x="243839" y="779970"/>
            <a:ext cx="4203873" cy="732872"/>
          </a:xfrm>
          <a:prstGeom prst="rect">
            <a:avLst/>
          </a:prstGeom>
        </p:spPr>
        <p:txBody>
          <a:bodyPr rtlCol="0">
            <a:noAutofit/>
          </a:bodyPr>
          <a:lstStyle>
            <a:lvl1pPr algn="l" defTabSz="914400" rtl="0" eaLnBrk="1" latinLnBrk="0" hangingPunct="1">
              <a:lnSpc>
                <a:spcPct val="90000"/>
              </a:lnSpc>
              <a:spcBef>
                <a:spcPct val="0"/>
              </a:spcBef>
              <a:buNone/>
              <a:defRPr sz="2400" kern="1200">
                <a:solidFill>
                  <a:schemeClr val="tx1"/>
                </a:solidFill>
                <a:latin typeface="Trebuchet MS" panose="020B0603020202020204" pitchFamily="34" charset="0"/>
                <a:ea typeface="+mj-ea"/>
                <a:cs typeface="+mj-cs"/>
              </a:defRPr>
            </a:lvl1pPr>
          </a:lstStyle>
          <a:p>
            <a:pPr>
              <a:defRPr/>
            </a:pPr>
            <a:r>
              <a:rPr lang="en-CA" sz="2200" dirty="0"/>
              <a:t>15 member countries 2022-2024</a:t>
            </a:r>
            <a:br>
              <a:rPr lang="en-CA" sz="2200" dirty="0"/>
            </a:br>
            <a:r>
              <a:rPr lang="en-CA" sz="2200" dirty="0"/>
              <a:t>1 Limited Sponsor</a:t>
            </a:r>
            <a:br>
              <a:rPr lang="en-CA" sz="2200" dirty="0"/>
            </a:br>
            <a:r>
              <a:rPr lang="en-CA" sz="1800" dirty="0">
                <a:hlinkClick r:id="rId4"/>
              </a:rPr>
              <a:t>http://task39.ieabioenergy.com/</a:t>
            </a:r>
            <a:r>
              <a:rPr lang="en-CA" sz="1800" dirty="0"/>
              <a:t> </a:t>
            </a:r>
            <a:r>
              <a:rPr lang="en-CA" sz="2000" dirty="0"/>
              <a:t> </a:t>
            </a:r>
            <a:endParaRPr lang="en-US" sz="2200" dirty="0"/>
          </a:p>
        </p:txBody>
      </p:sp>
      <p:sp>
        <p:nvSpPr>
          <p:cNvPr id="2" name="textruta 1"/>
          <p:cNvSpPr txBox="1"/>
          <p:nvPr/>
        </p:nvSpPr>
        <p:spPr>
          <a:xfrm>
            <a:off x="-1393" y="5200195"/>
            <a:ext cx="2172100" cy="1677382"/>
          </a:xfrm>
          <a:prstGeom prst="rect">
            <a:avLst/>
          </a:prstGeom>
          <a:solidFill>
            <a:srgbClr val="EEF6FC"/>
          </a:solidFill>
        </p:spPr>
        <p:txBody>
          <a:bodyPr wrap="square" rtlCol="0">
            <a:spAutoFit/>
          </a:bodyPr>
          <a:lstStyle/>
          <a:p>
            <a:pPr marL="179388" indent="-179388" algn="l">
              <a:spcAft>
                <a:spcPts val="600"/>
              </a:spcAft>
              <a:buFont typeface="+mj-lt"/>
              <a:buAutoNum type="arabicPeriod"/>
            </a:pPr>
            <a:r>
              <a:rPr lang="en-GB" sz="1100" b="1" dirty="0">
                <a:latin typeface="Arial" panose="020B0604020202020204" pitchFamily="34" charset="0"/>
                <a:cs typeface="Arial" panose="020B0604020202020204" pitchFamily="34" charset="0"/>
              </a:rPr>
              <a:t>Awaiting completion of internal authorizations / procedures.</a:t>
            </a:r>
          </a:p>
          <a:p>
            <a:pPr marL="179388" indent="-179388" algn="l">
              <a:spcAft>
                <a:spcPts val="600"/>
              </a:spcAft>
              <a:buFont typeface="+mj-lt"/>
              <a:buAutoNum type="arabicPeriod"/>
            </a:pPr>
            <a:r>
              <a:rPr lang="en-GB" sz="1100" b="1" dirty="0">
                <a:latin typeface="Arial" panose="020B0604020202020204" pitchFamily="34" charset="0"/>
                <a:cs typeface="Arial" panose="020B0604020202020204" pitchFamily="34" charset="0"/>
              </a:rPr>
              <a:t>Participated as Observer, currently as Guest/Expert.</a:t>
            </a:r>
          </a:p>
          <a:p>
            <a:pPr marL="179388" indent="-179388">
              <a:spcAft>
                <a:spcPts val="600"/>
              </a:spcAft>
              <a:buFont typeface="+mj-lt"/>
              <a:buAutoNum type="arabicPeriod"/>
            </a:pPr>
            <a:r>
              <a:rPr lang="en-GB" sz="1100" b="1" dirty="0">
                <a:latin typeface="Arial" panose="020B0604020202020204" pitchFamily="34" charset="0"/>
                <a:cs typeface="Arial" panose="020B0604020202020204" pitchFamily="34" charset="0"/>
              </a:rPr>
              <a:t>Discussions with Finland, France, India, Norway.</a:t>
            </a:r>
          </a:p>
          <a:p>
            <a:pPr marL="179388" indent="-179388">
              <a:spcAft>
                <a:spcPts val="600"/>
              </a:spcAft>
              <a:buFont typeface="+mj-lt"/>
              <a:buAutoNum type="arabicPeriod"/>
            </a:pPr>
            <a:endParaRPr lang="en-GB" sz="1100" b="1" dirty="0">
              <a:latin typeface="Arial" panose="020B0604020202020204" pitchFamily="34" charset="0"/>
              <a:cs typeface="Arial" panose="020B0604020202020204" pitchFamily="34" charset="0"/>
            </a:endParaRPr>
          </a:p>
        </p:txBody>
      </p:sp>
      <p:sp>
        <p:nvSpPr>
          <p:cNvPr id="26" name="AutoShape 208"/>
          <p:cNvSpPr>
            <a:spLocks/>
          </p:cNvSpPr>
          <p:nvPr/>
        </p:nvSpPr>
        <p:spPr bwMode="auto">
          <a:xfrm>
            <a:off x="6211050" y="1555395"/>
            <a:ext cx="2200275" cy="283980"/>
          </a:xfrm>
          <a:prstGeom prst="callout1">
            <a:avLst>
              <a:gd name="adj1" fmla="val 55624"/>
              <a:gd name="adj2" fmla="val -2403"/>
              <a:gd name="adj3" fmla="val 967050"/>
              <a:gd name="adj4" fmla="val -75463"/>
            </a:avLst>
          </a:prstGeom>
          <a:noFill/>
          <a:ln w="12700">
            <a:solidFill>
              <a:srgbClr val="4D4D4D"/>
            </a:solidFill>
            <a:miter lim="800000"/>
            <a:headEnd/>
            <a:tailEnd/>
          </a:ln>
        </p:spPr>
        <p:txBody>
          <a:bodyPr lIns="0" tIns="0" rIns="0"/>
          <a:lstStyle/>
          <a:p>
            <a:pPr lvl="0" algn="l" fontAlgn="base">
              <a:lnSpc>
                <a:spcPct val="80000"/>
              </a:lnSpc>
              <a:spcBef>
                <a:spcPct val="0"/>
              </a:spcBef>
              <a:spcAft>
                <a:spcPct val="0"/>
              </a:spcAf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European Commission</a:t>
            </a:r>
            <a:endParaRPr kumimoji="0" lang="en-US" sz="1100" b="1" i="0" u="none" strike="noStrike" kern="1200" cap="none" spc="0" normalizeH="0" baseline="30000" noProof="0" dirty="0">
              <a:ln>
                <a:noFill/>
              </a:ln>
              <a:effectLst/>
              <a:uLnTx/>
              <a:uFillTx/>
              <a:latin typeface="Calibri"/>
              <a:ea typeface="ＭＳ Ｐゴシック" charset="0"/>
              <a:cs typeface="ＭＳ Ｐゴシック" charset="0"/>
            </a:endParaRPr>
          </a:p>
        </p:txBody>
      </p:sp>
      <p:sp>
        <p:nvSpPr>
          <p:cNvPr id="28" name="AutoShape 222"/>
          <p:cNvSpPr>
            <a:spLocks/>
          </p:cNvSpPr>
          <p:nvPr/>
        </p:nvSpPr>
        <p:spPr bwMode="auto">
          <a:xfrm>
            <a:off x="6211050" y="2119204"/>
            <a:ext cx="2133613" cy="192087"/>
          </a:xfrm>
          <a:prstGeom prst="callout1">
            <a:avLst>
              <a:gd name="adj1" fmla="val 55285"/>
              <a:gd name="adj2" fmla="val -3463"/>
              <a:gd name="adj3" fmla="val 845211"/>
              <a:gd name="adj4" fmla="val -67310"/>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Sweden</a:t>
            </a:r>
            <a:endParaRPr kumimoji="0" lang="en-US" sz="1100" b="1" i="0" u="none" strike="noStrike" kern="1200" cap="none" spc="0" normalizeH="0" baseline="0" noProof="0" dirty="0">
              <a:ln>
                <a:noFill/>
              </a:ln>
              <a:effectLst/>
              <a:uLnTx/>
              <a:uFillTx/>
              <a:latin typeface="Calibri" panose="020F0502020204030204" pitchFamily="34" charset="0"/>
              <a:ea typeface="ＭＳ Ｐゴシック" charset="0"/>
              <a:cs typeface="ＭＳ Ｐゴシック" charset="0"/>
            </a:endParaRPr>
          </a:p>
        </p:txBody>
      </p:sp>
      <p:sp>
        <p:nvSpPr>
          <p:cNvPr id="29" name="AutoShape 210"/>
          <p:cNvSpPr>
            <a:spLocks/>
          </p:cNvSpPr>
          <p:nvPr/>
        </p:nvSpPr>
        <p:spPr bwMode="auto">
          <a:xfrm>
            <a:off x="6211050" y="1229473"/>
            <a:ext cx="2123399" cy="195262"/>
          </a:xfrm>
          <a:prstGeom prst="callout1">
            <a:avLst>
              <a:gd name="adj1" fmla="val 68293"/>
              <a:gd name="adj2" fmla="val -2590"/>
              <a:gd name="adj3" fmla="val 1481002"/>
              <a:gd name="adj4" fmla="val -76014"/>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Denmark</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0" name="AutoShape 210"/>
          <p:cNvSpPr>
            <a:spLocks/>
          </p:cNvSpPr>
          <p:nvPr/>
        </p:nvSpPr>
        <p:spPr bwMode="auto">
          <a:xfrm>
            <a:off x="6211050" y="914483"/>
            <a:ext cx="2029595" cy="195262"/>
          </a:xfrm>
          <a:prstGeom prst="callout1">
            <a:avLst>
              <a:gd name="adj1" fmla="val 68293"/>
              <a:gd name="adj2" fmla="val -2590"/>
              <a:gd name="adj3" fmla="val 1679130"/>
              <a:gd name="adj4" fmla="val -85284"/>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56CBF5"/>
                </a:solidFill>
                <a:effectLst/>
                <a:uLnTx/>
                <a:uFillTx/>
                <a:latin typeface="Calibri"/>
                <a:ea typeface="ＭＳ Ｐゴシック" charset="0"/>
                <a:cs typeface="ＭＳ Ｐゴシック" charset="0"/>
              </a:rPr>
              <a:t>Belgium</a:t>
            </a:r>
            <a:endParaRPr kumimoji="0" lang="en-US" sz="1100" b="1" i="0" u="none" strike="noStrike" kern="1200" cap="none" spc="0" normalizeH="0" baseline="0" noProof="0" dirty="0">
              <a:ln>
                <a:noFill/>
              </a:ln>
              <a:solidFill>
                <a:srgbClr val="56CBF5"/>
              </a:solidFill>
              <a:effectLst/>
              <a:uLnTx/>
              <a:uFillTx/>
              <a:latin typeface="Calibri"/>
              <a:ea typeface="ＭＳ Ｐゴシック" charset="0"/>
              <a:cs typeface="ＭＳ Ｐゴシック" charset="0"/>
            </a:endParaRPr>
          </a:p>
        </p:txBody>
      </p:sp>
      <p:sp>
        <p:nvSpPr>
          <p:cNvPr id="31" name="AutoShape 211"/>
          <p:cNvSpPr>
            <a:spLocks/>
          </p:cNvSpPr>
          <p:nvPr/>
        </p:nvSpPr>
        <p:spPr bwMode="auto">
          <a:xfrm>
            <a:off x="7107948" y="2114012"/>
            <a:ext cx="1710452" cy="255587"/>
          </a:xfrm>
          <a:prstGeom prst="callout1">
            <a:avLst>
              <a:gd name="adj1" fmla="val 36749"/>
              <a:gd name="adj2" fmla="val -2522"/>
              <a:gd name="adj3" fmla="val 845701"/>
              <a:gd name="adj4" fmla="val -145350"/>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Germany</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2" name="AutoShape 212"/>
          <p:cNvSpPr>
            <a:spLocks/>
          </p:cNvSpPr>
          <p:nvPr/>
        </p:nvSpPr>
        <p:spPr bwMode="auto">
          <a:xfrm>
            <a:off x="6211050" y="1802195"/>
            <a:ext cx="2035945" cy="188912"/>
          </a:xfrm>
          <a:prstGeom prst="callout1">
            <a:avLst>
              <a:gd name="adj1" fmla="val 71163"/>
              <a:gd name="adj2" fmla="val -3441"/>
              <a:gd name="adj3" fmla="val 1286828"/>
              <a:gd name="adj4" fmla="val -84338"/>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The Netherlands</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3" name="AutoShape 218"/>
          <p:cNvSpPr>
            <a:spLocks/>
          </p:cNvSpPr>
          <p:nvPr/>
        </p:nvSpPr>
        <p:spPr bwMode="auto">
          <a:xfrm>
            <a:off x="7272749" y="2369599"/>
            <a:ext cx="1787838" cy="271463"/>
          </a:xfrm>
          <a:prstGeom prst="callout1">
            <a:avLst>
              <a:gd name="adj1" fmla="val 61440"/>
              <a:gd name="adj2" fmla="val -4045"/>
              <a:gd name="adj3" fmla="val 735366"/>
              <a:gd name="adj4" fmla="val -142933"/>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Austria</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4" name="AutoShape 218"/>
          <p:cNvSpPr>
            <a:spLocks/>
          </p:cNvSpPr>
          <p:nvPr/>
        </p:nvSpPr>
        <p:spPr bwMode="auto">
          <a:xfrm>
            <a:off x="5076669" y="1083186"/>
            <a:ext cx="1134381" cy="271463"/>
          </a:xfrm>
          <a:prstGeom prst="callout1">
            <a:avLst>
              <a:gd name="adj1" fmla="val 61440"/>
              <a:gd name="adj2" fmla="val -4045"/>
              <a:gd name="adj3" fmla="val 1140019"/>
              <a:gd name="adj4" fmla="val -78302"/>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Ireland</a:t>
            </a:r>
            <a:endParaRPr kumimoji="0" lang="en-US" sz="1100" b="1" i="0" u="none" strike="noStrike" kern="1200" cap="none" spc="0" normalizeH="0" baseline="30000" noProof="0" dirty="0">
              <a:ln>
                <a:noFill/>
              </a:ln>
              <a:effectLst/>
              <a:uLnTx/>
              <a:uFillTx/>
              <a:latin typeface="Calibri"/>
              <a:ea typeface="ＭＳ Ｐゴシック" charset="0"/>
              <a:cs typeface="ＭＳ Ｐゴシック" charset="0"/>
            </a:endParaRPr>
          </a:p>
        </p:txBody>
      </p:sp>
      <p:sp>
        <p:nvSpPr>
          <p:cNvPr id="35" name="AutoShape 215"/>
          <p:cNvSpPr>
            <a:spLocks/>
          </p:cNvSpPr>
          <p:nvPr/>
        </p:nvSpPr>
        <p:spPr bwMode="auto">
          <a:xfrm>
            <a:off x="318443" y="2371187"/>
            <a:ext cx="778838" cy="269875"/>
          </a:xfrm>
          <a:prstGeom prst="callout1">
            <a:avLst>
              <a:gd name="adj1" fmla="val 45949"/>
              <a:gd name="adj2" fmla="val 89852"/>
              <a:gd name="adj3" fmla="val 648975"/>
              <a:gd name="adj4" fmla="val 126208"/>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Canada</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6" name="AutoShape 216"/>
          <p:cNvSpPr>
            <a:spLocks/>
          </p:cNvSpPr>
          <p:nvPr/>
        </p:nvSpPr>
        <p:spPr bwMode="auto">
          <a:xfrm>
            <a:off x="227937" y="4692210"/>
            <a:ext cx="2163762" cy="254000"/>
          </a:xfrm>
          <a:prstGeom prst="callout1">
            <a:avLst>
              <a:gd name="adj1" fmla="val 47451"/>
              <a:gd name="adj2" fmla="val 57389"/>
              <a:gd name="adj3" fmla="val -33691"/>
              <a:gd name="adj4" fmla="val 100345"/>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United States</a:t>
            </a:r>
            <a:b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br>
            <a:r>
              <a:rPr kumimoji="0" lang="en-US" sz="1600" b="1" i="0" u="none" strike="noStrike" kern="1200" cap="none" spc="0" normalizeH="0" baseline="0" noProof="0" dirty="0">
                <a:ln>
                  <a:noFill/>
                </a:ln>
                <a:solidFill>
                  <a:srgbClr val="56CBF5"/>
                </a:solidFill>
                <a:effectLst/>
                <a:uLnTx/>
                <a:uFillTx/>
                <a:latin typeface="Calibri"/>
                <a:ea typeface="ＭＳ Ｐゴシック" charset="0"/>
                <a:cs typeface="ＭＳ Ｐゴシック" charset="0"/>
              </a:rPr>
              <a:t>US Grains Council</a:t>
            </a:r>
            <a:endParaRPr kumimoji="0" lang="en-US" sz="1100" b="1" i="0" u="none" strike="noStrike" kern="1200" cap="none" spc="0" normalizeH="0" baseline="30000" noProof="0" dirty="0">
              <a:ln>
                <a:noFill/>
              </a:ln>
              <a:solidFill>
                <a:srgbClr val="56CBF5"/>
              </a:solidFill>
              <a:effectLst/>
              <a:uLnTx/>
              <a:uFillTx/>
              <a:latin typeface="Calibri"/>
              <a:ea typeface="ＭＳ Ｐゴシック" charset="0"/>
              <a:cs typeface="ＭＳ Ｐゴシック" charset="0"/>
            </a:endParaRPr>
          </a:p>
        </p:txBody>
      </p:sp>
      <p:sp>
        <p:nvSpPr>
          <p:cNvPr id="37" name="AutoShape 220"/>
          <p:cNvSpPr>
            <a:spLocks/>
          </p:cNvSpPr>
          <p:nvPr/>
        </p:nvSpPr>
        <p:spPr bwMode="auto">
          <a:xfrm>
            <a:off x="3760420" y="6061983"/>
            <a:ext cx="2159000" cy="328612"/>
          </a:xfrm>
          <a:prstGeom prst="callout1">
            <a:avLst>
              <a:gd name="adj1" fmla="val 38329"/>
              <a:gd name="adj2" fmla="val -2173"/>
              <a:gd name="adj3" fmla="val -58470"/>
              <a:gd name="adj4" fmla="val -25058"/>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Brazil</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38" name="AutoShape 217"/>
          <p:cNvSpPr>
            <a:spLocks/>
          </p:cNvSpPr>
          <p:nvPr/>
        </p:nvSpPr>
        <p:spPr bwMode="auto">
          <a:xfrm>
            <a:off x="5989555" y="6276295"/>
            <a:ext cx="1047350" cy="228600"/>
          </a:xfrm>
          <a:prstGeom prst="callout1">
            <a:avLst>
              <a:gd name="adj1" fmla="val 46661"/>
              <a:gd name="adj2" fmla="val 92828"/>
              <a:gd name="adj3" fmla="val -45095"/>
              <a:gd name="adj4" fmla="val 180693"/>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a:ea typeface="ＭＳ Ｐゴシック" charset="0"/>
                <a:cs typeface="ＭＳ Ｐゴシック" charset="0"/>
              </a:rPr>
              <a:t>Australia</a:t>
            </a:r>
            <a:r>
              <a:rPr lang="en-US" sz="1600" b="1" baseline="30000" dirty="0">
                <a:solidFill>
                  <a:srgbClr val="FFC000"/>
                </a:solidFill>
                <a:latin typeface="Calibri"/>
                <a:ea typeface="ＭＳ Ｐゴシック" charset="0"/>
                <a:cs typeface="ＭＳ Ｐゴシック" charset="0"/>
              </a:rPr>
              <a:t>2</a:t>
            </a:r>
            <a:endParaRPr kumimoji="0" lang="en-US" sz="1100" b="1" i="0" u="none" strike="noStrike" kern="1200" cap="none" spc="0" normalizeH="0" baseline="30000" noProof="0" dirty="0">
              <a:ln>
                <a:noFill/>
              </a:ln>
              <a:solidFill>
                <a:srgbClr val="FFC000"/>
              </a:solidFill>
              <a:effectLst/>
              <a:uLnTx/>
              <a:uFillTx/>
              <a:latin typeface="Calibri"/>
              <a:ea typeface="ＭＳ Ｐゴシック" charset="0"/>
              <a:cs typeface="ＭＳ Ｐゴシック" charset="0"/>
            </a:endParaRPr>
          </a:p>
        </p:txBody>
      </p:sp>
      <p:sp>
        <p:nvSpPr>
          <p:cNvPr id="39" name="AutoShape 217"/>
          <p:cNvSpPr>
            <a:spLocks/>
          </p:cNvSpPr>
          <p:nvPr/>
        </p:nvSpPr>
        <p:spPr bwMode="auto">
          <a:xfrm>
            <a:off x="6859760" y="6503682"/>
            <a:ext cx="1380885" cy="206375"/>
          </a:xfrm>
          <a:prstGeom prst="callout1">
            <a:avLst>
              <a:gd name="adj1" fmla="val 60092"/>
              <a:gd name="adj2" fmla="val 84904"/>
              <a:gd name="adj3" fmla="val -40776"/>
              <a:gd name="adj4" fmla="val 111478"/>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New Zealand</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40" name="AutoShape 220"/>
          <p:cNvSpPr>
            <a:spLocks/>
          </p:cNvSpPr>
          <p:nvPr/>
        </p:nvSpPr>
        <p:spPr bwMode="auto">
          <a:xfrm>
            <a:off x="8010977" y="4819210"/>
            <a:ext cx="705023" cy="247650"/>
          </a:xfrm>
          <a:prstGeom prst="callout1">
            <a:avLst>
              <a:gd name="adj1" fmla="val 51544"/>
              <a:gd name="adj2" fmla="val -2855"/>
              <a:gd name="adj3" fmla="val -34591"/>
              <a:gd name="adj4" fmla="val -134239"/>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kern="1200" cap="none" spc="0" normalizeH="0" baseline="0" noProof="0" dirty="0">
                <a:ln>
                  <a:noFill/>
                </a:ln>
                <a:solidFill>
                  <a:srgbClr val="56CBF5"/>
                </a:solidFill>
                <a:effectLst/>
                <a:uLnTx/>
                <a:uFillTx/>
                <a:latin typeface="Calibri"/>
                <a:ea typeface="ＭＳ Ｐゴシック" charset="0"/>
                <a:cs typeface="ＭＳ Ｐゴシック" charset="0"/>
              </a:rPr>
              <a:t>China</a:t>
            </a:r>
            <a:endParaRPr kumimoji="0" lang="en-US" sz="1100" b="1" i="0" u="none" kern="1200" cap="none" spc="0" normalizeH="0" baseline="0" noProof="0" dirty="0">
              <a:ln>
                <a:noFill/>
              </a:ln>
              <a:solidFill>
                <a:srgbClr val="56CBF5"/>
              </a:solidFill>
              <a:effectLst/>
              <a:uLnTx/>
              <a:uFillTx/>
              <a:latin typeface="Calibri"/>
              <a:ea typeface="ＭＳ Ｐゴシック" charset="0"/>
              <a:cs typeface="ＭＳ Ｐゴシック" charset="0"/>
            </a:endParaRPr>
          </a:p>
        </p:txBody>
      </p:sp>
      <p:sp>
        <p:nvSpPr>
          <p:cNvPr id="41" name="AutoShape 219"/>
          <p:cNvSpPr>
            <a:spLocks/>
          </p:cNvSpPr>
          <p:nvPr/>
        </p:nvSpPr>
        <p:spPr bwMode="auto">
          <a:xfrm>
            <a:off x="8098958" y="4489439"/>
            <a:ext cx="617042" cy="195263"/>
          </a:xfrm>
          <a:prstGeom prst="callout1">
            <a:avLst>
              <a:gd name="adj1" fmla="val 51544"/>
              <a:gd name="adj2" fmla="val -4347"/>
              <a:gd name="adj3" fmla="val 50909"/>
              <a:gd name="adj4" fmla="val -44134"/>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Japan</a:t>
            </a:r>
            <a:endParaRPr kumimoji="0" lang="en-US" sz="1100" b="1" i="0" u="none" strike="noStrike" kern="1200" cap="none" spc="0" normalizeH="0" baseline="0" noProof="0" dirty="0">
              <a:ln>
                <a:noFill/>
              </a:ln>
              <a:effectLst/>
              <a:uLnTx/>
              <a:uFillTx/>
              <a:latin typeface="Calibri"/>
            </a:endParaRPr>
          </a:p>
        </p:txBody>
      </p:sp>
      <p:sp>
        <p:nvSpPr>
          <p:cNvPr id="42" name="AutoShape 214"/>
          <p:cNvSpPr>
            <a:spLocks/>
          </p:cNvSpPr>
          <p:nvPr/>
        </p:nvSpPr>
        <p:spPr bwMode="auto">
          <a:xfrm>
            <a:off x="6308158" y="4005777"/>
            <a:ext cx="1309324" cy="254000"/>
          </a:xfrm>
          <a:prstGeom prst="callout1">
            <a:avLst>
              <a:gd name="adj1" fmla="val 79356"/>
              <a:gd name="adj2" fmla="val 40592"/>
              <a:gd name="adj3" fmla="val 235201"/>
              <a:gd name="adj4" fmla="val 83705"/>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Calibri"/>
                <a:ea typeface="ＭＳ Ｐゴシック" charset="0"/>
                <a:cs typeface="ＭＳ Ｐゴシック" charset="0"/>
              </a:rPr>
              <a:t>South Korea</a:t>
            </a:r>
            <a:endParaRPr kumimoji="0" lang="en-US" sz="1100" b="1" i="0" u="none" strike="noStrike" kern="1200" cap="none" spc="0" normalizeH="0" baseline="0" noProof="0" dirty="0">
              <a:ln>
                <a:noFill/>
              </a:ln>
              <a:effectLst/>
              <a:uLnTx/>
              <a:uFillTx/>
              <a:latin typeface="Calibri"/>
              <a:ea typeface="ＭＳ Ｐゴシック" charset="0"/>
              <a:cs typeface="ＭＳ Ｐゴシック" charset="0"/>
            </a:endParaRPr>
          </a:p>
        </p:txBody>
      </p:sp>
      <p:sp>
        <p:nvSpPr>
          <p:cNvPr id="43" name="AutoShape 211"/>
          <p:cNvSpPr>
            <a:spLocks/>
          </p:cNvSpPr>
          <p:nvPr/>
        </p:nvSpPr>
        <p:spPr bwMode="auto">
          <a:xfrm>
            <a:off x="5919420" y="5470065"/>
            <a:ext cx="1994496" cy="255587"/>
          </a:xfrm>
          <a:prstGeom prst="callout1">
            <a:avLst>
              <a:gd name="adj1" fmla="val 36749"/>
              <a:gd name="adj2" fmla="val -2522"/>
              <a:gd name="adj3" fmla="val -359091"/>
              <a:gd name="adj4" fmla="val -40415"/>
            </a:avLst>
          </a:prstGeom>
          <a:noFill/>
          <a:ln w="12700">
            <a:solidFill>
              <a:srgbClr val="4D4D4D"/>
            </a:solidFill>
            <a:miter lim="800000"/>
            <a:headEnd/>
            <a:tailEnd/>
          </a:ln>
        </p:spPr>
        <p:txBody>
          <a:bodyPr lIns="0" tIns="0" rIns="0"/>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C000"/>
                </a:solidFill>
                <a:effectLst/>
                <a:uLnTx/>
                <a:uFillTx/>
                <a:latin typeface="Calibri"/>
                <a:ea typeface="ＭＳ Ｐゴシック" charset="0"/>
                <a:cs typeface="ＭＳ Ｐゴシック" charset="0"/>
              </a:rPr>
              <a:t>Turkey</a:t>
            </a:r>
            <a:r>
              <a:rPr lang="en-US" sz="1600" b="1" baseline="30000" dirty="0">
                <a:solidFill>
                  <a:srgbClr val="FFC000"/>
                </a:solidFill>
                <a:latin typeface="Calibri"/>
                <a:ea typeface="ＭＳ Ｐゴシック" charset="0"/>
                <a:cs typeface="ＭＳ Ｐゴシック" charset="0"/>
              </a:rPr>
              <a:t>1</a:t>
            </a:r>
            <a:endParaRPr kumimoji="0" lang="en-US" sz="1100" b="1" i="0" u="none" strike="noStrike" kern="1200" cap="none" spc="0" normalizeH="0" baseline="30000" noProof="0" dirty="0">
              <a:ln>
                <a:noFill/>
              </a:ln>
              <a:solidFill>
                <a:srgbClr val="FFC000"/>
              </a:solidFill>
              <a:effectLst/>
              <a:uLnTx/>
              <a:uFillTx/>
              <a:latin typeface="Calibri"/>
              <a:ea typeface="ＭＳ Ｐゴシック" charset="0"/>
              <a:cs typeface="ＭＳ Ｐゴシック" charset="0"/>
            </a:endParaRPr>
          </a:p>
        </p:txBody>
      </p:sp>
    </p:spTree>
    <p:extLst>
      <p:ext uri="{BB962C8B-B14F-4D97-AF65-F5344CB8AC3E}">
        <p14:creationId xmlns:p14="http://schemas.microsoft.com/office/powerpoint/2010/main" val="2466459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bwMode="auto">
          <a:xfrm>
            <a:off x="217714" y="980728"/>
            <a:ext cx="8708572" cy="4490460"/>
          </a:xfrm>
          <a:prstGeom prst="rect">
            <a:avLst/>
          </a:prstGeom>
          <a:noFill/>
          <a:ln w="9525">
            <a:noFill/>
            <a:miter lim="800000"/>
            <a:headEnd/>
            <a:tailEnd/>
          </a:ln>
        </p:spPr>
        <p:txBody>
          <a:bodyPr wrap="square" lIns="0" tIns="27432" rIns="0" bIns="0" rtlCol="0">
            <a:spAutoFit/>
          </a:bodyPr>
          <a:lstStyle/>
          <a:p>
            <a:pPr marL="285750" indent="-225425" algn="l">
              <a:spcAft>
                <a:spcPts val="600"/>
              </a:spcAft>
              <a:buFont typeface="Arial" panose="020B0604020202020204" pitchFamily="34" charset="0"/>
              <a:buChar char="•"/>
            </a:pPr>
            <a:r>
              <a:rPr lang="en-GB" dirty="0">
                <a:solidFill>
                  <a:srgbClr val="0A4F9D"/>
                </a:solidFill>
                <a:latin typeface="Trebuchet MS" panose="020B0603020202020204" pitchFamily="34" charset="0"/>
              </a:rPr>
              <a:t>The task group organizes two-three Business meetings per year (one physical) and arranges webinars, seminars, workshops and conferences, not seldom with other task groups, and manages a Task 39 website.</a:t>
            </a:r>
          </a:p>
          <a:p>
            <a:pPr marL="285750" indent="-225425" algn="l" hangingPunct="0">
              <a:spcAft>
                <a:spcPts val="600"/>
              </a:spcAft>
              <a:buFont typeface="Arial" panose="020B0604020202020204" pitchFamily="34" charset="0"/>
              <a:buChar char="•"/>
            </a:pPr>
            <a:r>
              <a:rPr lang="en-GB" dirty="0">
                <a:solidFill>
                  <a:srgbClr val="0A4F9D"/>
                </a:solidFill>
                <a:latin typeface="Trebuchet MS" panose="020B0603020202020204" pitchFamily="34" charset="0"/>
              </a:rPr>
              <a:t>Program of Work includes conducting task projects with own funding, and also inter-task projects for sustainable, low-carbon intensity transport biofuels to decarbonize the global economy.</a:t>
            </a:r>
          </a:p>
          <a:p>
            <a:pPr marL="285750" indent="-225425" algn="l">
              <a:spcAft>
                <a:spcPts val="600"/>
              </a:spcAft>
              <a:buFont typeface="Arial" panose="020B0604020202020204" pitchFamily="34" charset="0"/>
              <a:buChar char="•"/>
            </a:pPr>
            <a:r>
              <a:rPr lang="en-GB" dirty="0">
                <a:solidFill>
                  <a:srgbClr val="0A4F9D"/>
                </a:solidFill>
                <a:latin typeface="Trebuchet MS" panose="020B0603020202020204" pitchFamily="34" charset="0"/>
              </a:rPr>
              <a:t>Examples includes assess and help with market development, maintain </a:t>
            </a:r>
            <a:r>
              <a:rPr lang="en-US" dirty="0">
                <a:solidFill>
                  <a:srgbClr val="0A4F9D"/>
                </a:solidFill>
                <a:latin typeface="Trebuchet MS" panose="020B0603020202020204" pitchFamily="34" charset="0"/>
              </a:rPr>
              <a:t>demonstration plants database and website which shows advanced biofuels production facilities, an</a:t>
            </a:r>
            <a:r>
              <a:rPr lang="en-GB" dirty="0">
                <a:solidFill>
                  <a:srgbClr val="0A4F9D"/>
                </a:solidFill>
                <a:latin typeface="Trebuchet MS" panose="020B0603020202020204" pitchFamily="34" charset="0"/>
              </a:rPr>
              <a:t> Implementation Agenda: compares and contrasts successful policies to assess applicability to global regions.</a:t>
            </a:r>
          </a:p>
          <a:p>
            <a:pPr marL="285750" indent="-225425" algn="l">
              <a:spcAft>
                <a:spcPts val="600"/>
              </a:spcAft>
              <a:buFont typeface="Arial" panose="020B0604020202020204" pitchFamily="34" charset="0"/>
              <a:buChar char="•"/>
            </a:pPr>
            <a:r>
              <a:rPr lang="en-GB" dirty="0">
                <a:solidFill>
                  <a:srgbClr val="0A4F9D"/>
                </a:solidFill>
                <a:latin typeface="Trebuchet MS" panose="020B0603020202020204" pitchFamily="34" charset="0"/>
              </a:rPr>
              <a:t>Publishing world class, state-of-the-art, reports, and </a:t>
            </a:r>
            <a:r>
              <a:rPr lang="sv-SE" dirty="0" err="1">
                <a:solidFill>
                  <a:srgbClr val="0A4F9D"/>
                </a:solidFill>
                <a:latin typeface="Trebuchet MS" panose="020B0603020202020204" pitchFamily="34" charset="0"/>
              </a:rPr>
              <a:t>three</a:t>
            </a:r>
            <a:r>
              <a:rPr lang="en-US" dirty="0">
                <a:solidFill>
                  <a:srgbClr val="0A4F9D"/>
                </a:solidFill>
                <a:latin typeface="Trebuchet MS" panose="020B0603020202020204" pitchFamily="34" charset="0"/>
              </a:rPr>
              <a:t> newsletters per year, featuring country reports, media stories and research (distributed to +2000 biofuels stakeholders).</a:t>
            </a:r>
            <a:endParaRPr lang="en-GB" dirty="0">
              <a:solidFill>
                <a:srgbClr val="0A4F9D"/>
              </a:solidFill>
              <a:latin typeface="Trebuchet MS" panose="020B0603020202020204" pitchFamily="34" charset="0"/>
            </a:endParaRPr>
          </a:p>
          <a:p>
            <a:pPr marL="285750" indent="-225425" algn="l" hangingPunct="0">
              <a:spcAft>
                <a:spcPts val="600"/>
              </a:spcAft>
              <a:buFont typeface="Arial" panose="020B0604020202020204" pitchFamily="34" charset="0"/>
              <a:buChar char="•"/>
            </a:pPr>
            <a:r>
              <a:rPr lang="en-GB" dirty="0">
                <a:solidFill>
                  <a:srgbClr val="0A4F9D"/>
                </a:solidFill>
                <a:latin typeface="Trebuchet MS" panose="020B0603020202020204" pitchFamily="34" charset="0"/>
              </a:rPr>
              <a:t>Collaborate with other Tasks and allied international agencies (IEA HQ, IRENA, etc.) as well as other IEA TCPs (AMF, Hydrogen, etc.) and national programs.</a:t>
            </a:r>
            <a:endParaRPr lang="en-US" dirty="0">
              <a:solidFill>
                <a:srgbClr val="0A4F9D"/>
              </a:solidFill>
              <a:latin typeface="Trebuchet MS" panose="020B0603020202020204" pitchFamily="34" charset="0"/>
            </a:endParaRPr>
          </a:p>
        </p:txBody>
      </p:sp>
      <p:sp>
        <p:nvSpPr>
          <p:cNvPr id="4"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92608" y="237744"/>
            <a:ext cx="8115218" cy="743163"/>
          </a:xfrm>
        </p:spPr>
        <p:txBody>
          <a:bodyPr/>
          <a:lstStyle/>
          <a:p>
            <a:r>
              <a:rPr lang="en-US" dirty="0"/>
              <a:t>Task 39’s Program of Work and activities</a:t>
            </a:r>
            <a:endParaRPr lang="en-CA" dirty="0"/>
          </a:p>
        </p:txBody>
      </p:sp>
    </p:spTree>
    <p:extLst>
      <p:ext uri="{BB962C8B-B14F-4D97-AF65-F5344CB8AC3E}">
        <p14:creationId xmlns:p14="http://schemas.microsoft.com/office/powerpoint/2010/main" val="2762283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a:xfrm>
            <a:off x="376990" y="893380"/>
            <a:ext cx="7927564" cy="4550940"/>
          </a:xfrm>
        </p:spPr>
        <p:txBody>
          <a:bodyPr>
            <a:noAutofit/>
          </a:bodyPr>
          <a:lstStyle/>
          <a:p>
            <a:pPr marL="263525" indent="-263525">
              <a:buClr>
                <a:srgbClr val="0A4F9D"/>
              </a:buClr>
            </a:pPr>
            <a:r>
              <a:rPr lang="en-US" sz="2000" dirty="0"/>
              <a:t>A revised budget was sent to </a:t>
            </a:r>
            <a:r>
              <a:rPr lang="en-US" sz="2000" dirty="0" err="1"/>
              <a:t>ExCo</a:t>
            </a:r>
            <a:r>
              <a:rPr lang="en-US" sz="2000" dirty="0"/>
              <a:t> with the Progress report, which was approved. Main cause being changes with members entering, leaving, re-appearing. </a:t>
            </a:r>
          </a:p>
          <a:p>
            <a:pPr marL="263525" indent="-263525">
              <a:buClr>
                <a:srgbClr val="0A4F9D"/>
              </a:buClr>
            </a:pPr>
            <a:r>
              <a:rPr lang="en-US" sz="2000" dirty="0"/>
              <a:t>In addition, the work-load and schedule became more clear giving need for change. Also, “Dissemination” and “Other expenditure” (task meetings, workshops) were corrected. </a:t>
            </a:r>
          </a:p>
          <a:p>
            <a:pPr marL="263525" indent="-263525">
              <a:buClr>
                <a:srgbClr val="0A4F9D"/>
              </a:buClr>
            </a:pPr>
            <a:r>
              <a:rPr lang="en-US" sz="2000" dirty="0"/>
              <a:t>The budget has again changed in 2023 with Estonia leaving and the 10% less to the Strategic Fund which had to be corrected as 2022 was based on anticipated revenue for 17 members.</a:t>
            </a:r>
          </a:p>
          <a:p>
            <a:pPr marL="263525" indent="-263525">
              <a:buClr>
                <a:srgbClr val="0A4F9D"/>
              </a:buClr>
            </a:pPr>
            <a:r>
              <a:rPr lang="en-US" sz="2000" dirty="0"/>
              <a:t>The total budget is now not calculated as $648,000 but with the changes $634,500 for the triennium. This can though change.</a:t>
            </a:r>
          </a:p>
          <a:p>
            <a:pPr marL="263525" indent="-263525">
              <a:buClr>
                <a:srgbClr val="0A4F9D"/>
              </a:buClr>
            </a:pPr>
            <a:r>
              <a:rPr lang="en-US" sz="2000" dirty="0"/>
              <a:t>There are currently six projects on-going with total financing of $230,000. However, there is lack of invoices and expenditure is behind schedule. Still, there are uncommitted projects and large fund available.</a:t>
            </a:r>
          </a:p>
          <a:p>
            <a:pPr marL="263525" indent="-263525">
              <a:buClr>
                <a:srgbClr val="0A4F9D"/>
              </a:buClr>
            </a:pPr>
            <a:endParaRPr lang="en-US" sz="2000" dirty="0"/>
          </a:p>
        </p:txBody>
      </p:sp>
      <p:sp>
        <p:nvSpPr>
          <p:cNvPr id="3" name="Platshållare för text 2"/>
          <p:cNvSpPr>
            <a:spLocks noGrp="1"/>
          </p:cNvSpPr>
          <p:nvPr>
            <p:ph type="body" sz="quarter" idx="17"/>
          </p:nvPr>
        </p:nvSpPr>
        <p:spPr>
          <a:xfrm>
            <a:off x="376990" y="242911"/>
            <a:ext cx="7927564" cy="650469"/>
          </a:xfrm>
        </p:spPr>
        <p:txBody>
          <a:bodyPr/>
          <a:lstStyle/>
          <a:p>
            <a:r>
              <a:rPr lang="en-GB" dirty="0"/>
              <a:t>3. Task 39 budget and status</a:t>
            </a:r>
          </a:p>
        </p:txBody>
      </p:sp>
    </p:spTree>
    <p:extLst>
      <p:ext uri="{BB962C8B-B14F-4D97-AF65-F5344CB8AC3E}">
        <p14:creationId xmlns:p14="http://schemas.microsoft.com/office/powerpoint/2010/main" val="4255951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Task 39 Financial statement</a:t>
            </a:r>
            <a:endParaRPr lang="en-CA" sz="2800" dirty="0"/>
          </a:p>
        </p:txBody>
      </p:sp>
      <p:sp>
        <p:nvSpPr>
          <p:cNvPr id="6" name="Platshållare för text 1"/>
          <p:cNvSpPr>
            <a:spLocks noGrp="1"/>
          </p:cNvSpPr>
          <p:nvPr>
            <p:ph type="body" sz="quarter" idx="11"/>
          </p:nvPr>
        </p:nvSpPr>
        <p:spPr>
          <a:xfrm>
            <a:off x="219456" y="5454595"/>
            <a:ext cx="8697716" cy="803945"/>
          </a:xfrm>
        </p:spPr>
        <p:txBody>
          <a:bodyPr>
            <a:noAutofit/>
          </a:bodyPr>
          <a:lstStyle/>
          <a:p>
            <a:pPr marL="0" indent="0">
              <a:spcBef>
                <a:spcPts val="600"/>
              </a:spcBef>
              <a:buNone/>
            </a:pPr>
            <a:r>
              <a:rPr lang="en-US" sz="1400" i="1" dirty="0">
                <a:solidFill>
                  <a:srgbClr val="00B050"/>
                </a:solidFill>
              </a:rPr>
              <a:t>The income 2022 has been revised with additional income, but made in 2023.</a:t>
            </a:r>
          </a:p>
          <a:p>
            <a:pPr marL="0" indent="0">
              <a:spcBef>
                <a:spcPts val="600"/>
              </a:spcBef>
              <a:buNone/>
            </a:pPr>
            <a:r>
              <a:rPr lang="en-US" sz="1400" i="1" dirty="0">
                <a:solidFill>
                  <a:srgbClr val="00B050"/>
                </a:solidFill>
              </a:rPr>
              <a:t>The actual travel spending has not been updated for all of 2022.</a:t>
            </a:r>
          </a:p>
        </p:txBody>
      </p:sp>
      <p:sp>
        <p:nvSpPr>
          <p:cNvPr id="7" name="Platshållare för text 1"/>
          <p:cNvSpPr txBox="1">
            <a:spLocks/>
          </p:cNvSpPr>
          <p:nvPr/>
        </p:nvSpPr>
        <p:spPr>
          <a:xfrm>
            <a:off x="5285980" y="495876"/>
            <a:ext cx="3631191" cy="392926"/>
          </a:xfrm>
          <a:prstGeom prst="rect">
            <a:avLst/>
          </a:prstGeom>
        </p:spPr>
        <p:txBody>
          <a:bodyPr>
            <a:no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2400" b="0" i="0" kern="1200">
                <a:solidFill>
                  <a:srgbClr val="0A4F9D"/>
                </a:solidFill>
                <a:latin typeface="Trebuchet MS" panose="020B0603020202020204" pitchFamily="34"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000" b="0" i="0" kern="1200">
                <a:solidFill>
                  <a:srgbClr val="0A4F9D"/>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rgbClr val="0A4F9D"/>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rgbClr val="0A4F9D"/>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rgbClr val="0A4F9D"/>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Font typeface="Arial" panose="020B0604020202020204" pitchFamily="34" charset="0"/>
              <a:buNone/>
            </a:pPr>
            <a:r>
              <a:rPr lang="en-US" sz="1400" b="1" dirty="0">
                <a:solidFill>
                  <a:schemeClr val="tx1"/>
                </a:solidFill>
              </a:rPr>
              <a:t>Total Task 39 Budget = 634,500 USD</a:t>
            </a:r>
          </a:p>
          <a:p>
            <a:pPr marL="0" indent="0">
              <a:spcBef>
                <a:spcPts val="600"/>
              </a:spcBef>
              <a:buFont typeface="Arial" panose="020B0604020202020204" pitchFamily="34" charset="0"/>
              <a:buNone/>
            </a:pPr>
            <a:r>
              <a:rPr lang="en-US" sz="1400" b="1" dirty="0">
                <a:solidFill>
                  <a:schemeClr val="tx1"/>
                </a:solidFill>
              </a:rPr>
              <a:t>Uncommitted projects = 173,500 USD</a:t>
            </a:r>
          </a:p>
        </p:txBody>
      </p:sp>
      <p:pic>
        <p:nvPicPr>
          <p:cNvPr id="2" name="Bildobjekt 1"/>
          <p:cNvPicPr>
            <a:picLocks noChangeAspect="1"/>
          </p:cNvPicPr>
          <p:nvPr/>
        </p:nvPicPr>
        <p:blipFill>
          <a:blip r:embed="rId2"/>
          <a:stretch>
            <a:fillRect/>
          </a:stretch>
        </p:blipFill>
        <p:spPr>
          <a:xfrm>
            <a:off x="219456" y="1138664"/>
            <a:ext cx="8697715" cy="4212437"/>
          </a:xfrm>
          <a:prstGeom prst="rect">
            <a:avLst/>
          </a:prstGeom>
        </p:spPr>
      </p:pic>
      <p:sp>
        <p:nvSpPr>
          <p:cNvPr id="4" name="Ellips 3"/>
          <p:cNvSpPr/>
          <p:nvPr/>
        </p:nvSpPr>
        <p:spPr>
          <a:xfrm>
            <a:off x="6313336" y="2130950"/>
            <a:ext cx="731520" cy="2385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6378275" y="4071068"/>
            <a:ext cx="731520" cy="6215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7697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DA2D9B1-EDC6-4A4D-81EC-AEA22927B4AC}"/>
              </a:ext>
            </a:extLst>
          </p:cNvPr>
          <p:cNvSpPr>
            <a:spLocks noGrp="1"/>
          </p:cNvSpPr>
          <p:nvPr>
            <p:ph type="body" sz="quarter" idx="17"/>
          </p:nvPr>
        </p:nvSpPr>
        <p:spPr>
          <a:xfrm>
            <a:off x="219456" y="206445"/>
            <a:ext cx="8924544" cy="578863"/>
          </a:xfrm>
        </p:spPr>
        <p:txBody>
          <a:bodyPr/>
          <a:lstStyle/>
          <a:p>
            <a:r>
              <a:rPr lang="en-US" sz="2800" dirty="0"/>
              <a:t>4. Qingdao Institute of Bioenergy and Bioprocess Technology, Chinese Academy of Sciences (CAS)</a:t>
            </a:r>
            <a:endParaRPr lang="en-CA" sz="2800" dirty="0"/>
          </a:p>
        </p:txBody>
      </p:sp>
      <p:sp>
        <p:nvSpPr>
          <p:cNvPr id="5" name="TextBox 4"/>
          <p:cNvSpPr txBox="1"/>
          <p:nvPr/>
        </p:nvSpPr>
        <p:spPr bwMode="auto">
          <a:xfrm>
            <a:off x="219456" y="1397020"/>
            <a:ext cx="8569542" cy="2797689"/>
          </a:xfrm>
          <a:prstGeom prst="rect">
            <a:avLst/>
          </a:prstGeom>
          <a:noFill/>
          <a:ln w="9525">
            <a:noFill/>
            <a:miter lim="800000"/>
            <a:headEnd/>
            <a:tailEnd/>
          </a:ln>
        </p:spPr>
        <p:txBody>
          <a:bodyPr wrap="square" lIns="0" tIns="27432" rIns="0" bIns="0" rtlCol="0">
            <a:spAutoFit/>
          </a:bodyPr>
          <a:lstStyle/>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Introduction presentation and country update on China</a:t>
            </a:r>
          </a:p>
          <a:p>
            <a:pPr marL="60325" hangingPunct="0"/>
            <a:endParaRPr lang="en-US" b="1" dirty="0">
              <a:solidFill>
                <a:srgbClr val="0A4F9D"/>
              </a:solidFill>
              <a:latin typeface="Trebuchet MS" panose="020B0603020202020204" pitchFamily="34" charset="0"/>
            </a:endParaRPr>
          </a:p>
          <a:p>
            <a:pPr marL="60325" hangingPunct="0"/>
            <a:r>
              <a:rPr lang="en-US" b="1" dirty="0">
                <a:solidFill>
                  <a:srgbClr val="0A4F9D"/>
                </a:solidFill>
                <a:latin typeface="Trebuchet MS" panose="020B0603020202020204" pitchFamily="34" charset="0"/>
              </a:rPr>
              <a:t>Dr. </a:t>
            </a:r>
            <a:r>
              <a:rPr lang="en-US" b="1" dirty="0" err="1">
                <a:solidFill>
                  <a:srgbClr val="0A4F9D"/>
                </a:solidFill>
                <a:latin typeface="Trebuchet MS" panose="020B0603020202020204" pitchFamily="34" charset="0"/>
              </a:rPr>
              <a:t>Fuli</a:t>
            </a:r>
            <a:r>
              <a:rPr lang="en-US" b="1" dirty="0">
                <a:solidFill>
                  <a:srgbClr val="0A4F9D"/>
                </a:solidFill>
                <a:latin typeface="Trebuchet MS" panose="020B0603020202020204" pitchFamily="34" charset="0"/>
              </a:rPr>
              <a:t> Li, new participant and new National Team Leader (20 minutes)</a:t>
            </a: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US" b="1" dirty="0">
              <a:solidFill>
                <a:srgbClr val="0A4F9D"/>
              </a:solidFill>
              <a:latin typeface="Trebuchet MS" panose="020B0603020202020204" pitchFamily="34" charset="0"/>
            </a:endParaRPr>
          </a:p>
          <a:p>
            <a:pPr marL="60325" hangingPunct="0"/>
            <a:endParaRPr lang="en-GB" b="1" dirty="0">
              <a:solidFill>
                <a:srgbClr val="0A4F9D"/>
              </a:solidFill>
              <a:latin typeface="Trebuchet MS" panose="020B0603020202020204" pitchFamily="34" charset="0"/>
            </a:endParaRPr>
          </a:p>
        </p:txBody>
      </p:sp>
    </p:spTree>
    <p:extLst>
      <p:ext uri="{BB962C8B-B14F-4D97-AF65-F5344CB8AC3E}">
        <p14:creationId xmlns:p14="http://schemas.microsoft.com/office/powerpoint/2010/main" val="714588799"/>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9897</TotalTime>
  <Words>2302</Words>
  <Application>Microsoft Office PowerPoint</Application>
  <PresentationFormat>Bildspel på skärmen (4:3)</PresentationFormat>
  <Paragraphs>228</Paragraphs>
  <Slides>23</Slides>
  <Notes>2</Notes>
  <HiddenSlides>0</HiddenSlides>
  <MMClips>0</MMClips>
  <ScaleCrop>false</ScaleCrop>
  <HeadingPairs>
    <vt:vector size="8" baseType="variant">
      <vt:variant>
        <vt:lpstr>Använt teckensnitt</vt:lpstr>
      </vt:variant>
      <vt:variant>
        <vt:i4>5</vt:i4>
      </vt:variant>
      <vt:variant>
        <vt:lpstr>Tema</vt:lpstr>
      </vt:variant>
      <vt:variant>
        <vt:i4>1</vt:i4>
      </vt:variant>
      <vt:variant>
        <vt:lpstr>Serverprogram för OLE-inbäddning</vt:lpstr>
      </vt:variant>
      <vt:variant>
        <vt:i4>1</vt:i4>
      </vt:variant>
      <vt:variant>
        <vt:lpstr>Bildrubriker</vt:lpstr>
      </vt:variant>
      <vt:variant>
        <vt:i4>23</vt:i4>
      </vt:variant>
    </vt:vector>
  </HeadingPairs>
  <TitlesOfParts>
    <vt:vector size="30" baseType="lpstr">
      <vt:lpstr>Arial</vt:lpstr>
      <vt:lpstr>Calibri</vt:lpstr>
      <vt:lpstr>Courier New</vt:lpstr>
      <vt:lpstr>Segoe UI</vt:lpstr>
      <vt:lpstr>Trebuchet MS</vt:lpstr>
      <vt:lpstr>Tema di Office</vt:lpstr>
      <vt:lpstr>PDF</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12. Business meeting #7 Leipzig 23-26 Oct</vt:lpstr>
      <vt:lpstr>13. Others, general</vt:lpstr>
      <vt:lpstr>PowerPoint-presentation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Eleonora Chelazzi</dc:creator>
  <cp:lastModifiedBy>Hannah Edgren</cp:lastModifiedBy>
  <cp:revision>204</cp:revision>
  <cp:lastPrinted>2022-04-21T13:46:42Z</cp:lastPrinted>
  <dcterms:created xsi:type="dcterms:W3CDTF">2020-03-02T15:29:39Z</dcterms:created>
  <dcterms:modified xsi:type="dcterms:W3CDTF">2023-02-23T08:00:15Z</dcterms:modified>
</cp:coreProperties>
</file>