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8"/>
  </p:notesMasterIdLst>
  <p:handoutMasterIdLst>
    <p:handoutMasterId r:id="rId9"/>
  </p:handoutMasterIdLst>
  <p:sldIdLst>
    <p:sldId id="257" r:id="rId2"/>
    <p:sldId id="258" r:id="rId3"/>
    <p:sldId id="262" r:id="rId4"/>
    <p:sldId id="266" r:id="rId5"/>
    <p:sldId id="264" r:id="rId6"/>
    <p:sldId id="260" r:id="rId7"/>
  </p:sldIdLst>
  <p:sldSz cx="9144000" cy="5143500" type="screen16x9"/>
  <p:notesSz cx="6858000" cy="9144000"/>
  <p:custDataLst>
    <p:tags r:id="rId10"/>
  </p:custDataLst>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5">
          <p15:clr>
            <a:srgbClr val="A4A3A4"/>
          </p15:clr>
        </p15:guide>
        <p15:guide id="2" pos="19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2" autoAdjust="0"/>
    <p:restoredTop sz="70058" autoAdjust="0"/>
  </p:normalViewPr>
  <p:slideViewPr>
    <p:cSldViewPr snapToGrid="0" snapToObjects="1" showGuides="1">
      <p:cViewPr varScale="1">
        <p:scale>
          <a:sx n="58" d="100"/>
          <a:sy n="58" d="100"/>
        </p:scale>
        <p:origin x="1504" y="48"/>
      </p:cViewPr>
      <p:guideLst>
        <p:guide orient="horz" pos="865"/>
        <p:guide pos="19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2" d="100"/>
          <a:sy n="82" d="100"/>
        </p:scale>
        <p:origin x="315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BE3993-9FDA-D844-ABF4-120C53981909}" type="datetimeFigureOut">
              <a:rPr lang="de-DE" smtClean="0"/>
              <a:t>21.02.2023</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6CB44D7-82F4-324F-ADD3-B09EE8CABFFB}" type="slidenum">
              <a:rPr lang="de-DE" smtClean="0"/>
              <a:t>‹#›</a:t>
            </a:fld>
            <a:endParaRPr lang="de-DE"/>
          </a:p>
        </p:txBody>
      </p:sp>
    </p:spTree>
    <p:extLst>
      <p:ext uri="{BB962C8B-B14F-4D97-AF65-F5344CB8AC3E}">
        <p14:creationId xmlns:p14="http://schemas.microsoft.com/office/powerpoint/2010/main" val="9628570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BF1B99-CCEE-734F-8309-08245977C943}" type="datetimeFigureOut">
              <a:rPr lang="de-DE" smtClean="0"/>
              <a:t>21.02.2023</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70D6B3-9D23-B44E-84E4-A501EA93A0BA}" type="slidenum">
              <a:rPr lang="de-DE" smtClean="0"/>
              <a:t>‹#›</a:t>
            </a:fld>
            <a:endParaRPr lang="de-DE"/>
          </a:p>
        </p:txBody>
      </p:sp>
    </p:spTree>
    <p:extLst>
      <p:ext uri="{BB962C8B-B14F-4D97-AF65-F5344CB8AC3E}">
        <p14:creationId xmlns:p14="http://schemas.microsoft.com/office/powerpoint/2010/main" val="69536092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10 eingereichte </a:t>
            </a:r>
            <a:r>
              <a:rPr lang="de-AT" dirty="0" err="1"/>
              <a:t>proposals</a:t>
            </a:r>
            <a:r>
              <a:rPr lang="de-AT" dirty="0"/>
              <a:t> – 9 </a:t>
            </a:r>
            <a:r>
              <a:rPr lang="de-AT" dirty="0" err="1"/>
              <a:t>Mio</a:t>
            </a:r>
            <a:r>
              <a:rPr lang="de-AT" dirty="0"/>
              <a:t> Euro zur Verfügung – 3 von 10 werden genehmigt. </a:t>
            </a:r>
            <a:r>
              <a:rPr lang="en-US" sz="1200" b="0" i="0" u="none" strike="noStrike" kern="1200" baseline="0" dirty="0" err="1">
                <a:solidFill>
                  <a:schemeClr val="tx1"/>
                </a:solidFill>
                <a:latin typeface="+mn-lt"/>
                <a:ea typeface="+mn-ea"/>
                <a:cs typeface="+mn-cs"/>
              </a:rPr>
              <a:t>BioTheRoS</a:t>
            </a:r>
            <a:r>
              <a:rPr lang="en-US" sz="1200" b="0" i="0" u="none" strike="noStrike" kern="1200" baseline="0" dirty="0">
                <a:solidFill>
                  <a:schemeClr val="tx1"/>
                </a:solidFill>
                <a:latin typeface="+mn-lt"/>
                <a:ea typeface="+mn-ea"/>
                <a:cs typeface="+mn-cs"/>
              </a:rPr>
              <a:t> Project aims at developing a holistic methodology that will boost the scale-up of sustainable biofuels via thermochemical</a:t>
            </a:r>
          </a:p>
          <a:p>
            <a:r>
              <a:rPr lang="en-US" sz="1200" b="0" i="0" u="none" strike="noStrike" kern="1200" baseline="0" dirty="0">
                <a:solidFill>
                  <a:schemeClr val="tx1"/>
                </a:solidFill>
                <a:latin typeface="+mn-lt"/>
                <a:ea typeface="+mn-ea"/>
                <a:cs typeface="+mn-cs"/>
              </a:rPr>
              <a:t>conversion technologies. These are pyrolysis upgrading through hydrodeoxygenation and Fischer-</a:t>
            </a:r>
            <a:r>
              <a:rPr lang="en-US" sz="1200" b="0" i="0" u="none" strike="noStrike" kern="1200" baseline="0" dirty="0" err="1">
                <a:solidFill>
                  <a:schemeClr val="tx1"/>
                </a:solidFill>
                <a:latin typeface="+mn-lt"/>
                <a:ea typeface="+mn-ea"/>
                <a:cs typeface="+mn-cs"/>
              </a:rPr>
              <a:t>Tropsch</a:t>
            </a:r>
            <a:r>
              <a:rPr lang="en-US" sz="1200" b="0" i="0" u="none" strike="noStrike" kern="1200" baseline="0" dirty="0">
                <a:solidFill>
                  <a:schemeClr val="tx1"/>
                </a:solidFill>
                <a:latin typeface="+mn-lt"/>
                <a:ea typeface="+mn-ea"/>
                <a:cs typeface="+mn-cs"/>
              </a:rPr>
              <a:t> synthesis from biomass</a:t>
            </a:r>
          </a:p>
          <a:p>
            <a:r>
              <a:rPr lang="en-US" sz="1200" b="0" i="0" u="none" strike="noStrike" kern="1200" baseline="0" dirty="0">
                <a:solidFill>
                  <a:schemeClr val="tx1"/>
                </a:solidFill>
                <a:latin typeface="+mn-lt"/>
                <a:ea typeface="+mn-ea"/>
                <a:cs typeface="+mn-cs"/>
              </a:rPr>
              <a:t>gasification. The project will bring together key actors at a both European and International level, such as technological and social</a:t>
            </a:r>
          </a:p>
          <a:p>
            <a:r>
              <a:rPr lang="en-US" sz="1200" b="0" i="0" u="none" strike="noStrike" kern="1200" baseline="0" dirty="0">
                <a:solidFill>
                  <a:schemeClr val="tx1"/>
                </a:solidFill>
                <a:latin typeface="+mn-lt"/>
                <a:ea typeface="+mn-ea"/>
                <a:cs typeface="+mn-cs"/>
              </a:rPr>
              <a:t>experts, renewable energy-oriented associations along with industrial experts that will bring and exchange their knowledge in order</a:t>
            </a:r>
          </a:p>
          <a:p>
            <a:r>
              <a:rPr lang="en-US" sz="1200" b="0" i="0" u="none" strike="noStrike" kern="1200" baseline="0" dirty="0">
                <a:solidFill>
                  <a:schemeClr val="tx1"/>
                </a:solidFill>
                <a:latin typeface="+mn-lt"/>
                <a:ea typeface="+mn-ea"/>
                <a:cs typeface="+mn-cs"/>
              </a:rPr>
              <a:t>to reach the project targets. Within the project, several non-food biomass feedstock will be analyzed and optimized across their entire</a:t>
            </a:r>
          </a:p>
          <a:p>
            <a:r>
              <a:rPr lang="en-US" sz="1200" b="0" i="0" u="none" strike="noStrike" kern="1200" baseline="0" dirty="0">
                <a:solidFill>
                  <a:schemeClr val="tx1"/>
                </a:solidFill>
                <a:latin typeface="+mn-lt"/>
                <a:ea typeface="+mn-ea"/>
                <a:cs typeface="+mn-cs"/>
              </a:rPr>
              <a:t>value chain. Barriers linked with the selected feedstocks supply and pretreatment will be identified. Furthermore, AI-based predictive</a:t>
            </a:r>
          </a:p>
          <a:p>
            <a:r>
              <a:rPr lang="en-US" sz="1200" b="0" i="0" u="none" strike="noStrike" kern="1200" baseline="0" dirty="0">
                <a:solidFill>
                  <a:schemeClr val="tx1"/>
                </a:solidFill>
                <a:latin typeface="+mn-lt"/>
                <a:ea typeface="+mn-ea"/>
                <a:cs typeface="+mn-cs"/>
              </a:rPr>
              <a:t>models will be developed, in order to be adapted to the scale-up cases. Then, the most promising biomass feedstock will be tested</a:t>
            </a:r>
          </a:p>
          <a:p>
            <a:r>
              <a:rPr lang="en-US" sz="1200" b="0" i="0" u="none" strike="noStrike" kern="1200" baseline="0" dirty="0">
                <a:solidFill>
                  <a:schemeClr val="tx1"/>
                </a:solidFill>
                <a:latin typeface="+mn-lt"/>
                <a:ea typeface="+mn-ea"/>
                <a:cs typeface="+mn-cs"/>
              </a:rPr>
              <a:t>experimentally in the studied thermochemical reactors. At this point of the project, technical constraints and opportunities for the</a:t>
            </a:r>
          </a:p>
          <a:p>
            <a:r>
              <a:rPr lang="en-US" sz="1200" b="0" i="0" u="none" strike="noStrike" kern="1200" baseline="0" dirty="0">
                <a:solidFill>
                  <a:schemeClr val="tx1"/>
                </a:solidFill>
                <a:latin typeface="+mn-lt"/>
                <a:ea typeface="+mn-ea"/>
                <a:cs typeface="+mn-cs"/>
              </a:rPr>
              <a:t>scale-up of the sustainable biofuels thermochemical processes will be identified. Possible synergies of blending pyrolysis oil and</a:t>
            </a:r>
          </a:p>
          <a:p>
            <a:r>
              <a:rPr lang="en-US" sz="1200" b="0" i="0" u="none" strike="noStrike" kern="1200" baseline="0" dirty="0">
                <a:solidFill>
                  <a:schemeClr val="tx1"/>
                </a:solidFill>
                <a:latin typeface="+mn-lt"/>
                <a:ea typeface="+mn-ea"/>
                <a:cs typeface="+mn-cs"/>
              </a:rPr>
              <a:t>gasification based advanced biofuels will be investigated by a potential end-user (petroleum company). The selected data will be</a:t>
            </a:r>
          </a:p>
          <a:p>
            <a:r>
              <a:rPr lang="en-US" sz="1200" b="0" i="0" u="none" strike="noStrike" kern="1200" baseline="0" dirty="0">
                <a:solidFill>
                  <a:schemeClr val="tx1"/>
                </a:solidFill>
                <a:latin typeface="+mn-lt"/>
                <a:ea typeface="+mn-ea"/>
                <a:cs typeface="+mn-cs"/>
              </a:rPr>
              <a:t>used as an input for advanced modelling tools, including process modelling, CFD tools and LCA/LCC/</a:t>
            </a:r>
            <a:r>
              <a:rPr lang="en-US" sz="1200" b="0" i="0" u="none" strike="noStrike" kern="1200" baseline="0" dirty="0" err="1">
                <a:solidFill>
                  <a:schemeClr val="tx1"/>
                </a:solidFill>
                <a:latin typeface="+mn-lt"/>
                <a:ea typeface="+mn-ea"/>
                <a:cs typeface="+mn-cs"/>
              </a:rPr>
              <a:t>sLCA</a:t>
            </a:r>
            <a:r>
              <a:rPr lang="en-US" sz="1200" b="0" i="0" u="none" strike="noStrike" kern="1200" baseline="0" dirty="0">
                <a:solidFill>
                  <a:schemeClr val="tx1"/>
                </a:solidFill>
                <a:latin typeface="+mn-lt"/>
                <a:ea typeface="+mn-ea"/>
                <a:cs typeface="+mn-cs"/>
              </a:rPr>
              <a:t> tools results of which will</a:t>
            </a:r>
          </a:p>
          <a:p>
            <a:r>
              <a:rPr lang="en-US" sz="1200" b="0" i="0" u="none" strike="noStrike" kern="1200" baseline="0" dirty="0">
                <a:solidFill>
                  <a:schemeClr val="tx1"/>
                </a:solidFill>
                <a:latin typeface="+mn-lt"/>
                <a:ea typeface="+mn-ea"/>
                <a:cs typeface="+mn-cs"/>
              </a:rPr>
              <a:t>feed a multi-criteria analysis to derive generalized up-scaling rules and guidelines of the produced biofuels. The engagement of</a:t>
            </a:r>
          </a:p>
          <a:p>
            <a:r>
              <a:rPr lang="en-US" sz="1200" b="0" i="0" u="none" strike="noStrike" kern="1200" baseline="0" dirty="0">
                <a:solidFill>
                  <a:schemeClr val="tx1"/>
                </a:solidFill>
                <a:latin typeface="+mn-lt"/>
                <a:ea typeface="+mn-ea"/>
                <a:cs typeface="+mn-cs"/>
              </a:rPr>
              <a:t>several stakeholders in the planning of the scaling-up of sustainable biofuels production will be crucial at this point, since they will</a:t>
            </a:r>
          </a:p>
          <a:p>
            <a:r>
              <a:rPr lang="en-US" sz="1200" b="0" i="0" u="none" strike="noStrike" kern="1200" baseline="0" dirty="0">
                <a:solidFill>
                  <a:schemeClr val="tx1"/>
                </a:solidFill>
                <a:latin typeface="+mn-lt"/>
                <a:ea typeface="+mn-ea"/>
                <a:cs typeface="+mn-cs"/>
              </a:rPr>
              <a:t>review the project results and assess if a biofuel production technology can be delivered from the lab/pilot to a larger-scale, by taking</a:t>
            </a:r>
          </a:p>
          <a:p>
            <a:r>
              <a:rPr lang="en-US" sz="1200" b="0" i="0" u="none" strike="noStrike" kern="1200" baseline="0" dirty="0">
                <a:solidFill>
                  <a:schemeClr val="tx1"/>
                </a:solidFill>
                <a:latin typeface="+mn-lt"/>
                <a:ea typeface="+mn-ea"/>
                <a:cs typeface="+mn-cs"/>
              </a:rPr>
              <a:t>into account operational difficulties, plant cost and plant capacity limitations (technological barriers).</a:t>
            </a:r>
            <a:endParaRPr lang="de-AT" dirty="0"/>
          </a:p>
        </p:txBody>
      </p:sp>
      <p:sp>
        <p:nvSpPr>
          <p:cNvPr id="4" name="Foliennummernplatzhalter 3"/>
          <p:cNvSpPr>
            <a:spLocks noGrp="1"/>
          </p:cNvSpPr>
          <p:nvPr>
            <p:ph type="sldNum" sz="quarter" idx="5"/>
          </p:nvPr>
        </p:nvSpPr>
        <p:spPr/>
        <p:txBody>
          <a:bodyPr/>
          <a:lstStyle/>
          <a:p>
            <a:fld id="{6270D6B3-9D23-B44E-84E4-A501EA93A0BA}" type="slidenum">
              <a:rPr lang="de-DE" smtClean="0"/>
              <a:t>2</a:t>
            </a:fld>
            <a:endParaRPr lang="de-DE"/>
          </a:p>
        </p:txBody>
      </p:sp>
    </p:spTree>
    <p:extLst>
      <p:ext uri="{BB962C8B-B14F-4D97-AF65-F5344CB8AC3E}">
        <p14:creationId xmlns:p14="http://schemas.microsoft.com/office/powerpoint/2010/main" val="239499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In short, within </a:t>
            </a:r>
            <a:r>
              <a:rPr lang="en-US" b="1" dirty="0" err="1"/>
              <a:t>BioTheRoS</a:t>
            </a:r>
            <a:r>
              <a:rPr lang="en-US" b="1" dirty="0"/>
              <a:t> </a:t>
            </a:r>
            <a:r>
              <a:rPr lang="en-US" dirty="0"/>
              <a:t>technical research on two highly relevant thermochemical advanced biofuel production pathways i.e. pyrolysis and gasification are combined with interdisciplinary research (e.g. on feedstock base, scaleup modelling, sustainability, impact assessment, market dynamics), with the aim to develop both value chains sustainably in a relevant international context</a:t>
            </a:r>
            <a:endParaRPr lang="de-AT" dirty="0"/>
          </a:p>
        </p:txBody>
      </p:sp>
      <p:sp>
        <p:nvSpPr>
          <p:cNvPr id="4" name="Foliennummernplatzhalter 3"/>
          <p:cNvSpPr>
            <a:spLocks noGrp="1"/>
          </p:cNvSpPr>
          <p:nvPr>
            <p:ph type="sldNum" sz="quarter" idx="5"/>
          </p:nvPr>
        </p:nvSpPr>
        <p:spPr/>
        <p:txBody>
          <a:bodyPr/>
          <a:lstStyle/>
          <a:p>
            <a:fld id="{6270D6B3-9D23-B44E-84E4-A501EA93A0BA}" type="slidenum">
              <a:rPr lang="de-DE" smtClean="0"/>
              <a:t>4</a:t>
            </a:fld>
            <a:endParaRPr lang="de-DE"/>
          </a:p>
        </p:txBody>
      </p:sp>
    </p:spTree>
    <p:extLst>
      <p:ext uri="{BB962C8B-B14F-4D97-AF65-F5344CB8AC3E}">
        <p14:creationId xmlns:p14="http://schemas.microsoft.com/office/powerpoint/2010/main" val="2702539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 short, within </a:t>
            </a:r>
            <a:r>
              <a:rPr lang="en-US" b="1" dirty="0" err="1"/>
              <a:t>BioTheRoS</a:t>
            </a:r>
            <a:r>
              <a:rPr lang="en-US" b="1" dirty="0"/>
              <a:t> </a:t>
            </a:r>
            <a:r>
              <a:rPr lang="en-US" dirty="0"/>
              <a:t>technical research on two highly relevant thermochemical advanced biofuel production pathways i.e. pyrolysis and gasification are combined with interdisciplinary research (e.g. on feedstock base, scaleup modelling, sustainability, impact assessment, market dynamics), with the aim to develop both value chains sustainably in a relevant international context.</a:t>
            </a:r>
            <a:endParaRPr lang="de-AT" dirty="0"/>
          </a:p>
          <a:p>
            <a:endParaRPr lang="de-AT" dirty="0"/>
          </a:p>
        </p:txBody>
      </p:sp>
      <p:sp>
        <p:nvSpPr>
          <p:cNvPr id="4" name="Foliennummernplatzhalter 3"/>
          <p:cNvSpPr>
            <a:spLocks noGrp="1"/>
          </p:cNvSpPr>
          <p:nvPr>
            <p:ph type="sldNum" sz="quarter" idx="5"/>
          </p:nvPr>
        </p:nvSpPr>
        <p:spPr/>
        <p:txBody>
          <a:bodyPr/>
          <a:lstStyle/>
          <a:p>
            <a:fld id="{6270D6B3-9D23-B44E-84E4-A501EA93A0BA}" type="slidenum">
              <a:rPr lang="de-DE" smtClean="0"/>
              <a:t>5</a:t>
            </a:fld>
            <a:endParaRPr lang="de-DE"/>
          </a:p>
        </p:txBody>
      </p:sp>
    </p:spTree>
    <p:extLst>
      <p:ext uri="{BB962C8B-B14F-4D97-AF65-F5344CB8AC3E}">
        <p14:creationId xmlns:p14="http://schemas.microsoft.com/office/powerpoint/2010/main" val="1266276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3" name="Bild 2" descr="Bildschirmfoto 2019-10-10 um 12.54.06.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558424" y="84666"/>
            <a:ext cx="1506683" cy="1054678"/>
          </a:xfrm>
          <a:prstGeom prst="rect">
            <a:avLst/>
          </a:prstGeom>
        </p:spPr>
      </p:pic>
      <p:pic>
        <p:nvPicPr>
          <p:cNvPr id="4" name="Bild 3" descr="Bildschirmfoto 2019-10-10 um 14.36.54.png"/>
          <p:cNvPicPr>
            <a:picLocks noChangeAspect="1"/>
          </p:cNvPicPr>
          <p:nvPr userDrawn="1"/>
        </p:nvPicPr>
        <p:blipFill rotWithShape="1">
          <a:blip r:embed="rId3" cstate="print">
            <a:extLst>
              <a:ext uri="{28A0092B-C50C-407E-A947-70E740481C1C}">
                <a14:useLocalDpi xmlns:a14="http://schemas.microsoft.com/office/drawing/2010/main"/>
              </a:ext>
            </a:extLst>
          </a:blip>
          <a:srcRect l="3804"/>
          <a:stretch/>
        </p:blipFill>
        <p:spPr>
          <a:xfrm>
            <a:off x="1162359" y="711242"/>
            <a:ext cx="6819282" cy="2724454"/>
          </a:xfrm>
          <a:prstGeom prst="rect">
            <a:avLst/>
          </a:prstGeom>
        </p:spPr>
      </p:pic>
      <p:pic>
        <p:nvPicPr>
          <p:cNvPr id="5" name="Grafik 4">
            <a:extLst>
              <a:ext uri="{FF2B5EF4-FFF2-40B4-BE49-F238E27FC236}">
                <a16:creationId xmlns:a16="http://schemas.microsoft.com/office/drawing/2014/main" id="{32A13A3E-CD64-4A10-9A02-AEF383B0D5FC}"/>
              </a:ext>
            </a:extLst>
          </p:cNvPr>
          <p:cNvPicPr>
            <a:picLocks noChangeAspect="1"/>
          </p:cNvPicPr>
          <p:nvPr userDrawn="1"/>
        </p:nvPicPr>
        <p:blipFill>
          <a:blip r:embed="rId4"/>
          <a:stretch>
            <a:fillRect/>
          </a:stretch>
        </p:blipFill>
        <p:spPr>
          <a:xfrm>
            <a:off x="268565" y="3921485"/>
            <a:ext cx="8415038" cy="908981"/>
          </a:xfrm>
          <a:prstGeom prst="rect">
            <a:avLst/>
          </a:prstGeom>
        </p:spPr>
      </p:pic>
    </p:spTree>
    <p:extLst>
      <p:ext uri="{BB962C8B-B14F-4D97-AF65-F5344CB8AC3E}">
        <p14:creationId xmlns:p14="http://schemas.microsoft.com/office/powerpoint/2010/main" val="1380649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folie/Abschlussfolie">
    <p:spTree>
      <p:nvGrpSpPr>
        <p:cNvPr id="1" name=""/>
        <p:cNvGrpSpPr/>
        <p:nvPr/>
      </p:nvGrpSpPr>
      <p:grpSpPr>
        <a:xfrm>
          <a:off x="0" y="0"/>
          <a:ext cx="0" cy="0"/>
          <a:chOff x="0" y="0"/>
          <a:chExt cx="0" cy="0"/>
        </a:xfrm>
      </p:grpSpPr>
      <p:sp>
        <p:nvSpPr>
          <p:cNvPr id="7" name="Rechteck 6"/>
          <p:cNvSpPr/>
          <p:nvPr userDrawn="1"/>
        </p:nvSpPr>
        <p:spPr>
          <a:xfrm>
            <a:off x="0" y="0"/>
            <a:ext cx="7715249" cy="5143500"/>
          </a:xfrm>
          <a:prstGeom prst="rect">
            <a:avLst/>
          </a:prstGeom>
          <a:gradFill flip="none" rotWithShape="1">
            <a:gsLst>
              <a:gs pos="0">
                <a:schemeClr val="accent5"/>
              </a:gs>
              <a:gs pos="50000">
                <a:schemeClr val="accent1"/>
              </a:gs>
            </a:gsLst>
            <a:lin ang="1536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 name="Datumsplatzhalter 3"/>
          <p:cNvSpPr>
            <a:spLocks noGrp="1"/>
          </p:cNvSpPr>
          <p:nvPr>
            <p:ph type="dt" sz="half" idx="10"/>
          </p:nvPr>
        </p:nvSpPr>
        <p:spPr/>
        <p:txBody>
          <a:bodyPr/>
          <a:lstStyle/>
          <a:p>
            <a:r>
              <a:rPr lang="de-AT"/>
              <a:t>23.02.2023</a:t>
            </a:r>
            <a:endParaRPr lang="de-DE"/>
          </a:p>
        </p:txBody>
      </p:sp>
      <p:sp>
        <p:nvSpPr>
          <p:cNvPr id="5" name="Fußzeilenplatzhalter 4"/>
          <p:cNvSpPr>
            <a:spLocks noGrp="1"/>
          </p:cNvSpPr>
          <p:nvPr>
            <p:ph type="ftr" sz="quarter" idx="11"/>
          </p:nvPr>
        </p:nvSpPr>
        <p:spPr/>
        <p:txBody>
          <a:bodyPr/>
          <a:lstStyle>
            <a:lvl1pPr algn="l">
              <a:defRPr>
                <a:solidFill>
                  <a:schemeClr val="bg1"/>
                </a:solidFill>
              </a:defRPr>
            </a:lvl1pPr>
          </a:lstStyle>
          <a:p>
            <a:r>
              <a:rPr lang="en-US"/>
              <a:t>Confidential - IEA Bioenergy Business Meeting </a:t>
            </a:r>
            <a:endParaRPr lang="de-DE" dirty="0"/>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F9268BEC-6E02-3547-A69E-10DE4421DD98}" type="slidenum">
              <a:rPr lang="de-DE" smtClean="0"/>
              <a:pPr/>
              <a:t>‹#›</a:t>
            </a:fld>
            <a:endParaRPr lang="de-DE" dirty="0"/>
          </a:p>
        </p:txBody>
      </p:sp>
      <p:sp>
        <p:nvSpPr>
          <p:cNvPr id="9" name="Titel 1"/>
          <p:cNvSpPr>
            <a:spLocks noGrp="1"/>
          </p:cNvSpPr>
          <p:nvPr>
            <p:ph type="title"/>
          </p:nvPr>
        </p:nvSpPr>
        <p:spPr>
          <a:xfrm>
            <a:off x="1706562" y="3600450"/>
            <a:ext cx="5572126" cy="425054"/>
          </a:xfrm>
        </p:spPr>
        <p:txBody>
          <a:bodyPr anchor="b">
            <a:normAutofit/>
          </a:bodyPr>
          <a:lstStyle>
            <a:lvl1pPr algn="ctr">
              <a:defRPr sz="1800" b="0">
                <a:solidFill>
                  <a:schemeClr val="bg1"/>
                </a:solidFill>
              </a:defRPr>
            </a:lvl1pPr>
          </a:lstStyle>
          <a:p>
            <a:r>
              <a:rPr lang="de-DE"/>
              <a:t>Mastertitelformat bearbeiten</a:t>
            </a:r>
            <a:endParaRPr lang="de-DE" dirty="0"/>
          </a:p>
        </p:txBody>
      </p:sp>
      <p:sp>
        <p:nvSpPr>
          <p:cNvPr id="10" name="Bildplatzhalter 2"/>
          <p:cNvSpPr>
            <a:spLocks noGrp="1"/>
          </p:cNvSpPr>
          <p:nvPr>
            <p:ph type="pic" idx="1"/>
          </p:nvPr>
        </p:nvSpPr>
        <p:spPr>
          <a:xfrm>
            <a:off x="1706562" y="459581"/>
            <a:ext cx="5572126"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Tree>
    <p:extLst>
      <p:ext uri="{BB962C8B-B14F-4D97-AF65-F5344CB8AC3E}">
        <p14:creationId xmlns:p14="http://schemas.microsoft.com/office/powerpoint/2010/main" val="654962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a:xfrm>
            <a:off x="513556" y="1373188"/>
            <a:ext cx="8117826" cy="3255962"/>
          </a:xfrm>
        </p:spPr>
        <p:txBody>
          <a:bodyPr vert="eaVert"/>
          <a:lstStyle>
            <a:lvl1pPr marL="342900" indent="-342900">
              <a:buClr>
                <a:schemeClr val="accent1"/>
              </a:buClr>
              <a:buFont typeface="Wingdings" panose="05000000000000000000" pitchFamily="2" charset="2"/>
              <a:buChar char="§"/>
              <a:defRPr/>
            </a:lvl1pPr>
            <a:lvl2pPr marL="742950" indent="-285750">
              <a:buFont typeface="Courier New" panose="02070309020205020404" pitchFamily="49" charset="0"/>
              <a:buChar char="o"/>
              <a:defRPr/>
            </a:lvl2pPr>
            <a:lvl3pPr>
              <a:defRPr>
                <a:solidFill>
                  <a:schemeClr val="bg1">
                    <a:lumMod val="50000"/>
                  </a:schemeClr>
                </a:solidFill>
              </a:defRPr>
            </a:lvl3pPr>
            <a:lvl4pPr>
              <a:defRPr>
                <a:solidFill>
                  <a:schemeClr val="bg1">
                    <a:lumMod val="65000"/>
                  </a:schemeClr>
                </a:solidFill>
              </a:defRPr>
            </a:lvl4pPr>
            <a:lvl5pPr>
              <a:defRPr>
                <a:solidFill>
                  <a:schemeClr val="bg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r>
              <a:rPr lang="de-AT"/>
              <a:t>23.02.2023</a:t>
            </a:r>
            <a:endParaRPr lang="de-DE"/>
          </a:p>
        </p:txBody>
      </p:sp>
      <p:sp>
        <p:nvSpPr>
          <p:cNvPr id="5" name="Fußzeilenplatzhalter 4"/>
          <p:cNvSpPr>
            <a:spLocks noGrp="1"/>
          </p:cNvSpPr>
          <p:nvPr>
            <p:ph type="ftr" sz="quarter" idx="11"/>
          </p:nvPr>
        </p:nvSpPr>
        <p:spPr/>
        <p:txBody>
          <a:bodyPr/>
          <a:lstStyle/>
          <a:p>
            <a:pPr algn="l"/>
            <a:r>
              <a:rPr lang="en-US"/>
              <a:t>Confidential - IEA Bioenergy Business Meeting </a:t>
            </a:r>
            <a:endParaRPr lang="de-DE" dirty="0"/>
          </a:p>
        </p:txBody>
      </p:sp>
      <p:sp>
        <p:nvSpPr>
          <p:cNvPr id="6" name="Foliennummernplatzhalter 5"/>
          <p:cNvSpPr>
            <a:spLocks noGrp="1"/>
          </p:cNvSpPr>
          <p:nvPr>
            <p:ph type="sldNum" sz="quarter" idx="12"/>
          </p:nvPr>
        </p:nvSpPr>
        <p:spPr/>
        <p:txBody>
          <a:bodyPr/>
          <a:lstStyle/>
          <a:p>
            <a:fld id="{F9268BEC-6E02-3547-A69E-10DE4421DD98}" type="slidenum">
              <a:rPr lang="de-DE" smtClean="0"/>
              <a:t>‹#›</a:t>
            </a:fld>
            <a:endParaRPr lang="de-DE"/>
          </a:p>
        </p:txBody>
      </p:sp>
    </p:spTree>
    <p:extLst>
      <p:ext uri="{BB962C8B-B14F-4D97-AF65-F5344CB8AC3E}">
        <p14:creationId xmlns:p14="http://schemas.microsoft.com/office/powerpoint/2010/main" val="326686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p:txBody>
          <a:bodyPr/>
          <a:lstStyle/>
          <a:p>
            <a:fld id="{F9268BEC-6E02-3547-A69E-10DE4421DD98}" type="slidenum">
              <a:rPr lang="de-DE" smtClean="0"/>
              <a:t>‹#›</a:t>
            </a:fld>
            <a:endParaRPr lang="de-DE"/>
          </a:p>
        </p:txBody>
      </p:sp>
      <p:sp>
        <p:nvSpPr>
          <p:cNvPr id="15" name="Textplatzhalter 2"/>
          <p:cNvSpPr>
            <a:spLocks noGrp="1"/>
          </p:cNvSpPr>
          <p:nvPr>
            <p:ph type="body" idx="1" hasCustomPrompt="1"/>
          </p:nvPr>
        </p:nvSpPr>
        <p:spPr>
          <a:xfrm>
            <a:off x="1698331" y="2598852"/>
            <a:ext cx="6338953" cy="655636"/>
          </a:xfrm>
        </p:spPr>
        <p:txBody>
          <a:bodyPr anchor="t"/>
          <a:lstStyle>
            <a:lvl1pPr marL="0" indent="0">
              <a:buNone/>
              <a:defRPr sz="2000" baseline="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de-DE" dirty="0"/>
              <a:t>Ort, Datum</a:t>
            </a:r>
          </a:p>
        </p:txBody>
      </p:sp>
      <p:pic>
        <p:nvPicPr>
          <p:cNvPr id="2" name="Bild 1" descr="Bildschirmfoto 2019-10-04 um 15.12.39.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290" y="0"/>
            <a:ext cx="942975" cy="5143500"/>
          </a:xfrm>
          <a:prstGeom prst="rect">
            <a:avLst/>
          </a:prstGeom>
        </p:spPr>
      </p:pic>
      <p:sp>
        <p:nvSpPr>
          <p:cNvPr id="8" name="Textplatzhalter 2"/>
          <p:cNvSpPr>
            <a:spLocks noGrp="1"/>
          </p:cNvSpPr>
          <p:nvPr>
            <p:ph idx="13" hasCustomPrompt="1"/>
          </p:nvPr>
        </p:nvSpPr>
        <p:spPr>
          <a:xfrm>
            <a:off x="1698330" y="1163870"/>
            <a:ext cx="6338954" cy="1052961"/>
          </a:xfrm>
          <a:prstGeom prst="rect">
            <a:avLst/>
          </a:prstGeom>
        </p:spPr>
        <p:txBody>
          <a:bodyPr vert="horz" lIns="91440" tIns="45720" rIns="91440" bIns="45720" rtlCol="0">
            <a:normAutofit/>
          </a:bodyPr>
          <a:lstStyle>
            <a:lvl1pPr marL="0" indent="0">
              <a:buNone/>
              <a:defRPr sz="2800" b="1">
                <a:solidFill>
                  <a:schemeClr val="accent1"/>
                </a:solidFill>
              </a:defRPr>
            </a:lvl1pPr>
          </a:lstStyle>
          <a:p>
            <a:pPr lvl="0"/>
            <a:r>
              <a:rPr lang="de-AT" dirty="0"/>
              <a:t>Titel der Präsentation</a:t>
            </a:r>
            <a:endParaRPr lang="de-DE" dirty="0"/>
          </a:p>
        </p:txBody>
      </p:sp>
      <p:pic>
        <p:nvPicPr>
          <p:cNvPr id="3" name="Bild 2" descr="Bildschirmfoto 2019-10-10 um 12.53.10.pn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40195" y="46182"/>
            <a:ext cx="2247515" cy="1071769"/>
          </a:xfrm>
          <a:prstGeom prst="rect">
            <a:avLst/>
          </a:prstGeom>
        </p:spPr>
      </p:pic>
      <p:sp>
        <p:nvSpPr>
          <p:cNvPr id="10" name="Textplatzhalter 2"/>
          <p:cNvSpPr>
            <a:spLocks noGrp="1"/>
          </p:cNvSpPr>
          <p:nvPr>
            <p:ph type="body" idx="14" hasCustomPrompt="1"/>
          </p:nvPr>
        </p:nvSpPr>
        <p:spPr>
          <a:xfrm>
            <a:off x="1698331" y="3555338"/>
            <a:ext cx="6338953" cy="655636"/>
          </a:xfrm>
        </p:spPr>
        <p:txBody>
          <a:bodyPr anchor="t"/>
          <a:lstStyle>
            <a:lvl1pPr marL="0" indent="0">
              <a:buNone/>
              <a:defRPr sz="2000" baseline="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de-DE" dirty="0"/>
              <a:t>(Titel) Vorname Nachname</a:t>
            </a:r>
          </a:p>
        </p:txBody>
      </p:sp>
      <p:pic>
        <p:nvPicPr>
          <p:cNvPr id="11" name="Grafik 10">
            <a:extLst>
              <a:ext uri="{FF2B5EF4-FFF2-40B4-BE49-F238E27FC236}">
                <a16:creationId xmlns:a16="http://schemas.microsoft.com/office/drawing/2014/main" id="{154C8F3E-B7BD-46A2-B440-DEA07CA4666B}"/>
              </a:ext>
            </a:extLst>
          </p:cNvPr>
          <p:cNvPicPr>
            <a:picLocks noChangeAspect="1"/>
          </p:cNvPicPr>
          <p:nvPr userDrawn="1"/>
        </p:nvPicPr>
        <p:blipFill>
          <a:blip r:embed="rId4"/>
          <a:stretch>
            <a:fillRect/>
          </a:stretch>
        </p:blipFill>
        <p:spPr>
          <a:xfrm>
            <a:off x="1698331" y="4321793"/>
            <a:ext cx="6659158" cy="719314"/>
          </a:xfrm>
          <a:prstGeom prst="rect">
            <a:avLst/>
          </a:prstGeom>
        </p:spPr>
      </p:pic>
    </p:spTree>
    <p:extLst>
      <p:ext uri="{BB962C8B-B14F-4D97-AF65-F5344CB8AC3E}">
        <p14:creationId xmlns:p14="http://schemas.microsoft.com/office/powerpoint/2010/main" val="1147070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titel">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AT"/>
              <a:t>23.02.2023</a:t>
            </a:r>
            <a:endParaRPr lang="de-DE" dirty="0"/>
          </a:p>
        </p:txBody>
      </p:sp>
      <p:sp>
        <p:nvSpPr>
          <p:cNvPr id="5" name="Fußzeilenplatzhalter 4"/>
          <p:cNvSpPr>
            <a:spLocks noGrp="1"/>
          </p:cNvSpPr>
          <p:nvPr>
            <p:ph type="ftr" sz="quarter" idx="11"/>
          </p:nvPr>
        </p:nvSpPr>
        <p:spPr>
          <a:xfrm>
            <a:off x="1371600" y="4767263"/>
            <a:ext cx="6669082" cy="273844"/>
          </a:xfrm>
        </p:spPr>
        <p:txBody>
          <a:bodyPr/>
          <a:lstStyle>
            <a:lvl1pPr algn="l">
              <a:defRPr>
                <a:solidFill>
                  <a:schemeClr val="bg1"/>
                </a:solidFill>
              </a:defRPr>
            </a:lvl1pPr>
          </a:lstStyle>
          <a:p>
            <a:r>
              <a:rPr lang="en-US"/>
              <a:t>Confidential - IEA Bioenergy Business Meeting </a:t>
            </a:r>
            <a:endParaRPr lang="de-DE" dirty="0"/>
          </a:p>
        </p:txBody>
      </p:sp>
      <p:sp>
        <p:nvSpPr>
          <p:cNvPr id="6" name="Foliennummernplatzhalter 5"/>
          <p:cNvSpPr>
            <a:spLocks noGrp="1"/>
          </p:cNvSpPr>
          <p:nvPr>
            <p:ph type="sldNum" sz="quarter" idx="12"/>
          </p:nvPr>
        </p:nvSpPr>
        <p:spPr/>
        <p:txBody>
          <a:bodyPr/>
          <a:lstStyle/>
          <a:p>
            <a:fld id="{F9268BEC-6E02-3547-A69E-10DE4421DD98}" type="slidenum">
              <a:rPr lang="de-DE" smtClean="0"/>
              <a:t>‹#›</a:t>
            </a:fld>
            <a:endParaRPr lang="de-DE"/>
          </a:p>
        </p:txBody>
      </p:sp>
      <p:sp>
        <p:nvSpPr>
          <p:cNvPr id="9" name="Titelplatzhalter 1"/>
          <p:cNvSpPr>
            <a:spLocks noGrp="1"/>
          </p:cNvSpPr>
          <p:nvPr>
            <p:ph type="title" hasCustomPrompt="1"/>
          </p:nvPr>
        </p:nvSpPr>
        <p:spPr>
          <a:xfrm>
            <a:off x="2595541" y="1555438"/>
            <a:ext cx="4651375" cy="2032373"/>
          </a:xfrm>
          <a:prstGeom prst="rect">
            <a:avLst/>
          </a:prstGeom>
        </p:spPr>
        <p:txBody>
          <a:bodyPr vert="horz" lIns="91440" tIns="45720" rIns="91440" bIns="45720" rtlCol="0" anchor="t">
            <a:normAutofit/>
          </a:bodyPr>
          <a:lstStyle>
            <a:lvl1pPr>
              <a:defRPr>
                <a:solidFill>
                  <a:schemeClr val="accent1"/>
                </a:solidFill>
              </a:defRPr>
            </a:lvl1pPr>
          </a:lstStyle>
          <a:p>
            <a:r>
              <a:rPr lang="de-AT" dirty="0"/>
              <a:t>Mastertitelformat bearbeiten. Kein Problem, wenn es drei Zeilen sind.</a:t>
            </a:r>
            <a:endParaRPr lang="de-DE" dirty="0"/>
          </a:p>
        </p:txBody>
      </p:sp>
      <p:sp>
        <p:nvSpPr>
          <p:cNvPr id="8" name="Textplatzhalter 2"/>
          <p:cNvSpPr>
            <a:spLocks noGrp="1"/>
          </p:cNvSpPr>
          <p:nvPr>
            <p:ph idx="1" hasCustomPrompt="1"/>
          </p:nvPr>
        </p:nvSpPr>
        <p:spPr>
          <a:xfrm>
            <a:off x="2593986" y="1059260"/>
            <a:ext cx="3426586" cy="491197"/>
          </a:xfrm>
          <a:prstGeom prst="rect">
            <a:avLst/>
          </a:prstGeom>
        </p:spPr>
        <p:txBody>
          <a:bodyPr vert="horz" lIns="91440" tIns="45720" rIns="91440" bIns="45720" rtlCol="0">
            <a:normAutofit/>
          </a:bodyPr>
          <a:lstStyle>
            <a:lvl1pPr marL="0" indent="0">
              <a:buNone/>
              <a:defRPr>
                <a:solidFill>
                  <a:schemeClr val="tx1">
                    <a:lumMod val="50000"/>
                    <a:lumOff val="50000"/>
                  </a:schemeClr>
                </a:solidFill>
              </a:defRPr>
            </a:lvl1pPr>
          </a:lstStyle>
          <a:p>
            <a:pPr lvl="0"/>
            <a:r>
              <a:rPr lang="de-AT" dirty="0"/>
              <a:t>Kapiteltitel</a:t>
            </a:r>
            <a:endParaRPr lang="de-DE" dirty="0"/>
          </a:p>
        </p:txBody>
      </p:sp>
      <p:sp>
        <p:nvSpPr>
          <p:cNvPr id="11" name="Bildplatzhalter 2"/>
          <p:cNvSpPr>
            <a:spLocks noGrp="1"/>
          </p:cNvSpPr>
          <p:nvPr>
            <p:ph type="pic" idx="13"/>
          </p:nvPr>
        </p:nvSpPr>
        <p:spPr>
          <a:xfrm>
            <a:off x="0" y="1102516"/>
            <a:ext cx="2238375" cy="219948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Tree>
    <p:extLst>
      <p:ext uri="{BB962C8B-B14F-4D97-AF65-F5344CB8AC3E}">
        <p14:creationId xmlns:p14="http://schemas.microsoft.com/office/powerpoint/2010/main" val="2644859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folie Text">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E3D94AE3-6029-462E-BEA7-1F0C49EA516A}"/>
              </a:ext>
            </a:extLst>
          </p:cNvPr>
          <p:cNvGraphicFramePr>
            <a:graphicFrameLocks noChangeAspect="1"/>
          </p:cNvGraphicFramePr>
          <p:nvPr userDrawn="1">
            <p:custDataLst>
              <p:tags r:id="rId1"/>
            </p:custDataLst>
            <p:extLst>
              <p:ext uri="{D42A27DB-BD31-4B8C-83A1-F6EECF244321}">
                <p14:modId xmlns:p14="http://schemas.microsoft.com/office/powerpoint/2010/main" val="1641769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66" imgH="366" progId="TCLayout.ActiveDocument.1">
                  <p:embed/>
                </p:oleObj>
              </mc:Choice>
              <mc:Fallback>
                <p:oleObj name="think-cell Folie" r:id="rId4" imgW="366" imgH="36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700851C8-C062-468C-9BC0-6C5B08043C5C}"/>
              </a:ext>
            </a:extLst>
          </p:cNvPr>
          <p:cNvSpPr/>
          <p:nvPr userDrawn="1">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de-DE" sz="2400" b="1" i="0" baseline="0" dirty="0">
              <a:latin typeface="Arial" panose="020B0604020202020204" pitchFamily="34" charset="0"/>
              <a:ea typeface="+mj-ea"/>
              <a:cs typeface="+mj-cs"/>
              <a:sym typeface="Arial" panose="020B0604020202020204" pitchFamily="34" charset="0"/>
            </a:endParaRPr>
          </a:p>
        </p:txBody>
      </p:sp>
      <p:sp>
        <p:nvSpPr>
          <p:cNvPr id="3" name="Datumsplatzhalter 2"/>
          <p:cNvSpPr>
            <a:spLocks noGrp="1"/>
          </p:cNvSpPr>
          <p:nvPr>
            <p:ph type="dt" sz="half" idx="10"/>
          </p:nvPr>
        </p:nvSpPr>
        <p:spPr/>
        <p:txBody>
          <a:bodyPr/>
          <a:lstStyle/>
          <a:p>
            <a:r>
              <a:rPr lang="de-AT"/>
              <a:t>23.02.2023</a:t>
            </a:r>
            <a:endParaRPr lang="de-DE" dirty="0"/>
          </a:p>
        </p:txBody>
      </p:sp>
      <p:sp>
        <p:nvSpPr>
          <p:cNvPr id="4" name="Fußzeilenplatzhalter 3"/>
          <p:cNvSpPr>
            <a:spLocks noGrp="1"/>
          </p:cNvSpPr>
          <p:nvPr>
            <p:ph type="ftr" sz="quarter" idx="11"/>
          </p:nvPr>
        </p:nvSpPr>
        <p:spPr/>
        <p:txBody>
          <a:bodyPr/>
          <a:lstStyle/>
          <a:p>
            <a:pPr algn="l"/>
            <a:r>
              <a:rPr lang="en-US"/>
              <a:t>Confidential - IEA Bioenergy Business Meeting </a:t>
            </a:r>
            <a:endParaRPr lang="de-DE" dirty="0"/>
          </a:p>
        </p:txBody>
      </p:sp>
      <p:sp>
        <p:nvSpPr>
          <p:cNvPr id="5" name="Foliennummernplatzhalter 4"/>
          <p:cNvSpPr>
            <a:spLocks noGrp="1"/>
          </p:cNvSpPr>
          <p:nvPr>
            <p:ph type="sldNum" sz="quarter" idx="12"/>
          </p:nvPr>
        </p:nvSpPr>
        <p:spPr/>
        <p:txBody>
          <a:bodyPr/>
          <a:lstStyle/>
          <a:p>
            <a:fld id="{F9268BEC-6E02-3547-A69E-10DE4421DD98}" type="slidenum">
              <a:rPr lang="de-DE" smtClean="0"/>
              <a:pPr/>
              <a:t>‹#›</a:t>
            </a:fld>
            <a:endParaRPr lang="de-DE" dirty="0"/>
          </a:p>
        </p:txBody>
      </p:sp>
      <p:sp>
        <p:nvSpPr>
          <p:cNvPr id="6" name="Titelplatzhalter 1"/>
          <p:cNvSpPr>
            <a:spLocks noGrp="1"/>
          </p:cNvSpPr>
          <p:nvPr>
            <p:ph type="title"/>
          </p:nvPr>
        </p:nvSpPr>
        <p:spPr>
          <a:xfrm>
            <a:off x="513557" y="406326"/>
            <a:ext cx="6820644" cy="802217"/>
          </a:xfrm>
          <a:prstGeom prst="rect">
            <a:avLst/>
          </a:prstGeom>
        </p:spPr>
        <p:txBody>
          <a:bodyPr vert="horz" lIns="91440" tIns="45720" rIns="91440" bIns="45720" rtlCol="0" anchor="t">
            <a:normAutofit/>
          </a:bodyPr>
          <a:lstStyle>
            <a:lvl1pPr>
              <a:defRPr>
                <a:solidFill>
                  <a:schemeClr val="accent1"/>
                </a:solidFill>
              </a:defRPr>
            </a:lvl1pPr>
          </a:lstStyle>
          <a:p>
            <a:r>
              <a:rPr lang="de-DE"/>
              <a:t>Mastertitelformat bearbeiten</a:t>
            </a:r>
            <a:endParaRPr lang="de-DE" dirty="0"/>
          </a:p>
        </p:txBody>
      </p:sp>
      <p:sp>
        <p:nvSpPr>
          <p:cNvPr id="7" name="Textplatzhalter 2"/>
          <p:cNvSpPr>
            <a:spLocks noGrp="1"/>
          </p:cNvSpPr>
          <p:nvPr>
            <p:ph idx="1"/>
          </p:nvPr>
        </p:nvSpPr>
        <p:spPr>
          <a:xfrm>
            <a:off x="513557" y="1392465"/>
            <a:ext cx="8116887" cy="3190875"/>
          </a:xfrm>
          <a:prstGeom prst="rect">
            <a:avLst/>
          </a:prstGeom>
        </p:spPr>
        <p:txBody>
          <a:bodyPr vert="horz" lIns="91440" tIns="45720" rIns="91440" bIns="45720" rtlCol="0">
            <a:normAutofit/>
          </a:bodyPr>
          <a:lstStyle>
            <a:lvl1pPr marL="342900" indent="-342900">
              <a:buClr>
                <a:schemeClr val="accent1"/>
              </a:buClr>
              <a:buFont typeface="Wingdings" panose="05000000000000000000" pitchFamily="2" charset="2"/>
              <a:buChar char="§"/>
              <a:defRPr/>
            </a:lvl1pPr>
            <a:lvl2pPr marL="742950" indent="-285750">
              <a:buFont typeface="Courier New" panose="02070309020205020404" pitchFamily="49" charset="0"/>
              <a:buChar char="o"/>
              <a:defRPr/>
            </a:lvl2pPr>
            <a:lvl3pPr marL="1143000" indent="-228600">
              <a:buFont typeface="Arial" panose="020B0604020202020204" pitchFamily="34" charset="0"/>
              <a:buChar char="•"/>
              <a:defRPr>
                <a:solidFill>
                  <a:schemeClr val="bg1">
                    <a:lumMod val="50000"/>
                  </a:schemeClr>
                </a:solidFill>
              </a:defRPr>
            </a:lvl3pPr>
            <a:lvl4pPr>
              <a:defRPr>
                <a:solidFill>
                  <a:schemeClr val="bg1">
                    <a:lumMod val="65000"/>
                  </a:schemeClr>
                </a:solidFill>
              </a:defRPr>
            </a:lvl4pPr>
            <a:lvl5pPr>
              <a:defRPr>
                <a:solidFill>
                  <a:schemeClr val="bg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54392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5" name="Datumsplatzhalter 4"/>
          <p:cNvSpPr>
            <a:spLocks noGrp="1"/>
          </p:cNvSpPr>
          <p:nvPr>
            <p:ph type="dt" sz="half" idx="10"/>
          </p:nvPr>
        </p:nvSpPr>
        <p:spPr/>
        <p:txBody>
          <a:bodyPr/>
          <a:lstStyle/>
          <a:p>
            <a:r>
              <a:rPr lang="de-AT"/>
              <a:t>23.02.2023</a:t>
            </a:r>
            <a:endParaRPr lang="de-DE"/>
          </a:p>
        </p:txBody>
      </p:sp>
      <p:sp>
        <p:nvSpPr>
          <p:cNvPr id="6" name="Fußzeilenplatzhalter 5"/>
          <p:cNvSpPr>
            <a:spLocks noGrp="1"/>
          </p:cNvSpPr>
          <p:nvPr>
            <p:ph type="ftr" sz="quarter" idx="11"/>
          </p:nvPr>
        </p:nvSpPr>
        <p:spPr/>
        <p:txBody>
          <a:bodyPr/>
          <a:lstStyle/>
          <a:p>
            <a:pPr algn="l"/>
            <a:r>
              <a:rPr lang="en-US"/>
              <a:t>Confidential - IEA Bioenergy Business Meeting </a:t>
            </a:r>
            <a:endParaRPr lang="de-DE" dirty="0"/>
          </a:p>
        </p:txBody>
      </p:sp>
      <p:sp>
        <p:nvSpPr>
          <p:cNvPr id="7" name="Foliennummernplatzhalter 6"/>
          <p:cNvSpPr>
            <a:spLocks noGrp="1"/>
          </p:cNvSpPr>
          <p:nvPr>
            <p:ph type="sldNum" sz="quarter" idx="12"/>
          </p:nvPr>
        </p:nvSpPr>
        <p:spPr/>
        <p:txBody>
          <a:bodyPr/>
          <a:lstStyle/>
          <a:p>
            <a:fld id="{F9268BEC-6E02-3547-A69E-10DE4421DD98}" type="slidenum">
              <a:rPr lang="de-DE" smtClean="0"/>
              <a:t>‹#›</a:t>
            </a:fld>
            <a:endParaRPr lang="de-DE"/>
          </a:p>
        </p:txBody>
      </p:sp>
      <p:sp>
        <p:nvSpPr>
          <p:cNvPr id="8" name="Textplatzhalter 2"/>
          <p:cNvSpPr>
            <a:spLocks noGrp="1"/>
          </p:cNvSpPr>
          <p:nvPr>
            <p:ph idx="1"/>
          </p:nvPr>
        </p:nvSpPr>
        <p:spPr>
          <a:xfrm>
            <a:off x="513556" y="1373188"/>
            <a:ext cx="3816383" cy="3246437"/>
          </a:xfrm>
          <a:prstGeom prst="rect">
            <a:avLst/>
          </a:prstGeom>
        </p:spPr>
        <p:txBody>
          <a:bodyPr vert="horz" lIns="91440" tIns="45720" rIns="91440" bIns="45720" rtlCol="0">
            <a:normAutofit/>
          </a:bodyPr>
          <a:lstStyle>
            <a:lvl1pPr marL="342900" indent="-342900">
              <a:buClr>
                <a:schemeClr val="accent1"/>
              </a:buClr>
              <a:buFont typeface="Wingdings" panose="05000000000000000000" pitchFamily="2" charset="2"/>
              <a:buChar char="§"/>
              <a:defRPr/>
            </a:lvl1pPr>
            <a:lvl2pPr marL="742950" indent="-285750">
              <a:buFont typeface="Courier New" panose="02070309020205020404" pitchFamily="49" charset="0"/>
              <a:buChar char="o"/>
              <a:defRPr/>
            </a:lvl2pPr>
            <a:lvl3pPr>
              <a:defRPr>
                <a:solidFill>
                  <a:schemeClr val="bg1">
                    <a:lumMod val="50000"/>
                  </a:schemeClr>
                </a:solidFill>
              </a:defRPr>
            </a:lvl3pPr>
            <a:lvl4pPr>
              <a:defRPr>
                <a:solidFill>
                  <a:schemeClr val="bg1">
                    <a:lumMod val="65000"/>
                  </a:schemeClr>
                </a:solidFill>
              </a:defRPr>
            </a:lvl4pPr>
            <a:lvl5pPr>
              <a:defRPr>
                <a:solidFill>
                  <a:schemeClr val="bg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extplatzhalter 2"/>
          <p:cNvSpPr>
            <a:spLocks noGrp="1"/>
          </p:cNvSpPr>
          <p:nvPr>
            <p:ph idx="13"/>
          </p:nvPr>
        </p:nvSpPr>
        <p:spPr>
          <a:xfrm>
            <a:off x="4814061" y="1373188"/>
            <a:ext cx="3816383" cy="3246437"/>
          </a:xfrm>
          <a:prstGeom prst="rect">
            <a:avLst/>
          </a:prstGeom>
        </p:spPr>
        <p:txBody>
          <a:bodyPr vert="horz" lIns="91440" tIns="45720" rIns="91440" bIns="45720" rtlCol="0">
            <a:normAutofit/>
          </a:bodyPr>
          <a:lstStyle>
            <a:lvl1pPr marL="342900" indent="-342900">
              <a:buClr>
                <a:schemeClr val="accent1"/>
              </a:buClr>
              <a:buFont typeface="Wingdings" panose="05000000000000000000" pitchFamily="2" charset="2"/>
              <a:buChar char="§"/>
              <a:defRPr/>
            </a:lvl1pPr>
            <a:lvl2pPr marL="742950" indent="-285750">
              <a:buFont typeface="Courier New" panose="02070309020205020404" pitchFamily="49" charset="0"/>
              <a:buChar char="o"/>
              <a:defRPr/>
            </a:lvl2pPr>
            <a:lvl3pPr>
              <a:defRPr>
                <a:solidFill>
                  <a:schemeClr val="bg1">
                    <a:lumMod val="50000"/>
                  </a:schemeClr>
                </a:solidFill>
              </a:defRPr>
            </a:lvl3pPr>
            <a:lvl4pPr>
              <a:defRPr>
                <a:solidFill>
                  <a:schemeClr val="bg1">
                    <a:lumMod val="65000"/>
                  </a:schemeClr>
                </a:solidFill>
              </a:defRPr>
            </a:lvl4pPr>
            <a:lvl5pPr>
              <a:defRPr>
                <a:solidFill>
                  <a:schemeClr val="bg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62721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AT"/>
              <a:t>23.02.2023</a:t>
            </a:r>
            <a:endParaRPr lang="de-DE"/>
          </a:p>
        </p:txBody>
      </p:sp>
      <p:sp>
        <p:nvSpPr>
          <p:cNvPr id="3" name="Fußzeilenplatzhalter 2"/>
          <p:cNvSpPr>
            <a:spLocks noGrp="1"/>
          </p:cNvSpPr>
          <p:nvPr>
            <p:ph type="ftr" sz="quarter" idx="11"/>
          </p:nvPr>
        </p:nvSpPr>
        <p:spPr/>
        <p:txBody>
          <a:bodyPr/>
          <a:lstStyle/>
          <a:p>
            <a:pPr algn="l"/>
            <a:r>
              <a:rPr lang="en-US"/>
              <a:t>Confidential - IEA Bioenergy Business Meeting </a:t>
            </a:r>
            <a:endParaRPr lang="de-DE" dirty="0"/>
          </a:p>
        </p:txBody>
      </p:sp>
      <p:sp>
        <p:nvSpPr>
          <p:cNvPr id="4" name="Foliennummernplatzhalter 3"/>
          <p:cNvSpPr>
            <a:spLocks noGrp="1"/>
          </p:cNvSpPr>
          <p:nvPr>
            <p:ph type="sldNum" sz="quarter" idx="12"/>
          </p:nvPr>
        </p:nvSpPr>
        <p:spPr/>
        <p:txBody>
          <a:bodyPr/>
          <a:lstStyle/>
          <a:p>
            <a:fld id="{F9268BEC-6E02-3547-A69E-10DE4421DD98}" type="slidenum">
              <a:rPr lang="de-DE" smtClean="0"/>
              <a:t>‹#›</a:t>
            </a:fld>
            <a:endParaRPr lang="de-DE"/>
          </a:p>
        </p:txBody>
      </p:sp>
    </p:spTree>
    <p:extLst>
      <p:ext uri="{BB962C8B-B14F-4D97-AF65-F5344CB8AC3E}">
        <p14:creationId xmlns:p14="http://schemas.microsoft.com/office/powerpoint/2010/main" val="2549597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270E3841-7449-4B29-BD1C-D2FCE854EDD6}"/>
              </a:ext>
            </a:extLst>
          </p:cNvPr>
          <p:cNvGraphicFramePr>
            <a:graphicFrameLocks noChangeAspect="1"/>
          </p:cNvGraphicFramePr>
          <p:nvPr userDrawn="1">
            <p:custDataLst>
              <p:tags r:id="rId1"/>
            </p:custDataLst>
            <p:extLst>
              <p:ext uri="{D42A27DB-BD31-4B8C-83A1-F6EECF244321}">
                <p14:modId xmlns:p14="http://schemas.microsoft.com/office/powerpoint/2010/main" val="26322887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66" imgH="366" progId="TCLayout.ActiveDocument.1">
                  <p:embed/>
                </p:oleObj>
              </mc:Choice>
              <mc:Fallback>
                <p:oleObj name="think-cell Folie" r:id="rId4" imgW="366" imgH="36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55F3AFE1-0116-49BC-B721-7587421A6FBA}"/>
              </a:ext>
            </a:extLst>
          </p:cNvPr>
          <p:cNvSpPr/>
          <p:nvPr userDrawn="1">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de-DE" sz="2400" b="1" i="0" baseline="0" dirty="0">
              <a:latin typeface="Arial" panose="020B0604020202020204" pitchFamily="34" charset="0"/>
              <a:ea typeface="+mj-ea"/>
              <a:cs typeface="+mj-cs"/>
              <a:sym typeface="Arial" panose="020B0604020202020204" pitchFamily="34" charset="0"/>
            </a:endParaRPr>
          </a:p>
        </p:txBody>
      </p:sp>
      <p:sp>
        <p:nvSpPr>
          <p:cNvPr id="3" name="Datumsplatzhalter 2"/>
          <p:cNvSpPr>
            <a:spLocks noGrp="1"/>
          </p:cNvSpPr>
          <p:nvPr>
            <p:ph type="dt" sz="half" idx="10"/>
          </p:nvPr>
        </p:nvSpPr>
        <p:spPr/>
        <p:txBody>
          <a:bodyPr/>
          <a:lstStyle/>
          <a:p>
            <a:r>
              <a:rPr lang="de-AT"/>
              <a:t>23.02.2023</a:t>
            </a:r>
            <a:endParaRPr lang="de-DE" dirty="0"/>
          </a:p>
        </p:txBody>
      </p:sp>
      <p:sp>
        <p:nvSpPr>
          <p:cNvPr id="4" name="Fußzeilenplatzhalter 3"/>
          <p:cNvSpPr>
            <a:spLocks noGrp="1"/>
          </p:cNvSpPr>
          <p:nvPr>
            <p:ph type="ftr" sz="quarter" idx="11"/>
          </p:nvPr>
        </p:nvSpPr>
        <p:spPr/>
        <p:txBody>
          <a:bodyPr/>
          <a:lstStyle/>
          <a:p>
            <a:pPr algn="l"/>
            <a:r>
              <a:rPr lang="en-US"/>
              <a:t>Confidential - IEA Bioenergy Business Meeting </a:t>
            </a:r>
            <a:endParaRPr lang="de-DE" dirty="0"/>
          </a:p>
        </p:txBody>
      </p:sp>
      <p:sp>
        <p:nvSpPr>
          <p:cNvPr id="5" name="Foliennummernplatzhalter 4"/>
          <p:cNvSpPr>
            <a:spLocks noGrp="1"/>
          </p:cNvSpPr>
          <p:nvPr>
            <p:ph type="sldNum" sz="quarter" idx="12"/>
          </p:nvPr>
        </p:nvSpPr>
        <p:spPr/>
        <p:txBody>
          <a:bodyPr/>
          <a:lstStyle/>
          <a:p>
            <a:fld id="{F9268BEC-6E02-3547-A69E-10DE4421DD98}" type="slidenum">
              <a:rPr lang="de-DE" smtClean="0"/>
              <a:pPr/>
              <a:t>‹#›</a:t>
            </a:fld>
            <a:endParaRPr lang="de-DE" dirty="0"/>
          </a:p>
        </p:txBody>
      </p:sp>
      <p:sp>
        <p:nvSpPr>
          <p:cNvPr id="6" name="Titelplatzhalter 1"/>
          <p:cNvSpPr>
            <a:spLocks noGrp="1"/>
          </p:cNvSpPr>
          <p:nvPr>
            <p:ph type="title"/>
          </p:nvPr>
        </p:nvSpPr>
        <p:spPr>
          <a:xfrm>
            <a:off x="570635" y="410683"/>
            <a:ext cx="6750503" cy="857253"/>
          </a:xfrm>
          <a:prstGeom prst="rect">
            <a:avLst/>
          </a:prstGeom>
        </p:spPr>
        <p:txBody>
          <a:bodyPr vert="horz" lIns="91440" tIns="45720" rIns="91440" bIns="45720" rtlCol="0" anchor="t">
            <a:normAutofit/>
          </a:bodyPr>
          <a:lstStyle>
            <a:lvl1pPr>
              <a:defRPr>
                <a:solidFill>
                  <a:schemeClr val="accent1"/>
                </a:solidFill>
              </a:defRPr>
            </a:lvl1pPr>
          </a:lstStyle>
          <a:p>
            <a:r>
              <a:rPr lang="de-DE"/>
              <a:t>Mastertitelformat bearbeiten</a:t>
            </a:r>
            <a:endParaRPr lang="de-DE" dirty="0"/>
          </a:p>
        </p:txBody>
      </p:sp>
    </p:spTree>
    <p:extLst>
      <p:ext uri="{BB962C8B-B14F-4D97-AF65-F5344CB8AC3E}">
        <p14:creationId xmlns:p14="http://schemas.microsoft.com/office/powerpoint/2010/main" val="4259519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ariante zweiteilig">
    <p:spTree>
      <p:nvGrpSpPr>
        <p:cNvPr id="1" name=""/>
        <p:cNvGrpSpPr/>
        <p:nvPr/>
      </p:nvGrpSpPr>
      <p:grpSpPr>
        <a:xfrm>
          <a:off x="0" y="0"/>
          <a:ext cx="0" cy="0"/>
          <a:chOff x="0" y="0"/>
          <a:chExt cx="0" cy="0"/>
        </a:xfrm>
      </p:grpSpPr>
      <p:sp>
        <p:nvSpPr>
          <p:cNvPr id="9" name="Rechteck 8"/>
          <p:cNvSpPr/>
          <p:nvPr userDrawn="1"/>
        </p:nvSpPr>
        <p:spPr>
          <a:xfrm>
            <a:off x="0" y="0"/>
            <a:ext cx="4103688" cy="5143500"/>
          </a:xfrm>
          <a:prstGeom prst="rect">
            <a:avLst/>
          </a:prstGeom>
          <a:gradFill flip="none" rotWithShape="1">
            <a:gsLst>
              <a:gs pos="0">
                <a:schemeClr val="accent5"/>
              </a:gs>
              <a:gs pos="50000">
                <a:schemeClr val="accent1"/>
              </a:gs>
            </a:gsLst>
            <a:lin ang="1536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1551788" y="608036"/>
            <a:ext cx="2305837" cy="873128"/>
          </a:xfrm>
        </p:spPr>
        <p:txBody>
          <a:bodyPr anchor="t"/>
          <a:lstStyle>
            <a:lvl1pPr algn="l">
              <a:defRPr sz="2000" b="1">
                <a:solidFill>
                  <a:srgbClr val="FFFFFF"/>
                </a:solidFill>
              </a:defRPr>
            </a:lvl1pPr>
          </a:lstStyle>
          <a:p>
            <a:r>
              <a:rPr lang="de-DE"/>
              <a:t>Mastertitelformat bearbeiten</a:t>
            </a:r>
            <a:endParaRPr lang="de-DE" dirty="0"/>
          </a:p>
        </p:txBody>
      </p:sp>
      <p:sp>
        <p:nvSpPr>
          <p:cNvPr id="4" name="Textplatzhalter 3"/>
          <p:cNvSpPr>
            <a:spLocks noGrp="1"/>
          </p:cNvSpPr>
          <p:nvPr>
            <p:ph type="body" sz="half" idx="2" hasCustomPrompt="1"/>
          </p:nvPr>
        </p:nvSpPr>
        <p:spPr>
          <a:xfrm>
            <a:off x="1554440" y="1481164"/>
            <a:ext cx="2303185" cy="2408211"/>
          </a:xfrm>
        </p:spPr>
        <p:txBody>
          <a:bodyPr/>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AT" dirty="0"/>
              <a:t>Weit hinten, hinter den Wortbergen, fern der Länder und Konsonanten leben die Blindtexte. Abgeschieden wohnen sie in Buchstabhausen an der Küste des Semantik.</a:t>
            </a:r>
          </a:p>
        </p:txBody>
      </p:sp>
      <p:sp>
        <p:nvSpPr>
          <p:cNvPr id="5" name="Datumsplatzhalter 4"/>
          <p:cNvSpPr>
            <a:spLocks noGrp="1"/>
          </p:cNvSpPr>
          <p:nvPr>
            <p:ph type="dt" sz="half" idx="10"/>
          </p:nvPr>
        </p:nvSpPr>
        <p:spPr/>
        <p:txBody>
          <a:bodyPr/>
          <a:lstStyle/>
          <a:p>
            <a:r>
              <a:rPr lang="de-AT"/>
              <a:t>23.02.2023</a:t>
            </a:r>
            <a:endParaRPr lang="de-DE"/>
          </a:p>
        </p:txBody>
      </p:sp>
      <p:sp>
        <p:nvSpPr>
          <p:cNvPr id="7" name="Foliennummernplatzhalter 6"/>
          <p:cNvSpPr>
            <a:spLocks noGrp="1"/>
          </p:cNvSpPr>
          <p:nvPr>
            <p:ph type="sldNum" sz="quarter" idx="12"/>
          </p:nvPr>
        </p:nvSpPr>
        <p:spPr/>
        <p:txBody>
          <a:bodyPr/>
          <a:lstStyle>
            <a:lvl1pPr>
              <a:defRPr>
                <a:solidFill>
                  <a:schemeClr val="bg1"/>
                </a:solidFill>
              </a:defRPr>
            </a:lvl1pPr>
          </a:lstStyle>
          <a:p>
            <a:fld id="{F9268BEC-6E02-3547-A69E-10DE4421DD98}" type="slidenum">
              <a:rPr lang="de-DE" smtClean="0"/>
              <a:pPr/>
              <a:t>‹#›</a:t>
            </a:fld>
            <a:endParaRPr lang="de-DE" dirty="0"/>
          </a:p>
        </p:txBody>
      </p:sp>
      <p:sp>
        <p:nvSpPr>
          <p:cNvPr id="8" name="Textplatzhalter 2"/>
          <p:cNvSpPr>
            <a:spLocks noGrp="1"/>
          </p:cNvSpPr>
          <p:nvPr>
            <p:ph idx="1" hasCustomPrompt="1"/>
          </p:nvPr>
        </p:nvSpPr>
        <p:spPr>
          <a:xfrm>
            <a:off x="4318029" y="605977"/>
            <a:ext cx="4604991" cy="2513461"/>
          </a:xfrm>
          <a:prstGeom prst="rect">
            <a:avLst/>
          </a:prstGeom>
        </p:spPr>
        <p:txBody>
          <a:bodyPr vert="horz" lIns="91440" tIns="45720" rIns="91440" bIns="45720" rtlCol="0">
            <a:normAutofit/>
          </a:bodyPr>
          <a:lstStyle>
            <a:lvl1pPr marL="0" indent="0">
              <a:buNone/>
              <a:defRPr sz="2000"/>
            </a:lvl1pPr>
            <a:lvl2pPr marL="742950" indent="-285750">
              <a:buFont typeface="Courier New" panose="02070309020205020404" pitchFamily="49" charset="0"/>
              <a:buChar char="o"/>
              <a:defRPr>
                <a:solidFill>
                  <a:schemeClr val="tx1"/>
                </a:solidFill>
              </a:defRPr>
            </a:lvl2pPr>
          </a:lstStyle>
          <a:p>
            <a:pPr lvl="0"/>
            <a:r>
              <a:rPr lang="de-AT" dirty="0"/>
              <a:t>Mastertextformat bearbeiten</a:t>
            </a:r>
          </a:p>
          <a:p>
            <a:pPr lvl="1"/>
            <a:r>
              <a:rPr lang="de-AT" dirty="0"/>
              <a:t>Zweite Ebene</a:t>
            </a:r>
          </a:p>
        </p:txBody>
      </p:sp>
      <p:sp>
        <p:nvSpPr>
          <p:cNvPr id="12" name="Textplatzhalter 2"/>
          <p:cNvSpPr>
            <a:spLocks noGrp="1"/>
          </p:cNvSpPr>
          <p:nvPr>
            <p:ph idx="13" hasCustomPrompt="1"/>
          </p:nvPr>
        </p:nvSpPr>
        <p:spPr>
          <a:xfrm>
            <a:off x="854468" y="608036"/>
            <a:ext cx="567539" cy="1132336"/>
          </a:xfrm>
          <a:prstGeom prst="rect">
            <a:avLst/>
          </a:prstGeom>
        </p:spPr>
        <p:txBody>
          <a:bodyPr vert="horz" lIns="91440" tIns="45720" rIns="91440" bIns="45720" rtlCol="0">
            <a:normAutofit/>
          </a:bodyPr>
          <a:lstStyle>
            <a:lvl1pPr marL="0" indent="0" algn="ctr">
              <a:buNone/>
              <a:defRPr sz="2800" b="1">
                <a:solidFill>
                  <a:schemeClr val="bg1"/>
                </a:solidFill>
              </a:defRPr>
            </a:lvl1pPr>
          </a:lstStyle>
          <a:p>
            <a:pPr lvl="0"/>
            <a:r>
              <a:rPr lang="de-AT" dirty="0"/>
              <a:t>!</a:t>
            </a:r>
            <a:endParaRPr lang="de-DE" dirty="0"/>
          </a:p>
        </p:txBody>
      </p:sp>
    </p:spTree>
    <p:extLst>
      <p:ext uri="{BB962C8B-B14F-4D97-AF65-F5344CB8AC3E}">
        <p14:creationId xmlns:p14="http://schemas.microsoft.com/office/powerpoint/2010/main" val="2861285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solidFill>
                  <a:schemeClr val="accent1"/>
                </a:solidFill>
              </a:defRPr>
            </a:lvl1pPr>
          </a:lstStyle>
          <a:p>
            <a:r>
              <a:rPr lang="de-DE"/>
              <a:t>Mastertitelformat bearbeiten</a:t>
            </a:r>
            <a:endParaRPr lang="de-DE" dirty="0"/>
          </a:p>
        </p:txBody>
      </p:sp>
      <p:sp>
        <p:nvSpPr>
          <p:cNvPr id="3" name="Bildplatzhalt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r>
              <a:rPr lang="de-AT"/>
              <a:t>23.02.2023</a:t>
            </a:r>
            <a:endParaRPr lang="de-DE"/>
          </a:p>
        </p:txBody>
      </p:sp>
      <p:sp>
        <p:nvSpPr>
          <p:cNvPr id="6" name="Fußzeilenplatzhalter 5"/>
          <p:cNvSpPr>
            <a:spLocks noGrp="1"/>
          </p:cNvSpPr>
          <p:nvPr>
            <p:ph type="ftr" sz="quarter" idx="11"/>
          </p:nvPr>
        </p:nvSpPr>
        <p:spPr/>
        <p:txBody>
          <a:bodyPr/>
          <a:lstStyle>
            <a:lvl1pPr algn="l">
              <a:defRPr/>
            </a:lvl1pPr>
          </a:lstStyle>
          <a:p>
            <a:r>
              <a:rPr lang="en-US"/>
              <a:t>Confidential - IEA Bioenergy Business Meeting </a:t>
            </a:r>
            <a:endParaRPr lang="de-DE"/>
          </a:p>
        </p:txBody>
      </p:sp>
      <p:sp>
        <p:nvSpPr>
          <p:cNvPr id="7" name="Foliennummernplatzhalter 6"/>
          <p:cNvSpPr>
            <a:spLocks noGrp="1"/>
          </p:cNvSpPr>
          <p:nvPr>
            <p:ph type="sldNum" sz="quarter" idx="12"/>
          </p:nvPr>
        </p:nvSpPr>
        <p:spPr/>
        <p:txBody>
          <a:bodyPr/>
          <a:lstStyle/>
          <a:p>
            <a:fld id="{F9268BEC-6E02-3547-A69E-10DE4421DD98}" type="slidenum">
              <a:rPr lang="de-DE" smtClean="0"/>
              <a:t>‹#›</a:t>
            </a:fld>
            <a:endParaRPr lang="de-DE"/>
          </a:p>
        </p:txBody>
      </p:sp>
    </p:spTree>
    <p:extLst>
      <p:ext uri="{BB962C8B-B14F-4D97-AF65-F5344CB8AC3E}">
        <p14:creationId xmlns:p14="http://schemas.microsoft.com/office/powerpoint/2010/main" val="3339656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kt 10" hidden="1">
            <a:extLst>
              <a:ext uri="{FF2B5EF4-FFF2-40B4-BE49-F238E27FC236}">
                <a16:creationId xmlns:a16="http://schemas.microsoft.com/office/drawing/2014/main" id="{F9504C5F-A926-45A8-A4B0-034EAE98B571}"/>
              </a:ext>
            </a:extLst>
          </p:cNvPr>
          <p:cNvGraphicFramePr>
            <a:graphicFrameLocks noChangeAspect="1"/>
          </p:cNvGraphicFramePr>
          <p:nvPr userDrawn="1">
            <p:custDataLst>
              <p:tags r:id="rId13"/>
            </p:custDataLst>
            <p:extLst>
              <p:ext uri="{D42A27DB-BD31-4B8C-83A1-F6EECF244321}">
                <p14:modId xmlns:p14="http://schemas.microsoft.com/office/powerpoint/2010/main" val="13217986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5" imgW="366" imgH="366" progId="TCLayout.ActiveDocument.1">
                  <p:embed/>
                </p:oleObj>
              </mc:Choice>
              <mc:Fallback>
                <p:oleObj name="think-cell Folie" r:id="rId15" imgW="366" imgH="366"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8" name="Rechteck 7" hidden="1">
            <a:extLst>
              <a:ext uri="{FF2B5EF4-FFF2-40B4-BE49-F238E27FC236}">
                <a16:creationId xmlns:a16="http://schemas.microsoft.com/office/drawing/2014/main" id="{78046EE7-F3BB-4A7C-B077-9749F020CA49}"/>
              </a:ext>
            </a:extLst>
          </p:cNvPr>
          <p:cNvSpPr/>
          <p:nvPr userDrawn="1">
            <p:custDataLst>
              <p:tags r:id="rId14"/>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de-AT" sz="2400" b="1" i="0" baseline="0" dirty="0">
              <a:latin typeface="Arial" panose="020B0604020202020204" pitchFamily="34" charset="0"/>
              <a:ea typeface="+mj-ea"/>
              <a:cs typeface="+mj-cs"/>
              <a:sym typeface="Arial" panose="020B0604020202020204" pitchFamily="34" charset="0"/>
            </a:endParaRPr>
          </a:p>
        </p:txBody>
      </p:sp>
      <p:sp>
        <p:nvSpPr>
          <p:cNvPr id="2" name="Titelplatzhalter 1"/>
          <p:cNvSpPr>
            <a:spLocks noGrp="1"/>
          </p:cNvSpPr>
          <p:nvPr>
            <p:ph type="title"/>
          </p:nvPr>
        </p:nvSpPr>
        <p:spPr>
          <a:xfrm>
            <a:off x="513556" y="403516"/>
            <a:ext cx="6709793" cy="819149"/>
          </a:xfrm>
          <a:prstGeom prst="rect">
            <a:avLst/>
          </a:prstGeom>
        </p:spPr>
        <p:txBody>
          <a:bodyPr vert="horz" lIns="91440" tIns="45720" rIns="91440" bIns="45720" rtlCol="0" anchor="t">
            <a:normAutofit/>
          </a:bodyPr>
          <a:lstStyle/>
          <a:p>
            <a:r>
              <a:rPr lang="de-AT" dirty="0"/>
              <a:t>Mastertitelformat bearbeiten. Kein Problem, wenn es zwei Zeilen sind.</a:t>
            </a:r>
            <a:endParaRPr lang="de-DE" dirty="0"/>
          </a:p>
        </p:txBody>
      </p:sp>
      <p:sp>
        <p:nvSpPr>
          <p:cNvPr id="3" name="Textplatzhalter 2"/>
          <p:cNvSpPr>
            <a:spLocks noGrp="1"/>
          </p:cNvSpPr>
          <p:nvPr>
            <p:ph type="body" idx="1"/>
          </p:nvPr>
        </p:nvSpPr>
        <p:spPr>
          <a:xfrm>
            <a:off x="513556" y="1373188"/>
            <a:ext cx="8117826" cy="3255962"/>
          </a:xfrm>
          <a:prstGeom prst="rect">
            <a:avLst/>
          </a:prstGeom>
        </p:spPr>
        <p:txBody>
          <a:bodyPr vert="horz" lIns="91440" tIns="45720" rIns="91440" bIns="45720" rtlCol="0">
            <a:normAutofit/>
          </a:bodyPr>
          <a:lstStyle/>
          <a:p>
            <a:pPr lvl="0"/>
            <a:r>
              <a:rPr lang="de-AT" dirty="0"/>
              <a:t>Mastertextformat bearbeiten</a:t>
            </a:r>
          </a:p>
          <a:p>
            <a:pPr lvl="1"/>
            <a:r>
              <a:rPr lang="de-AT" dirty="0"/>
              <a:t>Zweite Ebene</a:t>
            </a:r>
          </a:p>
          <a:p>
            <a:pPr lvl="2"/>
            <a:r>
              <a:rPr lang="de-AT" dirty="0"/>
              <a:t>Dritte Ebene</a:t>
            </a:r>
          </a:p>
          <a:p>
            <a:pPr lvl="3"/>
            <a:r>
              <a:rPr lang="de-AT" dirty="0"/>
              <a:t>Vierte Ebene</a:t>
            </a:r>
          </a:p>
          <a:p>
            <a:pPr lvl="4"/>
            <a:r>
              <a:rPr lang="de-AT" dirty="0"/>
              <a:t>Fünfte Ebene</a:t>
            </a:r>
            <a:endParaRPr lang="de-DE" dirty="0"/>
          </a:p>
        </p:txBody>
      </p:sp>
      <p:sp>
        <p:nvSpPr>
          <p:cNvPr id="4" name="Datumsplatzhalter 3"/>
          <p:cNvSpPr>
            <a:spLocks noGrp="1"/>
          </p:cNvSpPr>
          <p:nvPr>
            <p:ph type="dt" sz="half" idx="2"/>
          </p:nvPr>
        </p:nvSpPr>
        <p:spPr>
          <a:xfrm>
            <a:off x="7606507" y="4767263"/>
            <a:ext cx="1023937" cy="273844"/>
          </a:xfrm>
          <a:prstGeom prst="rect">
            <a:avLst/>
          </a:prstGeom>
        </p:spPr>
        <p:txBody>
          <a:bodyPr vert="horz" lIns="91440" tIns="45720" rIns="91440" bIns="45720" rtlCol="0" anchor="ctr"/>
          <a:lstStyle>
            <a:lvl1pPr algn="r">
              <a:defRPr sz="1200">
                <a:solidFill>
                  <a:schemeClr val="bg1">
                    <a:lumMod val="50000"/>
                  </a:schemeClr>
                </a:solidFill>
              </a:defRPr>
            </a:lvl1pPr>
          </a:lstStyle>
          <a:p>
            <a:r>
              <a:rPr lang="de-AT"/>
              <a:t>23.02.2023</a:t>
            </a:r>
            <a:endParaRPr lang="de-DE" dirty="0"/>
          </a:p>
        </p:txBody>
      </p:sp>
      <p:sp>
        <p:nvSpPr>
          <p:cNvPr id="5" name="Fußzeilenplatzhalter 4"/>
          <p:cNvSpPr>
            <a:spLocks noGrp="1"/>
          </p:cNvSpPr>
          <p:nvPr>
            <p:ph type="ftr" sz="quarter" idx="3"/>
          </p:nvPr>
        </p:nvSpPr>
        <p:spPr>
          <a:xfrm>
            <a:off x="1152526" y="4767263"/>
            <a:ext cx="6453981"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a:t>Confidential - IEA Bioenergy Business Meeting </a:t>
            </a:r>
            <a:endParaRPr lang="de-DE" dirty="0"/>
          </a:p>
        </p:txBody>
      </p:sp>
      <p:sp>
        <p:nvSpPr>
          <p:cNvPr id="6" name="Foliennummernplatzhalter 5"/>
          <p:cNvSpPr>
            <a:spLocks noGrp="1"/>
          </p:cNvSpPr>
          <p:nvPr>
            <p:ph type="sldNum" sz="quarter" idx="4"/>
          </p:nvPr>
        </p:nvSpPr>
        <p:spPr>
          <a:xfrm>
            <a:off x="513556" y="4767263"/>
            <a:ext cx="630237" cy="273844"/>
          </a:xfrm>
          <a:prstGeom prst="rect">
            <a:avLst/>
          </a:prstGeom>
        </p:spPr>
        <p:txBody>
          <a:bodyPr vert="horz" lIns="91440" tIns="45720" rIns="91440" bIns="45720" rtlCol="0" anchor="ctr"/>
          <a:lstStyle>
            <a:lvl1pPr algn="l">
              <a:defRPr lang="de-DE" sz="1200" kern="1200" smtClean="0">
                <a:solidFill>
                  <a:schemeClr val="bg1">
                    <a:lumMod val="50000"/>
                  </a:schemeClr>
                </a:solidFill>
                <a:latin typeface="+mn-lt"/>
                <a:ea typeface="+mn-ea"/>
                <a:cs typeface="+mn-cs"/>
              </a:defRPr>
            </a:lvl1pPr>
          </a:lstStyle>
          <a:p>
            <a:fld id="{F9268BEC-6E02-3547-A69E-10DE4421DD98}" type="slidenum">
              <a:rPr lang="de-DE" smtClean="0"/>
              <a:pPr/>
              <a:t>‹#›</a:t>
            </a:fld>
            <a:endParaRPr lang="de-DE" dirty="0"/>
          </a:p>
        </p:txBody>
      </p:sp>
      <p:pic>
        <p:nvPicPr>
          <p:cNvPr id="10" name="Bild 2" descr="Bildschirmfoto 2019-10-10 um 12.53.10.png">
            <a:extLst>
              <a:ext uri="{FF2B5EF4-FFF2-40B4-BE49-F238E27FC236}">
                <a16:creationId xmlns:a16="http://schemas.microsoft.com/office/drawing/2014/main" id="{E744BC4E-606F-4C2E-B634-0945583C529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7837714" y="46183"/>
            <a:ext cx="1249996" cy="596084"/>
          </a:xfrm>
          <a:prstGeom prst="rect">
            <a:avLst/>
          </a:prstGeom>
        </p:spPr>
      </p:pic>
      <p:sp>
        <p:nvSpPr>
          <p:cNvPr id="12" name="Rechteck 11">
            <a:extLst>
              <a:ext uri="{FF2B5EF4-FFF2-40B4-BE49-F238E27FC236}">
                <a16:creationId xmlns:a16="http://schemas.microsoft.com/office/drawing/2014/main" id="{B952AD05-7111-4D11-A535-498B210DFBAF}"/>
              </a:ext>
            </a:extLst>
          </p:cNvPr>
          <p:cNvSpPr/>
          <p:nvPr userDrawn="1"/>
        </p:nvSpPr>
        <p:spPr>
          <a:xfrm>
            <a:off x="0" y="0"/>
            <a:ext cx="79381" cy="5143500"/>
          </a:xfrm>
          <a:prstGeom prst="rect">
            <a:avLst/>
          </a:prstGeom>
          <a:gradFill flip="none" rotWithShape="1">
            <a:gsLst>
              <a:gs pos="0">
                <a:schemeClr val="accent5"/>
              </a:gs>
              <a:gs pos="50000">
                <a:schemeClr val="accent1"/>
              </a:gs>
            </a:gsLst>
            <a:lin ang="1536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GB" dirty="0"/>
          </a:p>
        </p:txBody>
      </p:sp>
    </p:spTree>
    <p:extLst>
      <p:ext uri="{BB962C8B-B14F-4D97-AF65-F5344CB8AC3E}">
        <p14:creationId xmlns:p14="http://schemas.microsoft.com/office/powerpoint/2010/main" val="133833561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3" r:id="rId4"/>
    <p:sldLayoutId id="2147483652" r:id="rId5"/>
    <p:sldLayoutId id="2147483655" r:id="rId6"/>
    <p:sldLayoutId id="2147483664" r:id="rId7"/>
    <p:sldLayoutId id="2147483656" r:id="rId8"/>
    <p:sldLayoutId id="2147483657" r:id="rId9"/>
    <p:sldLayoutId id="2147483651" r:id="rId10"/>
    <p:sldLayoutId id="2147483658" r:id="rId11"/>
  </p:sldLayoutIdLst>
  <p:hf hdr="0"/>
  <p:txStyles>
    <p:titleStyle>
      <a:lvl1pPr algn="l" defTabSz="457200" rtl="0" eaLnBrk="1" latinLnBrk="0" hangingPunct="1">
        <a:spcBef>
          <a:spcPct val="0"/>
        </a:spcBef>
        <a:buNone/>
        <a:defRPr sz="2400" b="1" i="0" kern="1200" baseline="0">
          <a:solidFill>
            <a:schemeClr val="accent1"/>
          </a:solidFill>
          <a:latin typeface="+mj-lt"/>
          <a:ea typeface="+mj-ea"/>
          <a:cs typeface="+mj-cs"/>
        </a:defRPr>
      </a:lvl1pPr>
    </p:titleStyle>
    <p:bodyStyle>
      <a:lvl1pPr marL="342900" indent="-342900" algn="l" defTabSz="457200" rtl="0" eaLnBrk="1" latinLnBrk="0" hangingPunct="1">
        <a:spcBef>
          <a:spcPct val="20000"/>
        </a:spcBef>
        <a:buClr>
          <a:schemeClr val="accent1"/>
        </a:buClr>
        <a:buFont typeface="Wingdings" panose="05000000000000000000" pitchFamily="2" charset="2"/>
        <a:buChar char="§"/>
        <a:defRPr sz="2000" kern="1200">
          <a:solidFill>
            <a:schemeClr val="tx1"/>
          </a:solidFill>
          <a:latin typeface="+mn-lt"/>
          <a:ea typeface="+mn-ea"/>
          <a:cs typeface="+mn-cs"/>
        </a:defRPr>
      </a:lvl1pPr>
      <a:lvl2pPr marL="742950" indent="-285750" algn="l" defTabSz="457200" rtl="0" eaLnBrk="1" latinLnBrk="0" hangingPunct="1">
        <a:spcBef>
          <a:spcPct val="200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bg1">
              <a:lumMod val="50000"/>
            </a:schemeClr>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bg1">
              <a:lumMod val="6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bg1">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7.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tags" Target="../tags/tag9.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6.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oleObject" Target="../embeddings/oleObject7.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4.xml"/><Relationship Id="rId1" Type="http://schemas.openxmlformats.org/officeDocument/2006/relationships/tags" Target="../tags/tag12.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4B11947-D3B2-4F50-B529-0DF30A2D95EB}"/>
              </a:ext>
            </a:extLst>
          </p:cNvPr>
          <p:cNvSpPr>
            <a:spLocks noGrp="1"/>
          </p:cNvSpPr>
          <p:nvPr>
            <p:ph type="sldNum" sz="quarter" idx="12"/>
          </p:nvPr>
        </p:nvSpPr>
        <p:spPr/>
        <p:txBody>
          <a:bodyPr/>
          <a:lstStyle/>
          <a:p>
            <a:fld id="{F9268BEC-6E02-3547-A69E-10DE4421DD98}" type="slidenum">
              <a:rPr lang="de-DE" smtClean="0"/>
              <a:t>1</a:t>
            </a:fld>
            <a:endParaRPr lang="de-DE"/>
          </a:p>
        </p:txBody>
      </p:sp>
      <p:sp>
        <p:nvSpPr>
          <p:cNvPr id="3" name="Textplatzhalter 2">
            <a:extLst>
              <a:ext uri="{FF2B5EF4-FFF2-40B4-BE49-F238E27FC236}">
                <a16:creationId xmlns:a16="http://schemas.microsoft.com/office/drawing/2014/main" id="{FF32D806-620A-4E57-B577-B3A2E10398C6}"/>
              </a:ext>
            </a:extLst>
          </p:cNvPr>
          <p:cNvSpPr>
            <a:spLocks noGrp="1"/>
          </p:cNvSpPr>
          <p:nvPr>
            <p:ph type="body" idx="1"/>
          </p:nvPr>
        </p:nvSpPr>
        <p:spPr/>
        <p:txBody>
          <a:bodyPr/>
          <a:lstStyle/>
          <a:p>
            <a:r>
              <a:rPr lang="de-AT" dirty="0"/>
              <a:t>23.02.2023, online Task 39 Business </a:t>
            </a:r>
            <a:r>
              <a:rPr lang="de-AT" dirty="0" err="1"/>
              <a:t>meeting</a:t>
            </a:r>
            <a:endParaRPr lang="de-AT" dirty="0"/>
          </a:p>
        </p:txBody>
      </p:sp>
      <p:sp>
        <p:nvSpPr>
          <p:cNvPr id="4" name="Inhaltsplatzhalter 3">
            <a:extLst>
              <a:ext uri="{FF2B5EF4-FFF2-40B4-BE49-F238E27FC236}">
                <a16:creationId xmlns:a16="http://schemas.microsoft.com/office/drawing/2014/main" id="{30F4A171-4FE2-4B85-AE2E-F10BC2E5D111}"/>
              </a:ext>
            </a:extLst>
          </p:cNvPr>
          <p:cNvSpPr>
            <a:spLocks noGrp="1"/>
          </p:cNvSpPr>
          <p:nvPr>
            <p:ph idx="13"/>
          </p:nvPr>
        </p:nvSpPr>
        <p:spPr/>
        <p:txBody>
          <a:bodyPr/>
          <a:lstStyle/>
          <a:p>
            <a:r>
              <a:rPr lang="de-AT" dirty="0" err="1"/>
              <a:t>Collaboration</a:t>
            </a:r>
            <a:r>
              <a:rPr lang="de-AT" dirty="0"/>
              <a:t> </a:t>
            </a:r>
            <a:r>
              <a:rPr lang="de-AT" dirty="0" err="1"/>
              <a:t>with</a:t>
            </a:r>
            <a:r>
              <a:rPr lang="de-AT" dirty="0"/>
              <a:t> Horizon Europe </a:t>
            </a:r>
            <a:r>
              <a:rPr lang="de-AT" dirty="0" err="1"/>
              <a:t>Proposal</a:t>
            </a:r>
            <a:r>
              <a:rPr lang="de-AT" dirty="0"/>
              <a:t> </a:t>
            </a:r>
            <a:r>
              <a:rPr lang="de-AT" dirty="0" err="1"/>
              <a:t>BioTheRoS</a:t>
            </a:r>
            <a:endParaRPr lang="de-AT" dirty="0"/>
          </a:p>
        </p:txBody>
      </p:sp>
      <p:sp>
        <p:nvSpPr>
          <p:cNvPr id="5" name="Textplatzhalter 4">
            <a:extLst>
              <a:ext uri="{FF2B5EF4-FFF2-40B4-BE49-F238E27FC236}">
                <a16:creationId xmlns:a16="http://schemas.microsoft.com/office/drawing/2014/main" id="{C17E82DF-12DB-4CFB-8F67-142043A3BC28}"/>
              </a:ext>
            </a:extLst>
          </p:cNvPr>
          <p:cNvSpPr>
            <a:spLocks noGrp="1"/>
          </p:cNvSpPr>
          <p:nvPr>
            <p:ph type="body" idx="14"/>
          </p:nvPr>
        </p:nvSpPr>
        <p:spPr/>
        <p:txBody>
          <a:bodyPr/>
          <a:lstStyle/>
          <a:p>
            <a:r>
              <a:rPr lang="de-AT" dirty="0"/>
              <a:t>Andrea Sonnleitner</a:t>
            </a:r>
          </a:p>
        </p:txBody>
      </p:sp>
    </p:spTree>
    <p:extLst>
      <p:ext uri="{BB962C8B-B14F-4D97-AF65-F5344CB8AC3E}">
        <p14:creationId xmlns:p14="http://schemas.microsoft.com/office/powerpoint/2010/main" val="1713211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13E807D4-EC9B-43B9-881F-1A918DCBDC50}"/>
              </a:ext>
            </a:extLst>
          </p:cNvPr>
          <p:cNvGraphicFramePr>
            <a:graphicFrameLocks noChangeAspect="1"/>
          </p:cNvGraphicFramePr>
          <p:nvPr>
            <p:custDataLst>
              <p:tags r:id="rId1"/>
            </p:custDataLst>
            <p:extLst>
              <p:ext uri="{D42A27DB-BD31-4B8C-83A1-F6EECF244321}">
                <p14:modId xmlns:p14="http://schemas.microsoft.com/office/powerpoint/2010/main" val="1876415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Foliennummernplatzhalter 1">
            <a:extLst>
              <a:ext uri="{FF2B5EF4-FFF2-40B4-BE49-F238E27FC236}">
                <a16:creationId xmlns:a16="http://schemas.microsoft.com/office/drawing/2014/main" id="{D6A24D26-49C7-4F95-BBB4-AD69E7458061}"/>
              </a:ext>
            </a:extLst>
          </p:cNvPr>
          <p:cNvSpPr>
            <a:spLocks noGrp="1"/>
          </p:cNvSpPr>
          <p:nvPr>
            <p:ph type="sldNum" sz="quarter" idx="12"/>
          </p:nvPr>
        </p:nvSpPr>
        <p:spPr/>
        <p:txBody>
          <a:bodyPr/>
          <a:lstStyle/>
          <a:p>
            <a:fld id="{F9268BEC-6E02-3547-A69E-10DE4421DD98}" type="slidenum">
              <a:rPr lang="de-DE" smtClean="0"/>
              <a:t>2</a:t>
            </a:fld>
            <a:endParaRPr lang="de-DE"/>
          </a:p>
        </p:txBody>
      </p:sp>
      <p:sp>
        <p:nvSpPr>
          <p:cNvPr id="6" name="Titel 5">
            <a:extLst>
              <a:ext uri="{FF2B5EF4-FFF2-40B4-BE49-F238E27FC236}">
                <a16:creationId xmlns:a16="http://schemas.microsoft.com/office/drawing/2014/main" id="{C3D0073C-D73D-47CD-A154-0BDC48890D7D}"/>
              </a:ext>
            </a:extLst>
          </p:cNvPr>
          <p:cNvSpPr>
            <a:spLocks noGrp="1"/>
          </p:cNvSpPr>
          <p:nvPr>
            <p:ph type="title"/>
          </p:nvPr>
        </p:nvSpPr>
        <p:spPr/>
        <p:txBody>
          <a:bodyPr vert="horz"/>
          <a:lstStyle/>
          <a:p>
            <a:r>
              <a:rPr lang="de-AT" dirty="0"/>
              <a:t>Project </a:t>
            </a:r>
            <a:r>
              <a:rPr lang="de-AT" dirty="0" err="1"/>
              <a:t>Proposal</a:t>
            </a:r>
            <a:r>
              <a:rPr lang="de-AT" dirty="0"/>
              <a:t> </a:t>
            </a:r>
            <a:r>
              <a:rPr lang="de-AT" dirty="0" err="1"/>
              <a:t>BioTheRoS</a:t>
            </a:r>
            <a:endParaRPr lang="de-AT" dirty="0"/>
          </a:p>
        </p:txBody>
      </p:sp>
      <p:sp>
        <p:nvSpPr>
          <p:cNvPr id="7" name="Inhaltsplatzhalter 6">
            <a:extLst>
              <a:ext uri="{FF2B5EF4-FFF2-40B4-BE49-F238E27FC236}">
                <a16:creationId xmlns:a16="http://schemas.microsoft.com/office/drawing/2014/main" id="{ADCED34C-EDFD-4F5B-BC40-9588C95F8321}"/>
              </a:ext>
            </a:extLst>
          </p:cNvPr>
          <p:cNvSpPr>
            <a:spLocks noGrp="1"/>
          </p:cNvSpPr>
          <p:nvPr>
            <p:ph idx="1"/>
          </p:nvPr>
        </p:nvSpPr>
        <p:spPr/>
        <p:txBody>
          <a:bodyPr>
            <a:normAutofit fontScale="92500"/>
          </a:bodyPr>
          <a:lstStyle/>
          <a:p>
            <a:r>
              <a:rPr lang="de-AT" b="1" dirty="0" err="1"/>
              <a:t>BioTheRoS</a:t>
            </a:r>
            <a:r>
              <a:rPr lang="de-AT" b="1" dirty="0"/>
              <a:t> - </a:t>
            </a:r>
            <a:r>
              <a:rPr lang="en-US" b="1" dirty="0"/>
              <a:t>Collaborative Actions to Bring Novel Biofuels Thermochemical Routes into Industrial Scale</a:t>
            </a:r>
          </a:p>
          <a:p>
            <a:endParaRPr lang="de-AT" dirty="0"/>
          </a:p>
          <a:p>
            <a:r>
              <a:rPr lang="de-AT" dirty="0"/>
              <a:t>Horizon Europe Call: </a:t>
            </a:r>
            <a:r>
              <a:rPr lang="de-AT" b="1" dirty="0"/>
              <a:t>TOPIC ID: HORIZON-CL5-2022-D3-03-02</a:t>
            </a:r>
            <a:r>
              <a:rPr lang="de-AT" dirty="0"/>
              <a:t> </a:t>
            </a:r>
            <a:r>
              <a:rPr lang="en-US" dirty="0"/>
              <a:t>Best international practice for scaling up sustainable biofuels</a:t>
            </a:r>
            <a:endParaRPr lang="de-AT" dirty="0"/>
          </a:p>
          <a:p>
            <a:endParaRPr lang="de-AT" dirty="0"/>
          </a:p>
          <a:p>
            <a:r>
              <a:rPr lang="de-AT" dirty="0" err="1"/>
              <a:t>Submitted</a:t>
            </a:r>
            <a:r>
              <a:rPr lang="de-AT" dirty="0"/>
              <a:t> 10th </a:t>
            </a:r>
            <a:r>
              <a:rPr lang="de-AT" dirty="0" err="1"/>
              <a:t>of</a:t>
            </a:r>
            <a:r>
              <a:rPr lang="de-AT" dirty="0"/>
              <a:t> </a:t>
            </a:r>
            <a:r>
              <a:rPr lang="de-AT" dirty="0" err="1"/>
              <a:t>January</a:t>
            </a:r>
            <a:r>
              <a:rPr lang="de-AT" dirty="0"/>
              <a:t> 2023 – </a:t>
            </a:r>
            <a:r>
              <a:rPr lang="de-AT" dirty="0" err="1"/>
              <a:t>evaluation</a:t>
            </a:r>
            <a:r>
              <a:rPr lang="de-AT" dirty="0"/>
              <a:t> </a:t>
            </a:r>
            <a:r>
              <a:rPr lang="de-AT" dirty="0" err="1"/>
              <a:t>result</a:t>
            </a:r>
            <a:r>
              <a:rPr lang="de-AT" dirty="0"/>
              <a:t> </a:t>
            </a:r>
            <a:r>
              <a:rPr lang="de-AT" dirty="0" err="1"/>
              <a:t>maybe</a:t>
            </a:r>
            <a:r>
              <a:rPr lang="de-AT" dirty="0"/>
              <a:t> in </a:t>
            </a:r>
            <a:r>
              <a:rPr lang="de-AT" dirty="0" err="1"/>
              <a:t>summer</a:t>
            </a:r>
            <a:r>
              <a:rPr lang="de-AT" dirty="0"/>
              <a:t>?</a:t>
            </a:r>
          </a:p>
          <a:p>
            <a:endParaRPr lang="de-AT" dirty="0"/>
          </a:p>
          <a:p>
            <a:r>
              <a:rPr lang="de-AT" dirty="0" err="1"/>
              <a:t>Planned</a:t>
            </a:r>
            <a:r>
              <a:rPr lang="de-AT" dirty="0"/>
              <a:t> </a:t>
            </a:r>
            <a:r>
              <a:rPr lang="de-AT" dirty="0" err="1"/>
              <a:t>duration</a:t>
            </a:r>
            <a:r>
              <a:rPr lang="de-AT" dirty="0"/>
              <a:t>: 3 </a:t>
            </a:r>
            <a:r>
              <a:rPr lang="de-AT" dirty="0" err="1"/>
              <a:t>years</a:t>
            </a:r>
            <a:endParaRPr lang="de-AT" dirty="0"/>
          </a:p>
          <a:p>
            <a:endParaRPr lang="de-AT" dirty="0"/>
          </a:p>
          <a:p>
            <a:pPr marL="457200" lvl="1" indent="0">
              <a:buNone/>
            </a:pPr>
            <a:endParaRPr lang="de-AT" dirty="0"/>
          </a:p>
        </p:txBody>
      </p:sp>
      <p:sp>
        <p:nvSpPr>
          <p:cNvPr id="3" name="Datumsplatzhalter 2">
            <a:extLst>
              <a:ext uri="{FF2B5EF4-FFF2-40B4-BE49-F238E27FC236}">
                <a16:creationId xmlns:a16="http://schemas.microsoft.com/office/drawing/2014/main" id="{0D5272BD-634C-4EAA-8A3F-DA80E275B85E}"/>
              </a:ext>
            </a:extLst>
          </p:cNvPr>
          <p:cNvSpPr>
            <a:spLocks noGrp="1"/>
          </p:cNvSpPr>
          <p:nvPr>
            <p:ph type="dt" sz="half" idx="10"/>
          </p:nvPr>
        </p:nvSpPr>
        <p:spPr/>
        <p:txBody>
          <a:bodyPr/>
          <a:lstStyle/>
          <a:p>
            <a:r>
              <a:rPr lang="de-AT"/>
              <a:t>23.02.2023</a:t>
            </a:r>
            <a:endParaRPr lang="de-DE" dirty="0"/>
          </a:p>
        </p:txBody>
      </p:sp>
      <p:sp>
        <p:nvSpPr>
          <p:cNvPr id="4" name="Fußzeilenplatzhalter 3">
            <a:extLst>
              <a:ext uri="{FF2B5EF4-FFF2-40B4-BE49-F238E27FC236}">
                <a16:creationId xmlns:a16="http://schemas.microsoft.com/office/drawing/2014/main" id="{348B6169-5A3F-46B4-9C70-DAA034AA9123}"/>
              </a:ext>
            </a:extLst>
          </p:cNvPr>
          <p:cNvSpPr>
            <a:spLocks noGrp="1"/>
          </p:cNvSpPr>
          <p:nvPr>
            <p:ph type="ftr" sz="quarter" idx="11"/>
          </p:nvPr>
        </p:nvSpPr>
        <p:spPr/>
        <p:txBody>
          <a:bodyPr/>
          <a:lstStyle/>
          <a:p>
            <a:pPr algn="l"/>
            <a:r>
              <a:rPr lang="en-US"/>
              <a:t>Confidential - IEA Bioenergy Business Meeting </a:t>
            </a:r>
            <a:endParaRPr lang="de-DE" dirty="0"/>
          </a:p>
        </p:txBody>
      </p:sp>
    </p:spTree>
    <p:extLst>
      <p:ext uri="{BB962C8B-B14F-4D97-AF65-F5344CB8AC3E}">
        <p14:creationId xmlns:p14="http://schemas.microsoft.com/office/powerpoint/2010/main" val="3946685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a:extLst>
              <a:ext uri="{FF2B5EF4-FFF2-40B4-BE49-F238E27FC236}">
                <a16:creationId xmlns:a16="http://schemas.microsoft.com/office/drawing/2014/main" id="{46E8E12B-6F64-4404-A14C-1017758320C7}"/>
              </a:ext>
            </a:extLst>
          </p:cNvPr>
          <p:cNvGraphicFramePr>
            <a:graphicFrameLocks noChangeAspect="1"/>
          </p:cNvGraphicFramePr>
          <p:nvPr>
            <p:custDataLst>
              <p:tags r:id="rId1"/>
            </p:custDataLst>
            <p:extLst>
              <p:ext uri="{D42A27DB-BD31-4B8C-83A1-F6EECF244321}">
                <p14:modId xmlns:p14="http://schemas.microsoft.com/office/powerpoint/2010/main" val="28492105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umsplatzhalter 1">
            <a:extLst>
              <a:ext uri="{FF2B5EF4-FFF2-40B4-BE49-F238E27FC236}">
                <a16:creationId xmlns:a16="http://schemas.microsoft.com/office/drawing/2014/main" id="{7BFFD606-EEB2-4C6E-9BA3-74D0CA6A8D39}"/>
              </a:ext>
            </a:extLst>
          </p:cNvPr>
          <p:cNvSpPr>
            <a:spLocks noGrp="1"/>
          </p:cNvSpPr>
          <p:nvPr>
            <p:ph type="dt" sz="half" idx="10"/>
          </p:nvPr>
        </p:nvSpPr>
        <p:spPr/>
        <p:txBody>
          <a:bodyPr/>
          <a:lstStyle/>
          <a:p>
            <a:r>
              <a:rPr lang="de-AT"/>
              <a:t>23.02.2023</a:t>
            </a:r>
            <a:endParaRPr lang="de-DE" dirty="0"/>
          </a:p>
        </p:txBody>
      </p:sp>
      <p:sp>
        <p:nvSpPr>
          <p:cNvPr id="3" name="Fußzeilenplatzhalter 2">
            <a:extLst>
              <a:ext uri="{FF2B5EF4-FFF2-40B4-BE49-F238E27FC236}">
                <a16:creationId xmlns:a16="http://schemas.microsoft.com/office/drawing/2014/main" id="{7812CEFE-A6D4-4921-A478-AD4186F8FB57}"/>
              </a:ext>
            </a:extLst>
          </p:cNvPr>
          <p:cNvSpPr>
            <a:spLocks noGrp="1"/>
          </p:cNvSpPr>
          <p:nvPr>
            <p:ph type="ftr" sz="quarter" idx="11"/>
          </p:nvPr>
        </p:nvSpPr>
        <p:spPr/>
        <p:txBody>
          <a:bodyPr/>
          <a:lstStyle/>
          <a:p>
            <a:pPr algn="l"/>
            <a:r>
              <a:rPr lang="en-US"/>
              <a:t>Confidential - IEA Bioenergy Business Meeting </a:t>
            </a:r>
            <a:endParaRPr lang="de-DE" dirty="0"/>
          </a:p>
        </p:txBody>
      </p:sp>
      <p:sp>
        <p:nvSpPr>
          <p:cNvPr id="4" name="Foliennummernplatzhalter 3">
            <a:extLst>
              <a:ext uri="{FF2B5EF4-FFF2-40B4-BE49-F238E27FC236}">
                <a16:creationId xmlns:a16="http://schemas.microsoft.com/office/drawing/2014/main" id="{C25C1C6A-972C-414F-A448-4E31E0ED3B39}"/>
              </a:ext>
            </a:extLst>
          </p:cNvPr>
          <p:cNvSpPr>
            <a:spLocks noGrp="1"/>
          </p:cNvSpPr>
          <p:nvPr>
            <p:ph type="sldNum" sz="quarter" idx="12"/>
          </p:nvPr>
        </p:nvSpPr>
        <p:spPr/>
        <p:txBody>
          <a:bodyPr/>
          <a:lstStyle/>
          <a:p>
            <a:fld id="{F9268BEC-6E02-3547-A69E-10DE4421DD98}" type="slidenum">
              <a:rPr lang="de-DE" smtClean="0"/>
              <a:pPr/>
              <a:t>3</a:t>
            </a:fld>
            <a:endParaRPr lang="de-DE" dirty="0"/>
          </a:p>
        </p:txBody>
      </p:sp>
      <p:sp>
        <p:nvSpPr>
          <p:cNvPr id="5" name="Titel 4">
            <a:extLst>
              <a:ext uri="{FF2B5EF4-FFF2-40B4-BE49-F238E27FC236}">
                <a16:creationId xmlns:a16="http://schemas.microsoft.com/office/drawing/2014/main" id="{08BA52B9-6A7B-4739-9A97-3DD7EBFDC384}"/>
              </a:ext>
            </a:extLst>
          </p:cNvPr>
          <p:cNvSpPr>
            <a:spLocks noGrp="1"/>
          </p:cNvSpPr>
          <p:nvPr>
            <p:ph type="title"/>
          </p:nvPr>
        </p:nvSpPr>
        <p:spPr/>
        <p:txBody>
          <a:bodyPr vert="horz"/>
          <a:lstStyle/>
          <a:p>
            <a:r>
              <a:rPr lang="de-AT" dirty="0" err="1"/>
              <a:t>BioTheRoS</a:t>
            </a:r>
            <a:r>
              <a:rPr lang="de-AT" dirty="0"/>
              <a:t> </a:t>
            </a:r>
            <a:r>
              <a:rPr lang="de-AT" dirty="0" err="1"/>
              <a:t>consortium</a:t>
            </a:r>
            <a:endParaRPr lang="de-AT" dirty="0"/>
          </a:p>
        </p:txBody>
      </p:sp>
      <p:sp>
        <p:nvSpPr>
          <p:cNvPr id="6" name="Inhaltsplatzhalter 5">
            <a:extLst>
              <a:ext uri="{FF2B5EF4-FFF2-40B4-BE49-F238E27FC236}">
                <a16:creationId xmlns:a16="http://schemas.microsoft.com/office/drawing/2014/main" id="{4E3F4FC7-1CF4-439D-87E9-76133C4BB891}"/>
              </a:ext>
            </a:extLst>
          </p:cNvPr>
          <p:cNvSpPr>
            <a:spLocks noGrp="1"/>
          </p:cNvSpPr>
          <p:nvPr>
            <p:ph idx="1"/>
          </p:nvPr>
        </p:nvSpPr>
        <p:spPr/>
        <p:txBody>
          <a:bodyPr>
            <a:normAutofit lnSpcReduction="10000"/>
          </a:bodyPr>
          <a:lstStyle/>
          <a:p>
            <a:r>
              <a:rPr lang="de-AT" dirty="0" err="1"/>
              <a:t>Coordinator</a:t>
            </a:r>
            <a:r>
              <a:rPr lang="de-AT" dirty="0"/>
              <a:t>: </a:t>
            </a:r>
            <a:r>
              <a:rPr lang="de-AT" b="1" dirty="0"/>
              <a:t>CERTH</a:t>
            </a:r>
            <a:r>
              <a:rPr lang="de-AT" dirty="0"/>
              <a:t> </a:t>
            </a:r>
            <a:r>
              <a:rPr lang="en-US" i="1" dirty="0"/>
              <a:t>CENTRE FOR RESEARCH AND TECHNOLOGY HELLAS CERTH</a:t>
            </a:r>
            <a:r>
              <a:rPr lang="en-US" dirty="0"/>
              <a:t>, Greece</a:t>
            </a:r>
          </a:p>
          <a:p>
            <a:r>
              <a:rPr lang="en-US" b="1" dirty="0"/>
              <a:t>B.T.G. </a:t>
            </a:r>
            <a:r>
              <a:rPr lang="en-US" i="1" dirty="0"/>
              <a:t>BIOMASS TECHNOLOGY GROUP BV</a:t>
            </a:r>
            <a:r>
              <a:rPr lang="en-US" dirty="0"/>
              <a:t>, Netherlands</a:t>
            </a:r>
          </a:p>
          <a:p>
            <a:r>
              <a:rPr lang="en-US" b="1" dirty="0"/>
              <a:t>CIRCE</a:t>
            </a:r>
            <a:r>
              <a:rPr lang="en-US" dirty="0"/>
              <a:t>, </a:t>
            </a:r>
            <a:r>
              <a:rPr lang="es-ES" i="1" dirty="0"/>
              <a:t>FUNDACION CIRCE CENTRO DE INVESTIGACION DE RECURSOS Y CONSUMOS ENERGETICOS</a:t>
            </a:r>
            <a:r>
              <a:rPr lang="es-ES" dirty="0"/>
              <a:t>, </a:t>
            </a:r>
            <a:r>
              <a:rPr lang="es-ES" dirty="0" err="1"/>
              <a:t>Spain</a:t>
            </a:r>
            <a:endParaRPr lang="es-ES" dirty="0"/>
          </a:p>
          <a:p>
            <a:r>
              <a:rPr lang="es-ES" b="1" dirty="0"/>
              <a:t>WIP</a:t>
            </a:r>
            <a:r>
              <a:rPr lang="es-ES" dirty="0"/>
              <a:t>, </a:t>
            </a:r>
            <a:r>
              <a:rPr lang="de-AT" i="1" dirty="0"/>
              <a:t>WIRTSCHAFT UND INFRASTRUKTUR GMBH &amp; CO </a:t>
            </a:r>
            <a:r>
              <a:rPr lang="de-AT" dirty="0"/>
              <a:t>PLANUNGS KG, Germany</a:t>
            </a:r>
          </a:p>
          <a:p>
            <a:r>
              <a:rPr lang="de-AT" b="1" dirty="0"/>
              <a:t>BEST</a:t>
            </a:r>
            <a:r>
              <a:rPr lang="de-AT" dirty="0"/>
              <a:t>, </a:t>
            </a:r>
            <a:r>
              <a:rPr lang="en-US" i="1" dirty="0"/>
              <a:t>BIOENERGY AND SUSTAINABLE TECHNOLOGIES GMBH, </a:t>
            </a:r>
            <a:r>
              <a:rPr lang="en-US" dirty="0"/>
              <a:t>Austria</a:t>
            </a:r>
          </a:p>
          <a:p>
            <a:r>
              <a:rPr lang="en-US" b="1" dirty="0"/>
              <a:t>MOTOR OIL (HELLAS) </a:t>
            </a:r>
            <a:r>
              <a:rPr lang="en-US" dirty="0"/>
              <a:t>CORINTHREFINERIES SA, Greece</a:t>
            </a:r>
            <a:endParaRPr lang="de-AT" dirty="0"/>
          </a:p>
        </p:txBody>
      </p:sp>
    </p:spTree>
    <p:extLst>
      <p:ext uri="{BB962C8B-B14F-4D97-AF65-F5344CB8AC3E}">
        <p14:creationId xmlns:p14="http://schemas.microsoft.com/office/powerpoint/2010/main" val="4205669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2142D1EA-C620-4536-BC0F-79EB3EBD4F24}"/>
              </a:ext>
            </a:extLst>
          </p:cNvPr>
          <p:cNvGraphicFramePr>
            <a:graphicFrameLocks noChangeAspect="1"/>
          </p:cNvGraphicFramePr>
          <p:nvPr>
            <p:custDataLst>
              <p:tags r:id="rId1"/>
            </p:custDataLst>
            <p:extLst>
              <p:ext uri="{D42A27DB-BD31-4B8C-83A1-F6EECF244321}">
                <p14:modId xmlns:p14="http://schemas.microsoft.com/office/powerpoint/2010/main" val="2533870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umsplatzhalter 1">
            <a:extLst>
              <a:ext uri="{FF2B5EF4-FFF2-40B4-BE49-F238E27FC236}">
                <a16:creationId xmlns:a16="http://schemas.microsoft.com/office/drawing/2014/main" id="{2195D305-602E-43E7-A7EB-554B78406A2A}"/>
              </a:ext>
            </a:extLst>
          </p:cNvPr>
          <p:cNvSpPr>
            <a:spLocks noGrp="1"/>
          </p:cNvSpPr>
          <p:nvPr>
            <p:ph type="dt" sz="half" idx="10"/>
          </p:nvPr>
        </p:nvSpPr>
        <p:spPr/>
        <p:txBody>
          <a:bodyPr/>
          <a:lstStyle/>
          <a:p>
            <a:r>
              <a:rPr lang="de-AT"/>
              <a:t>23.02.2023</a:t>
            </a:r>
            <a:endParaRPr lang="de-DE" dirty="0"/>
          </a:p>
        </p:txBody>
      </p:sp>
      <p:sp>
        <p:nvSpPr>
          <p:cNvPr id="3" name="Fußzeilenplatzhalter 2">
            <a:extLst>
              <a:ext uri="{FF2B5EF4-FFF2-40B4-BE49-F238E27FC236}">
                <a16:creationId xmlns:a16="http://schemas.microsoft.com/office/drawing/2014/main" id="{1579BF8C-3043-4078-BD7E-6081AA12FFBA}"/>
              </a:ext>
            </a:extLst>
          </p:cNvPr>
          <p:cNvSpPr>
            <a:spLocks noGrp="1"/>
          </p:cNvSpPr>
          <p:nvPr>
            <p:ph type="ftr" sz="quarter" idx="11"/>
          </p:nvPr>
        </p:nvSpPr>
        <p:spPr/>
        <p:txBody>
          <a:bodyPr/>
          <a:lstStyle/>
          <a:p>
            <a:pPr algn="l"/>
            <a:r>
              <a:rPr lang="en-US"/>
              <a:t>Confidential - IEA Bioenergy Business Meeting </a:t>
            </a:r>
            <a:endParaRPr lang="de-DE" dirty="0"/>
          </a:p>
        </p:txBody>
      </p:sp>
      <p:sp>
        <p:nvSpPr>
          <p:cNvPr id="4" name="Foliennummernplatzhalter 3">
            <a:extLst>
              <a:ext uri="{FF2B5EF4-FFF2-40B4-BE49-F238E27FC236}">
                <a16:creationId xmlns:a16="http://schemas.microsoft.com/office/drawing/2014/main" id="{10FF43FC-DE71-4C80-B84E-CDA322386D1E}"/>
              </a:ext>
            </a:extLst>
          </p:cNvPr>
          <p:cNvSpPr>
            <a:spLocks noGrp="1"/>
          </p:cNvSpPr>
          <p:nvPr>
            <p:ph type="sldNum" sz="quarter" idx="12"/>
          </p:nvPr>
        </p:nvSpPr>
        <p:spPr/>
        <p:txBody>
          <a:bodyPr/>
          <a:lstStyle/>
          <a:p>
            <a:fld id="{F9268BEC-6E02-3547-A69E-10DE4421DD98}" type="slidenum">
              <a:rPr lang="de-DE" smtClean="0"/>
              <a:pPr/>
              <a:t>4</a:t>
            </a:fld>
            <a:endParaRPr lang="de-DE" dirty="0"/>
          </a:p>
        </p:txBody>
      </p:sp>
      <p:sp>
        <p:nvSpPr>
          <p:cNvPr id="5" name="Titel 4">
            <a:extLst>
              <a:ext uri="{FF2B5EF4-FFF2-40B4-BE49-F238E27FC236}">
                <a16:creationId xmlns:a16="http://schemas.microsoft.com/office/drawing/2014/main" id="{C3F3C37E-6654-48A5-A4C4-362CFA7246E2}"/>
              </a:ext>
            </a:extLst>
          </p:cNvPr>
          <p:cNvSpPr>
            <a:spLocks noGrp="1"/>
          </p:cNvSpPr>
          <p:nvPr>
            <p:ph type="title"/>
          </p:nvPr>
        </p:nvSpPr>
        <p:spPr/>
        <p:txBody>
          <a:bodyPr vert="horz"/>
          <a:lstStyle/>
          <a:p>
            <a:r>
              <a:rPr lang="de-AT" dirty="0"/>
              <a:t>Target </a:t>
            </a:r>
            <a:r>
              <a:rPr lang="de-AT" dirty="0" err="1"/>
              <a:t>of</a:t>
            </a:r>
            <a:r>
              <a:rPr lang="de-AT" dirty="0"/>
              <a:t> </a:t>
            </a:r>
            <a:r>
              <a:rPr lang="de-AT" dirty="0" err="1"/>
              <a:t>the</a:t>
            </a:r>
            <a:r>
              <a:rPr lang="de-AT" dirty="0"/>
              <a:t> </a:t>
            </a:r>
            <a:r>
              <a:rPr lang="de-AT" dirty="0" err="1"/>
              <a:t>project</a:t>
            </a:r>
            <a:endParaRPr lang="de-AT" dirty="0"/>
          </a:p>
        </p:txBody>
      </p:sp>
      <p:sp>
        <p:nvSpPr>
          <p:cNvPr id="6" name="Inhaltsplatzhalter 5">
            <a:extLst>
              <a:ext uri="{FF2B5EF4-FFF2-40B4-BE49-F238E27FC236}">
                <a16:creationId xmlns:a16="http://schemas.microsoft.com/office/drawing/2014/main" id="{657BCB89-5F6C-4B62-A711-C618CB20A295}"/>
              </a:ext>
            </a:extLst>
          </p:cNvPr>
          <p:cNvSpPr>
            <a:spLocks noGrp="1"/>
          </p:cNvSpPr>
          <p:nvPr>
            <p:ph idx="1"/>
          </p:nvPr>
        </p:nvSpPr>
        <p:spPr/>
        <p:txBody>
          <a:bodyPr>
            <a:normAutofit lnSpcReduction="10000"/>
          </a:bodyPr>
          <a:lstStyle/>
          <a:p>
            <a:r>
              <a:rPr lang="de-AT" dirty="0" err="1"/>
              <a:t>To</a:t>
            </a:r>
            <a:r>
              <a:rPr lang="de-AT" dirty="0"/>
              <a:t> </a:t>
            </a:r>
            <a:r>
              <a:rPr lang="de-AT" dirty="0" err="1"/>
              <a:t>upscale</a:t>
            </a:r>
            <a:r>
              <a:rPr lang="de-AT" dirty="0"/>
              <a:t> </a:t>
            </a:r>
            <a:r>
              <a:rPr lang="en-US" dirty="0"/>
              <a:t>two highly relevant thermochemical advanced biofuel production pathways i.e. </a:t>
            </a:r>
            <a:r>
              <a:rPr lang="en-US" b="1" dirty="0"/>
              <a:t>pyrolysis</a:t>
            </a:r>
            <a:r>
              <a:rPr lang="en-US" dirty="0"/>
              <a:t> and </a:t>
            </a:r>
            <a:r>
              <a:rPr lang="en-US" b="1" dirty="0"/>
              <a:t>gasification</a:t>
            </a:r>
            <a:r>
              <a:rPr lang="en-US" dirty="0"/>
              <a:t> (biooil and FT fuels) with the aim to develop both value chains sustainably in a relevant international context</a:t>
            </a:r>
          </a:p>
          <a:p>
            <a:endParaRPr lang="en-US" dirty="0"/>
          </a:p>
          <a:p>
            <a:r>
              <a:rPr lang="en-US" dirty="0"/>
              <a:t>Combined with </a:t>
            </a:r>
            <a:r>
              <a:rPr lang="en-US" b="1" dirty="0"/>
              <a:t>interdisciplinary research </a:t>
            </a:r>
            <a:r>
              <a:rPr lang="en-US" dirty="0"/>
              <a:t>(on feedstock base, scaleup modeling, sustainability, market dynamics)</a:t>
            </a:r>
          </a:p>
          <a:p>
            <a:endParaRPr lang="en-US" dirty="0"/>
          </a:p>
          <a:p>
            <a:r>
              <a:rPr lang="en-US" dirty="0"/>
              <a:t>Experience from previous projects and continuous update with the </a:t>
            </a:r>
            <a:r>
              <a:rPr lang="en-US" b="1" dirty="0"/>
              <a:t>international community</a:t>
            </a:r>
            <a:endParaRPr lang="de-AT" b="1" dirty="0"/>
          </a:p>
        </p:txBody>
      </p:sp>
      <p:pic>
        <p:nvPicPr>
          <p:cNvPr id="10" name="Grafik 9">
            <a:extLst>
              <a:ext uri="{FF2B5EF4-FFF2-40B4-BE49-F238E27FC236}">
                <a16:creationId xmlns:a16="http://schemas.microsoft.com/office/drawing/2014/main" id="{43589B24-1A5C-4C27-9C3A-B08BC7F38BD1}"/>
              </a:ext>
            </a:extLst>
          </p:cNvPr>
          <p:cNvPicPr>
            <a:picLocks noChangeAspect="1"/>
          </p:cNvPicPr>
          <p:nvPr/>
        </p:nvPicPr>
        <p:blipFill>
          <a:blip r:embed="rId6"/>
          <a:stretch>
            <a:fillRect/>
          </a:stretch>
        </p:blipFill>
        <p:spPr>
          <a:xfrm>
            <a:off x="3811509" y="286104"/>
            <a:ext cx="3959523" cy="922438"/>
          </a:xfrm>
          <a:prstGeom prst="rect">
            <a:avLst/>
          </a:prstGeom>
        </p:spPr>
      </p:pic>
    </p:spTree>
    <p:extLst>
      <p:ext uri="{BB962C8B-B14F-4D97-AF65-F5344CB8AC3E}">
        <p14:creationId xmlns:p14="http://schemas.microsoft.com/office/powerpoint/2010/main" val="2681063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kt 10" hidden="1">
            <a:extLst>
              <a:ext uri="{FF2B5EF4-FFF2-40B4-BE49-F238E27FC236}">
                <a16:creationId xmlns:a16="http://schemas.microsoft.com/office/drawing/2014/main" id="{3565FD54-55DF-4865-A280-8BFFD93D816C}"/>
              </a:ext>
            </a:extLst>
          </p:cNvPr>
          <p:cNvGraphicFramePr>
            <a:graphicFrameLocks noChangeAspect="1"/>
          </p:cNvGraphicFramePr>
          <p:nvPr>
            <p:custDataLst>
              <p:tags r:id="rId1"/>
            </p:custDataLst>
            <p:extLst>
              <p:ext uri="{D42A27DB-BD31-4B8C-83A1-F6EECF244321}">
                <p14:modId xmlns:p14="http://schemas.microsoft.com/office/powerpoint/2010/main" val="32337246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7" imgH="348" progId="TCLayout.ActiveDocument.1">
                  <p:embed/>
                </p:oleObj>
              </mc:Choice>
              <mc:Fallback>
                <p:oleObj name="think-cell Foli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umsplatzhalter 1">
            <a:extLst>
              <a:ext uri="{FF2B5EF4-FFF2-40B4-BE49-F238E27FC236}">
                <a16:creationId xmlns:a16="http://schemas.microsoft.com/office/drawing/2014/main" id="{9D8CAEB5-8B5D-474A-9F96-2366C2E5E7DC}"/>
              </a:ext>
            </a:extLst>
          </p:cNvPr>
          <p:cNvSpPr>
            <a:spLocks noGrp="1"/>
          </p:cNvSpPr>
          <p:nvPr>
            <p:ph type="dt" sz="half" idx="10"/>
          </p:nvPr>
        </p:nvSpPr>
        <p:spPr/>
        <p:txBody>
          <a:bodyPr/>
          <a:lstStyle/>
          <a:p>
            <a:r>
              <a:rPr lang="de-AT"/>
              <a:t>23.02.2023</a:t>
            </a:r>
            <a:endParaRPr lang="de-DE" dirty="0"/>
          </a:p>
        </p:txBody>
      </p:sp>
      <p:sp>
        <p:nvSpPr>
          <p:cNvPr id="3" name="Fußzeilenplatzhalter 2">
            <a:extLst>
              <a:ext uri="{FF2B5EF4-FFF2-40B4-BE49-F238E27FC236}">
                <a16:creationId xmlns:a16="http://schemas.microsoft.com/office/drawing/2014/main" id="{E1FFC491-3759-4EF6-A9D0-DB2900726810}"/>
              </a:ext>
            </a:extLst>
          </p:cNvPr>
          <p:cNvSpPr>
            <a:spLocks noGrp="1"/>
          </p:cNvSpPr>
          <p:nvPr>
            <p:ph type="ftr" sz="quarter" idx="11"/>
          </p:nvPr>
        </p:nvSpPr>
        <p:spPr/>
        <p:txBody>
          <a:bodyPr/>
          <a:lstStyle/>
          <a:p>
            <a:pPr algn="l"/>
            <a:r>
              <a:rPr lang="en-US"/>
              <a:t>Confidential - IEA Bioenergy Business Meeting </a:t>
            </a:r>
            <a:endParaRPr lang="de-DE" dirty="0"/>
          </a:p>
        </p:txBody>
      </p:sp>
      <p:sp>
        <p:nvSpPr>
          <p:cNvPr id="4" name="Foliennummernplatzhalter 3">
            <a:extLst>
              <a:ext uri="{FF2B5EF4-FFF2-40B4-BE49-F238E27FC236}">
                <a16:creationId xmlns:a16="http://schemas.microsoft.com/office/drawing/2014/main" id="{1236E4B6-A232-4BCE-BFE1-A511D9BAC1CA}"/>
              </a:ext>
            </a:extLst>
          </p:cNvPr>
          <p:cNvSpPr>
            <a:spLocks noGrp="1"/>
          </p:cNvSpPr>
          <p:nvPr>
            <p:ph type="sldNum" sz="quarter" idx="12"/>
          </p:nvPr>
        </p:nvSpPr>
        <p:spPr/>
        <p:txBody>
          <a:bodyPr/>
          <a:lstStyle/>
          <a:p>
            <a:fld id="{F9268BEC-6E02-3547-A69E-10DE4421DD98}" type="slidenum">
              <a:rPr lang="de-DE" smtClean="0"/>
              <a:pPr/>
              <a:t>5</a:t>
            </a:fld>
            <a:endParaRPr lang="de-DE" dirty="0"/>
          </a:p>
        </p:txBody>
      </p:sp>
      <p:sp>
        <p:nvSpPr>
          <p:cNvPr id="5" name="Titel 4">
            <a:extLst>
              <a:ext uri="{FF2B5EF4-FFF2-40B4-BE49-F238E27FC236}">
                <a16:creationId xmlns:a16="http://schemas.microsoft.com/office/drawing/2014/main" id="{F5DF7694-B72F-44EA-BD93-BC9971C48B81}"/>
              </a:ext>
            </a:extLst>
          </p:cNvPr>
          <p:cNvSpPr>
            <a:spLocks noGrp="1"/>
          </p:cNvSpPr>
          <p:nvPr>
            <p:ph type="title"/>
          </p:nvPr>
        </p:nvSpPr>
        <p:spPr/>
        <p:txBody>
          <a:bodyPr vert="horz"/>
          <a:lstStyle/>
          <a:p>
            <a:r>
              <a:rPr lang="de-AT" dirty="0" err="1"/>
              <a:t>Proposed</a:t>
            </a:r>
            <a:r>
              <a:rPr lang="de-AT" dirty="0"/>
              <a:t> </a:t>
            </a:r>
            <a:r>
              <a:rPr lang="de-AT" dirty="0" err="1"/>
              <a:t>work</a:t>
            </a:r>
            <a:r>
              <a:rPr lang="de-AT" dirty="0"/>
              <a:t> plan</a:t>
            </a:r>
          </a:p>
        </p:txBody>
      </p:sp>
      <p:pic>
        <p:nvPicPr>
          <p:cNvPr id="7" name="Inhaltsplatzhalter 6">
            <a:extLst>
              <a:ext uri="{FF2B5EF4-FFF2-40B4-BE49-F238E27FC236}">
                <a16:creationId xmlns:a16="http://schemas.microsoft.com/office/drawing/2014/main" id="{423E909A-F1A0-436C-8CEA-C78E1D8EFCF3}"/>
              </a:ext>
            </a:extLst>
          </p:cNvPr>
          <p:cNvPicPr>
            <a:picLocks noGrp="1" noChangeAspect="1"/>
          </p:cNvPicPr>
          <p:nvPr>
            <p:ph idx="1"/>
          </p:nvPr>
        </p:nvPicPr>
        <p:blipFill>
          <a:blip r:embed="rId6"/>
          <a:stretch>
            <a:fillRect/>
          </a:stretch>
        </p:blipFill>
        <p:spPr>
          <a:xfrm>
            <a:off x="440182" y="1392238"/>
            <a:ext cx="4661946" cy="3190875"/>
          </a:xfrm>
          <a:prstGeom prst="rect">
            <a:avLst/>
          </a:prstGeom>
        </p:spPr>
      </p:pic>
      <p:pic>
        <p:nvPicPr>
          <p:cNvPr id="8" name="Inhaltsplatzhalter 12">
            <a:extLst>
              <a:ext uri="{FF2B5EF4-FFF2-40B4-BE49-F238E27FC236}">
                <a16:creationId xmlns:a16="http://schemas.microsoft.com/office/drawing/2014/main" id="{B4DCDF51-9C86-40AB-A903-5949869849DD}"/>
              </a:ext>
            </a:extLst>
          </p:cNvPr>
          <p:cNvPicPr>
            <a:picLocks noChangeAspect="1"/>
          </p:cNvPicPr>
          <p:nvPr/>
        </p:nvPicPr>
        <p:blipFill rotWithShape="1">
          <a:blip r:embed="rId7"/>
          <a:srcRect t="79495" b="4709"/>
          <a:stretch/>
        </p:blipFill>
        <p:spPr>
          <a:xfrm>
            <a:off x="5647244" y="3262097"/>
            <a:ext cx="4416169" cy="928185"/>
          </a:xfrm>
          <a:prstGeom prst="rect">
            <a:avLst/>
          </a:prstGeom>
        </p:spPr>
      </p:pic>
      <p:sp>
        <p:nvSpPr>
          <p:cNvPr id="9" name="Pfeil: nach rechts 8">
            <a:extLst>
              <a:ext uri="{FF2B5EF4-FFF2-40B4-BE49-F238E27FC236}">
                <a16:creationId xmlns:a16="http://schemas.microsoft.com/office/drawing/2014/main" id="{9A52AEBA-50E3-490A-AE03-EE91D70B74BA}"/>
              </a:ext>
            </a:extLst>
          </p:cNvPr>
          <p:cNvSpPr/>
          <p:nvPr/>
        </p:nvSpPr>
        <p:spPr>
          <a:xfrm>
            <a:off x="5031099" y="3600572"/>
            <a:ext cx="971350" cy="524684"/>
          </a:xfrm>
          <a:prstGeom prst="rightArrow">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834150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B8452269-E4F8-4053-971D-DD543EB2905F}"/>
              </a:ext>
            </a:extLst>
          </p:cNvPr>
          <p:cNvGraphicFramePr>
            <a:graphicFrameLocks noChangeAspect="1"/>
          </p:cNvGraphicFramePr>
          <p:nvPr>
            <p:custDataLst>
              <p:tags r:id="rId1"/>
            </p:custDataLst>
            <p:extLst>
              <p:ext uri="{D42A27DB-BD31-4B8C-83A1-F6EECF244321}">
                <p14:modId xmlns:p14="http://schemas.microsoft.com/office/powerpoint/2010/main" val="4154166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7" imgH="348" progId="TCLayout.ActiveDocument.1">
                  <p:embed/>
                </p:oleObj>
              </mc:Choice>
              <mc:Fallback>
                <p:oleObj name="think-cell Folie" r:id="rId3" imgW="347" imgH="348"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umsplatzhalter 1">
            <a:extLst>
              <a:ext uri="{FF2B5EF4-FFF2-40B4-BE49-F238E27FC236}">
                <a16:creationId xmlns:a16="http://schemas.microsoft.com/office/drawing/2014/main" id="{648D787F-E754-47CE-AB42-0CCDAA8B1DFB}"/>
              </a:ext>
            </a:extLst>
          </p:cNvPr>
          <p:cNvSpPr>
            <a:spLocks noGrp="1"/>
          </p:cNvSpPr>
          <p:nvPr>
            <p:ph type="dt" sz="half" idx="10"/>
          </p:nvPr>
        </p:nvSpPr>
        <p:spPr/>
        <p:txBody>
          <a:bodyPr/>
          <a:lstStyle/>
          <a:p>
            <a:r>
              <a:rPr lang="de-AT"/>
              <a:t>23.02.2023</a:t>
            </a:r>
            <a:endParaRPr lang="de-DE" dirty="0"/>
          </a:p>
        </p:txBody>
      </p:sp>
      <p:sp>
        <p:nvSpPr>
          <p:cNvPr id="3" name="Fußzeilenplatzhalter 2">
            <a:extLst>
              <a:ext uri="{FF2B5EF4-FFF2-40B4-BE49-F238E27FC236}">
                <a16:creationId xmlns:a16="http://schemas.microsoft.com/office/drawing/2014/main" id="{6E45E6C1-9CFF-407D-976A-B0260794CDA8}"/>
              </a:ext>
            </a:extLst>
          </p:cNvPr>
          <p:cNvSpPr>
            <a:spLocks noGrp="1"/>
          </p:cNvSpPr>
          <p:nvPr>
            <p:ph type="ftr" sz="quarter" idx="11"/>
          </p:nvPr>
        </p:nvSpPr>
        <p:spPr/>
        <p:txBody>
          <a:bodyPr/>
          <a:lstStyle/>
          <a:p>
            <a:pPr algn="l"/>
            <a:r>
              <a:rPr lang="en-US"/>
              <a:t>Confidential - IEA Bioenergy Business Meeting </a:t>
            </a:r>
            <a:endParaRPr lang="de-DE" dirty="0"/>
          </a:p>
        </p:txBody>
      </p:sp>
      <p:sp>
        <p:nvSpPr>
          <p:cNvPr id="4" name="Foliennummernplatzhalter 3">
            <a:extLst>
              <a:ext uri="{FF2B5EF4-FFF2-40B4-BE49-F238E27FC236}">
                <a16:creationId xmlns:a16="http://schemas.microsoft.com/office/drawing/2014/main" id="{BA344F73-9767-4F71-9B61-85C0C68907C9}"/>
              </a:ext>
            </a:extLst>
          </p:cNvPr>
          <p:cNvSpPr>
            <a:spLocks noGrp="1"/>
          </p:cNvSpPr>
          <p:nvPr>
            <p:ph type="sldNum" sz="quarter" idx="12"/>
          </p:nvPr>
        </p:nvSpPr>
        <p:spPr/>
        <p:txBody>
          <a:bodyPr/>
          <a:lstStyle/>
          <a:p>
            <a:fld id="{F9268BEC-6E02-3547-A69E-10DE4421DD98}" type="slidenum">
              <a:rPr lang="de-DE" smtClean="0"/>
              <a:pPr/>
              <a:t>6</a:t>
            </a:fld>
            <a:endParaRPr lang="de-DE" dirty="0"/>
          </a:p>
        </p:txBody>
      </p:sp>
      <p:sp>
        <p:nvSpPr>
          <p:cNvPr id="5" name="Titel 4">
            <a:extLst>
              <a:ext uri="{FF2B5EF4-FFF2-40B4-BE49-F238E27FC236}">
                <a16:creationId xmlns:a16="http://schemas.microsoft.com/office/drawing/2014/main" id="{82C4FA42-25BF-491F-B986-79855D12D3BA}"/>
              </a:ext>
            </a:extLst>
          </p:cNvPr>
          <p:cNvSpPr>
            <a:spLocks noGrp="1"/>
          </p:cNvSpPr>
          <p:nvPr>
            <p:ph type="title"/>
          </p:nvPr>
        </p:nvSpPr>
        <p:spPr/>
        <p:txBody>
          <a:bodyPr vert="horz">
            <a:normAutofit/>
          </a:bodyPr>
          <a:lstStyle/>
          <a:p>
            <a:r>
              <a:rPr lang="de-AT" dirty="0" err="1"/>
              <a:t>Cooperation</a:t>
            </a:r>
            <a:r>
              <a:rPr lang="de-AT" dirty="0"/>
              <a:t> </a:t>
            </a:r>
            <a:r>
              <a:rPr lang="de-AT" dirty="0" err="1"/>
              <a:t>with</a:t>
            </a:r>
            <a:r>
              <a:rPr lang="de-AT" dirty="0"/>
              <a:t> international </a:t>
            </a:r>
            <a:r>
              <a:rPr lang="de-AT" dirty="0" err="1"/>
              <a:t>networks</a:t>
            </a:r>
            <a:endParaRPr lang="de-AT" dirty="0"/>
          </a:p>
        </p:txBody>
      </p:sp>
      <p:sp>
        <p:nvSpPr>
          <p:cNvPr id="6" name="Inhaltsplatzhalter 5">
            <a:extLst>
              <a:ext uri="{FF2B5EF4-FFF2-40B4-BE49-F238E27FC236}">
                <a16:creationId xmlns:a16="http://schemas.microsoft.com/office/drawing/2014/main" id="{B1A1791C-DBE2-48A7-80D5-83F90C6ECCDF}"/>
              </a:ext>
            </a:extLst>
          </p:cNvPr>
          <p:cNvSpPr>
            <a:spLocks noGrp="1"/>
          </p:cNvSpPr>
          <p:nvPr>
            <p:ph idx="1"/>
          </p:nvPr>
        </p:nvSpPr>
        <p:spPr/>
        <p:txBody>
          <a:bodyPr>
            <a:normAutofit fontScale="92500" lnSpcReduction="10000"/>
          </a:bodyPr>
          <a:lstStyle/>
          <a:p>
            <a:r>
              <a:rPr lang="de-AT" dirty="0"/>
              <a:t>LOIs </a:t>
            </a:r>
            <a:r>
              <a:rPr lang="de-AT" dirty="0" err="1"/>
              <a:t>from</a:t>
            </a:r>
            <a:r>
              <a:rPr lang="de-AT" dirty="0"/>
              <a:t> IEA Bioenergy Task 33, 34, 39, 40 and ETIP Bioenergy</a:t>
            </a:r>
          </a:p>
          <a:p>
            <a:r>
              <a:rPr lang="de-AT" dirty="0" err="1"/>
              <a:t>Objective</a:t>
            </a:r>
            <a:r>
              <a:rPr lang="de-AT" dirty="0"/>
              <a:t>: </a:t>
            </a:r>
            <a:r>
              <a:rPr lang="en-US" dirty="0"/>
              <a:t>Exchange information with European and international groups and networks on topics related to </a:t>
            </a:r>
            <a:r>
              <a:rPr lang="de-AT" dirty="0" err="1"/>
              <a:t>sustainable</a:t>
            </a:r>
            <a:r>
              <a:rPr lang="de-AT" dirty="0"/>
              <a:t> </a:t>
            </a:r>
            <a:r>
              <a:rPr lang="de-AT" dirty="0" err="1"/>
              <a:t>biofuels</a:t>
            </a:r>
            <a:r>
              <a:rPr lang="de-AT" dirty="0"/>
              <a:t> </a:t>
            </a:r>
            <a:r>
              <a:rPr lang="de-AT" dirty="0" err="1"/>
              <a:t>value</a:t>
            </a:r>
            <a:r>
              <a:rPr lang="de-AT" dirty="0"/>
              <a:t> </a:t>
            </a:r>
            <a:r>
              <a:rPr lang="de-AT" dirty="0" err="1"/>
              <a:t>chains</a:t>
            </a:r>
            <a:endParaRPr lang="de-AT" dirty="0"/>
          </a:p>
          <a:p>
            <a:pPr lvl="1"/>
            <a:r>
              <a:rPr lang="de-AT" dirty="0" err="1"/>
              <a:t>Identification</a:t>
            </a:r>
            <a:r>
              <a:rPr lang="de-AT" dirty="0"/>
              <a:t> </a:t>
            </a:r>
            <a:r>
              <a:rPr lang="de-AT" dirty="0" err="1"/>
              <a:t>of</a:t>
            </a:r>
            <a:r>
              <a:rPr lang="de-AT" dirty="0"/>
              <a:t> </a:t>
            </a:r>
            <a:r>
              <a:rPr lang="de-AT" dirty="0" err="1"/>
              <a:t>common</a:t>
            </a:r>
            <a:r>
              <a:rPr lang="de-AT" dirty="0"/>
              <a:t> </a:t>
            </a:r>
            <a:r>
              <a:rPr lang="de-AT" dirty="0" err="1"/>
              <a:t>topics</a:t>
            </a:r>
            <a:r>
              <a:rPr lang="de-AT" dirty="0"/>
              <a:t> at IEA Bioenergy </a:t>
            </a:r>
            <a:r>
              <a:rPr lang="de-AT" dirty="0" err="1"/>
              <a:t>ExCo</a:t>
            </a:r>
            <a:endParaRPr lang="de-AT" dirty="0"/>
          </a:p>
          <a:p>
            <a:pPr lvl="1"/>
            <a:r>
              <a:rPr lang="de-AT" dirty="0"/>
              <a:t>Common </a:t>
            </a:r>
            <a:r>
              <a:rPr lang="de-AT" dirty="0" err="1"/>
              <a:t>workshops</a:t>
            </a:r>
            <a:r>
              <a:rPr lang="de-AT" dirty="0"/>
              <a:t> </a:t>
            </a:r>
            <a:r>
              <a:rPr lang="de-AT" dirty="0" err="1"/>
              <a:t>for</a:t>
            </a:r>
            <a:r>
              <a:rPr lang="de-AT" dirty="0"/>
              <a:t> </a:t>
            </a:r>
            <a:r>
              <a:rPr lang="de-AT" dirty="0" err="1"/>
              <a:t>information</a:t>
            </a:r>
            <a:r>
              <a:rPr lang="de-AT" dirty="0"/>
              <a:t> </a:t>
            </a:r>
            <a:r>
              <a:rPr lang="de-AT" dirty="0" err="1"/>
              <a:t>exchange</a:t>
            </a:r>
            <a:r>
              <a:rPr lang="de-AT" dirty="0"/>
              <a:t> </a:t>
            </a:r>
            <a:r>
              <a:rPr lang="de-AT" dirty="0" err="1"/>
              <a:t>regarding</a:t>
            </a:r>
            <a:r>
              <a:rPr lang="de-AT" dirty="0"/>
              <a:t> </a:t>
            </a:r>
            <a:r>
              <a:rPr lang="de-AT" dirty="0" err="1"/>
              <a:t>the</a:t>
            </a:r>
            <a:r>
              <a:rPr lang="de-AT" dirty="0"/>
              <a:t> </a:t>
            </a:r>
            <a:r>
              <a:rPr lang="de-AT" dirty="0" err="1"/>
              <a:t>technological</a:t>
            </a:r>
            <a:r>
              <a:rPr lang="de-AT" dirty="0"/>
              <a:t> WPs and </a:t>
            </a:r>
            <a:r>
              <a:rPr lang="de-AT" dirty="0" err="1"/>
              <a:t>sharing</a:t>
            </a:r>
            <a:r>
              <a:rPr lang="de-AT" dirty="0"/>
              <a:t> </a:t>
            </a:r>
            <a:r>
              <a:rPr lang="de-AT" dirty="0" err="1"/>
              <a:t>results</a:t>
            </a:r>
            <a:endParaRPr lang="de-AT" dirty="0"/>
          </a:p>
          <a:p>
            <a:pPr lvl="1"/>
            <a:r>
              <a:rPr lang="de-AT" dirty="0"/>
              <a:t>Highlight: Joint Workshop on </a:t>
            </a:r>
            <a:r>
              <a:rPr lang="de-AT" dirty="0" err="1"/>
              <a:t>market</a:t>
            </a:r>
            <a:r>
              <a:rPr lang="de-AT" dirty="0"/>
              <a:t> </a:t>
            </a:r>
            <a:r>
              <a:rPr lang="de-AT" dirty="0" err="1"/>
              <a:t>dynamics</a:t>
            </a:r>
            <a:r>
              <a:rPr lang="de-AT" dirty="0"/>
              <a:t> </a:t>
            </a:r>
            <a:r>
              <a:rPr lang="de-AT" dirty="0" err="1"/>
              <a:t>for</a:t>
            </a:r>
            <a:r>
              <a:rPr lang="de-AT" dirty="0"/>
              <a:t> all </a:t>
            </a:r>
            <a:r>
              <a:rPr lang="de-AT" dirty="0" err="1"/>
              <a:t>transport</a:t>
            </a:r>
            <a:r>
              <a:rPr lang="de-AT" dirty="0"/>
              <a:t> </a:t>
            </a:r>
            <a:r>
              <a:rPr lang="de-AT" dirty="0" err="1"/>
              <a:t>sectors</a:t>
            </a:r>
            <a:r>
              <a:rPr lang="de-AT" dirty="0"/>
              <a:t> (Shipping, </a:t>
            </a:r>
            <a:r>
              <a:rPr lang="de-AT" dirty="0" err="1"/>
              <a:t>aviation</a:t>
            </a:r>
            <a:r>
              <a:rPr lang="de-AT" dirty="0"/>
              <a:t>, </a:t>
            </a:r>
            <a:r>
              <a:rPr lang="de-AT" dirty="0" err="1"/>
              <a:t>road</a:t>
            </a:r>
            <a:r>
              <a:rPr lang="de-AT" dirty="0"/>
              <a:t> </a:t>
            </a:r>
            <a:r>
              <a:rPr lang="de-AT" dirty="0" err="1"/>
              <a:t>transport</a:t>
            </a:r>
            <a:r>
              <a:rPr lang="de-AT" dirty="0"/>
              <a:t>)</a:t>
            </a:r>
          </a:p>
          <a:p>
            <a:pPr lvl="1"/>
            <a:endParaRPr lang="de-AT" dirty="0"/>
          </a:p>
          <a:p>
            <a:r>
              <a:rPr lang="de-AT" dirty="0"/>
              <a:t>Contact: BEST (Andrea Sonnleitner, Dina Bacovsky)</a:t>
            </a:r>
          </a:p>
          <a:p>
            <a:endParaRPr lang="de-AT" dirty="0"/>
          </a:p>
          <a:p>
            <a:endParaRPr lang="de-AT" dirty="0"/>
          </a:p>
        </p:txBody>
      </p:sp>
    </p:spTree>
    <p:extLst>
      <p:ext uri="{BB962C8B-B14F-4D97-AF65-F5344CB8AC3E}">
        <p14:creationId xmlns:p14="http://schemas.microsoft.com/office/powerpoint/2010/main" val="2107982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OFfbWSDyXmhfKqnVsk2gI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rT6tV5iN4fnOCfuOUgtw1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kAFb08zwEUP0yZLfqQwpy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Design">
  <a:themeElements>
    <a:clrScheme name="Benutzerdefiniert 1">
      <a:dk1>
        <a:sysClr val="windowText" lastClr="000000"/>
      </a:dk1>
      <a:lt1>
        <a:sysClr val="window" lastClr="FFFFFF"/>
      </a:lt1>
      <a:dk2>
        <a:srgbClr val="3E3D2D"/>
      </a:dk2>
      <a:lt2>
        <a:srgbClr val="94C600"/>
      </a:lt2>
      <a:accent1>
        <a:srgbClr val="40A42A"/>
      </a:accent1>
      <a:accent2>
        <a:srgbClr val="525858"/>
      </a:accent2>
      <a:accent3>
        <a:srgbClr val="FF6700"/>
      </a:accent3>
      <a:accent4>
        <a:srgbClr val="909465"/>
      </a:accent4>
      <a:accent5>
        <a:srgbClr val="0C6E38"/>
      </a:accent5>
      <a:accent6>
        <a:srgbClr val="EEDB1A"/>
      </a:accent6>
      <a:hlink>
        <a:srgbClr val="E68200"/>
      </a:hlink>
      <a:folHlink>
        <a:srgbClr val="FFA94A"/>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_16-9_Logo_neu.potx" id="{AD699F27-5F6B-40D2-B5D6-F269FD1ED523}" vid="{CE212FF4-86E0-4FF2-A9A2-53A14FC375E6}"/>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Präsentation_16-9_Logo_neu</Template>
  <TotalTime>0</TotalTime>
  <Words>782</Words>
  <Application>Microsoft Office PowerPoint</Application>
  <PresentationFormat>Bildspel på skärmen (16:9)</PresentationFormat>
  <Paragraphs>69</Paragraphs>
  <Slides>6</Slides>
  <Notes>3</Notes>
  <HiddenSlides>0</HiddenSlides>
  <MMClips>0</MMClips>
  <ScaleCrop>false</ScaleCrop>
  <HeadingPairs>
    <vt:vector size="8" baseType="variant">
      <vt:variant>
        <vt:lpstr>Använt teckensnitt</vt:lpstr>
      </vt:variant>
      <vt:variant>
        <vt:i4>4</vt:i4>
      </vt:variant>
      <vt:variant>
        <vt:lpstr>Tema</vt:lpstr>
      </vt:variant>
      <vt:variant>
        <vt:i4>1</vt:i4>
      </vt:variant>
      <vt:variant>
        <vt:lpstr>Serverprogram för OLE-inbäddning</vt:lpstr>
      </vt:variant>
      <vt:variant>
        <vt:i4>1</vt:i4>
      </vt:variant>
      <vt:variant>
        <vt:lpstr>Bildrubriker</vt:lpstr>
      </vt:variant>
      <vt:variant>
        <vt:i4>6</vt:i4>
      </vt:variant>
    </vt:vector>
  </HeadingPairs>
  <TitlesOfParts>
    <vt:vector size="12" baseType="lpstr">
      <vt:lpstr>Arial</vt:lpstr>
      <vt:lpstr>Calibri</vt:lpstr>
      <vt:lpstr>Courier New</vt:lpstr>
      <vt:lpstr>Wingdings</vt:lpstr>
      <vt:lpstr>Office-Design</vt:lpstr>
      <vt:lpstr>think-cell Folie</vt:lpstr>
      <vt:lpstr>PowerPoint-presentation</vt:lpstr>
      <vt:lpstr>Project Proposal BioTheRoS</vt:lpstr>
      <vt:lpstr>BioTheRoS consortium</vt:lpstr>
      <vt:lpstr>Target of the project</vt:lpstr>
      <vt:lpstr>Proposed work plan</vt:lpstr>
      <vt:lpstr>Cooperation with international networks</vt:lpstr>
    </vt:vector>
  </TitlesOfParts>
  <Company>BEST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Andrea Sonnleitner</dc:creator>
  <cp:lastModifiedBy>Hannah Edgren</cp:lastModifiedBy>
  <cp:revision>8</cp:revision>
  <dcterms:created xsi:type="dcterms:W3CDTF">2023-02-20T09:22:10Z</dcterms:created>
  <dcterms:modified xsi:type="dcterms:W3CDTF">2023-02-21T15:08:44Z</dcterms:modified>
</cp:coreProperties>
</file>