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19"/>
  </p:notesMasterIdLst>
  <p:handoutMasterIdLst>
    <p:handoutMasterId r:id="rId20"/>
  </p:handoutMasterIdLst>
  <p:sldIdLst>
    <p:sldId id="260" r:id="rId2"/>
    <p:sldId id="268" r:id="rId3"/>
    <p:sldId id="273" r:id="rId4"/>
    <p:sldId id="283" r:id="rId5"/>
    <p:sldId id="286" r:id="rId6"/>
    <p:sldId id="287" r:id="rId7"/>
    <p:sldId id="274" r:id="rId8"/>
    <p:sldId id="285" r:id="rId9"/>
    <p:sldId id="270" r:id="rId10"/>
    <p:sldId id="275" r:id="rId11"/>
    <p:sldId id="276" r:id="rId12"/>
    <p:sldId id="277" r:id="rId13"/>
    <p:sldId id="279" r:id="rId14"/>
    <p:sldId id="278" r:id="rId15"/>
    <p:sldId id="281" r:id="rId16"/>
    <p:sldId id="269" r:id="rId17"/>
    <p:sldId id="267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leonora Chelazzi" initials="EC" lastIdx="1" clrIdx="0">
    <p:extLst>
      <p:ext uri="{19B8F6BF-5375-455C-9EA6-DF929625EA0E}">
        <p15:presenceInfo xmlns:p15="http://schemas.microsoft.com/office/powerpoint/2012/main" userId="04dfc6dc7ff1390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4F9D"/>
    <a:srgbClr val="FFFFFF"/>
    <a:srgbClr val="000000"/>
    <a:srgbClr val="3F61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79" autoAdjust="0"/>
    <p:restoredTop sz="78689" autoAdjust="0"/>
  </p:normalViewPr>
  <p:slideViewPr>
    <p:cSldViewPr snapToGrid="0">
      <p:cViewPr varScale="1">
        <p:scale>
          <a:sx n="54" d="100"/>
          <a:sy n="54" d="100"/>
        </p:scale>
        <p:origin x="1806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9" d="100"/>
          <a:sy n="49" d="100"/>
        </p:scale>
        <p:origin x="3499" y="5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ASO-LOPCA\Downloads\Task%2039%20virtual%20meeting\IEA-Enerdata_Energy_Statistical_18-19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ASO-LOPCA\Downloads\Task%2039%20virtual%20meeting\IEA-Enerdata_Energy_Statistical_18-19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ASO-LOPCA\Downloads\Task%2039%20virtual%20meeting\IEA-Enerdata_Energy_Statistical_18-19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'CO2 emissions from fuel_COMB'!$A$26</c:f>
              <c:strCache>
                <c:ptCount val="1"/>
                <c:pt idx="0">
                  <c:v>Russia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'CO2 emissions from fuel_COMB'!$L$3:$AD$3</c:f>
              <c:numCache>
                <c:formatCode>General</c:formatCode>
                <c:ptCount val="19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</c:numCache>
            </c:numRef>
          </c:cat>
          <c:val>
            <c:numRef>
              <c:f>'CO2 emissions from fuel_COMB'!$L$26:$AD$26</c:f>
              <c:numCache>
                <c:formatCode>0.00</c:formatCode>
                <c:ptCount val="19"/>
                <c:pt idx="0">
                  <c:v>1524.257914584</c:v>
                </c:pt>
                <c:pt idx="1">
                  <c:v>1530.7161969630001</c:v>
                </c:pt>
                <c:pt idx="2">
                  <c:v>1513.9284857640009</c:v>
                </c:pt>
                <c:pt idx="3">
                  <c:v>1554.6039233909999</c:v>
                </c:pt>
                <c:pt idx="4">
                  <c:v>1552.4688385309998</c:v>
                </c:pt>
                <c:pt idx="5">
                  <c:v>1550.2412193779999</c:v>
                </c:pt>
                <c:pt idx="6">
                  <c:v>1611.121357752</c:v>
                </c:pt>
                <c:pt idx="7">
                  <c:v>1590.9724508159998</c:v>
                </c:pt>
                <c:pt idx="8">
                  <c:v>1611.278568579</c:v>
                </c:pt>
                <c:pt idx="9">
                  <c:v>1511.9949227519999</c:v>
                </c:pt>
                <c:pt idx="10">
                  <c:v>1609.78703122</c:v>
                </c:pt>
                <c:pt idx="11">
                  <c:v>1682.863505903</c:v>
                </c:pt>
                <c:pt idx="12">
                  <c:v>1665.536321136</c:v>
                </c:pt>
                <c:pt idx="13">
                  <c:v>1610.3745400419998</c:v>
                </c:pt>
                <c:pt idx="14">
                  <c:v>1598.3066752490001</c:v>
                </c:pt>
                <c:pt idx="15">
                  <c:v>1607.652775647</c:v>
                </c:pt>
                <c:pt idx="16">
                  <c:v>1622.0771096230001</c:v>
                </c:pt>
                <c:pt idx="17">
                  <c:v>1696.8900868239998</c:v>
                </c:pt>
                <c:pt idx="18">
                  <c:v>1754.59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CFD-4C23-8BC0-1CD1FD738A53}"/>
            </c:ext>
          </c:extLst>
        </c:ser>
        <c:ser>
          <c:idx val="1"/>
          <c:order val="1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'CO2 emissions from fuel_COMB'!$L$3:$AD$3</c:f>
              <c:numCache>
                <c:formatCode>General</c:formatCode>
                <c:ptCount val="19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</c:numCache>
            </c:numRef>
          </c:cat>
          <c:val>
            <c:numRef>
              <c:f>'CO2 emissions from fuel_COMB'!$L$27:$AC$27</c:f>
            </c:numRef>
          </c:val>
          <c:extLst>
            <c:ext xmlns:c16="http://schemas.microsoft.com/office/drawing/2014/chart" uri="{C3380CC4-5D6E-409C-BE32-E72D297353CC}">
              <c16:uniqueId val="{00000001-BCFD-4C23-8BC0-1CD1FD738A53}"/>
            </c:ext>
          </c:extLst>
        </c:ser>
        <c:ser>
          <c:idx val="2"/>
          <c:order val="2"/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numRef>
              <c:f>'CO2 emissions from fuel_COMB'!$L$3:$AD$3</c:f>
              <c:numCache>
                <c:formatCode>General</c:formatCode>
                <c:ptCount val="19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</c:numCache>
            </c:numRef>
          </c:cat>
          <c:val>
            <c:numRef>
              <c:f>'CO2 emissions from fuel_COMB'!$L$28:$AC$28</c:f>
            </c:numRef>
          </c:val>
          <c:extLst>
            <c:ext xmlns:c16="http://schemas.microsoft.com/office/drawing/2014/chart" uri="{C3380CC4-5D6E-409C-BE32-E72D297353CC}">
              <c16:uniqueId val="{00000002-BCFD-4C23-8BC0-1CD1FD738A53}"/>
            </c:ext>
          </c:extLst>
        </c:ser>
        <c:ser>
          <c:idx val="3"/>
          <c:order val="3"/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numRef>
              <c:f>'CO2 emissions from fuel_COMB'!$L$3:$AD$3</c:f>
              <c:numCache>
                <c:formatCode>General</c:formatCode>
                <c:ptCount val="19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</c:numCache>
            </c:numRef>
          </c:cat>
          <c:val>
            <c:numRef>
              <c:f>'CO2 emissions from fuel_COMB'!$L$29:$AC$29</c:f>
            </c:numRef>
          </c:val>
          <c:extLst>
            <c:ext xmlns:c16="http://schemas.microsoft.com/office/drawing/2014/chart" uri="{C3380CC4-5D6E-409C-BE32-E72D297353CC}">
              <c16:uniqueId val="{00000003-BCFD-4C23-8BC0-1CD1FD738A53}"/>
            </c:ext>
          </c:extLst>
        </c:ser>
        <c:ser>
          <c:idx val="4"/>
          <c:order val="4"/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numRef>
              <c:f>'CO2 emissions from fuel_COMB'!$L$3:$AD$3</c:f>
              <c:numCache>
                <c:formatCode>General</c:formatCode>
                <c:ptCount val="19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</c:numCache>
            </c:numRef>
          </c:cat>
          <c:val>
            <c:numRef>
              <c:f>'CO2 emissions from fuel_COMB'!$L$30:$AC$30</c:f>
            </c:numRef>
          </c:val>
          <c:extLst>
            <c:ext xmlns:c16="http://schemas.microsoft.com/office/drawing/2014/chart" uri="{C3380CC4-5D6E-409C-BE32-E72D297353CC}">
              <c16:uniqueId val="{00000004-BCFD-4C23-8BC0-1CD1FD738A53}"/>
            </c:ext>
          </c:extLst>
        </c:ser>
        <c:ser>
          <c:idx val="5"/>
          <c:order val="5"/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numRef>
              <c:f>'CO2 emissions from fuel_COMB'!$L$3:$AD$3</c:f>
              <c:numCache>
                <c:formatCode>General</c:formatCode>
                <c:ptCount val="19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</c:numCache>
            </c:numRef>
          </c:cat>
          <c:val>
            <c:numRef>
              <c:f>'CO2 emissions from fuel_COMB'!$L$31:$AC$31</c:f>
            </c:numRef>
          </c:val>
          <c:extLst>
            <c:ext xmlns:c16="http://schemas.microsoft.com/office/drawing/2014/chart" uri="{C3380CC4-5D6E-409C-BE32-E72D297353CC}">
              <c16:uniqueId val="{00000005-BCFD-4C23-8BC0-1CD1FD738A53}"/>
            </c:ext>
          </c:extLst>
        </c:ser>
        <c:ser>
          <c:idx val="6"/>
          <c:order val="6"/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numRef>
              <c:f>'CO2 emissions from fuel_COMB'!$L$3:$AD$3</c:f>
              <c:numCache>
                <c:formatCode>General</c:formatCode>
                <c:ptCount val="19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</c:numCache>
            </c:numRef>
          </c:cat>
          <c:val>
            <c:numRef>
              <c:f>'CO2 emissions from fuel_COMB'!$L$32:$AC$32</c:f>
            </c:numRef>
          </c:val>
          <c:extLst>
            <c:ext xmlns:c16="http://schemas.microsoft.com/office/drawing/2014/chart" uri="{C3380CC4-5D6E-409C-BE32-E72D297353CC}">
              <c16:uniqueId val="{00000006-BCFD-4C23-8BC0-1CD1FD738A53}"/>
            </c:ext>
          </c:extLst>
        </c:ser>
        <c:ser>
          <c:idx val="7"/>
          <c:order val="7"/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numRef>
              <c:f>'CO2 emissions from fuel_COMB'!$L$3:$AD$3</c:f>
              <c:numCache>
                <c:formatCode>General</c:formatCode>
                <c:ptCount val="19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</c:numCache>
            </c:numRef>
          </c:cat>
          <c:val>
            <c:numRef>
              <c:f>'CO2 emissions from fuel_COMB'!$L$33:$AC$33</c:f>
            </c:numRef>
          </c:val>
          <c:extLst>
            <c:ext xmlns:c16="http://schemas.microsoft.com/office/drawing/2014/chart" uri="{C3380CC4-5D6E-409C-BE32-E72D297353CC}">
              <c16:uniqueId val="{00000007-BCFD-4C23-8BC0-1CD1FD738A53}"/>
            </c:ext>
          </c:extLst>
        </c:ser>
        <c:ser>
          <c:idx val="8"/>
          <c:order val="8"/>
          <c:tx>
            <c:strRef>
              <c:f>'CO2 emissions from fuel_COMB'!$A$34</c:f>
              <c:strCache>
                <c:ptCount val="1"/>
                <c:pt idx="0">
                  <c:v>Argentina</c:v>
                </c:pt>
              </c:strCache>
            </c:strRef>
          </c:tx>
          <c:spPr>
            <a:solidFill>
              <a:srgbClr val="FFFF00"/>
            </a:solidFill>
            <a:ln>
              <a:noFill/>
            </a:ln>
            <a:effectLst/>
          </c:spPr>
          <c:invertIfNegative val="0"/>
          <c:cat>
            <c:numRef>
              <c:f>'CO2 emissions from fuel_COMB'!$L$3:$AD$3</c:f>
              <c:numCache>
                <c:formatCode>General</c:formatCode>
                <c:ptCount val="19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</c:numCache>
            </c:numRef>
          </c:cat>
          <c:val>
            <c:numRef>
              <c:f>'CO2 emissions from fuel_COMB'!$L$34:$AD$34</c:f>
              <c:numCache>
                <c:formatCode>0.00</c:formatCode>
                <c:ptCount val="19"/>
                <c:pt idx="0">
                  <c:v>139.5219948320001</c:v>
                </c:pt>
                <c:pt idx="1">
                  <c:v>129.71125607900001</c:v>
                </c:pt>
                <c:pt idx="2">
                  <c:v>122.96856449600006</c:v>
                </c:pt>
                <c:pt idx="3">
                  <c:v>132.66384323599999</c:v>
                </c:pt>
                <c:pt idx="4">
                  <c:v>147.73460862299996</c:v>
                </c:pt>
                <c:pt idx="5">
                  <c:v>150.20952878699998</c:v>
                </c:pt>
                <c:pt idx="6">
                  <c:v>160.13796363099999</c:v>
                </c:pt>
                <c:pt idx="7">
                  <c:v>166.68769534800001</c:v>
                </c:pt>
                <c:pt idx="8">
                  <c:v>178.18658682900002</c:v>
                </c:pt>
                <c:pt idx="9">
                  <c:v>171.14257435600001</c:v>
                </c:pt>
                <c:pt idx="10">
                  <c:v>174.59411272899999</c:v>
                </c:pt>
                <c:pt idx="11">
                  <c:v>181.83492877100002</c:v>
                </c:pt>
                <c:pt idx="12">
                  <c:v>188.02644964000015</c:v>
                </c:pt>
                <c:pt idx="13">
                  <c:v>183.47273020100002</c:v>
                </c:pt>
                <c:pt idx="14">
                  <c:v>189.83114984200026</c:v>
                </c:pt>
                <c:pt idx="15">
                  <c:v>195.8176704</c:v>
                </c:pt>
                <c:pt idx="16">
                  <c:v>199.00534686100013</c:v>
                </c:pt>
                <c:pt idx="17">
                  <c:v>195.37959149299999</c:v>
                </c:pt>
                <c:pt idx="18">
                  <c:v>185.41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BCFD-4C23-8BC0-1CD1FD738A53}"/>
            </c:ext>
          </c:extLst>
        </c:ser>
        <c:ser>
          <c:idx val="9"/>
          <c:order val="9"/>
          <c:tx>
            <c:strRef>
              <c:f>'CO2 emissions from fuel_COMB'!$A$35</c:f>
              <c:strCache>
                <c:ptCount val="1"/>
                <c:pt idx="0">
                  <c:v>Brazil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cat>
            <c:numRef>
              <c:f>'CO2 emissions from fuel_COMB'!$L$3:$AD$3</c:f>
              <c:numCache>
                <c:formatCode>General</c:formatCode>
                <c:ptCount val="19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</c:numCache>
            </c:numRef>
          </c:cat>
          <c:val>
            <c:numRef>
              <c:f>'CO2 emissions from fuel_COMB'!$L$35:$AD$35</c:f>
              <c:numCache>
                <c:formatCode>0.00</c:formatCode>
                <c:ptCount val="19"/>
                <c:pt idx="0">
                  <c:v>298.12507042099975</c:v>
                </c:pt>
                <c:pt idx="1">
                  <c:v>304.80819964499977</c:v>
                </c:pt>
                <c:pt idx="2">
                  <c:v>302.53536744299942</c:v>
                </c:pt>
                <c:pt idx="3">
                  <c:v>297.53945442799989</c:v>
                </c:pt>
                <c:pt idx="4">
                  <c:v>313.744036128</c:v>
                </c:pt>
                <c:pt idx="5">
                  <c:v>317.31100038900001</c:v>
                </c:pt>
                <c:pt idx="6">
                  <c:v>321.31055674399965</c:v>
                </c:pt>
                <c:pt idx="7">
                  <c:v>336.301732034</c:v>
                </c:pt>
                <c:pt idx="8">
                  <c:v>354.14815733400002</c:v>
                </c:pt>
                <c:pt idx="9">
                  <c:v>332.00647305599978</c:v>
                </c:pt>
                <c:pt idx="10">
                  <c:v>375.847037581</c:v>
                </c:pt>
                <c:pt idx="11">
                  <c:v>395.83922794499978</c:v>
                </c:pt>
                <c:pt idx="12">
                  <c:v>428.39139307499988</c:v>
                </c:pt>
                <c:pt idx="13">
                  <c:v>459.55303794399958</c:v>
                </c:pt>
                <c:pt idx="14">
                  <c:v>484.82162283899999</c:v>
                </c:pt>
                <c:pt idx="15">
                  <c:v>460.42368073799975</c:v>
                </c:pt>
                <c:pt idx="16">
                  <c:v>426.77239698899962</c:v>
                </c:pt>
                <c:pt idx="17">
                  <c:v>436.821988605</c:v>
                </c:pt>
                <c:pt idx="18">
                  <c:v>419.5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BCFD-4C23-8BC0-1CD1FD738A53}"/>
            </c:ext>
          </c:extLst>
        </c:ser>
        <c:ser>
          <c:idx val="10"/>
          <c:order val="10"/>
          <c:spPr>
            <a:solidFill>
              <a:schemeClr val="accent5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numRef>
              <c:f>'CO2 emissions from fuel_COMB'!$L$3:$AD$3</c:f>
              <c:numCache>
                <c:formatCode>General</c:formatCode>
                <c:ptCount val="19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</c:numCache>
            </c:numRef>
          </c:cat>
          <c:val>
            <c:numRef>
              <c:f>'CO2 emissions from fuel_COMB'!$L$36:$AC$36</c:f>
            </c:numRef>
          </c:val>
          <c:extLst>
            <c:ext xmlns:c16="http://schemas.microsoft.com/office/drawing/2014/chart" uri="{C3380CC4-5D6E-409C-BE32-E72D297353CC}">
              <c16:uniqueId val="{0000000A-BCFD-4C23-8BC0-1CD1FD738A53}"/>
            </c:ext>
          </c:extLst>
        </c:ser>
        <c:ser>
          <c:idx val="11"/>
          <c:order val="11"/>
          <c:tx>
            <c:strRef>
              <c:f>'CO2 emissions from fuel_COMB'!$A$37</c:f>
              <c:strCache>
                <c:ptCount val="1"/>
                <c:pt idx="0">
                  <c:v>Colombia</c:v>
                </c:pt>
              </c:strCache>
            </c:strRef>
          </c:tx>
          <c:spPr>
            <a:solidFill>
              <a:schemeClr val="accent6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numRef>
              <c:f>'CO2 emissions from fuel_COMB'!$L$3:$AD$3</c:f>
              <c:numCache>
                <c:formatCode>General</c:formatCode>
                <c:ptCount val="19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</c:numCache>
            </c:numRef>
          </c:cat>
          <c:val>
            <c:numRef>
              <c:f>'CO2 emissions from fuel_COMB'!$L$37:$AD$37</c:f>
              <c:numCache>
                <c:formatCode>0.00</c:formatCode>
                <c:ptCount val="19"/>
                <c:pt idx="0">
                  <c:v>55.185428895000001</c:v>
                </c:pt>
                <c:pt idx="1">
                  <c:v>55.456503250000004</c:v>
                </c:pt>
                <c:pt idx="2">
                  <c:v>53.341332756000007</c:v>
                </c:pt>
                <c:pt idx="3">
                  <c:v>52.652982025</c:v>
                </c:pt>
                <c:pt idx="4">
                  <c:v>52.847925052999997</c:v>
                </c:pt>
                <c:pt idx="5">
                  <c:v>54.347349876999999</c:v>
                </c:pt>
                <c:pt idx="6">
                  <c:v>54.192507339000038</c:v>
                </c:pt>
                <c:pt idx="7">
                  <c:v>55.09319079200003</c:v>
                </c:pt>
                <c:pt idx="8">
                  <c:v>55.975810487000004</c:v>
                </c:pt>
                <c:pt idx="9">
                  <c:v>59.369451982000001</c:v>
                </c:pt>
                <c:pt idx="10">
                  <c:v>60.804302293000006</c:v>
                </c:pt>
                <c:pt idx="11">
                  <c:v>65.971139725000057</c:v>
                </c:pt>
                <c:pt idx="12">
                  <c:v>65.792548592999907</c:v>
                </c:pt>
                <c:pt idx="13">
                  <c:v>71.206644310999948</c:v>
                </c:pt>
                <c:pt idx="14">
                  <c:v>73.127060164</c:v>
                </c:pt>
                <c:pt idx="15">
                  <c:v>72.781556668000079</c:v>
                </c:pt>
                <c:pt idx="16">
                  <c:v>76.28875592</c:v>
                </c:pt>
                <c:pt idx="17">
                  <c:v>72.78160938700006</c:v>
                </c:pt>
                <c:pt idx="18">
                  <c:v>76.489999999999995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BCFD-4C23-8BC0-1CD1FD738A53}"/>
            </c:ext>
          </c:extLst>
        </c:ser>
        <c:ser>
          <c:idx val="12"/>
          <c:order val="12"/>
          <c:tx>
            <c:strRef>
              <c:f>'CO2 emissions from fuel_COMB'!$A$38</c:f>
              <c:strCache>
                <c:ptCount val="1"/>
                <c:pt idx="0">
                  <c:v>Mexico</c:v>
                </c:pt>
              </c:strCache>
            </c:strRef>
          </c:tx>
          <c:spPr>
            <a:solidFill>
              <a:srgbClr val="00FFFF"/>
            </a:solidFill>
            <a:ln>
              <a:noFill/>
            </a:ln>
            <a:effectLst/>
          </c:spPr>
          <c:invertIfNegative val="0"/>
          <c:cat>
            <c:numRef>
              <c:f>'CO2 emissions from fuel_COMB'!$L$3:$AD$3</c:f>
              <c:numCache>
                <c:formatCode>General</c:formatCode>
                <c:ptCount val="19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</c:numCache>
            </c:numRef>
          </c:cat>
          <c:val>
            <c:numRef>
              <c:f>'CO2 emissions from fuel_COMB'!$L$38:$AD$38</c:f>
              <c:numCache>
                <c:formatCode>0.00</c:formatCode>
                <c:ptCount val="19"/>
                <c:pt idx="0">
                  <c:v>363.78973641699957</c:v>
                </c:pt>
                <c:pt idx="1">
                  <c:v>364.30400730700001</c:v>
                </c:pt>
                <c:pt idx="2">
                  <c:v>370.41262661299999</c:v>
                </c:pt>
                <c:pt idx="3">
                  <c:v>387.34512902300008</c:v>
                </c:pt>
                <c:pt idx="4">
                  <c:v>396.34253292199975</c:v>
                </c:pt>
                <c:pt idx="5">
                  <c:v>413.18772005</c:v>
                </c:pt>
                <c:pt idx="6">
                  <c:v>426.40574582400001</c:v>
                </c:pt>
                <c:pt idx="7">
                  <c:v>434.42077090599958</c:v>
                </c:pt>
                <c:pt idx="8">
                  <c:v>436.71032582799978</c:v>
                </c:pt>
                <c:pt idx="9">
                  <c:v>428.26734774199963</c:v>
                </c:pt>
                <c:pt idx="10">
                  <c:v>443.4796489919998</c:v>
                </c:pt>
                <c:pt idx="11">
                  <c:v>460.82264347</c:v>
                </c:pt>
                <c:pt idx="12">
                  <c:v>462.07090437900001</c:v>
                </c:pt>
                <c:pt idx="13">
                  <c:v>452.32624233400026</c:v>
                </c:pt>
                <c:pt idx="14">
                  <c:v>436.58112567699965</c:v>
                </c:pt>
                <c:pt idx="15">
                  <c:v>445.48315540099935</c:v>
                </c:pt>
                <c:pt idx="16">
                  <c:v>453.26087855499975</c:v>
                </c:pt>
                <c:pt idx="17">
                  <c:v>436.49455399999965</c:v>
                </c:pt>
                <c:pt idx="18">
                  <c:v>429.91999999999979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BCFD-4C23-8BC0-1CD1FD738A53}"/>
            </c:ext>
          </c:extLst>
        </c:ser>
        <c:ser>
          <c:idx val="13"/>
          <c:order val="13"/>
          <c:spPr>
            <a:solidFill>
              <a:schemeClr val="accent2">
                <a:lumMod val="80000"/>
                <a:lumOff val="20000"/>
              </a:schemeClr>
            </a:solidFill>
            <a:ln>
              <a:noFill/>
            </a:ln>
            <a:effectLst/>
          </c:spPr>
          <c:invertIfNegative val="0"/>
          <c:cat>
            <c:numRef>
              <c:f>'CO2 emissions from fuel_COMB'!$L$3:$AD$3</c:f>
              <c:numCache>
                <c:formatCode>General</c:formatCode>
                <c:ptCount val="19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</c:numCache>
            </c:numRef>
          </c:cat>
          <c:val>
            <c:numRef>
              <c:f>'CO2 emissions from fuel_COMB'!$L$39:$AC$39</c:f>
            </c:numRef>
          </c:val>
          <c:extLst>
            <c:ext xmlns:c16="http://schemas.microsoft.com/office/drawing/2014/chart" uri="{C3380CC4-5D6E-409C-BE32-E72D297353CC}">
              <c16:uniqueId val="{0000000D-BCFD-4C23-8BC0-1CD1FD738A53}"/>
            </c:ext>
          </c:extLst>
        </c:ser>
        <c:ser>
          <c:idx val="14"/>
          <c:order val="14"/>
          <c:spPr>
            <a:solidFill>
              <a:schemeClr val="accent3">
                <a:lumMod val="80000"/>
                <a:lumOff val="20000"/>
              </a:schemeClr>
            </a:solidFill>
            <a:ln>
              <a:noFill/>
            </a:ln>
            <a:effectLst/>
          </c:spPr>
          <c:invertIfNegative val="0"/>
          <c:cat>
            <c:numRef>
              <c:f>'CO2 emissions from fuel_COMB'!$L$3:$AD$3</c:f>
              <c:numCache>
                <c:formatCode>General</c:formatCode>
                <c:ptCount val="19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</c:numCache>
            </c:numRef>
          </c:cat>
          <c:val>
            <c:numRef>
              <c:f>'CO2 emissions from fuel_COMB'!$L$40:$AC$40</c:f>
            </c:numRef>
          </c:val>
          <c:extLst>
            <c:ext xmlns:c16="http://schemas.microsoft.com/office/drawing/2014/chart" uri="{C3380CC4-5D6E-409C-BE32-E72D297353CC}">
              <c16:uniqueId val="{0000000E-BCFD-4C23-8BC0-1CD1FD738A53}"/>
            </c:ext>
          </c:extLst>
        </c:ser>
        <c:ser>
          <c:idx val="15"/>
          <c:order val="15"/>
          <c:tx>
            <c:strRef>
              <c:f>'CO2 emissions from fuel_COMB'!$A$41</c:f>
              <c:strCache>
                <c:ptCount val="1"/>
                <c:pt idx="0">
                  <c:v>China</c:v>
                </c:pt>
              </c:strCache>
            </c:strRef>
          </c:tx>
          <c:spPr>
            <a:solidFill>
              <a:schemeClr val="accent4">
                <a:lumMod val="80000"/>
                <a:lumOff val="20000"/>
              </a:schemeClr>
            </a:solidFill>
            <a:ln>
              <a:noFill/>
            </a:ln>
            <a:effectLst/>
          </c:spPr>
          <c:invertIfNegative val="0"/>
          <c:cat>
            <c:numRef>
              <c:f>'CO2 emissions from fuel_COMB'!$L$3:$AD$3</c:f>
              <c:numCache>
                <c:formatCode>General</c:formatCode>
                <c:ptCount val="19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</c:numCache>
            </c:numRef>
          </c:cat>
          <c:val>
            <c:numRef>
              <c:f>'CO2 emissions from fuel_COMB'!$L$41:$AD$41</c:f>
              <c:numCache>
                <c:formatCode>0.00</c:formatCode>
                <c:ptCount val="19"/>
                <c:pt idx="0">
                  <c:v>3145.5989332540012</c:v>
                </c:pt>
                <c:pt idx="1">
                  <c:v>3280.2842181079982</c:v>
                </c:pt>
                <c:pt idx="2">
                  <c:v>3539.7462861339982</c:v>
                </c:pt>
                <c:pt idx="3">
                  <c:v>4115.8976968160005</c:v>
                </c:pt>
                <c:pt idx="4">
                  <c:v>4844.461147428</c:v>
                </c:pt>
                <c:pt idx="5">
                  <c:v>5451.5741752970007</c:v>
                </c:pt>
                <c:pt idx="6">
                  <c:v>6038.5458353540007</c:v>
                </c:pt>
                <c:pt idx="7">
                  <c:v>6552.1297661080034</c:v>
                </c:pt>
                <c:pt idx="8">
                  <c:v>6682.8780796670035</c:v>
                </c:pt>
                <c:pt idx="9">
                  <c:v>7149.8474511489985</c:v>
                </c:pt>
                <c:pt idx="10">
                  <c:v>7711.6057148820009</c:v>
                </c:pt>
                <c:pt idx="11">
                  <c:v>8432.9527161909991</c:v>
                </c:pt>
                <c:pt idx="12">
                  <c:v>8612.9129660629951</c:v>
                </c:pt>
                <c:pt idx="13">
                  <c:v>9026.217985882</c:v>
                </c:pt>
                <c:pt idx="14">
                  <c:v>9069.56262651</c:v>
                </c:pt>
                <c:pt idx="15">
                  <c:v>9095.0984836859916</c:v>
                </c:pt>
                <c:pt idx="16">
                  <c:v>9085.9436014029998</c:v>
                </c:pt>
                <c:pt idx="17">
                  <c:v>9297.2291031139994</c:v>
                </c:pt>
                <c:pt idx="18">
                  <c:v>9466.5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BCFD-4C23-8BC0-1CD1FD738A53}"/>
            </c:ext>
          </c:extLst>
        </c:ser>
        <c:ser>
          <c:idx val="16"/>
          <c:order val="16"/>
          <c:tx>
            <c:strRef>
              <c:f>'CO2 emissions from fuel_COMB'!$A$42</c:f>
              <c:strCache>
                <c:ptCount val="1"/>
                <c:pt idx="0">
                  <c:v>India</c:v>
                </c:pt>
              </c:strCache>
            </c:strRef>
          </c:tx>
          <c:spPr>
            <a:solidFill>
              <a:schemeClr val="accent5">
                <a:lumMod val="80000"/>
                <a:lumOff val="20000"/>
              </a:schemeClr>
            </a:solidFill>
            <a:ln>
              <a:noFill/>
            </a:ln>
            <a:effectLst/>
          </c:spPr>
          <c:invertIfNegative val="0"/>
          <c:cat>
            <c:numRef>
              <c:f>'CO2 emissions from fuel_COMB'!$L$3:$AD$3</c:f>
              <c:numCache>
                <c:formatCode>General</c:formatCode>
                <c:ptCount val="19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</c:numCache>
            </c:numRef>
          </c:cat>
          <c:val>
            <c:numRef>
              <c:f>'CO2 emissions from fuel_COMB'!$L$42:$AD$42</c:f>
              <c:numCache>
                <c:formatCode>0.00</c:formatCode>
                <c:ptCount val="19"/>
                <c:pt idx="0">
                  <c:v>913.92435173299998</c:v>
                </c:pt>
                <c:pt idx="1">
                  <c:v>927.25750879599934</c:v>
                </c:pt>
                <c:pt idx="2">
                  <c:v>957.49683793700046</c:v>
                </c:pt>
                <c:pt idx="3">
                  <c:v>981.55814278600008</c:v>
                </c:pt>
                <c:pt idx="4">
                  <c:v>1038.1850677670009</c:v>
                </c:pt>
                <c:pt idx="5">
                  <c:v>1087.2789867250001</c:v>
                </c:pt>
                <c:pt idx="6">
                  <c:v>1158.061024334999</c:v>
                </c:pt>
                <c:pt idx="7">
                  <c:v>1255.3948615069999</c:v>
                </c:pt>
                <c:pt idx="8">
                  <c:v>1335.630628554999</c:v>
                </c:pt>
                <c:pt idx="9">
                  <c:v>1504.4639816820008</c:v>
                </c:pt>
                <c:pt idx="10">
                  <c:v>1588.7589942759998</c:v>
                </c:pt>
                <c:pt idx="11">
                  <c:v>1669.9544961559998</c:v>
                </c:pt>
                <c:pt idx="12">
                  <c:v>1786.2392540400001</c:v>
                </c:pt>
                <c:pt idx="13">
                  <c:v>1839.894527555999</c:v>
                </c:pt>
                <c:pt idx="14">
                  <c:v>2002.9446130450001</c:v>
                </c:pt>
                <c:pt idx="15">
                  <c:v>2052.2584460639987</c:v>
                </c:pt>
                <c:pt idx="16">
                  <c:v>2151.4012155620012</c:v>
                </c:pt>
                <c:pt idx="17">
                  <c:v>2234.2716355790012</c:v>
                </c:pt>
                <c:pt idx="18">
                  <c:v>2276.9499999999998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BCFD-4C23-8BC0-1CD1FD738A53}"/>
            </c:ext>
          </c:extLst>
        </c:ser>
        <c:ser>
          <c:idx val="17"/>
          <c:order val="17"/>
          <c:spPr>
            <a:solidFill>
              <a:schemeClr val="accent6">
                <a:lumMod val="80000"/>
                <a:lumOff val="20000"/>
              </a:schemeClr>
            </a:solidFill>
            <a:ln>
              <a:noFill/>
            </a:ln>
            <a:effectLst/>
          </c:spPr>
          <c:invertIfNegative val="0"/>
          <c:cat>
            <c:numRef>
              <c:f>'CO2 emissions from fuel_COMB'!$L$3:$AD$3</c:f>
              <c:numCache>
                <c:formatCode>General</c:formatCode>
                <c:ptCount val="19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</c:numCache>
            </c:numRef>
          </c:cat>
          <c:val>
            <c:numRef>
              <c:f>'CO2 emissions from fuel_COMB'!$L$43:$AC$43</c:f>
            </c:numRef>
          </c:val>
          <c:extLst>
            <c:ext xmlns:c16="http://schemas.microsoft.com/office/drawing/2014/chart" uri="{C3380CC4-5D6E-409C-BE32-E72D297353CC}">
              <c16:uniqueId val="{00000011-BCFD-4C23-8BC0-1CD1FD738A53}"/>
            </c:ext>
          </c:extLst>
        </c:ser>
        <c:ser>
          <c:idx val="18"/>
          <c:order val="18"/>
          <c:spPr>
            <a:solidFill>
              <a:schemeClr val="accent1">
                <a:lumMod val="80000"/>
              </a:schemeClr>
            </a:solidFill>
            <a:ln>
              <a:noFill/>
            </a:ln>
            <a:effectLst/>
          </c:spPr>
          <c:invertIfNegative val="0"/>
          <c:cat>
            <c:numRef>
              <c:f>'CO2 emissions from fuel_COMB'!$L$3:$AD$3</c:f>
              <c:numCache>
                <c:formatCode>General</c:formatCode>
                <c:ptCount val="19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</c:numCache>
            </c:numRef>
          </c:cat>
          <c:val>
            <c:numRef>
              <c:f>'CO2 emissions from fuel_COMB'!$L$44:$AC$44</c:f>
            </c:numRef>
          </c:val>
          <c:extLst>
            <c:ext xmlns:c16="http://schemas.microsoft.com/office/drawing/2014/chart" uri="{C3380CC4-5D6E-409C-BE32-E72D297353CC}">
              <c16:uniqueId val="{00000012-BCFD-4C23-8BC0-1CD1FD738A53}"/>
            </c:ext>
          </c:extLst>
        </c:ser>
        <c:ser>
          <c:idx val="19"/>
          <c:order val="19"/>
          <c:spPr>
            <a:solidFill>
              <a:schemeClr val="accent2">
                <a:lumMod val="80000"/>
              </a:schemeClr>
            </a:solidFill>
            <a:ln>
              <a:noFill/>
            </a:ln>
            <a:effectLst/>
          </c:spPr>
          <c:invertIfNegative val="0"/>
          <c:cat>
            <c:numRef>
              <c:f>'CO2 emissions from fuel_COMB'!$L$3:$AD$3</c:f>
              <c:numCache>
                <c:formatCode>General</c:formatCode>
                <c:ptCount val="19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</c:numCache>
            </c:numRef>
          </c:cat>
          <c:val>
            <c:numRef>
              <c:f>'CO2 emissions from fuel_COMB'!$L$45:$AC$45</c:f>
            </c:numRef>
          </c:val>
          <c:extLst>
            <c:ext xmlns:c16="http://schemas.microsoft.com/office/drawing/2014/chart" uri="{C3380CC4-5D6E-409C-BE32-E72D297353CC}">
              <c16:uniqueId val="{00000013-BCFD-4C23-8BC0-1CD1FD738A53}"/>
            </c:ext>
          </c:extLst>
        </c:ser>
        <c:ser>
          <c:idx val="20"/>
          <c:order val="20"/>
          <c:spPr>
            <a:solidFill>
              <a:schemeClr val="accent3">
                <a:lumMod val="80000"/>
              </a:schemeClr>
            </a:solidFill>
            <a:ln>
              <a:noFill/>
            </a:ln>
            <a:effectLst/>
          </c:spPr>
          <c:invertIfNegative val="0"/>
          <c:cat>
            <c:numRef>
              <c:f>'CO2 emissions from fuel_COMB'!$L$3:$AD$3</c:f>
              <c:numCache>
                <c:formatCode>General</c:formatCode>
                <c:ptCount val="19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</c:numCache>
            </c:numRef>
          </c:cat>
          <c:val>
            <c:numRef>
              <c:f>'CO2 emissions from fuel_COMB'!$L$46:$AC$46</c:f>
            </c:numRef>
          </c:val>
          <c:extLst>
            <c:ext xmlns:c16="http://schemas.microsoft.com/office/drawing/2014/chart" uri="{C3380CC4-5D6E-409C-BE32-E72D297353CC}">
              <c16:uniqueId val="{00000014-BCFD-4C23-8BC0-1CD1FD738A53}"/>
            </c:ext>
          </c:extLst>
        </c:ser>
        <c:ser>
          <c:idx val="21"/>
          <c:order val="21"/>
          <c:spPr>
            <a:solidFill>
              <a:schemeClr val="accent4">
                <a:lumMod val="80000"/>
              </a:schemeClr>
            </a:solidFill>
            <a:ln>
              <a:noFill/>
            </a:ln>
            <a:effectLst/>
          </c:spPr>
          <c:invertIfNegative val="0"/>
          <c:cat>
            <c:numRef>
              <c:f>'CO2 emissions from fuel_COMB'!$L$3:$AD$3</c:f>
              <c:numCache>
                <c:formatCode>General</c:formatCode>
                <c:ptCount val="19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</c:numCache>
            </c:numRef>
          </c:cat>
          <c:val>
            <c:numRef>
              <c:f>'CO2 emissions from fuel_COMB'!$L$47:$AC$47</c:f>
            </c:numRef>
          </c:val>
          <c:extLst>
            <c:ext xmlns:c16="http://schemas.microsoft.com/office/drawing/2014/chart" uri="{C3380CC4-5D6E-409C-BE32-E72D297353CC}">
              <c16:uniqueId val="{00000015-BCFD-4C23-8BC0-1CD1FD738A53}"/>
            </c:ext>
          </c:extLst>
        </c:ser>
        <c:ser>
          <c:idx val="22"/>
          <c:order val="22"/>
          <c:spPr>
            <a:solidFill>
              <a:schemeClr val="accent5">
                <a:lumMod val="80000"/>
              </a:schemeClr>
            </a:solidFill>
            <a:ln>
              <a:noFill/>
            </a:ln>
            <a:effectLst/>
          </c:spPr>
          <c:invertIfNegative val="0"/>
          <c:cat>
            <c:numRef>
              <c:f>'CO2 emissions from fuel_COMB'!$L$3:$AD$3</c:f>
              <c:numCache>
                <c:formatCode>General</c:formatCode>
                <c:ptCount val="19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</c:numCache>
            </c:numRef>
          </c:cat>
          <c:val>
            <c:numRef>
              <c:f>'CO2 emissions from fuel_COMB'!$L$48:$AC$48</c:f>
            </c:numRef>
          </c:val>
          <c:extLst>
            <c:ext xmlns:c16="http://schemas.microsoft.com/office/drawing/2014/chart" uri="{C3380CC4-5D6E-409C-BE32-E72D297353CC}">
              <c16:uniqueId val="{00000016-BCFD-4C23-8BC0-1CD1FD738A53}"/>
            </c:ext>
          </c:extLst>
        </c:ser>
        <c:ser>
          <c:idx val="23"/>
          <c:order val="23"/>
          <c:spPr>
            <a:solidFill>
              <a:schemeClr val="accent6">
                <a:lumMod val="80000"/>
              </a:schemeClr>
            </a:solidFill>
            <a:ln>
              <a:noFill/>
            </a:ln>
            <a:effectLst/>
          </c:spPr>
          <c:invertIfNegative val="0"/>
          <c:cat>
            <c:numRef>
              <c:f>'CO2 emissions from fuel_COMB'!$L$3:$AD$3</c:f>
              <c:numCache>
                <c:formatCode>General</c:formatCode>
                <c:ptCount val="19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</c:numCache>
            </c:numRef>
          </c:cat>
          <c:val>
            <c:numRef>
              <c:f>'CO2 emissions from fuel_COMB'!$L$49:$AC$49</c:f>
            </c:numRef>
          </c:val>
          <c:extLst>
            <c:ext xmlns:c16="http://schemas.microsoft.com/office/drawing/2014/chart" uri="{C3380CC4-5D6E-409C-BE32-E72D297353CC}">
              <c16:uniqueId val="{00000017-BCFD-4C23-8BC0-1CD1FD738A53}"/>
            </c:ext>
          </c:extLst>
        </c:ser>
        <c:ser>
          <c:idx val="24"/>
          <c:order val="24"/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cat>
            <c:numRef>
              <c:f>'CO2 emissions from fuel_COMB'!$L$3:$AD$3</c:f>
              <c:numCache>
                <c:formatCode>General</c:formatCode>
                <c:ptCount val="19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</c:numCache>
            </c:numRef>
          </c:cat>
          <c:val>
            <c:numRef>
              <c:f>'CO2 emissions from fuel_COMB'!$L$50:$AC$50</c:f>
            </c:numRef>
          </c:val>
          <c:extLst>
            <c:ext xmlns:c16="http://schemas.microsoft.com/office/drawing/2014/chart" uri="{C3380CC4-5D6E-409C-BE32-E72D297353CC}">
              <c16:uniqueId val="{00000018-BCFD-4C23-8BC0-1CD1FD738A53}"/>
            </c:ext>
          </c:extLst>
        </c:ser>
        <c:ser>
          <c:idx val="25"/>
          <c:order val="25"/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cat>
            <c:numRef>
              <c:f>'CO2 emissions from fuel_COMB'!$L$3:$AD$3</c:f>
              <c:numCache>
                <c:formatCode>General</c:formatCode>
                <c:ptCount val="19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</c:numCache>
            </c:numRef>
          </c:cat>
          <c:val>
            <c:numRef>
              <c:f>'CO2 emissions from fuel_COMB'!$L$51:$AC$51</c:f>
            </c:numRef>
          </c:val>
          <c:extLst>
            <c:ext xmlns:c16="http://schemas.microsoft.com/office/drawing/2014/chart" uri="{C3380CC4-5D6E-409C-BE32-E72D297353CC}">
              <c16:uniqueId val="{00000019-BCFD-4C23-8BC0-1CD1FD738A53}"/>
            </c:ext>
          </c:extLst>
        </c:ser>
        <c:ser>
          <c:idx val="26"/>
          <c:order val="26"/>
          <c:spPr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cat>
            <c:numRef>
              <c:f>'CO2 emissions from fuel_COMB'!$L$3:$AD$3</c:f>
              <c:numCache>
                <c:formatCode>General</c:formatCode>
                <c:ptCount val="19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</c:numCache>
            </c:numRef>
          </c:cat>
          <c:val>
            <c:numRef>
              <c:f>'CO2 emissions from fuel_COMB'!$L$52:$AC$52</c:f>
            </c:numRef>
          </c:val>
          <c:extLst>
            <c:ext xmlns:c16="http://schemas.microsoft.com/office/drawing/2014/chart" uri="{C3380CC4-5D6E-409C-BE32-E72D297353CC}">
              <c16:uniqueId val="{0000001A-BCFD-4C23-8BC0-1CD1FD738A53}"/>
            </c:ext>
          </c:extLst>
        </c:ser>
        <c:ser>
          <c:idx val="27"/>
          <c:order val="27"/>
          <c:spPr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cat>
            <c:numRef>
              <c:f>'CO2 emissions from fuel_COMB'!$L$3:$AD$3</c:f>
              <c:numCache>
                <c:formatCode>General</c:formatCode>
                <c:ptCount val="19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</c:numCache>
            </c:numRef>
          </c:cat>
          <c:val>
            <c:numRef>
              <c:f>'CO2 emissions from fuel_COMB'!$L$53:$AC$53</c:f>
            </c:numRef>
          </c:val>
          <c:extLst>
            <c:ext xmlns:c16="http://schemas.microsoft.com/office/drawing/2014/chart" uri="{C3380CC4-5D6E-409C-BE32-E72D297353CC}">
              <c16:uniqueId val="{0000001B-BCFD-4C23-8BC0-1CD1FD738A53}"/>
            </c:ext>
          </c:extLst>
        </c:ser>
        <c:ser>
          <c:idx val="28"/>
          <c:order val="28"/>
          <c:spPr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cat>
            <c:numRef>
              <c:f>'CO2 emissions from fuel_COMB'!$L$3:$AD$3</c:f>
              <c:numCache>
                <c:formatCode>General</c:formatCode>
                <c:ptCount val="19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</c:numCache>
            </c:numRef>
          </c:cat>
          <c:val>
            <c:numRef>
              <c:f>'CO2 emissions from fuel_COMB'!$L$54:$AC$54</c:f>
            </c:numRef>
          </c:val>
          <c:extLst>
            <c:ext xmlns:c16="http://schemas.microsoft.com/office/drawing/2014/chart" uri="{C3380CC4-5D6E-409C-BE32-E72D297353CC}">
              <c16:uniqueId val="{0000001C-BCFD-4C23-8BC0-1CD1FD738A53}"/>
            </c:ext>
          </c:extLst>
        </c:ser>
        <c:ser>
          <c:idx val="29"/>
          <c:order val="29"/>
          <c:tx>
            <c:strRef>
              <c:f>'CO2 emissions from fuel_COMB'!$A$55</c:f>
              <c:strCache>
                <c:ptCount val="1"/>
                <c:pt idx="0">
                  <c:v>Nigeria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cat>
            <c:numRef>
              <c:f>'CO2 emissions from fuel_COMB'!$L$3:$AD$3</c:f>
              <c:numCache>
                <c:formatCode>General</c:formatCode>
                <c:ptCount val="19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</c:numCache>
            </c:numRef>
          </c:cat>
          <c:val>
            <c:numRef>
              <c:f>'CO2 emissions from fuel_COMB'!$L$55:$AD$55</c:f>
              <c:numCache>
                <c:formatCode>0.00</c:formatCode>
                <c:ptCount val="19"/>
                <c:pt idx="0">
                  <c:v>43.996368668000002</c:v>
                </c:pt>
                <c:pt idx="1">
                  <c:v>49.854284734999965</c:v>
                </c:pt>
                <c:pt idx="2">
                  <c:v>51.574319926000022</c:v>
                </c:pt>
                <c:pt idx="3">
                  <c:v>55.613971739</c:v>
                </c:pt>
                <c:pt idx="4">
                  <c:v>56.190936006000037</c:v>
                </c:pt>
                <c:pt idx="5">
                  <c:v>58.209274104000002</c:v>
                </c:pt>
                <c:pt idx="6">
                  <c:v>52.574891362999999</c:v>
                </c:pt>
                <c:pt idx="7">
                  <c:v>48.996969716000002</c:v>
                </c:pt>
                <c:pt idx="8">
                  <c:v>53.874526497999994</c:v>
                </c:pt>
                <c:pt idx="9">
                  <c:v>45.540656376000001</c:v>
                </c:pt>
                <c:pt idx="10">
                  <c:v>56.803586051999972</c:v>
                </c:pt>
                <c:pt idx="11">
                  <c:v>62.208387303000002</c:v>
                </c:pt>
                <c:pt idx="12">
                  <c:v>65.035474704999942</c:v>
                </c:pt>
                <c:pt idx="13">
                  <c:v>63.679227323000006</c:v>
                </c:pt>
                <c:pt idx="14">
                  <c:v>62.223094882000012</c:v>
                </c:pt>
                <c:pt idx="15">
                  <c:v>66.659617007999941</c:v>
                </c:pt>
                <c:pt idx="16">
                  <c:v>61.051199887000003</c:v>
                </c:pt>
                <c:pt idx="17">
                  <c:v>63.867062400000002</c:v>
                </c:pt>
                <c:pt idx="18">
                  <c:v>99.38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D-BCFD-4C23-8BC0-1CD1FD738A53}"/>
            </c:ext>
          </c:extLst>
        </c:ser>
        <c:ser>
          <c:idx val="30"/>
          <c:order val="30"/>
          <c:tx>
            <c:strRef>
              <c:f>'CO2 emissions from fuel_COMB'!$A$56</c:f>
              <c:strCache>
                <c:ptCount val="1"/>
                <c:pt idx="0">
                  <c:v>South Africa</c:v>
                </c:pt>
              </c:strCache>
            </c:strRef>
          </c:tx>
          <c:spPr>
            <a:solidFill>
              <a:schemeClr val="accent1">
                <a:lumMod val="50000"/>
              </a:schemeClr>
            </a:solidFill>
            <a:ln>
              <a:noFill/>
            </a:ln>
            <a:effectLst/>
          </c:spPr>
          <c:invertIfNegative val="0"/>
          <c:cat>
            <c:numRef>
              <c:f>'CO2 emissions from fuel_COMB'!$L$3:$AD$3</c:f>
              <c:numCache>
                <c:formatCode>General</c:formatCode>
                <c:ptCount val="19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</c:numCache>
            </c:numRef>
          </c:cat>
          <c:val>
            <c:numRef>
              <c:f>'CO2 emissions from fuel_COMB'!$L$56:$AD$56</c:f>
              <c:numCache>
                <c:formatCode>0.00</c:formatCode>
                <c:ptCount val="19"/>
                <c:pt idx="0">
                  <c:v>300.26269798799979</c:v>
                </c:pt>
                <c:pt idx="1">
                  <c:v>334.32869511799993</c:v>
                </c:pt>
                <c:pt idx="2">
                  <c:v>345.37284136600022</c:v>
                </c:pt>
                <c:pt idx="3">
                  <c:v>367.29512346299941</c:v>
                </c:pt>
                <c:pt idx="4">
                  <c:v>389.865450259</c:v>
                </c:pt>
                <c:pt idx="5">
                  <c:v>380.25978487999998</c:v>
                </c:pt>
                <c:pt idx="6">
                  <c:v>379.60467118500037</c:v>
                </c:pt>
                <c:pt idx="7">
                  <c:v>401.25241826299958</c:v>
                </c:pt>
                <c:pt idx="8">
                  <c:v>435.1797111930004</c:v>
                </c:pt>
                <c:pt idx="9">
                  <c:v>410.10235732899974</c:v>
                </c:pt>
                <c:pt idx="10">
                  <c:v>415.95205506699978</c:v>
                </c:pt>
                <c:pt idx="11">
                  <c:v>402.14400190900022</c:v>
                </c:pt>
                <c:pt idx="12">
                  <c:v>420.47883385099965</c:v>
                </c:pt>
                <c:pt idx="13">
                  <c:v>429.72018415399975</c:v>
                </c:pt>
                <c:pt idx="14">
                  <c:v>442.89819956899942</c:v>
                </c:pt>
                <c:pt idx="15">
                  <c:v>435.84777743199999</c:v>
                </c:pt>
                <c:pt idx="16">
                  <c:v>446.43540378799958</c:v>
                </c:pt>
                <c:pt idx="17">
                  <c:v>440.09025073699979</c:v>
                </c:pt>
                <c:pt idx="18">
                  <c:v>427.72999999999979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E-BCFD-4C23-8BC0-1CD1FD738A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16653184"/>
        <c:axId val="217654784"/>
      </c:barChart>
      <c:catAx>
        <c:axId val="2166531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17654784"/>
        <c:crosses val="autoZero"/>
        <c:auto val="1"/>
        <c:lblAlgn val="ctr"/>
        <c:lblOffset val="100"/>
        <c:noMultiLvlLbl val="0"/>
      </c:catAx>
      <c:valAx>
        <c:axId val="2176547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166531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'Electricity domestic cons'!$A$26</c:f>
              <c:strCache>
                <c:ptCount val="1"/>
                <c:pt idx="0">
                  <c:v>Russia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'Electricity domestic cons'!$L$3:$AD$3</c:f>
              <c:numCache>
                <c:formatCode>General</c:formatCode>
                <c:ptCount val="19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</c:numCache>
            </c:numRef>
          </c:cat>
          <c:val>
            <c:numRef>
              <c:f>'Electricity domestic cons'!$L$26:$AD$26</c:f>
              <c:numCache>
                <c:formatCode>0</c:formatCode>
                <c:ptCount val="19"/>
                <c:pt idx="0">
                  <c:v>708.68400000000042</c:v>
                </c:pt>
                <c:pt idx="1">
                  <c:v>716.30199999999957</c:v>
                </c:pt>
                <c:pt idx="2">
                  <c:v>715.44900000000007</c:v>
                </c:pt>
                <c:pt idx="3">
                  <c:v>737.64400000000001</c:v>
                </c:pt>
                <c:pt idx="4">
                  <c:v>755.76200000000006</c:v>
                </c:pt>
                <c:pt idx="5">
                  <c:v>759.85999999999956</c:v>
                </c:pt>
                <c:pt idx="6">
                  <c:v>797.81299999999942</c:v>
                </c:pt>
                <c:pt idx="7">
                  <c:v>820.69799999999998</c:v>
                </c:pt>
                <c:pt idx="8">
                  <c:v>843.37</c:v>
                </c:pt>
                <c:pt idx="9">
                  <c:v>807.93699999999956</c:v>
                </c:pt>
                <c:pt idx="10">
                  <c:v>850.66100000000006</c:v>
                </c:pt>
                <c:pt idx="11">
                  <c:v>856.23900000000003</c:v>
                </c:pt>
                <c:pt idx="12">
                  <c:v>874.73900000000003</c:v>
                </c:pt>
                <c:pt idx="13">
                  <c:v>871.74</c:v>
                </c:pt>
                <c:pt idx="14">
                  <c:v>877.12400000000002</c:v>
                </c:pt>
                <c:pt idx="15">
                  <c:v>870.79500000000053</c:v>
                </c:pt>
                <c:pt idx="16">
                  <c:v>885.59851500000002</c:v>
                </c:pt>
                <c:pt idx="17">
                  <c:v>888.83822656100006</c:v>
                </c:pt>
                <c:pt idx="18">
                  <c:v>929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432-4015-8221-6E42E5207B8F}"/>
            </c:ext>
          </c:extLst>
        </c:ser>
        <c:ser>
          <c:idx val="1"/>
          <c:order val="1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'Electricity domestic cons'!$L$3:$AD$3</c:f>
              <c:numCache>
                <c:formatCode>General</c:formatCode>
                <c:ptCount val="19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</c:numCache>
            </c:numRef>
          </c:cat>
          <c:val>
            <c:numRef>
              <c:f>'Electricity domestic cons'!$L$27:$AC$27</c:f>
            </c:numRef>
          </c:val>
          <c:extLst>
            <c:ext xmlns:c16="http://schemas.microsoft.com/office/drawing/2014/chart" uri="{C3380CC4-5D6E-409C-BE32-E72D297353CC}">
              <c16:uniqueId val="{00000001-9432-4015-8221-6E42E5207B8F}"/>
            </c:ext>
          </c:extLst>
        </c:ser>
        <c:ser>
          <c:idx val="2"/>
          <c:order val="2"/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numRef>
              <c:f>'Electricity domestic cons'!$L$3:$AD$3</c:f>
              <c:numCache>
                <c:formatCode>General</c:formatCode>
                <c:ptCount val="19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</c:numCache>
            </c:numRef>
          </c:cat>
          <c:val>
            <c:numRef>
              <c:f>'Electricity domestic cons'!$L$28:$AC$28</c:f>
            </c:numRef>
          </c:val>
          <c:extLst>
            <c:ext xmlns:c16="http://schemas.microsoft.com/office/drawing/2014/chart" uri="{C3380CC4-5D6E-409C-BE32-E72D297353CC}">
              <c16:uniqueId val="{00000002-9432-4015-8221-6E42E5207B8F}"/>
            </c:ext>
          </c:extLst>
        </c:ser>
        <c:ser>
          <c:idx val="3"/>
          <c:order val="3"/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numRef>
              <c:f>'Electricity domestic cons'!$L$3:$AD$3</c:f>
              <c:numCache>
                <c:formatCode>General</c:formatCode>
                <c:ptCount val="19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</c:numCache>
            </c:numRef>
          </c:cat>
          <c:val>
            <c:numRef>
              <c:f>'Electricity domestic cons'!$L$29:$AC$29</c:f>
            </c:numRef>
          </c:val>
          <c:extLst>
            <c:ext xmlns:c16="http://schemas.microsoft.com/office/drawing/2014/chart" uri="{C3380CC4-5D6E-409C-BE32-E72D297353CC}">
              <c16:uniqueId val="{00000003-9432-4015-8221-6E42E5207B8F}"/>
            </c:ext>
          </c:extLst>
        </c:ser>
        <c:ser>
          <c:idx val="4"/>
          <c:order val="4"/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numRef>
              <c:f>'Electricity domestic cons'!$L$3:$AD$3</c:f>
              <c:numCache>
                <c:formatCode>General</c:formatCode>
                <c:ptCount val="19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</c:numCache>
            </c:numRef>
          </c:cat>
          <c:val>
            <c:numRef>
              <c:f>'Electricity domestic cons'!$L$30:$AC$30</c:f>
            </c:numRef>
          </c:val>
          <c:extLst>
            <c:ext xmlns:c16="http://schemas.microsoft.com/office/drawing/2014/chart" uri="{C3380CC4-5D6E-409C-BE32-E72D297353CC}">
              <c16:uniqueId val="{00000004-9432-4015-8221-6E42E5207B8F}"/>
            </c:ext>
          </c:extLst>
        </c:ser>
        <c:ser>
          <c:idx val="5"/>
          <c:order val="5"/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numRef>
              <c:f>'Electricity domestic cons'!$L$3:$AD$3</c:f>
              <c:numCache>
                <c:formatCode>General</c:formatCode>
                <c:ptCount val="19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</c:numCache>
            </c:numRef>
          </c:cat>
          <c:val>
            <c:numRef>
              <c:f>'Electricity domestic cons'!$L$31:$AC$31</c:f>
            </c:numRef>
          </c:val>
          <c:extLst>
            <c:ext xmlns:c16="http://schemas.microsoft.com/office/drawing/2014/chart" uri="{C3380CC4-5D6E-409C-BE32-E72D297353CC}">
              <c16:uniqueId val="{00000005-9432-4015-8221-6E42E5207B8F}"/>
            </c:ext>
          </c:extLst>
        </c:ser>
        <c:ser>
          <c:idx val="6"/>
          <c:order val="6"/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numRef>
              <c:f>'Electricity domestic cons'!$L$3:$AD$3</c:f>
              <c:numCache>
                <c:formatCode>General</c:formatCode>
                <c:ptCount val="19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</c:numCache>
            </c:numRef>
          </c:cat>
          <c:val>
            <c:numRef>
              <c:f>'Electricity domestic cons'!$L$32:$AC$32</c:f>
            </c:numRef>
          </c:val>
          <c:extLst>
            <c:ext xmlns:c16="http://schemas.microsoft.com/office/drawing/2014/chart" uri="{C3380CC4-5D6E-409C-BE32-E72D297353CC}">
              <c16:uniqueId val="{00000006-9432-4015-8221-6E42E5207B8F}"/>
            </c:ext>
          </c:extLst>
        </c:ser>
        <c:ser>
          <c:idx val="7"/>
          <c:order val="7"/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numRef>
              <c:f>'Electricity domestic cons'!$L$3:$AD$3</c:f>
              <c:numCache>
                <c:formatCode>General</c:formatCode>
                <c:ptCount val="19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</c:numCache>
            </c:numRef>
          </c:cat>
          <c:val>
            <c:numRef>
              <c:f>'Electricity domestic cons'!$L$33:$AC$33</c:f>
            </c:numRef>
          </c:val>
          <c:extLst>
            <c:ext xmlns:c16="http://schemas.microsoft.com/office/drawing/2014/chart" uri="{C3380CC4-5D6E-409C-BE32-E72D297353CC}">
              <c16:uniqueId val="{00000007-9432-4015-8221-6E42E5207B8F}"/>
            </c:ext>
          </c:extLst>
        </c:ser>
        <c:ser>
          <c:idx val="8"/>
          <c:order val="8"/>
          <c:tx>
            <c:strRef>
              <c:f>'Electricity domestic cons'!$A$34</c:f>
              <c:strCache>
                <c:ptCount val="1"/>
                <c:pt idx="0">
                  <c:v>Argentina</c:v>
                </c:pt>
              </c:strCache>
            </c:strRef>
          </c:tx>
          <c:spPr>
            <a:solidFill>
              <a:srgbClr val="FFFF00"/>
            </a:solidFill>
            <a:ln>
              <a:noFill/>
            </a:ln>
            <a:effectLst/>
          </c:spPr>
          <c:invertIfNegative val="0"/>
          <c:cat>
            <c:numRef>
              <c:f>'Electricity domestic cons'!$L$3:$AD$3</c:f>
              <c:numCache>
                <c:formatCode>General</c:formatCode>
                <c:ptCount val="19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</c:numCache>
            </c:numRef>
          </c:cat>
          <c:val>
            <c:numRef>
              <c:f>'Electricity domestic cons'!$L$34:$AD$34</c:f>
              <c:numCache>
                <c:formatCode>0</c:formatCode>
                <c:ptCount val="19"/>
                <c:pt idx="0">
                  <c:v>75.467000000000027</c:v>
                </c:pt>
                <c:pt idx="1">
                  <c:v>76.194999999999993</c:v>
                </c:pt>
                <c:pt idx="2">
                  <c:v>73.837000000000003</c:v>
                </c:pt>
                <c:pt idx="3">
                  <c:v>80.516000000000005</c:v>
                </c:pt>
                <c:pt idx="4">
                  <c:v>85.247000000000057</c:v>
                </c:pt>
                <c:pt idx="5">
                  <c:v>90.275999999999982</c:v>
                </c:pt>
                <c:pt idx="6">
                  <c:v>95.603999999999999</c:v>
                </c:pt>
                <c:pt idx="7">
                  <c:v>97.617000000000004</c:v>
                </c:pt>
                <c:pt idx="8">
                  <c:v>107.04600000000002</c:v>
                </c:pt>
                <c:pt idx="9">
                  <c:v>106.381</c:v>
                </c:pt>
                <c:pt idx="10">
                  <c:v>112.75700000000002</c:v>
                </c:pt>
                <c:pt idx="11">
                  <c:v>115.99000000000002</c:v>
                </c:pt>
                <c:pt idx="12">
                  <c:v>119.871</c:v>
                </c:pt>
                <c:pt idx="13">
                  <c:v>120.94400000000007</c:v>
                </c:pt>
                <c:pt idx="14">
                  <c:v>126.26600000000002</c:v>
                </c:pt>
                <c:pt idx="15">
                  <c:v>129.64099999999999</c:v>
                </c:pt>
                <c:pt idx="16">
                  <c:v>130.48492748500016</c:v>
                </c:pt>
                <c:pt idx="17">
                  <c:v>129.823222703</c:v>
                </c:pt>
                <c:pt idx="18">
                  <c:v>129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9432-4015-8221-6E42E5207B8F}"/>
            </c:ext>
          </c:extLst>
        </c:ser>
        <c:ser>
          <c:idx val="9"/>
          <c:order val="9"/>
          <c:tx>
            <c:strRef>
              <c:f>'Electricity domestic cons'!$A$35</c:f>
              <c:strCache>
                <c:ptCount val="1"/>
                <c:pt idx="0">
                  <c:v>Brazil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cat>
            <c:numRef>
              <c:f>'Electricity domestic cons'!$L$3:$AD$3</c:f>
              <c:numCache>
                <c:formatCode>General</c:formatCode>
                <c:ptCount val="19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</c:numCache>
            </c:numRef>
          </c:cat>
          <c:val>
            <c:numRef>
              <c:f>'Electricity domestic cons'!$L$35:$AD$35</c:f>
              <c:numCache>
                <c:formatCode>0</c:formatCode>
                <c:ptCount val="19"/>
                <c:pt idx="0">
                  <c:v>328.8979999999998</c:v>
                </c:pt>
                <c:pt idx="1">
                  <c:v>306.7609999999998</c:v>
                </c:pt>
                <c:pt idx="2">
                  <c:v>321.12099999999975</c:v>
                </c:pt>
                <c:pt idx="3">
                  <c:v>339.09500000000003</c:v>
                </c:pt>
                <c:pt idx="4">
                  <c:v>356.26799999999974</c:v>
                </c:pt>
                <c:pt idx="5">
                  <c:v>371.31400000000002</c:v>
                </c:pt>
                <c:pt idx="6">
                  <c:v>386.089</c:v>
                </c:pt>
                <c:pt idx="7">
                  <c:v>406.42200000000003</c:v>
                </c:pt>
                <c:pt idx="8">
                  <c:v>422.56599999999975</c:v>
                </c:pt>
                <c:pt idx="9">
                  <c:v>420.53199999999958</c:v>
                </c:pt>
                <c:pt idx="10">
                  <c:v>459.30799999999999</c:v>
                </c:pt>
                <c:pt idx="11">
                  <c:v>475.89299999999974</c:v>
                </c:pt>
                <c:pt idx="12">
                  <c:v>492.25599999999974</c:v>
                </c:pt>
                <c:pt idx="13">
                  <c:v>508.512</c:v>
                </c:pt>
                <c:pt idx="14">
                  <c:v>522.3919999999996</c:v>
                </c:pt>
                <c:pt idx="15">
                  <c:v>514.399</c:v>
                </c:pt>
                <c:pt idx="16">
                  <c:v>517.63349985299999</c:v>
                </c:pt>
                <c:pt idx="17">
                  <c:v>522.12879729000053</c:v>
                </c:pt>
                <c:pt idx="18">
                  <c:v>524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9432-4015-8221-6E42E5207B8F}"/>
            </c:ext>
          </c:extLst>
        </c:ser>
        <c:ser>
          <c:idx val="10"/>
          <c:order val="10"/>
          <c:spPr>
            <a:solidFill>
              <a:schemeClr val="accent5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numRef>
              <c:f>'Electricity domestic cons'!$L$3:$AD$3</c:f>
              <c:numCache>
                <c:formatCode>General</c:formatCode>
                <c:ptCount val="19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</c:numCache>
            </c:numRef>
          </c:cat>
          <c:val>
            <c:numRef>
              <c:f>'Electricity domestic cons'!$L$36:$AC$36</c:f>
            </c:numRef>
          </c:val>
          <c:extLst>
            <c:ext xmlns:c16="http://schemas.microsoft.com/office/drawing/2014/chart" uri="{C3380CC4-5D6E-409C-BE32-E72D297353CC}">
              <c16:uniqueId val="{0000000A-9432-4015-8221-6E42E5207B8F}"/>
            </c:ext>
          </c:extLst>
        </c:ser>
        <c:ser>
          <c:idx val="11"/>
          <c:order val="11"/>
          <c:tx>
            <c:strRef>
              <c:f>'Electricity domestic cons'!$A$37</c:f>
              <c:strCache>
                <c:ptCount val="1"/>
                <c:pt idx="0">
                  <c:v>Colombia</c:v>
                </c:pt>
              </c:strCache>
            </c:strRef>
          </c:tx>
          <c:spPr>
            <a:solidFill>
              <a:schemeClr val="accent6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numRef>
              <c:f>'Electricity domestic cons'!$L$3:$AD$3</c:f>
              <c:numCache>
                <c:formatCode>General</c:formatCode>
                <c:ptCount val="19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</c:numCache>
            </c:numRef>
          </c:cat>
          <c:val>
            <c:numRef>
              <c:f>'Electricity domestic cons'!$L$37:$AD$37</c:f>
              <c:numCache>
                <c:formatCode>0</c:formatCode>
                <c:ptCount val="19"/>
                <c:pt idx="0">
                  <c:v>33.336000000000006</c:v>
                </c:pt>
                <c:pt idx="1">
                  <c:v>35.190000000000012</c:v>
                </c:pt>
                <c:pt idx="2">
                  <c:v>35.402000000000001</c:v>
                </c:pt>
                <c:pt idx="3">
                  <c:v>36.768000000000029</c:v>
                </c:pt>
                <c:pt idx="4">
                  <c:v>38.567</c:v>
                </c:pt>
                <c:pt idx="5">
                  <c:v>38.926000000000002</c:v>
                </c:pt>
                <c:pt idx="6">
                  <c:v>40.625000000000028</c:v>
                </c:pt>
                <c:pt idx="7">
                  <c:v>42.236000000000011</c:v>
                </c:pt>
                <c:pt idx="8">
                  <c:v>43.051000000000002</c:v>
                </c:pt>
                <c:pt idx="9">
                  <c:v>45.09</c:v>
                </c:pt>
                <c:pt idx="10">
                  <c:v>45.857999999999997</c:v>
                </c:pt>
                <c:pt idx="11">
                  <c:v>48.514000000000003</c:v>
                </c:pt>
                <c:pt idx="12">
                  <c:v>49.226000000000013</c:v>
                </c:pt>
                <c:pt idx="13">
                  <c:v>49.427</c:v>
                </c:pt>
                <c:pt idx="14">
                  <c:v>51.268000000000029</c:v>
                </c:pt>
                <c:pt idx="15">
                  <c:v>51.849000000000004</c:v>
                </c:pt>
                <c:pt idx="16">
                  <c:v>53.816206607999995</c:v>
                </c:pt>
                <c:pt idx="17">
                  <c:v>54.201576674000002</c:v>
                </c:pt>
                <c:pt idx="18">
                  <c:v>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9432-4015-8221-6E42E5207B8F}"/>
            </c:ext>
          </c:extLst>
        </c:ser>
        <c:ser>
          <c:idx val="12"/>
          <c:order val="12"/>
          <c:tx>
            <c:strRef>
              <c:f>'Electricity domestic cons'!$A$38</c:f>
              <c:strCache>
                <c:ptCount val="1"/>
                <c:pt idx="0">
                  <c:v>Mexico</c:v>
                </c:pt>
              </c:strCache>
            </c:strRef>
          </c:tx>
          <c:spPr>
            <a:solidFill>
              <a:srgbClr val="00FFFF"/>
            </a:solidFill>
            <a:ln>
              <a:noFill/>
            </a:ln>
            <a:effectLst/>
          </c:spPr>
          <c:invertIfNegative val="0"/>
          <c:cat>
            <c:numRef>
              <c:f>'Electricity domestic cons'!$L$3:$AD$3</c:f>
              <c:numCache>
                <c:formatCode>General</c:formatCode>
                <c:ptCount val="19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</c:numCache>
            </c:numRef>
          </c:cat>
          <c:val>
            <c:numRef>
              <c:f>'Electricity domestic cons'!$L$38:$AD$38</c:f>
              <c:numCache>
                <c:formatCode>0</c:formatCode>
                <c:ptCount val="19"/>
                <c:pt idx="0">
                  <c:v>148.33800000000011</c:v>
                </c:pt>
                <c:pt idx="1">
                  <c:v>151.303</c:v>
                </c:pt>
                <c:pt idx="2">
                  <c:v>154.976</c:v>
                </c:pt>
                <c:pt idx="3">
                  <c:v>177.4980000000001</c:v>
                </c:pt>
                <c:pt idx="4">
                  <c:v>186.797</c:v>
                </c:pt>
                <c:pt idx="5">
                  <c:v>194.55800000000011</c:v>
                </c:pt>
                <c:pt idx="6">
                  <c:v>199.077</c:v>
                </c:pt>
                <c:pt idx="7">
                  <c:v>208.38100000000011</c:v>
                </c:pt>
                <c:pt idx="8">
                  <c:v>214.60999999999999</c:v>
                </c:pt>
                <c:pt idx="9">
                  <c:v>211.27199999999999</c:v>
                </c:pt>
                <c:pt idx="10">
                  <c:v>221.09100000000001</c:v>
                </c:pt>
                <c:pt idx="11">
                  <c:v>238.95500000000001</c:v>
                </c:pt>
                <c:pt idx="12">
                  <c:v>253.065</c:v>
                </c:pt>
                <c:pt idx="13">
                  <c:v>246.50299999999999</c:v>
                </c:pt>
                <c:pt idx="14">
                  <c:v>256.779</c:v>
                </c:pt>
                <c:pt idx="15">
                  <c:v>261.85000000000002</c:v>
                </c:pt>
                <c:pt idx="16">
                  <c:v>271.03113263599965</c:v>
                </c:pt>
                <c:pt idx="17">
                  <c:v>266.92126459699978</c:v>
                </c:pt>
                <c:pt idx="18">
                  <c:v>279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9432-4015-8221-6E42E5207B8F}"/>
            </c:ext>
          </c:extLst>
        </c:ser>
        <c:ser>
          <c:idx val="13"/>
          <c:order val="13"/>
          <c:spPr>
            <a:solidFill>
              <a:schemeClr val="accent2">
                <a:lumMod val="80000"/>
                <a:lumOff val="20000"/>
              </a:schemeClr>
            </a:solidFill>
            <a:ln>
              <a:noFill/>
            </a:ln>
            <a:effectLst/>
          </c:spPr>
          <c:invertIfNegative val="0"/>
          <c:cat>
            <c:numRef>
              <c:f>'Electricity domestic cons'!$L$3:$AD$3</c:f>
              <c:numCache>
                <c:formatCode>General</c:formatCode>
                <c:ptCount val="19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</c:numCache>
            </c:numRef>
          </c:cat>
          <c:val>
            <c:numRef>
              <c:f>'Electricity domestic cons'!$L$39:$AC$39</c:f>
            </c:numRef>
          </c:val>
          <c:extLst>
            <c:ext xmlns:c16="http://schemas.microsoft.com/office/drawing/2014/chart" uri="{C3380CC4-5D6E-409C-BE32-E72D297353CC}">
              <c16:uniqueId val="{0000000D-9432-4015-8221-6E42E5207B8F}"/>
            </c:ext>
          </c:extLst>
        </c:ser>
        <c:ser>
          <c:idx val="14"/>
          <c:order val="14"/>
          <c:spPr>
            <a:solidFill>
              <a:schemeClr val="accent3">
                <a:lumMod val="80000"/>
                <a:lumOff val="20000"/>
              </a:schemeClr>
            </a:solidFill>
            <a:ln>
              <a:noFill/>
            </a:ln>
            <a:effectLst/>
          </c:spPr>
          <c:invertIfNegative val="0"/>
          <c:cat>
            <c:numRef>
              <c:f>'Electricity domestic cons'!$L$3:$AD$3</c:f>
              <c:numCache>
                <c:formatCode>General</c:formatCode>
                <c:ptCount val="19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</c:numCache>
            </c:numRef>
          </c:cat>
          <c:val>
            <c:numRef>
              <c:f>'Electricity domestic cons'!$L$40:$AC$40</c:f>
            </c:numRef>
          </c:val>
          <c:extLst>
            <c:ext xmlns:c16="http://schemas.microsoft.com/office/drawing/2014/chart" uri="{C3380CC4-5D6E-409C-BE32-E72D297353CC}">
              <c16:uniqueId val="{0000000E-9432-4015-8221-6E42E5207B8F}"/>
            </c:ext>
          </c:extLst>
        </c:ser>
        <c:ser>
          <c:idx val="15"/>
          <c:order val="15"/>
          <c:tx>
            <c:strRef>
              <c:f>'Electricity domestic cons'!$A$41</c:f>
              <c:strCache>
                <c:ptCount val="1"/>
                <c:pt idx="0">
                  <c:v>China</c:v>
                </c:pt>
              </c:strCache>
            </c:strRef>
          </c:tx>
          <c:spPr>
            <a:solidFill>
              <a:schemeClr val="accent4">
                <a:lumMod val="80000"/>
                <a:lumOff val="20000"/>
              </a:schemeClr>
            </a:solidFill>
            <a:ln>
              <a:noFill/>
            </a:ln>
            <a:effectLst/>
          </c:spPr>
          <c:invertIfNegative val="0"/>
          <c:cat>
            <c:numRef>
              <c:f>'Electricity domestic cons'!$L$3:$AD$3</c:f>
              <c:numCache>
                <c:formatCode>General</c:formatCode>
                <c:ptCount val="19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</c:numCache>
            </c:numRef>
          </c:cat>
          <c:val>
            <c:numRef>
              <c:f>'Electricity domestic cons'!$L$41:$AD$41</c:f>
              <c:numCache>
                <c:formatCode>0</c:formatCode>
                <c:ptCount val="19"/>
                <c:pt idx="0">
                  <c:v>1138.463</c:v>
                </c:pt>
                <c:pt idx="1">
                  <c:v>1240.951</c:v>
                </c:pt>
                <c:pt idx="2">
                  <c:v>1380.0060000000001</c:v>
                </c:pt>
                <c:pt idx="3">
                  <c:v>1604.7190000000001</c:v>
                </c:pt>
                <c:pt idx="4">
                  <c:v>1859.2660000000001</c:v>
                </c:pt>
                <c:pt idx="5">
                  <c:v>2126.4320000000002</c:v>
                </c:pt>
                <c:pt idx="6">
                  <c:v>2446.346</c:v>
                </c:pt>
                <c:pt idx="7">
                  <c:v>2816.826</c:v>
                </c:pt>
                <c:pt idx="8">
                  <c:v>2988.7429999999981</c:v>
                </c:pt>
                <c:pt idx="9">
                  <c:v>3222.5189999999998</c:v>
                </c:pt>
                <c:pt idx="10">
                  <c:v>3625.5239999999999</c:v>
                </c:pt>
                <c:pt idx="11">
                  <c:v>4051.605</c:v>
                </c:pt>
                <c:pt idx="12">
                  <c:v>4326.0790000000006</c:v>
                </c:pt>
                <c:pt idx="13">
                  <c:v>4717.5680000000002</c:v>
                </c:pt>
                <c:pt idx="14">
                  <c:v>4938.6230000000014</c:v>
                </c:pt>
                <c:pt idx="15">
                  <c:v>5103.8890000000001</c:v>
                </c:pt>
                <c:pt idx="16">
                  <c:v>5366.7799756999993</c:v>
                </c:pt>
                <c:pt idx="17">
                  <c:v>5683.4199942660034</c:v>
                </c:pt>
                <c:pt idx="18">
                  <c:v>6167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9432-4015-8221-6E42E5207B8F}"/>
            </c:ext>
          </c:extLst>
        </c:ser>
        <c:ser>
          <c:idx val="16"/>
          <c:order val="16"/>
          <c:tx>
            <c:strRef>
              <c:f>'Electricity domestic cons'!$A$42</c:f>
              <c:strCache>
                <c:ptCount val="1"/>
                <c:pt idx="0">
                  <c:v>India</c:v>
                </c:pt>
              </c:strCache>
            </c:strRef>
          </c:tx>
          <c:spPr>
            <a:solidFill>
              <a:schemeClr val="accent5">
                <a:lumMod val="80000"/>
                <a:lumOff val="20000"/>
              </a:schemeClr>
            </a:solidFill>
            <a:ln>
              <a:noFill/>
            </a:ln>
            <a:effectLst/>
          </c:spPr>
          <c:invertIfNegative val="0"/>
          <c:cat>
            <c:numRef>
              <c:f>'Electricity domestic cons'!$L$3:$AD$3</c:f>
              <c:numCache>
                <c:formatCode>General</c:formatCode>
                <c:ptCount val="19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</c:numCache>
            </c:numRef>
          </c:cat>
          <c:val>
            <c:numRef>
              <c:f>'Electricity domestic cons'!$L$42:$AD$42</c:f>
              <c:numCache>
                <c:formatCode>0</c:formatCode>
                <c:ptCount val="19"/>
                <c:pt idx="0">
                  <c:v>376.21799999999979</c:v>
                </c:pt>
                <c:pt idx="1">
                  <c:v>381.89699999999965</c:v>
                </c:pt>
                <c:pt idx="2">
                  <c:v>405.60300000000001</c:v>
                </c:pt>
                <c:pt idx="3">
                  <c:v>433.48200000000003</c:v>
                </c:pt>
                <c:pt idx="4">
                  <c:v>463.1500000000002</c:v>
                </c:pt>
                <c:pt idx="5">
                  <c:v>489.42999999999978</c:v>
                </c:pt>
                <c:pt idx="6">
                  <c:v>543.25</c:v>
                </c:pt>
                <c:pt idx="7">
                  <c:v>588.42099999999959</c:v>
                </c:pt>
                <c:pt idx="8">
                  <c:v>618.76</c:v>
                </c:pt>
                <c:pt idx="9">
                  <c:v>669.08</c:v>
                </c:pt>
                <c:pt idx="10">
                  <c:v>727.13099999999997</c:v>
                </c:pt>
                <c:pt idx="11">
                  <c:v>802.8919999999996</c:v>
                </c:pt>
                <c:pt idx="12">
                  <c:v>838.85399999999959</c:v>
                </c:pt>
                <c:pt idx="13">
                  <c:v>889.52300000000002</c:v>
                </c:pt>
                <c:pt idx="14">
                  <c:v>963.29600000000005</c:v>
                </c:pt>
                <c:pt idx="15">
                  <c:v>1032.4639999999999</c:v>
                </c:pt>
                <c:pt idx="16">
                  <c:v>1097.5986400489999</c:v>
                </c:pt>
                <c:pt idx="17">
                  <c:v>1155.8068106759999</c:v>
                </c:pt>
                <c:pt idx="18">
                  <c:v>1243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9432-4015-8221-6E42E5207B8F}"/>
            </c:ext>
          </c:extLst>
        </c:ser>
        <c:ser>
          <c:idx val="17"/>
          <c:order val="17"/>
          <c:spPr>
            <a:solidFill>
              <a:schemeClr val="accent6">
                <a:lumMod val="80000"/>
                <a:lumOff val="20000"/>
              </a:schemeClr>
            </a:solidFill>
            <a:ln>
              <a:noFill/>
            </a:ln>
            <a:effectLst/>
          </c:spPr>
          <c:invertIfNegative val="0"/>
          <c:cat>
            <c:numRef>
              <c:f>'Electricity domestic cons'!$L$3:$AD$3</c:f>
              <c:numCache>
                <c:formatCode>General</c:formatCode>
                <c:ptCount val="19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</c:numCache>
            </c:numRef>
          </c:cat>
          <c:val>
            <c:numRef>
              <c:f>'Electricity domestic cons'!$L$43:$AC$43</c:f>
            </c:numRef>
          </c:val>
          <c:extLst>
            <c:ext xmlns:c16="http://schemas.microsoft.com/office/drawing/2014/chart" uri="{C3380CC4-5D6E-409C-BE32-E72D297353CC}">
              <c16:uniqueId val="{00000011-9432-4015-8221-6E42E5207B8F}"/>
            </c:ext>
          </c:extLst>
        </c:ser>
        <c:ser>
          <c:idx val="18"/>
          <c:order val="18"/>
          <c:spPr>
            <a:solidFill>
              <a:schemeClr val="accent1">
                <a:lumMod val="80000"/>
              </a:schemeClr>
            </a:solidFill>
            <a:ln>
              <a:noFill/>
            </a:ln>
            <a:effectLst/>
          </c:spPr>
          <c:invertIfNegative val="0"/>
          <c:cat>
            <c:numRef>
              <c:f>'Electricity domestic cons'!$L$3:$AD$3</c:f>
              <c:numCache>
                <c:formatCode>General</c:formatCode>
                <c:ptCount val="19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</c:numCache>
            </c:numRef>
          </c:cat>
          <c:val>
            <c:numRef>
              <c:f>'Electricity domestic cons'!$L$44:$AC$44</c:f>
            </c:numRef>
          </c:val>
          <c:extLst>
            <c:ext xmlns:c16="http://schemas.microsoft.com/office/drawing/2014/chart" uri="{C3380CC4-5D6E-409C-BE32-E72D297353CC}">
              <c16:uniqueId val="{00000012-9432-4015-8221-6E42E5207B8F}"/>
            </c:ext>
          </c:extLst>
        </c:ser>
        <c:ser>
          <c:idx val="19"/>
          <c:order val="19"/>
          <c:spPr>
            <a:solidFill>
              <a:schemeClr val="accent2">
                <a:lumMod val="80000"/>
              </a:schemeClr>
            </a:solidFill>
            <a:ln>
              <a:noFill/>
            </a:ln>
            <a:effectLst/>
          </c:spPr>
          <c:invertIfNegative val="0"/>
          <c:cat>
            <c:numRef>
              <c:f>'Electricity domestic cons'!$L$3:$AD$3</c:f>
              <c:numCache>
                <c:formatCode>General</c:formatCode>
                <c:ptCount val="19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</c:numCache>
            </c:numRef>
          </c:cat>
          <c:val>
            <c:numRef>
              <c:f>'Electricity domestic cons'!$L$45:$AC$45</c:f>
            </c:numRef>
          </c:val>
          <c:extLst>
            <c:ext xmlns:c16="http://schemas.microsoft.com/office/drawing/2014/chart" uri="{C3380CC4-5D6E-409C-BE32-E72D297353CC}">
              <c16:uniqueId val="{00000013-9432-4015-8221-6E42E5207B8F}"/>
            </c:ext>
          </c:extLst>
        </c:ser>
        <c:ser>
          <c:idx val="20"/>
          <c:order val="20"/>
          <c:spPr>
            <a:solidFill>
              <a:schemeClr val="accent3">
                <a:lumMod val="80000"/>
              </a:schemeClr>
            </a:solidFill>
            <a:ln>
              <a:noFill/>
            </a:ln>
            <a:effectLst/>
          </c:spPr>
          <c:invertIfNegative val="0"/>
          <c:cat>
            <c:numRef>
              <c:f>'Electricity domestic cons'!$L$3:$AD$3</c:f>
              <c:numCache>
                <c:formatCode>General</c:formatCode>
                <c:ptCount val="19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</c:numCache>
            </c:numRef>
          </c:cat>
          <c:val>
            <c:numRef>
              <c:f>'Electricity domestic cons'!$L$46:$AC$46</c:f>
            </c:numRef>
          </c:val>
          <c:extLst>
            <c:ext xmlns:c16="http://schemas.microsoft.com/office/drawing/2014/chart" uri="{C3380CC4-5D6E-409C-BE32-E72D297353CC}">
              <c16:uniqueId val="{00000014-9432-4015-8221-6E42E5207B8F}"/>
            </c:ext>
          </c:extLst>
        </c:ser>
        <c:ser>
          <c:idx val="21"/>
          <c:order val="21"/>
          <c:spPr>
            <a:solidFill>
              <a:schemeClr val="accent4">
                <a:lumMod val="80000"/>
              </a:schemeClr>
            </a:solidFill>
            <a:ln>
              <a:noFill/>
            </a:ln>
            <a:effectLst/>
          </c:spPr>
          <c:invertIfNegative val="0"/>
          <c:cat>
            <c:numRef>
              <c:f>'Electricity domestic cons'!$L$3:$AD$3</c:f>
              <c:numCache>
                <c:formatCode>General</c:formatCode>
                <c:ptCount val="19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</c:numCache>
            </c:numRef>
          </c:cat>
          <c:val>
            <c:numRef>
              <c:f>'Electricity domestic cons'!$L$47:$AC$47</c:f>
            </c:numRef>
          </c:val>
          <c:extLst>
            <c:ext xmlns:c16="http://schemas.microsoft.com/office/drawing/2014/chart" uri="{C3380CC4-5D6E-409C-BE32-E72D297353CC}">
              <c16:uniqueId val="{00000015-9432-4015-8221-6E42E5207B8F}"/>
            </c:ext>
          </c:extLst>
        </c:ser>
        <c:ser>
          <c:idx val="22"/>
          <c:order val="22"/>
          <c:spPr>
            <a:solidFill>
              <a:schemeClr val="accent5">
                <a:lumMod val="80000"/>
              </a:schemeClr>
            </a:solidFill>
            <a:ln>
              <a:noFill/>
            </a:ln>
            <a:effectLst/>
          </c:spPr>
          <c:invertIfNegative val="0"/>
          <c:cat>
            <c:numRef>
              <c:f>'Electricity domestic cons'!$L$3:$AD$3</c:f>
              <c:numCache>
                <c:formatCode>General</c:formatCode>
                <c:ptCount val="19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</c:numCache>
            </c:numRef>
          </c:cat>
          <c:val>
            <c:numRef>
              <c:f>'Electricity domestic cons'!$L$48:$AC$48</c:f>
            </c:numRef>
          </c:val>
          <c:extLst>
            <c:ext xmlns:c16="http://schemas.microsoft.com/office/drawing/2014/chart" uri="{C3380CC4-5D6E-409C-BE32-E72D297353CC}">
              <c16:uniqueId val="{00000016-9432-4015-8221-6E42E5207B8F}"/>
            </c:ext>
          </c:extLst>
        </c:ser>
        <c:ser>
          <c:idx val="23"/>
          <c:order val="23"/>
          <c:spPr>
            <a:solidFill>
              <a:schemeClr val="accent6">
                <a:lumMod val="80000"/>
              </a:schemeClr>
            </a:solidFill>
            <a:ln>
              <a:noFill/>
            </a:ln>
            <a:effectLst/>
          </c:spPr>
          <c:invertIfNegative val="0"/>
          <c:cat>
            <c:numRef>
              <c:f>'Electricity domestic cons'!$L$3:$AD$3</c:f>
              <c:numCache>
                <c:formatCode>General</c:formatCode>
                <c:ptCount val="19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</c:numCache>
            </c:numRef>
          </c:cat>
          <c:val>
            <c:numRef>
              <c:f>'Electricity domestic cons'!$L$49:$AC$49</c:f>
            </c:numRef>
          </c:val>
          <c:extLst>
            <c:ext xmlns:c16="http://schemas.microsoft.com/office/drawing/2014/chart" uri="{C3380CC4-5D6E-409C-BE32-E72D297353CC}">
              <c16:uniqueId val="{00000017-9432-4015-8221-6E42E5207B8F}"/>
            </c:ext>
          </c:extLst>
        </c:ser>
        <c:ser>
          <c:idx val="24"/>
          <c:order val="24"/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cat>
            <c:numRef>
              <c:f>'Electricity domestic cons'!$L$3:$AD$3</c:f>
              <c:numCache>
                <c:formatCode>General</c:formatCode>
                <c:ptCount val="19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</c:numCache>
            </c:numRef>
          </c:cat>
          <c:val>
            <c:numRef>
              <c:f>'Electricity domestic cons'!$L$50:$AC$50</c:f>
            </c:numRef>
          </c:val>
          <c:extLst>
            <c:ext xmlns:c16="http://schemas.microsoft.com/office/drawing/2014/chart" uri="{C3380CC4-5D6E-409C-BE32-E72D297353CC}">
              <c16:uniqueId val="{00000018-9432-4015-8221-6E42E5207B8F}"/>
            </c:ext>
          </c:extLst>
        </c:ser>
        <c:ser>
          <c:idx val="25"/>
          <c:order val="25"/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cat>
            <c:numRef>
              <c:f>'Electricity domestic cons'!$L$3:$AD$3</c:f>
              <c:numCache>
                <c:formatCode>General</c:formatCode>
                <c:ptCount val="19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</c:numCache>
            </c:numRef>
          </c:cat>
          <c:val>
            <c:numRef>
              <c:f>'Electricity domestic cons'!$L$51:$AC$51</c:f>
            </c:numRef>
          </c:val>
          <c:extLst>
            <c:ext xmlns:c16="http://schemas.microsoft.com/office/drawing/2014/chart" uri="{C3380CC4-5D6E-409C-BE32-E72D297353CC}">
              <c16:uniqueId val="{00000019-9432-4015-8221-6E42E5207B8F}"/>
            </c:ext>
          </c:extLst>
        </c:ser>
        <c:ser>
          <c:idx val="26"/>
          <c:order val="26"/>
          <c:spPr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cat>
            <c:numRef>
              <c:f>'Electricity domestic cons'!$L$3:$AD$3</c:f>
              <c:numCache>
                <c:formatCode>General</c:formatCode>
                <c:ptCount val="19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</c:numCache>
            </c:numRef>
          </c:cat>
          <c:val>
            <c:numRef>
              <c:f>'Electricity domestic cons'!$L$52:$AC$52</c:f>
            </c:numRef>
          </c:val>
          <c:extLst>
            <c:ext xmlns:c16="http://schemas.microsoft.com/office/drawing/2014/chart" uri="{C3380CC4-5D6E-409C-BE32-E72D297353CC}">
              <c16:uniqueId val="{0000001A-9432-4015-8221-6E42E5207B8F}"/>
            </c:ext>
          </c:extLst>
        </c:ser>
        <c:ser>
          <c:idx val="27"/>
          <c:order val="27"/>
          <c:spPr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cat>
            <c:numRef>
              <c:f>'Electricity domestic cons'!$L$3:$AD$3</c:f>
              <c:numCache>
                <c:formatCode>General</c:formatCode>
                <c:ptCount val="19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</c:numCache>
            </c:numRef>
          </c:cat>
          <c:val>
            <c:numRef>
              <c:f>'Electricity domestic cons'!$L$53:$AC$53</c:f>
            </c:numRef>
          </c:val>
          <c:extLst>
            <c:ext xmlns:c16="http://schemas.microsoft.com/office/drawing/2014/chart" uri="{C3380CC4-5D6E-409C-BE32-E72D297353CC}">
              <c16:uniqueId val="{0000001B-9432-4015-8221-6E42E5207B8F}"/>
            </c:ext>
          </c:extLst>
        </c:ser>
        <c:ser>
          <c:idx val="28"/>
          <c:order val="28"/>
          <c:spPr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cat>
            <c:numRef>
              <c:f>'Electricity domestic cons'!$L$3:$AD$3</c:f>
              <c:numCache>
                <c:formatCode>General</c:formatCode>
                <c:ptCount val="19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</c:numCache>
            </c:numRef>
          </c:cat>
          <c:val>
            <c:numRef>
              <c:f>'Electricity domestic cons'!$L$54:$AC$54</c:f>
            </c:numRef>
          </c:val>
          <c:extLst>
            <c:ext xmlns:c16="http://schemas.microsoft.com/office/drawing/2014/chart" uri="{C3380CC4-5D6E-409C-BE32-E72D297353CC}">
              <c16:uniqueId val="{0000001C-9432-4015-8221-6E42E5207B8F}"/>
            </c:ext>
          </c:extLst>
        </c:ser>
        <c:ser>
          <c:idx val="29"/>
          <c:order val="29"/>
          <c:tx>
            <c:strRef>
              <c:f>'Electricity domestic cons'!$A$55</c:f>
              <c:strCache>
                <c:ptCount val="1"/>
                <c:pt idx="0">
                  <c:v>Nigeria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cat>
            <c:numRef>
              <c:f>'Electricity domestic cons'!$L$3:$AD$3</c:f>
              <c:numCache>
                <c:formatCode>General</c:formatCode>
                <c:ptCount val="19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</c:numCache>
            </c:numRef>
          </c:cat>
          <c:val>
            <c:numRef>
              <c:f>'Electricity domestic cons'!$L$55:$AD$55</c:f>
              <c:numCache>
                <c:formatCode>0</c:formatCode>
                <c:ptCount val="19"/>
                <c:pt idx="0">
                  <c:v>8.6880000000000006</c:v>
                </c:pt>
                <c:pt idx="1">
                  <c:v>9.0339999999999989</c:v>
                </c:pt>
                <c:pt idx="2">
                  <c:v>12.843</c:v>
                </c:pt>
                <c:pt idx="3">
                  <c:v>12.867000000000004</c:v>
                </c:pt>
                <c:pt idx="4">
                  <c:v>16.036000000000001</c:v>
                </c:pt>
                <c:pt idx="5">
                  <c:v>17.28599999999998</c:v>
                </c:pt>
                <c:pt idx="6">
                  <c:v>15.268000000000001</c:v>
                </c:pt>
                <c:pt idx="7">
                  <c:v>19.670999999999999</c:v>
                </c:pt>
                <c:pt idx="8">
                  <c:v>18.516999999999999</c:v>
                </c:pt>
                <c:pt idx="9">
                  <c:v>18.050999999999988</c:v>
                </c:pt>
                <c:pt idx="10">
                  <c:v>20.876000000000001</c:v>
                </c:pt>
                <c:pt idx="11">
                  <c:v>23.678999999999988</c:v>
                </c:pt>
                <c:pt idx="12">
                  <c:v>25.399000000000001</c:v>
                </c:pt>
                <c:pt idx="13">
                  <c:v>23.689</c:v>
                </c:pt>
                <c:pt idx="14">
                  <c:v>24.625</c:v>
                </c:pt>
                <c:pt idx="15">
                  <c:v>25.267999999999986</c:v>
                </c:pt>
                <c:pt idx="16">
                  <c:v>24.560495999999986</c:v>
                </c:pt>
                <c:pt idx="17">
                  <c:v>24.477414286999977</c:v>
                </c:pt>
                <c:pt idx="18">
                  <c:v>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D-9432-4015-8221-6E42E5207B8F}"/>
            </c:ext>
          </c:extLst>
        </c:ser>
        <c:ser>
          <c:idx val="30"/>
          <c:order val="30"/>
          <c:tx>
            <c:strRef>
              <c:f>'Electricity domestic cons'!$A$56</c:f>
              <c:strCache>
                <c:ptCount val="1"/>
                <c:pt idx="0">
                  <c:v>South Africa</c:v>
                </c:pt>
              </c:strCache>
            </c:strRef>
          </c:tx>
          <c:spPr>
            <a:solidFill>
              <a:schemeClr val="accent1">
                <a:lumMod val="50000"/>
              </a:schemeClr>
            </a:solidFill>
            <a:ln>
              <a:noFill/>
            </a:ln>
            <a:effectLst/>
          </c:spPr>
          <c:invertIfNegative val="0"/>
          <c:cat>
            <c:numRef>
              <c:f>'Electricity domestic cons'!$L$3:$AD$3</c:f>
              <c:numCache>
                <c:formatCode>General</c:formatCode>
                <c:ptCount val="19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</c:numCache>
            </c:numRef>
          </c:cat>
          <c:val>
            <c:numRef>
              <c:f>'Electricity domestic cons'!$L$56:$AD$56</c:f>
              <c:numCache>
                <c:formatCode>0</c:formatCode>
                <c:ptCount val="19"/>
                <c:pt idx="0">
                  <c:v>190.23099999999999</c:v>
                </c:pt>
                <c:pt idx="1">
                  <c:v>181.286</c:v>
                </c:pt>
                <c:pt idx="2">
                  <c:v>193.529</c:v>
                </c:pt>
                <c:pt idx="3">
                  <c:v>195.65600000000001</c:v>
                </c:pt>
                <c:pt idx="4">
                  <c:v>198.82400000000001</c:v>
                </c:pt>
                <c:pt idx="5">
                  <c:v>204.041</c:v>
                </c:pt>
                <c:pt idx="6">
                  <c:v>210.47300000000001</c:v>
                </c:pt>
                <c:pt idx="7">
                  <c:v>219.15100000000001</c:v>
                </c:pt>
                <c:pt idx="8">
                  <c:v>213.46300000000002</c:v>
                </c:pt>
                <c:pt idx="9">
                  <c:v>205.315</c:v>
                </c:pt>
                <c:pt idx="10">
                  <c:v>213.80700000000004</c:v>
                </c:pt>
                <c:pt idx="11">
                  <c:v>218.529</c:v>
                </c:pt>
                <c:pt idx="12">
                  <c:v>211.953</c:v>
                </c:pt>
                <c:pt idx="13">
                  <c:v>211.61399999999998</c:v>
                </c:pt>
                <c:pt idx="14">
                  <c:v>210.505</c:v>
                </c:pt>
                <c:pt idx="15">
                  <c:v>210.226</c:v>
                </c:pt>
                <c:pt idx="16">
                  <c:v>207.72655042099996</c:v>
                </c:pt>
                <c:pt idx="17">
                  <c:v>208.743256188</c:v>
                </c:pt>
                <c:pt idx="18">
                  <c:v>208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E-9432-4015-8221-6E42E5207B8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7289984"/>
        <c:axId val="37291520"/>
      </c:barChart>
      <c:catAx>
        <c:axId val="372899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7291520"/>
        <c:crosses val="autoZero"/>
        <c:auto val="1"/>
        <c:lblAlgn val="ctr"/>
        <c:lblOffset val="100"/>
        <c:noMultiLvlLbl val="0"/>
      </c:catAx>
      <c:valAx>
        <c:axId val="37291520"/>
        <c:scaling>
          <c:orientation val="minMax"/>
          <c:max val="1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72899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'Share of renewables_Elec'!$A$26</c:f>
              <c:strCache>
                <c:ptCount val="1"/>
                <c:pt idx="0">
                  <c:v>Russia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'Share of renewables_Elec'!$L$3:$AD$3</c:f>
              <c:numCache>
                <c:formatCode>General</c:formatCode>
                <c:ptCount val="19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</c:numCache>
            </c:numRef>
          </c:cat>
          <c:val>
            <c:numRef>
              <c:f>'Share of renewables_Elec'!$L$26:$AD$26</c:f>
              <c:numCache>
                <c:formatCode>0.00</c:formatCode>
                <c:ptCount val="19"/>
                <c:pt idx="0">
                  <c:v>18.849785000000001</c:v>
                </c:pt>
                <c:pt idx="1">
                  <c:v>19.743089999999981</c:v>
                </c:pt>
                <c:pt idx="2">
                  <c:v>18.441800000000001</c:v>
                </c:pt>
                <c:pt idx="3">
                  <c:v>17.253892</c:v>
                </c:pt>
                <c:pt idx="4">
                  <c:v>19.126698000000001</c:v>
                </c:pt>
                <c:pt idx="5">
                  <c:v>18.367912</c:v>
                </c:pt>
                <c:pt idx="6">
                  <c:v>17.653651000000014</c:v>
                </c:pt>
                <c:pt idx="7">
                  <c:v>17.677747</c:v>
                </c:pt>
                <c:pt idx="8">
                  <c:v>16.071546999999981</c:v>
                </c:pt>
                <c:pt idx="9">
                  <c:v>17.804694000000001</c:v>
                </c:pt>
                <c:pt idx="10">
                  <c:v>16.275251999999988</c:v>
                </c:pt>
                <c:pt idx="11">
                  <c:v>15.943836000000006</c:v>
                </c:pt>
                <c:pt idx="12">
                  <c:v>15.675789000000007</c:v>
                </c:pt>
                <c:pt idx="13">
                  <c:v>17.292171</c:v>
                </c:pt>
                <c:pt idx="14">
                  <c:v>16.715168999999999</c:v>
                </c:pt>
                <c:pt idx="15">
                  <c:v>16.007209</c:v>
                </c:pt>
                <c:pt idx="16">
                  <c:v>17.44591299999998</c:v>
                </c:pt>
                <c:pt idx="17">
                  <c:v>17.510099</c:v>
                </c:pt>
                <c:pt idx="18">
                  <c:v>17.18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951-4856-80DC-37FA748D4025}"/>
            </c:ext>
          </c:extLst>
        </c:ser>
        <c:ser>
          <c:idx val="1"/>
          <c:order val="1"/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'Share of renewables_Elec'!$L$3:$AD$3</c:f>
              <c:numCache>
                <c:formatCode>General</c:formatCode>
                <c:ptCount val="19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</c:numCache>
            </c:numRef>
          </c:cat>
          <c:val>
            <c:numRef>
              <c:f>'Share of renewables_Elec'!$L$27:$AC$27</c:f>
            </c:numRef>
          </c:val>
          <c:smooth val="0"/>
          <c:extLst>
            <c:ext xmlns:c16="http://schemas.microsoft.com/office/drawing/2014/chart" uri="{C3380CC4-5D6E-409C-BE32-E72D297353CC}">
              <c16:uniqueId val="{00000001-5951-4856-80DC-37FA748D4025}"/>
            </c:ext>
          </c:extLst>
        </c:ser>
        <c:ser>
          <c:idx val="2"/>
          <c:order val="2"/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'Share of renewables_Elec'!$L$3:$AD$3</c:f>
              <c:numCache>
                <c:formatCode>General</c:formatCode>
                <c:ptCount val="19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</c:numCache>
            </c:numRef>
          </c:cat>
          <c:val>
            <c:numRef>
              <c:f>'Share of renewables_Elec'!$L$28:$AC$28</c:f>
            </c:numRef>
          </c:val>
          <c:smooth val="0"/>
          <c:extLst>
            <c:ext xmlns:c16="http://schemas.microsoft.com/office/drawing/2014/chart" uri="{C3380CC4-5D6E-409C-BE32-E72D297353CC}">
              <c16:uniqueId val="{00000002-5951-4856-80DC-37FA748D4025}"/>
            </c:ext>
          </c:extLst>
        </c:ser>
        <c:ser>
          <c:idx val="3"/>
          <c:order val="3"/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numRef>
              <c:f>'Share of renewables_Elec'!$L$3:$AD$3</c:f>
              <c:numCache>
                <c:formatCode>General</c:formatCode>
                <c:ptCount val="19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</c:numCache>
            </c:numRef>
          </c:cat>
          <c:val>
            <c:numRef>
              <c:f>'Share of renewables_Elec'!$L$29:$AC$29</c:f>
            </c:numRef>
          </c:val>
          <c:smooth val="0"/>
          <c:extLst>
            <c:ext xmlns:c16="http://schemas.microsoft.com/office/drawing/2014/chart" uri="{C3380CC4-5D6E-409C-BE32-E72D297353CC}">
              <c16:uniqueId val="{00000003-5951-4856-80DC-37FA748D4025}"/>
            </c:ext>
          </c:extLst>
        </c:ser>
        <c:ser>
          <c:idx val="4"/>
          <c:order val="4"/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cat>
            <c:numRef>
              <c:f>'Share of renewables_Elec'!$L$3:$AD$3</c:f>
              <c:numCache>
                <c:formatCode>General</c:formatCode>
                <c:ptCount val="19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</c:numCache>
            </c:numRef>
          </c:cat>
          <c:val>
            <c:numRef>
              <c:f>'Share of renewables_Elec'!$L$30:$AC$30</c:f>
            </c:numRef>
          </c:val>
          <c:smooth val="0"/>
          <c:extLst>
            <c:ext xmlns:c16="http://schemas.microsoft.com/office/drawing/2014/chart" uri="{C3380CC4-5D6E-409C-BE32-E72D297353CC}">
              <c16:uniqueId val="{00000004-5951-4856-80DC-37FA748D4025}"/>
            </c:ext>
          </c:extLst>
        </c:ser>
        <c:ser>
          <c:idx val="5"/>
          <c:order val="5"/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cat>
            <c:numRef>
              <c:f>'Share of renewables_Elec'!$L$3:$AD$3</c:f>
              <c:numCache>
                <c:formatCode>General</c:formatCode>
                <c:ptCount val="19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</c:numCache>
            </c:numRef>
          </c:cat>
          <c:val>
            <c:numRef>
              <c:f>'Share of renewables_Elec'!$L$31:$AC$31</c:f>
            </c:numRef>
          </c:val>
          <c:smooth val="0"/>
          <c:extLst>
            <c:ext xmlns:c16="http://schemas.microsoft.com/office/drawing/2014/chart" uri="{C3380CC4-5D6E-409C-BE32-E72D297353CC}">
              <c16:uniqueId val="{00000005-5951-4856-80DC-37FA748D4025}"/>
            </c:ext>
          </c:extLst>
        </c:ser>
        <c:ser>
          <c:idx val="6"/>
          <c:order val="6"/>
          <c:spPr>
            <a:ln w="28575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'Share of renewables_Elec'!$L$3:$AD$3</c:f>
              <c:numCache>
                <c:formatCode>General</c:formatCode>
                <c:ptCount val="19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</c:numCache>
            </c:numRef>
          </c:cat>
          <c:val>
            <c:numRef>
              <c:f>'Share of renewables_Elec'!$L$32:$AC$32</c:f>
            </c:numRef>
          </c:val>
          <c:smooth val="0"/>
          <c:extLst>
            <c:ext xmlns:c16="http://schemas.microsoft.com/office/drawing/2014/chart" uri="{C3380CC4-5D6E-409C-BE32-E72D297353CC}">
              <c16:uniqueId val="{00000006-5951-4856-80DC-37FA748D4025}"/>
            </c:ext>
          </c:extLst>
        </c:ser>
        <c:ser>
          <c:idx val="7"/>
          <c:order val="7"/>
          <c:spPr>
            <a:ln w="28575" cap="rnd">
              <a:solidFill>
                <a:schemeClr val="accent2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'Share of renewables_Elec'!$L$3:$AD$3</c:f>
              <c:numCache>
                <c:formatCode>General</c:formatCode>
                <c:ptCount val="19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</c:numCache>
            </c:numRef>
          </c:cat>
          <c:val>
            <c:numRef>
              <c:f>'Share of renewables_Elec'!$L$33:$AC$33</c:f>
            </c:numRef>
          </c:val>
          <c:smooth val="0"/>
          <c:extLst>
            <c:ext xmlns:c16="http://schemas.microsoft.com/office/drawing/2014/chart" uri="{C3380CC4-5D6E-409C-BE32-E72D297353CC}">
              <c16:uniqueId val="{00000007-5951-4856-80DC-37FA748D4025}"/>
            </c:ext>
          </c:extLst>
        </c:ser>
        <c:ser>
          <c:idx val="8"/>
          <c:order val="8"/>
          <c:tx>
            <c:strRef>
              <c:f>'Share of renewables_Elec'!$A$34</c:f>
              <c:strCache>
                <c:ptCount val="1"/>
                <c:pt idx="0">
                  <c:v>Argentina</c:v>
                </c:pt>
              </c:strCache>
            </c:strRef>
          </c:tx>
          <c:spPr>
            <a:ln w="25400" cap="rnd">
              <a:solidFill>
                <a:srgbClr val="FFFF00"/>
              </a:solidFill>
              <a:round/>
            </a:ln>
            <a:effectLst/>
          </c:spPr>
          <c:marker>
            <c:symbol val="plus"/>
            <c:size val="5"/>
            <c:spPr>
              <a:noFill/>
              <a:ln w="9525">
                <a:solidFill>
                  <a:srgbClr val="FFFF00"/>
                </a:solidFill>
              </a:ln>
              <a:effectLst/>
            </c:spPr>
          </c:marker>
          <c:cat>
            <c:numRef>
              <c:f>'Share of renewables_Elec'!$L$3:$AD$3</c:f>
              <c:numCache>
                <c:formatCode>General</c:formatCode>
                <c:ptCount val="19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</c:numCache>
            </c:numRef>
          </c:cat>
          <c:val>
            <c:numRef>
              <c:f>'Share of renewables_Elec'!$L$34:$AD$34</c:f>
              <c:numCache>
                <c:formatCode>0.00</c:formatCode>
                <c:ptCount val="19"/>
                <c:pt idx="0">
                  <c:v>33.209706000000011</c:v>
                </c:pt>
                <c:pt idx="1">
                  <c:v>41.844726999999999</c:v>
                </c:pt>
                <c:pt idx="2">
                  <c:v>43.589258000000001</c:v>
                </c:pt>
                <c:pt idx="3">
                  <c:v>37.970626999999993</c:v>
                </c:pt>
                <c:pt idx="4">
                  <c:v>31.692768000000001</c:v>
                </c:pt>
                <c:pt idx="5">
                  <c:v>33.687943000000004</c:v>
                </c:pt>
                <c:pt idx="6">
                  <c:v>37.249244000000004</c:v>
                </c:pt>
                <c:pt idx="7">
                  <c:v>30.063569999999981</c:v>
                </c:pt>
                <c:pt idx="8">
                  <c:v>26.538830999999988</c:v>
                </c:pt>
                <c:pt idx="9">
                  <c:v>29.176611000000001</c:v>
                </c:pt>
                <c:pt idx="10">
                  <c:v>28.773668000000001</c:v>
                </c:pt>
                <c:pt idx="11">
                  <c:v>32.481599999999993</c:v>
                </c:pt>
                <c:pt idx="12">
                  <c:v>29.485219999999973</c:v>
                </c:pt>
                <c:pt idx="13">
                  <c:v>31.675594</c:v>
                </c:pt>
                <c:pt idx="14">
                  <c:v>31.790497999999989</c:v>
                </c:pt>
                <c:pt idx="15">
                  <c:v>28.382159999999981</c:v>
                </c:pt>
                <c:pt idx="16">
                  <c:v>25.595461</c:v>
                </c:pt>
                <c:pt idx="17">
                  <c:v>28.225699999999982</c:v>
                </c:pt>
                <c:pt idx="18">
                  <c:v>30.74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5951-4856-80DC-37FA748D4025}"/>
            </c:ext>
          </c:extLst>
        </c:ser>
        <c:ser>
          <c:idx val="9"/>
          <c:order val="9"/>
          <c:tx>
            <c:strRef>
              <c:f>'Share of renewables_Elec'!$A$35</c:f>
              <c:strCache>
                <c:ptCount val="1"/>
                <c:pt idx="0">
                  <c:v>Brazil</c:v>
                </c:pt>
              </c:strCache>
            </c:strRef>
          </c:tx>
          <c:spPr>
            <a:ln w="25400" cap="rnd">
              <a:solidFill>
                <a:srgbClr val="00B050"/>
              </a:solidFill>
              <a:round/>
            </a:ln>
            <a:effectLst/>
          </c:spPr>
          <c:marker>
            <c:symbol val="diamond"/>
            <c:size val="5"/>
            <c:spPr>
              <a:solidFill>
                <a:srgbClr val="00B050"/>
              </a:solidFill>
              <a:ln w="19050">
                <a:solidFill>
                  <a:srgbClr val="00B050"/>
                </a:solidFill>
              </a:ln>
              <a:effectLst/>
            </c:spPr>
          </c:marker>
          <c:cat>
            <c:numRef>
              <c:f>'Share of renewables_Elec'!$L$3:$AD$3</c:f>
              <c:numCache>
                <c:formatCode>General</c:formatCode>
                <c:ptCount val="19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</c:numCache>
            </c:numRef>
          </c:cat>
          <c:val>
            <c:numRef>
              <c:f>'Share of renewables_Elec'!$L$35:$AD$35</c:f>
              <c:numCache>
                <c:formatCode>0.00</c:formatCode>
                <c:ptCount val="19"/>
                <c:pt idx="0">
                  <c:v>89.492705999999998</c:v>
                </c:pt>
                <c:pt idx="1">
                  <c:v>84.287445000000005</c:v>
                </c:pt>
                <c:pt idx="2">
                  <c:v>85.738173000000003</c:v>
                </c:pt>
                <c:pt idx="3">
                  <c:v>87.163602999999981</c:v>
                </c:pt>
                <c:pt idx="4">
                  <c:v>86.032111999999998</c:v>
                </c:pt>
                <c:pt idx="5">
                  <c:v>87.124628000000001</c:v>
                </c:pt>
                <c:pt idx="6">
                  <c:v>86.747652000000059</c:v>
                </c:pt>
                <c:pt idx="7">
                  <c:v>88.214680000000058</c:v>
                </c:pt>
                <c:pt idx="8">
                  <c:v>84.266424000000058</c:v>
                </c:pt>
                <c:pt idx="9">
                  <c:v>88.995775999999978</c:v>
                </c:pt>
                <c:pt idx="10">
                  <c:v>84.724233999999996</c:v>
                </c:pt>
                <c:pt idx="11">
                  <c:v>87.120996999999988</c:v>
                </c:pt>
                <c:pt idx="12">
                  <c:v>82.448283000000075</c:v>
                </c:pt>
                <c:pt idx="13">
                  <c:v>76.689207999999979</c:v>
                </c:pt>
                <c:pt idx="14">
                  <c:v>73.082073999999949</c:v>
                </c:pt>
                <c:pt idx="15">
                  <c:v>73.966908000000004</c:v>
                </c:pt>
                <c:pt idx="16">
                  <c:v>80.958280999999999</c:v>
                </c:pt>
                <c:pt idx="17">
                  <c:v>79.70635799999998</c:v>
                </c:pt>
                <c:pt idx="18">
                  <c:v>82.460000000000022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5951-4856-80DC-37FA748D4025}"/>
            </c:ext>
          </c:extLst>
        </c:ser>
        <c:ser>
          <c:idx val="10"/>
          <c:order val="10"/>
          <c:spPr>
            <a:ln w="28575" cap="rnd">
              <a:solidFill>
                <a:schemeClr val="accent5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'Share of renewables_Elec'!$L$3:$AD$3</c:f>
              <c:numCache>
                <c:formatCode>General</c:formatCode>
                <c:ptCount val="19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</c:numCache>
            </c:numRef>
          </c:cat>
          <c:val>
            <c:numRef>
              <c:f>'Share of renewables_Elec'!$L$36:$AC$36</c:f>
            </c:numRef>
          </c:val>
          <c:smooth val="0"/>
          <c:extLst>
            <c:ext xmlns:c16="http://schemas.microsoft.com/office/drawing/2014/chart" uri="{C3380CC4-5D6E-409C-BE32-E72D297353CC}">
              <c16:uniqueId val="{0000000A-5951-4856-80DC-37FA748D4025}"/>
            </c:ext>
          </c:extLst>
        </c:ser>
        <c:ser>
          <c:idx val="11"/>
          <c:order val="11"/>
          <c:tx>
            <c:strRef>
              <c:f>'Share of renewables_Elec'!$A$37</c:f>
              <c:strCache>
                <c:ptCount val="1"/>
                <c:pt idx="0">
                  <c:v>Colombia</c:v>
                </c:pt>
              </c:strCache>
            </c:strRef>
          </c:tx>
          <c:spPr>
            <a:ln w="25400" cap="rnd">
              <a:solidFill>
                <a:schemeClr val="accent6">
                  <a:lumMod val="60000"/>
                </a:schemeClr>
              </a:solidFill>
              <a:round/>
            </a:ln>
            <a:effectLst/>
          </c:spPr>
          <c:marker>
            <c:symbol val="square"/>
            <c:size val="5"/>
            <c:spPr>
              <a:solidFill>
                <a:schemeClr val="accent6">
                  <a:lumMod val="60000"/>
                </a:schemeClr>
              </a:solidFill>
              <a:ln w="9525">
                <a:solidFill>
                  <a:schemeClr val="accent6">
                    <a:lumMod val="60000"/>
                  </a:schemeClr>
                </a:solidFill>
              </a:ln>
              <a:effectLst/>
            </c:spPr>
          </c:marker>
          <c:cat>
            <c:numRef>
              <c:f>'Share of renewables_Elec'!$L$3:$AD$3</c:f>
              <c:numCache>
                <c:formatCode>General</c:formatCode>
                <c:ptCount val="19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</c:numCache>
            </c:numRef>
          </c:cat>
          <c:val>
            <c:numRef>
              <c:f>'Share of renewables_Elec'!$L$37:$AD$37</c:f>
              <c:numCache>
                <c:formatCode>0.00</c:formatCode>
                <c:ptCount val="19"/>
                <c:pt idx="0">
                  <c:v>75.524637999999982</c:v>
                </c:pt>
                <c:pt idx="1">
                  <c:v>74.338197999999949</c:v>
                </c:pt>
                <c:pt idx="2">
                  <c:v>76.504152000000005</c:v>
                </c:pt>
                <c:pt idx="3">
                  <c:v>78.788595000000001</c:v>
                </c:pt>
                <c:pt idx="4">
                  <c:v>81.650877999999906</c:v>
                </c:pt>
                <c:pt idx="5">
                  <c:v>80.169657000000001</c:v>
                </c:pt>
                <c:pt idx="6">
                  <c:v>80.600763000000001</c:v>
                </c:pt>
                <c:pt idx="7">
                  <c:v>81.53339099999998</c:v>
                </c:pt>
                <c:pt idx="8">
                  <c:v>84.010869000000056</c:v>
                </c:pt>
                <c:pt idx="9">
                  <c:v>72.877915999999999</c:v>
                </c:pt>
                <c:pt idx="10">
                  <c:v>72.120691999999949</c:v>
                </c:pt>
                <c:pt idx="11">
                  <c:v>83.465289999999996</c:v>
                </c:pt>
                <c:pt idx="12">
                  <c:v>79.550194000000005</c:v>
                </c:pt>
                <c:pt idx="13">
                  <c:v>73.998675000000006</c:v>
                </c:pt>
                <c:pt idx="14">
                  <c:v>74.038310999999979</c:v>
                </c:pt>
                <c:pt idx="15">
                  <c:v>68.236811000000003</c:v>
                </c:pt>
                <c:pt idx="16">
                  <c:v>72.107545999999999</c:v>
                </c:pt>
                <c:pt idx="17">
                  <c:v>86.776804999999982</c:v>
                </c:pt>
                <c:pt idx="18">
                  <c:v>75.73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B-5951-4856-80DC-37FA748D4025}"/>
            </c:ext>
          </c:extLst>
        </c:ser>
        <c:ser>
          <c:idx val="12"/>
          <c:order val="12"/>
          <c:tx>
            <c:strRef>
              <c:f>'Share of renewables_Elec'!$A$38</c:f>
              <c:strCache>
                <c:ptCount val="1"/>
                <c:pt idx="0">
                  <c:v>Mexico</c:v>
                </c:pt>
              </c:strCache>
            </c:strRef>
          </c:tx>
          <c:spPr>
            <a:ln w="28575" cap="rnd">
              <a:solidFill>
                <a:srgbClr val="00FFFF"/>
              </a:solidFill>
              <a:round/>
            </a:ln>
            <a:effectLst/>
          </c:spPr>
          <c:marker>
            <c:symbol val="none"/>
          </c:marker>
          <c:cat>
            <c:numRef>
              <c:f>'Share of renewables_Elec'!$L$3:$AD$3</c:f>
              <c:numCache>
                <c:formatCode>General</c:formatCode>
                <c:ptCount val="19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</c:numCache>
            </c:numRef>
          </c:cat>
          <c:val>
            <c:numRef>
              <c:f>'Share of renewables_Elec'!$L$38:$AD$38</c:f>
              <c:numCache>
                <c:formatCode>0.00</c:formatCode>
                <c:ptCount val="19"/>
                <c:pt idx="0">
                  <c:v>19.804060000000014</c:v>
                </c:pt>
                <c:pt idx="1">
                  <c:v>17.105631999999989</c:v>
                </c:pt>
                <c:pt idx="2">
                  <c:v>15.055838000000007</c:v>
                </c:pt>
                <c:pt idx="3">
                  <c:v>12.125715</c:v>
                </c:pt>
                <c:pt idx="4">
                  <c:v>14.448423999999999</c:v>
                </c:pt>
                <c:pt idx="5">
                  <c:v>15.197313999999999</c:v>
                </c:pt>
                <c:pt idx="6">
                  <c:v>15.334249</c:v>
                </c:pt>
                <c:pt idx="7">
                  <c:v>14.090443</c:v>
                </c:pt>
                <c:pt idx="8">
                  <c:v>17.543025999999987</c:v>
                </c:pt>
                <c:pt idx="9">
                  <c:v>12.947331999999999</c:v>
                </c:pt>
                <c:pt idx="10">
                  <c:v>16.602852000000013</c:v>
                </c:pt>
                <c:pt idx="11">
                  <c:v>14.888803000000001</c:v>
                </c:pt>
                <c:pt idx="12">
                  <c:v>13.788131</c:v>
                </c:pt>
                <c:pt idx="13">
                  <c:v>13.299543</c:v>
                </c:pt>
                <c:pt idx="14">
                  <c:v>17.543515999999986</c:v>
                </c:pt>
                <c:pt idx="15">
                  <c:v>15.394134000000006</c:v>
                </c:pt>
                <c:pt idx="16">
                  <c:v>15.357473000000002</c:v>
                </c:pt>
                <c:pt idx="17">
                  <c:v>16.561313999999989</c:v>
                </c:pt>
                <c:pt idx="18">
                  <c:v>16.739999999999988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C-5951-4856-80DC-37FA748D4025}"/>
            </c:ext>
          </c:extLst>
        </c:ser>
        <c:ser>
          <c:idx val="13"/>
          <c:order val="13"/>
          <c:spPr>
            <a:ln w="28575" cap="rnd">
              <a:solidFill>
                <a:schemeClr val="accent2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'Share of renewables_Elec'!$L$3:$AD$3</c:f>
              <c:numCache>
                <c:formatCode>General</c:formatCode>
                <c:ptCount val="19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</c:numCache>
            </c:numRef>
          </c:cat>
          <c:val>
            <c:numRef>
              <c:f>'Share of renewables_Elec'!$L$39:$AC$39</c:f>
            </c:numRef>
          </c:val>
          <c:smooth val="0"/>
          <c:extLst>
            <c:ext xmlns:c16="http://schemas.microsoft.com/office/drawing/2014/chart" uri="{C3380CC4-5D6E-409C-BE32-E72D297353CC}">
              <c16:uniqueId val="{0000000D-5951-4856-80DC-37FA748D4025}"/>
            </c:ext>
          </c:extLst>
        </c:ser>
        <c:ser>
          <c:idx val="14"/>
          <c:order val="14"/>
          <c:spPr>
            <a:ln w="28575" cap="rnd">
              <a:solidFill>
                <a:schemeClr val="accent3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'Share of renewables_Elec'!$L$3:$AD$3</c:f>
              <c:numCache>
                <c:formatCode>General</c:formatCode>
                <c:ptCount val="19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</c:numCache>
            </c:numRef>
          </c:cat>
          <c:val>
            <c:numRef>
              <c:f>'Share of renewables_Elec'!$L$40:$AC$40</c:f>
            </c:numRef>
          </c:val>
          <c:smooth val="0"/>
          <c:extLst>
            <c:ext xmlns:c16="http://schemas.microsoft.com/office/drawing/2014/chart" uri="{C3380CC4-5D6E-409C-BE32-E72D297353CC}">
              <c16:uniqueId val="{0000000E-5951-4856-80DC-37FA748D4025}"/>
            </c:ext>
          </c:extLst>
        </c:ser>
        <c:ser>
          <c:idx val="15"/>
          <c:order val="15"/>
          <c:tx>
            <c:strRef>
              <c:f>'Share of renewables_Elec'!$A$41</c:f>
              <c:strCache>
                <c:ptCount val="1"/>
                <c:pt idx="0">
                  <c:v>China</c:v>
                </c:pt>
              </c:strCache>
            </c:strRef>
          </c:tx>
          <c:spPr>
            <a:ln w="25400" cap="rnd">
              <a:solidFill>
                <a:schemeClr val="accent4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x"/>
            <c:size val="5"/>
            <c:spPr>
              <a:noFill/>
              <a:ln w="9525">
                <a:solidFill>
                  <a:schemeClr val="accent4">
                    <a:lumMod val="80000"/>
                    <a:lumOff val="20000"/>
                  </a:schemeClr>
                </a:solidFill>
              </a:ln>
              <a:effectLst/>
            </c:spPr>
          </c:marker>
          <c:cat>
            <c:numRef>
              <c:f>'Share of renewables_Elec'!$L$3:$AD$3</c:f>
              <c:numCache>
                <c:formatCode>General</c:formatCode>
                <c:ptCount val="19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</c:numCache>
            </c:numRef>
          </c:cat>
          <c:val>
            <c:numRef>
              <c:f>'Share of renewables_Elec'!$L$41:$AD$41</c:f>
              <c:numCache>
                <c:formatCode>0.00</c:formatCode>
                <c:ptCount val="19"/>
                <c:pt idx="0">
                  <c:v>16.639498000000014</c:v>
                </c:pt>
                <c:pt idx="1">
                  <c:v>18.958518999999981</c:v>
                </c:pt>
                <c:pt idx="2">
                  <c:v>17.618628000000001</c:v>
                </c:pt>
                <c:pt idx="3">
                  <c:v>15.037040000000001</c:v>
                </c:pt>
                <c:pt idx="4">
                  <c:v>16.223265999999999</c:v>
                </c:pt>
                <c:pt idx="5">
                  <c:v>16.175025000000005</c:v>
                </c:pt>
                <c:pt idx="6">
                  <c:v>15.592783000000004</c:v>
                </c:pt>
                <c:pt idx="7">
                  <c:v>15.263347</c:v>
                </c:pt>
                <c:pt idx="8">
                  <c:v>17.737444</c:v>
                </c:pt>
                <c:pt idx="9">
                  <c:v>17.863797999999989</c:v>
                </c:pt>
                <c:pt idx="10">
                  <c:v>18.831471000000015</c:v>
                </c:pt>
                <c:pt idx="11">
                  <c:v>16.954167000000005</c:v>
                </c:pt>
                <c:pt idx="12">
                  <c:v>20.115497999999999</c:v>
                </c:pt>
                <c:pt idx="13">
                  <c:v>20.452495999999989</c:v>
                </c:pt>
                <c:pt idx="14">
                  <c:v>22.789038999999981</c:v>
                </c:pt>
                <c:pt idx="15">
                  <c:v>24.13193100000003</c:v>
                </c:pt>
                <c:pt idx="16">
                  <c:v>25.397555000000015</c:v>
                </c:pt>
                <c:pt idx="17">
                  <c:v>25.96577599999998</c:v>
                </c:pt>
                <c:pt idx="18">
                  <c:v>26.25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F-5951-4856-80DC-37FA748D4025}"/>
            </c:ext>
          </c:extLst>
        </c:ser>
        <c:ser>
          <c:idx val="16"/>
          <c:order val="16"/>
          <c:tx>
            <c:strRef>
              <c:f>'Share of renewables_Elec'!$A$42</c:f>
              <c:strCache>
                <c:ptCount val="1"/>
                <c:pt idx="0">
                  <c:v>India</c:v>
                </c:pt>
              </c:strCache>
            </c:strRef>
          </c:tx>
          <c:spPr>
            <a:ln w="28575" cap="rnd">
              <a:solidFill>
                <a:schemeClr val="accent5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'Share of renewables_Elec'!$L$3:$AD$3</c:f>
              <c:numCache>
                <c:formatCode>General</c:formatCode>
                <c:ptCount val="19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</c:numCache>
            </c:numRef>
          </c:cat>
          <c:val>
            <c:numRef>
              <c:f>'Share of renewables_Elec'!$L$42:$AD$42</c:f>
              <c:numCache>
                <c:formatCode>0.00</c:formatCode>
                <c:ptCount val="19"/>
                <c:pt idx="0">
                  <c:v>13.590948000000001</c:v>
                </c:pt>
                <c:pt idx="1">
                  <c:v>13.207044</c:v>
                </c:pt>
                <c:pt idx="2">
                  <c:v>12.055161</c:v>
                </c:pt>
                <c:pt idx="3">
                  <c:v>13.469425000000006</c:v>
                </c:pt>
                <c:pt idx="4">
                  <c:v>14.482501000000006</c:v>
                </c:pt>
                <c:pt idx="5">
                  <c:v>16.619018000000015</c:v>
                </c:pt>
                <c:pt idx="6">
                  <c:v>17.540424999999981</c:v>
                </c:pt>
                <c:pt idx="7">
                  <c:v>17.864086</c:v>
                </c:pt>
                <c:pt idx="8">
                  <c:v>16.509834000000001</c:v>
                </c:pt>
                <c:pt idx="9">
                  <c:v>15.660055</c:v>
                </c:pt>
                <c:pt idx="10">
                  <c:v>16.043743999999979</c:v>
                </c:pt>
                <c:pt idx="11">
                  <c:v>17.316963000000019</c:v>
                </c:pt>
                <c:pt idx="12">
                  <c:v>15.732972999999999</c:v>
                </c:pt>
                <c:pt idx="13">
                  <c:v>17.349314</c:v>
                </c:pt>
                <c:pt idx="14">
                  <c:v>16.25384</c:v>
                </c:pt>
                <c:pt idx="15">
                  <c:v>15.34305</c:v>
                </c:pt>
                <c:pt idx="16">
                  <c:v>15.49432</c:v>
                </c:pt>
                <c:pt idx="17">
                  <c:v>16.288520999999971</c:v>
                </c:pt>
                <c:pt idx="18">
                  <c:v>18.510000000000005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0-5951-4856-80DC-37FA748D4025}"/>
            </c:ext>
          </c:extLst>
        </c:ser>
        <c:ser>
          <c:idx val="17"/>
          <c:order val="17"/>
          <c:spPr>
            <a:ln w="28575" cap="rnd">
              <a:solidFill>
                <a:schemeClr val="accent6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'Share of renewables_Elec'!$L$3:$AD$3</c:f>
              <c:numCache>
                <c:formatCode>General</c:formatCode>
                <c:ptCount val="19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</c:numCache>
            </c:numRef>
          </c:cat>
          <c:val>
            <c:numRef>
              <c:f>'Share of renewables_Elec'!$L$43:$AC$43</c:f>
            </c:numRef>
          </c:val>
          <c:smooth val="0"/>
          <c:extLst>
            <c:ext xmlns:c16="http://schemas.microsoft.com/office/drawing/2014/chart" uri="{C3380CC4-5D6E-409C-BE32-E72D297353CC}">
              <c16:uniqueId val="{00000011-5951-4856-80DC-37FA748D4025}"/>
            </c:ext>
          </c:extLst>
        </c:ser>
        <c:ser>
          <c:idx val="18"/>
          <c:order val="18"/>
          <c:spPr>
            <a:ln w="28575" cap="rnd">
              <a:solidFill>
                <a:schemeClr val="accent1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'Share of renewables_Elec'!$L$3:$AD$3</c:f>
              <c:numCache>
                <c:formatCode>General</c:formatCode>
                <c:ptCount val="19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</c:numCache>
            </c:numRef>
          </c:cat>
          <c:val>
            <c:numRef>
              <c:f>'Share of renewables_Elec'!$L$44:$AC$44</c:f>
            </c:numRef>
          </c:val>
          <c:smooth val="0"/>
          <c:extLst>
            <c:ext xmlns:c16="http://schemas.microsoft.com/office/drawing/2014/chart" uri="{C3380CC4-5D6E-409C-BE32-E72D297353CC}">
              <c16:uniqueId val="{00000012-5951-4856-80DC-37FA748D4025}"/>
            </c:ext>
          </c:extLst>
        </c:ser>
        <c:ser>
          <c:idx val="19"/>
          <c:order val="19"/>
          <c:spPr>
            <a:ln w="28575" cap="rnd">
              <a:solidFill>
                <a:schemeClr val="accent2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'Share of renewables_Elec'!$L$3:$AD$3</c:f>
              <c:numCache>
                <c:formatCode>General</c:formatCode>
                <c:ptCount val="19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</c:numCache>
            </c:numRef>
          </c:cat>
          <c:val>
            <c:numRef>
              <c:f>'Share of renewables_Elec'!$L$45:$AC$45</c:f>
            </c:numRef>
          </c:val>
          <c:smooth val="0"/>
          <c:extLst>
            <c:ext xmlns:c16="http://schemas.microsoft.com/office/drawing/2014/chart" uri="{C3380CC4-5D6E-409C-BE32-E72D297353CC}">
              <c16:uniqueId val="{00000013-5951-4856-80DC-37FA748D4025}"/>
            </c:ext>
          </c:extLst>
        </c:ser>
        <c:ser>
          <c:idx val="20"/>
          <c:order val="20"/>
          <c:spPr>
            <a:ln w="28575" cap="rnd">
              <a:solidFill>
                <a:schemeClr val="accent3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'Share of renewables_Elec'!$L$3:$AD$3</c:f>
              <c:numCache>
                <c:formatCode>General</c:formatCode>
                <c:ptCount val="19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</c:numCache>
            </c:numRef>
          </c:cat>
          <c:val>
            <c:numRef>
              <c:f>'Share of renewables_Elec'!$L$46:$AC$46</c:f>
            </c:numRef>
          </c:val>
          <c:smooth val="0"/>
          <c:extLst>
            <c:ext xmlns:c16="http://schemas.microsoft.com/office/drawing/2014/chart" uri="{C3380CC4-5D6E-409C-BE32-E72D297353CC}">
              <c16:uniqueId val="{00000014-5951-4856-80DC-37FA748D4025}"/>
            </c:ext>
          </c:extLst>
        </c:ser>
        <c:ser>
          <c:idx val="21"/>
          <c:order val="21"/>
          <c:spPr>
            <a:ln w="28575" cap="rnd">
              <a:solidFill>
                <a:schemeClr val="accent4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'Share of renewables_Elec'!$L$3:$AD$3</c:f>
              <c:numCache>
                <c:formatCode>General</c:formatCode>
                <c:ptCount val="19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</c:numCache>
            </c:numRef>
          </c:cat>
          <c:val>
            <c:numRef>
              <c:f>'Share of renewables_Elec'!$L$47:$AC$47</c:f>
            </c:numRef>
          </c:val>
          <c:smooth val="0"/>
          <c:extLst>
            <c:ext xmlns:c16="http://schemas.microsoft.com/office/drawing/2014/chart" uri="{C3380CC4-5D6E-409C-BE32-E72D297353CC}">
              <c16:uniqueId val="{00000015-5951-4856-80DC-37FA748D4025}"/>
            </c:ext>
          </c:extLst>
        </c:ser>
        <c:ser>
          <c:idx val="22"/>
          <c:order val="22"/>
          <c:spPr>
            <a:ln w="28575" cap="rnd">
              <a:solidFill>
                <a:schemeClr val="accent5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'Share of renewables_Elec'!$L$3:$AD$3</c:f>
              <c:numCache>
                <c:formatCode>General</c:formatCode>
                <c:ptCount val="19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</c:numCache>
            </c:numRef>
          </c:cat>
          <c:val>
            <c:numRef>
              <c:f>'Share of renewables_Elec'!$L$48:$AC$48</c:f>
            </c:numRef>
          </c:val>
          <c:smooth val="0"/>
          <c:extLst>
            <c:ext xmlns:c16="http://schemas.microsoft.com/office/drawing/2014/chart" uri="{C3380CC4-5D6E-409C-BE32-E72D297353CC}">
              <c16:uniqueId val="{00000016-5951-4856-80DC-37FA748D4025}"/>
            </c:ext>
          </c:extLst>
        </c:ser>
        <c:ser>
          <c:idx val="23"/>
          <c:order val="23"/>
          <c:spPr>
            <a:ln w="28575" cap="rnd">
              <a:solidFill>
                <a:schemeClr val="accent6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'Share of renewables_Elec'!$L$3:$AD$3</c:f>
              <c:numCache>
                <c:formatCode>General</c:formatCode>
                <c:ptCount val="19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</c:numCache>
            </c:numRef>
          </c:cat>
          <c:val>
            <c:numRef>
              <c:f>'Share of renewables_Elec'!$L$49:$AC$49</c:f>
            </c:numRef>
          </c:val>
          <c:smooth val="0"/>
          <c:extLst>
            <c:ext xmlns:c16="http://schemas.microsoft.com/office/drawing/2014/chart" uri="{C3380CC4-5D6E-409C-BE32-E72D297353CC}">
              <c16:uniqueId val="{00000017-5951-4856-80DC-37FA748D4025}"/>
            </c:ext>
          </c:extLst>
        </c:ser>
        <c:ser>
          <c:idx val="24"/>
          <c:order val="24"/>
          <c:spPr>
            <a:ln w="28575" cap="rnd">
              <a:solidFill>
                <a:schemeClr val="accent1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'Share of renewables_Elec'!$L$3:$AD$3</c:f>
              <c:numCache>
                <c:formatCode>General</c:formatCode>
                <c:ptCount val="19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</c:numCache>
            </c:numRef>
          </c:cat>
          <c:val>
            <c:numRef>
              <c:f>'Share of renewables_Elec'!$L$50:$AC$50</c:f>
            </c:numRef>
          </c:val>
          <c:smooth val="0"/>
          <c:extLst>
            <c:ext xmlns:c16="http://schemas.microsoft.com/office/drawing/2014/chart" uri="{C3380CC4-5D6E-409C-BE32-E72D297353CC}">
              <c16:uniqueId val="{00000018-5951-4856-80DC-37FA748D4025}"/>
            </c:ext>
          </c:extLst>
        </c:ser>
        <c:ser>
          <c:idx val="25"/>
          <c:order val="25"/>
          <c:spPr>
            <a:ln w="28575" cap="rnd">
              <a:solidFill>
                <a:schemeClr val="accent2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'Share of renewables_Elec'!$L$3:$AD$3</c:f>
              <c:numCache>
                <c:formatCode>General</c:formatCode>
                <c:ptCount val="19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</c:numCache>
            </c:numRef>
          </c:cat>
          <c:val>
            <c:numRef>
              <c:f>'Share of renewables_Elec'!$L$51:$AC$51</c:f>
            </c:numRef>
          </c:val>
          <c:smooth val="0"/>
          <c:extLst>
            <c:ext xmlns:c16="http://schemas.microsoft.com/office/drawing/2014/chart" uri="{C3380CC4-5D6E-409C-BE32-E72D297353CC}">
              <c16:uniqueId val="{00000019-5951-4856-80DC-37FA748D4025}"/>
            </c:ext>
          </c:extLst>
        </c:ser>
        <c:ser>
          <c:idx val="26"/>
          <c:order val="26"/>
          <c:spPr>
            <a:ln w="28575" cap="rnd">
              <a:solidFill>
                <a:schemeClr val="accent3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'Share of renewables_Elec'!$L$3:$AD$3</c:f>
              <c:numCache>
                <c:formatCode>General</c:formatCode>
                <c:ptCount val="19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</c:numCache>
            </c:numRef>
          </c:cat>
          <c:val>
            <c:numRef>
              <c:f>'Share of renewables_Elec'!$L$52:$AC$52</c:f>
            </c:numRef>
          </c:val>
          <c:smooth val="0"/>
          <c:extLst>
            <c:ext xmlns:c16="http://schemas.microsoft.com/office/drawing/2014/chart" uri="{C3380CC4-5D6E-409C-BE32-E72D297353CC}">
              <c16:uniqueId val="{0000001A-5951-4856-80DC-37FA748D4025}"/>
            </c:ext>
          </c:extLst>
        </c:ser>
        <c:ser>
          <c:idx val="27"/>
          <c:order val="27"/>
          <c:spPr>
            <a:ln w="28575" cap="rnd">
              <a:solidFill>
                <a:schemeClr val="accent4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'Share of renewables_Elec'!$L$3:$AD$3</c:f>
              <c:numCache>
                <c:formatCode>General</c:formatCode>
                <c:ptCount val="19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</c:numCache>
            </c:numRef>
          </c:cat>
          <c:val>
            <c:numRef>
              <c:f>'Share of renewables_Elec'!$L$53:$AC$53</c:f>
            </c:numRef>
          </c:val>
          <c:smooth val="0"/>
          <c:extLst>
            <c:ext xmlns:c16="http://schemas.microsoft.com/office/drawing/2014/chart" uri="{C3380CC4-5D6E-409C-BE32-E72D297353CC}">
              <c16:uniqueId val="{0000001B-5951-4856-80DC-37FA748D4025}"/>
            </c:ext>
          </c:extLst>
        </c:ser>
        <c:ser>
          <c:idx val="28"/>
          <c:order val="28"/>
          <c:spPr>
            <a:ln w="28575" cap="rnd">
              <a:solidFill>
                <a:schemeClr val="accent5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'Share of renewables_Elec'!$L$3:$AD$3</c:f>
              <c:numCache>
                <c:formatCode>General</c:formatCode>
                <c:ptCount val="19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</c:numCache>
            </c:numRef>
          </c:cat>
          <c:val>
            <c:numRef>
              <c:f>'Share of renewables_Elec'!$L$54:$AC$54</c:f>
            </c:numRef>
          </c:val>
          <c:smooth val="0"/>
          <c:extLst>
            <c:ext xmlns:c16="http://schemas.microsoft.com/office/drawing/2014/chart" uri="{C3380CC4-5D6E-409C-BE32-E72D297353CC}">
              <c16:uniqueId val="{0000001C-5951-4856-80DC-37FA748D4025}"/>
            </c:ext>
          </c:extLst>
        </c:ser>
        <c:ser>
          <c:idx val="29"/>
          <c:order val="29"/>
          <c:tx>
            <c:strRef>
              <c:f>'Share of renewables_Elec'!$A$55</c:f>
              <c:strCache>
                <c:ptCount val="1"/>
                <c:pt idx="0">
                  <c:v>Nigeria</c:v>
                </c:pt>
              </c:strCache>
            </c:strRef>
          </c:tx>
          <c:spPr>
            <a:ln w="28575" cap="rnd">
              <a:solidFill>
                <a:schemeClr val="accent6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'Share of renewables_Elec'!$L$3:$AD$3</c:f>
              <c:numCache>
                <c:formatCode>General</c:formatCode>
                <c:ptCount val="19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</c:numCache>
            </c:numRef>
          </c:cat>
          <c:val>
            <c:numRef>
              <c:f>'Share of renewables_Elec'!$L$55:$AD$55</c:f>
              <c:numCache>
                <c:formatCode>0.00</c:formatCode>
                <c:ptCount val="19"/>
                <c:pt idx="0">
                  <c:v>38.215523000000012</c:v>
                </c:pt>
                <c:pt idx="1">
                  <c:v>38.216272000000011</c:v>
                </c:pt>
                <c:pt idx="2">
                  <c:v>38.217683999999998</c:v>
                </c:pt>
                <c:pt idx="3">
                  <c:v>36.900515000000013</c:v>
                </c:pt>
                <c:pt idx="4">
                  <c:v>33.400618000000001</c:v>
                </c:pt>
                <c:pt idx="5">
                  <c:v>33.000552000000013</c:v>
                </c:pt>
                <c:pt idx="6">
                  <c:v>27.100822000000001</c:v>
                </c:pt>
                <c:pt idx="7">
                  <c:v>27.099834999999999</c:v>
                </c:pt>
                <c:pt idx="8">
                  <c:v>27.100899999999999</c:v>
                </c:pt>
                <c:pt idx="9">
                  <c:v>22.900338999999981</c:v>
                </c:pt>
                <c:pt idx="10">
                  <c:v>24.401821999999999</c:v>
                </c:pt>
                <c:pt idx="11">
                  <c:v>21.761485999999987</c:v>
                </c:pt>
                <c:pt idx="12">
                  <c:v>19.713648999999986</c:v>
                </c:pt>
                <c:pt idx="13">
                  <c:v>18.439913000000001</c:v>
                </c:pt>
                <c:pt idx="14">
                  <c:v>17.591313</c:v>
                </c:pt>
                <c:pt idx="15">
                  <c:v>18.195125000000001</c:v>
                </c:pt>
                <c:pt idx="16">
                  <c:v>18.195125000000001</c:v>
                </c:pt>
                <c:pt idx="17">
                  <c:v>18.207601</c:v>
                </c:pt>
                <c:pt idx="18">
                  <c:v>16.72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D-5951-4856-80DC-37FA748D4025}"/>
            </c:ext>
          </c:extLst>
        </c:ser>
        <c:ser>
          <c:idx val="30"/>
          <c:order val="30"/>
          <c:tx>
            <c:strRef>
              <c:f>'Share of renewables_Elec'!$A$56</c:f>
              <c:strCache>
                <c:ptCount val="1"/>
                <c:pt idx="0">
                  <c:v>South Africa</c:v>
                </c:pt>
              </c:strCache>
            </c:strRef>
          </c:tx>
          <c:spPr>
            <a:ln w="28575" cap="rnd">
              <a:solidFill>
                <a:schemeClr val="accent1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'Share of renewables_Elec'!$L$3:$AD$3</c:f>
              <c:numCache>
                <c:formatCode>General</c:formatCode>
                <c:ptCount val="19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</c:numCache>
            </c:numRef>
          </c:cat>
          <c:val>
            <c:numRef>
              <c:f>'Share of renewables_Elec'!$L$56:$AD$56</c:f>
              <c:numCache>
                <c:formatCode>0.00</c:formatCode>
                <c:ptCount val="19"/>
                <c:pt idx="0">
                  <c:v>2.0131009999999998</c:v>
                </c:pt>
                <c:pt idx="1">
                  <c:v>2.0080909999999998</c:v>
                </c:pt>
                <c:pt idx="2">
                  <c:v>2.1094870000000001</c:v>
                </c:pt>
                <c:pt idx="3">
                  <c:v>1.685103</c:v>
                </c:pt>
                <c:pt idx="4">
                  <c:v>2.002821</c:v>
                </c:pt>
                <c:pt idx="5">
                  <c:v>1.827928999999999</c:v>
                </c:pt>
                <c:pt idx="6">
                  <c:v>2.4141249999999999</c:v>
                </c:pt>
                <c:pt idx="7">
                  <c:v>1.5686259999999999</c:v>
                </c:pt>
                <c:pt idx="8">
                  <c:v>1.6547229999999999</c:v>
                </c:pt>
                <c:pt idx="9">
                  <c:v>1.7847629999999999</c:v>
                </c:pt>
                <c:pt idx="10">
                  <c:v>2.0751079999999997</c:v>
                </c:pt>
                <c:pt idx="11">
                  <c:v>2.0362769999999979</c:v>
                </c:pt>
                <c:pt idx="12">
                  <c:v>1.7614059999999998</c:v>
                </c:pt>
                <c:pt idx="13">
                  <c:v>1.7272419999999991</c:v>
                </c:pt>
                <c:pt idx="14">
                  <c:v>2.5073439999999998</c:v>
                </c:pt>
                <c:pt idx="15">
                  <c:v>3.3978889999999984</c:v>
                </c:pt>
                <c:pt idx="16">
                  <c:v>3.957614</c:v>
                </c:pt>
                <c:pt idx="17">
                  <c:v>4.1695199999999959</c:v>
                </c:pt>
                <c:pt idx="18">
                  <c:v>5.29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E-5951-4856-80DC-37FA748D402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93123072"/>
        <c:axId val="193124608"/>
      </c:lineChart>
      <c:catAx>
        <c:axId val="1931230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93124608"/>
        <c:crosses val="autoZero"/>
        <c:auto val="1"/>
        <c:lblAlgn val="ctr"/>
        <c:lblOffset val="100"/>
        <c:noMultiLvlLbl val="0"/>
      </c:catAx>
      <c:valAx>
        <c:axId val="1931246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pt-BR"/>
                  <a:t>(%)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#,##0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931230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774E60-73A8-4F77-8D79-AF60602B4C2E}" type="datetimeFigureOut">
              <a:rPr lang="it-IT" smtClean="0"/>
              <a:pPr/>
              <a:t>16/06/2020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C6C8D6-8CB1-449F-9BC1-1AC16FCC4F0B}" type="slidenum">
              <a:rPr lang="it-IT" smtClean="0"/>
              <a:pPr/>
              <a:t>‹nº›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320386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BF43A7-9D22-4E6C-A0CD-84D980CC8C40}" type="datetimeFigureOut">
              <a:rPr lang="it-IT" smtClean="0"/>
              <a:pPr/>
              <a:t>16/06/2020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698F06-5799-4E47-A790-F0672F46741C}" type="slidenum">
              <a:rPr lang="it-IT" smtClean="0"/>
              <a:pPr/>
              <a:t>‹nº›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336472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hdr.undp.org/en/statistics/hdi/" TargetMode="External"/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www.eia.gov/cfapps/ipdbproject/IEDIndex3.cfm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sz="1200" kern="1200" dirty="0" smtClean="0">
              <a:solidFill>
                <a:schemeClr val="tx1"/>
              </a:solidFill>
              <a:latin typeface="Times" pitchFamily="18" charset="0"/>
              <a:ea typeface="+mn-ea"/>
              <a:cs typeface="+mn-cs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6BBA18-E026-474F-A9F5-FBF46CBA87D9}" type="slidenum">
              <a:rPr lang="pt-BR" smtClean="0"/>
              <a:pPr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341790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400"/>
            <a:r>
              <a:rPr lang="en-US" sz="1200" dirty="0" smtClean="0">
                <a:solidFill>
                  <a:schemeClr val="tx1"/>
                </a:solidFill>
                <a:latin typeface="Calibri" pitchFamily="34" charset="0"/>
              </a:rPr>
              <a:t>Relationship between 2008 per capita primary energy consumption and human development indices (HDI) for 170 countries. Qatar is not shown with a per capita primary energy consumption of greater than 30 kilowatts per person. Based on a figure by Martinez and </a:t>
            </a:r>
            <a:r>
              <a:rPr lang="en-US" sz="1200" dirty="0" err="1" smtClean="0">
                <a:solidFill>
                  <a:schemeClr val="tx1"/>
                </a:solidFill>
                <a:latin typeface="Calibri" pitchFamily="34" charset="0"/>
              </a:rPr>
              <a:t>Ebenhack</a:t>
            </a:r>
            <a:r>
              <a:rPr lang="en-US" sz="1200" dirty="0" smtClean="0">
                <a:solidFill>
                  <a:schemeClr val="tx1"/>
                </a:solidFill>
                <a:latin typeface="Calibri" pitchFamily="34" charset="0"/>
              </a:rPr>
              <a:t>, 2008; and the inset is based on a figure from the Human Development Report Office (HDRO) of the United Nations (UN): </a:t>
            </a:r>
            <a:r>
              <a:rPr lang="fi-FI" sz="1200" dirty="0" smtClean="0">
                <a:solidFill>
                  <a:schemeClr val="tx1"/>
                </a:solidFill>
                <a:latin typeface="Calibri" pitchFamily="34" charset="0"/>
                <a:hlinkClick r:id="rId3"/>
              </a:rPr>
              <a:t>http://hdr.undp.org/en/statistics/hdi/</a:t>
            </a:r>
            <a:r>
              <a:rPr lang="fi-FI" sz="1200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US" sz="1200" dirty="0" smtClean="0">
                <a:solidFill>
                  <a:schemeClr val="tx1"/>
                </a:solidFill>
                <a:latin typeface="Calibri" pitchFamily="34" charset="0"/>
              </a:rPr>
              <a:t>.  Human development indices are also from the HDRO: </a:t>
            </a:r>
            <a:r>
              <a:rPr lang="fi-FI" sz="1200" dirty="0" smtClean="0">
                <a:solidFill>
                  <a:schemeClr val="tx1"/>
                </a:solidFill>
                <a:latin typeface="Calibri" pitchFamily="34" charset="0"/>
                <a:hlinkClick r:id="rId3"/>
              </a:rPr>
              <a:t>http://hdr.undp.org/en/statistics/hdi/</a:t>
            </a:r>
            <a:r>
              <a:rPr lang="fi-FI" sz="1200" dirty="0" smtClean="0">
                <a:solidFill>
                  <a:schemeClr val="tx1"/>
                </a:solidFill>
                <a:latin typeface="Calibri" pitchFamily="34" charset="0"/>
              </a:rPr>
              <a:t> .  Per capita primary energy consumption data are from the U.S. Energy Information Administration (EIA): </a:t>
            </a:r>
            <a:r>
              <a:rPr lang="ro-RO" sz="1200" dirty="0" smtClean="0">
                <a:solidFill>
                  <a:schemeClr val="tx1"/>
                </a:solidFill>
                <a:latin typeface="Calibri" pitchFamily="34" charset="0"/>
                <a:hlinkClick r:id="rId4"/>
              </a:rPr>
              <a:t>http://www.eia.gov/cfapps/ipdbproject/IEDIndex3.cfm</a:t>
            </a:r>
            <a:r>
              <a:rPr lang="ro-RO" sz="1200" dirty="0" smtClean="0">
                <a:solidFill>
                  <a:schemeClr val="tx1"/>
                </a:solidFill>
                <a:latin typeface="Calibri" pitchFamily="34" charset="0"/>
              </a:rPr>
              <a:t> .</a:t>
            </a:r>
          </a:p>
          <a:p>
            <a:pPr defTabSz="914400"/>
            <a:r>
              <a:rPr lang="ro-RO" sz="1200" dirty="0" smtClean="0">
                <a:solidFill>
                  <a:schemeClr val="tx1"/>
                </a:solidFill>
                <a:latin typeface="Calibri" pitchFamily="34" charset="0"/>
              </a:rPr>
              <a:t>All data were accessed on Nov. 17, 2011.</a:t>
            </a:r>
            <a:endParaRPr lang="fi-FI" sz="1200" dirty="0" smtClean="0">
              <a:solidFill>
                <a:schemeClr val="tx1"/>
              </a:solidFill>
              <a:latin typeface="Calibri" pitchFamily="34" charset="0"/>
            </a:endParaRP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698F06-5799-4E47-A790-F0672F46741C}" type="slidenum">
              <a:rPr lang="it-IT" smtClean="0"/>
              <a:pPr/>
              <a:t>16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601884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grpSp>
        <p:nvGrpSpPr>
          <p:cNvPr id="10" name="Group 7"/>
          <p:cNvGrpSpPr/>
          <p:nvPr userDrawn="1"/>
        </p:nvGrpSpPr>
        <p:grpSpPr>
          <a:xfrm>
            <a:off x="0" y="6164052"/>
            <a:ext cx="9144000" cy="769197"/>
            <a:chOff x="0" y="0"/>
            <a:chExt cx="6858000" cy="576898"/>
          </a:xfrm>
        </p:grpSpPr>
        <p:pic>
          <p:nvPicPr>
            <p:cNvPr id="11" name="Picture 8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3509963" cy="576897"/>
            </a:xfrm>
            <a:prstGeom prst="rect">
              <a:avLst/>
            </a:prstGeom>
          </p:spPr>
        </p:pic>
        <p:sp>
          <p:nvSpPr>
            <p:cNvPr id="12" name="Rectangle 9"/>
            <p:cNvSpPr/>
            <p:nvPr userDrawn="1"/>
          </p:nvSpPr>
          <p:spPr>
            <a:xfrm>
              <a:off x="3362325" y="0"/>
              <a:ext cx="3495675" cy="576898"/>
            </a:xfrm>
            <a:prstGeom prst="rect">
              <a:avLst/>
            </a:prstGeom>
            <a:solidFill>
              <a:srgbClr val="0044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pic>
        <p:nvPicPr>
          <p:cNvPr id="13" name="Immagine 12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17" t="7057" r="15192" b="13643"/>
          <a:stretch/>
        </p:blipFill>
        <p:spPr>
          <a:xfrm>
            <a:off x="231729" y="276432"/>
            <a:ext cx="1679133" cy="1393748"/>
          </a:xfrm>
          <a:prstGeom prst="rect">
            <a:avLst/>
          </a:prstGeom>
        </p:spPr>
      </p:pic>
      <p:sp>
        <p:nvSpPr>
          <p:cNvPr id="19" name="Segnaposto testo 18"/>
          <p:cNvSpPr>
            <a:spLocks noGrp="1"/>
          </p:cNvSpPr>
          <p:nvPr>
            <p:ph type="body" sz="quarter" idx="11" hasCustomPrompt="1"/>
          </p:nvPr>
        </p:nvSpPr>
        <p:spPr>
          <a:xfrm>
            <a:off x="3902925" y="2260593"/>
            <a:ext cx="5073650" cy="8107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="1">
                <a:solidFill>
                  <a:srgbClr val="0A4F9D"/>
                </a:solidFill>
              </a:defRPr>
            </a:lvl1pPr>
          </a:lstStyle>
          <a:p>
            <a:pPr lvl="0"/>
            <a:r>
              <a:rPr lang="it-IT" dirty="0"/>
              <a:t>Presentation Title</a:t>
            </a:r>
          </a:p>
        </p:txBody>
      </p:sp>
      <p:sp>
        <p:nvSpPr>
          <p:cNvPr id="21" name="Segnaposto testo 20"/>
          <p:cNvSpPr>
            <a:spLocks noGrp="1"/>
          </p:cNvSpPr>
          <p:nvPr>
            <p:ph type="body" sz="quarter" idx="12" hasCustomPrompt="1"/>
          </p:nvPr>
        </p:nvSpPr>
        <p:spPr>
          <a:xfrm>
            <a:off x="3902925" y="3155036"/>
            <a:ext cx="5073650" cy="63332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0A4F9D"/>
                </a:solidFill>
              </a:defRPr>
            </a:lvl1pPr>
          </a:lstStyle>
          <a:p>
            <a:pPr lvl="0"/>
            <a:r>
              <a:rPr lang="it-IT" dirty="0" err="1"/>
              <a:t>Subtitle</a:t>
            </a:r>
            <a:endParaRPr lang="it-IT" dirty="0"/>
          </a:p>
        </p:txBody>
      </p:sp>
      <p:sp>
        <p:nvSpPr>
          <p:cNvPr id="22" name="Segnaposto testo 20"/>
          <p:cNvSpPr>
            <a:spLocks noGrp="1"/>
          </p:cNvSpPr>
          <p:nvPr>
            <p:ph type="body" sz="quarter" idx="13" hasCustomPrompt="1"/>
          </p:nvPr>
        </p:nvSpPr>
        <p:spPr>
          <a:xfrm>
            <a:off x="3902925" y="3874294"/>
            <a:ext cx="5073650" cy="6568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it-IT" dirty="0" err="1"/>
              <a:t>Presenter</a:t>
            </a:r>
            <a:r>
              <a:rPr lang="it-IT" dirty="0"/>
              <a:t> </a:t>
            </a:r>
            <a:r>
              <a:rPr lang="it-IT" dirty="0" err="1"/>
              <a:t>Name</a:t>
            </a:r>
            <a:r>
              <a:rPr lang="it-IT" dirty="0"/>
              <a:t>, </a:t>
            </a:r>
            <a:r>
              <a:rPr lang="it-IT" dirty="0" err="1"/>
              <a:t>Affiliation</a:t>
            </a:r>
            <a:endParaRPr lang="it-IT" dirty="0"/>
          </a:p>
        </p:txBody>
      </p:sp>
      <p:sp>
        <p:nvSpPr>
          <p:cNvPr id="23" name="Segnaposto testo 20"/>
          <p:cNvSpPr>
            <a:spLocks noGrp="1"/>
          </p:cNvSpPr>
          <p:nvPr>
            <p:ph type="body" sz="quarter" idx="14" hasCustomPrompt="1"/>
          </p:nvPr>
        </p:nvSpPr>
        <p:spPr>
          <a:xfrm>
            <a:off x="3902925" y="4634147"/>
            <a:ext cx="5073650" cy="3574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it-IT" dirty="0"/>
              <a:t>Location, Date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sz="quarter" idx="15"/>
          </p:nvPr>
        </p:nvSpPr>
        <p:spPr>
          <a:xfrm>
            <a:off x="231729" y="2247671"/>
            <a:ext cx="3519063" cy="2760343"/>
          </a:xfrm>
          <a:prstGeom prst="rect">
            <a:avLst/>
          </a:prstGeom>
        </p:spPr>
        <p:txBody>
          <a:bodyPr/>
          <a:lstStyle/>
          <a:p>
            <a:endParaRPr lang="it-IT" dirty="0"/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C233B38C-F685-4E92-B1DD-BE9EB1387C58}"/>
              </a:ext>
            </a:extLst>
          </p:cNvPr>
          <p:cNvSpPr txBox="1"/>
          <p:nvPr userDrawn="1"/>
        </p:nvSpPr>
        <p:spPr>
          <a:xfrm>
            <a:off x="231729" y="5729349"/>
            <a:ext cx="87448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The IEA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Bioenergy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Technology Collaboration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Programme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(TCP)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is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organised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under the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auspices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of the International Energy Agency (IEA)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but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is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functionally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and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legally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autonomous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.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Views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,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findings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and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publications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of the IEA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Bioenergy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TCP do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not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necessarily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represent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the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views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or policies of the IEA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Secretariat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or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its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individual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member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countries.</a:t>
            </a:r>
            <a:endParaRPr lang="it-IT" sz="800" kern="1200" dirty="0">
              <a:solidFill>
                <a:schemeClr val="tx1"/>
              </a:solidFill>
              <a:effectLst/>
              <a:latin typeface="Trebuchet MS" panose="020B0603020202020204" pitchFamily="34" charset="0"/>
              <a:ea typeface="+mn-ea"/>
              <a:cs typeface="+mn-cs"/>
            </a:endParaRPr>
          </a:p>
        </p:txBody>
      </p:sp>
      <p:pic>
        <p:nvPicPr>
          <p:cNvPr id="15" name="Picture 14"/>
          <p:cNvPicPr/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3733" y="536575"/>
            <a:ext cx="1523998" cy="835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44627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s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3">
            <a:extLst>
              <a:ext uri="{FF2B5EF4-FFF2-40B4-BE49-F238E27FC236}">
                <a16:creationId xmlns:a16="http://schemas.microsoft.com/office/drawing/2014/main" id="{A93FCEA2-C324-40E5-BE33-54E07D79FD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9987" y="1746464"/>
            <a:ext cx="7964026" cy="2470487"/>
          </a:xfrm>
          <a:prstGeom prst="rect">
            <a:avLst/>
          </a:prstGeom>
        </p:spPr>
        <p:txBody>
          <a:bodyPr/>
          <a:lstStyle>
            <a:lvl1pPr>
              <a:defRPr sz="4400">
                <a:solidFill>
                  <a:srgbClr val="0A4F9D"/>
                </a:solidFill>
              </a:defRPr>
            </a:lvl1pPr>
          </a:lstStyle>
          <a:p>
            <a:r>
              <a:rPr lang="it-IT" dirty="0"/>
              <a:t>Quote text </a:t>
            </a:r>
            <a:r>
              <a:rPr lang="it-IT" dirty="0" err="1"/>
              <a:t>goes</a:t>
            </a:r>
            <a:r>
              <a:rPr lang="it-IT" dirty="0"/>
              <a:t> </a:t>
            </a:r>
            <a:r>
              <a:rPr lang="it-IT" dirty="0" err="1"/>
              <a:t>here</a:t>
            </a:r>
            <a:r>
              <a:rPr lang="it-IT" dirty="0"/>
              <a:t/>
            </a:r>
            <a:br>
              <a:rPr lang="it-IT" dirty="0"/>
            </a:br>
            <a:r>
              <a:rPr lang="it-IT" dirty="0"/>
              <a:t>Quote text </a:t>
            </a:r>
            <a:r>
              <a:rPr lang="it-IT" dirty="0" err="1"/>
              <a:t>goes</a:t>
            </a:r>
            <a:r>
              <a:rPr lang="it-IT" dirty="0"/>
              <a:t> </a:t>
            </a:r>
            <a:r>
              <a:rPr lang="it-IT" dirty="0" err="1"/>
              <a:t>here</a:t>
            </a:r>
            <a:r>
              <a:rPr lang="it-IT" dirty="0"/>
              <a:t/>
            </a:r>
            <a:br>
              <a:rPr lang="it-IT" dirty="0"/>
            </a:br>
            <a:r>
              <a:rPr lang="it-IT" dirty="0"/>
              <a:t>Quote text </a:t>
            </a:r>
            <a:r>
              <a:rPr lang="it-IT" dirty="0" err="1"/>
              <a:t>goes</a:t>
            </a:r>
            <a:r>
              <a:rPr lang="it-IT" dirty="0"/>
              <a:t> </a:t>
            </a:r>
            <a:r>
              <a:rPr lang="it-IT" dirty="0" err="1"/>
              <a:t>here</a:t>
            </a:r>
            <a:endParaRPr lang="it-IT" dirty="0"/>
          </a:p>
        </p:txBody>
      </p:sp>
      <p:sp>
        <p:nvSpPr>
          <p:cNvPr id="4" name="Segnaposto testo 4">
            <a:extLst>
              <a:ext uri="{FF2B5EF4-FFF2-40B4-BE49-F238E27FC236}">
                <a16:creationId xmlns:a16="http://schemas.microsoft.com/office/drawing/2014/main" id="{CB82279F-ED13-42EF-9198-F9127CB292C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89987" y="4656751"/>
            <a:ext cx="5545137" cy="3651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defRPr>
            </a:lvl1pPr>
          </a:lstStyle>
          <a:p>
            <a:r>
              <a:rPr lang="it-IT" dirty="0"/>
              <a:t>Author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A7F477A7-80B9-4A9C-8620-247C8E95F7E2}"/>
              </a:ext>
            </a:extLst>
          </p:cNvPr>
          <p:cNvSpPr txBox="1"/>
          <p:nvPr userDrawn="1"/>
        </p:nvSpPr>
        <p:spPr>
          <a:xfrm>
            <a:off x="7015017" y="6409300"/>
            <a:ext cx="21289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2A23F157-B345-475B-9CA7-224C37B0A77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7" name="Segnaposto numero diapositiva 2">
            <a:extLst>
              <a:ext uri="{FF2B5EF4-FFF2-40B4-BE49-F238E27FC236}">
                <a16:creationId xmlns:a16="http://schemas.microsoft.com/office/drawing/2014/main" id="{43991460-FBE9-4570-A761-837D35685C94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‹nº›</a:t>
            </a:fld>
            <a:endParaRPr lang="it-IT" sz="1400" dirty="0"/>
          </a:p>
        </p:txBody>
      </p:sp>
    </p:spTree>
    <p:extLst>
      <p:ext uri="{BB962C8B-B14F-4D97-AF65-F5344CB8AC3E}">
        <p14:creationId xmlns:p14="http://schemas.microsoft.com/office/powerpoint/2010/main" val="2925737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ple Speakers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egnaposto immagine 3">
            <a:extLst>
              <a:ext uri="{FF2B5EF4-FFF2-40B4-BE49-F238E27FC236}">
                <a16:creationId xmlns:a16="http://schemas.microsoft.com/office/drawing/2014/main" id="{476A62A8-BB1C-4691-A617-D77F9111D28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67584" y="2327877"/>
            <a:ext cx="1213203" cy="1213203"/>
          </a:xfrm>
          <a:prstGeom prst="rect">
            <a:avLst/>
          </a:prstGeom>
        </p:spPr>
      </p:sp>
      <p:sp>
        <p:nvSpPr>
          <p:cNvPr id="13" name="Segnaposto testo 4">
            <a:extLst>
              <a:ext uri="{FF2B5EF4-FFF2-40B4-BE49-F238E27FC236}">
                <a16:creationId xmlns:a16="http://schemas.microsoft.com/office/drawing/2014/main" id="{B05DF9B3-F8C5-4F6E-B937-54BB6DE7EBA8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08218" y="3730257"/>
            <a:ext cx="1531937" cy="72424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NAME, SURNAME</a:t>
            </a:r>
          </a:p>
          <a:p>
            <a:endParaRPr lang="it-IT" dirty="0"/>
          </a:p>
        </p:txBody>
      </p:sp>
      <p:sp>
        <p:nvSpPr>
          <p:cNvPr id="14" name="Segnaposto testo 5">
            <a:extLst>
              <a:ext uri="{FF2B5EF4-FFF2-40B4-BE49-F238E27FC236}">
                <a16:creationId xmlns:a16="http://schemas.microsoft.com/office/drawing/2014/main" id="{1E549EA2-CD89-4C08-9C10-B713616E08A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8218" y="4586347"/>
            <a:ext cx="1531937" cy="7242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Title, </a:t>
            </a:r>
            <a:r>
              <a:rPr lang="it-IT" dirty="0" err="1"/>
              <a:t>Organisation</a:t>
            </a:r>
            <a:endParaRPr lang="it-IT" dirty="0"/>
          </a:p>
          <a:p>
            <a:endParaRPr lang="it-IT" dirty="0"/>
          </a:p>
        </p:txBody>
      </p:sp>
      <p:sp>
        <p:nvSpPr>
          <p:cNvPr id="15" name="Segnaposto testo 6">
            <a:extLst>
              <a:ext uri="{FF2B5EF4-FFF2-40B4-BE49-F238E27FC236}">
                <a16:creationId xmlns:a16="http://schemas.microsoft.com/office/drawing/2014/main" id="{117C5121-84BE-40DB-BF2F-5B831FBEE7A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8218" y="5428100"/>
            <a:ext cx="1531937" cy="365124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endParaRPr lang="it-IT" dirty="0"/>
          </a:p>
        </p:txBody>
      </p:sp>
      <p:sp>
        <p:nvSpPr>
          <p:cNvPr id="17" name="Segnaposto immagine 8">
            <a:extLst>
              <a:ext uri="{FF2B5EF4-FFF2-40B4-BE49-F238E27FC236}">
                <a16:creationId xmlns:a16="http://schemas.microsoft.com/office/drawing/2014/main" id="{9D46459E-54B3-4ECD-AB14-2843BCC7F5E5}"/>
              </a:ext>
            </a:extLst>
          </p:cNvPr>
          <p:cNvSpPr>
            <a:spLocks noGrp="1"/>
          </p:cNvSpPr>
          <p:nvPr>
            <p:ph type="pic" idx="48"/>
          </p:nvPr>
        </p:nvSpPr>
        <p:spPr>
          <a:xfrm>
            <a:off x="2380794" y="2327877"/>
            <a:ext cx="1213203" cy="1213203"/>
          </a:xfrm>
          <a:prstGeom prst="rect">
            <a:avLst/>
          </a:prstGeom>
        </p:spPr>
      </p:sp>
      <p:sp>
        <p:nvSpPr>
          <p:cNvPr id="18" name="Segnaposto testo 9">
            <a:extLst>
              <a:ext uri="{FF2B5EF4-FFF2-40B4-BE49-F238E27FC236}">
                <a16:creationId xmlns:a16="http://schemas.microsoft.com/office/drawing/2014/main" id="{555C3172-E8F0-4477-B564-F12CE45E5909}"/>
              </a:ext>
            </a:extLst>
          </p:cNvPr>
          <p:cNvSpPr>
            <a:spLocks noGrp="1"/>
          </p:cNvSpPr>
          <p:nvPr>
            <p:ph type="body" sz="half" idx="49" hasCustomPrompt="1"/>
          </p:nvPr>
        </p:nvSpPr>
        <p:spPr>
          <a:xfrm>
            <a:off x="2221428" y="3730257"/>
            <a:ext cx="1531937" cy="72424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NAME, SURNAME</a:t>
            </a:r>
          </a:p>
          <a:p>
            <a:endParaRPr lang="it-IT" dirty="0"/>
          </a:p>
        </p:txBody>
      </p:sp>
      <p:sp>
        <p:nvSpPr>
          <p:cNvPr id="19" name="Segnaposto testo 10">
            <a:extLst>
              <a:ext uri="{FF2B5EF4-FFF2-40B4-BE49-F238E27FC236}">
                <a16:creationId xmlns:a16="http://schemas.microsoft.com/office/drawing/2014/main" id="{0CAE3EF3-8423-4769-BB95-020D916984BF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2221428" y="4586347"/>
            <a:ext cx="1531937" cy="7242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Title, </a:t>
            </a:r>
            <a:r>
              <a:rPr lang="it-IT" dirty="0" err="1"/>
              <a:t>Organisation</a:t>
            </a:r>
            <a:endParaRPr lang="it-IT" dirty="0"/>
          </a:p>
          <a:p>
            <a:endParaRPr lang="it-IT" dirty="0"/>
          </a:p>
        </p:txBody>
      </p:sp>
      <p:sp>
        <p:nvSpPr>
          <p:cNvPr id="20" name="Segnaposto testo 11">
            <a:extLst>
              <a:ext uri="{FF2B5EF4-FFF2-40B4-BE49-F238E27FC236}">
                <a16:creationId xmlns:a16="http://schemas.microsoft.com/office/drawing/2014/main" id="{82503BD3-1671-4D57-82CF-45BDDDB1623A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2221428" y="5428100"/>
            <a:ext cx="1531937" cy="365124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endParaRPr lang="it-IT" dirty="0"/>
          </a:p>
        </p:txBody>
      </p:sp>
      <p:sp>
        <p:nvSpPr>
          <p:cNvPr id="21" name="Segnaposto immagine 12">
            <a:extLst>
              <a:ext uri="{FF2B5EF4-FFF2-40B4-BE49-F238E27FC236}">
                <a16:creationId xmlns:a16="http://schemas.microsoft.com/office/drawing/2014/main" id="{937F2D98-FF53-4516-AC93-1CB129D9786B}"/>
              </a:ext>
            </a:extLst>
          </p:cNvPr>
          <p:cNvSpPr>
            <a:spLocks noGrp="1"/>
          </p:cNvSpPr>
          <p:nvPr>
            <p:ph type="pic" idx="53"/>
          </p:nvPr>
        </p:nvSpPr>
        <p:spPr>
          <a:xfrm>
            <a:off x="3986569" y="2327877"/>
            <a:ext cx="1213203" cy="1213203"/>
          </a:xfrm>
          <a:prstGeom prst="rect">
            <a:avLst/>
          </a:prstGeom>
        </p:spPr>
      </p:sp>
      <p:sp>
        <p:nvSpPr>
          <p:cNvPr id="22" name="Segnaposto testo 13">
            <a:extLst>
              <a:ext uri="{FF2B5EF4-FFF2-40B4-BE49-F238E27FC236}">
                <a16:creationId xmlns:a16="http://schemas.microsoft.com/office/drawing/2014/main" id="{8924AC5B-17DF-4EFB-9217-01F96C1D6831}"/>
              </a:ext>
            </a:extLst>
          </p:cNvPr>
          <p:cNvSpPr>
            <a:spLocks noGrp="1"/>
          </p:cNvSpPr>
          <p:nvPr>
            <p:ph type="body" sz="half" idx="54" hasCustomPrompt="1"/>
          </p:nvPr>
        </p:nvSpPr>
        <p:spPr>
          <a:xfrm>
            <a:off x="3827203" y="3730257"/>
            <a:ext cx="1531937" cy="72424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NAME, SURNAME</a:t>
            </a:r>
          </a:p>
          <a:p>
            <a:endParaRPr lang="it-IT" dirty="0"/>
          </a:p>
        </p:txBody>
      </p:sp>
      <p:sp>
        <p:nvSpPr>
          <p:cNvPr id="23" name="Segnaposto testo 14">
            <a:extLst>
              <a:ext uri="{FF2B5EF4-FFF2-40B4-BE49-F238E27FC236}">
                <a16:creationId xmlns:a16="http://schemas.microsoft.com/office/drawing/2014/main" id="{C94AA38A-0DD2-4B4F-8AF8-D2AA144CA09C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3827203" y="4586347"/>
            <a:ext cx="1531937" cy="7242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Title, </a:t>
            </a:r>
            <a:r>
              <a:rPr lang="it-IT" dirty="0" err="1"/>
              <a:t>Organisation</a:t>
            </a:r>
            <a:endParaRPr lang="it-IT" dirty="0"/>
          </a:p>
          <a:p>
            <a:endParaRPr lang="it-IT" dirty="0"/>
          </a:p>
        </p:txBody>
      </p:sp>
      <p:sp>
        <p:nvSpPr>
          <p:cNvPr id="24" name="Segnaposto testo 15">
            <a:extLst>
              <a:ext uri="{FF2B5EF4-FFF2-40B4-BE49-F238E27FC236}">
                <a16:creationId xmlns:a16="http://schemas.microsoft.com/office/drawing/2014/main" id="{A46FA64C-8858-40EF-B180-94DF7A027E39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3827203" y="5428100"/>
            <a:ext cx="1531937" cy="365124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endParaRPr lang="it-IT" dirty="0"/>
          </a:p>
        </p:txBody>
      </p:sp>
      <p:sp>
        <p:nvSpPr>
          <p:cNvPr id="25" name="Segnaposto immagine 16">
            <a:extLst>
              <a:ext uri="{FF2B5EF4-FFF2-40B4-BE49-F238E27FC236}">
                <a16:creationId xmlns:a16="http://schemas.microsoft.com/office/drawing/2014/main" id="{C9315B0A-6DB1-415F-89C8-A12F463F7D93}"/>
              </a:ext>
            </a:extLst>
          </p:cNvPr>
          <p:cNvSpPr>
            <a:spLocks noGrp="1"/>
          </p:cNvSpPr>
          <p:nvPr>
            <p:ph type="pic" idx="58"/>
          </p:nvPr>
        </p:nvSpPr>
        <p:spPr>
          <a:xfrm>
            <a:off x="5594227" y="2327877"/>
            <a:ext cx="1213203" cy="1213203"/>
          </a:xfrm>
          <a:prstGeom prst="rect">
            <a:avLst/>
          </a:prstGeom>
        </p:spPr>
      </p:sp>
      <p:sp>
        <p:nvSpPr>
          <p:cNvPr id="26" name="Segnaposto testo 17">
            <a:extLst>
              <a:ext uri="{FF2B5EF4-FFF2-40B4-BE49-F238E27FC236}">
                <a16:creationId xmlns:a16="http://schemas.microsoft.com/office/drawing/2014/main" id="{C8A09F4F-C026-4ED0-8481-FFD1B53EA9ED}"/>
              </a:ext>
            </a:extLst>
          </p:cNvPr>
          <p:cNvSpPr>
            <a:spLocks noGrp="1"/>
          </p:cNvSpPr>
          <p:nvPr>
            <p:ph type="body" sz="half" idx="59" hasCustomPrompt="1"/>
          </p:nvPr>
        </p:nvSpPr>
        <p:spPr>
          <a:xfrm>
            <a:off x="5434861" y="3730257"/>
            <a:ext cx="1531937" cy="72424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NAME, SURNAME</a:t>
            </a:r>
          </a:p>
          <a:p>
            <a:endParaRPr lang="it-IT" dirty="0"/>
          </a:p>
        </p:txBody>
      </p:sp>
      <p:sp>
        <p:nvSpPr>
          <p:cNvPr id="27" name="Segnaposto testo 18">
            <a:extLst>
              <a:ext uri="{FF2B5EF4-FFF2-40B4-BE49-F238E27FC236}">
                <a16:creationId xmlns:a16="http://schemas.microsoft.com/office/drawing/2014/main" id="{59E73419-B23F-4B07-B51B-08E60F8FE2E1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5434861" y="4586347"/>
            <a:ext cx="1531937" cy="7242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Title, </a:t>
            </a:r>
            <a:r>
              <a:rPr lang="it-IT" dirty="0" err="1"/>
              <a:t>Organisation</a:t>
            </a:r>
            <a:endParaRPr lang="it-IT" dirty="0"/>
          </a:p>
          <a:p>
            <a:endParaRPr lang="it-IT" dirty="0"/>
          </a:p>
        </p:txBody>
      </p:sp>
      <p:sp>
        <p:nvSpPr>
          <p:cNvPr id="28" name="Segnaposto testo 19">
            <a:extLst>
              <a:ext uri="{FF2B5EF4-FFF2-40B4-BE49-F238E27FC236}">
                <a16:creationId xmlns:a16="http://schemas.microsoft.com/office/drawing/2014/main" id="{4B0564F3-E8C1-4170-82EB-EB8D16322789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5434861" y="5428100"/>
            <a:ext cx="1531937" cy="365124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endParaRPr lang="it-IT" dirty="0"/>
          </a:p>
        </p:txBody>
      </p:sp>
      <p:sp>
        <p:nvSpPr>
          <p:cNvPr id="29" name="Segnaposto immagine 20">
            <a:extLst>
              <a:ext uri="{FF2B5EF4-FFF2-40B4-BE49-F238E27FC236}">
                <a16:creationId xmlns:a16="http://schemas.microsoft.com/office/drawing/2014/main" id="{19B921F8-A4FE-4C3C-8B68-F557AFC7C255}"/>
              </a:ext>
            </a:extLst>
          </p:cNvPr>
          <p:cNvSpPr>
            <a:spLocks noGrp="1"/>
          </p:cNvSpPr>
          <p:nvPr>
            <p:ph type="pic" idx="63"/>
          </p:nvPr>
        </p:nvSpPr>
        <p:spPr>
          <a:xfrm>
            <a:off x="7207437" y="2327877"/>
            <a:ext cx="1213203" cy="1213203"/>
          </a:xfrm>
          <a:prstGeom prst="rect">
            <a:avLst/>
          </a:prstGeom>
        </p:spPr>
      </p:sp>
      <p:sp>
        <p:nvSpPr>
          <p:cNvPr id="30" name="Segnaposto testo 21">
            <a:extLst>
              <a:ext uri="{FF2B5EF4-FFF2-40B4-BE49-F238E27FC236}">
                <a16:creationId xmlns:a16="http://schemas.microsoft.com/office/drawing/2014/main" id="{9DDB6E8C-D046-478C-A434-BA06825822AA}"/>
              </a:ext>
            </a:extLst>
          </p:cNvPr>
          <p:cNvSpPr>
            <a:spLocks noGrp="1"/>
          </p:cNvSpPr>
          <p:nvPr>
            <p:ph type="body" sz="half" idx="64" hasCustomPrompt="1"/>
          </p:nvPr>
        </p:nvSpPr>
        <p:spPr>
          <a:xfrm>
            <a:off x="7048071" y="3730257"/>
            <a:ext cx="1531937" cy="72424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NAME, SURNAME</a:t>
            </a:r>
          </a:p>
          <a:p>
            <a:endParaRPr lang="it-IT" dirty="0"/>
          </a:p>
        </p:txBody>
      </p:sp>
      <p:sp>
        <p:nvSpPr>
          <p:cNvPr id="31" name="Segnaposto testo 22">
            <a:extLst>
              <a:ext uri="{FF2B5EF4-FFF2-40B4-BE49-F238E27FC236}">
                <a16:creationId xmlns:a16="http://schemas.microsoft.com/office/drawing/2014/main" id="{C97522E0-ECCD-4AF6-9805-6B8DDDC86443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>
          <a:xfrm>
            <a:off x="7048071" y="4586347"/>
            <a:ext cx="1531937" cy="7242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Title, </a:t>
            </a:r>
            <a:r>
              <a:rPr lang="it-IT" dirty="0" err="1"/>
              <a:t>Organisation</a:t>
            </a:r>
            <a:endParaRPr lang="it-IT" dirty="0"/>
          </a:p>
          <a:p>
            <a:endParaRPr lang="it-IT" dirty="0"/>
          </a:p>
        </p:txBody>
      </p:sp>
      <p:sp>
        <p:nvSpPr>
          <p:cNvPr id="32" name="Segnaposto testo 23">
            <a:extLst>
              <a:ext uri="{FF2B5EF4-FFF2-40B4-BE49-F238E27FC236}">
                <a16:creationId xmlns:a16="http://schemas.microsoft.com/office/drawing/2014/main" id="{740023F0-B732-4838-92CE-137FD04505AB}"/>
              </a:ext>
            </a:extLst>
          </p:cNvPr>
          <p:cNvSpPr>
            <a:spLocks noGrp="1"/>
          </p:cNvSpPr>
          <p:nvPr>
            <p:ph type="body" sz="quarter" idx="67" hasCustomPrompt="1"/>
          </p:nvPr>
        </p:nvSpPr>
        <p:spPr>
          <a:xfrm>
            <a:off x="7048071" y="5428100"/>
            <a:ext cx="1531937" cy="365124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endParaRPr lang="it-IT" dirty="0"/>
          </a:p>
        </p:txBody>
      </p:sp>
      <p:sp>
        <p:nvSpPr>
          <p:cNvPr id="39" name="CasellaDiTesto 38">
            <a:extLst>
              <a:ext uri="{FF2B5EF4-FFF2-40B4-BE49-F238E27FC236}">
                <a16:creationId xmlns:a16="http://schemas.microsoft.com/office/drawing/2014/main" id="{17643871-48E7-41AF-8534-049E373583B4}"/>
              </a:ext>
            </a:extLst>
          </p:cNvPr>
          <p:cNvSpPr txBox="1"/>
          <p:nvPr userDrawn="1"/>
        </p:nvSpPr>
        <p:spPr>
          <a:xfrm>
            <a:off x="7015017" y="6409300"/>
            <a:ext cx="21289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  <p:pic>
        <p:nvPicPr>
          <p:cNvPr id="40" name="Immagine 39">
            <a:extLst>
              <a:ext uri="{FF2B5EF4-FFF2-40B4-BE49-F238E27FC236}">
                <a16:creationId xmlns:a16="http://schemas.microsoft.com/office/drawing/2014/main" id="{7E89B362-D910-4957-9DB8-099EADC30B6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41" name="Segnaposto numero diapositiva 2">
            <a:extLst>
              <a:ext uri="{FF2B5EF4-FFF2-40B4-BE49-F238E27FC236}">
                <a16:creationId xmlns:a16="http://schemas.microsoft.com/office/drawing/2014/main" id="{9729CB21-2755-4944-A07B-BA03F9F6AB97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‹nº›</a:t>
            </a:fld>
            <a:endParaRPr lang="it-IT" sz="1400" dirty="0"/>
          </a:p>
        </p:txBody>
      </p:sp>
      <p:sp>
        <p:nvSpPr>
          <p:cNvPr id="33" name="Segnaposto testo 14">
            <a:extLst>
              <a:ext uri="{FF2B5EF4-FFF2-40B4-BE49-F238E27FC236}">
                <a16:creationId xmlns:a16="http://schemas.microsoft.com/office/drawing/2014/main" id="{BF027A5C-E976-4706-A669-C56BB01BFBE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8" y="495159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sp>
        <p:nvSpPr>
          <p:cNvPr id="35" name="Segnaposto testo 16">
            <a:extLst>
              <a:ext uri="{FF2B5EF4-FFF2-40B4-BE49-F238E27FC236}">
                <a16:creationId xmlns:a16="http://schemas.microsoft.com/office/drawing/2014/main" id="{0ED91DD8-B07C-4071-94BC-953D872650E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8218" y="1502773"/>
            <a:ext cx="7927564" cy="5451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600" b="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it-IT" dirty="0" err="1"/>
              <a:t>Subtitle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21272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41684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77516" y="1050758"/>
            <a:ext cx="7988968" cy="507540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C67264A-DFAD-4FE5-B870-F6EBA71622D6}" type="datetimeFigureOut">
              <a:rPr lang="pt-BR" smtClean="0"/>
              <a:pPr/>
              <a:t>16/06/2020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45A60C-DC22-4DC2-BC58-B14863CEAC3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29384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AA6E7C1F-1E36-4907-BE30-A505C039AC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7" name="Segnaposto numero diapositiva 2">
            <a:extLst>
              <a:ext uri="{FF2B5EF4-FFF2-40B4-BE49-F238E27FC236}">
                <a16:creationId xmlns:a16="http://schemas.microsoft.com/office/drawing/2014/main" id="{DEA1B97F-D4DA-47CD-A840-9CA312ED4558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‹nº›</a:t>
            </a:fld>
            <a:endParaRPr lang="it-IT" sz="1400" dirty="0"/>
          </a:p>
        </p:txBody>
      </p:sp>
      <p:sp>
        <p:nvSpPr>
          <p:cNvPr id="9" name="Segnaposto testo 16">
            <a:extLst>
              <a:ext uri="{FF2B5EF4-FFF2-40B4-BE49-F238E27FC236}">
                <a16:creationId xmlns:a16="http://schemas.microsoft.com/office/drawing/2014/main" id="{D7A1D89C-554A-45A0-81FD-5703D59D757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8218" y="1673208"/>
            <a:ext cx="7927564" cy="4023360"/>
          </a:xfrm>
          <a:prstGeom prst="rect">
            <a:avLst/>
          </a:prstGeom>
        </p:spPr>
        <p:txBody>
          <a:bodyPr>
            <a:normAutofit/>
          </a:bodyPr>
          <a:lstStyle>
            <a:lvl1pPr marL="342900" marR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b="0" i="0">
                <a:solidFill>
                  <a:srgbClr val="0A4F9D"/>
                </a:solidFill>
              </a:defRPr>
            </a:lvl1pPr>
            <a:lvl2pPr marL="800100" indent="-342900">
              <a:buFont typeface="Arial" panose="020B0604020202020204" pitchFamily="34" charset="0"/>
              <a:buChar char="•"/>
              <a:defRPr sz="2000" b="0" i="0">
                <a:solidFill>
                  <a:srgbClr val="0A4F9D"/>
                </a:solidFill>
              </a:defRPr>
            </a:lvl2pPr>
            <a:lvl3pPr>
              <a:defRPr sz="1800" b="0" i="0">
                <a:solidFill>
                  <a:srgbClr val="0A4F9D"/>
                </a:solidFill>
              </a:defRPr>
            </a:lvl3pPr>
            <a:lvl4pPr>
              <a:defRPr sz="1600" b="0" i="0">
                <a:solidFill>
                  <a:srgbClr val="0A4F9D"/>
                </a:solidFill>
              </a:defRPr>
            </a:lvl4pPr>
            <a:lvl5pPr>
              <a:defRPr b="0" i="0">
                <a:solidFill>
                  <a:srgbClr val="0A4F9D"/>
                </a:solidFill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</p:txBody>
      </p:sp>
      <p:sp>
        <p:nvSpPr>
          <p:cNvPr id="12" name="Segnaposto testo 14">
            <a:extLst>
              <a:ext uri="{FF2B5EF4-FFF2-40B4-BE49-F238E27FC236}">
                <a16:creationId xmlns:a16="http://schemas.microsoft.com/office/drawing/2014/main" id="{6357A908-4B8E-4163-A034-9991553C769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8" y="495159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pic>
        <p:nvPicPr>
          <p:cNvPr id="10" name="Picture 9"/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0165" y="6268505"/>
            <a:ext cx="993140" cy="45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744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&amp; 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AA6E7C1F-1E36-4907-BE30-A505C039AC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7" name="Segnaposto numero diapositiva 2">
            <a:extLst>
              <a:ext uri="{FF2B5EF4-FFF2-40B4-BE49-F238E27FC236}">
                <a16:creationId xmlns:a16="http://schemas.microsoft.com/office/drawing/2014/main" id="{CE5F86D4-FF16-432C-A7E8-878B682BD3B6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‹nº›</a:t>
            </a:fld>
            <a:endParaRPr lang="it-IT" sz="1400" dirty="0"/>
          </a:p>
        </p:txBody>
      </p:sp>
      <p:sp>
        <p:nvSpPr>
          <p:cNvPr id="10" name="Segnaposto testo 14">
            <a:extLst>
              <a:ext uri="{FF2B5EF4-FFF2-40B4-BE49-F238E27FC236}">
                <a16:creationId xmlns:a16="http://schemas.microsoft.com/office/drawing/2014/main" id="{97FB85B5-6228-404B-AD4F-E282BDF020D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8" y="495159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sp>
        <p:nvSpPr>
          <p:cNvPr id="9" name="Segnaposto testo 9">
            <a:extLst>
              <a:ext uri="{FF2B5EF4-FFF2-40B4-BE49-F238E27FC236}">
                <a16:creationId xmlns:a16="http://schemas.microsoft.com/office/drawing/2014/main" id="{60CFBABD-05E9-482D-806C-33F57BDA227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680157" y="1641986"/>
            <a:ext cx="3855625" cy="3909727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2pPr>
            <a:lvl3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3pPr>
            <a:lvl4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4pPr>
            <a:lvl5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14" name="Segnaposto testo 9">
            <a:extLst>
              <a:ext uri="{FF2B5EF4-FFF2-40B4-BE49-F238E27FC236}">
                <a16:creationId xmlns:a16="http://schemas.microsoft.com/office/drawing/2014/main" id="{776977DB-B103-4223-B744-E3B4D67AB1B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08219" y="1641985"/>
            <a:ext cx="3855625" cy="3909727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2pPr>
            <a:lvl3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3pPr>
            <a:lvl4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4pPr>
            <a:lvl5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pic>
        <p:nvPicPr>
          <p:cNvPr id="13" name="Picture 12"/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0165" y="6268505"/>
            <a:ext cx="993140" cy="45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1152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7">
            <a:extLst>
              <a:ext uri="{FF2B5EF4-FFF2-40B4-BE49-F238E27FC236}">
                <a16:creationId xmlns:a16="http://schemas.microsoft.com/office/drawing/2014/main" id="{14A5B2FA-354C-4B25-BEAB-CB03EBBB5FE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14" name="Segnaposto numero diapositiva 2">
            <a:extLst>
              <a:ext uri="{FF2B5EF4-FFF2-40B4-BE49-F238E27FC236}">
                <a16:creationId xmlns:a16="http://schemas.microsoft.com/office/drawing/2014/main" id="{871AF109-AFBE-4B33-9426-852B82EA964C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‹nº›</a:t>
            </a:fld>
            <a:endParaRPr lang="it-IT" sz="1400" dirty="0"/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FB6D1AFD-4D90-4431-BFD4-C74D9642706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8218" y="1625074"/>
            <a:ext cx="7927975" cy="4011613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8" name="Segnaposto testo 14">
            <a:extLst>
              <a:ext uri="{FF2B5EF4-FFF2-40B4-BE49-F238E27FC236}">
                <a16:creationId xmlns:a16="http://schemas.microsoft.com/office/drawing/2014/main" id="{81F7F5C7-0BE5-4C28-9122-26BAF783095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8" y="495159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pic>
        <p:nvPicPr>
          <p:cNvPr id="9" name="Picture 8"/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0165" y="6268505"/>
            <a:ext cx="993140" cy="45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3691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G Comparison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AA6E7C1F-1E36-4907-BE30-A505C039AC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7" name="Segnaposto numero diapositiva 2">
            <a:extLst>
              <a:ext uri="{FF2B5EF4-FFF2-40B4-BE49-F238E27FC236}">
                <a16:creationId xmlns:a16="http://schemas.microsoft.com/office/drawing/2014/main" id="{CE5F86D4-FF16-432C-A7E8-878B682BD3B6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‹nº›</a:t>
            </a:fld>
            <a:endParaRPr lang="it-IT" sz="1400" dirty="0"/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72B29E39-B1A0-4751-98DA-6CCC0DFFD91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8013" y="1641354"/>
            <a:ext cx="3794125" cy="391477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10" name="Segnaposto immagine 2">
            <a:extLst>
              <a:ext uri="{FF2B5EF4-FFF2-40B4-BE49-F238E27FC236}">
                <a16:creationId xmlns:a16="http://schemas.microsoft.com/office/drawing/2014/main" id="{CEF44DAD-A45C-46E8-AEA1-E963D018116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741657" y="1641353"/>
            <a:ext cx="3794125" cy="391477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12" name="Segnaposto testo 14">
            <a:extLst>
              <a:ext uri="{FF2B5EF4-FFF2-40B4-BE49-F238E27FC236}">
                <a16:creationId xmlns:a16="http://schemas.microsoft.com/office/drawing/2014/main" id="{3B560A07-4509-451F-B85A-62781468609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8" y="495159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pic>
        <p:nvPicPr>
          <p:cNvPr id="13" name="Picture 12"/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0165" y="6268505"/>
            <a:ext cx="993140" cy="45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7830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magine 11">
            <a:extLst>
              <a:ext uri="{FF2B5EF4-FFF2-40B4-BE49-F238E27FC236}">
                <a16:creationId xmlns:a16="http://schemas.microsoft.com/office/drawing/2014/main" id="{56D1BF08-0851-4C0E-B2E6-C6E9C8CC800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13" name="Segnaposto numero diapositiva 2">
            <a:extLst>
              <a:ext uri="{FF2B5EF4-FFF2-40B4-BE49-F238E27FC236}">
                <a16:creationId xmlns:a16="http://schemas.microsoft.com/office/drawing/2014/main" id="{B2C05C6E-7985-4302-9DE4-E9073B77EFA7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‹nº›</a:t>
            </a:fld>
            <a:endParaRPr lang="it-IT" sz="1400" dirty="0"/>
          </a:p>
        </p:txBody>
      </p:sp>
      <p:sp>
        <p:nvSpPr>
          <p:cNvPr id="21" name="Segnaposto immagine 7">
            <a:extLst>
              <a:ext uri="{FF2B5EF4-FFF2-40B4-BE49-F238E27FC236}">
                <a16:creationId xmlns:a16="http://schemas.microsoft.com/office/drawing/2014/main" id="{67DD3ED7-9108-4B03-9A83-FCB62E6DA2E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8219" y="1838960"/>
            <a:ext cx="3855626" cy="4145915"/>
          </a:xfrm>
          <a:prstGeom prst="rect">
            <a:avLst/>
          </a:prstGeom>
        </p:spPr>
        <p:txBody>
          <a:bodyPr/>
          <a:lstStyle/>
          <a:p>
            <a:endParaRPr lang="it-IT" dirty="0"/>
          </a:p>
        </p:txBody>
      </p:sp>
      <p:sp>
        <p:nvSpPr>
          <p:cNvPr id="22" name="Segnaposto testo 9">
            <a:extLst>
              <a:ext uri="{FF2B5EF4-FFF2-40B4-BE49-F238E27FC236}">
                <a16:creationId xmlns:a16="http://schemas.microsoft.com/office/drawing/2014/main" id="{A714F878-8776-45ED-8C0B-FD46F1E7CFC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680157" y="1840813"/>
            <a:ext cx="3855625" cy="4145915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2pPr>
            <a:lvl3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3pPr>
            <a:lvl4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4pPr>
            <a:lvl5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23" name="Segnaposto testo 14">
            <a:extLst>
              <a:ext uri="{FF2B5EF4-FFF2-40B4-BE49-F238E27FC236}">
                <a16:creationId xmlns:a16="http://schemas.microsoft.com/office/drawing/2014/main" id="{940BB6E4-E766-48E0-A4CA-75E82B20172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8" y="495159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pic>
        <p:nvPicPr>
          <p:cNvPr id="8" name="Picture 7"/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0165" y="6268505"/>
            <a:ext cx="993140" cy="45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307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_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grpSp>
        <p:nvGrpSpPr>
          <p:cNvPr id="10" name="Group 7"/>
          <p:cNvGrpSpPr/>
          <p:nvPr userDrawn="1"/>
        </p:nvGrpSpPr>
        <p:grpSpPr>
          <a:xfrm>
            <a:off x="0" y="6164052"/>
            <a:ext cx="9144000" cy="769197"/>
            <a:chOff x="0" y="0"/>
            <a:chExt cx="6858000" cy="576898"/>
          </a:xfrm>
        </p:grpSpPr>
        <p:pic>
          <p:nvPicPr>
            <p:cNvPr id="11" name="Picture 8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3509963" cy="576897"/>
            </a:xfrm>
            <a:prstGeom prst="rect">
              <a:avLst/>
            </a:prstGeom>
          </p:spPr>
        </p:pic>
        <p:sp>
          <p:nvSpPr>
            <p:cNvPr id="12" name="Rectangle 9"/>
            <p:cNvSpPr/>
            <p:nvPr userDrawn="1"/>
          </p:nvSpPr>
          <p:spPr>
            <a:xfrm>
              <a:off x="3362325" y="0"/>
              <a:ext cx="3495675" cy="576898"/>
            </a:xfrm>
            <a:prstGeom prst="rect">
              <a:avLst/>
            </a:prstGeom>
            <a:solidFill>
              <a:srgbClr val="0044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pic>
        <p:nvPicPr>
          <p:cNvPr id="13" name="Immagine 12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17" t="7057" r="15192" b="13643"/>
          <a:stretch/>
        </p:blipFill>
        <p:spPr>
          <a:xfrm>
            <a:off x="5489965" y="3179417"/>
            <a:ext cx="2942835" cy="2442670"/>
          </a:xfrm>
          <a:prstGeom prst="rect">
            <a:avLst/>
          </a:prstGeom>
        </p:spPr>
      </p:pic>
      <p:sp>
        <p:nvSpPr>
          <p:cNvPr id="3" name="Segnaposto testo 2"/>
          <p:cNvSpPr>
            <a:spLocks noGrp="1"/>
          </p:cNvSpPr>
          <p:nvPr>
            <p:ph type="body" sz="quarter" idx="11" hasCustomPrompt="1"/>
          </p:nvPr>
        </p:nvSpPr>
        <p:spPr>
          <a:xfrm>
            <a:off x="2618846" y="575494"/>
            <a:ext cx="4327525" cy="90141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0A4F9D"/>
                </a:solidFill>
              </a:defRPr>
            </a:lvl1pPr>
          </a:lstStyle>
          <a:p>
            <a:pPr lvl="0"/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Thank</a:t>
            </a:r>
            <a:r>
              <a:rPr lang="it-IT" dirty="0"/>
              <a:t> </a:t>
            </a:r>
            <a:r>
              <a:rPr lang="it-IT" dirty="0" err="1"/>
              <a:t>you</a:t>
            </a:r>
            <a:r>
              <a:rPr lang="it-IT" dirty="0"/>
              <a:t>?</a:t>
            </a:r>
          </a:p>
        </p:txBody>
      </p:sp>
      <p:sp>
        <p:nvSpPr>
          <p:cNvPr id="19" name="Segnaposto testo 2"/>
          <p:cNvSpPr>
            <a:spLocks noGrp="1"/>
          </p:cNvSpPr>
          <p:nvPr>
            <p:ph type="body" sz="quarter" idx="12" hasCustomPrompt="1"/>
          </p:nvPr>
        </p:nvSpPr>
        <p:spPr>
          <a:xfrm>
            <a:off x="214313" y="2261869"/>
            <a:ext cx="4327525" cy="14165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it-IT" dirty="0" err="1"/>
              <a:t>Contact</a:t>
            </a:r>
            <a:r>
              <a:rPr lang="it-IT" dirty="0"/>
              <a:t> </a:t>
            </a:r>
            <a:r>
              <a:rPr lang="it-IT" dirty="0" err="1"/>
              <a:t>Person</a:t>
            </a:r>
            <a:endParaRPr lang="it-IT" dirty="0"/>
          </a:p>
          <a:p>
            <a:pPr lvl="0"/>
            <a:endParaRPr lang="it-IT" dirty="0"/>
          </a:p>
          <a:p>
            <a:pPr lvl="0"/>
            <a:endParaRPr lang="it-IT" dirty="0"/>
          </a:p>
        </p:txBody>
      </p:sp>
      <p:sp>
        <p:nvSpPr>
          <p:cNvPr id="9" name="CasellaDiTesto 1">
            <a:extLst>
              <a:ext uri="{FF2B5EF4-FFF2-40B4-BE49-F238E27FC236}">
                <a16:creationId xmlns:a16="http://schemas.microsoft.com/office/drawing/2014/main" id="{2FCD18AF-03FA-448C-BB0B-2EB0FCE5F943}"/>
              </a:ext>
            </a:extLst>
          </p:cNvPr>
          <p:cNvSpPr txBox="1"/>
          <p:nvPr userDrawn="1"/>
        </p:nvSpPr>
        <p:spPr>
          <a:xfrm>
            <a:off x="4816475" y="5560244"/>
            <a:ext cx="43275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chemeClr val="accent2"/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  <p:pic>
        <p:nvPicPr>
          <p:cNvPr id="14" name="Picture 13"/>
          <p:cNvPicPr/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898" y="3906307"/>
            <a:ext cx="3366770" cy="1647828"/>
          </a:xfrm>
          <a:prstGeom prst="rect">
            <a:avLst/>
          </a:prstGeom>
        </p:spPr>
      </p:pic>
      <p:sp>
        <p:nvSpPr>
          <p:cNvPr id="15" name="CasellaDiTesto 1">
            <a:extLst>
              <a:ext uri="{FF2B5EF4-FFF2-40B4-BE49-F238E27FC236}">
                <a16:creationId xmlns:a16="http://schemas.microsoft.com/office/drawing/2014/main" id="{2FCD18AF-03FA-448C-BB0B-2EB0FCE5F943}"/>
              </a:ext>
            </a:extLst>
          </p:cNvPr>
          <p:cNvSpPr txBox="1"/>
          <p:nvPr userDrawn="1"/>
        </p:nvSpPr>
        <p:spPr>
          <a:xfrm>
            <a:off x="0" y="5577178"/>
            <a:ext cx="4389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 smtClean="0">
                <a:solidFill>
                  <a:schemeClr val="accent2"/>
                </a:solidFill>
                <a:latin typeface="Trebuchet MS" panose="020B0603020202020204" pitchFamily="34" charset="0"/>
              </a:rPr>
              <a:t>www.task39.ieabioenergy.com</a:t>
            </a:r>
            <a:endParaRPr lang="it-IT" sz="2400" dirty="0">
              <a:solidFill>
                <a:schemeClr val="accent2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6871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d_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grpSp>
        <p:nvGrpSpPr>
          <p:cNvPr id="10" name="Group 7"/>
          <p:cNvGrpSpPr/>
          <p:nvPr userDrawn="1"/>
        </p:nvGrpSpPr>
        <p:grpSpPr>
          <a:xfrm>
            <a:off x="0" y="6164052"/>
            <a:ext cx="9144000" cy="769197"/>
            <a:chOff x="0" y="0"/>
            <a:chExt cx="6858000" cy="576898"/>
          </a:xfrm>
        </p:grpSpPr>
        <p:pic>
          <p:nvPicPr>
            <p:cNvPr id="11" name="Picture 8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3509963" cy="576897"/>
            </a:xfrm>
            <a:prstGeom prst="rect">
              <a:avLst/>
            </a:prstGeom>
          </p:spPr>
        </p:pic>
        <p:sp>
          <p:nvSpPr>
            <p:cNvPr id="12" name="Rectangle 9"/>
            <p:cNvSpPr/>
            <p:nvPr userDrawn="1"/>
          </p:nvSpPr>
          <p:spPr>
            <a:xfrm>
              <a:off x="3362325" y="0"/>
              <a:ext cx="3495675" cy="576898"/>
            </a:xfrm>
            <a:prstGeom prst="rect">
              <a:avLst/>
            </a:prstGeom>
            <a:solidFill>
              <a:srgbClr val="0044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pic>
        <p:nvPicPr>
          <p:cNvPr id="13" name="Immagine 12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17" t="7057" r="15192" b="13643"/>
          <a:stretch/>
        </p:blipFill>
        <p:spPr>
          <a:xfrm>
            <a:off x="5515365" y="2171883"/>
            <a:ext cx="2942835" cy="2442670"/>
          </a:xfrm>
          <a:prstGeom prst="rect">
            <a:avLst/>
          </a:prstGeom>
        </p:spPr>
      </p:pic>
      <p:sp>
        <p:nvSpPr>
          <p:cNvPr id="3" name="Segnaposto testo 2"/>
          <p:cNvSpPr>
            <a:spLocks noGrp="1"/>
          </p:cNvSpPr>
          <p:nvPr>
            <p:ph type="body" sz="quarter" idx="11" hasCustomPrompt="1"/>
          </p:nvPr>
        </p:nvSpPr>
        <p:spPr>
          <a:xfrm>
            <a:off x="773113" y="2421228"/>
            <a:ext cx="4327525" cy="90141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0A4F9D"/>
                </a:solidFill>
              </a:defRPr>
            </a:lvl1pPr>
          </a:lstStyle>
          <a:p>
            <a:pPr lvl="0"/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Thank</a:t>
            </a:r>
            <a:r>
              <a:rPr lang="it-IT" dirty="0"/>
              <a:t> </a:t>
            </a:r>
            <a:r>
              <a:rPr lang="it-IT" dirty="0" err="1"/>
              <a:t>you</a:t>
            </a:r>
            <a:r>
              <a:rPr lang="it-IT" dirty="0"/>
              <a:t>?</a:t>
            </a:r>
          </a:p>
        </p:txBody>
      </p:sp>
      <p:sp>
        <p:nvSpPr>
          <p:cNvPr id="19" name="Segnaposto testo 2"/>
          <p:cNvSpPr>
            <a:spLocks noGrp="1"/>
          </p:cNvSpPr>
          <p:nvPr>
            <p:ph type="body" sz="quarter" idx="12" hasCustomPrompt="1"/>
          </p:nvPr>
        </p:nvSpPr>
        <p:spPr>
          <a:xfrm>
            <a:off x="773113" y="3514937"/>
            <a:ext cx="4327525" cy="14165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it-IT" dirty="0" err="1"/>
              <a:t>Contact</a:t>
            </a:r>
            <a:r>
              <a:rPr lang="it-IT" dirty="0"/>
              <a:t> </a:t>
            </a:r>
            <a:r>
              <a:rPr lang="it-IT" dirty="0" err="1"/>
              <a:t>Person</a:t>
            </a:r>
            <a:endParaRPr lang="it-IT" dirty="0"/>
          </a:p>
          <a:p>
            <a:pPr lvl="0"/>
            <a:endParaRPr lang="it-IT" dirty="0"/>
          </a:p>
          <a:p>
            <a:pPr lvl="0"/>
            <a:endParaRPr lang="it-IT" dirty="0"/>
          </a:p>
        </p:txBody>
      </p:sp>
      <p:sp>
        <p:nvSpPr>
          <p:cNvPr id="2" name="CasellaDiTesto 1"/>
          <p:cNvSpPr txBox="1"/>
          <p:nvPr userDrawn="1"/>
        </p:nvSpPr>
        <p:spPr>
          <a:xfrm>
            <a:off x="773113" y="5138670"/>
            <a:ext cx="43275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chemeClr val="accent2"/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</p:spTree>
    <p:extLst>
      <p:ext uri="{BB962C8B-B14F-4D97-AF65-F5344CB8AC3E}">
        <p14:creationId xmlns:p14="http://schemas.microsoft.com/office/powerpoint/2010/main" val="989196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testo 16">
            <a:extLst>
              <a:ext uri="{FF2B5EF4-FFF2-40B4-BE49-F238E27FC236}">
                <a16:creationId xmlns:a16="http://schemas.microsoft.com/office/drawing/2014/main" id="{9EC8956B-B1F9-4D33-80B4-8B26EA6BB96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8218" y="1502773"/>
            <a:ext cx="7927564" cy="5451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600" b="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it-IT" dirty="0" err="1"/>
              <a:t>Subtitle</a:t>
            </a:r>
            <a:endParaRPr lang="it-IT" dirty="0"/>
          </a:p>
        </p:txBody>
      </p:sp>
      <p:sp>
        <p:nvSpPr>
          <p:cNvPr id="8" name="Segnaposto immagine 7">
            <a:extLst>
              <a:ext uri="{FF2B5EF4-FFF2-40B4-BE49-F238E27FC236}">
                <a16:creationId xmlns:a16="http://schemas.microsoft.com/office/drawing/2014/main" id="{FE689D27-0393-428F-B1C2-BD1832E6533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8219" y="2324100"/>
            <a:ext cx="3855626" cy="3660775"/>
          </a:xfrm>
          <a:prstGeom prst="rect">
            <a:avLst/>
          </a:prstGeom>
        </p:spPr>
        <p:txBody>
          <a:bodyPr/>
          <a:lstStyle/>
          <a:p>
            <a:endParaRPr lang="it-IT" dirty="0"/>
          </a:p>
        </p:txBody>
      </p:sp>
      <p:sp>
        <p:nvSpPr>
          <p:cNvPr id="9" name="Segnaposto testo 9">
            <a:extLst>
              <a:ext uri="{FF2B5EF4-FFF2-40B4-BE49-F238E27FC236}">
                <a16:creationId xmlns:a16="http://schemas.microsoft.com/office/drawing/2014/main" id="{5A7A884E-868B-4AE7-A3EA-FFA6FD4721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680157" y="2325953"/>
            <a:ext cx="3855625" cy="3660775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2pPr>
            <a:lvl3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3pPr>
            <a:lvl4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4pPr>
            <a:lvl5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10" name="Segnaposto testo 14">
            <a:extLst>
              <a:ext uri="{FF2B5EF4-FFF2-40B4-BE49-F238E27FC236}">
                <a16:creationId xmlns:a16="http://schemas.microsoft.com/office/drawing/2014/main" id="{BCAE2E5A-271A-4E92-B711-0245AD2FFE0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8" y="495159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sp>
        <p:nvSpPr>
          <p:cNvPr id="14" name="Date Placeholder 1">
            <a:extLst>
              <a:ext uri="{FF2B5EF4-FFF2-40B4-BE49-F238E27FC236}">
                <a16:creationId xmlns:a16="http://schemas.microsoft.com/office/drawing/2014/main" id="{7576CA13-B570-4F61-97DC-A820FBC8DEBC}"/>
              </a:ext>
            </a:extLst>
          </p:cNvPr>
          <p:cNvSpPr txBox="1">
            <a:spLocks/>
          </p:cNvSpPr>
          <p:nvPr userDrawn="1"/>
        </p:nvSpPr>
        <p:spPr>
          <a:xfrm>
            <a:off x="608218" y="6283502"/>
            <a:ext cx="14565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Footer Placeholder 2">
            <a:extLst>
              <a:ext uri="{FF2B5EF4-FFF2-40B4-BE49-F238E27FC236}">
                <a16:creationId xmlns:a16="http://schemas.microsoft.com/office/drawing/2014/main" id="{EE194034-51DE-4D76-9226-EC41156CFA1B}"/>
              </a:ext>
            </a:extLst>
          </p:cNvPr>
          <p:cNvSpPr txBox="1">
            <a:spLocks/>
          </p:cNvSpPr>
          <p:nvPr userDrawn="1"/>
        </p:nvSpPr>
        <p:spPr>
          <a:xfrm>
            <a:off x="3475776" y="6283502"/>
            <a:ext cx="219244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9EB8ED05-FBC3-4256-9F84-860693637D03}"/>
              </a:ext>
            </a:extLst>
          </p:cNvPr>
          <p:cNvSpPr txBox="1"/>
          <p:nvPr userDrawn="1"/>
        </p:nvSpPr>
        <p:spPr>
          <a:xfrm>
            <a:off x="7015017" y="6409300"/>
            <a:ext cx="21289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  <p:pic>
        <p:nvPicPr>
          <p:cNvPr id="18" name="Immagine 17">
            <a:extLst>
              <a:ext uri="{FF2B5EF4-FFF2-40B4-BE49-F238E27FC236}">
                <a16:creationId xmlns:a16="http://schemas.microsoft.com/office/drawing/2014/main" id="{223F78A1-185B-4056-90F0-B72C06581AA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19" name="Segnaposto numero diapositiva 2">
            <a:extLst>
              <a:ext uri="{FF2B5EF4-FFF2-40B4-BE49-F238E27FC236}">
                <a16:creationId xmlns:a16="http://schemas.microsoft.com/office/drawing/2014/main" id="{5D6249A3-D378-4633-BB6F-5491EB57B3E5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‹nº›</a:t>
            </a:fld>
            <a:endParaRPr lang="it-IT" sz="1400" dirty="0"/>
          </a:p>
        </p:txBody>
      </p:sp>
    </p:spTree>
    <p:extLst>
      <p:ext uri="{BB962C8B-B14F-4D97-AF65-F5344CB8AC3E}">
        <p14:creationId xmlns:p14="http://schemas.microsoft.com/office/powerpoint/2010/main" val="26299498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4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>
            <a:extLst>
              <a:ext uri="{FF2B5EF4-FFF2-40B4-BE49-F238E27FC236}">
                <a16:creationId xmlns:a16="http://schemas.microsoft.com/office/drawing/2014/main" id="{65A3EF8C-2DD6-41B3-BD88-E086C232F845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1437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9311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6" r:id="rId3"/>
    <p:sldLayoutId id="2147483663" r:id="rId4"/>
    <p:sldLayoutId id="2147483670" r:id="rId5"/>
    <p:sldLayoutId id="2147483669" r:id="rId6"/>
    <p:sldLayoutId id="2147483664" r:id="rId7"/>
    <p:sldLayoutId id="2147483665" r:id="rId8"/>
    <p:sldLayoutId id="2147483667" r:id="rId9"/>
    <p:sldLayoutId id="2147483671" r:id="rId10"/>
    <p:sldLayoutId id="2147483668" r:id="rId11"/>
    <p:sldLayoutId id="2147483672" r:id="rId12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kern="1200">
          <a:solidFill>
            <a:schemeClr val="tx1"/>
          </a:solidFill>
          <a:latin typeface="Trebuchet MS" panose="020B0603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11" Type="http://schemas.openxmlformats.org/officeDocument/2006/relationships/chart" Target="../charts/chart1.xml"/><Relationship Id="rId5" Type="http://schemas.openxmlformats.org/officeDocument/2006/relationships/image" Target="../media/image11.png"/><Relationship Id="rId10" Type="http://schemas.openxmlformats.org/officeDocument/2006/relationships/image" Target="../media/image17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11" Type="http://schemas.openxmlformats.org/officeDocument/2006/relationships/chart" Target="../charts/chart2.xml"/><Relationship Id="rId5" Type="http://schemas.openxmlformats.org/officeDocument/2006/relationships/image" Target="../media/image11.png"/><Relationship Id="rId10" Type="http://schemas.openxmlformats.org/officeDocument/2006/relationships/image" Target="../media/image17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11" Type="http://schemas.openxmlformats.org/officeDocument/2006/relationships/chart" Target="../charts/chart3.xml"/><Relationship Id="rId5" Type="http://schemas.openxmlformats.org/officeDocument/2006/relationships/image" Target="../media/image11.png"/><Relationship Id="rId10" Type="http://schemas.openxmlformats.org/officeDocument/2006/relationships/image" Target="../media/image17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.br/imgres?imgurl=http://www.concealedcarryoutlet.com/uploads/3/0/5/5/3055136/4106230.jpg?172&amp;imgrefurl=http://www.concealedcarryoutlet.com/printable-paper-targets.html&amp;docid=CWR2khSm7BWGRM&amp;tbnid=JCZ_aIvVpkN32M:&amp;vet=1&amp;w=171&amp;h=230&amp;bih=521&amp;biw=1093&amp;ved=0ahUKEwjx7O7o1ObTAhULPJAKHVUDC-0QxiAIFigC&amp;iact=c&amp;ictx=1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egnaposto testo 15"/>
          <p:cNvSpPr>
            <a:spLocks noGrp="1"/>
          </p:cNvSpPr>
          <p:nvPr>
            <p:ph type="body" sz="quarter" idx="11"/>
          </p:nvPr>
        </p:nvSpPr>
        <p:spPr>
          <a:xfrm>
            <a:off x="3902925" y="2071909"/>
            <a:ext cx="5073650" cy="810702"/>
          </a:xfrm>
        </p:spPr>
        <p:txBody>
          <a:bodyPr/>
          <a:lstStyle/>
          <a:p>
            <a:r>
              <a:rPr lang="en-US" sz="2000" dirty="0">
                <a:solidFill>
                  <a:schemeClr val="tx1"/>
                </a:solidFill>
              </a:rPr>
              <a:t>Analyze status of biofuels production and use in non-IEA countries/emerging economies</a:t>
            </a:r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17" name="Segnaposto testo 16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18" name="Segnaposto testo 17"/>
          <p:cNvSpPr>
            <a:spLocks noGrp="1"/>
          </p:cNvSpPr>
          <p:nvPr>
            <p:ph type="body" sz="quarter" idx="13"/>
          </p:nvPr>
        </p:nvSpPr>
        <p:spPr>
          <a:xfrm>
            <a:off x="3902925" y="3642065"/>
            <a:ext cx="5073650" cy="656820"/>
          </a:xfrm>
        </p:spPr>
        <p:txBody>
          <a:bodyPr/>
          <a:lstStyle/>
          <a:p>
            <a:r>
              <a:rPr lang="pt-BR" i="1" dirty="0" err="1">
                <a:solidFill>
                  <a:schemeClr val="tx1"/>
                </a:solidFill>
              </a:rPr>
              <a:t>Brazilian</a:t>
            </a:r>
            <a:r>
              <a:rPr lang="pt-BR" i="1" dirty="0">
                <a:solidFill>
                  <a:schemeClr val="tx1"/>
                </a:solidFill>
              </a:rPr>
              <a:t> Team: </a:t>
            </a:r>
            <a:r>
              <a:rPr lang="pt-BR" dirty="0">
                <a:solidFill>
                  <a:schemeClr val="tx1"/>
                </a:solidFill>
              </a:rPr>
              <a:t>Glaucia Mendes Souza, Heitor </a:t>
            </a:r>
            <a:r>
              <a:rPr lang="pt-BR" dirty="0" err="1">
                <a:solidFill>
                  <a:schemeClr val="tx1"/>
                </a:solidFill>
              </a:rPr>
              <a:t>Cantarella</a:t>
            </a:r>
            <a:r>
              <a:rPr lang="pt-BR" dirty="0">
                <a:solidFill>
                  <a:schemeClr val="tx1"/>
                </a:solidFill>
              </a:rPr>
              <a:t>, </a:t>
            </a:r>
            <a:r>
              <a:rPr lang="pt-BR" dirty="0" err="1">
                <a:solidFill>
                  <a:schemeClr val="tx1"/>
                </a:solidFill>
              </a:rPr>
              <a:t>Luis</a:t>
            </a:r>
            <a:r>
              <a:rPr lang="pt-BR" dirty="0">
                <a:solidFill>
                  <a:schemeClr val="tx1"/>
                </a:solidFill>
              </a:rPr>
              <a:t> Fernando </a:t>
            </a:r>
            <a:r>
              <a:rPr lang="pt-BR" dirty="0" err="1">
                <a:solidFill>
                  <a:schemeClr val="tx1"/>
                </a:solidFill>
              </a:rPr>
              <a:t>Cassinelli</a:t>
            </a:r>
            <a:r>
              <a:rPr lang="pt-BR" dirty="0">
                <a:solidFill>
                  <a:schemeClr val="tx1"/>
                </a:solidFill>
              </a:rPr>
              <a:t>, Luiz Augusto Horta Nogueira, Rubens Maciel Filho</a:t>
            </a:r>
            <a:endParaRPr lang="it-IT" sz="1800" dirty="0">
              <a:solidFill>
                <a:schemeClr val="tx1"/>
              </a:solidFill>
            </a:endParaRPr>
          </a:p>
        </p:txBody>
      </p:sp>
      <p:sp>
        <p:nvSpPr>
          <p:cNvPr id="19" name="Segnaposto testo 18"/>
          <p:cNvSpPr>
            <a:spLocks noGrp="1"/>
          </p:cNvSpPr>
          <p:nvPr>
            <p:ph type="body" sz="quarter" idx="14"/>
          </p:nvPr>
        </p:nvSpPr>
        <p:spPr>
          <a:xfrm>
            <a:off x="3902925" y="4897507"/>
            <a:ext cx="5073650" cy="357485"/>
          </a:xfrm>
        </p:spPr>
        <p:txBody>
          <a:bodyPr/>
          <a:lstStyle/>
          <a:p>
            <a:r>
              <a:rPr lang="it-IT" sz="1800" i="1" dirty="0" smtClean="0">
                <a:solidFill>
                  <a:schemeClr val="tx1"/>
                </a:solidFill>
              </a:rPr>
              <a:t>Brazil - June 23, 2020</a:t>
            </a:r>
            <a:endParaRPr lang="it-IT" sz="1800" i="1" dirty="0">
              <a:solidFill>
                <a:schemeClr val="tx1"/>
              </a:solidFill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225" y="2104735"/>
            <a:ext cx="3519063" cy="3104269"/>
          </a:xfrm>
          <a:prstGeom prst="rect">
            <a:avLst/>
          </a:prstGeom>
        </p:spPr>
      </p:pic>
      <p:sp>
        <p:nvSpPr>
          <p:cNvPr id="3" name="Espaço Reservado para Imagem 2"/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8" name="Segnaposto testo 17"/>
          <p:cNvSpPr txBox="1">
            <a:spLocks/>
          </p:cNvSpPr>
          <p:nvPr/>
        </p:nvSpPr>
        <p:spPr>
          <a:xfrm>
            <a:off x="3902925" y="4476579"/>
            <a:ext cx="5073650" cy="65682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 baseline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i="1" dirty="0" err="1">
                <a:solidFill>
                  <a:schemeClr val="tx1"/>
                </a:solidFill>
              </a:rPr>
              <a:t>Collaborator</a:t>
            </a:r>
            <a:r>
              <a:rPr lang="pt-BR" i="1" dirty="0">
                <a:solidFill>
                  <a:schemeClr val="tx1"/>
                </a:solidFill>
              </a:rPr>
              <a:t>: </a:t>
            </a:r>
            <a:r>
              <a:rPr lang="pt-BR" dirty="0">
                <a:solidFill>
                  <a:schemeClr val="tx1"/>
                </a:solidFill>
              </a:rPr>
              <a:t>Pablo Silva Ortiz</a:t>
            </a:r>
            <a:endParaRPr lang="pt-BR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1626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796" y="103554"/>
            <a:ext cx="8270421" cy="2049858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1921" y="2292498"/>
            <a:ext cx="6700157" cy="4135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452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825" y="1828800"/>
            <a:ext cx="8896350" cy="3200400"/>
          </a:xfrm>
          <a:prstGeom prst="rect">
            <a:avLst/>
          </a:prstGeom>
        </p:spPr>
      </p:pic>
      <p:sp>
        <p:nvSpPr>
          <p:cNvPr id="5" name="Segnaposto testo 2">
            <a:extLst>
              <a:ext uri="{FF2B5EF4-FFF2-40B4-BE49-F238E27FC236}">
                <a16:creationId xmlns:a16="http://schemas.microsoft.com/office/drawing/2014/main" id="{6DA2D9B1-EDC6-4A4D-81EC-AEA22927B4AC}"/>
              </a:ext>
            </a:extLst>
          </p:cNvPr>
          <p:cNvSpPr txBox="1">
            <a:spLocks/>
          </p:cNvSpPr>
          <p:nvPr/>
        </p:nvSpPr>
        <p:spPr>
          <a:xfrm>
            <a:off x="254256" y="233133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ts val="325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rgbClr val="0A4F9D"/>
                </a:solidFill>
                <a:latin typeface="Trebuchet MS" panose="020B0603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FFC000"/>
                </a:solidFill>
                <a:latin typeface="Trebuchet MS" panose="020B0603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FFC000"/>
                </a:solidFill>
                <a:latin typeface="Trebuchet MS" panose="020B0603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FFC000"/>
                </a:solidFill>
                <a:latin typeface="Trebuchet MS" panose="020B0603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FFC000"/>
                </a:solidFill>
                <a:latin typeface="Trebuchet MS" panose="020B0603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solidFill>
                  <a:schemeClr val="tx1"/>
                </a:solidFill>
              </a:rPr>
              <a:t>Results</a:t>
            </a:r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6" name="TextBox 17">
            <a:extLst>
              <a:ext uri="{FF2B5EF4-FFF2-40B4-BE49-F238E27FC236}">
                <a16:creationId xmlns:a16="http://schemas.microsoft.com/office/drawing/2014/main" id="{F78FD86E-3485-1F45-96AA-28CA04248135}"/>
              </a:ext>
            </a:extLst>
          </p:cNvPr>
          <p:cNvSpPr txBox="1"/>
          <p:nvPr/>
        </p:nvSpPr>
        <p:spPr>
          <a:xfrm>
            <a:off x="403131" y="757184"/>
            <a:ext cx="4030270" cy="4568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>
              <a:lnSpc>
                <a:spcPts val="3250"/>
              </a:lnSpc>
              <a:spcBef>
                <a:spcPts val="1000"/>
              </a:spcBef>
            </a:pPr>
            <a:r>
              <a:rPr lang="en-US" sz="1600" b="1" i="1" dirty="0" smtClean="0">
                <a:solidFill>
                  <a:srgbClr val="0A4F9D"/>
                </a:solidFill>
                <a:latin typeface="Trebuchet MS" panose="020B0603020202020204" pitchFamily="34" charset="0"/>
              </a:rPr>
              <a:t>Case Studies: </a:t>
            </a:r>
            <a:r>
              <a:rPr lang="en-US" sz="1600" i="1" dirty="0" smtClean="0">
                <a:solidFill>
                  <a:srgbClr val="0A4F9D"/>
                </a:solidFill>
                <a:latin typeface="Trebuchet MS" panose="020B0603020202020204" pitchFamily="34" charset="0"/>
              </a:rPr>
              <a:t>Brazil and the Netherlands</a:t>
            </a:r>
            <a:endParaRPr lang="en-US" sz="1600" i="1" dirty="0">
              <a:solidFill>
                <a:srgbClr val="0A4F9D"/>
              </a:solidFill>
              <a:latin typeface="Trebuchet MS" panose="020B0603020202020204" pitchFamily="34" charset="0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3462700" y="5554124"/>
            <a:ext cx="534152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100" i="1" dirty="0"/>
              <a:t>Unit exergy cost and specific CO2 emissions of the </a:t>
            </a:r>
            <a:r>
              <a:rPr lang="en-US" sz="1100" i="1" dirty="0" smtClean="0"/>
              <a:t>electricity generation </a:t>
            </a:r>
            <a:r>
              <a:rPr lang="en-US" sz="1100" i="1" dirty="0"/>
              <a:t>in the </a:t>
            </a:r>
            <a:r>
              <a:rPr lang="en-US" sz="1100" i="1" dirty="0" smtClean="0"/>
              <a:t>Netherlands</a:t>
            </a:r>
          </a:p>
          <a:p>
            <a:pPr algn="r"/>
            <a:r>
              <a:rPr lang="en-US" sz="1100" dirty="0" smtClean="0"/>
              <a:t>SILVA-ORTIZ et al. (2020)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807847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262" y="1277853"/>
            <a:ext cx="7991475" cy="4705350"/>
          </a:xfrm>
          <a:prstGeom prst="rect">
            <a:avLst/>
          </a:prstGeom>
        </p:spPr>
      </p:pic>
      <p:sp>
        <p:nvSpPr>
          <p:cNvPr id="5" name="Espaço Reservado para Texto 2"/>
          <p:cNvSpPr>
            <a:spLocks noGrp="1"/>
          </p:cNvSpPr>
          <p:nvPr>
            <p:ph type="body" sz="quarter" idx="17"/>
          </p:nvPr>
        </p:nvSpPr>
        <p:spPr>
          <a:xfrm>
            <a:off x="608218" y="286613"/>
            <a:ext cx="7927564" cy="980907"/>
          </a:xfrm>
        </p:spPr>
        <p:txBody>
          <a:bodyPr/>
          <a:lstStyle/>
          <a:p>
            <a:r>
              <a:rPr lang="en-US" sz="2200" dirty="0" smtClean="0">
                <a:solidFill>
                  <a:schemeClr val="tx1"/>
                </a:solidFill>
              </a:rPr>
              <a:t>Unit </a:t>
            </a:r>
            <a:r>
              <a:rPr lang="en-US" sz="2200" dirty="0">
                <a:solidFill>
                  <a:schemeClr val="tx1"/>
                </a:solidFill>
              </a:rPr>
              <a:t>exergy cost and specific CO2 emissions of the </a:t>
            </a:r>
            <a:r>
              <a:rPr lang="en-US" sz="2200" dirty="0" smtClean="0">
                <a:solidFill>
                  <a:schemeClr val="tx1"/>
                </a:solidFill>
              </a:rPr>
              <a:t>Brazilian electricity </a:t>
            </a:r>
            <a:r>
              <a:rPr lang="en-US" sz="2200" dirty="0">
                <a:solidFill>
                  <a:schemeClr val="tx1"/>
                </a:solidFill>
              </a:rPr>
              <a:t>mix per route</a:t>
            </a:r>
            <a:endParaRPr lang="pt-BR" sz="2200" dirty="0">
              <a:solidFill>
                <a:schemeClr val="tx1"/>
              </a:solidFill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1716292" y="6206672"/>
            <a:ext cx="6365845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050" dirty="0"/>
              <a:t>Renewable and non-renewable exergy cost and specific CO2 emission of electricity generation: The Brazilian case</a:t>
            </a:r>
          </a:p>
          <a:p>
            <a:pPr algn="r"/>
            <a:r>
              <a:rPr lang="en-US" sz="1050" dirty="0" smtClean="0"/>
              <a:t>FLÓREZ-ORREGO et </a:t>
            </a:r>
            <a:r>
              <a:rPr lang="en-US" sz="1050" dirty="0"/>
              <a:t>al. (2014)</a:t>
            </a:r>
          </a:p>
        </p:txBody>
      </p:sp>
    </p:spTree>
    <p:extLst>
      <p:ext uri="{BB962C8B-B14F-4D97-AF65-F5344CB8AC3E}">
        <p14:creationId xmlns:p14="http://schemas.microsoft.com/office/powerpoint/2010/main" val="1256675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quarter" idx="17"/>
          </p:nvPr>
        </p:nvSpPr>
        <p:spPr>
          <a:xfrm>
            <a:off x="608218" y="286613"/>
            <a:ext cx="7621382" cy="980907"/>
          </a:xfrm>
        </p:spPr>
        <p:txBody>
          <a:bodyPr/>
          <a:lstStyle/>
          <a:p>
            <a:r>
              <a:rPr lang="en-US" sz="2200" dirty="0" smtClean="0">
                <a:solidFill>
                  <a:schemeClr val="tx1"/>
                </a:solidFill>
              </a:rPr>
              <a:t>Unit </a:t>
            </a:r>
            <a:r>
              <a:rPr lang="en-US" sz="2200" dirty="0">
                <a:solidFill>
                  <a:schemeClr val="tx1"/>
                </a:solidFill>
              </a:rPr>
              <a:t>exergy cost and specific CO2 emissions of </a:t>
            </a:r>
            <a:r>
              <a:rPr lang="en-US" sz="2200" dirty="0" smtClean="0">
                <a:solidFill>
                  <a:schemeClr val="tx1"/>
                </a:solidFill>
              </a:rPr>
              <a:t>the Dutch electricity </a:t>
            </a:r>
            <a:r>
              <a:rPr lang="en-US" sz="2200" dirty="0">
                <a:solidFill>
                  <a:schemeClr val="tx1"/>
                </a:solidFill>
              </a:rPr>
              <a:t>mix per route</a:t>
            </a:r>
            <a:endParaRPr lang="pt-BR" sz="2200" dirty="0">
              <a:solidFill>
                <a:schemeClr val="tx1"/>
              </a:solidFill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992" y="1368519"/>
            <a:ext cx="7762875" cy="4400550"/>
          </a:xfrm>
          <a:prstGeom prst="rect">
            <a:avLst/>
          </a:prstGeom>
        </p:spPr>
      </p:pic>
      <p:sp>
        <p:nvSpPr>
          <p:cNvPr id="7" name="CaixaDeTexto 6"/>
          <p:cNvSpPr txBox="1"/>
          <p:nvPr/>
        </p:nvSpPr>
        <p:spPr>
          <a:xfrm>
            <a:off x="3029566" y="5810796"/>
            <a:ext cx="534152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100" i="1" dirty="0"/>
              <a:t>Unit exergy cost and specific CO2 emissions of the </a:t>
            </a:r>
            <a:r>
              <a:rPr lang="en-US" sz="1100" i="1" dirty="0" smtClean="0"/>
              <a:t>electricity generation </a:t>
            </a:r>
            <a:r>
              <a:rPr lang="en-US" sz="1100" i="1" dirty="0"/>
              <a:t>in the </a:t>
            </a:r>
            <a:r>
              <a:rPr lang="en-US" sz="1100" i="1" dirty="0" smtClean="0"/>
              <a:t>Netherlands</a:t>
            </a:r>
          </a:p>
          <a:p>
            <a:pPr algn="r"/>
            <a:r>
              <a:rPr lang="en-US" sz="1100" dirty="0" smtClean="0"/>
              <a:t>SILVA-ORTIZ et al. (2020)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4216898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quarter" idx="17"/>
          </p:nvPr>
        </p:nvSpPr>
        <p:spPr>
          <a:xfrm>
            <a:off x="608218" y="363004"/>
            <a:ext cx="7927564" cy="1296549"/>
          </a:xfrm>
        </p:spPr>
        <p:txBody>
          <a:bodyPr/>
          <a:lstStyle/>
          <a:p>
            <a:pPr algn="just">
              <a:lnSpc>
                <a:spcPts val="2300"/>
              </a:lnSpc>
            </a:pPr>
            <a:r>
              <a:rPr lang="en-US" sz="1600" dirty="0" smtClean="0">
                <a:solidFill>
                  <a:schemeClr val="tx1"/>
                </a:solidFill>
              </a:rPr>
              <a:t>COMPARISON BETWEEN THE DUTCH AND BRAZILIAN ELECTRICITY MIX IN TERMS OF THE TOTAL, RENEWABLE, AND NON-RENEWABLE UNIT EXERGY COSTS AND SPECIFIC CO2 EMISSIONS</a:t>
            </a:r>
            <a:r>
              <a:rPr lang="en-US" sz="1600" dirty="0" smtClean="0"/>
              <a:t>.</a:t>
            </a:r>
            <a:endParaRPr lang="pt-BR" sz="1600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991" y="1401749"/>
            <a:ext cx="8268371" cy="4293961"/>
          </a:xfrm>
          <a:prstGeom prst="rect">
            <a:avLst/>
          </a:prstGeom>
        </p:spPr>
      </p:pic>
      <p:sp>
        <p:nvSpPr>
          <p:cNvPr id="7" name="CaixaDeTexto 6"/>
          <p:cNvSpPr txBox="1"/>
          <p:nvPr/>
        </p:nvSpPr>
        <p:spPr>
          <a:xfrm>
            <a:off x="3029566" y="5810796"/>
            <a:ext cx="534152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100" i="1" dirty="0"/>
              <a:t>Unit exergy cost and specific CO2 emissions of the </a:t>
            </a:r>
            <a:r>
              <a:rPr lang="en-US" sz="1100" i="1" dirty="0" smtClean="0"/>
              <a:t>electricity generation </a:t>
            </a:r>
            <a:r>
              <a:rPr lang="en-US" sz="1100" i="1" dirty="0"/>
              <a:t>in the </a:t>
            </a:r>
            <a:r>
              <a:rPr lang="en-US" sz="1100" i="1" dirty="0" smtClean="0"/>
              <a:t>Netherlands</a:t>
            </a:r>
          </a:p>
          <a:p>
            <a:pPr algn="r"/>
            <a:r>
              <a:rPr lang="en-US" sz="1100" dirty="0" smtClean="0"/>
              <a:t>SILVA-ORTIZ et al. (2020)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2172778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/>
          <p:cNvSpPr>
            <a:spLocks noGrp="1"/>
          </p:cNvSpPr>
          <p:nvPr>
            <p:ph type="body" sz="quarter" idx="11"/>
          </p:nvPr>
        </p:nvSpPr>
        <p:spPr>
          <a:xfrm>
            <a:off x="640302" y="1037390"/>
            <a:ext cx="7927564" cy="5080000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lnSpc>
                <a:spcPct val="110000"/>
              </a:lnSpc>
              <a:spcBef>
                <a:spcPts val="1200"/>
              </a:spcBef>
              <a:buFont typeface="+mj-lt"/>
              <a:buAutoNum type="arabicPeriod"/>
            </a:pPr>
            <a:r>
              <a:rPr lang="en-US" sz="2100" dirty="0">
                <a:solidFill>
                  <a:schemeClr val="tx1"/>
                </a:solidFill>
              </a:rPr>
              <a:t>Database development.</a:t>
            </a:r>
          </a:p>
          <a:p>
            <a:pPr marL="457200" indent="-457200">
              <a:lnSpc>
                <a:spcPct val="110000"/>
              </a:lnSpc>
              <a:spcBef>
                <a:spcPts val="1200"/>
              </a:spcBef>
              <a:buFont typeface="+mj-lt"/>
              <a:buAutoNum type="arabicPeriod"/>
            </a:pPr>
            <a:endParaRPr lang="en-US" sz="2100" dirty="0">
              <a:solidFill>
                <a:schemeClr val="tx1"/>
              </a:solidFill>
            </a:endParaRPr>
          </a:p>
          <a:p>
            <a:pPr marL="457200" indent="-457200">
              <a:lnSpc>
                <a:spcPct val="110000"/>
              </a:lnSpc>
              <a:spcBef>
                <a:spcPts val="1200"/>
              </a:spcBef>
              <a:buFont typeface="+mj-lt"/>
              <a:buAutoNum type="arabicPeriod"/>
            </a:pPr>
            <a:r>
              <a:rPr lang="en-US" sz="2100" dirty="0">
                <a:solidFill>
                  <a:schemeClr val="tx1"/>
                </a:solidFill>
              </a:rPr>
              <a:t>Update and expansion of the database of the energy matrix, including feedstock production and use for energy in each of the selected countries.</a:t>
            </a:r>
          </a:p>
          <a:p>
            <a:pPr marL="457200" indent="-457200">
              <a:lnSpc>
                <a:spcPct val="110000"/>
              </a:lnSpc>
              <a:spcBef>
                <a:spcPts val="1200"/>
              </a:spcBef>
              <a:buFont typeface="+mj-lt"/>
              <a:buAutoNum type="arabicPeriod"/>
            </a:pPr>
            <a:endParaRPr lang="en-US" sz="2100" dirty="0">
              <a:solidFill>
                <a:schemeClr val="tx1"/>
              </a:solidFill>
            </a:endParaRPr>
          </a:p>
          <a:p>
            <a:pPr marL="457200" indent="-457200">
              <a:lnSpc>
                <a:spcPct val="110000"/>
              </a:lnSpc>
              <a:spcBef>
                <a:spcPts val="1200"/>
              </a:spcBef>
              <a:buFont typeface="+mj-lt"/>
              <a:buAutoNum type="arabicPeriod"/>
            </a:pPr>
            <a:r>
              <a:rPr lang="en-US" sz="2100" dirty="0">
                <a:solidFill>
                  <a:schemeClr val="tx1"/>
                </a:solidFill>
              </a:rPr>
              <a:t>Identification of possible raw-materials and conversion technologies in each of the selected countries.</a:t>
            </a:r>
          </a:p>
          <a:p>
            <a:pPr marL="457200" indent="-457200">
              <a:lnSpc>
                <a:spcPct val="110000"/>
              </a:lnSpc>
              <a:spcBef>
                <a:spcPts val="1200"/>
              </a:spcBef>
              <a:buFont typeface="+mj-lt"/>
              <a:buAutoNum type="arabicPeriod"/>
            </a:pPr>
            <a:endParaRPr lang="en-US" sz="2100" dirty="0">
              <a:solidFill>
                <a:schemeClr val="tx1"/>
              </a:solidFill>
            </a:endParaRPr>
          </a:p>
          <a:p>
            <a:pPr marL="457200" indent="-457200">
              <a:lnSpc>
                <a:spcPct val="110000"/>
              </a:lnSpc>
              <a:spcBef>
                <a:spcPts val="1200"/>
              </a:spcBef>
              <a:buFont typeface="+mj-lt"/>
              <a:buAutoNum type="arabicPeriod"/>
            </a:pPr>
            <a:r>
              <a:rPr lang="en-US" sz="2100" dirty="0">
                <a:solidFill>
                  <a:schemeClr val="tx1"/>
                </a:solidFill>
              </a:rPr>
              <a:t>Evaluation of incentives using the </a:t>
            </a:r>
            <a:r>
              <a:rPr lang="en-US" sz="2100" dirty="0" err="1">
                <a:solidFill>
                  <a:schemeClr val="tx1"/>
                </a:solidFill>
              </a:rPr>
              <a:t>Renovabio</a:t>
            </a:r>
            <a:r>
              <a:rPr lang="en-US" sz="2100" dirty="0">
                <a:solidFill>
                  <a:schemeClr val="tx1"/>
                </a:solidFill>
              </a:rPr>
              <a:t> program as a case study.</a:t>
            </a:r>
          </a:p>
          <a:p>
            <a:pPr marL="457200" indent="-457200">
              <a:lnSpc>
                <a:spcPct val="110000"/>
              </a:lnSpc>
              <a:spcBef>
                <a:spcPts val="1200"/>
              </a:spcBef>
              <a:buFont typeface="+mj-lt"/>
              <a:buAutoNum type="arabicPeriod"/>
            </a:pPr>
            <a:endParaRPr lang="en-US" sz="2100" dirty="0">
              <a:solidFill>
                <a:schemeClr val="tx1"/>
              </a:solidFill>
            </a:endParaRPr>
          </a:p>
          <a:p>
            <a:pPr marL="457200" indent="-457200">
              <a:lnSpc>
                <a:spcPct val="110000"/>
              </a:lnSpc>
              <a:spcBef>
                <a:spcPts val="1200"/>
              </a:spcBef>
              <a:buFont typeface="+mj-lt"/>
              <a:buAutoNum type="arabicPeriod"/>
            </a:pPr>
            <a:r>
              <a:rPr lang="en-US" sz="2100" dirty="0">
                <a:solidFill>
                  <a:schemeClr val="tx1"/>
                </a:solidFill>
              </a:rPr>
              <a:t>Generation of periodic reports and scientific papers.</a:t>
            </a:r>
          </a:p>
          <a:p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quarter" idx="17"/>
          </p:nvPr>
        </p:nvSpPr>
        <p:spPr>
          <a:xfrm>
            <a:off x="303418" y="270569"/>
            <a:ext cx="7927564" cy="980907"/>
          </a:xfrm>
        </p:spPr>
        <p:txBody>
          <a:bodyPr/>
          <a:lstStyle/>
          <a:p>
            <a:r>
              <a:rPr lang="pt-BR" dirty="0">
                <a:solidFill>
                  <a:schemeClr val="tx1"/>
                </a:solidFill>
              </a:rPr>
              <a:t>Next </a:t>
            </a:r>
            <a:r>
              <a:rPr lang="pt-BR" dirty="0" err="1">
                <a:solidFill>
                  <a:schemeClr val="tx1"/>
                </a:solidFill>
              </a:rPr>
              <a:t>Steps</a:t>
            </a:r>
            <a:r>
              <a:rPr lang="pt-BR" dirty="0">
                <a:solidFill>
                  <a:schemeClr val="tx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25502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681B2AE5-2BBD-41A9-8F44-D75F5EC12F2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91123" y="167601"/>
            <a:ext cx="7927564" cy="980907"/>
          </a:xfrm>
        </p:spPr>
        <p:txBody>
          <a:bodyPr/>
          <a:lstStyle/>
          <a:p>
            <a:r>
              <a:rPr lang="it-IT" dirty="0" smtClean="0"/>
              <a:t>Final Comments</a:t>
            </a:r>
            <a:endParaRPr lang="it-IT" dirty="0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47C44D09-159C-4633-9D16-CA196EBC9F3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67966" y="843708"/>
            <a:ext cx="7658357" cy="3909727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it-IT" sz="2200" dirty="0" smtClean="0">
                <a:solidFill>
                  <a:schemeClr val="tx1"/>
                </a:solidFill>
              </a:rPr>
              <a:t>Emerging countries are increasing their need for energy but the fossil sources appears to be main source;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it-IT" sz="2200" dirty="0" smtClean="0">
                <a:solidFill>
                  <a:schemeClr val="tx1"/>
                </a:solidFill>
              </a:rPr>
              <a:t>Bioenergy has potential to be signinficant part of the energy matrix, but it has to be in sustaintable way; 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it-IT" sz="2200" dirty="0" smtClean="0">
                <a:solidFill>
                  <a:schemeClr val="tx1"/>
                </a:solidFill>
              </a:rPr>
              <a:t>They need more energy for development.</a:t>
            </a:r>
          </a:p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endParaRPr lang="it-IT" dirty="0"/>
          </a:p>
        </p:txBody>
      </p:sp>
      <p:pic>
        <p:nvPicPr>
          <p:cNvPr id="5" name="Picture 1" descr="Slide 2 - HDI (1) w line-01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4008" y="3119411"/>
            <a:ext cx="7518399" cy="30552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3"/>
          <p:cNvSpPr txBox="1"/>
          <p:nvPr/>
        </p:nvSpPr>
        <p:spPr>
          <a:xfrm>
            <a:off x="609599" y="2760242"/>
            <a:ext cx="792527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i="1" dirty="0" smtClean="0">
                <a:solidFill>
                  <a:srgbClr val="0A4F9D"/>
                </a:solidFill>
                <a:cs typeface="+mn-cs"/>
              </a:rPr>
              <a:t>Energy </a:t>
            </a:r>
            <a:r>
              <a:rPr lang="en-US" sz="2000" i="1" dirty="0">
                <a:solidFill>
                  <a:srgbClr val="0A4F9D"/>
                </a:solidFill>
                <a:cs typeface="+mn-cs"/>
              </a:rPr>
              <a:t>Consumption &amp; Human Well Being are Linked</a:t>
            </a: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1826303" y="6106171"/>
            <a:ext cx="542129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defTabSz="914400"/>
            <a:r>
              <a:rPr lang="en-US" sz="1600" dirty="0"/>
              <a:t>By Bruce Dale–Michigan State </a:t>
            </a:r>
            <a:r>
              <a:rPr lang="en-US" sz="1600" dirty="0" smtClean="0"/>
              <a:t>University/</a:t>
            </a:r>
            <a:r>
              <a:rPr lang="en-US" sz="1600" dirty="0" err="1" smtClean="0"/>
              <a:t>Maciel</a:t>
            </a:r>
            <a:r>
              <a:rPr lang="en-US" sz="1600" dirty="0" smtClean="0"/>
              <a:t> </a:t>
            </a:r>
            <a:r>
              <a:rPr lang="en-US" sz="1600" dirty="0" err="1" smtClean="0"/>
              <a:t>Filho</a:t>
            </a:r>
            <a:r>
              <a:rPr lang="en-US" sz="1600" dirty="0" smtClean="0"/>
              <a:t> Unicamp</a:t>
            </a:r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val="1380395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5A54BABE-AB8E-4333-BDBC-9C87C3B6FEE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14312" y="1277314"/>
            <a:ext cx="4327525" cy="901410"/>
          </a:xfrm>
        </p:spPr>
        <p:txBody>
          <a:bodyPr/>
          <a:lstStyle/>
          <a:p>
            <a:r>
              <a:rPr lang="it-IT" dirty="0" smtClean="0"/>
              <a:t>Thank you for your attention!</a:t>
            </a:r>
            <a:endParaRPr lang="it-IT" dirty="0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A25497D-03AE-4D8C-81A9-C614773CCD7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pt-BR" sz="2000" i="1" dirty="0" err="1"/>
              <a:t>Brazilian</a:t>
            </a:r>
            <a:r>
              <a:rPr lang="pt-BR" sz="2000" i="1" dirty="0"/>
              <a:t> </a:t>
            </a:r>
            <a:r>
              <a:rPr lang="pt-BR" sz="2000" i="1" dirty="0" smtClean="0"/>
              <a:t>Team: </a:t>
            </a:r>
            <a:r>
              <a:rPr lang="pt-BR" sz="2000" dirty="0" smtClean="0"/>
              <a:t>Glaucia Mendes Souza</a:t>
            </a:r>
            <a:r>
              <a:rPr lang="pt-BR" sz="2000" dirty="0"/>
              <a:t>, Heitor </a:t>
            </a:r>
            <a:r>
              <a:rPr lang="pt-BR" sz="2000" dirty="0" err="1" smtClean="0"/>
              <a:t>Cantarella</a:t>
            </a:r>
            <a:r>
              <a:rPr lang="pt-BR" sz="2000" dirty="0"/>
              <a:t>, </a:t>
            </a:r>
            <a:r>
              <a:rPr lang="pt-BR" sz="2000" dirty="0" err="1"/>
              <a:t>Luis</a:t>
            </a:r>
            <a:r>
              <a:rPr lang="pt-BR" sz="2000" dirty="0"/>
              <a:t> Fernando </a:t>
            </a:r>
            <a:r>
              <a:rPr lang="pt-BR" sz="2000" dirty="0" err="1"/>
              <a:t>Cassinelli</a:t>
            </a:r>
            <a:r>
              <a:rPr lang="pt-BR" sz="2000" dirty="0"/>
              <a:t>, Luiz Augusto Horta Nogueira, Rubens Maciel Filho</a:t>
            </a:r>
          </a:p>
          <a:p>
            <a:endParaRPr lang="it-IT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0471" y="575494"/>
            <a:ext cx="2971800" cy="2305050"/>
          </a:xfrm>
          <a:prstGeom prst="rect">
            <a:avLst/>
          </a:prstGeom>
        </p:spPr>
      </p:pic>
      <p:sp>
        <p:nvSpPr>
          <p:cNvPr id="12" name="Segnaposto testo 17"/>
          <p:cNvSpPr txBox="1">
            <a:spLocks/>
          </p:cNvSpPr>
          <p:nvPr/>
        </p:nvSpPr>
        <p:spPr>
          <a:xfrm>
            <a:off x="3116862" y="1848040"/>
            <a:ext cx="5073650" cy="65682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it-IT" sz="1800" dirty="0"/>
          </a:p>
        </p:txBody>
      </p:sp>
      <p:sp>
        <p:nvSpPr>
          <p:cNvPr id="13" name="Segnaposto testo 17"/>
          <p:cNvSpPr txBox="1">
            <a:spLocks/>
          </p:cNvSpPr>
          <p:nvPr/>
        </p:nvSpPr>
        <p:spPr>
          <a:xfrm>
            <a:off x="214312" y="3451270"/>
            <a:ext cx="5073650" cy="65682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 baseline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i="1" dirty="0" err="1"/>
              <a:t>Collaborator</a:t>
            </a:r>
            <a:r>
              <a:rPr lang="pt-BR" i="1" dirty="0"/>
              <a:t>: </a:t>
            </a:r>
            <a:r>
              <a:rPr lang="pt-BR" dirty="0"/>
              <a:t>Pablo Silva Ortiz</a:t>
            </a:r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1246528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346AA656-EB68-442D-9F28-6DF04A980E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8218" y="1190171"/>
            <a:ext cx="7739369" cy="5442858"/>
          </a:xfrm>
        </p:spPr>
        <p:txBody>
          <a:bodyPr>
            <a:normAutofit fontScale="55000" lnSpcReduction="20000"/>
          </a:bodyPr>
          <a:lstStyle/>
          <a:p>
            <a:pPr marL="457200" indent="-457200">
              <a:lnSpc>
                <a:spcPct val="110000"/>
              </a:lnSpc>
              <a:spcBef>
                <a:spcPts val="1200"/>
              </a:spcBef>
              <a:buFont typeface="+mj-lt"/>
              <a:buAutoNum type="arabicPeriod"/>
            </a:pPr>
            <a:r>
              <a:rPr lang="en-US" sz="3100" dirty="0" smtClean="0">
                <a:solidFill>
                  <a:schemeClr val="tx1"/>
                </a:solidFill>
              </a:rPr>
              <a:t>Selection </a:t>
            </a:r>
            <a:r>
              <a:rPr lang="en-US" sz="3100" dirty="0">
                <a:solidFill>
                  <a:schemeClr val="tx1"/>
                </a:solidFill>
              </a:rPr>
              <a:t>of the countries that are considered as emerging economies with a large population and in average lower energy consumption compared to developed </a:t>
            </a:r>
            <a:r>
              <a:rPr lang="en-US" sz="3100" dirty="0" smtClean="0">
                <a:solidFill>
                  <a:schemeClr val="tx1"/>
                </a:solidFill>
              </a:rPr>
              <a:t>countries.</a:t>
            </a:r>
          </a:p>
          <a:p>
            <a:pPr marL="457200" indent="-457200">
              <a:lnSpc>
                <a:spcPct val="110000"/>
              </a:lnSpc>
              <a:spcBef>
                <a:spcPts val="1200"/>
              </a:spcBef>
              <a:buFont typeface="+mj-lt"/>
              <a:buAutoNum type="arabicPeriod"/>
            </a:pPr>
            <a:r>
              <a:rPr lang="en-US" sz="3100" dirty="0" smtClean="0">
                <a:solidFill>
                  <a:schemeClr val="tx1"/>
                </a:solidFill>
              </a:rPr>
              <a:t>Identification </a:t>
            </a:r>
            <a:r>
              <a:rPr lang="en-US" sz="3100" dirty="0">
                <a:solidFill>
                  <a:schemeClr val="tx1"/>
                </a:solidFill>
              </a:rPr>
              <a:t>of official data source for each country in terms of energy production, energy demand as well as the production of </a:t>
            </a:r>
            <a:r>
              <a:rPr lang="en-US" sz="3100" dirty="0" smtClean="0">
                <a:solidFill>
                  <a:schemeClr val="tx1"/>
                </a:solidFill>
              </a:rPr>
              <a:t>biofuels.</a:t>
            </a:r>
          </a:p>
          <a:p>
            <a:pPr marL="457200" indent="-457200">
              <a:lnSpc>
                <a:spcPct val="110000"/>
              </a:lnSpc>
              <a:spcBef>
                <a:spcPts val="1200"/>
              </a:spcBef>
              <a:buFont typeface="+mj-lt"/>
              <a:buAutoNum type="arabicPeriod"/>
            </a:pPr>
            <a:r>
              <a:rPr lang="en-US" sz="3100" dirty="0" smtClean="0">
                <a:solidFill>
                  <a:schemeClr val="tx1"/>
                </a:solidFill>
              </a:rPr>
              <a:t>Database </a:t>
            </a:r>
            <a:r>
              <a:rPr lang="en-US" sz="3100" dirty="0">
                <a:solidFill>
                  <a:schemeClr val="tx1"/>
                </a:solidFill>
              </a:rPr>
              <a:t>construction of relevant data (</a:t>
            </a:r>
            <a:r>
              <a:rPr lang="en-US" sz="3100" i="1" dirty="0">
                <a:solidFill>
                  <a:schemeClr val="tx1"/>
                </a:solidFill>
              </a:rPr>
              <a:t>energy matrix, feedstock availability, the energy expenditure of production, net energy content, energy conversion efficiency, among others</a:t>
            </a:r>
            <a:r>
              <a:rPr lang="en-US" sz="3100" dirty="0" smtClean="0">
                <a:solidFill>
                  <a:schemeClr val="tx1"/>
                </a:solidFill>
              </a:rPr>
              <a:t>).</a:t>
            </a:r>
          </a:p>
          <a:p>
            <a:pPr marL="457200" indent="-457200">
              <a:lnSpc>
                <a:spcPct val="110000"/>
              </a:lnSpc>
              <a:spcBef>
                <a:spcPts val="1200"/>
              </a:spcBef>
              <a:buFont typeface="+mj-lt"/>
              <a:buAutoNum type="arabicPeriod"/>
            </a:pPr>
            <a:r>
              <a:rPr lang="en-US" sz="3100" dirty="0" smtClean="0">
                <a:solidFill>
                  <a:schemeClr val="tx1"/>
                </a:solidFill>
              </a:rPr>
              <a:t>Identification </a:t>
            </a:r>
            <a:r>
              <a:rPr lang="en-US" sz="3100" dirty="0">
                <a:solidFill>
                  <a:schemeClr val="tx1"/>
                </a:solidFill>
              </a:rPr>
              <a:t>of possible raw-materials and conversion </a:t>
            </a:r>
            <a:r>
              <a:rPr lang="en-US" sz="3100" dirty="0" smtClean="0">
                <a:solidFill>
                  <a:schemeClr val="tx1"/>
                </a:solidFill>
              </a:rPr>
              <a:t>technologies.</a:t>
            </a:r>
          </a:p>
          <a:p>
            <a:pPr marL="457200" indent="-457200">
              <a:lnSpc>
                <a:spcPct val="110000"/>
              </a:lnSpc>
              <a:spcBef>
                <a:spcPts val="1200"/>
              </a:spcBef>
              <a:buFont typeface="+mj-lt"/>
              <a:buAutoNum type="arabicPeriod"/>
            </a:pPr>
            <a:r>
              <a:rPr lang="en-US" sz="3100" dirty="0" smtClean="0">
                <a:solidFill>
                  <a:schemeClr val="tx1"/>
                </a:solidFill>
              </a:rPr>
              <a:t>Evolve </a:t>
            </a:r>
            <a:r>
              <a:rPr lang="en-US" sz="3100" dirty="0">
                <a:solidFill>
                  <a:schemeClr val="tx1"/>
                </a:solidFill>
              </a:rPr>
              <a:t>the analysis including sustainability (</a:t>
            </a:r>
            <a:r>
              <a:rPr lang="en-US" sz="3100" i="1" dirty="0">
                <a:solidFill>
                  <a:schemeClr val="tx1"/>
                </a:solidFill>
              </a:rPr>
              <a:t>Energy and Exergy-based performance indicators</a:t>
            </a:r>
            <a:r>
              <a:rPr lang="en-US" sz="3100" dirty="0" smtClean="0">
                <a:solidFill>
                  <a:schemeClr val="tx1"/>
                </a:solidFill>
              </a:rPr>
              <a:t>).</a:t>
            </a:r>
          </a:p>
          <a:p>
            <a:pPr marL="457200" indent="-457200">
              <a:lnSpc>
                <a:spcPct val="110000"/>
              </a:lnSpc>
              <a:spcBef>
                <a:spcPts val="1200"/>
              </a:spcBef>
              <a:buFont typeface="+mj-lt"/>
              <a:buAutoNum type="arabicPeriod"/>
            </a:pPr>
            <a:r>
              <a:rPr lang="en-US" sz="3100" dirty="0" smtClean="0">
                <a:solidFill>
                  <a:schemeClr val="tx1"/>
                </a:solidFill>
              </a:rPr>
              <a:t>Evaluate </a:t>
            </a:r>
            <a:r>
              <a:rPr lang="en-US" sz="3100" dirty="0">
                <a:solidFill>
                  <a:schemeClr val="tx1"/>
                </a:solidFill>
              </a:rPr>
              <a:t>how incentives can alter sustainability and </a:t>
            </a:r>
            <a:r>
              <a:rPr lang="en-US" sz="3100" dirty="0" smtClean="0">
                <a:solidFill>
                  <a:schemeClr val="tx1"/>
                </a:solidFill>
              </a:rPr>
              <a:t>process (</a:t>
            </a:r>
            <a:r>
              <a:rPr lang="en-US" sz="3100" i="1" dirty="0" smtClean="0">
                <a:solidFill>
                  <a:schemeClr val="tx1"/>
                </a:solidFill>
              </a:rPr>
              <a:t>using </a:t>
            </a:r>
            <a:r>
              <a:rPr lang="en-US" sz="3100" i="1" dirty="0" err="1">
                <a:solidFill>
                  <a:schemeClr val="tx1"/>
                </a:solidFill>
              </a:rPr>
              <a:t>Renovabio</a:t>
            </a:r>
            <a:r>
              <a:rPr lang="en-US" sz="3100" i="1" dirty="0">
                <a:solidFill>
                  <a:schemeClr val="tx1"/>
                </a:solidFill>
              </a:rPr>
              <a:t> as a case study, sugarcane biorefinery concept</a:t>
            </a:r>
            <a:r>
              <a:rPr lang="en-US" sz="3100" dirty="0" smtClean="0">
                <a:solidFill>
                  <a:schemeClr val="tx1"/>
                </a:solidFill>
              </a:rPr>
              <a:t>).</a:t>
            </a:r>
          </a:p>
          <a:p>
            <a:pPr marL="457200" indent="-457200">
              <a:lnSpc>
                <a:spcPct val="110000"/>
              </a:lnSpc>
              <a:spcBef>
                <a:spcPts val="1200"/>
              </a:spcBef>
              <a:buFont typeface="+mj-lt"/>
              <a:buAutoNum type="arabicPeriod"/>
            </a:pPr>
            <a:r>
              <a:rPr lang="en-US" sz="3100" dirty="0" smtClean="0">
                <a:solidFill>
                  <a:schemeClr val="tx1"/>
                </a:solidFill>
              </a:rPr>
              <a:t>Generation </a:t>
            </a:r>
            <a:r>
              <a:rPr lang="en-US" sz="3100" dirty="0">
                <a:solidFill>
                  <a:schemeClr val="tx1"/>
                </a:solidFill>
              </a:rPr>
              <a:t>of periodic reports, </a:t>
            </a:r>
            <a:r>
              <a:rPr lang="en-US" sz="3100" dirty="0" smtClean="0">
                <a:solidFill>
                  <a:schemeClr val="tx1"/>
                </a:solidFill>
              </a:rPr>
              <a:t>and </a:t>
            </a:r>
            <a:r>
              <a:rPr lang="en-US" sz="3100" dirty="0">
                <a:solidFill>
                  <a:schemeClr val="tx1"/>
                </a:solidFill>
              </a:rPr>
              <a:t>scientific papers.</a:t>
            </a:r>
          </a:p>
          <a:p>
            <a:pPr>
              <a:spcBef>
                <a:spcPts val="1200"/>
              </a:spcBef>
            </a:pPr>
            <a:endParaRPr lang="it-IT" dirty="0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DA2D9B1-EDC6-4A4D-81EC-AEA22927B4A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it-IT" sz="3600" dirty="0">
                <a:solidFill>
                  <a:schemeClr val="tx1"/>
                </a:solidFill>
              </a:rPr>
              <a:t>Specific objectives: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89019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pt-BR" dirty="0"/>
          </a:p>
        </p:txBody>
      </p:sp>
      <p:graphicFrame>
        <p:nvGraphicFramePr>
          <p:cNvPr id="5" name="Espaço Reservado para Conteúd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63995395"/>
              </p:ext>
            </p:extLst>
          </p:nvPr>
        </p:nvGraphicFramePr>
        <p:xfrm>
          <a:off x="323123" y="1422794"/>
          <a:ext cx="2744702" cy="451713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17838">
                  <a:extLst>
                    <a:ext uri="{9D8B030D-6E8A-4147-A177-3AD203B41FA5}">
                      <a16:colId xmlns:a16="http://schemas.microsoft.com/office/drawing/2014/main" val="3182503423"/>
                    </a:ext>
                  </a:extLst>
                </a:gridCol>
                <a:gridCol w="1426864">
                  <a:extLst>
                    <a:ext uri="{9D8B030D-6E8A-4147-A177-3AD203B41FA5}">
                      <a16:colId xmlns:a16="http://schemas.microsoft.com/office/drawing/2014/main" val="2762726397"/>
                    </a:ext>
                  </a:extLst>
                </a:gridCol>
              </a:tblGrid>
              <a:tr h="347472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2000" i="1" u="none" strike="noStrike" noProof="0" dirty="0">
                          <a:effectLst/>
                        </a:rPr>
                        <a:t> Latin America</a:t>
                      </a:r>
                      <a:endParaRPr lang="en-US" sz="2000" b="0" i="1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373" marR="17373" marT="17373" marB="0" anchor="b"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7378206"/>
                  </a:ext>
                </a:extLst>
              </a:tr>
              <a:tr h="347472"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373" marR="17373" marT="17373" marB="0" anchor="b"/>
                </a:tc>
                <a:tc>
                  <a:txBody>
                    <a:bodyPr/>
                    <a:lstStyle/>
                    <a:p>
                      <a:pPr marL="0" marR="0" indent="0" algn="r" defTabSz="3429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u="none" strike="noStrike" noProof="0" dirty="0" smtClean="0">
                          <a:effectLst/>
                        </a:rPr>
                        <a:t>Brazil</a:t>
                      </a:r>
                      <a:endParaRPr lang="en-US" sz="2000" b="0" i="0" u="none" strike="noStrike" noProof="0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373" marR="17373" marT="17373" marB="0" anchor="b"/>
                </a:tc>
                <a:extLst>
                  <a:ext uri="{0D108BD9-81ED-4DB2-BD59-A6C34878D82A}">
                    <a16:rowId xmlns:a16="http://schemas.microsoft.com/office/drawing/2014/main" val="305168505"/>
                  </a:ext>
                </a:extLst>
              </a:tr>
              <a:tr h="347472"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373" marR="17373" marT="173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 noProof="0" dirty="0">
                          <a:effectLst/>
                        </a:rPr>
                        <a:t>Argentine</a:t>
                      </a:r>
                      <a:endParaRPr lang="en-US" sz="20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373" marR="17373" marT="17373" marB="0" anchor="b"/>
                </a:tc>
                <a:extLst>
                  <a:ext uri="{0D108BD9-81ED-4DB2-BD59-A6C34878D82A}">
                    <a16:rowId xmlns:a16="http://schemas.microsoft.com/office/drawing/2014/main" val="3398368725"/>
                  </a:ext>
                </a:extLst>
              </a:tr>
              <a:tr h="347472"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373" marR="17373" marT="173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 noProof="0" dirty="0">
                          <a:effectLst/>
                        </a:rPr>
                        <a:t>Colombia</a:t>
                      </a:r>
                      <a:endParaRPr lang="en-US" sz="20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373" marR="17373" marT="17373" marB="0" anchor="b"/>
                </a:tc>
                <a:extLst>
                  <a:ext uri="{0D108BD9-81ED-4DB2-BD59-A6C34878D82A}">
                    <a16:rowId xmlns:a16="http://schemas.microsoft.com/office/drawing/2014/main" val="3590858202"/>
                  </a:ext>
                </a:extLst>
              </a:tr>
              <a:tr h="347472"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373" marR="17373" marT="173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 noProof="0" dirty="0">
                          <a:effectLst/>
                        </a:rPr>
                        <a:t>Mexico</a:t>
                      </a:r>
                      <a:endParaRPr lang="en-US" sz="20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373" marR="17373" marT="17373" marB="0" anchor="b"/>
                </a:tc>
                <a:extLst>
                  <a:ext uri="{0D108BD9-81ED-4DB2-BD59-A6C34878D82A}">
                    <a16:rowId xmlns:a16="http://schemas.microsoft.com/office/drawing/2014/main" val="494864696"/>
                  </a:ext>
                </a:extLst>
              </a:tr>
              <a:tr h="347472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i="1" u="none" strike="noStrike" noProof="0" dirty="0">
                          <a:effectLst/>
                        </a:rPr>
                        <a:t> Africa</a:t>
                      </a:r>
                      <a:endParaRPr lang="en-US" sz="2000" b="0" i="1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373" marR="17373" marT="17373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 noProof="0" dirty="0">
                          <a:effectLst/>
                        </a:rPr>
                        <a:t> </a:t>
                      </a:r>
                      <a:endParaRPr lang="en-US" sz="2000" b="0" i="1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373" marR="17373" marT="17373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6666581"/>
                  </a:ext>
                </a:extLst>
              </a:tr>
              <a:tr h="347472"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373" marR="17373" marT="173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 noProof="0" dirty="0">
                          <a:effectLst/>
                        </a:rPr>
                        <a:t>South Africa</a:t>
                      </a:r>
                      <a:endParaRPr lang="en-US" sz="20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373" marR="17373" marT="17373" marB="0" anchor="b"/>
                </a:tc>
                <a:extLst>
                  <a:ext uri="{0D108BD9-81ED-4DB2-BD59-A6C34878D82A}">
                    <a16:rowId xmlns:a16="http://schemas.microsoft.com/office/drawing/2014/main" val="712284029"/>
                  </a:ext>
                </a:extLst>
              </a:tr>
              <a:tr h="347472"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373" marR="17373" marT="173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 noProof="0" dirty="0">
                          <a:effectLst/>
                        </a:rPr>
                        <a:t>Nigeria</a:t>
                      </a:r>
                      <a:endParaRPr lang="en-US" sz="20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373" marR="17373" marT="17373" marB="0" anchor="b"/>
                </a:tc>
                <a:extLst>
                  <a:ext uri="{0D108BD9-81ED-4DB2-BD59-A6C34878D82A}">
                    <a16:rowId xmlns:a16="http://schemas.microsoft.com/office/drawing/2014/main" val="1934038304"/>
                  </a:ext>
                </a:extLst>
              </a:tr>
              <a:tr h="347472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i="1" u="none" strike="noStrike" noProof="0" dirty="0">
                          <a:effectLst/>
                        </a:rPr>
                        <a:t> Asia</a:t>
                      </a:r>
                      <a:endParaRPr lang="en-US" sz="2000" b="0" i="1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373" marR="17373" marT="17373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 noProof="0" dirty="0">
                          <a:effectLst/>
                        </a:rPr>
                        <a:t> </a:t>
                      </a:r>
                      <a:endParaRPr lang="en-US" sz="2000" b="0" i="1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373" marR="17373" marT="17373" marB="0" anchor="b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5303133"/>
                  </a:ext>
                </a:extLst>
              </a:tr>
              <a:tr h="347472"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373" marR="17373" marT="173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 noProof="0" dirty="0">
                          <a:effectLst/>
                        </a:rPr>
                        <a:t>India</a:t>
                      </a:r>
                      <a:endParaRPr lang="en-US" sz="20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373" marR="17373" marT="17373" marB="0" anchor="b"/>
                </a:tc>
                <a:extLst>
                  <a:ext uri="{0D108BD9-81ED-4DB2-BD59-A6C34878D82A}">
                    <a16:rowId xmlns:a16="http://schemas.microsoft.com/office/drawing/2014/main" val="210615573"/>
                  </a:ext>
                </a:extLst>
              </a:tr>
              <a:tr h="347472"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373" marR="17373" marT="173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 noProof="0" dirty="0">
                          <a:effectLst/>
                        </a:rPr>
                        <a:t>China</a:t>
                      </a:r>
                      <a:endParaRPr lang="en-US" sz="20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373" marR="17373" marT="17373" marB="0" anchor="b"/>
                </a:tc>
                <a:extLst>
                  <a:ext uri="{0D108BD9-81ED-4DB2-BD59-A6C34878D82A}">
                    <a16:rowId xmlns:a16="http://schemas.microsoft.com/office/drawing/2014/main" val="2500193515"/>
                  </a:ext>
                </a:extLst>
              </a:tr>
              <a:tr h="347472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2000" i="1" u="none" strike="noStrike" noProof="0" dirty="0">
                          <a:effectLst/>
                        </a:rPr>
                        <a:t> Europe</a:t>
                      </a:r>
                      <a:endParaRPr lang="en-US" sz="2000" b="0" i="1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373" marR="17373" marT="17373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7055656"/>
                  </a:ext>
                </a:extLst>
              </a:tr>
              <a:tr h="347472"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373" marR="17373" marT="17373" marB="0" anchor="b"/>
                </a:tc>
                <a:tc>
                  <a:txBody>
                    <a:bodyPr/>
                    <a:lstStyle/>
                    <a:p>
                      <a:pPr marL="0" marR="0" indent="0" algn="r" defTabSz="3429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u="none" strike="noStrike" noProof="0" dirty="0" smtClean="0">
                          <a:effectLst/>
                        </a:rPr>
                        <a:t>Russia</a:t>
                      </a:r>
                      <a:endParaRPr lang="en-US" sz="2000" b="0" i="0" u="none" strike="noStrike" noProof="0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373" marR="17373" marT="17373" marB="0" anchor="b"/>
                </a:tc>
                <a:extLst>
                  <a:ext uri="{0D108BD9-81ED-4DB2-BD59-A6C34878D82A}">
                    <a16:rowId xmlns:a16="http://schemas.microsoft.com/office/drawing/2014/main" val="3704071789"/>
                  </a:ext>
                </a:extLst>
              </a:tr>
            </a:tbl>
          </a:graphicData>
        </a:graphic>
      </p:graphicFrame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4135" y="1792005"/>
            <a:ext cx="400050" cy="292894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4135" y="2489303"/>
            <a:ext cx="385763" cy="271463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60908" y="2873562"/>
            <a:ext cx="407194" cy="300038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73383" y="3473530"/>
            <a:ext cx="392906" cy="342900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55582" y="3890404"/>
            <a:ext cx="428625" cy="328613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92889" y="4954371"/>
            <a:ext cx="359539" cy="249849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92889" y="5689899"/>
            <a:ext cx="357188" cy="250031"/>
          </a:xfrm>
          <a:prstGeom prst="rect">
            <a:avLst/>
          </a:prstGeom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73383" y="4591056"/>
            <a:ext cx="379045" cy="280774"/>
          </a:xfrm>
          <a:prstGeom prst="rect">
            <a:avLst/>
          </a:prstGeom>
        </p:spPr>
      </p:pic>
      <p:pic>
        <p:nvPicPr>
          <p:cNvPr id="14" name="Imagem 1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86992" y="2126169"/>
            <a:ext cx="392906" cy="285261"/>
          </a:xfrm>
          <a:prstGeom prst="rect">
            <a:avLst/>
          </a:prstGeom>
        </p:spPr>
      </p:pic>
      <p:sp>
        <p:nvSpPr>
          <p:cNvPr id="15" name="TextBox 17">
            <a:extLst>
              <a:ext uri="{FF2B5EF4-FFF2-40B4-BE49-F238E27FC236}">
                <a16:creationId xmlns:a16="http://schemas.microsoft.com/office/drawing/2014/main" id="{F78FD86E-3485-1F45-96AA-28CA04248135}"/>
              </a:ext>
            </a:extLst>
          </p:cNvPr>
          <p:cNvSpPr txBox="1"/>
          <p:nvPr/>
        </p:nvSpPr>
        <p:spPr>
          <a:xfrm>
            <a:off x="4498865" y="1098690"/>
            <a:ext cx="4344459" cy="4686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>
              <a:lnSpc>
                <a:spcPts val="3250"/>
              </a:lnSpc>
              <a:spcBef>
                <a:spcPts val="1000"/>
              </a:spcBef>
            </a:pPr>
            <a:r>
              <a:rPr lang="en-US" sz="2000" b="1" dirty="0">
                <a:latin typeface="Trebuchet MS" panose="020B0603020202020204" pitchFamily="34" charset="0"/>
              </a:rPr>
              <a:t>Key performance indicators (KPIs)</a:t>
            </a:r>
          </a:p>
        </p:txBody>
      </p:sp>
      <p:sp>
        <p:nvSpPr>
          <p:cNvPr id="16" name="CaixaDeTexto 15"/>
          <p:cNvSpPr txBox="1"/>
          <p:nvPr/>
        </p:nvSpPr>
        <p:spPr>
          <a:xfrm>
            <a:off x="4435520" y="1718932"/>
            <a:ext cx="4582974" cy="366254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endParaRPr lang="en-US" sz="1400" dirty="0" smtClean="0">
              <a:latin typeface="+mn-lt"/>
            </a:endParaRPr>
          </a:p>
          <a:p>
            <a:r>
              <a:rPr lang="en-US" sz="1700" i="1" dirty="0" smtClean="0">
                <a:latin typeface="+mn-lt"/>
              </a:rPr>
              <a:t>Total </a:t>
            </a:r>
            <a:r>
              <a:rPr lang="en-US" sz="1700" i="1" dirty="0">
                <a:latin typeface="+mn-lt"/>
              </a:rPr>
              <a:t>Energy Production (</a:t>
            </a:r>
            <a:r>
              <a:rPr lang="en-US" sz="1700" i="1" dirty="0" err="1">
                <a:latin typeface="+mn-lt"/>
              </a:rPr>
              <a:t>Mtoe</a:t>
            </a:r>
            <a:r>
              <a:rPr lang="en-US" sz="1700" i="1" dirty="0">
                <a:latin typeface="+mn-lt"/>
              </a:rPr>
              <a:t>)</a:t>
            </a:r>
          </a:p>
          <a:p>
            <a:r>
              <a:rPr lang="en-US" sz="1700" i="1" dirty="0" smtClean="0">
                <a:latin typeface="+mn-lt"/>
              </a:rPr>
              <a:t>Electricity </a:t>
            </a:r>
            <a:r>
              <a:rPr lang="en-US" sz="1700" i="1" dirty="0">
                <a:latin typeface="+mn-lt"/>
              </a:rPr>
              <a:t>domestic consumption (</a:t>
            </a:r>
            <a:r>
              <a:rPr lang="en-US" sz="1700" i="1" dirty="0" err="1">
                <a:latin typeface="+mn-lt"/>
              </a:rPr>
              <a:t>TWh</a:t>
            </a:r>
            <a:r>
              <a:rPr lang="en-US" sz="1700" i="1" dirty="0">
                <a:latin typeface="+mn-lt"/>
              </a:rPr>
              <a:t>)</a:t>
            </a:r>
          </a:p>
          <a:p>
            <a:r>
              <a:rPr lang="en-US" sz="1700" i="1" dirty="0" smtClean="0">
                <a:latin typeface="+mn-lt"/>
              </a:rPr>
              <a:t>Share </a:t>
            </a:r>
            <a:r>
              <a:rPr lang="en-US" sz="1700" i="1" dirty="0">
                <a:latin typeface="+mn-lt"/>
              </a:rPr>
              <a:t>of renewables in electricity production (%)</a:t>
            </a:r>
          </a:p>
          <a:p>
            <a:r>
              <a:rPr lang="en-US" sz="1700" i="1" dirty="0" smtClean="0">
                <a:latin typeface="+mn-lt"/>
              </a:rPr>
              <a:t>CO2 </a:t>
            </a:r>
            <a:r>
              <a:rPr lang="en-US" sz="1700" i="1" dirty="0">
                <a:latin typeface="+mn-lt"/>
              </a:rPr>
              <a:t>emissions from fuel combustion (MtCO2</a:t>
            </a:r>
            <a:r>
              <a:rPr lang="en-US" sz="1700" i="1" dirty="0" smtClean="0">
                <a:latin typeface="+mn-lt"/>
              </a:rPr>
              <a:t>)</a:t>
            </a:r>
          </a:p>
          <a:p>
            <a:r>
              <a:rPr lang="en-US" sz="1700" i="1" dirty="0" err="1">
                <a:latin typeface="+mn-lt"/>
              </a:rPr>
              <a:t>cNR</a:t>
            </a:r>
            <a:r>
              <a:rPr lang="en-US" sz="1700" i="1" dirty="0">
                <a:latin typeface="+mn-lt"/>
              </a:rPr>
              <a:t>: unit exergy cost of non-renewable (kJ/kJ)</a:t>
            </a:r>
          </a:p>
          <a:p>
            <a:r>
              <a:rPr lang="en-US" sz="1700" i="1" dirty="0" err="1">
                <a:latin typeface="+mn-lt"/>
              </a:rPr>
              <a:t>cR</a:t>
            </a:r>
            <a:r>
              <a:rPr lang="en-US" sz="1700" i="1" dirty="0">
                <a:latin typeface="+mn-lt"/>
              </a:rPr>
              <a:t>: unit exergy cost of renewable (kJ/kJ)</a:t>
            </a:r>
          </a:p>
          <a:p>
            <a:r>
              <a:rPr lang="en-US" sz="1700" i="1" dirty="0" err="1">
                <a:latin typeface="+mn-lt"/>
              </a:rPr>
              <a:t>cT</a:t>
            </a:r>
            <a:r>
              <a:rPr lang="en-US" sz="1700" i="1" dirty="0">
                <a:latin typeface="+mn-lt"/>
              </a:rPr>
              <a:t>: unit exergy cost total (kJ/kJ)</a:t>
            </a:r>
          </a:p>
          <a:p>
            <a:r>
              <a:rPr lang="en-US" sz="1700" i="1" dirty="0">
                <a:latin typeface="+mn-lt"/>
              </a:rPr>
              <a:t>mCO2: CO2 emissions (</a:t>
            </a:r>
            <a:r>
              <a:rPr lang="en-US" sz="1700" i="1" dirty="0" smtClean="0">
                <a:latin typeface="+mn-lt"/>
              </a:rPr>
              <a:t>gCO2/kWh)</a:t>
            </a:r>
            <a:endParaRPr lang="en-US" sz="1700" i="1" dirty="0">
              <a:latin typeface="+mn-lt"/>
            </a:endParaRPr>
          </a:p>
          <a:p>
            <a:r>
              <a:rPr lang="en-US" sz="1700" i="1" dirty="0">
                <a:latin typeface="+mn-lt"/>
              </a:rPr>
              <a:t>Renewability exergy </a:t>
            </a:r>
            <a:r>
              <a:rPr lang="en-US" sz="1700" i="1" dirty="0" smtClean="0">
                <a:latin typeface="+mn-lt"/>
              </a:rPr>
              <a:t>index</a:t>
            </a:r>
          </a:p>
          <a:p>
            <a:r>
              <a:rPr lang="en-US" sz="1700" i="1" dirty="0" smtClean="0">
                <a:latin typeface="+mn-lt"/>
              </a:rPr>
              <a:t>Global energy and exergy efficiency</a:t>
            </a:r>
          </a:p>
          <a:p>
            <a:r>
              <a:rPr lang="en-US" sz="1700" i="1" dirty="0">
                <a:latin typeface="+mn-lt"/>
              </a:rPr>
              <a:t>Carbon Efficiency</a:t>
            </a:r>
          </a:p>
          <a:p>
            <a:r>
              <a:rPr lang="en-US" sz="1700" i="1" dirty="0" smtClean="0">
                <a:latin typeface="+mn-lt"/>
              </a:rPr>
              <a:t>Fuel </a:t>
            </a:r>
            <a:r>
              <a:rPr lang="en-US" sz="1700" i="1" dirty="0">
                <a:latin typeface="+mn-lt"/>
              </a:rPr>
              <a:t>selling price</a:t>
            </a:r>
          </a:p>
          <a:p>
            <a:endParaRPr lang="pt-BR" sz="1400" dirty="0">
              <a:latin typeface="+mn-lt"/>
            </a:endParaRPr>
          </a:p>
        </p:txBody>
      </p:sp>
      <p:sp>
        <p:nvSpPr>
          <p:cNvPr id="20" name="Segnaposto testo 2">
            <a:extLst>
              <a:ext uri="{FF2B5EF4-FFF2-40B4-BE49-F238E27FC236}">
                <a16:creationId xmlns:a16="http://schemas.microsoft.com/office/drawing/2014/main" id="{6DA2D9B1-EDC6-4A4D-81EC-AEA22927B4A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08218" y="188173"/>
            <a:ext cx="7927564" cy="980907"/>
          </a:xfrm>
        </p:spPr>
        <p:txBody>
          <a:bodyPr/>
          <a:lstStyle/>
          <a:p>
            <a:r>
              <a:rPr lang="it-IT" dirty="0">
                <a:solidFill>
                  <a:schemeClr val="tx1"/>
                </a:solidFill>
              </a:rPr>
              <a:t>Selected countries    |   Data sets</a:t>
            </a:r>
            <a:r>
              <a:rPr lang="it-IT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8239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</a:t>
            </a:r>
            <a:r>
              <a:rPr lang="en-US" b="1" baseline="-25000" dirty="0"/>
              <a:t>2</a:t>
            </a:r>
            <a:r>
              <a:rPr lang="en-US" b="1" dirty="0"/>
              <a:t> emissions from fuel combustion (</a:t>
            </a:r>
            <a:r>
              <a:rPr lang="en-US" b="1" dirty="0" smtClean="0"/>
              <a:t>MtCO</a:t>
            </a:r>
            <a:r>
              <a:rPr lang="en-US" b="1" baseline="-25000" dirty="0" smtClean="0"/>
              <a:t>2</a:t>
            </a:r>
            <a:r>
              <a:rPr lang="en-US" b="1" dirty="0" smtClean="0"/>
              <a:t>)</a:t>
            </a:r>
            <a:endParaRPr lang="pt-BR" b="1" dirty="0"/>
          </a:p>
        </p:txBody>
      </p:sp>
      <p:pic>
        <p:nvPicPr>
          <p:cNvPr id="15" name="Imagem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64193" y="4811369"/>
            <a:ext cx="293145" cy="214624"/>
          </a:xfrm>
          <a:prstGeom prst="rect">
            <a:avLst/>
          </a:prstGeom>
        </p:spPr>
      </p:pic>
      <p:pic>
        <p:nvPicPr>
          <p:cNvPr id="16" name="Imagem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89363" y="4568504"/>
            <a:ext cx="248127" cy="174608"/>
          </a:xfrm>
          <a:prstGeom prst="rect">
            <a:avLst/>
          </a:prstGeom>
        </p:spPr>
      </p:pic>
      <p:pic>
        <p:nvPicPr>
          <p:cNvPr id="17" name="Imagem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74961" y="4333136"/>
            <a:ext cx="261501" cy="192685"/>
          </a:xfrm>
          <a:prstGeom prst="rect">
            <a:avLst/>
          </a:prstGeom>
        </p:spPr>
      </p:pic>
      <p:pic>
        <p:nvPicPr>
          <p:cNvPr id="18" name="Imagem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82677" y="1328424"/>
            <a:ext cx="261501" cy="228220"/>
          </a:xfrm>
          <a:prstGeom prst="rect">
            <a:avLst/>
          </a:prstGeom>
        </p:spPr>
      </p:pic>
      <p:pic>
        <p:nvPicPr>
          <p:cNvPr id="19" name="Imagem 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98507" y="1613317"/>
            <a:ext cx="269702" cy="206772"/>
          </a:xfrm>
          <a:prstGeom prst="rect">
            <a:avLst/>
          </a:prstGeom>
        </p:spPr>
      </p:pic>
      <p:pic>
        <p:nvPicPr>
          <p:cNvPr id="20" name="Imagem 1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98507" y="2915780"/>
            <a:ext cx="251962" cy="175092"/>
          </a:xfrm>
          <a:prstGeom prst="rect">
            <a:avLst/>
          </a:prstGeom>
        </p:spPr>
      </p:pic>
      <p:pic>
        <p:nvPicPr>
          <p:cNvPr id="21" name="Imagem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702703" y="5261618"/>
            <a:ext cx="241475" cy="169032"/>
          </a:xfrm>
          <a:prstGeom prst="rect">
            <a:avLst/>
          </a:prstGeom>
        </p:spPr>
      </p:pic>
      <p:pic>
        <p:nvPicPr>
          <p:cNvPr id="22" name="Imagem 2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711104" y="1876762"/>
            <a:ext cx="259132" cy="191950"/>
          </a:xfrm>
          <a:prstGeom prst="rect">
            <a:avLst/>
          </a:prstGeom>
        </p:spPr>
      </p:pic>
      <p:pic>
        <p:nvPicPr>
          <p:cNvPr id="23" name="Imagem 22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8689363" y="5032109"/>
            <a:ext cx="248127" cy="180147"/>
          </a:xfrm>
          <a:prstGeom prst="rect">
            <a:avLst/>
          </a:prstGeom>
        </p:spPr>
      </p:pic>
      <p:graphicFrame>
        <p:nvGraphicFramePr>
          <p:cNvPr id="14" name="Gráfico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51495061"/>
              </p:ext>
            </p:extLst>
          </p:nvPr>
        </p:nvGraphicFramePr>
        <p:xfrm>
          <a:off x="-25870" y="897995"/>
          <a:ext cx="8748008" cy="52488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sp>
        <p:nvSpPr>
          <p:cNvPr id="13" name="CaixaDeTexto 12"/>
          <p:cNvSpPr txBox="1"/>
          <p:nvPr/>
        </p:nvSpPr>
        <p:spPr>
          <a:xfrm>
            <a:off x="101598" y="6350093"/>
            <a:ext cx="846001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smtClean="0"/>
              <a:t>Based on </a:t>
            </a:r>
            <a:r>
              <a:rPr lang="en-US" sz="1100" b="1" dirty="0" err="1" smtClean="0"/>
              <a:t>Enerdata</a:t>
            </a:r>
            <a:r>
              <a:rPr lang="en-US" sz="1100" b="1" dirty="0" smtClean="0"/>
              <a:t>, </a:t>
            </a:r>
            <a:r>
              <a:rPr lang="en-US" sz="1100" b="1" dirty="0"/>
              <a:t>Global Energy Statistical Yearbook 2019</a:t>
            </a:r>
            <a:endParaRPr lang="pt-BR" sz="1100" dirty="0"/>
          </a:p>
        </p:txBody>
      </p:sp>
    </p:spTree>
    <p:extLst>
      <p:ext uri="{BB962C8B-B14F-4D97-AF65-F5344CB8AC3E}">
        <p14:creationId xmlns:p14="http://schemas.microsoft.com/office/powerpoint/2010/main" val="2844947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err="1"/>
              <a:t>Electricity</a:t>
            </a:r>
            <a:r>
              <a:rPr lang="pt-BR" b="1" dirty="0"/>
              <a:t> </a:t>
            </a:r>
            <a:r>
              <a:rPr lang="pt-BR" b="1" dirty="0" err="1"/>
              <a:t>domestic</a:t>
            </a:r>
            <a:r>
              <a:rPr lang="pt-BR" b="1" dirty="0"/>
              <a:t> </a:t>
            </a:r>
            <a:r>
              <a:rPr lang="pt-BR" b="1" dirty="0" err="1"/>
              <a:t>consumption</a:t>
            </a:r>
            <a:r>
              <a:rPr lang="pt-BR" b="1" dirty="0"/>
              <a:t> (</a:t>
            </a:r>
            <a:r>
              <a:rPr lang="pt-BR" b="1" dirty="0" err="1"/>
              <a:t>TWh</a:t>
            </a:r>
            <a:r>
              <a:rPr lang="pt-BR" b="1" dirty="0" smtClean="0"/>
              <a:t>)</a:t>
            </a:r>
            <a:endParaRPr lang="pt-BR" b="1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68209" y="4850070"/>
            <a:ext cx="293145" cy="214624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93379" y="4607205"/>
            <a:ext cx="248127" cy="174608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78977" y="4371837"/>
            <a:ext cx="261501" cy="192685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86693" y="1483240"/>
            <a:ext cx="261501" cy="228220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02523" y="1768133"/>
            <a:ext cx="269702" cy="206772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02523" y="3186710"/>
            <a:ext cx="251962" cy="175092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806719" y="5300319"/>
            <a:ext cx="241475" cy="169032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815120" y="2031578"/>
            <a:ext cx="259132" cy="191950"/>
          </a:xfrm>
          <a:prstGeom prst="rect">
            <a:avLst/>
          </a:prstGeom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8793379" y="5070810"/>
            <a:ext cx="248127" cy="180147"/>
          </a:xfrm>
          <a:prstGeom prst="rect">
            <a:avLst/>
          </a:prstGeom>
        </p:spPr>
      </p:pic>
      <p:graphicFrame>
        <p:nvGraphicFramePr>
          <p:cNvPr id="14" name="Gráfico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17384494"/>
              </p:ext>
            </p:extLst>
          </p:nvPr>
        </p:nvGraphicFramePr>
        <p:xfrm>
          <a:off x="67386" y="997160"/>
          <a:ext cx="8877300" cy="53378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sp>
        <p:nvSpPr>
          <p:cNvPr id="15" name="CaixaDeTexto 14"/>
          <p:cNvSpPr txBox="1"/>
          <p:nvPr/>
        </p:nvSpPr>
        <p:spPr>
          <a:xfrm>
            <a:off x="101598" y="6350093"/>
            <a:ext cx="846001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smtClean="0"/>
              <a:t>Based on </a:t>
            </a:r>
            <a:r>
              <a:rPr lang="en-US" sz="1100" b="1" dirty="0" err="1" smtClean="0"/>
              <a:t>Enerdata</a:t>
            </a:r>
            <a:r>
              <a:rPr lang="en-US" sz="1100" b="1" dirty="0" smtClean="0"/>
              <a:t>, </a:t>
            </a:r>
            <a:r>
              <a:rPr lang="en-US" sz="1100" b="1" dirty="0"/>
              <a:t>Global Energy Statistical Yearbook 2019</a:t>
            </a:r>
            <a:endParaRPr lang="pt-BR" sz="1100" dirty="0"/>
          </a:p>
        </p:txBody>
      </p:sp>
    </p:spTree>
    <p:extLst>
      <p:ext uri="{BB962C8B-B14F-4D97-AF65-F5344CB8AC3E}">
        <p14:creationId xmlns:p14="http://schemas.microsoft.com/office/powerpoint/2010/main" val="425273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Share of renewables in electricity production </a:t>
            </a:r>
            <a:r>
              <a:rPr lang="en-US" b="1" dirty="0" smtClean="0"/>
              <a:t>(%)</a:t>
            </a:r>
            <a:endParaRPr lang="pt-BR" b="1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2337" y="6251600"/>
            <a:ext cx="293145" cy="214624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66774" y="6277793"/>
            <a:ext cx="248127" cy="174608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00871" y="6258745"/>
            <a:ext cx="261501" cy="192685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19112" y="6234078"/>
            <a:ext cx="261501" cy="228220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80620" y="6255526"/>
            <a:ext cx="269702" cy="206772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64623" y="6263268"/>
            <a:ext cx="251962" cy="175092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88890" y="6299048"/>
            <a:ext cx="241475" cy="169032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38890" y="6272254"/>
            <a:ext cx="259132" cy="191950"/>
          </a:xfrm>
          <a:prstGeom prst="rect">
            <a:avLst/>
          </a:prstGeom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931213" y="6272254"/>
            <a:ext cx="248127" cy="180147"/>
          </a:xfrm>
          <a:prstGeom prst="rect">
            <a:avLst/>
          </a:prstGeom>
        </p:spPr>
      </p:pic>
      <p:graphicFrame>
        <p:nvGraphicFramePr>
          <p:cNvPr id="14" name="Gráfico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94395680"/>
              </p:ext>
            </p:extLst>
          </p:nvPr>
        </p:nvGraphicFramePr>
        <p:xfrm>
          <a:off x="-131670" y="563095"/>
          <a:ext cx="9407340" cy="57318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sp>
        <p:nvSpPr>
          <p:cNvPr id="15" name="CaixaDeTexto 14"/>
          <p:cNvSpPr txBox="1"/>
          <p:nvPr/>
        </p:nvSpPr>
        <p:spPr>
          <a:xfrm>
            <a:off x="101598" y="6637959"/>
            <a:ext cx="846001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smtClean="0"/>
              <a:t>Based on </a:t>
            </a:r>
            <a:r>
              <a:rPr lang="en-US" sz="1100" b="1" dirty="0" err="1" smtClean="0"/>
              <a:t>Enerdata</a:t>
            </a:r>
            <a:r>
              <a:rPr lang="en-US" sz="1100" b="1" dirty="0" smtClean="0"/>
              <a:t>, </a:t>
            </a:r>
            <a:r>
              <a:rPr lang="en-US" sz="1100" b="1" dirty="0"/>
              <a:t>Global Energy Statistical Yearbook 2019</a:t>
            </a:r>
            <a:endParaRPr lang="pt-BR" sz="1100" dirty="0"/>
          </a:p>
        </p:txBody>
      </p:sp>
    </p:spTree>
    <p:extLst>
      <p:ext uri="{BB962C8B-B14F-4D97-AF65-F5344CB8AC3E}">
        <p14:creationId xmlns:p14="http://schemas.microsoft.com/office/powerpoint/2010/main" val="4130686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DA2D9B1-EDC6-4A4D-81EC-AEA22927B4A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54256" y="233133"/>
            <a:ext cx="7927564" cy="980907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Methodology</a:t>
            </a:r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4" name="TextBox 17">
            <a:extLst>
              <a:ext uri="{FF2B5EF4-FFF2-40B4-BE49-F238E27FC236}">
                <a16:creationId xmlns:a16="http://schemas.microsoft.com/office/drawing/2014/main" id="{F78FD86E-3485-1F45-96AA-28CA04248135}"/>
              </a:ext>
            </a:extLst>
          </p:cNvPr>
          <p:cNvSpPr txBox="1"/>
          <p:nvPr/>
        </p:nvSpPr>
        <p:spPr>
          <a:xfrm>
            <a:off x="403131" y="757184"/>
            <a:ext cx="7646645" cy="5155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>
              <a:lnSpc>
                <a:spcPts val="3250"/>
              </a:lnSpc>
              <a:spcBef>
                <a:spcPts val="1000"/>
              </a:spcBef>
            </a:pPr>
            <a:r>
              <a:rPr lang="en-US" sz="1600" b="1" i="1" dirty="0">
                <a:solidFill>
                  <a:srgbClr val="0A4F9D"/>
                </a:solidFill>
                <a:latin typeface="Trebuchet MS" panose="020B0603020202020204" pitchFamily="34" charset="0"/>
              </a:rPr>
              <a:t> </a:t>
            </a:r>
            <a:r>
              <a:rPr lang="en-US" sz="1600" b="1" i="1" dirty="0" smtClean="0">
                <a:solidFill>
                  <a:srgbClr val="0A4F9D"/>
                </a:solidFill>
                <a:latin typeface="Trebuchet MS" panose="020B0603020202020204" pitchFamily="34" charset="0"/>
              </a:rPr>
              <a:t>SCOPE:  </a:t>
            </a:r>
            <a:r>
              <a:rPr lang="en-US" sz="1600" i="1" dirty="0" smtClean="0">
                <a:solidFill>
                  <a:srgbClr val="0A4F9D"/>
                </a:solidFill>
                <a:latin typeface="Trebuchet MS" panose="020B0603020202020204" pitchFamily="34" charset="0"/>
              </a:rPr>
              <a:t>Developing </a:t>
            </a:r>
            <a:r>
              <a:rPr lang="en-US" sz="1600" i="1" dirty="0">
                <a:solidFill>
                  <a:srgbClr val="0A4F9D"/>
                </a:solidFill>
                <a:latin typeface="Trebuchet MS" panose="020B0603020202020204" pitchFamily="34" charset="0"/>
              </a:rPr>
              <a:t>Countries with large populations and high energy demand. 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Retângulo Arredondado 5"/>
          <p:cNvSpPr/>
          <p:nvPr/>
        </p:nvSpPr>
        <p:spPr>
          <a:xfrm>
            <a:off x="5943600" y="1803464"/>
            <a:ext cx="2066423" cy="2339008"/>
          </a:xfrm>
          <a:prstGeom prst="roundRect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pt-BR" sz="2400" b="1" dirty="0"/>
              <a:t>Key </a:t>
            </a:r>
            <a:r>
              <a:rPr lang="pt-BR" sz="2000" b="1" dirty="0"/>
              <a:t>performance</a:t>
            </a:r>
            <a:r>
              <a:rPr lang="pt-BR" sz="2400" b="1" dirty="0"/>
              <a:t> </a:t>
            </a:r>
            <a:r>
              <a:rPr lang="en-US" sz="2400" b="1" dirty="0" smtClean="0"/>
              <a:t>indicators</a:t>
            </a:r>
          </a:p>
          <a:p>
            <a:pPr algn="ctr"/>
            <a:r>
              <a:rPr lang="en-US" sz="2400" b="1" i="1" dirty="0" smtClean="0"/>
              <a:t>(</a:t>
            </a:r>
            <a:r>
              <a:rPr lang="en-US" sz="2400" b="1" i="1" dirty="0"/>
              <a:t>KPIs</a:t>
            </a:r>
            <a:r>
              <a:rPr lang="en-US" sz="2400" b="1" i="1" dirty="0" smtClean="0"/>
              <a:t>)</a:t>
            </a:r>
            <a:endParaRPr lang="en-US" sz="2400" b="1" i="1" dirty="0"/>
          </a:p>
        </p:txBody>
      </p:sp>
      <p:grpSp>
        <p:nvGrpSpPr>
          <p:cNvPr id="7" name="Agrupar 3"/>
          <p:cNvGrpSpPr/>
          <p:nvPr/>
        </p:nvGrpSpPr>
        <p:grpSpPr>
          <a:xfrm>
            <a:off x="1066703" y="1790705"/>
            <a:ext cx="2095597" cy="2339008"/>
            <a:chOff x="1066704" y="1414249"/>
            <a:chExt cx="2095596" cy="2339008"/>
          </a:xfrm>
        </p:grpSpPr>
        <p:sp>
          <p:nvSpPr>
            <p:cNvPr id="8" name="Retângulo Arredondado 7"/>
            <p:cNvSpPr/>
            <p:nvPr/>
          </p:nvSpPr>
          <p:spPr>
            <a:xfrm>
              <a:off x="1066704" y="1414249"/>
              <a:ext cx="2095596" cy="2339008"/>
            </a:xfrm>
            <a:prstGeom prst="roundRect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endParaRPr lang="pt-BR" sz="2800" b="1" dirty="0"/>
            </a:p>
          </p:txBody>
        </p:sp>
        <p:sp>
          <p:nvSpPr>
            <p:cNvPr id="9" name="Retângulo Arredondado 8"/>
            <p:cNvSpPr/>
            <p:nvPr/>
          </p:nvSpPr>
          <p:spPr>
            <a:xfrm>
              <a:off x="1279020" y="1681658"/>
              <a:ext cx="1710268" cy="1748564"/>
            </a:xfrm>
            <a:prstGeom prst="roundRect">
              <a:avLst/>
            </a:prstGeom>
            <a:ln/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800" dirty="0">
                  <a:solidFill>
                    <a:srgbClr val="0A4F9D"/>
                  </a:solidFill>
                </a:rPr>
                <a:t>Feedstocks and conversion process data</a:t>
              </a:r>
            </a:p>
          </p:txBody>
        </p:sp>
      </p:grpSp>
      <p:grpSp>
        <p:nvGrpSpPr>
          <p:cNvPr id="10" name="Agrupar 7"/>
          <p:cNvGrpSpPr/>
          <p:nvPr/>
        </p:nvGrpSpPr>
        <p:grpSpPr>
          <a:xfrm>
            <a:off x="1066703" y="4574935"/>
            <a:ext cx="6943320" cy="1728106"/>
            <a:chOff x="1066703" y="4198479"/>
            <a:chExt cx="6943320" cy="1728106"/>
          </a:xfrm>
        </p:grpSpPr>
        <p:sp>
          <p:nvSpPr>
            <p:cNvPr id="11" name="Retângulo Arredondado 10"/>
            <p:cNvSpPr/>
            <p:nvPr/>
          </p:nvSpPr>
          <p:spPr>
            <a:xfrm>
              <a:off x="1066703" y="4198479"/>
              <a:ext cx="6943320" cy="1728106"/>
            </a:xfrm>
            <a:prstGeom prst="roundRect">
              <a:avLst/>
            </a:prstGeom>
            <a:solidFill>
              <a:srgbClr val="002060"/>
            </a:solidFill>
            <a:ln>
              <a:solidFill>
                <a:srgbClr val="176CA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endParaRPr lang="pt-BR" sz="2800" b="1" dirty="0"/>
            </a:p>
          </p:txBody>
        </p:sp>
        <p:sp>
          <p:nvSpPr>
            <p:cNvPr id="12" name="Retângulo Arredondado 11"/>
            <p:cNvSpPr/>
            <p:nvPr/>
          </p:nvSpPr>
          <p:spPr>
            <a:xfrm>
              <a:off x="1174098" y="4270671"/>
              <a:ext cx="2175694" cy="1610018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176CA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r>
                <a:rPr lang="en-US" sz="1600" b="1" i="1" dirty="0">
                  <a:solidFill>
                    <a:srgbClr val="176CA1"/>
                  </a:solidFill>
                </a:rPr>
                <a:t>Capital </a:t>
              </a:r>
              <a:r>
                <a:rPr lang="en-US" sz="1600" b="1" i="1" dirty="0" smtClean="0">
                  <a:solidFill>
                    <a:srgbClr val="176CA1"/>
                  </a:solidFill>
                </a:rPr>
                <a:t>Costs</a:t>
              </a:r>
            </a:p>
            <a:p>
              <a:pPr algn="ctr"/>
              <a:r>
                <a:rPr lang="en-US" sz="1600" b="1" i="1" dirty="0" smtClean="0">
                  <a:solidFill>
                    <a:srgbClr val="176CA1"/>
                  </a:solidFill>
                </a:rPr>
                <a:t>(</a:t>
              </a:r>
              <a:r>
                <a:rPr lang="en-US" sz="1600" b="1" i="1" dirty="0" err="1" smtClean="0">
                  <a:solidFill>
                    <a:srgbClr val="176CA1"/>
                  </a:solidFill>
                </a:rPr>
                <a:t>CapEx</a:t>
              </a:r>
              <a:r>
                <a:rPr lang="en-US" sz="1600" b="1" i="1" dirty="0" smtClean="0">
                  <a:solidFill>
                    <a:srgbClr val="176CA1"/>
                  </a:solidFill>
                </a:rPr>
                <a:t>)</a:t>
              </a:r>
              <a:endParaRPr lang="en-US" sz="1600" b="1" i="1" dirty="0">
                <a:solidFill>
                  <a:srgbClr val="176CA1"/>
                </a:solidFill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200" dirty="0">
                  <a:solidFill>
                    <a:srgbClr val="176CA1"/>
                  </a:solidFill>
                </a:rPr>
                <a:t>Purchase cost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200" dirty="0">
                  <a:solidFill>
                    <a:srgbClr val="176CA1"/>
                  </a:solidFill>
                </a:rPr>
                <a:t>Installation cost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200" dirty="0" smtClean="0">
                  <a:solidFill>
                    <a:srgbClr val="176CA1"/>
                  </a:solidFill>
                </a:rPr>
                <a:t>Engineering </a:t>
              </a:r>
              <a:r>
                <a:rPr lang="en-US" sz="1200" dirty="0">
                  <a:solidFill>
                    <a:srgbClr val="176CA1"/>
                  </a:solidFill>
                </a:rPr>
                <a:t>and construction costs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200" dirty="0">
                  <a:solidFill>
                    <a:srgbClr val="176CA1"/>
                  </a:solidFill>
                </a:rPr>
                <a:t>Financing</a:t>
              </a:r>
            </a:p>
            <a:p>
              <a:pPr marL="285750" indent="-285750" algn="ctr">
                <a:buFont typeface="Arial" panose="020B0604020202020204" pitchFamily="34" charset="0"/>
                <a:buChar char="•"/>
              </a:pPr>
              <a:endParaRPr lang="en-US" sz="1600" dirty="0">
                <a:solidFill>
                  <a:srgbClr val="176CA1"/>
                </a:solidFill>
              </a:endParaRPr>
            </a:p>
          </p:txBody>
        </p:sp>
        <p:sp>
          <p:nvSpPr>
            <p:cNvPr id="13" name="Retângulo Arredondado 12"/>
            <p:cNvSpPr/>
            <p:nvPr/>
          </p:nvSpPr>
          <p:spPr>
            <a:xfrm>
              <a:off x="3447158" y="4270671"/>
              <a:ext cx="2175694" cy="1610018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176CA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r>
                <a:rPr lang="en-US" sz="1600" b="1" i="1" dirty="0">
                  <a:solidFill>
                    <a:srgbClr val="176CA1"/>
                  </a:solidFill>
                </a:rPr>
                <a:t>Operating Costs (</a:t>
              </a:r>
              <a:r>
                <a:rPr lang="en-US" sz="1600" b="1" i="1" dirty="0" err="1" smtClean="0">
                  <a:solidFill>
                    <a:srgbClr val="176CA1"/>
                  </a:solidFill>
                </a:rPr>
                <a:t>OpEx</a:t>
              </a:r>
              <a:r>
                <a:rPr lang="en-US" sz="1600" b="1" i="1" dirty="0" smtClean="0">
                  <a:solidFill>
                    <a:srgbClr val="176CA1"/>
                  </a:solidFill>
                </a:rPr>
                <a:t>)</a:t>
              </a:r>
              <a:endParaRPr lang="en-US" sz="1600" b="1" i="1" dirty="0">
                <a:solidFill>
                  <a:srgbClr val="176CA1"/>
                </a:solidFill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200" dirty="0">
                  <a:solidFill>
                    <a:srgbClr val="176CA1"/>
                  </a:solidFill>
                </a:rPr>
                <a:t>Raw materials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200" dirty="0" smtClean="0">
                  <a:solidFill>
                    <a:srgbClr val="176CA1"/>
                  </a:solidFill>
                </a:rPr>
                <a:t>Utilities</a:t>
              </a:r>
              <a:endParaRPr lang="en-US" sz="1200" dirty="0">
                <a:solidFill>
                  <a:srgbClr val="176CA1"/>
                </a:solidFill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200" dirty="0">
                  <a:solidFill>
                    <a:srgbClr val="176CA1"/>
                  </a:solidFill>
                </a:rPr>
                <a:t>Labor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200" dirty="0">
                  <a:solidFill>
                    <a:srgbClr val="176CA1"/>
                  </a:solidFill>
                </a:rPr>
                <a:t>Waste treatment</a:t>
              </a:r>
            </a:p>
            <a:p>
              <a:pPr marL="285750" indent="-285750" algn="ctr">
                <a:buFont typeface="Arial" panose="020B0604020202020204" pitchFamily="34" charset="0"/>
                <a:buChar char="•"/>
              </a:pPr>
              <a:endParaRPr lang="en-US" sz="1600" dirty="0">
                <a:solidFill>
                  <a:srgbClr val="176CA1"/>
                </a:solidFill>
              </a:endParaRPr>
            </a:p>
          </p:txBody>
        </p:sp>
        <p:sp>
          <p:nvSpPr>
            <p:cNvPr id="14" name="Retângulo Arredondado 13"/>
            <p:cNvSpPr/>
            <p:nvPr/>
          </p:nvSpPr>
          <p:spPr>
            <a:xfrm>
              <a:off x="5705864" y="4288783"/>
              <a:ext cx="2175694" cy="1610018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176CA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r>
                <a:rPr lang="en-US" sz="1600" b="1" i="1" dirty="0">
                  <a:solidFill>
                    <a:srgbClr val="176CA1"/>
                  </a:solidFill>
                </a:rPr>
                <a:t>Emission </a:t>
              </a:r>
              <a:r>
                <a:rPr lang="en-US" sz="1600" b="1" i="1" dirty="0" smtClean="0">
                  <a:solidFill>
                    <a:srgbClr val="176CA1"/>
                  </a:solidFill>
                </a:rPr>
                <a:t>Inventory</a:t>
              </a:r>
            </a:p>
            <a:p>
              <a:pPr algn="ctr"/>
              <a:r>
                <a:rPr lang="en-US" sz="1600" b="1" i="1" dirty="0">
                  <a:solidFill>
                    <a:srgbClr val="176CA1"/>
                  </a:solidFill>
                </a:rPr>
                <a:t>(LCI)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500" dirty="0">
                  <a:solidFill>
                    <a:srgbClr val="176CA1"/>
                  </a:solidFill>
                </a:rPr>
                <a:t>Upstream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500" dirty="0">
                  <a:solidFill>
                    <a:srgbClr val="176CA1"/>
                  </a:solidFill>
                </a:rPr>
                <a:t>Logistics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500" dirty="0">
                  <a:solidFill>
                    <a:srgbClr val="176CA1"/>
                  </a:solidFill>
                </a:rPr>
                <a:t>Conversion </a:t>
              </a:r>
              <a:r>
                <a:rPr lang="en-US" sz="1500" dirty="0" smtClean="0">
                  <a:solidFill>
                    <a:srgbClr val="176CA1"/>
                  </a:solidFill>
                </a:rPr>
                <a:t>process</a:t>
              </a:r>
            </a:p>
            <a:p>
              <a:pPr algn="ctr"/>
              <a:r>
                <a:rPr lang="en-US" sz="1400" b="1" i="1" dirty="0">
                  <a:solidFill>
                    <a:srgbClr val="176CA1"/>
                  </a:solidFill>
                </a:rPr>
                <a:t>Specific chemical exergy</a:t>
              </a:r>
            </a:p>
            <a:p>
              <a:pPr marL="285750" indent="-285750" algn="ctr">
                <a:buFont typeface="Arial" panose="020B0604020202020204" pitchFamily="34" charset="0"/>
                <a:buChar char="•"/>
              </a:pPr>
              <a:endParaRPr lang="en-US" sz="1600" dirty="0">
                <a:solidFill>
                  <a:srgbClr val="176CA1"/>
                </a:solidFill>
              </a:endParaRPr>
            </a:p>
          </p:txBody>
        </p:sp>
      </p:grpSp>
      <p:grpSp>
        <p:nvGrpSpPr>
          <p:cNvPr id="15" name="Agrupar 4"/>
          <p:cNvGrpSpPr/>
          <p:nvPr/>
        </p:nvGrpSpPr>
        <p:grpSpPr>
          <a:xfrm>
            <a:off x="3519958" y="1812663"/>
            <a:ext cx="2045744" cy="2339008"/>
            <a:chOff x="3519958" y="1436207"/>
            <a:chExt cx="2045744" cy="2339008"/>
          </a:xfrm>
        </p:grpSpPr>
        <p:sp>
          <p:nvSpPr>
            <p:cNvPr id="16" name="Retângulo Arredondado 15"/>
            <p:cNvSpPr/>
            <p:nvPr/>
          </p:nvSpPr>
          <p:spPr>
            <a:xfrm>
              <a:off x="3519958" y="1436207"/>
              <a:ext cx="2045744" cy="2339008"/>
            </a:xfrm>
            <a:prstGeom prst="roundRect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endParaRPr lang="pt-BR" sz="2800" dirty="0"/>
            </a:p>
          </p:txBody>
        </p:sp>
        <p:sp>
          <p:nvSpPr>
            <p:cNvPr id="17" name="Retângulo Arredondado 16"/>
            <p:cNvSpPr/>
            <p:nvPr/>
          </p:nvSpPr>
          <p:spPr>
            <a:xfrm>
              <a:off x="3541124" y="1631357"/>
              <a:ext cx="1986478" cy="2021511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r>
                <a:rPr lang="en-US" sz="1600" dirty="0">
                  <a:solidFill>
                    <a:schemeClr val="accent6">
                      <a:lumMod val="50000"/>
                    </a:schemeClr>
                  </a:solidFill>
                </a:rPr>
                <a:t>Techno-economic assessment (TEA</a:t>
              </a:r>
              <a:r>
                <a:rPr lang="en-US" sz="1600" dirty="0" smtClean="0">
                  <a:solidFill>
                    <a:schemeClr val="accent6">
                      <a:lumMod val="50000"/>
                    </a:schemeClr>
                  </a:solidFill>
                </a:rPr>
                <a:t>), </a:t>
              </a:r>
              <a:r>
                <a:rPr lang="en-US" sz="1600" dirty="0">
                  <a:solidFill>
                    <a:schemeClr val="accent6">
                      <a:lumMod val="50000"/>
                    </a:schemeClr>
                  </a:solidFill>
                </a:rPr>
                <a:t>and </a:t>
              </a:r>
              <a:r>
                <a:rPr lang="en-US" sz="1600" dirty="0" smtClean="0">
                  <a:solidFill>
                    <a:schemeClr val="accent6">
                      <a:lumMod val="50000"/>
                    </a:schemeClr>
                  </a:solidFill>
                </a:rPr>
                <a:t>Life-cycle(LCA),</a:t>
              </a:r>
            </a:p>
            <a:p>
              <a:pPr algn="ctr"/>
              <a:r>
                <a:rPr lang="en-US" sz="1600" dirty="0">
                  <a:solidFill>
                    <a:schemeClr val="accent6">
                      <a:lumMod val="50000"/>
                    </a:schemeClr>
                  </a:solidFill>
                </a:rPr>
                <a:t>Exergy Analysis</a:t>
              </a:r>
            </a:p>
          </p:txBody>
        </p:sp>
      </p:grpSp>
      <p:sp>
        <p:nvSpPr>
          <p:cNvPr id="18" name="Seta para Baixo 17"/>
          <p:cNvSpPr/>
          <p:nvPr/>
        </p:nvSpPr>
        <p:spPr>
          <a:xfrm rot="16200000">
            <a:off x="3115542" y="2874576"/>
            <a:ext cx="489272" cy="377557"/>
          </a:xfrm>
          <a:prstGeom prst="downArrow">
            <a:avLst/>
          </a:prstGeom>
          <a:solidFill>
            <a:srgbClr val="002060"/>
          </a:solidFill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Seta para Baixo 18"/>
          <p:cNvSpPr/>
          <p:nvPr/>
        </p:nvSpPr>
        <p:spPr>
          <a:xfrm rot="16200000">
            <a:off x="5480847" y="2874577"/>
            <a:ext cx="489272" cy="377557"/>
          </a:xfrm>
          <a:prstGeom prst="downArrow">
            <a:avLst/>
          </a:prstGeom>
          <a:solidFill>
            <a:srgbClr val="002060"/>
          </a:solidFill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Seta para Baixo 19"/>
          <p:cNvSpPr/>
          <p:nvPr/>
        </p:nvSpPr>
        <p:spPr>
          <a:xfrm rot="10800000">
            <a:off x="4289727" y="4151482"/>
            <a:ext cx="489272" cy="377557"/>
          </a:xfrm>
          <a:prstGeom prst="downArrow">
            <a:avLst/>
          </a:prstGeom>
          <a:solidFill>
            <a:srgbClr val="002060"/>
          </a:solidFill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Retângulo Arredondado 21"/>
          <p:cNvSpPr/>
          <p:nvPr/>
        </p:nvSpPr>
        <p:spPr>
          <a:xfrm>
            <a:off x="3517846" y="3353886"/>
            <a:ext cx="2047856" cy="706765"/>
          </a:xfrm>
          <a:prstGeom prst="roundRect">
            <a:avLst/>
          </a:prstGeom>
          <a:solidFill>
            <a:srgbClr val="00B0F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Integrated methodologies approach</a:t>
            </a:r>
            <a:endParaRPr lang="en-US" sz="1400" dirty="0"/>
          </a:p>
        </p:txBody>
      </p:sp>
      <p:sp>
        <p:nvSpPr>
          <p:cNvPr id="23" name="Retângulo Arredondado 22"/>
          <p:cNvSpPr/>
          <p:nvPr/>
        </p:nvSpPr>
        <p:spPr>
          <a:xfrm>
            <a:off x="3728957" y="1611567"/>
            <a:ext cx="1686085" cy="347271"/>
          </a:xfrm>
          <a:prstGeom prst="roundRect">
            <a:avLst/>
          </a:prstGeom>
          <a:solidFill>
            <a:srgbClr val="00B0F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b="1" dirty="0" smtClean="0"/>
              <a:t>SYSTEM ANALYSIS</a:t>
            </a:r>
          </a:p>
        </p:txBody>
      </p:sp>
    </p:spTree>
    <p:extLst>
      <p:ext uri="{BB962C8B-B14F-4D97-AF65-F5344CB8AC3E}">
        <p14:creationId xmlns:p14="http://schemas.microsoft.com/office/powerpoint/2010/main" val="871182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/>
          <p:cNvSpPr>
            <a:spLocks noGrp="1"/>
          </p:cNvSpPr>
          <p:nvPr>
            <p:ph type="title"/>
          </p:nvPr>
        </p:nvSpPr>
        <p:spPr>
          <a:xfrm>
            <a:off x="2801258" y="29496"/>
            <a:ext cx="4499194" cy="641684"/>
          </a:xfrm>
        </p:spPr>
        <p:txBody>
          <a:bodyPr/>
          <a:lstStyle/>
          <a:p>
            <a:r>
              <a:rPr lang="en-US" sz="2000" i="1" dirty="0" smtClean="0">
                <a:solidFill>
                  <a:srgbClr val="0A4F9D"/>
                </a:solidFill>
                <a:latin typeface="+mj-lt"/>
              </a:rPr>
              <a:t>Comparative </a:t>
            </a:r>
            <a:r>
              <a:rPr lang="en-US" sz="2000" i="1" dirty="0">
                <a:solidFill>
                  <a:srgbClr val="0A4F9D"/>
                </a:solidFill>
                <a:latin typeface="+mj-lt"/>
              </a:rPr>
              <a:t>Energy Balance to Crop Choice as Feedstock (e.g. Ethanol)</a:t>
            </a:r>
          </a:p>
        </p:txBody>
      </p:sp>
      <p:graphicFrame>
        <p:nvGraphicFramePr>
          <p:cNvPr id="61" name="Group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1674931"/>
              </p:ext>
            </p:extLst>
          </p:nvPr>
        </p:nvGraphicFramePr>
        <p:xfrm>
          <a:off x="118582" y="756177"/>
          <a:ext cx="8820149" cy="2793642"/>
        </p:xfrm>
        <a:graphic>
          <a:graphicData uri="http://schemas.openxmlformats.org/drawingml/2006/table">
            <a:tbl>
              <a:tblPr/>
              <a:tblGrid>
                <a:gridCol w="39433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930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176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6614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10671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B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PROCESS </a:t>
                      </a:r>
                      <a:r>
                        <a:rPr kumimoji="0" lang="pt-BR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Feedstock</a:t>
                      </a:r>
                      <a:endParaRPr kumimoji="0" lang="pt-B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84407" marR="8440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B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Corn</a:t>
                      </a:r>
                      <a:r>
                        <a:rPr kumimoji="0" lang="pt-BR" sz="18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</a:t>
                      </a:r>
                    </a:p>
                  </a:txBody>
                  <a:tcPr marL="84407" marR="844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B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Switchgrass</a:t>
                      </a:r>
                      <a:r>
                        <a:rPr kumimoji="0" lang="pt-BR" sz="18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</a:t>
                      </a:r>
                    </a:p>
                  </a:txBody>
                  <a:tcPr marL="84407" marR="844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B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Sugar cane</a:t>
                      </a:r>
                      <a:r>
                        <a:rPr kumimoji="0" lang="pt-BR" sz="18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</a:t>
                      </a:r>
                    </a:p>
                  </a:txBody>
                  <a:tcPr marL="84407" marR="844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5242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Energy unit</a:t>
                      </a:r>
                    </a:p>
                  </a:txBody>
                  <a:tcPr marL="84407" marR="8440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(GJ/ha.yr)</a:t>
                      </a:r>
                    </a:p>
                  </a:txBody>
                  <a:tcPr marL="84407" marR="844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(GJ/ha.yr)</a:t>
                      </a:r>
                    </a:p>
                  </a:txBody>
                  <a:tcPr marL="84407" marR="844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(GJ/ha.yr)</a:t>
                      </a:r>
                    </a:p>
                  </a:txBody>
                  <a:tcPr marL="84407" marR="844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0671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BR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Crop</a:t>
                      </a:r>
                      <a:r>
                        <a:rPr kumimoji="0" lang="pt-B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 </a:t>
                      </a:r>
                      <a:r>
                        <a:rPr kumimoji="0" lang="pt-BR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production</a:t>
                      </a:r>
                      <a:r>
                        <a:rPr kumimoji="0" lang="pt-B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 </a:t>
                      </a:r>
                      <a:r>
                        <a:rPr kumimoji="0" lang="pt-BR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energy</a:t>
                      </a:r>
                      <a:r>
                        <a:rPr kumimoji="0" lang="pt-B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 </a:t>
                      </a:r>
                      <a:r>
                        <a:rPr kumimoji="0" lang="pt-BR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consumption</a:t>
                      </a:r>
                      <a:endParaRPr kumimoji="0" lang="pt-B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84407" marR="8440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B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18.9</a:t>
                      </a:r>
                    </a:p>
                  </a:txBody>
                  <a:tcPr marL="84407" marR="844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B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17.8</a:t>
                      </a:r>
                    </a:p>
                  </a:txBody>
                  <a:tcPr marL="84407" marR="844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B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13.9</a:t>
                      </a:r>
                    </a:p>
                  </a:txBody>
                  <a:tcPr marL="84407" marR="844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5242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BR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Biomass</a:t>
                      </a:r>
                      <a:r>
                        <a:rPr kumimoji="0" lang="pt-B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 </a:t>
                      </a:r>
                      <a:r>
                        <a:rPr kumimoji="0" lang="pt-BR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Energy</a:t>
                      </a:r>
                      <a:endParaRPr kumimoji="0" lang="pt-B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84407" marR="8440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B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149.5</a:t>
                      </a:r>
                      <a:r>
                        <a:rPr kumimoji="0" lang="pt-BR" sz="18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3</a:t>
                      </a:r>
                    </a:p>
                  </a:txBody>
                  <a:tcPr marL="84407" marR="844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B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220.2</a:t>
                      </a:r>
                    </a:p>
                  </a:txBody>
                  <a:tcPr marL="84407" marR="844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B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297.1</a:t>
                      </a:r>
                      <a:r>
                        <a:rPr kumimoji="0" lang="pt-BR" sz="18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4</a:t>
                      </a:r>
                    </a:p>
                  </a:txBody>
                  <a:tcPr marL="84407" marR="844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5242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BR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Agricultural</a:t>
                      </a:r>
                      <a:r>
                        <a:rPr kumimoji="0" lang="pt-B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 </a:t>
                      </a:r>
                      <a:r>
                        <a:rPr kumimoji="0" lang="pt-BR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energy</a:t>
                      </a:r>
                      <a:r>
                        <a:rPr kumimoji="0" lang="pt-B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 </a:t>
                      </a:r>
                      <a:r>
                        <a:rPr kumimoji="0" lang="pt-BR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ratio</a:t>
                      </a:r>
                      <a:endParaRPr kumimoji="0" lang="pt-B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84407" marR="8440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B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7.9</a:t>
                      </a:r>
                    </a:p>
                  </a:txBody>
                  <a:tcPr marL="84407" marR="844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B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12.3</a:t>
                      </a:r>
                    </a:p>
                  </a:txBody>
                  <a:tcPr marL="84407" marR="844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B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21.3</a:t>
                      </a:r>
                    </a:p>
                  </a:txBody>
                  <a:tcPr marL="84407" marR="844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7502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BR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Ethanol</a:t>
                      </a:r>
                      <a:r>
                        <a:rPr kumimoji="0" lang="pt-B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 </a:t>
                      </a:r>
                      <a:r>
                        <a:rPr kumimoji="0" lang="pt-BR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production</a:t>
                      </a:r>
                      <a:r>
                        <a:rPr kumimoji="0" lang="pt-B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 </a:t>
                      </a:r>
                      <a:r>
                        <a:rPr kumimoji="0" lang="pt-BR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energy</a:t>
                      </a:r>
                      <a:r>
                        <a:rPr kumimoji="0" lang="pt-B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 </a:t>
                      </a:r>
                      <a:r>
                        <a:rPr kumimoji="0" lang="pt-BR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consumption</a:t>
                      </a:r>
                      <a:endParaRPr kumimoji="0" lang="pt-B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84407" marR="8440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B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47.9</a:t>
                      </a:r>
                    </a:p>
                  </a:txBody>
                  <a:tcPr marL="84407" marR="844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B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10.2</a:t>
                      </a:r>
                    </a:p>
                  </a:txBody>
                  <a:tcPr marL="84407" marR="844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B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3.4</a:t>
                      </a:r>
                    </a:p>
                  </a:txBody>
                  <a:tcPr marL="84407" marR="844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2" name="Text Box 49"/>
          <p:cNvSpPr txBox="1">
            <a:spLocks noChangeArrowheads="1"/>
          </p:cNvSpPr>
          <p:nvPr/>
        </p:nvSpPr>
        <p:spPr bwMode="auto">
          <a:xfrm>
            <a:off x="0" y="5747657"/>
            <a:ext cx="8553449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4400" eaLnBrk="0" hangingPunct="0">
              <a:spcBef>
                <a:spcPct val="50000"/>
              </a:spcBef>
            </a:pPr>
            <a:endParaRPr lang="pt-BR" sz="2400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63" name="Text Box 50"/>
          <p:cNvSpPr txBox="1">
            <a:spLocks noChangeArrowheads="1"/>
          </p:cNvSpPr>
          <p:nvPr/>
        </p:nvSpPr>
        <p:spPr bwMode="auto">
          <a:xfrm>
            <a:off x="44245" y="3608149"/>
            <a:ext cx="8977298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914400" eaLnBrk="0" hangingPunct="0">
              <a:spcBef>
                <a:spcPct val="50000"/>
              </a:spcBef>
            </a:pPr>
            <a:r>
              <a:rPr lang="pt-BR" sz="1300" b="1" i="1" dirty="0" smtClean="0">
                <a:solidFill>
                  <a:srgbClr val="0000CC"/>
                </a:solidFill>
                <a:latin typeface="Trebuchet MS" panose="020B0603020202020204" pitchFamily="34" charset="0"/>
              </a:rPr>
              <a:t>1- </a:t>
            </a:r>
            <a:r>
              <a:rPr lang="pt-BR" sz="1300" b="1" i="1" dirty="0">
                <a:solidFill>
                  <a:srgbClr val="0000CC"/>
                </a:solidFill>
                <a:latin typeface="Trebuchet MS" panose="020B0603020202020204" pitchFamily="34" charset="0"/>
              </a:rPr>
              <a:t>Source: ORNL, 2- Source: </a:t>
            </a:r>
            <a:r>
              <a:rPr lang="pt-BR" sz="1300" b="1" i="1" dirty="0" err="1">
                <a:solidFill>
                  <a:srgbClr val="0000CC"/>
                </a:solidFill>
                <a:latin typeface="Trebuchet MS" panose="020B0603020202020204" pitchFamily="34" charset="0"/>
              </a:rPr>
              <a:t>Copersucar</a:t>
            </a:r>
            <a:r>
              <a:rPr lang="pt-BR" sz="1300" b="1" i="1" dirty="0">
                <a:solidFill>
                  <a:srgbClr val="0000CC"/>
                </a:solidFill>
                <a:latin typeface="Trebuchet MS" panose="020B0603020202020204" pitchFamily="34" charset="0"/>
              </a:rPr>
              <a:t>/UNICAMP, 3-No </a:t>
            </a:r>
            <a:r>
              <a:rPr lang="pt-BR" sz="1300" b="1" i="1" dirty="0" err="1">
                <a:solidFill>
                  <a:srgbClr val="0000CC"/>
                </a:solidFill>
                <a:latin typeface="Trebuchet MS" panose="020B0603020202020204" pitchFamily="34" charset="0"/>
              </a:rPr>
              <a:t>credit</a:t>
            </a:r>
            <a:r>
              <a:rPr lang="pt-BR" sz="1300" b="1" i="1" dirty="0">
                <a:solidFill>
                  <a:srgbClr val="0000CC"/>
                </a:solidFill>
                <a:latin typeface="Trebuchet MS" panose="020B0603020202020204" pitchFamily="34" charset="0"/>
              </a:rPr>
              <a:t> for </a:t>
            </a:r>
            <a:r>
              <a:rPr lang="pt-BR" sz="1300" b="1" i="1" dirty="0" err="1">
                <a:solidFill>
                  <a:srgbClr val="0000CC"/>
                </a:solidFill>
                <a:latin typeface="Trebuchet MS" panose="020B0603020202020204" pitchFamily="34" charset="0"/>
              </a:rPr>
              <a:t>corn</a:t>
            </a:r>
            <a:r>
              <a:rPr lang="pt-BR" sz="1300" b="1" i="1" dirty="0">
                <a:solidFill>
                  <a:srgbClr val="0000CC"/>
                </a:solidFill>
                <a:latin typeface="Trebuchet MS" panose="020B0603020202020204" pitchFamily="34" charset="0"/>
              </a:rPr>
              <a:t> </a:t>
            </a:r>
            <a:r>
              <a:rPr lang="pt-BR" sz="1300" b="1" i="1" dirty="0" err="1">
                <a:solidFill>
                  <a:srgbClr val="0000CC"/>
                </a:solidFill>
                <a:latin typeface="Trebuchet MS" panose="020B0603020202020204" pitchFamily="34" charset="0"/>
              </a:rPr>
              <a:t>stover</a:t>
            </a:r>
            <a:r>
              <a:rPr lang="pt-BR" sz="1300" b="1" i="1" dirty="0">
                <a:solidFill>
                  <a:srgbClr val="0000CC"/>
                </a:solidFill>
                <a:latin typeface="Trebuchet MS" panose="020B0603020202020204" pitchFamily="34" charset="0"/>
              </a:rPr>
              <a:t>, 4- No </a:t>
            </a:r>
            <a:r>
              <a:rPr lang="pt-BR" sz="1300" b="1" i="1" dirty="0" err="1">
                <a:solidFill>
                  <a:srgbClr val="0000CC"/>
                </a:solidFill>
                <a:latin typeface="Trebuchet MS" panose="020B0603020202020204" pitchFamily="34" charset="0"/>
              </a:rPr>
              <a:t>credit</a:t>
            </a:r>
            <a:r>
              <a:rPr lang="pt-BR" sz="1300" b="1" i="1" dirty="0">
                <a:solidFill>
                  <a:srgbClr val="0000CC"/>
                </a:solidFill>
                <a:latin typeface="Trebuchet MS" panose="020B0603020202020204" pitchFamily="34" charset="0"/>
              </a:rPr>
              <a:t> for sugar </a:t>
            </a:r>
            <a:r>
              <a:rPr lang="pt-BR" sz="1300" b="1" i="1" dirty="0" err="1">
                <a:solidFill>
                  <a:srgbClr val="0000CC"/>
                </a:solidFill>
                <a:latin typeface="Trebuchet MS" panose="020B0603020202020204" pitchFamily="34" charset="0"/>
              </a:rPr>
              <a:t>cane</a:t>
            </a:r>
            <a:r>
              <a:rPr lang="pt-BR" sz="1300" b="1" i="1" dirty="0">
                <a:solidFill>
                  <a:srgbClr val="0000CC"/>
                </a:solidFill>
                <a:latin typeface="Trebuchet MS" panose="020B0603020202020204" pitchFamily="34" charset="0"/>
              </a:rPr>
              <a:t> </a:t>
            </a:r>
            <a:r>
              <a:rPr lang="pt-BR" sz="1300" b="1" i="1" dirty="0" err="1" smtClean="0">
                <a:solidFill>
                  <a:srgbClr val="0000CC"/>
                </a:solidFill>
                <a:latin typeface="Trebuchet MS" panose="020B0603020202020204" pitchFamily="34" charset="0"/>
              </a:rPr>
              <a:t>leaves</a:t>
            </a:r>
            <a:r>
              <a:rPr lang="pt-BR" sz="1300" b="1" i="1" dirty="0" smtClean="0">
                <a:solidFill>
                  <a:srgbClr val="0000CC"/>
                </a:solidFill>
                <a:latin typeface="Trebuchet MS" panose="020B0603020202020204" pitchFamily="34" charset="0"/>
              </a:rPr>
              <a:t> </a:t>
            </a:r>
            <a:endParaRPr lang="pt-BR" sz="1300" b="1" i="1" dirty="0">
              <a:solidFill>
                <a:srgbClr val="0000CC"/>
              </a:solidFill>
              <a:latin typeface="Trebuchet MS" panose="020B0603020202020204" pitchFamily="34" charset="0"/>
            </a:endParaRPr>
          </a:p>
        </p:txBody>
      </p:sp>
      <p:sp>
        <p:nvSpPr>
          <p:cNvPr id="65" name="Text Box 52"/>
          <p:cNvSpPr txBox="1">
            <a:spLocks noChangeArrowheads="1"/>
          </p:cNvSpPr>
          <p:nvPr/>
        </p:nvSpPr>
        <p:spPr bwMode="auto">
          <a:xfrm>
            <a:off x="0" y="5413825"/>
            <a:ext cx="914400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914400"/>
            <a:r>
              <a:rPr lang="pt-BR" sz="2000" b="1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endParaRPr lang="en-US" sz="1600" dirty="0">
              <a:solidFill>
                <a:prstClr val="black"/>
              </a:solidFill>
            </a:endParaRPr>
          </a:p>
        </p:txBody>
      </p:sp>
      <p:sp>
        <p:nvSpPr>
          <p:cNvPr id="67" name="Text Box 54"/>
          <p:cNvSpPr txBox="1">
            <a:spLocks noChangeArrowheads="1"/>
          </p:cNvSpPr>
          <p:nvPr/>
        </p:nvSpPr>
        <p:spPr bwMode="auto">
          <a:xfrm>
            <a:off x="0" y="6131749"/>
            <a:ext cx="8977298" cy="73866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pPr defTabSz="914400">
              <a:defRPr/>
            </a:pPr>
            <a:r>
              <a:rPr lang="pt-BR" sz="1400" b="1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  <a:cs typeface="Arial" pitchFamily="34" charset="0"/>
              </a:rPr>
              <a:t>Oil</a:t>
            </a:r>
            <a:r>
              <a:rPr lang="pt-BR" sz="14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  <a:cs typeface="Arial" pitchFamily="34" charset="0"/>
              </a:rPr>
              <a:t> - </a:t>
            </a:r>
            <a:r>
              <a:rPr lang="pt-BR" sz="1400" b="1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  <a:cs typeface="Arial" pitchFamily="34" charset="0"/>
              </a:rPr>
              <a:t>Each</a:t>
            </a:r>
            <a:r>
              <a:rPr lang="pt-BR" sz="14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  <a:cs typeface="Arial" pitchFamily="34" charset="0"/>
              </a:rPr>
              <a:t> </a:t>
            </a:r>
            <a:r>
              <a:rPr lang="pt-BR" sz="1400" b="1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  <a:cs typeface="Arial" pitchFamily="34" charset="0"/>
              </a:rPr>
              <a:t>unit</a:t>
            </a:r>
            <a:r>
              <a:rPr lang="pt-BR" sz="14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  <a:cs typeface="Arial" pitchFamily="34" charset="0"/>
              </a:rPr>
              <a:t> </a:t>
            </a:r>
            <a:r>
              <a:rPr lang="pt-BR" sz="1400" b="1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  <a:cs typeface="Arial" pitchFamily="34" charset="0"/>
              </a:rPr>
              <a:t>of</a:t>
            </a:r>
            <a:r>
              <a:rPr lang="pt-BR" sz="14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  <a:cs typeface="Arial" pitchFamily="34" charset="0"/>
              </a:rPr>
              <a:t> </a:t>
            </a:r>
            <a:r>
              <a:rPr lang="pt-BR" sz="1400" b="1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  <a:cs typeface="Arial" pitchFamily="34" charset="0"/>
              </a:rPr>
              <a:t>energy</a:t>
            </a:r>
            <a:r>
              <a:rPr lang="pt-BR" sz="14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  <a:cs typeface="Arial" pitchFamily="34" charset="0"/>
              </a:rPr>
              <a:t> </a:t>
            </a:r>
            <a:r>
              <a:rPr lang="pt-BR" sz="1400" b="1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  <a:cs typeface="Arial" pitchFamily="34" charset="0"/>
              </a:rPr>
              <a:t>invested</a:t>
            </a:r>
            <a:r>
              <a:rPr lang="pt-BR" sz="14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  <a:cs typeface="Arial" pitchFamily="34" charset="0"/>
              </a:rPr>
              <a:t> to </a:t>
            </a:r>
            <a:r>
              <a:rPr lang="pt-BR" sz="1400" b="1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  <a:cs typeface="Arial" pitchFamily="34" charset="0"/>
              </a:rPr>
              <a:t>produce</a:t>
            </a:r>
            <a:r>
              <a:rPr lang="pt-BR" sz="14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  <a:cs typeface="Arial" pitchFamily="34" charset="0"/>
              </a:rPr>
              <a:t> </a:t>
            </a:r>
            <a:r>
              <a:rPr lang="pt-BR" sz="1400" b="1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  <a:cs typeface="Arial" pitchFamily="34" charset="0"/>
              </a:rPr>
              <a:t>oil</a:t>
            </a:r>
            <a:r>
              <a:rPr lang="pt-BR" sz="14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  <a:cs typeface="Arial" pitchFamily="34" charset="0"/>
              </a:rPr>
              <a:t> in </a:t>
            </a:r>
            <a:r>
              <a:rPr lang="pt-BR" sz="1400" b="1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  <a:cs typeface="Arial" pitchFamily="34" charset="0"/>
              </a:rPr>
              <a:t>the</a:t>
            </a:r>
            <a:r>
              <a:rPr lang="pt-BR" sz="14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  <a:cs typeface="Arial" pitchFamily="34" charset="0"/>
              </a:rPr>
              <a:t> 1940s </a:t>
            </a:r>
            <a:r>
              <a:rPr lang="pt-BR" sz="1400" b="1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  <a:cs typeface="Arial" pitchFamily="34" charset="0"/>
              </a:rPr>
              <a:t>yielded</a:t>
            </a:r>
            <a:r>
              <a:rPr lang="pt-BR" sz="14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  <a:cs typeface="Arial" pitchFamily="34" charset="0"/>
              </a:rPr>
              <a:t> </a:t>
            </a:r>
            <a:r>
              <a:rPr lang="pt-BR" sz="1400" b="1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  <a:cs typeface="Arial" pitchFamily="34" charset="0"/>
              </a:rPr>
              <a:t>the</a:t>
            </a:r>
            <a:r>
              <a:rPr lang="pt-BR" sz="14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  <a:cs typeface="Arial" pitchFamily="34" charset="0"/>
              </a:rPr>
              <a:t> </a:t>
            </a:r>
            <a:r>
              <a:rPr lang="pt-BR" sz="1400" b="1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  <a:cs typeface="Arial" pitchFamily="34" charset="0"/>
              </a:rPr>
              <a:t>equivalent</a:t>
            </a:r>
            <a:r>
              <a:rPr lang="pt-BR" sz="14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  <a:cs typeface="Arial" pitchFamily="34" charset="0"/>
              </a:rPr>
              <a:t> </a:t>
            </a:r>
            <a:r>
              <a:rPr lang="pt-BR" sz="1400" b="1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  <a:cs typeface="Arial" pitchFamily="34" charset="0"/>
              </a:rPr>
              <a:t>of</a:t>
            </a:r>
            <a:r>
              <a:rPr lang="pt-BR" sz="14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  <a:cs typeface="Arial" pitchFamily="34" charset="0"/>
              </a:rPr>
              <a:t> 110 </a:t>
            </a:r>
            <a:r>
              <a:rPr lang="pt-BR" sz="1400" b="1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  <a:cs typeface="Arial" pitchFamily="34" charset="0"/>
              </a:rPr>
              <a:t>energy</a:t>
            </a:r>
            <a:endParaRPr lang="pt-BR" sz="1400" b="1" dirty="0" smtClean="0">
              <a:solidFill>
                <a:prstClr val="black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  <a:cs typeface="Arial" pitchFamily="34" charset="0"/>
            </a:endParaRPr>
          </a:p>
          <a:p>
            <a:pPr defTabSz="914400">
              <a:defRPr/>
            </a:pPr>
            <a:r>
              <a:rPr lang="pt-BR" sz="1400" b="1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  <a:cs typeface="Arial" pitchFamily="34" charset="0"/>
              </a:rPr>
              <a:t>units</a:t>
            </a:r>
            <a:r>
              <a:rPr lang="en-US" sz="14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  <a:cs typeface="Arial" pitchFamily="34" charset="0"/>
              </a:rPr>
              <a:t> (1 to 100) </a:t>
            </a:r>
            <a:r>
              <a:rPr lang="en-US" sz="1400" b="1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  <a:cs typeface="Arial" pitchFamily="34" charset="0"/>
              </a:rPr>
              <a:t>Nowasdays</a:t>
            </a:r>
            <a:r>
              <a:rPr lang="en-US" sz="14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  <a:cs typeface="Arial" pitchFamily="34" charset="0"/>
              </a:rPr>
              <a:t> – depending upon the oil field 1-10</a:t>
            </a:r>
          </a:p>
          <a:p>
            <a:pPr defTabSz="914400">
              <a:defRPr/>
            </a:pPr>
            <a:endParaRPr lang="pt-BR" sz="1400" dirty="0">
              <a:solidFill>
                <a:prstClr val="black"/>
              </a:solidFill>
              <a:latin typeface="Trebuchet MS" panose="020B0603020202020204" pitchFamily="34" charset="0"/>
              <a:cs typeface="Arial" pitchFamily="34" charset="0"/>
            </a:endParaRPr>
          </a:p>
        </p:txBody>
      </p:sp>
      <p:sp>
        <p:nvSpPr>
          <p:cNvPr id="68" name="CaixaDeTexto 67"/>
          <p:cNvSpPr txBox="1"/>
          <p:nvPr/>
        </p:nvSpPr>
        <p:spPr>
          <a:xfrm>
            <a:off x="6361184" y="6430906"/>
            <a:ext cx="21339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dirty="0" smtClean="0">
                <a:latin typeface="Trebuchet MS" panose="020B0603020202020204" pitchFamily="34" charset="0"/>
                <a:cs typeface="Times New Roman" pitchFamily="18" charset="0"/>
              </a:rPr>
              <a:t>(</a:t>
            </a:r>
            <a:r>
              <a:rPr lang="pt-BR" sz="1600" b="1" i="1" dirty="0" smtClean="0">
                <a:latin typeface="Trebuchet MS" panose="020B0603020202020204" pitchFamily="34" charset="0"/>
                <a:cs typeface="Times New Roman" pitchFamily="18" charset="0"/>
              </a:rPr>
              <a:t>Maciel Filho, 2014</a:t>
            </a:r>
            <a:r>
              <a:rPr lang="pt-BR" sz="1600" b="1" dirty="0" smtClean="0">
                <a:latin typeface="Trebuchet MS" panose="020B0603020202020204" pitchFamily="34" charset="0"/>
                <a:cs typeface="Times New Roman" pitchFamily="18" charset="0"/>
              </a:rPr>
              <a:t>)</a:t>
            </a:r>
            <a:endParaRPr lang="pt-BR" sz="1600" b="1" dirty="0">
              <a:latin typeface="Trebuchet MS" panose="020B0603020202020204" pitchFamily="34" charset="0"/>
              <a:cs typeface="Times New Roman" pitchFamily="18" charset="0"/>
            </a:endParaRPr>
          </a:p>
        </p:txBody>
      </p:sp>
      <p:pic>
        <p:nvPicPr>
          <p:cNvPr id="69" name="Picture 6" descr="Imagem relacionada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68044" y="3080596"/>
            <a:ext cx="204849" cy="332510"/>
          </a:xfrm>
          <a:prstGeom prst="rect">
            <a:avLst/>
          </a:prstGeom>
          <a:noFill/>
        </p:spPr>
      </p:pic>
      <p:pic>
        <p:nvPicPr>
          <p:cNvPr id="70" name="Picture 6" descr="Imagem relacionada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57657" y="2556121"/>
            <a:ext cx="204849" cy="332510"/>
          </a:xfrm>
          <a:prstGeom prst="rect">
            <a:avLst/>
          </a:prstGeom>
          <a:noFill/>
        </p:spPr>
      </p:pic>
      <p:pic>
        <p:nvPicPr>
          <p:cNvPr id="71" name="Picture 6" descr="Imagem relacionada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85857" y="1786221"/>
            <a:ext cx="204849" cy="332510"/>
          </a:xfrm>
          <a:prstGeom prst="rect">
            <a:avLst/>
          </a:prstGeom>
          <a:noFill/>
        </p:spPr>
      </p:pic>
      <p:sp>
        <p:nvSpPr>
          <p:cNvPr id="72" name="Seta para baixo 12"/>
          <p:cNvSpPr/>
          <p:nvPr/>
        </p:nvSpPr>
        <p:spPr>
          <a:xfrm>
            <a:off x="8931409" y="1707793"/>
            <a:ext cx="212591" cy="33250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4" name="Seta para baixo 14"/>
          <p:cNvSpPr/>
          <p:nvPr/>
        </p:nvSpPr>
        <p:spPr>
          <a:xfrm>
            <a:off x="8937353" y="3005310"/>
            <a:ext cx="212591" cy="33250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5" name="Seta para baixo 15"/>
          <p:cNvSpPr/>
          <p:nvPr/>
        </p:nvSpPr>
        <p:spPr>
          <a:xfrm flipV="1">
            <a:off x="8929044" y="2128059"/>
            <a:ext cx="214956" cy="31389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76" name="Picture 6" descr="Imagem relacionada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97797" y="2170637"/>
            <a:ext cx="204849" cy="332510"/>
          </a:xfrm>
          <a:prstGeom prst="rect">
            <a:avLst/>
          </a:prstGeom>
          <a:noFill/>
        </p:spPr>
      </p:pic>
      <p:sp>
        <p:nvSpPr>
          <p:cNvPr id="18" name="Seta para baixo 15"/>
          <p:cNvSpPr/>
          <p:nvPr/>
        </p:nvSpPr>
        <p:spPr>
          <a:xfrm flipV="1">
            <a:off x="8929044" y="2570745"/>
            <a:ext cx="214956" cy="31389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CaixaDeTexto 18"/>
          <p:cNvSpPr txBox="1"/>
          <p:nvPr/>
        </p:nvSpPr>
        <p:spPr>
          <a:xfrm>
            <a:off x="0" y="4122054"/>
            <a:ext cx="9144000" cy="19595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pt-BR" sz="1600" b="1" dirty="0" err="1" smtClean="0">
                <a:latin typeface="Trebuchet MS" panose="020B0603020202020204" pitchFamily="34" charset="0"/>
                <a:cs typeface="Times New Roman" pitchFamily="18" charset="0"/>
              </a:rPr>
              <a:t>How</a:t>
            </a:r>
            <a:r>
              <a:rPr lang="pt-BR" sz="1600" b="1" dirty="0" smtClean="0">
                <a:latin typeface="Trebuchet MS" panose="020B0603020202020204" pitchFamily="34" charset="0"/>
                <a:cs typeface="Times New Roman" pitchFamily="18" charset="0"/>
              </a:rPr>
              <a:t> to </a:t>
            </a:r>
            <a:r>
              <a:rPr lang="pt-BR" sz="1600" b="1" dirty="0" err="1" smtClean="0">
                <a:latin typeface="Trebuchet MS" panose="020B0603020202020204" pitchFamily="34" charset="0"/>
                <a:cs typeface="Times New Roman" pitchFamily="18" charset="0"/>
              </a:rPr>
              <a:t>evaluate</a:t>
            </a:r>
            <a:r>
              <a:rPr lang="pt-BR" sz="1600" b="1" dirty="0" smtClean="0">
                <a:latin typeface="Trebuchet MS" panose="020B0603020202020204" pitchFamily="34" charset="0"/>
                <a:cs typeface="Times New Roman" pitchFamily="18" charset="0"/>
              </a:rPr>
              <a:t> </a:t>
            </a:r>
            <a:r>
              <a:rPr lang="pt-BR" sz="1600" b="1" dirty="0" err="1" smtClean="0">
                <a:latin typeface="Trebuchet MS" panose="020B0603020202020204" pitchFamily="34" charset="0"/>
                <a:cs typeface="Times New Roman" pitchFamily="18" charset="0"/>
              </a:rPr>
              <a:t>if</a:t>
            </a:r>
            <a:r>
              <a:rPr lang="pt-BR" sz="1600" b="1" dirty="0" smtClean="0">
                <a:latin typeface="Trebuchet MS" panose="020B0603020202020204" pitchFamily="34" charset="0"/>
                <a:cs typeface="Times New Roman" pitchFamily="18" charset="0"/>
              </a:rPr>
              <a:t> </a:t>
            </a:r>
            <a:r>
              <a:rPr lang="pt-BR" sz="1600" b="1" dirty="0" err="1" smtClean="0">
                <a:latin typeface="Trebuchet MS" panose="020B0603020202020204" pitchFamily="34" charset="0"/>
                <a:cs typeface="Times New Roman" pitchFamily="18" charset="0"/>
              </a:rPr>
              <a:t>metabolic</a:t>
            </a:r>
            <a:r>
              <a:rPr lang="pt-BR" sz="1600" b="1" dirty="0" smtClean="0">
                <a:latin typeface="Trebuchet MS" panose="020B0603020202020204" pitchFamily="34" charset="0"/>
                <a:cs typeface="Times New Roman" pitchFamily="18" charset="0"/>
              </a:rPr>
              <a:t> </a:t>
            </a:r>
            <a:r>
              <a:rPr lang="pt-BR" sz="1600" b="1" dirty="0" err="1" smtClean="0">
                <a:latin typeface="Trebuchet MS" panose="020B0603020202020204" pitchFamily="34" charset="0"/>
                <a:cs typeface="Times New Roman" pitchFamily="18" charset="0"/>
              </a:rPr>
              <a:t>improvement</a:t>
            </a:r>
            <a:r>
              <a:rPr lang="pt-BR" sz="1600" b="1" dirty="0" smtClean="0">
                <a:latin typeface="Trebuchet MS" panose="020B0603020202020204" pitchFamily="34" charset="0"/>
                <a:cs typeface="Times New Roman" pitchFamily="18" charset="0"/>
              </a:rPr>
              <a:t> is </a:t>
            </a:r>
            <a:r>
              <a:rPr lang="pt-BR" sz="1600" b="1" dirty="0" err="1" smtClean="0">
                <a:latin typeface="Trebuchet MS" panose="020B0603020202020204" pitchFamily="34" charset="0"/>
                <a:cs typeface="Times New Roman" pitchFamily="18" charset="0"/>
              </a:rPr>
              <a:t>viable</a:t>
            </a:r>
            <a:r>
              <a:rPr lang="pt-BR" sz="1600" b="1" dirty="0" smtClean="0">
                <a:latin typeface="Trebuchet MS" panose="020B0603020202020204" pitchFamily="34" charset="0"/>
                <a:cs typeface="Times New Roman" pitchFamily="18" charset="0"/>
              </a:rPr>
              <a:t>: </a:t>
            </a:r>
            <a:r>
              <a:rPr lang="pt-BR" sz="1600" b="1" dirty="0" err="1" smtClean="0">
                <a:latin typeface="Trebuchet MS" panose="020B0603020202020204" pitchFamily="34" charset="0"/>
                <a:cs typeface="Times New Roman" pitchFamily="18" charset="0"/>
              </a:rPr>
              <a:t>Theoretical</a:t>
            </a:r>
            <a:r>
              <a:rPr lang="pt-BR" sz="1600" b="1" dirty="0" smtClean="0">
                <a:latin typeface="Trebuchet MS" panose="020B0603020202020204" pitchFamily="34" charset="0"/>
                <a:cs typeface="Times New Roman" pitchFamily="18" charset="0"/>
              </a:rPr>
              <a:t>  </a:t>
            </a:r>
            <a:r>
              <a:rPr lang="pt-BR" sz="1600" b="1" dirty="0" err="1" smtClean="0">
                <a:latin typeface="Trebuchet MS" panose="020B0603020202020204" pitchFamily="34" charset="0"/>
                <a:cs typeface="Times New Roman" pitchFamily="18" charset="0"/>
              </a:rPr>
              <a:t>Photosynthesis</a:t>
            </a:r>
            <a:r>
              <a:rPr lang="pt-BR" sz="1600" b="1" dirty="0" smtClean="0">
                <a:latin typeface="Trebuchet MS" panose="020B0603020202020204" pitchFamily="34" charset="0"/>
                <a:cs typeface="Times New Roman" pitchFamily="18" charset="0"/>
              </a:rPr>
              <a:t>  </a:t>
            </a:r>
            <a:r>
              <a:rPr lang="pt-BR" sz="1600" b="1" dirty="0" err="1" smtClean="0">
                <a:latin typeface="Trebuchet MS" panose="020B0603020202020204" pitchFamily="34" charset="0"/>
                <a:cs typeface="Times New Roman" pitchFamily="18" charset="0"/>
              </a:rPr>
              <a:t>Production</a:t>
            </a:r>
            <a:r>
              <a:rPr lang="pt-BR" sz="1600" b="1" dirty="0" smtClean="0">
                <a:latin typeface="Trebuchet MS" panose="020B0603020202020204" pitchFamily="34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pt-BR" sz="1600" b="1" dirty="0" err="1" smtClean="0">
                <a:latin typeface="Trebuchet MS" panose="020B0603020202020204" pitchFamily="34" charset="0"/>
                <a:cs typeface="Times New Roman" pitchFamily="18" charset="0"/>
              </a:rPr>
              <a:t>Capacity</a:t>
            </a:r>
            <a:r>
              <a:rPr lang="pt-BR" sz="1600" b="1" dirty="0" smtClean="0">
                <a:latin typeface="Trebuchet MS" panose="020B0603020202020204" pitchFamily="34" charset="0"/>
                <a:cs typeface="Times New Roman" pitchFamily="18" charset="0"/>
              </a:rPr>
              <a:t>  (TPPC) </a:t>
            </a:r>
            <a:r>
              <a:rPr lang="pt-BR" sz="1600" b="1" dirty="0" err="1" smtClean="0">
                <a:latin typeface="Trebuchet MS" panose="020B0603020202020204" pitchFamily="34" charset="0"/>
                <a:cs typeface="Times New Roman" pitchFamily="18" charset="0"/>
              </a:rPr>
              <a:t>compared</a:t>
            </a:r>
            <a:r>
              <a:rPr lang="pt-BR" sz="1600" b="1" dirty="0" smtClean="0">
                <a:latin typeface="Trebuchet MS" panose="020B0603020202020204" pitchFamily="34" charset="0"/>
                <a:cs typeface="Times New Roman" pitchFamily="18" charset="0"/>
              </a:rPr>
              <a:t> to </a:t>
            </a:r>
            <a:r>
              <a:rPr lang="pt-BR" sz="1600" b="1" dirty="0" err="1" smtClean="0">
                <a:latin typeface="Trebuchet MS" panose="020B0603020202020204" pitchFamily="34" charset="0"/>
                <a:cs typeface="Times New Roman" pitchFamily="18" charset="0"/>
              </a:rPr>
              <a:t>observed</a:t>
            </a:r>
            <a:r>
              <a:rPr lang="pt-BR" sz="1600" b="1" dirty="0" smtClean="0">
                <a:latin typeface="Trebuchet MS" panose="020B0603020202020204" pitchFamily="34" charset="0"/>
                <a:cs typeface="Times New Roman" pitchFamily="18" charset="0"/>
              </a:rPr>
              <a:t>  </a:t>
            </a:r>
            <a:r>
              <a:rPr lang="pt-BR" sz="1600" b="1" dirty="0" err="1" smtClean="0">
                <a:latin typeface="Trebuchet MS" panose="020B0603020202020204" pitchFamily="34" charset="0"/>
                <a:cs typeface="Times New Roman" pitchFamily="18" charset="0"/>
              </a:rPr>
              <a:t>production</a:t>
            </a:r>
            <a:endParaRPr lang="pt-BR" sz="1600" b="1" dirty="0" smtClean="0">
              <a:latin typeface="Trebuchet MS" panose="020B0603020202020204" pitchFamily="34" charset="0"/>
              <a:cs typeface="Times New Roman" pitchFamily="18" charset="0"/>
            </a:endParaRPr>
          </a:p>
          <a:p>
            <a:pPr>
              <a:buNone/>
            </a:pPr>
            <a:endParaRPr lang="pt-BR" sz="1600" b="1" dirty="0" smtClean="0">
              <a:latin typeface="Trebuchet MS" panose="020B0603020202020204" pitchFamily="34" charset="0"/>
              <a:cs typeface="Times New Roman" pitchFamily="18" charset="0"/>
            </a:endParaRPr>
          </a:p>
          <a:p>
            <a:pPr>
              <a:buNone/>
            </a:pPr>
            <a:r>
              <a:rPr lang="pt-BR" sz="1600" b="1" dirty="0" smtClean="0">
                <a:latin typeface="Trebuchet MS" panose="020B0603020202020204" pitchFamily="34" charset="0"/>
                <a:cs typeface="Times New Roman" pitchFamily="18" charset="0"/>
              </a:rPr>
              <a:t>For sugar </a:t>
            </a:r>
            <a:r>
              <a:rPr lang="pt-BR" sz="1600" b="1" dirty="0" err="1" smtClean="0">
                <a:latin typeface="Trebuchet MS" panose="020B0603020202020204" pitchFamily="34" charset="0"/>
                <a:cs typeface="Times New Roman" pitchFamily="18" charset="0"/>
              </a:rPr>
              <a:t>cane</a:t>
            </a:r>
            <a:r>
              <a:rPr lang="pt-BR" sz="1600" b="1" dirty="0" smtClean="0">
                <a:latin typeface="Trebuchet MS" panose="020B0603020202020204" pitchFamily="34" charset="0"/>
                <a:cs typeface="Times New Roman" pitchFamily="18" charset="0"/>
              </a:rPr>
              <a:t> TPPC= 386 </a:t>
            </a:r>
            <a:r>
              <a:rPr lang="pt-BR" sz="1600" b="1" dirty="0" err="1" smtClean="0">
                <a:latin typeface="Trebuchet MS" panose="020B0603020202020204" pitchFamily="34" charset="0"/>
                <a:cs typeface="Times New Roman" pitchFamily="18" charset="0"/>
              </a:rPr>
              <a:t>ton</a:t>
            </a:r>
            <a:r>
              <a:rPr lang="pt-BR" sz="1600" b="1" dirty="0" smtClean="0">
                <a:latin typeface="Trebuchet MS" panose="020B0603020202020204" pitchFamily="34" charset="0"/>
                <a:cs typeface="Times New Roman" pitchFamily="18" charset="0"/>
              </a:rPr>
              <a:t>/</a:t>
            </a:r>
            <a:r>
              <a:rPr lang="pt-BR" sz="1600" b="1" dirty="0" err="1" smtClean="0">
                <a:latin typeface="Trebuchet MS" panose="020B0603020202020204" pitchFamily="34" charset="0"/>
                <a:cs typeface="Times New Roman" pitchFamily="18" charset="0"/>
              </a:rPr>
              <a:t>hay</a:t>
            </a:r>
            <a:r>
              <a:rPr lang="pt-BR" sz="1600" b="1" dirty="0" smtClean="0">
                <a:latin typeface="Trebuchet MS" panose="020B0603020202020204" pitchFamily="34" charset="0"/>
                <a:cs typeface="Times New Roman" pitchFamily="18" charset="0"/>
              </a:rPr>
              <a:t>  </a:t>
            </a:r>
            <a:r>
              <a:rPr lang="pt-BR" sz="1600" b="1" dirty="0" err="1" smtClean="0">
                <a:latin typeface="Trebuchet MS" panose="020B0603020202020204" pitchFamily="34" charset="0"/>
                <a:cs typeface="Times New Roman" pitchFamily="18" charset="0"/>
              </a:rPr>
              <a:t>and</a:t>
            </a:r>
            <a:r>
              <a:rPr lang="pt-BR" sz="1600" b="1" dirty="0" smtClean="0">
                <a:latin typeface="Trebuchet MS" panose="020B0603020202020204" pitchFamily="34" charset="0"/>
                <a:cs typeface="Times New Roman" pitchFamily="18" charset="0"/>
              </a:rPr>
              <a:t>  </a:t>
            </a:r>
            <a:r>
              <a:rPr lang="pt-BR" sz="1600" b="1" dirty="0" err="1" smtClean="0">
                <a:latin typeface="Trebuchet MS" panose="020B0603020202020204" pitchFamily="34" charset="0"/>
                <a:cs typeface="Times New Roman" pitchFamily="18" charset="0"/>
              </a:rPr>
              <a:t>the</a:t>
            </a:r>
            <a:r>
              <a:rPr lang="pt-BR" sz="1600" b="1" dirty="0" smtClean="0">
                <a:latin typeface="Trebuchet MS" panose="020B0603020202020204" pitchFamily="34" charset="0"/>
                <a:cs typeface="Times New Roman" pitchFamily="18" charset="0"/>
              </a:rPr>
              <a:t> </a:t>
            </a:r>
            <a:r>
              <a:rPr lang="pt-BR" sz="1600" b="1" dirty="0" err="1" smtClean="0">
                <a:latin typeface="Trebuchet MS" panose="020B0603020202020204" pitchFamily="34" charset="0"/>
                <a:cs typeface="Times New Roman" pitchFamily="18" charset="0"/>
              </a:rPr>
              <a:t>observed</a:t>
            </a:r>
            <a:r>
              <a:rPr lang="pt-BR" sz="1600" b="1" dirty="0" smtClean="0">
                <a:latin typeface="Trebuchet MS" panose="020B0603020202020204" pitchFamily="34" charset="0"/>
                <a:cs typeface="Times New Roman" pitchFamily="18" charset="0"/>
              </a:rPr>
              <a:t>  </a:t>
            </a:r>
            <a:r>
              <a:rPr lang="pt-BR" sz="1600" b="1" dirty="0" err="1" smtClean="0">
                <a:latin typeface="Trebuchet MS" panose="020B0603020202020204" pitchFamily="34" charset="0"/>
                <a:cs typeface="Times New Roman" pitchFamily="18" charset="0"/>
              </a:rPr>
              <a:t>production</a:t>
            </a:r>
            <a:r>
              <a:rPr lang="pt-BR" sz="1600" b="1" dirty="0" smtClean="0">
                <a:latin typeface="Trebuchet MS" panose="020B0603020202020204" pitchFamily="34" charset="0"/>
                <a:cs typeface="Times New Roman" pitchFamily="18" charset="0"/>
              </a:rPr>
              <a:t> </a:t>
            </a:r>
            <a:r>
              <a:rPr lang="pt-BR" sz="1600" b="1" dirty="0" err="1" smtClean="0">
                <a:latin typeface="Trebuchet MS" panose="020B0603020202020204" pitchFamily="34" charset="0"/>
                <a:cs typeface="Times New Roman" pitchFamily="18" charset="0"/>
              </a:rPr>
              <a:t>capacity</a:t>
            </a:r>
            <a:r>
              <a:rPr lang="pt-BR" sz="1600" b="1" dirty="0" smtClean="0">
                <a:latin typeface="Trebuchet MS" panose="020B0603020202020204" pitchFamily="34" charset="0"/>
                <a:cs typeface="Times New Roman" pitchFamily="18" charset="0"/>
              </a:rPr>
              <a:t> is 85 </a:t>
            </a:r>
            <a:r>
              <a:rPr lang="pt-BR" sz="1600" b="1" dirty="0" err="1" smtClean="0">
                <a:latin typeface="Trebuchet MS" panose="020B0603020202020204" pitchFamily="34" charset="0"/>
                <a:cs typeface="Times New Roman" pitchFamily="18" charset="0"/>
              </a:rPr>
              <a:t>ton</a:t>
            </a:r>
            <a:r>
              <a:rPr lang="pt-BR" sz="1600" b="1" dirty="0" smtClean="0">
                <a:latin typeface="Trebuchet MS" panose="020B0603020202020204" pitchFamily="34" charset="0"/>
                <a:cs typeface="Times New Roman" pitchFamily="18" charset="0"/>
              </a:rPr>
              <a:t>/</a:t>
            </a:r>
            <a:r>
              <a:rPr lang="pt-BR" sz="1600" b="1" dirty="0" err="1" smtClean="0">
                <a:latin typeface="Trebuchet MS" panose="020B0603020202020204" pitchFamily="34" charset="0"/>
                <a:cs typeface="Times New Roman" pitchFamily="18" charset="0"/>
              </a:rPr>
              <a:t>hay</a:t>
            </a:r>
            <a:r>
              <a:rPr lang="pt-BR" sz="1600" b="1" dirty="0" smtClean="0">
                <a:latin typeface="Trebuchet MS" panose="020B0603020202020204" pitchFamily="34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pt-BR" sz="1600" b="1" dirty="0" smtClean="0">
                <a:latin typeface="Trebuchet MS" panose="020B0603020202020204" pitchFamily="34" charset="0"/>
                <a:cs typeface="Times New Roman" pitchFamily="18" charset="0"/>
              </a:rPr>
              <a:t> (</a:t>
            </a:r>
            <a:r>
              <a:rPr lang="pt-BR" sz="1600" b="1" i="1" dirty="0" smtClean="0">
                <a:latin typeface="Trebuchet MS" panose="020B0603020202020204" pitchFamily="34" charset="0"/>
                <a:cs typeface="Times New Roman" pitchFamily="18" charset="0"/>
              </a:rPr>
              <a:t>Moore et. </a:t>
            </a:r>
            <a:r>
              <a:rPr lang="pt-BR" sz="1600" b="1" i="1" dirty="0" err="1" smtClean="0">
                <a:latin typeface="Trebuchet MS" panose="020B0603020202020204" pitchFamily="34" charset="0"/>
                <a:cs typeface="Times New Roman" pitchFamily="18" charset="0"/>
              </a:rPr>
              <a:t>al</a:t>
            </a:r>
            <a:r>
              <a:rPr lang="pt-BR" sz="1600" b="1" i="1" dirty="0" smtClean="0">
                <a:latin typeface="Trebuchet MS" panose="020B0603020202020204" pitchFamily="34" charset="0"/>
                <a:cs typeface="Times New Roman" pitchFamily="18" charset="0"/>
              </a:rPr>
              <a:t>, 2013, Souza Mendes et. </a:t>
            </a:r>
            <a:r>
              <a:rPr lang="pt-BR" sz="1600" b="1" i="1" dirty="0" err="1" smtClean="0">
                <a:latin typeface="Trebuchet MS" panose="020B0603020202020204" pitchFamily="34" charset="0"/>
                <a:cs typeface="Times New Roman" pitchFamily="18" charset="0"/>
              </a:rPr>
              <a:t>al</a:t>
            </a:r>
            <a:r>
              <a:rPr lang="pt-BR" sz="1600" b="1" i="1" dirty="0" smtClean="0">
                <a:latin typeface="Trebuchet MS" panose="020B0603020202020204" pitchFamily="34" charset="0"/>
                <a:cs typeface="Times New Roman" pitchFamily="18" charset="0"/>
              </a:rPr>
              <a:t> 2015</a:t>
            </a:r>
            <a:r>
              <a:rPr lang="pt-BR" sz="1600" b="1" dirty="0" smtClean="0">
                <a:latin typeface="Trebuchet MS" panose="020B0603020202020204" pitchFamily="34" charset="0"/>
                <a:cs typeface="Times New Roman" pitchFamily="18" charset="0"/>
              </a:rPr>
              <a:t>)</a:t>
            </a:r>
          </a:p>
          <a:p>
            <a:pPr>
              <a:buNone/>
            </a:pPr>
            <a:endParaRPr lang="pt-BR" sz="1600" b="1" baseline="30000" dirty="0" smtClean="0">
              <a:latin typeface="Trebuchet MS" panose="020B0603020202020204" pitchFamily="34" charset="0"/>
              <a:cs typeface="Times New Roman" pitchFamily="18" charset="0"/>
            </a:endParaRPr>
          </a:p>
          <a:p>
            <a:r>
              <a:rPr lang="pt-BR" sz="2000" b="1" dirty="0" smtClean="0">
                <a:solidFill>
                  <a:srgbClr val="0000CC"/>
                </a:solidFill>
                <a:latin typeface="Trebuchet MS" panose="020B0603020202020204" pitchFamily="34" charset="0"/>
                <a:cs typeface="Times New Roman" pitchFamily="18" charset="0"/>
              </a:rPr>
              <a:t>For sugar </a:t>
            </a:r>
            <a:r>
              <a:rPr lang="pt-BR" sz="2000" b="1" dirty="0" err="1" smtClean="0">
                <a:solidFill>
                  <a:srgbClr val="0000CC"/>
                </a:solidFill>
                <a:latin typeface="Trebuchet MS" panose="020B0603020202020204" pitchFamily="34" charset="0"/>
                <a:cs typeface="Times New Roman" pitchFamily="18" charset="0"/>
              </a:rPr>
              <a:t>cane</a:t>
            </a:r>
            <a:r>
              <a:rPr lang="pt-BR" sz="2000" b="1" dirty="0" smtClean="0">
                <a:solidFill>
                  <a:srgbClr val="0000CC"/>
                </a:solidFill>
                <a:latin typeface="Trebuchet MS" panose="020B0603020202020204" pitchFamily="34" charset="0"/>
                <a:cs typeface="Times New Roman" pitchFamily="18" charset="0"/>
              </a:rPr>
              <a:t>  </a:t>
            </a:r>
            <a:r>
              <a:rPr lang="pt-BR" sz="2000" b="1" dirty="0" err="1" smtClean="0">
                <a:solidFill>
                  <a:srgbClr val="0000CC"/>
                </a:solidFill>
                <a:latin typeface="Trebuchet MS" panose="020B0603020202020204" pitchFamily="34" charset="0"/>
                <a:cs typeface="Times New Roman" pitchFamily="18" charset="0"/>
              </a:rPr>
              <a:t>ethanol</a:t>
            </a:r>
            <a:r>
              <a:rPr lang="pt-BR" sz="2000" b="1" dirty="0" smtClean="0">
                <a:solidFill>
                  <a:srgbClr val="0000CC"/>
                </a:solidFill>
                <a:latin typeface="Trebuchet MS" panose="020B0603020202020204" pitchFamily="34" charset="0"/>
                <a:cs typeface="Times New Roman" pitchFamily="18" charset="0"/>
              </a:rPr>
              <a:t> -   </a:t>
            </a:r>
            <a:r>
              <a:rPr lang="pt-BR" sz="2000" b="1" dirty="0" smtClean="0">
                <a:solidFill>
                  <a:srgbClr val="C00000"/>
                </a:solidFill>
                <a:latin typeface="Trebuchet MS" panose="020B0603020202020204" pitchFamily="34" charset="0"/>
                <a:cs typeface="Times New Roman" pitchFamily="18" charset="0"/>
              </a:rPr>
              <a:t>9-14 </a:t>
            </a:r>
            <a:r>
              <a:rPr lang="pt-BR" sz="2000" b="1" dirty="0" err="1" smtClean="0">
                <a:solidFill>
                  <a:srgbClr val="C00000"/>
                </a:solidFill>
                <a:latin typeface="Trebuchet MS" panose="020B0603020202020204" pitchFamily="34" charset="0"/>
                <a:cs typeface="Times New Roman" pitchFamily="18" charset="0"/>
              </a:rPr>
              <a:t>liters</a:t>
            </a:r>
            <a:r>
              <a:rPr lang="pt-BR" sz="2000" b="1" dirty="0" smtClean="0">
                <a:solidFill>
                  <a:srgbClr val="C00000"/>
                </a:solidFill>
                <a:latin typeface="Trebuchet MS" panose="020B0603020202020204" pitchFamily="34" charset="0"/>
                <a:cs typeface="Times New Roman" pitchFamily="18" charset="0"/>
              </a:rPr>
              <a:t> </a:t>
            </a:r>
            <a:r>
              <a:rPr lang="pt-BR" sz="2000" b="1" dirty="0" err="1" smtClean="0">
                <a:solidFill>
                  <a:srgbClr val="C00000"/>
                </a:solidFill>
                <a:latin typeface="Trebuchet MS" panose="020B0603020202020204" pitchFamily="34" charset="0"/>
                <a:cs typeface="Times New Roman" pitchFamily="18" charset="0"/>
              </a:rPr>
              <a:t>renewable</a:t>
            </a:r>
            <a:r>
              <a:rPr lang="pt-BR" sz="2000" b="1" dirty="0" smtClean="0">
                <a:solidFill>
                  <a:srgbClr val="C00000"/>
                </a:solidFill>
                <a:latin typeface="Trebuchet MS" panose="020B0603020202020204" pitchFamily="34" charset="0"/>
                <a:cs typeface="Times New Roman" pitchFamily="18" charset="0"/>
              </a:rPr>
              <a:t> </a:t>
            </a:r>
            <a:r>
              <a:rPr lang="pt-BR" sz="2000" b="1" dirty="0" err="1" smtClean="0">
                <a:solidFill>
                  <a:srgbClr val="C00000"/>
                </a:solidFill>
                <a:latin typeface="Trebuchet MS" panose="020B0603020202020204" pitchFamily="34" charset="0"/>
                <a:cs typeface="Times New Roman" pitchFamily="18" charset="0"/>
              </a:rPr>
              <a:t>energy</a:t>
            </a:r>
            <a:r>
              <a:rPr lang="pt-BR" sz="2000" b="1" dirty="0" smtClean="0">
                <a:solidFill>
                  <a:srgbClr val="C00000"/>
                </a:solidFill>
                <a:latin typeface="Trebuchet MS" panose="020B0603020202020204" pitchFamily="34" charset="0"/>
                <a:cs typeface="Times New Roman" pitchFamily="18" charset="0"/>
              </a:rPr>
              <a:t>/</a:t>
            </a:r>
            <a:r>
              <a:rPr lang="pt-BR" sz="2000" b="1" dirty="0" err="1" smtClean="0">
                <a:solidFill>
                  <a:srgbClr val="C00000"/>
                </a:solidFill>
                <a:latin typeface="Trebuchet MS" panose="020B0603020202020204" pitchFamily="34" charset="0"/>
                <a:cs typeface="Times New Roman" pitchFamily="18" charset="0"/>
              </a:rPr>
              <a:t>liter</a:t>
            </a:r>
            <a:r>
              <a:rPr lang="pt-BR" sz="2000" b="1" dirty="0" smtClean="0">
                <a:solidFill>
                  <a:srgbClr val="C00000"/>
                </a:solidFill>
                <a:latin typeface="Trebuchet MS" panose="020B0603020202020204" pitchFamily="34" charset="0"/>
                <a:cs typeface="Times New Roman" pitchFamily="18" charset="0"/>
              </a:rPr>
              <a:t> </a:t>
            </a:r>
            <a:r>
              <a:rPr lang="pt-BR" sz="2000" b="1" dirty="0" err="1" smtClean="0">
                <a:solidFill>
                  <a:srgbClr val="C00000"/>
                </a:solidFill>
                <a:latin typeface="Trebuchet MS" panose="020B0603020202020204" pitchFamily="34" charset="0"/>
                <a:cs typeface="Times New Roman" pitchFamily="18" charset="0"/>
              </a:rPr>
              <a:t>fossil</a:t>
            </a:r>
            <a:r>
              <a:rPr lang="pt-BR" sz="2000" b="1" dirty="0" smtClean="0">
                <a:solidFill>
                  <a:srgbClr val="C00000"/>
                </a:solidFill>
                <a:latin typeface="Trebuchet MS" panose="020B0603020202020204" pitchFamily="34" charset="0"/>
                <a:cs typeface="Times New Roman" pitchFamily="18" charset="0"/>
              </a:rPr>
              <a:t> </a:t>
            </a:r>
            <a:r>
              <a:rPr lang="pt-BR" sz="2000" b="1" dirty="0" err="1" smtClean="0">
                <a:solidFill>
                  <a:srgbClr val="C00000"/>
                </a:solidFill>
                <a:latin typeface="Trebuchet MS" panose="020B0603020202020204" pitchFamily="34" charset="0"/>
                <a:cs typeface="Times New Roman" pitchFamily="18" charset="0"/>
              </a:rPr>
              <a:t>energy</a:t>
            </a:r>
            <a:r>
              <a:rPr lang="pt-BR" sz="2000" b="1" dirty="0" smtClean="0">
                <a:solidFill>
                  <a:srgbClr val="C00000"/>
                </a:solidFill>
                <a:latin typeface="Trebuchet MS" panose="020B0603020202020204" pitchFamily="34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endParaRPr lang="en-US" sz="1600" b="1" baseline="30000" dirty="0" smtClean="0">
              <a:latin typeface="Trebuchet MS" panose="020B0603020202020204" pitchFamily="34" charset="0"/>
              <a:cs typeface="Times New Roman" pitchFamily="18" charset="0"/>
            </a:endParaRPr>
          </a:p>
        </p:txBody>
      </p:sp>
      <p:sp>
        <p:nvSpPr>
          <p:cNvPr id="20" name="Segnaposto testo 2">
            <a:extLst>
              <a:ext uri="{FF2B5EF4-FFF2-40B4-BE49-F238E27FC236}">
                <a16:creationId xmlns:a16="http://schemas.microsoft.com/office/drawing/2014/main" id="{6DA2D9B1-EDC6-4A4D-81EC-AEA22927B4AC}"/>
              </a:ext>
            </a:extLst>
          </p:cNvPr>
          <p:cNvSpPr txBox="1">
            <a:spLocks/>
          </p:cNvSpPr>
          <p:nvPr/>
        </p:nvSpPr>
        <p:spPr>
          <a:xfrm>
            <a:off x="86498" y="124044"/>
            <a:ext cx="7927564" cy="98090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 smtClean="0"/>
              <a:t>Methodology</a:t>
            </a:r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1758257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pt-BR"/>
          </a:p>
        </p:txBody>
      </p:sp>
      <p:grpSp>
        <p:nvGrpSpPr>
          <p:cNvPr id="6" name="Agrupar 5"/>
          <p:cNvGrpSpPr/>
          <p:nvPr/>
        </p:nvGrpSpPr>
        <p:grpSpPr>
          <a:xfrm>
            <a:off x="252412" y="1790700"/>
            <a:ext cx="8639175" cy="3276600"/>
            <a:chOff x="252412" y="1790700"/>
            <a:chExt cx="8639175" cy="3276600"/>
          </a:xfrm>
        </p:grpSpPr>
        <p:pic>
          <p:nvPicPr>
            <p:cNvPr id="4" name="Imagem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52412" y="1790700"/>
              <a:ext cx="8639175" cy="3276600"/>
            </a:xfrm>
            <a:prstGeom prst="rect">
              <a:avLst/>
            </a:prstGeom>
          </p:spPr>
        </p:pic>
        <p:sp>
          <p:nvSpPr>
            <p:cNvPr id="5" name="Retângulo 4"/>
            <p:cNvSpPr/>
            <p:nvPr/>
          </p:nvSpPr>
          <p:spPr>
            <a:xfrm>
              <a:off x="7562850" y="3541702"/>
              <a:ext cx="385762" cy="52071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7" name="Segnaposto testo 2">
            <a:extLst>
              <a:ext uri="{FF2B5EF4-FFF2-40B4-BE49-F238E27FC236}">
                <a16:creationId xmlns:a16="http://schemas.microsoft.com/office/drawing/2014/main" id="{6DA2D9B1-EDC6-4A4D-81EC-AEA22927B4A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54256" y="233133"/>
            <a:ext cx="7927564" cy="980907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Methodology</a:t>
            </a:r>
            <a:endParaRPr lang="it-IT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4669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1904</TotalTime>
  <Words>1021</Words>
  <Application>Microsoft Office PowerPoint</Application>
  <PresentationFormat>Apresentação na tela (4:3)</PresentationFormat>
  <Paragraphs>150</Paragraphs>
  <Slides>17</Slides>
  <Notes>2</Notes>
  <HiddenSlides>0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26" baseType="lpstr">
      <vt:lpstr>Arial</vt:lpstr>
      <vt:lpstr>Calibri</vt:lpstr>
      <vt:lpstr>Calibri Light</vt:lpstr>
      <vt:lpstr>Segoe UI</vt:lpstr>
      <vt:lpstr>Times</vt:lpstr>
      <vt:lpstr>Times New Roman</vt:lpstr>
      <vt:lpstr>Trebuchet MS</vt:lpstr>
      <vt:lpstr>Wingdings</vt:lpstr>
      <vt:lpstr>Tema di Office</vt:lpstr>
      <vt:lpstr>Apresentação do PowerPoint</vt:lpstr>
      <vt:lpstr>Apresentação do PowerPoint</vt:lpstr>
      <vt:lpstr>Apresentação do PowerPoint</vt:lpstr>
      <vt:lpstr>CO2 emissions from fuel combustion (MtCO2)</vt:lpstr>
      <vt:lpstr>Electricity domestic consumption (TWh)</vt:lpstr>
      <vt:lpstr>Share of renewables in electricity production (%)</vt:lpstr>
      <vt:lpstr>Apresentação do PowerPoint</vt:lpstr>
      <vt:lpstr>Comparative Energy Balance to Crop Choice as Feedstock (e.g. Ethanol)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/>
  <cp:lastModifiedBy>PABLO A. SILVA ORTIZ</cp:lastModifiedBy>
  <cp:revision>79</cp:revision>
  <dcterms:created xsi:type="dcterms:W3CDTF">2020-03-02T15:29:39Z</dcterms:created>
  <dcterms:modified xsi:type="dcterms:W3CDTF">2020-06-16T15:26:51Z</dcterms:modified>
</cp:coreProperties>
</file>