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60" r:id="rId2"/>
    <p:sldId id="270" r:id="rId3"/>
    <p:sldId id="278" r:id="rId4"/>
    <p:sldId id="279" r:id="rId5"/>
    <p:sldId id="280" r:id="rId6"/>
    <p:sldId id="281" r:id="rId7"/>
    <p:sldId id="28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F9D"/>
    <a:srgbClr val="FFFFFF"/>
    <a:srgbClr val="000000"/>
    <a:srgbClr val="3F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9" autoAdjust="0"/>
    <p:restoredTop sz="93322" autoAdjust="0"/>
  </p:normalViewPr>
  <p:slideViewPr>
    <p:cSldViewPr snapToGrid="0">
      <p:cViewPr varScale="1">
        <p:scale>
          <a:sx n="105" d="100"/>
          <a:sy n="105" d="100"/>
        </p:scale>
        <p:origin x="121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17/06/2020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17/06/2020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29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5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5" y="3155036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5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5" y="4634147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29" y="2247671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C233B38C-F685-4E92-B1DD-BE9EB1387C58}"/>
              </a:ext>
            </a:extLst>
          </p:cNvPr>
          <p:cNvSpPr txBox="1"/>
          <p:nvPr userDrawn="1"/>
        </p:nvSpPr>
        <p:spPr>
          <a:xfrm>
            <a:off x="231729" y="5729349"/>
            <a:ext cx="8744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62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xmlns="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7" y="1746464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xmlns="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7" y="4656751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A7F477A7-80B9-4A9C-8620-247C8E95F7E2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xmlns="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xmlns="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4" y="2327877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xmlns="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xmlns="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xmlns="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xmlns="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4" y="2327877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xmlns="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xmlns="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xmlns="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xmlns="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69" y="2327877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xmlns="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3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xmlns="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3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xmlns="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3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xmlns="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7" y="2327877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xmlns="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xmlns="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xmlns="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xmlns="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7" y="2327877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xmlns="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xmlns="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xmlns="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xmlns="" id="{17643871-48E7-41AF-8534-049E373583B4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xmlns="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xmlns="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xmlns="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xmlns="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xmlns="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xmlns="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673208"/>
            <a:ext cx="7927564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xmlns="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44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xmlns="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xmlns="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xmlns="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641986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xmlns="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219" y="1641985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15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xmlns="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xmlns="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8" y="1625074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xmlns="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xmlns="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3" y="1641354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xmlns="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7" y="1641353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xmlns="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xmlns="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xmlns="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838960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xmlns="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840813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xmlns="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5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6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3" y="226186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xmlns="" id="{2FCD18AF-03FA-448C-BB0B-2EB0FCE5F943}"/>
              </a:ext>
            </a:extLst>
          </p:cNvPr>
          <p:cNvSpPr txBox="1"/>
          <p:nvPr userDrawn="1"/>
        </p:nvSpPr>
        <p:spPr>
          <a:xfrm>
            <a:off x="4816475" y="5560244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8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xmlns="" id="{2FCD18AF-03FA-448C-BB0B-2EB0FCE5F943}"/>
              </a:ext>
            </a:extLst>
          </p:cNvPr>
          <p:cNvSpPr txBox="1"/>
          <p:nvPr userDrawn="1"/>
        </p:nvSpPr>
        <p:spPr>
          <a:xfrm>
            <a:off x="0" y="5577178"/>
            <a:ext cx="43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  <a:endParaRPr lang="it-IT" sz="2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871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5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3" y="3514937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3" y="5138670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xmlns="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xmlns="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2324100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xmlns="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2325953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xmlns="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xmlns="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2"/>
            <a:ext cx="1456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xmlns="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6" y="6283502"/>
            <a:ext cx="21924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9EB8ED05-FBC3-4256-9F84-860693637D03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xmlns="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xmlns="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70" r:id="rId5"/>
    <p:sldLayoutId id="2147483669" r:id="rId6"/>
    <p:sldLayoutId id="2147483664" r:id="rId7"/>
    <p:sldLayoutId id="2147483665" r:id="rId8"/>
    <p:sldLayoutId id="2147483667" r:id="rId9"/>
    <p:sldLayoutId id="2147483671" r:id="rId10"/>
    <p:sldLayoutId id="2147483668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>
          <a:xfrm>
            <a:off x="3893781" y="2178297"/>
            <a:ext cx="5073650" cy="810702"/>
          </a:xfrm>
        </p:spPr>
        <p:txBody>
          <a:bodyPr/>
          <a:lstStyle/>
          <a:p>
            <a:r>
              <a:rPr lang="en-CA" sz="3000" dirty="0" smtClean="0"/>
              <a:t>Implementation </a:t>
            </a:r>
            <a:r>
              <a:rPr lang="en-CA" sz="3000" dirty="0"/>
              <a:t>Agendas Report: 2020-2021 Update</a:t>
            </a:r>
            <a:r>
              <a:rPr lang="en-US" dirty="0"/>
              <a:t/>
            </a:r>
            <a:br>
              <a:rPr lang="en-US" dirty="0"/>
            </a:br>
            <a:r>
              <a:rPr lang="en-CA" dirty="0"/>
              <a:t>(</a:t>
            </a:r>
            <a:r>
              <a:rPr lang="en-CA" dirty="0" smtClean="0"/>
              <a:t>compare-and-contrast </a:t>
            </a:r>
            <a:r>
              <a:rPr lang="en-CA" dirty="0"/>
              <a:t>biofuels policies)</a:t>
            </a:r>
            <a:endParaRPr lang="it-IT" dirty="0"/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3"/>
          </p:nvPr>
        </p:nvSpPr>
        <p:spPr>
          <a:xfrm>
            <a:off x="3902925" y="4011454"/>
            <a:ext cx="5073650" cy="656820"/>
          </a:xfrm>
        </p:spPr>
        <p:txBody>
          <a:bodyPr/>
          <a:lstStyle/>
          <a:p>
            <a:r>
              <a:rPr lang="en-CA" sz="2500" b="1" dirty="0" smtClean="0">
                <a:solidFill>
                  <a:schemeClr val="tx1"/>
                </a:solidFill>
              </a:rPr>
              <a:t>Mahmood Ebadian</a:t>
            </a:r>
            <a:endParaRPr lang="it-IT" sz="2500" b="1" dirty="0">
              <a:solidFill>
                <a:schemeClr val="tx1"/>
              </a:solidFill>
            </a:endParaRPr>
          </a:p>
        </p:txBody>
      </p:sp>
      <p:sp>
        <p:nvSpPr>
          <p:cNvPr id="19" name="Segnaposto testo 1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CA" b="1" dirty="0">
                <a:solidFill>
                  <a:schemeClr val="tx1"/>
                </a:solidFill>
              </a:rPr>
              <a:t>Virtual Business Meeting    </a:t>
            </a:r>
            <a:r>
              <a:rPr lang="en-CA" sz="2000" b="1" dirty="0">
                <a:solidFill>
                  <a:schemeClr val="tx1"/>
                </a:solidFill>
              </a:rPr>
              <a:t/>
            </a:r>
            <a:br>
              <a:rPr lang="en-CA" sz="2000" b="1" dirty="0">
                <a:solidFill>
                  <a:schemeClr val="tx1"/>
                </a:solidFill>
              </a:rPr>
            </a:br>
            <a:r>
              <a:rPr lang="en-CA" sz="1600" b="1" dirty="0">
                <a:solidFill>
                  <a:schemeClr val="tx1"/>
                </a:solidFill>
              </a:rPr>
              <a:t>4PM CET, 23 June 2020</a:t>
            </a:r>
            <a:r>
              <a:rPr lang="en-US" sz="2000" b="1" dirty="0">
                <a:solidFill>
                  <a:schemeClr val="tx1"/>
                </a:solidFill>
              </a:rPr>
              <a:t/>
            </a:r>
            <a:br>
              <a:rPr lang="en-US" sz="2000" b="1" dirty="0">
                <a:solidFill>
                  <a:schemeClr val="tx1"/>
                </a:solidFill>
              </a:rPr>
            </a:br>
            <a:endParaRPr lang="it-IT" sz="1800" b="1" dirty="0">
              <a:solidFill>
                <a:schemeClr val="tx1"/>
              </a:solidFill>
            </a:endParaRPr>
          </a:p>
        </p:txBody>
      </p:sp>
      <p:pic>
        <p:nvPicPr>
          <p:cNvPr id="5" name="Segnaposto immagine 4" descr="Immagine che contiene erba, natura, esterni, campo&#10;&#10;Descrizione generata automaticamente">
            <a:extLst>
              <a:ext uri="{FF2B5EF4-FFF2-40B4-BE49-F238E27FC236}">
                <a16:creationId xmlns:a16="http://schemas.microsoft.com/office/drawing/2014/main" xmlns="" id="{8F53D0DA-7A96-482D-B6F0-681735847BC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8" r="23988"/>
          <a:stretch>
            <a:fillRect/>
          </a:stretch>
        </p:blipFill>
        <p:spPr>
          <a:xfrm>
            <a:off x="231729" y="2220239"/>
            <a:ext cx="3519063" cy="2760343"/>
          </a:xfrm>
        </p:spPr>
      </p:pic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147687"/>
            <a:ext cx="7927564" cy="666129"/>
          </a:xfrm>
        </p:spPr>
        <p:txBody>
          <a:bodyPr/>
          <a:lstStyle/>
          <a:p>
            <a:r>
              <a:rPr lang="en-US" dirty="0" smtClean="0"/>
              <a:t>Implementation </a:t>
            </a:r>
            <a:r>
              <a:rPr lang="en-US" dirty="0"/>
              <a:t>Agendas </a:t>
            </a:r>
            <a:r>
              <a:rPr lang="en-US" dirty="0" smtClean="0"/>
              <a:t>Report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 bwMode="auto">
          <a:xfrm>
            <a:off x="155448" y="1077888"/>
            <a:ext cx="8845552" cy="604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Compares </a:t>
            </a:r>
            <a:r>
              <a:rPr lang="en-CA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and contrasts developments in </a:t>
            </a:r>
            <a:r>
              <a:rPr lang="en-CA" sz="2300" b="1" dirty="0">
                <a:solidFill>
                  <a:srgbClr val="FF0000"/>
                </a:solidFill>
                <a:latin typeface="Trebuchet MS" panose="020B0603020202020204" pitchFamily="34" charset="0"/>
              </a:rPr>
              <a:t>transport biofuels production and use</a:t>
            </a:r>
            <a:r>
              <a:rPr lang="en-CA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 in member countries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23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Focus </a:t>
            </a:r>
            <a:r>
              <a:rPr lang="en-CA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on </a:t>
            </a:r>
            <a:r>
              <a:rPr lang="en-CA" sz="2300" b="1" dirty="0">
                <a:solidFill>
                  <a:srgbClr val="FF0000"/>
                </a:solidFill>
                <a:latin typeface="Trebuchet MS" panose="020B0603020202020204" pitchFamily="34" charset="0"/>
              </a:rPr>
              <a:t>biofuel policies </a:t>
            </a:r>
            <a:r>
              <a:rPr lang="en-CA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and the extent to which </a:t>
            </a:r>
            <a:r>
              <a:rPr lang="en-CA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these </a:t>
            </a:r>
            <a:r>
              <a:rPr lang="en-CA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policies have been </a:t>
            </a:r>
            <a:r>
              <a:rPr lang="en-CA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effective (or not)</a:t>
            </a:r>
            <a:endParaRPr lang="en-CA" sz="23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23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Assesses the measures taken by member countries </a:t>
            </a:r>
            <a:r>
              <a:rPr lang="en-CA" sz="2300" b="1" dirty="0">
                <a:solidFill>
                  <a:srgbClr val="FF0000"/>
                </a:solidFill>
                <a:latin typeface="Trebuchet MS" panose="020B0603020202020204" pitchFamily="34" charset="0"/>
              </a:rPr>
              <a:t>to develop or stimulate their respective biofuels sectors</a:t>
            </a:r>
            <a:r>
              <a:rPr lang="en-CA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, including </a:t>
            </a:r>
            <a:r>
              <a:rPr lang="en-CA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incentives, such as investment </a:t>
            </a:r>
            <a:r>
              <a:rPr lang="en-CA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in research, </a:t>
            </a:r>
            <a:r>
              <a:rPr lang="en-CA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development, demonstration </a:t>
            </a:r>
            <a:r>
              <a:rPr lang="en-CA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and commercialization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23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Provide </a:t>
            </a:r>
            <a:r>
              <a:rPr lang="en-CA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an update on </a:t>
            </a:r>
            <a:r>
              <a:rPr lang="en-CA" sz="2300" b="1" dirty="0">
                <a:solidFill>
                  <a:srgbClr val="FF0000"/>
                </a:solidFill>
                <a:latin typeface="Trebuchet MS" panose="020B0603020202020204" pitchFamily="34" charset="0"/>
              </a:rPr>
              <a:t>the current status of </a:t>
            </a:r>
            <a:r>
              <a:rPr lang="en-CA" sz="23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assessing the “sustainability” of biofuels </a:t>
            </a:r>
            <a:r>
              <a:rPr lang="en-CA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and </a:t>
            </a:r>
            <a:r>
              <a:rPr lang="en-CA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related discussions that factor into policy development</a:t>
            </a:r>
          </a:p>
          <a:p>
            <a:pPr marL="403225" indent="-342900" hangingPunct="0">
              <a:buFont typeface="Arial" panose="020B0604020202020204" pitchFamily="34" charset="0"/>
              <a:buChar char="•"/>
            </a:pPr>
            <a:endParaRPr lang="en-CA" sz="23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60325" hangingPunct="0"/>
            <a:endParaRPr lang="en-US" sz="2300" b="1" dirty="0" smtClean="0">
              <a:solidFill>
                <a:schemeClr val="bg1">
                  <a:lumMod val="50000"/>
                </a:schemeClr>
              </a:solidFill>
              <a:cs typeface="Calibri" panose="020F0502020204030204" pitchFamily="34" charset="0"/>
            </a:endParaRPr>
          </a:p>
          <a:p>
            <a:pPr marL="60325" hangingPunct="0"/>
            <a:endParaRPr lang="en-US" sz="2300" b="1" dirty="0">
              <a:solidFill>
                <a:schemeClr val="bg1">
                  <a:lumMod val="50000"/>
                </a:schemeClr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35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147687"/>
            <a:ext cx="7927564" cy="666129"/>
          </a:xfrm>
        </p:spPr>
        <p:txBody>
          <a:bodyPr/>
          <a:lstStyle/>
          <a:p>
            <a:r>
              <a:rPr lang="en-US" dirty="0" smtClean="0"/>
              <a:t>Implementation </a:t>
            </a:r>
            <a:r>
              <a:rPr lang="en-US" dirty="0"/>
              <a:t>Agendas </a:t>
            </a:r>
            <a:r>
              <a:rPr lang="en-US" dirty="0" smtClean="0"/>
              <a:t>Report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 bwMode="auto">
          <a:xfrm>
            <a:off x="146304" y="1060139"/>
            <a:ext cx="8854696" cy="4982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Main </a:t>
            </a:r>
            <a: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biofuels </a:t>
            </a:r>
            <a:r>
              <a:rPr lang="en-US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policy (bridge price gap/decarbonise transport)</a:t>
            </a:r>
            <a:endParaRPr lang="en-US" sz="23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3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Biofuel policies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3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914400" indent="-457200">
              <a:buFont typeface="Wingdings" panose="05000000000000000000" pitchFamily="2" charset="2"/>
              <a:buChar char="Ø"/>
            </a:pPr>
            <a: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Biofuels obligations </a:t>
            </a:r>
          </a:p>
          <a:p>
            <a:pPr marL="914400" indent="-457200">
              <a:buFont typeface="Wingdings" panose="05000000000000000000" pitchFamily="2" charset="2"/>
              <a:buChar char="Ø"/>
            </a:pPr>
            <a: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Excise duty reductions </a:t>
            </a:r>
          </a:p>
          <a:p>
            <a:pPr marL="914400" indent="-457200">
              <a:buFont typeface="Wingdings" panose="05000000000000000000" pitchFamily="2" charset="2"/>
              <a:buChar char="Ø"/>
            </a:pPr>
            <a: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Fiscal incentives</a:t>
            </a:r>
          </a:p>
          <a:p>
            <a:pPr marL="914400" indent="-457200">
              <a:buFont typeface="Wingdings" panose="05000000000000000000" pitchFamily="2" charset="2"/>
              <a:buChar char="Ø"/>
            </a:pPr>
            <a: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Investment subsidies </a:t>
            </a:r>
          </a:p>
          <a:p>
            <a:pPr marL="914400" indent="-457200">
              <a:buFont typeface="Wingdings" panose="05000000000000000000" pitchFamily="2" charset="2"/>
              <a:buChar char="Ø"/>
            </a:pPr>
            <a:r>
              <a:rPr lang="en-GB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Other measures </a:t>
            </a:r>
            <a:r>
              <a:rPr lang="en-GB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that stimulate </a:t>
            </a:r>
            <a:r>
              <a:rPr lang="en-GB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the </a:t>
            </a:r>
            <a:r>
              <a:rPr lang="en-GB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production and use </a:t>
            </a:r>
            <a:r>
              <a:rPr lang="en-GB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of biofuels</a:t>
            </a:r>
          </a:p>
          <a:p>
            <a:pPr marL="914400" indent="-457200">
              <a:buFont typeface="Wingdings" panose="05000000000000000000" pitchFamily="2" charset="2"/>
              <a:buChar char="Ø"/>
            </a:pPr>
            <a:endParaRPr lang="en-US" sz="23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Promotion of </a:t>
            </a:r>
            <a:r>
              <a:rPr lang="en-GB" sz="2300" b="1" u="sng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advanced/drop-in</a:t>
            </a:r>
            <a:r>
              <a:rPr lang="en-GB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 </a:t>
            </a:r>
            <a:r>
              <a:rPr lang="en-GB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biofuels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3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Market development and policy effectiveness </a:t>
            </a:r>
            <a:endParaRPr lang="en-US" sz="2300" b="1" dirty="0">
              <a:solidFill>
                <a:schemeClr val="bg1">
                  <a:lumMod val="50000"/>
                </a:schemeClr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71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147687"/>
            <a:ext cx="7927564" cy="666129"/>
          </a:xfrm>
        </p:spPr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 bwMode="auto">
          <a:xfrm>
            <a:off x="73152" y="821856"/>
            <a:ext cx="9001000" cy="5336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marL="91440"/>
            <a: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1. Develop </a:t>
            </a:r>
            <a:r>
              <a:rPr lang="en-US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an updated </a:t>
            </a:r>
            <a: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questionnaire</a:t>
            </a:r>
            <a:b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</a:br>
            <a:r>
              <a:rPr lang="en-US" sz="2000" b="1" dirty="0">
                <a:solidFill>
                  <a:srgbClr val="0A4F9D"/>
                </a:solidFill>
                <a:latin typeface="Trebuchet MS" panose="020B0603020202020204" pitchFamily="34" charset="0"/>
              </a:rPr>
              <a:t/>
            </a:r>
            <a:br>
              <a:rPr lang="en-US" sz="2000" b="1" dirty="0">
                <a:solidFill>
                  <a:srgbClr val="0A4F9D"/>
                </a:solidFill>
                <a:latin typeface="Trebuchet MS" panose="020B0603020202020204" pitchFamily="34" charset="0"/>
              </a:rPr>
            </a:br>
            <a: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2. Send out the questionnaire to </a:t>
            </a:r>
            <a:r>
              <a:rPr lang="en-US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Task 39 members/others</a:t>
            </a:r>
            <a: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/>
            </a:r>
            <a:b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</a:br>
            <a:r>
              <a:rPr lang="en-US" sz="2000" b="1" dirty="0">
                <a:solidFill>
                  <a:srgbClr val="0A4F9D"/>
                </a:solidFill>
                <a:latin typeface="Trebuchet MS" panose="020B0603020202020204" pitchFamily="34" charset="0"/>
              </a:rPr>
              <a:t/>
            </a:r>
            <a:br>
              <a:rPr lang="en-US" sz="2000" b="1" dirty="0">
                <a:solidFill>
                  <a:srgbClr val="0A4F9D"/>
                </a:solidFill>
                <a:latin typeface="Trebuchet MS" panose="020B0603020202020204" pitchFamily="34" charset="0"/>
              </a:rPr>
            </a:br>
            <a: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3. Collect the completed questionnaires from country representatives, </a:t>
            </a:r>
            <a:r>
              <a:rPr lang="en-US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compile </a:t>
            </a:r>
            <a: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the </a:t>
            </a:r>
            <a:r>
              <a:rPr lang="en-US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information, review/ </a:t>
            </a:r>
            <a: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incorporated recent related publications </a:t>
            </a:r>
            <a:b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</a:br>
            <a: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 </a:t>
            </a:r>
            <a:r>
              <a:rPr lang="en-US" sz="2000" b="1" dirty="0">
                <a:solidFill>
                  <a:srgbClr val="0A4F9D"/>
                </a:solidFill>
                <a:latin typeface="Trebuchet MS" panose="020B0603020202020204" pitchFamily="34" charset="0"/>
              </a:rPr>
              <a:t/>
            </a:r>
            <a:br>
              <a:rPr lang="en-US" sz="2000" b="1" dirty="0">
                <a:solidFill>
                  <a:srgbClr val="0A4F9D"/>
                </a:solidFill>
                <a:latin typeface="Trebuchet MS" panose="020B0603020202020204" pitchFamily="34" charset="0"/>
              </a:rPr>
            </a:br>
            <a: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4. </a:t>
            </a:r>
            <a:r>
              <a:rPr lang="en-US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“Polish” </a:t>
            </a:r>
            <a: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each country’s </a:t>
            </a:r>
            <a:r>
              <a:rPr lang="en-US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contribution </a:t>
            </a:r>
            <a: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to make them more </a:t>
            </a:r>
            <a:r>
              <a:rPr lang="en-US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“comparable” </a:t>
            </a:r>
            <a: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/>
            </a:r>
            <a:b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</a:br>
            <a:r>
              <a:rPr lang="en-US" sz="2000" b="1" dirty="0">
                <a:solidFill>
                  <a:srgbClr val="0A4F9D"/>
                </a:solidFill>
                <a:latin typeface="Trebuchet MS" panose="020B0603020202020204" pitchFamily="34" charset="0"/>
              </a:rPr>
              <a:t/>
            </a:r>
            <a:br>
              <a:rPr lang="en-US" sz="2000" b="1" dirty="0">
                <a:solidFill>
                  <a:srgbClr val="0A4F9D"/>
                </a:solidFill>
                <a:latin typeface="Trebuchet MS" panose="020B0603020202020204" pitchFamily="34" charset="0"/>
              </a:rPr>
            </a:br>
            <a: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5. </a:t>
            </a:r>
            <a:r>
              <a:rPr lang="en-US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Send the “polished” </a:t>
            </a:r>
            <a: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country sections </a:t>
            </a:r>
            <a:r>
              <a:rPr lang="en-US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back to </a:t>
            </a:r>
            <a: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each country representatives for their review/feedback</a:t>
            </a:r>
            <a:b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</a:br>
            <a:r>
              <a:rPr lang="en-US" sz="2000" b="1" dirty="0">
                <a:solidFill>
                  <a:srgbClr val="0A4F9D"/>
                </a:solidFill>
                <a:latin typeface="Trebuchet MS" panose="020B0603020202020204" pitchFamily="34" charset="0"/>
              </a:rPr>
              <a:t/>
            </a:r>
            <a:br>
              <a:rPr lang="en-US" sz="2000" b="1" dirty="0">
                <a:solidFill>
                  <a:srgbClr val="0A4F9D"/>
                </a:solidFill>
                <a:latin typeface="Trebuchet MS" panose="020B0603020202020204" pitchFamily="34" charset="0"/>
              </a:rPr>
            </a:br>
            <a: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6. </a:t>
            </a:r>
            <a:r>
              <a:rPr lang="en-US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Final, complete, draft report sent out for final review</a:t>
            </a:r>
            <a:endParaRPr lang="en-US" sz="2300" b="1" dirty="0">
              <a:solidFill>
                <a:schemeClr val="bg1">
                  <a:lumMod val="50000"/>
                </a:schemeClr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22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147687"/>
            <a:ext cx="7927564" cy="666129"/>
          </a:xfrm>
        </p:spPr>
        <p:txBody>
          <a:bodyPr/>
          <a:lstStyle/>
          <a:p>
            <a:r>
              <a:rPr lang="en-US" sz="3200" dirty="0" smtClean="0"/>
              <a:t>Progress </a:t>
            </a:r>
            <a:r>
              <a:rPr lang="en-US" sz="3200" dirty="0"/>
              <a:t>So </a:t>
            </a:r>
            <a:r>
              <a:rPr lang="en-US" sz="3200" dirty="0" smtClean="0"/>
              <a:t>Far (1)</a:t>
            </a:r>
            <a:endParaRPr lang="en-US" sz="3200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 bwMode="auto">
          <a:xfrm>
            <a:off x="128016" y="1013880"/>
            <a:ext cx="8872984" cy="5182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5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Finalizing </a:t>
            </a:r>
            <a:r>
              <a:rPr lang="en-US" sz="2500" b="1" dirty="0">
                <a:solidFill>
                  <a:srgbClr val="0A4F9D"/>
                </a:solidFill>
                <a:latin typeface="Trebuchet MS" panose="020B0603020202020204" pitchFamily="34" charset="0"/>
              </a:rPr>
              <a:t>the revised questionnaire with new </a:t>
            </a:r>
            <a:r>
              <a:rPr lang="en-US" sz="25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additions, including: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0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731520" indent="-342900">
              <a:buFont typeface="Courier New" panose="02070309020205020404" pitchFamily="49" charset="0"/>
              <a:buChar char="o"/>
            </a:pPr>
            <a:r>
              <a:rPr lang="en-US" sz="21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Historical </a:t>
            </a:r>
            <a:r>
              <a:rPr lang="en-US" sz="2100" b="1" dirty="0">
                <a:solidFill>
                  <a:srgbClr val="0A4F9D"/>
                </a:solidFill>
                <a:latin typeface="Trebuchet MS" panose="020B0603020202020204" pitchFamily="34" charset="0"/>
              </a:rPr>
              <a:t>GHG emissions inventory data and the </a:t>
            </a:r>
            <a:r>
              <a:rPr lang="en-US" sz="21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contributions </a:t>
            </a:r>
            <a:r>
              <a:rPr lang="en-US" sz="2100" b="1" dirty="0">
                <a:solidFill>
                  <a:srgbClr val="0A4F9D"/>
                </a:solidFill>
                <a:latin typeface="Trebuchet MS" panose="020B0603020202020204" pitchFamily="34" charset="0"/>
              </a:rPr>
              <a:t>of </a:t>
            </a:r>
            <a:r>
              <a:rPr lang="en-US" sz="21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the various components of the transport sector</a:t>
            </a:r>
          </a:p>
          <a:p>
            <a:pPr marL="731520" indent="-342900">
              <a:buFont typeface="Courier New" panose="02070309020205020404" pitchFamily="49" charset="0"/>
              <a:buChar char="o"/>
            </a:pPr>
            <a:endParaRPr lang="en-US" sz="2100" b="1" dirty="0" smtClean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731520" indent="-342900">
              <a:buFont typeface="Courier New" panose="02070309020205020404" pitchFamily="49" charset="0"/>
              <a:buChar char="o"/>
            </a:pPr>
            <a:r>
              <a:rPr lang="en-US" sz="21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Summary of existing </a:t>
            </a:r>
            <a:r>
              <a:rPr lang="en-US" sz="2100" b="1" dirty="0">
                <a:solidFill>
                  <a:srgbClr val="0A4F9D"/>
                </a:solidFill>
                <a:latin typeface="Trebuchet MS" panose="020B0603020202020204" pitchFamily="34" charset="0"/>
              </a:rPr>
              <a:t>and emerging </a:t>
            </a:r>
            <a:r>
              <a:rPr lang="en-US" sz="21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“sustainability certification” </a:t>
            </a:r>
            <a:r>
              <a:rPr lang="en-US" sz="2100" b="1" dirty="0">
                <a:solidFill>
                  <a:srgbClr val="0A4F9D"/>
                </a:solidFill>
                <a:latin typeface="Trebuchet MS" panose="020B0603020202020204" pitchFamily="34" charset="0"/>
              </a:rPr>
              <a:t>schemes for transport biofuels and </a:t>
            </a:r>
            <a:r>
              <a:rPr lang="en-US" sz="21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feedstocks</a:t>
            </a:r>
          </a:p>
          <a:p>
            <a:pPr marL="731520" indent="-342900">
              <a:buFont typeface="Courier New" panose="02070309020205020404" pitchFamily="49" charset="0"/>
              <a:buChar char="o"/>
            </a:pPr>
            <a:endParaRPr lang="en-US" sz="2100" b="1" dirty="0" smtClean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731520" indent="-342900">
              <a:buFont typeface="Courier New" panose="02070309020205020404" pitchFamily="49" charset="0"/>
              <a:buChar char="o"/>
            </a:pPr>
            <a:r>
              <a:rPr lang="en-US" sz="21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Compliance </a:t>
            </a:r>
            <a:r>
              <a:rPr lang="en-US" sz="2100" b="1" dirty="0">
                <a:solidFill>
                  <a:srgbClr val="0A4F9D"/>
                </a:solidFill>
                <a:latin typeface="Trebuchet MS" panose="020B0603020202020204" pitchFamily="34" charset="0"/>
              </a:rPr>
              <a:t>cost of biofuel policies (e.g. $/tCO2, $/GJ</a:t>
            </a:r>
            <a:r>
              <a:rPr lang="en-US" sz="21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)</a:t>
            </a:r>
          </a:p>
          <a:p>
            <a:pPr marL="731520" indent="-342900">
              <a:buFont typeface="Courier New" panose="02070309020205020404" pitchFamily="49" charset="0"/>
              <a:buChar char="o"/>
            </a:pPr>
            <a:endParaRPr lang="en-US" sz="2100" b="1" dirty="0" smtClean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731520" indent="-342900">
              <a:buFont typeface="Courier New" panose="02070309020205020404" pitchFamily="49" charset="0"/>
              <a:buChar char="o"/>
            </a:pPr>
            <a:r>
              <a:rPr lang="en-US" sz="21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Historical trends of biofuels </a:t>
            </a:r>
            <a:r>
              <a:rPr lang="en-US" sz="2100" b="1" dirty="0">
                <a:solidFill>
                  <a:srgbClr val="0A4F9D"/>
                </a:solidFill>
                <a:latin typeface="Trebuchet MS" panose="020B0603020202020204" pitchFamily="34" charset="0"/>
              </a:rPr>
              <a:t>and feedstocks </a:t>
            </a:r>
            <a:r>
              <a:rPr lang="en-US" sz="21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imports /exports</a:t>
            </a:r>
          </a:p>
          <a:p>
            <a:pPr marL="731520" indent="-342900">
              <a:buFont typeface="Courier New" panose="02070309020205020404" pitchFamily="49" charset="0"/>
              <a:buChar char="o"/>
            </a:pPr>
            <a:endParaRPr lang="en-US" sz="2100" b="1" dirty="0" smtClean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731520" indent="-342900">
              <a:buFont typeface="Courier New" panose="02070309020205020404" pitchFamily="49" charset="0"/>
              <a:buChar char="o"/>
            </a:pPr>
            <a:r>
              <a:rPr lang="en-US" sz="21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Summary of metrics </a:t>
            </a:r>
            <a:r>
              <a:rPr lang="en-US" sz="2100" b="1" dirty="0">
                <a:solidFill>
                  <a:srgbClr val="0A4F9D"/>
                </a:solidFill>
                <a:latin typeface="Trebuchet MS" panose="020B0603020202020204" pitchFamily="34" charset="0"/>
              </a:rPr>
              <a:t>to measure the effectiveness of biofuel policies</a:t>
            </a:r>
          </a:p>
          <a:p>
            <a:pPr marL="457200" indent="-457200">
              <a:buAutoNum type="arabicPeriod"/>
            </a:pPr>
            <a:endParaRPr lang="en-US" sz="23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1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147687"/>
            <a:ext cx="7927564" cy="666129"/>
          </a:xfrm>
        </p:spPr>
        <p:txBody>
          <a:bodyPr/>
          <a:lstStyle/>
          <a:p>
            <a:r>
              <a:rPr lang="en-US" sz="3200" dirty="0" smtClean="0"/>
              <a:t>Progress </a:t>
            </a:r>
            <a:r>
              <a:rPr lang="en-US" sz="3200" dirty="0"/>
              <a:t>So </a:t>
            </a:r>
            <a:r>
              <a:rPr lang="en-US" sz="3200" dirty="0" smtClean="0"/>
              <a:t>Far (2)</a:t>
            </a:r>
            <a:endParaRPr lang="en-US" sz="3200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 bwMode="auto">
          <a:xfrm>
            <a:off x="201168" y="702984"/>
            <a:ext cx="8799832" cy="58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0A4F9D"/>
                </a:solidFill>
                <a:latin typeface="Trebuchet MS" panose="020B0603020202020204" pitchFamily="34" charset="0"/>
              </a:rPr>
              <a:t>R</a:t>
            </a:r>
            <a:r>
              <a:rPr lang="en-US" sz="22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evised </a:t>
            </a:r>
            <a:r>
              <a:rPr lang="en-US" sz="2200" b="1" dirty="0">
                <a:solidFill>
                  <a:srgbClr val="0A4F9D"/>
                </a:solidFill>
                <a:latin typeface="Trebuchet MS" panose="020B0603020202020204" pitchFamily="34" charset="0"/>
              </a:rPr>
              <a:t>questionnaire </a:t>
            </a:r>
            <a:r>
              <a:rPr lang="en-US" sz="22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sent to </a:t>
            </a:r>
            <a:r>
              <a:rPr lang="en-US" sz="2200" b="1" dirty="0">
                <a:solidFill>
                  <a:srgbClr val="0A4F9D"/>
                </a:solidFill>
                <a:latin typeface="Trebuchet MS" panose="020B0603020202020204" pitchFamily="34" charset="0"/>
              </a:rPr>
              <a:t>Task 39 country </a:t>
            </a:r>
            <a:r>
              <a:rPr lang="en-US" sz="22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representatives. </a:t>
            </a:r>
            <a:r>
              <a:rPr lang="en-US" sz="2200" b="1" dirty="0">
                <a:solidFill>
                  <a:srgbClr val="0A4F9D"/>
                </a:solidFill>
                <a:latin typeface="Trebuchet MS" panose="020B0603020202020204" pitchFamily="34" charset="0"/>
              </a:rPr>
              <a:t>R</a:t>
            </a:r>
            <a:r>
              <a:rPr lang="en-US" sz="22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equested </a:t>
            </a:r>
            <a:r>
              <a:rPr lang="en-US" sz="2200" b="1" dirty="0">
                <a:solidFill>
                  <a:srgbClr val="0A4F9D"/>
                </a:solidFill>
                <a:latin typeface="Trebuchet MS" panose="020B0603020202020204" pitchFamily="34" charset="0"/>
              </a:rPr>
              <a:t>completion of the revised questionnaire </a:t>
            </a:r>
            <a:r>
              <a:rPr lang="en-US" sz="2200" b="1" dirty="0">
                <a:solidFill>
                  <a:srgbClr val="FF0000"/>
                </a:solidFill>
                <a:latin typeface="Trebuchet MS" panose="020B0603020202020204" pitchFamily="34" charset="0"/>
              </a:rPr>
              <a:t>by end of </a:t>
            </a:r>
            <a:r>
              <a:rPr lang="en-US" sz="2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June, </a:t>
            </a:r>
            <a:r>
              <a:rPr lang="en-US" sz="2200" b="1" dirty="0">
                <a:solidFill>
                  <a:srgbClr val="FF0000"/>
                </a:solidFill>
                <a:latin typeface="Trebuchet MS" panose="020B0603020202020204" pitchFamily="34" charset="0"/>
              </a:rPr>
              <a:t>2020</a:t>
            </a:r>
          </a:p>
          <a:p>
            <a:pPr marL="914400" indent="-45720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rgbClr val="0A4F9D"/>
                </a:solidFill>
                <a:latin typeface="Trebuchet MS" panose="020B0603020202020204" pitchFamily="34" charset="0"/>
              </a:rPr>
              <a:t>For established members: Shared a copy of their respective country chapters, asking for an update of their chapters (e.g. changes in biofuels policies, biofuels production and use) </a:t>
            </a:r>
          </a:p>
          <a:p>
            <a:pPr marL="914400" indent="-45720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rgbClr val="0A4F9D"/>
                </a:solidFill>
                <a:latin typeface="Trebuchet MS" panose="020B0603020202020204" pitchFamily="34" charset="0"/>
              </a:rPr>
              <a:t>For new members: shared a copy of the revised </a:t>
            </a:r>
            <a:r>
              <a:rPr lang="en-US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questionnaire, </a:t>
            </a:r>
            <a:r>
              <a:rPr lang="en-US" b="1" dirty="0">
                <a:solidFill>
                  <a:srgbClr val="0A4F9D"/>
                </a:solidFill>
                <a:latin typeface="Trebuchet MS" panose="020B0603020202020204" pitchFamily="34" charset="0"/>
              </a:rPr>
              <a:t>to be </a:t>
            </a:r>
            <a:r>
              <a:rPr lang="en-US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completed</a:t>
            </a:r>
            <a:endParaRPr lang="en-US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914400" indent="-457200">
              <a:buFont typeface="Courier New" panose="02070309020205020404" pitchFamily="49" charset="0"/>
              <a:buChar char="o"/>
            </a:pPr>
            <a:endParaRPr lang="en-US" sz="10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0A4F9D"/>
                </a:solidFill>
                <a:latin typeface="Trebuchet MS" panose="020B0603020202020204" pitchFamily="34" charset="0"/>
              </a:rPr>
              <a:t>Reviewing the literature on existing and emerging biofuels policies</a:t>
            </a:r>
          </a:p>
          <a:p>
            <a:pPr marL="822960" indent="-45720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rgbClr val="0A4F9D"/>
                </a:solidFill>
                <a:latin typeface="Trebuchet MS" panose="020B0603020202020204" pitchFamily="34" charset="0"/>
              </a:rPr>
              <a:t>California Air Resource Board (CARB)’s Dashboard</a:t>
            </a:r>
          </a:p>
          <a:p>
            <a:pPr marL="822960" indent="-45720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rgbClr val="0A4F9D"/>
                </a:solidFill>
                <a:latin typeface="Trebuchet MS" panose="020B0603020202020204" pitchFamily="34" charset="0"/>
              </a:rPr>
              <a:t>European Commission's REDII</a:t>
            </a:r>
          </a:p>
          <a:p>
            <a:pPr marL="822960" indent="-45720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rgbClr val="0A4F9D"/>
                </a:solidFill>
                <a:latin typeface="Trebuchet MS" panose="020B0603020202020204" pitchFamily="34" charset="0"/>
              </a:rPr>
              <a:t>Brazil’s RenovaBio</a:t>
            </a:r>
          </a:p>
          <a:p>
            <a:pPr marL="822960" indent="-45720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rgbClr val="0A4F9D"/>
                </a:solidFill>
                <a:latin typeface="Trebuchet MS" panose="020B0603020202020204" pitchFamily="34" charset="0"/>
              </a:rPr>
              <a:t>Canada’s Clean Fuel Standard </a:t>
            </a:r>
          </a:p>
          <a:p>
            <a:pPr marL="822960" indent="-45720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rgbClr val="0A4F9D"/>
                </a:solidFill>
                <a:latin typeface="Trebuchet MS" panose="020B0603020202020204" pitchFamily="34" charset="0"/>
              </a:rPr>
              <a:t>British Columbia's Low Carbon </a:t>
            </a:r>
            <a:r>
              <a:rPr lang="en-US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Fuels </a:t>
            </a:r>
            <a:r>
              <a:rPr lang="en-US" b="1" dirty="0">
                <a:solidFill>
                  <a:srgbClr val="0A4F9D"/>
                </a:solidFill>
                <a:latin typeface="Trebuchet MS" panose="020B0603020202020204" pitchFamily="34" charset="0"/>
              </a:rPr>
              <a:t>Standard</a:t>
            </a:r>
          </a:p>
          <a:p>
            <a:pPr marL="822960" indent="-45720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rgbClr val="0A4F9D"/>
                </a:solidFill>
                <a:latin typeface="Trebuchet MS" panose="020B0603020202020204" pitchFamily="34" charset="0"/>
              </a:rPr>
              <a:t>IEA Bioenergy</a:t>
            </a:r>
          </a:p>
          <a:p>
            <a:pPr marL="822960" indent="-45720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rgbClr val="0A4F9D"/>
                </a:solidFill>
                <a:latin typeface="Trebuchet MS" panose="020B0603020202020204" pitchFamily="34" charset="0"/>
              </a:rPr>
              <a:t>IRENA</a:t>
            </a:r>
          </a:p>
          <a:p>
            <a:pPr marL="822960" indent="-45720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rgbClr val="0A4F9D"/>
                </a:solidFill>
                <a:latin typeface="Trebuchet MS" panose="020B0603020202020204" pitchFamily="34" charset="0"/>
              </a:rPr>
              <a:t>REN21, etc.  </a:t>
            </a:r>
          </a:p>
          <a:p>
            <a:pPr marL="457200" indent="-457200">
              <a:buAutoNum type="arabicPeriod"/>
            </a:pPr>
            <a:endParaRPr lang="en-US" sz="23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2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147687"/>
            <a:ext cx="7927564" cy="666129"/>
          </a:xfrm>
        </p:spPr>
        <p:txBody>
          <a:bodyPr/>
          <a:lstStyle/>
          <a:p>
            <a:r>
              <a:rPr lang="en-US" sz="3200" dirty="0" smtClean="0"/>
              <a:t>Next Steps</a:t>
            </a:r>
            <a:endParaRPr lang="en-US" sz="3200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 bwMode="auto">
          <a:xfrm>
            <a:off x="237744" y="821856"/>
            <a:ext cx="8763256" cy="5136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Draft of each country’s contribution to </a:t>
            </a:r>
            <a:r>
              <a:rPr lang="en-US" sz="2200" b="1" dirty="0">
                <a:solidFill>
                  <a:srgbClr val="0A4F9D"/>
                </a:solidFill>
                <a:latin typeface="Trebuchet MS" panose="020B0603020202020204" pitchFamily="34" charset="0"/>
              </a:rPr>
              <a:t>the implementation agenda </a:t>
            </a:r>
            <a:r>
              <a:rPr lang="en-US" sz="22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sent to the respective Task 39 country representative </a:t>
            </a:r>
            <a:r>
              <a:rPr lang="en-US" sz="2200" b="1" dirty="0">
                <a:solidFill>
                  <a:srgbClr val="0A4F9D"/>
                </a:solidFill>
                <a:latin typeface="Trebuchet MS" panose="020B0603020202020204" pitchFamily="34" charset="0"/>
              </a:rPr>
              <a:t>for </a:t>
            </a:r>
            <a:r>
              <a:rPr lang="en-US" sz="22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review, September 2020. Response needed by early October</a:t>
            </a:r>
            <a:endParaRPr lang="en-US" sz="22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0A4F9D"/>
                </a:solidFill>
                <a:latin typeface="Trebuchet MS" panose="020B0603020202020204" pitchFamily="34" charset="0"/>
              </a:rPr>
              <a:t>Collect and incorporate comments and </a:t>
            </a:r>
            <a:r>
              <a:rPr lang="en-US" sz="22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feedback from Task 39 members and prepare penultimate draft. November </a:t>
            </a:r>
            <a:r>
              <a:rPr lang="en-US" sz="2200" b="1" dirty="0">
                <a:solidFill>
                  <a:srgbClr val="0A4F9D"/>
                </a:solidFill>
                <a:latin typeface="Trebuchet MS" panose="020B0603020202020204" pitchFamily="34" charset="0"/>
              </a:rPr>
              <a:t>2020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Sent final draft to Task 39 members by mid-December, 2020.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b="1" dirty="0" smtClean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Feedback requested by end of January, 2021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Final report completed by April, 2021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300" b="1" dirty="0" smtClean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r>
              <a:rPr lang="en-US" sz="2300" b="1" dirty="0">
                <a:solidFill>
                  <a:srgbClr val="0A4F9D"/>
                </a:solidFill>
                <a:latin typeface="Trebuchet MS" panose="020B0603020202020204" pitchFamily="34" charset="0"/>
              </a:rPr>
              <a:t> </a:t>
            </a:r>
            <a:r>
              <a:rPr lang="en-US" sz="2300" b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   </a:t>
            </a:r>
            <a:endParaRPr lang="en-US" sz="23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45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899</TotalTime>
  <Words>417</Words>
  <Application>Microsoft Office PowerPoint</Application>
  <PresentationFormat>On-screen Show (4:3)</PresentationFormat>
  <Paragraphs>66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Courier New</vt:lpstr>
      <vt:lpstr>Segoe UI</vt:lpstr>
      <vt:lpstr>Trebuchet MS</vt:lpstr>
      <vt:lpstr>Wingdings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Mahmood</cp:lastModifiedBy>
  <cp:revision>69</cp:revision>
  <dcterms:created xsi:type="dcterms:W3CDTF">2020-03-02T15:29:39Z</dcterms:created>
  <dcterms:modified xsi:type="dcterms:W3CDTF">2020-06-17T16:04:52Z</dcterms:modified>
</cp:coreProperties>
</file>