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2"/>
  </p:notesMasterIdLst>
  <p:handoutMasterIdLst>
    <p:handoutMasterId r:id="rId13"/>
  </p:handoutMasterIdLst>
  <p:sldIdLst>
    <p:sldId id="260" r:id="rId5"/>
    <p:sldId id="268" r:id="rId6"/>
    <p:sldId id="269" r:id="rId7"/>
    <p:sldId id="270" r:id="rId8"/>
    <p:sldId id="271" r:id="rId9"/>
    <p:sldId id="272" r:id="rId10"/>
    <p:sldId id="267"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a:srgbClr val="FFFFFF"/>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3333" autoAdjust="0"/>
  </p:normalViewPr>
  <p:slideViewPr>
    <p:cSldViewPr snapToGrid="0">
      <p:cViewPr varScale="1">
        <p:scale>
          <a:sx n="86" d="100"/>
          <a:sy n="86" d="100"/>
        </p:scale>
        <p:origin x="1554"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74E60-73A8-4F77-8D79-AF60602B4C2E}" type="datetimeFigureOut">
              <a:rPr lang="it-IT" smtClean="0"/>
              <a:pPr/>
              <a:t>18/06/2020</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C6C8D6-8CB1-449F-9BC1-1AC16FCC4F0B}" type="slidenum">
              <a:rPr lang="it-IT" smtClean="0"/>
              <a:pPr/>
              <a:t>‹#›</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F43A7-9D22-4E6C-A0CD-84D980CC8C40}" type="datetimeFigureOut">
              <a:rPr lang="it-IT" smtClean="0"/>
              <a:pPr/>
              <a:t>18/06/2020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98F06-5799-4E47-A790-F0672F46741C}" type="slidenum">
              <a:rPr lang="it-IT" smtClean="0"/>
              <a:pPr/>
              <a:t>‹#›</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29" y="276432"/>
            <a:ext cx="1679133" cy="1393748"/>
          </a:xfrm>
          <a:prstGeom prst="rect">
            <a:avLst/>
          </a:prstGeom>
        </p:spPr>
      </p:pic>
      <p:sp>
        <p:nvSpPr>
          <p:cNvPr id="19" name="Segnaposto testo 18"/>
          <p:cNvSpPr>
            <a:spLocks noGrp="1"/>
          </p:cNvSpPr>
          <p:nvPr>
            <p:ph type="body" sz="quarter" idx="11" hasCustomPrompt="1"/>
          </p:nvPr>
        </p:nvSpPr>
        <p:spPr>
          <a:xfrm>
            <a:off x="3902925" y="2260593"/>
            <a:ext cx="5073650" cy="810702"/>
          </a:xfrm>
          <a:prstGeom prst="rect">
            <a:avLst/>
          </a:prstGeom>
        </p:spPr>
        <p:txBody>
          <a:bodyPr/>
          <a:lstStyle>
            <a:lvl1pPr marL="0" indent="0">
              <a:buNone/>
              <a:defRPr sz="28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5" y="3155036"/>
            <a:ext cx="5073650" cy="633327"/>
          </a:xfrm>
          <a:prstGeom prst="rect">
            <a:avLst/>
          </a:prstGeom>
        </p:spPr>
        <p:txBody>
          <a:bodyPr/>
          <a:lstStyle>
            <a:lvl1pPr marL="0" indent="0">
              <a:buNone/>
              <a:defRPr sz="20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5" y="3874294"/>
            <a:ext cx="5073650" cy="656820"/>
          </a:xfrm>
          <a:prstGeom prst="rect">
            <a:avLst/>
          </a:prstGeom>
        </p:spPr>
        <p:txBody>
          <a:bodyPr/>
          <a:lstStyle>
            <a:lvl1pPr marL="0" indent="0">
              <a:buNone/>
              <a:defRPr sz="180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5" y="4634147"/>
            <a:ext cx="5073650" cy="357485"/>
          </a:xfrm>
          <a:prstGeom prst="rect">
            <a:avLst/>
          </a:prstGeom>
        </p:spPr>
        <p:txBody>
          <a:bodyPr/>
          <a:lstStyle>
            <a:lvl1pPr marL="0" indent="0">
              <a:buNone/>
              <a:defRPr sz="180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29" y="2247671"/>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xmlns="" id="{C233B38C-F685-4E92-B1DD-BE9EB1387C58}"/>
              </a:ext>
            </a:extLst>
          </p:cNvPr>
          <p:cNvSpPr txBox="1"/>
          <p:nvPr userDrawn="1"/>
        </p:nvSpPr>
        <p:spPr>
          <a:xfrm>
            <a:off x="231729" y="5729349"/>
            <a:ext cx="8744846" cy="338554"/>
          </a:xfrm>
          <a:prstGeom prst="rect">
            <a:avLst/>
          </a:prstGeom>
          <a:noFill/>
        </p:spPr>
        <p:txBody>
          <a:bodyPr wrap="square" rtlCol="0">
            <a:spAutoFit/>
          </a:bodyPr>
          <a:lstStyle/>
          <a:p>
            <a:r>
              <a:rPr lang="it-IT" sz="800" i="1" kern="1200" dirty="0">
                <a:solidFill>
                  <a:schemeClr val="tx1"/>
                </a:solidFill>
                <a:effectLst/>
                <a:latin typeface="Trebuchet MS" panose="020B0603020202020204" pitchFamily="34" charset="0"/>
                <a:ea typeface="+mn-ea"/>
                <a:cs typeface="+mn-cs"/>
              </a:rPr>
              <a:t>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Technology Collaboration </a:t>
            </a:r>
            <a:r>
              <a:rPr lang="it-IT" sz="800" i="1" kern="1200" dirty="0" err="1">
                <a:solidFill>
                  <a:schemeClr val="tx1"/>
                </a:solidFill>
                <a:effectLst/>
                <a:latin typeface="Trebuchet MS" panose="020B0603020202020204" pitchFamily="34" charset="0"/>
                <a:ea typeface="+mn-ea"/>
                <a:cs typeface="+mn-cs"/>
              </a:rPr>
              <a:t>Programme</a:t>
            </a:r>
            <a:r>
              <a:rPr lang="it-IT" sz="800" i="1" kern="1200" dirty="0">
                <a:solidFill>
                  <a:schemeClr val="tx1"/>
                </a:solidFill>
                <a:effectLst/>
                <a:latin typeface="Trebuchet MS" panose="020B0603020202020204" pitchFamily="34" charset="0"/>
                <a:ea typeface="+mn-ea"/>
                <a:cs typeface="+mn-cs"/>
              </a:rPr>
              <a:t> (TCP)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organised</a:t>
            </a:r>
            <a:r>
              <a:rPr lang="it-IT" sz="800" i="1" kern="1200" dirty="0">
                <a:solidFill>
                  <a:schemeClr val="tx1"/>
                </a:solidFill>
                <a:effectLst/>
                <a:latin typeface="Trebuchet MS" panose="020B0603020202020204" pitchFamily="34" charset="0"/>
                <a:ea typeface="+mn-ea"/>
                <a:cs typeface="+mn-cs"/>
              </a:rPr>
              <a:t> under the </a:t>
            </a:r>
            <a:r>
              <a:rPr lang="it-IT" sz="800" i="1" kern="1200" dirty="0" err="1">
                <a:solidFill>
                  <a:schemeClr val="tx1"/>
                </a:solidFill>
                <a:effectLst/>
                <a:latin typeface="Trebuchet MS" panose="020B0603020202020204" pitchFamily="34" charset="0"/>
                <a:ea typeface="+mn-ea"/>
                <a:cs typeface="+mn-cs"/>
              </a:rPr>
              <a:t>auspices</a:t>
            </a:r>
            <a:r>
              <a:rPr lang="it-IT" sz="800" i="1" kern="1200" dirty="0">
                <a:solidFill>
                  <a:schemeClr val="tx1"/>
                </a:solidFill>
                <a:effectLst/>
                <a:latin typeface="Trebuchet MS" panose="020B0603020202020204" pitchFamily="34" charset="0"/>
                <a:ea typeface="+mn-ea"/>
                <a:cs typeface="+mn-cs"/>
              </a:rPr>
              <a:t> of the International Energy Agency (IEA) </a:t>
            </a:r>
            <a:r>
              <a:rPr lang="it-IT" sz="800" i="1" kern="1200" dirty="0" err="1">
                <a:solidFill>
                  <a:schemeClr val="tx1"/>
                </a:solidFill>
                <a:effectLst/>
                <a:latin typeface="Trebuchet MS" panose="020B0603020202020204" pitchFamily="34" charset="0"/>
                <a:ea typeface="+mn-ea"/>
                <a:cs typeface="+mn-cs"/>
              </a:rPr>
              <a:t>but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functionally</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legally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autonomous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findings</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publications</a:t>
            </a:r>
            <a:r>
              <a:rPr lang="it-IT" sz="800" i="1" kern="1200" dirty="0">
                <a:solidFill>
                  <a:schemeClr val="tx1"/>
                </a:solidFill>
                <a:effectLst/>
                <a:latin typeface="Trebuchet MS" panose="020B0603020202020204" pitchFamily="34" charset="0"/>
                <a:ea typeface="+mn-ea"/>
                <a:cs typeface="+mn-cs"/>
              </a:rPr>
              <a:t> of 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TCP do </a:t>
            </a:r>
            <a:r>
              <a:rPr lang="it-IT" sz="800" i="1" kern="1200" dirty="0" err="1">
                <a:solidFill>
                  <a:schemeClr val="tx1"/>
                </a:solidFill>
                <a:effectLst/>
                <a:latin typeface="Trebuchet MS" panose="020B0603020202020204" pitchFamily="34" charset="0"/>
                <a:ea typeface="+mn-ea"/>
                <a:cs typeface="+mn-cs"/>
              </a:rPr>
              <a:t>not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necessarily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represent</a:t>
            </a:r>
            <a:r>
              <a:rPr lang="it-IT" sz="800" i="1" kern="1200" dirty="0">
                <a:solidFill>
                  <a:schemeClr val="tx1"/>
                </a:solidFill>
                <a:effectLst/>
                <a:latin typeface="Trebuchet MS" panose="020B0603020202020204" pitchFamily="34" charset="0"/>
                <a:ea typeface="+mn-ea"/>
                <a:cs typeface="+mn-cs"/>
              </a:rPr>
              <a:t> the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or policies of the IEA </a:t>
            </a:r>
            <a:r>
              <a:rPr lang="it-IT" sz="800" i="1" kern="1200" dirty="0" err="1">
                <a:solidFill>
                  <a:schemeClr val="tx1"/>
                </a:solidFill>
                <a:effectLst/>
                <a:latin typeface="Trebuchet MS" panose="020B0603020202020204" pitchFamily="34" charset="0"/>
                <a:ea typeface="+mn-ea"/>
                <a:cs typeface="+mn-cs"/>
              </a:rPr>
              <a:t>Secretariat</a:t>
            </a:r>
            <a:r>
              <a:rPr lang="it-IT" sz="800" i="1" kern="1200" dirty="0">
                <a:solidFill>
                  <a:schemeClr val="tx1"/>
                </a:solidFill>
                <a:effectLst/>
                <a:latin typeface="Trebuchet MS" panose="020B0603020202020204" pitchFamily="34" charset="0"/>
                <a:ea typeface="+mn-ea"/>
                <a:cs typeface="+mn-cs"/>
              </a:rPr>
              <a:t> or </a:t>
            </a:r>
            <a:r>
              <a:rPr lang="it-IT" sz="800" i="1" kern="1200" dirty="0" err="1">
                <a:solidFill>
                  <a:schemeClr val="tx1"/>
                </a:solidFill>
                <a:effectLst/>
                <a:latin typeface="Trebuchet MS" panose="020B0603020202020204" pitchFamily="34" charset="0"/>
                <a:ea typeface="+mn-ea"/>
                <a:cs typeface="+mn-cs"/>
              </a:rPr>
              <a:t>its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individual</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member</a:t>
            </a:r>
            <a:r>
              <a:rPr lang="it-IT" sz="800" i="1" kern="1200" dirty="0">
                <a:solidFill>
                  <a:schemeClr val="tx1"/>
                </a:solidFill>
                <a:effectLst/>
                <a:latin typeface="Trebuchet MS" panose="020B0603020202020204" pitchFamily="34" charset="0"/>
                <a:ea typeface="+mn-ea"/>
                <a:cs typeface="+mn-cs"/>
              </a:rPr>
              <a:t> countries.</a:t>
            </a:r>
            <a:endParaRPr lang="it-IT" sz="800" kern="1200" dirty="0">
              <a:solidFill>
                <a:schemeClr val="tx1"/>
              </a:solidFill>
              <a:effectLst/>
              <a:latin typeface="Trebuchet MS" panose="020B0603020202020204" pitchFamily="34" charset="0"/>
              <a:ea typeface="+mn-ea"/>
              <a:cs typeface="+mn-cs"/>
            </a:endParaRPr>
          </a:p>
        </p:txBody>
      </p:sp>
      <p:pic>
        <p:nvPicPr>
          <p:cNvPr id="15" name="Picture 14"/>
          <p:cNvPicPr/>
          <p:nvPr userDrawn="1"/>
        </p:nvPicPr>
        <p:blipFill>
          <a:blip r:embed="rId4">
            <a:extLst>
              <a:ext uri="{28A0092B-C50C-407E-A947-70E740481C1C}">
                <a14:useLocalDpi xmlns:a14="http://schemas.microsoft.com/office/drawing/2010/main" val="0"/>
              </a:ext>
            </a:extLst>
          </a:blip>
          <a:stretch>
            <a:fillRect/>
          </a:stretch>
        </p:blipFill>
        <p:spPr>
          <a:xfrm>
            <a:off x="7433733" y="536575"/>
            <a:ext cx="1523998" cy="835025"/>
          </a:xfrm>
          <a:prstGeom prst="rect">
            <a:avLst/>
          </a:prstGeom>
        </p:spPr>
      </p:pic>
    </p:spTree>
    <p:extLst>
      <p:ext uri="{BB962C8B-B14F-4D97-AF65-F5344CB8AC3E}">
        <p14:creationId xmlns:p14="http://schemas.microsoft.com/office/powerpoint/2010/main" val="115446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xmlns="" id="{A93FCEA2-C324-40E5-BE33-54E07D79FD3C}"/>
              </a:ext>
            </a:extLst>
          </p:cNvPr>
          <p:cNvSpPr>
            <a:spLocks noGrp="1"/>
          </p:cNvSpPr>
          <p:nvPr>
            <p:ph type="title" hasCustomPrompt="1"/>
          </p:nvPr>
        </p:nvSpPr>
        <p:spPr>
          <a:xfrm>
            <a:off x="589987" y="1746464"/>
            <a:ext cx="7964026" cy="2470487"/>
          </a:xfrm>
          <a:prstGeom prst="rect">
            <a:avLst/>
          </a:prstGeom>
        </p:spPr>
        <p:txBody>
          <a:bodyPr/>
          <a:lstStyle>
            <a:lvl1pPr>
              <a:defRPr sz="4400">
                <a:solidFill>
                  <a:srgbClr val="0A4F9D"/>
                </a:solidFill>
              </a:defRPr>
            </a:lvl1pPr>
          </a:lstStyle>
          <a:p>
            <a:r>
              <a:rPr lang="it-IT" dirty="0"/>
              <a:t>Quote text </a:t>
            </a:r>
            <a:r>
              <a:rPr lang="it-IT" dirty="0" err="1"/>
              <a:t>goes</a:t>
            </a:r>
            <a:r>
              <a:rPr lang="it-IT" dirty="0"/>
              <a:t> </a:t>
            </a:r>
            <a:r>
              <a:rPr lang="it-IT" dirty="0" err="1"/>
              <a:t>here</a:t>
            </a:r>
            <a:r>
              <a:rPr lang="it-IT" dirty="0"/>
              <a:t/>
            </a:r>
            <a:br>
              <a:rPr lang="it-IT" dirty="0"/>
            </a:br>
            <a:r>
              <a:rPr lang="it-IT" dirty="0"/>
              <a:t>Quote text </a:t>
            </a:r>
            <a:r>
              <a:rPr lang="it-IT" dirty="0" err="1"/>
              <a:t>goes</a:t>
            </a:r>
            <a:r>
              <a:rPr lang="it-IT" dirty="0"/>
              <a:t> </a:t>
            </a:r>
            <a:r>
              <a:rPr lang="it-IT" dirty="0" err="1"/>
              <a:t>here</a:t>
            </a:r>
            <a:r>
              <a:rPr lang="it-IT" dirty="0"/>
              <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xmlns="" id="{CB82279F-ED13-42EF-9198-F9127CB292C5}"/>
              </a:ext>
            </a:extLst>
          </p:cNvPr>
          <p:cNvSpPr>
            <a:spLocks noGrp="1"/>
          </p:cNvSpPr>
          <p:nvPr>
            <p:ph type="body" sz="quarter" idx="13" hasCustomPrompt="1"/>
          </p:nvPr>
        </p:nvSpPr>
        <p:spPr>
          <a:xfrm>
            <a:off x="589987" y="4656751"/>
            <a:ext cx="5545137" cy="365125"/>
          </a:xfrm>
          <a:prstGeom prst="rect">
            <a:avLst/>
          </a:prstGeom>
        </p:spPr>
        <p:txBody>
          <a:bodyPr>
            <a:noAutofit/>
          </a:bodyPr>
          <a:lstStyle>
            <a:lvl1pPr marL="0" indent="0">
              <a:buNone/>
              <a:defRPr sz="24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xmlns="" id="{A7F477A7-80B9-4A9C-8620-247C8E95F7E2}"/>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xmlns=""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xmlns="" id="{43991460-FBE9-4570-A761-837D35685C94}"/>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92573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xmlns="" id="{476A62A8-BB1C-4691-A617-D77F9111D28E}"/>
              </a:ext>
            </a:extLst>
          </p:cNvPr>
          <p:cNvSpPr>
            <a:spLocks noGrp="1"/>
          </p:cNvSpPr>
          <p:nvPr>
            <p:ph type="pic" idx="1"/>
          </p:nvPr>
        </p:nvSpPr>
        <p:spPr>
          <a:xfrm>
            <a:off x="767584" y="2327877"/>
            <a:ext cx="1213203" cy="1213203"/>
          </a:xfrm>
          <a:prstGeom prst="rect">
            <a:avLst/>
          </a:prstGeom>
        </p:spPr>
      </p:sp>
      <p:sp>
        <p:nvSpPr>
          <p:cNvPr id="13" name="Segnaposto testo 4">
            <a:extLst>
              <a:ext uri="{FF2B5EF4-FFF2-40B4-BE49-F238E27FC236}">
                <a16:creationId xmlns:a16="http://schemas.microsoft.com/office/drawing/2014/main" xmlns="" id="{B05DF9B3-F8C5-4F6E-B937-54BB6DE7EBA8}"/>
              </a:ext>
            </a:extLst>
          </p:cNvPr>
          <p:cNvSpPr>
            <a:spLocks noGrp="1"/>
          </p:cNvSpPr>
          <p:nvPr>
            <p:ph type="body" sz="half" idx="2" hasCustomPrompt="1"/>
          </p:nvPr>
        </p:nvSpPr>
        <p:spPr>
          <a:xfrm>
            <a:off x="60821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xmlns="" id="{1E549EA2-CD89-4C08-9C10-B713616E08AC}"/>
              </a:ext>
            </a:extLst>
          </p:cNvPr>
          <p:cNvSpPr>
            <a:spLocks noGrp="1"/>
          </p:cNvSpPr>
          <p:nvPr>
            <p:ph type="body" sz="quarter" idx="13" hasCustomPrompt="1"/>
          </p:nvPr>
        </p:nvSpPr>
        <p:spPr>
          <a:xfrm>
            <a:off x="60821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xmlns="" id="{117C5121-84BE-40DB-BF2F-5B831FBEE7A1}"/>
              </a:ext>
            </a:extLst>
          </p:cNvPr>
          <p:cNvSpPr>
            <a:spLocks noGrp="1"/>
          </p:cNvSpPr>
          <p:nvPr>
            <p:ph type="body" sz="quarter" idx="15" hasCustomPrompt="1"/>
          </p:nvPr>
        </p:nvSpPr>
        <p:spPr>
          <a:xfrm>
            <a:off x="60821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xmlns="" id="{9D46459E-54B3-4ECD-AB14-2843BCC7F5E5}"/>
              </a:ext>
            </a:extLst>
          </p:cNvPr>
          <p:cNvSpPr>
            <a:spLocks noGrp="1"/>
          </p:cNvSpPr>
          <p:nvPr>
            <p:ph type="pic" idx="48"/>
          </p:nvPr>
        </p:nvSpPr>
        <p:spPr>
          <a:xfrm>
            <a:off x="2380794" y="2327877"/>
            <a:ext cx="1213203" cy="1213203"/>
          </a:xfrm>
          <a:prstGeom prst="rect">
            <a:avLst/>
          </a:prstGeom>
        </p:spPr>
      </p:sp>
      <p:sp>
        <p:nvSpPr>
          <p:cNvPr id="18" name="Segnaposto testo 9">
            <a:extLst>
              <a:ext uri="{FF2B5EF4-FFF2-40B4-BE49-F238E27FC236}">
                <a16:creationId xmlns:a16="http://schemas.microsoft.com/office/drawing/2014/main" xmlns="" id="{555C3172-E8F0-4477-B564-F12CE45E5909}"/>
              </a:ext>
            </a:extLst>
          </p:cNvPr>
          <p:cNvSpPr>
            <a:spLocks noGrp="1"/>
          </p:cNvSpPr>
          <p:nvPr>
            <p:ph type="body" sz="half" idx="49" hasCustomPrompt="1"/>
          </p:nvPr>
        </p:nvSpPr>
        <p:spPr>
          <a:xfrm>
            <a:off x="222142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xmlns="" id="{0CAE3EF3-8423-4769-BB95-020D916984BF}"/>
              </a:ext>
            </a:extLst>
          </p:cNvPr>
          <p:cNvSpPr>
            <a:spLocks noGrp="1"/>
          </p:cNvSpPr>
          <p:nvPr>
            <p:ph type="body" sz="quarter" idx="50" hasCustomPrompt="1"/>
          </p:nvPr>
        </p:nvSpPr>
        <p:spPr>
          <a:xfrm>
            <a:off x="222142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xmlns="" id="{82503BD3-1671-4D57-82CF-45BDDDB1623A}"/>
              </a:ext>
            </a:extLst>
          </p:cNvPr>
          <p:cNvSpPr>
            <a:spLocks noGrp="1"/>
          </p:cNvSpPr>
          <p:nvPr>
            <p:ph type="body" sz="quarter" idx="52" hasCustomPrompt="1"/>
          </p:nvPr>
        </p:nvSpPr>
        <p:spPr>
          <a:xfrm>
            <a:off x="222142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xmlns="" id="{937F2D98-FF53-4516-AC93-1CB129D9786B}"/>
              </a:ext>
            </a:extLst>
          </p:cNvPr>
          <p:cNvSpPr>
            <a:spLocks noGrp="1"/>
          </p:cNvSpPr>
          <p:nvPr>
            <p:ph type="pic" idx="53"/>
          </p:nvPr>
        </p:nvSpPr>
        <p:spPr>
          <a:xfrm>
            <a:off x="3986569" y="2327877"/>
            <a:ext cx="1213203" cy="1213203"/>
          </a:xfrm>
          <a:prstGeom prst="rect">
            <a:avLst/>
          </a:prstGeom>
        </p:spPr>
      </p:sp>
      <p:sp>
        <p:nvSpPr>
          <p:cNvPr id="22" name="Segnaposto testo 13">
            <a:extLst>
              <a:ext uri="{FF2B5EF4-FFF2-40B4-BE49-F238E27FC236}">
                <a16:creationId xmlns:a16="http://schemas.microsoft.com/office/drawing/2014/main" xmlns="" id="{8924AC5B-17DF-4EFB-9217-01F96C1D6831}"/>
              </a:ext>
            </a:extLst>
          </p:cNvPr>
          <p:cNvSpPr>
            <a:spLocks noGrp="1"/>
          </p:cNvSpPr>
          <p:nvPr>
            <p:ph type="body" sz="half" idx="54" hasCustomPrompt="1"/>
          </p:nvPr>
        </p:nvSpPr>
        <p:spPr>
          <a:xfrm>
            <a:off x="3827203"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xmlns="" id="{C94AA38A-0DD2-4B4F-8AF8-D2AA144CA09C}"/>
              </a:ext>
            </a:extLst>
          </p:cNvPr>
          <p:cNvSpPr>
            <a:spLocks noGrp="1"/>
          </p:cNvSpPr>
          <p:nvPr>
            <p:ph type="body" sz="quarter" idx="55" hasCustomPrompt="1"/>
          </p:nvPr>
        </p:nvSpPr>
        <p:spPr>
          <a:xfrm>
            <a:off x="3827203"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xmlns="" id="{A46FA64C-8858-40EF-B180-94DF7A027E39}"/>
              </a:ext>
            </a:extLst>
          </p:cNvPr>
          <p:cNvSpPr>
            <a:spLocks noGrp="1"/>
          </p:cNvSpPr>
          <p:nvPr>
            <p:ph type="body" sz="quarter" idx="57" hasCustomPrompt="1"/>
          </p:nvPr>
        </p:nvSpPr>
        <p:spPr>
          <a:xfrm>
            <a:off x="3827203"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xmlns="" id="{C9315B0A-6DB1-415F-89C8-A12F463F7D93}"/>
              </a:ext>
            </a:extLst>
          </p:cNvPr>
          <p:cNvSpPr>
            <a:spLocks noGrp="1"/>
          </p:cNvSpPr>
          <p:nvPr>
            <p:ph type="pic" idx="58"/>
          </p:nvPr>
        </p:nvSpPr>
        <p:spPr>
          <a:xfrm>
            <a:off x="5594227" y="2327877"/>
            <a:ext cx="1213203" cy="1213203"/>
          </a:xfrm>
          <a:prstGeom prst="rect">
            <a:avLst/>
          </a:prstGeom>
        </p:spPr>
      </p:sp>
      <p:sp>
        <p:nvSpPr>
          <p:cNvPr id="26" name="Segnaposto testo 17">
            <a:extLst>
              <a:ext uri="{FF2B5EF4-FFF2-40B4-BE49-F238E27FC236}">
                <a16:creationId xmlns:a16="http://schemas.microsoft.com/office/drawing/2014/main" xmlns="" id="{C8A09F4F-C026-4ED0-8481-FFD1B53EA9ED}"/>
              </a:ext>
            </a:extLst>
          </p:cNvPr>
          <p:cNvSpPr>
            <a:spLocks noGrp="1"/>
          </p:cNvSpPr>
          <p:nvPr>
            <p:ph type="body" sz="half" idx="59" hasCustomPrompt="1"/>
          </p:nvPr>
        </p:nvSpPr>
        <p:spPr>
          <a:xfrm>
            <a:off x="543486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xmlns="" id="{59E73419-B23F-4B07-B51B-08E60F8FE2E1}"/>
              </a:ext>
            </a:extLst>
          </p:cNvPr>
          <p:cNvSpPr>
            <a:spLocks noGrp="1"/>
          </p:cNvSpPr>
          <p:nvPr>
            <p:ph type="body" sz="quarter" idx="60" hasCustomPrompt="1"/>
          </p:nvPr>
        </p:nvSpPr>
        <p:spPr>
          <a:xfrm>
            <a:off x="543486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xmlns="" id="{4B0564F3-E8C1-4170-82EB-EB8D16322789}"/>
              </a:ext>
            </a:extLst>
          </p:cNvPr>
          <p:cNvSpPr>
            <a:spLocks noGrp="1"/>
          </p:cNvSpPr>
          <p:nvPr>
            <p:ph type="body" sz="quarter" idx="62" hasCustomPrompt="1"/>
          </p:nvPr>
        </p:nvSpPr>
        <p:spPr>
          <a:xfrm>
            <a:off x="543486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xmlns="" id="{19B921F8-A4FE-4C3C-8B68-F557AFC7C255}"/>
              </a:ext>
            </a:extLst>
          </p:cNvPr>
          <p:cNvSpPr>
            <a:spLocks noGrp="1"/>
          </p:cNvSpPr>
          <p:nvPr>
            <p:ph type="pic" idx="63"/>
          </p:nvPr>
        </p:nvSpPr>
        <p:spPr>
          <a:xfrm>
            <a:off x="7207437" y="2327877"/>
            <a:ext cx="1213203" cy="1213203"/>
          </a:xfrm>
          <a:prstGeom prst="rect">
            <a:avLst/>
          </a:prstGeom>
        </p:spPr>
      </p:sp>
      <p:sp>
        <p:nvSpPr>
          <p:cNvPr id="30" name="Segnaposto testo 21">
            <a:extLst>
              <a:ext uri="{FF2B5EF4-FFF2-40B4-BE49-F238E27FC236}">
                <a16:creationId xmlns:a16="http://schemas.microsoft.com/office/drawing/2014/main" xmlns="" id="{9DDB6E8C-D046-478C-A434-BA06825822AA}"/>
              </a:ext>
            </a:extLst>
          </p:cNvPr>
          <p:cNvSpPr>
            <a:spLocks noGrp="1"/>
          </p:cNvSpPr>
          <p:nvPr>
            <p:ph type="body" sz="half" idx="64" hasCustomPrompt="1"/>
          </p:nvPr>
        </p:nvSpPr>
        <p:spPr>
          <a:xfrm>
            <a:off x="704807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xmlns="" id="{C97522E0-ECCD-4AF6-9805-6B8DDDC86443}"/>
              </a:ext>
            </a:extLst>
          </p:cNvPr>
          <p:cNvSpPr>
            <a:spLocks noGrp="1"/>
          </p:cNvSpPr>
          <p:nvPr>
            <p:ph type="body" sz="quarter" idx="65" hasCustomPrompt="1"/>
          </p:nvPr>
        </p:nvSpPr>
        <p:spPr>
          <a:xfrm>
            <a:off x="704807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xmlns="" id="{740023F0-B732-4838-92CE-137FD04505AB}"/>
              </a:ext>
            </a:extLst>
          </p:cNvPr>
          <p:cNvSpPr>
            <a:spLocks noGrp="1"/>
          </p:cNvSpPr>
          <p:nvPr>
            <p:ph type="body" sz="quarter" idx="67" hasCustomPrompt="1"/>
          </p:nvPr>
        </p:nvSpPr>
        <p:spPr>
          <a:xfrm>
            <a:off x="704807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xmlns="" id="{17643871-48E7-41AF-8534-049E373583B4}"/>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xmlns=""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41" name="Segnaposto numero diapositiva 2">
            <a:extLst>
              <a:ext uri="{FF2B5EF4-FFF2-40B4-BE49-F238E27FC236}">
                <a16:creationId xmlns:a16="http://schemas.microsoft.com/office/drawing/2014/main" xmlns="" id="{9729CB21-2755-4944-A07B-BA03F9F6AB9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3" name="Segnaposto testo 14">
            <a:extLst>
              <a:ext uri="{FF2B5EF4-FFF2-40B4-BE49-F238E27FC236}">
                <a16:creationId xmlns:a16="http://schemas.microsoft.com/office/drawing/2014/main" xmlns="" id="{BF027A5C-E976-4706-A669-C56BB01BFBE4}"/>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xmlns="" id="{0ED91DD8-B07C-4071-94BC-953D872650E9}"/>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xmlns=""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xmlns="" id="{DEA1B97F-D4DA-47CD-A840-9CA312ED4558}"/>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9" name="Segnaposto testo 16">
            <a:extLst>
              <a:ext uri="{FF2B5EF4-FFF2-40B4-BE49-F238E27FC236}">
                <a16:creationId xmlns:a16="http://schemas.microsoft.com/office/drawing/2014/main" xmlns="" id="{D7A1D89C-554A-45A0-81FD-5703D59D757B}"/>
              </a:ext>
            </a:extLst>
          </p:cNvPr>
          <p:cNvSpPr>
            <a:spLocks noGrp="1"/>
          </p:cNvSpPr>
          <p:nvPr>
            <p:ph type="body" sz="quarter" idx="11"/>
          </p:nvPr>
        </p:nvSpPr>
        <p:spPr>
          <a:xfrm>
            <a:off x="608218" y="1673208"/>
            <a:ext cx="7927564" cy="4023360"/>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a:solidFill>
                  <a:srgbClr val="0A4F9D"/>
                </a:solidFill>
              </a:defRPr>
            </a:lvl1pPr>
            <a:lvl2pPr marL="800100" indent="-342900">
              <a:buFont typeface="Arial" panose="020B0604020202020204" pitchFamily="34" charset="0"/>
              <a:buChar char="•"/>
              <a:defRPr sz="2000" b="0" i="0">
                <a:solidFill>
                  <a:srgbClr val="0A4F9D"/>
                </a:solidFill>
              </a:defRPr>
            </a:lvl2pPr>
            <a:lvl3pPr>
              <a:defRPr sz="1800" b="0" i="0">
                <a:solidFill>
                  <a:srgbClr val="0A4F9D"/>
                </a:solidFill>
              </a:defRPr>
            </a:lvl3pPr>
            <a:lvl4pPr>
              <a:defRPr sz="16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xmlns="" id="{6357A908-4B8E-4163-A034-9991553C7695}"/>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0" name="Picture 9"/>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276174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xmlns=""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xmlns=""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10" name="Segnaposto testo 14">
            <a:extLst>
              <a:ext uri="{FF2B5EF4-FFF2-40B4-BE49-F238E27FC236}">
                <a16:creationId xmlns:a16="http://schemas.microsoft.com/office/drawing/2014/main" xmlns="" id="{97FB85B5-6228-404B-AD4F-E282BDF020D6}"/>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xmlns="" id="{60CFBABD-05E9-482D-806C-33F57BDA227C}"/>
              </a:ext>
            </a:extLst>
          </p:cNvPr>
          <p:cNvSpPr>
            <a:spLocks noGrp="1"/>
          </p:cNvSpPr>
          <p:nvPr>
            <p:ph type="body" sz="quarter" idx="16"/>
          </p:nvPr>
        </p:nvSpPr>
        <p:spPr>
          <a:xfrm>
            <a:off x="4680157" y="1641986"/>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xmlns="" id="{776977DB-B103-4223-B744-E3B4D67AB1BE}"/>
              </a:ext>
            </a:extLst>
          </p:cNvPr>
          <p:cNvSpPr>
            <a:spLocks noGrp="1"/>
          </p:cNvSpPr>
          <p:nvPr>
            <p:ph type="body" sz="quarter" idx="18"/>
          </p:nvPr>
        </p:nvSpPr>
        <p:spPr>
          <a:xfrm>
            <a:off x="608219" y="1641985"/>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98011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xmlns=""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4" name="Segnaposto numero diapositiva 2">
            <a:extLst>
              <a:ext uri="{FF2B5EF4-FFF2-40B4-BE49-F238E27FC236}">
                <a16:creationId xmlns:a16="http://schemas.microsoft.com/office/drawing/2014/main" xmlns="" id="{871AF109-AFBE-4B33-9426-852B82EA964C}"/>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xmlns="" id="{FB6D1AFD-4D90-4431-BFD4-C74D96427061}"/>
              </a:ext>
            </a:extLst>
          </p:cNvPr>
          <p:cNvSpPr>
            <a:spLocks noGrp="1"/>
          </p:cNvSpPr>
          <p:nvPr>
            <p:ph type="pic" sz="quarter" idx="15"/>
          </p:nvPr>
        </p:nvSpPr>
        <p:spPr>
          <a:xfrm>
            <a:off x="608218" y="1625074"/>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xmlns="" id="{81F7F5C7-0BE5-4C28-9122-26BAF7830958}"/>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Picture 8"/>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xmlns=""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xmlns=""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xmlns="" id="{72B29E39-B1A0-4751-98DA-6CCC0DFFD915}"/>
              </a:ext>
            </a:extLst>
          </p:cNvPr>
          <p:cNvSpPr>
            <a:spLocks noGrp="1"/>
          </p:cNvSpPr>
          <p:nvPr>
            <p:ph type="pic" sz="quarter" idx="15"/>
          </p:nvPr>
        </p:nvSpPr>
        <p:spPr>
          <a:xfrm>
            <a:off x="608013" y="1641354"/>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xmlns="" id="{CEF44DAD-A45C-46E8-AEA1-E963D0181161}"/>
              </a:ext>
            </a:extLst>
          </p:cNvPr>
          <p:cNvSpPr>
            <a:spLocks noGrp="1"/>
          </p:cNvSpPr>
          <p:nvPr>
            <p:ph type="pic" sz="quarter" idx="16"/>
          </p:nvPr>
        </p:nvSpPr>
        <p:spPr>
          <a:xfrm>
            <a:off x="4741657" y="1641353"/>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xmlns="" id="{3B560A07-4509-451F-B85A-627814686093}"/>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xmlns=""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3" name="Segnaposto numero diapositiva 2">
            <a:extLst>
              <a:ext uri="{FF2B5EF4-FFF2-40B4-BE49-F238E27FC236}">
                <a16:creationId xmlns:a16="http://schemas.microsoft.com/office/drawing/2014/main" xmlns="" id="{B2C05C6E-7985-4302-9DE4-E9073B77EFA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21" name="Segnaposto immagine 7">
            <a:extLst>
              <a:ext uri="{FF2B5EF4-FFF2-40B4-BE49-F238E27FC236}">
                <a16:creationId xmlns:a16="http://schemas.microsoft.com/office/drawing/2014/main" xmlns="" id="{67DD3ED7-9108-4B03-9A83-FCB62E6DA2E3}"/>
              </a:ext>
            </a:extLst>
          </p:cNvPr>
          <p:cNvSpPr>
            <a:spLocks noGrp="1"/>
          </p:cNvSpPr>
          <p:nvPr>
            <p:ph type="pic" sz="quarter" idx="15"/>
          </p:nvPr>
        </p:nvSpPr>
        <p:spPr>
          <a:xfrm>
            <a:off x="608219" y="1838960"/>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xmlns="" id="{A714F878-8776-45ED-8C0B-FD46F1E7CFC9}"/>
              </a:ext>
            </a:extLst>
          </p:cNvPr>
          <p:cNvSpPr>
            <a:spLocks noGrp="1"/>
          </p:cNvSpPr>
          <p:nvPr>
            <p:ph type="body" sz="quarter" idx="16"/>
          </p:nvPr>
        </p:nvSpPr>
        <p:spPr>
          <a:xfrm>
            <a:off x="4680157" y="1840813"/>
            <a:ext cx="3855625" cy="414591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xmlns="" id="{940BB6E4-E766-48E0-A4CA-75E82B201720}"/>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8" name="Picture 7"/>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5" y="3179417"/>
            <a:ext cx="2942835" cy="2442670"/>
          </a:xfrm>
          <a:prstGeom prst="rect">
            <a:avLst/>
          </a:prstGeom>
        </p:spPr>
      </p:pic>
      <p:sp>
        <p:nvSpPr>
          <p:cNvPr id="3" name="Segnaposto testo 2"/>
          <p:cNvSpPr>
            <a:spLocks noGrp="1"/>
          </p:cNvSpPr>
          <p:nvPr>
            <p:ph type="body" sz="quarter" idx="11" hasCustomPrompt="1"/>
          </p:nvPr>
        </p:nvSpPr>
        <p:spPr>
          <a:xfrm>
            <a:off x="2618846"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3" y="2261869"/>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xmlns="" id="{2FCD18AF-03FA-448C-BB0B-2EB0FCE5F943}"/>
              </a:ext>
            </a:extLst>
          </p:cNvPr>
          <p:cNvSpPr txBox="1"/>
          <p:nvPr userDrawn="1"/>
        </p:nvSpPr>
        <p:spPr>
          <a:xfrm>
            <a:off x="4816475" y="5560244"/>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pic>
        <p:nvPicPr>
          <p:cNvPr id="14" name="Picture 13"/>
          <p:cNvPicPr/>
          <p:nvPr userDrawn="1"/>
        </p:nvPicPr>
        <p:blipFill>
          <a:blip r:embed="rId4">
            <a:extLst>
              <a:ext uri="{28A0092B-C50C-407E-A947-70E740481C1C}">
                <a14:useLocalDpi xmlns:a14="http://schemas.microsoft.com/office/drawing/2010/main" val="0"/>
              </a:ext>
            </a:extLst>
          </a:blip>
          <a:stretch>
            <a:fillRect/>
          </a:stretch>
        </p:blipFill>
        <p:spPr>
          <a:xfrm>
            <a:off x="527898" y="3906307"/>
            <a:ext cx="3366770" cy="1647828"/>
          </a:xfrm>
          <a:prstGeom prst="rect">
            <a:avLst/>
          </a:prstGeom>
        </p:spPr>
      </p:pic>
      <p:sp>
        <p:nvSpPr>
          <p:cNvPr id="15" name="CasellaDiTesto 1">
            <a:extLst>
              <a:ext uri="{FF2B5EF4-FFF2-40B4-BE49-F238E27FC236}">
                <a16:creationId xmlns:a16="http://schemas.microsoft.com/office/drawing/2014/main" xmlns="" id="{2FCD18AF-03FA-448C-BB0B-2EB0FCE5F943}"/>
              </a:ext>
            </a:extLst>
          </p:cNvPr>
          <p:cNvSpPr txBox="1"/>
          <p:nvPr userDrawn="1"/>
        </p:nvSpPr>
        <p:spPr>
          <a:xfrm>
            <a:off x="0" y="5577178"/>
            <a:ext cx="4389376"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www.task39.ieabioenergy.com</a:t>
            </a:r>
          </a:p>
        </p:txBody>
      </p:sp>
    </p:spTree>
    <p:extLst>
      <p:ext uri="{BB962C8B-B14F-4D97-AF65-F5344CB8AC3E}">
        <p14:creationId xmlns:p14="http://schemas.microsoft.com/office/powerpoint/2010/main" val="368687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5" y="2171883"/>
            <a:ext cx="2942835" cy="2442670"/>
          </a:xfrm>
          <a:prstGeom prst="rect">
            <a:avLst/>
          </a:prstGeom>
        </p:spPr>
      </p:pic>
      <p:sp>
        <p:nvSpPr>
          <p:cNvPr id="3" name="Segnaposto testo 2"/>
          <p:cNvSpPr>
            <a:spLocks noGrp="1"/>
          </p:cNvSpPr>
          <p:nvPr>
            <p:ph type="body" sz="quarter" idx="11" hasCustomPrompt="1"/>
          </p:nvPr>
        </p:nvSpPr>
        <p:spPr>
          <a:xfrm>
            <a:off x="773113"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3" y="3514937"/>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3" y="5138670"/>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xmlns="" id="{9EC8956B-B1F9-4D33-80B4-8B26EA6BB96F}"/>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xmlns="" id="{FE689D27-0393-428F-B1C2-BD1832E6533F}"/>
              </a:ext>
            </a:extLst>
          </p:cNvPr>
          <p:cNvSpPr>
            <a:spLocks noGrp="1"/>
          </p:cNvSpPr>
          <p:nvPr>
            <p:ph type="pic" sz="quarter" idx="15"/>
          </p:nvPr>
        </p:nvSpPr>
        <p:spPr>
          <a:xfrm>
            <a:off x="608219" y="2324100"/>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xmlns="" id="{5A7A884E-868B-4AE7-A3EA-FFA6FD472163}"/>
              </a:ext>
            </a:extLst>
          </p:cNvPr>
          <p:cNvSpPr>
            <a:spLocks noGrp="1"/>
          </p:cNvSpPr>
          <p:nvPr>
            <p:ph type="body" sz="quarter" idx="16"/>
          </p:nvPr>
        </p:nvSpPr>
        <p:spPr>
          <a:xfrm>
            <a:off x="4680157" y="2325953"/>
            <a:ext cx="3855625" cy="366077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xmlns="" id="{BCAE2E5A-271A-4E92-B711-0245AD2FFE0E}"/>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xmlns="" id="{7576CA13-B570-4F61-97DC-A820FBC8DEBC}"/>
              </a:ext>
            </a:extLst>
          </p:cNvPr>
          <p:cNvSpPr txBox="1">
            <a:spLocks/>
          </p:cNvSpPr>
          <p:nvPr userDrawn="1"/>
        </p:nvSpPr>
        <p:spPr>
          <a:xfrm>
            <a:off x="608218" y="6283502"/>
            <a:ext cx="1456556"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xmlns="" id="{EE194034-51DE-4D76-9226-EC41156CFA1B}"/>
              </a:ext>
            </a:extLst>
          </p:cNvPr>
          <p:cNvSpPr txBox="1">
            <a:spLocks/>
          </p:cNvSpPr>
          <p:nvPr userDrawn="1"/>
        </p:nvSpPr>
        <p:spPr>
          <a:xfrm>
            <a:off x="3475776" y="6283502"/>
            <a:ext cx="2192447"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xmlns="" id="{9EB8ED05-FBC3-4256-9F84-860693637D03}"/>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xmlns=""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9" name="Segnaposto numero diapositiva 2">
            <a:extLst>
              <a:ext uri="{FF2B5EF4-FFF2-40B4-BE49-F238E27FC236}">
                <a16:creationId xmlns:a16="http://schemas.microsoft.com/office/drawing/2014/main" xmlns="" id="{5D6249A3-D378-4633-BB6F-5491EB57B3E5}"/>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629949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xmlns="" id="{65A3EF8C-2DD6-41B3-BD88-E086C232F845}"/>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4219931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70" r:id="rId5"/>
    <p:sldLayoutId id="2147483669" r:id="rId6"/>
    <p:sldLayoutId id="2147483664" r:id="rId7"/>
    <p:sldLayoutId id="2147483665" r:id="rId8"/>
    <p:sldLayoutId id="2147483667" r:id="rId9"/>
    <p:sldLayoutId id="2147483671" r:id="rId10"/>
    <p:sldLayoutId id="2147483668" r:id="rId11"/>
  </p:sldLayoutIdLst>
  <p:hf hdr="0" ftr="0" dt="0"/>
  <p:txStyles>
    <p:title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p:txBody>
          <a:bodyPr/>
          <a:lstStyle/>
          <a:p>
            <a:r>
              <a:rPr lang="it-IT" dirty="0" err="1"/>
              <a:t>Lessons</a:t>
            </a:r>
            <a:r>
              <a:rPr lang="it-IT" dirty="0"/>
              <a:t> </a:t>
            </a:r>
            <a:r>
              <a:rPr lang="it-IT" dirty="0" err="1"/>
              <a:t>learned</a:t>
            </a:r>
            <a:r>
              <a:rPr lang="it-IT" dirty="0"/>
              <a:t> </a:t>
            </a:r>
            <a:r>
              <a:rPr lang="it-IT" dirty="0" err="1"/>
              <a:t>biofuels</a:t>
            </a:r>
            <a:r>
              <a:rPr lang="it-IT" dirty="0"/>
              <a:t> | Project </a:t>
            </a:r>
            <a:r>
              <a:rPr lang="it-IT" dirty="0" err="1"/>
              <a:t>proposal</a:t>
            </a:r>
            <a:endParaRPr lang="it-IT" dirty="0"/>
          </a:p>
        </p:txBody>
      </p:sp>
      <p:sp>
        <p:nvSpPr>
          <p:cNvPr id="17" name="Segnaposto testo 16"/>
          <p:cNvSpPr>
            <a:spLocks noGrp="1"/>
          </p:cNvSpPr>
          <p:nvPr>
            <p:ph type="body" sz="quarter" idx="12"/>
          </p:nvPr>
        </p:nvSpPr>
        <p:spPr>
          <a:xfrm>
            <a:off x="3902924" y="3155036"/>
            <a:ext cx="5241075" cy="633327"/>
          </a:xfrm>
        </p:spPr>
        <p:txBody>
          <a:bodyPr/>
          <a:lstStyle/>
          <a:p>
            <a:r>
              <a:rPr lang="en-US" dirty="0"/>
              <a:t>Assess successes and lessons learned for conventional / advanced biofuels deployment</a:t>
            </a:r>
            <a:endParaRPr lang="it-IT" dirty="0"/>
          </a:p>
        </p:txBody>
      </p:sp>
      <p:sp>
        <p:nvSpPr>
          <p:cNvPr id="18" name="Segnaposto testo 17"/>
          <p:cNvSpPr>
            <a:spLocks noGrp="1"/>
          </p:cNvSpPr>
          <p:nvPr>
            <p:ph type="body" sz="quarter" idx="13"/>
          </p:nvPr>
        </p:nvSpPr>
        <p:spPr>
          <a:xfrm>
            <a:off x="3902925" y="4183052"/>
            <a:ext cx="5073650" cy="656820"/>
          </a:xfrm>
        </p:spPr>
        <p:txBody>
          <a:bodyPr/>
          <a:lstStyle/>
          <a:p>
            <a:r>
              <a:rPr lang="it-IT" sz="1800" dirty="0"/>
              <a:t>Franziska Müller-Langer, Tomas Ekbom</a:t>
            </a:r>
          </a:p>
          <a:p>
            <a:r>
              <a:rPr lang="it-IT" dirty="0"/>
              <a:t>Web meeting | </a:t>
            </a:r>
            <a:r>
              <a:rPr lang="it-IT" dirty="0" err="1"/>
              <a:t>June</a:t>
            </a:r>
            <a:r>
              <a:rPr lang="it-IT" dirty="0"/>
              <a:t> 23, 2020</a:t>
            </a:r>
          </a:p>
          <a:p>
            <a:endParaRPr lang="it-IT" sz="1800" dirty="0"/>
          </a:p>
        </p:txBody>
      </p:sp>
      <p:pic>
        <p:nvPicPr>
          <p:cNvPr id="5" name="Segnaposto immagine 4" descr="Immagine che contiene erba, natura, esterni, campo&#10;&#10;Descrizione generata automaticamente">
            <a:extLst>
              <a:ext uri="{FF2B5EF4-FFF2-40B4-BE49-F238E27FC236}">
                <a16:creationId xmlns:a16="http://schemas.microsoft.com/office/drawing/2014/main" xmlns="" id="{8F53D0DA-7A96-482D-B6F0-681735847BC0}"/>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23988" r="23988"/>
          <a:stretch>
            <a:fillRect/>
          </a:stretch>
        </p:blipFill>
        <p:spPr/>
      </p:pic>
    </p:spTree>
    <p:extLst>
      <p:ext uri="{BB962C8B-B14F-4D97-AF65-F5344CB8AC3E}">
        <p14:creationId xmlns:p14="http://schemas.microsoft.com/office/powerpoint/2010/main" val="1561626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346AA656-EB68-442D-9F28-6DF04A980E3D}"/>
              </a:ext>
            </a:extLst>
          </p:cNvPr>
          <p:cNvSpPr>
            <a:spLocks noGrp="1"/>
          </p:cNvSpPr>
          <p:nvPr>
            <p:ph type="body" sz="quarter" idx="11"/>
          </p:nvPr>
        </p:nvSpPr>
        <p:spPr>
          <a:xfrm>
            <a:off x="608218" y="1673208"/>
            <a:ext cx="8220472" cy="4023360"/>
          </a:xfrm>
        </p:spPr>
        <p:txBody>
          <a:bodyPr>
            <a:normAutofit/>
          </a:bodyPr>
          <a:lstStyle/>
          <a:p>
            <a:r>
              <a:rPr lang="en-US" sz="2000" dirty="0"/>
              <a:t>Evaluation of reasons underlying </a:t>
            </a:r>
          </a:p>
          <a:p>
            <a:pPr lvl="1">
              <a:buFont typeface="Symbol" panose="05050102010706020507" pitchFamily="18" charset="2"/>
              <a:buChar char="-"/>
            </a:pPr>
            <a:r>
              <a:rPr lang="en-US" sz="1800" dirty="0"/>
              <a:t>the past and ongoing booms and busts cycles of biofuel technologies development, demonstration, deployment and replication </a:t>
            </a:r>
          </a:p>
          <a:p>
            <a:pPr lvl="1">
              <a:buFont typeface="Symbol" panose="05050102010706020507" pitchFamily="18" charset="2"/>
              <a:buChar char="-"/>
            </a:pPr>
            <a:r>
              <a:rPr lang="en-US" sz="1800" dirty="0"/>
              <a:t>in order to identify the best policy framework conditions and measures for stimulating increased future markets for production and consumption of sustainable transport biofuels.</a:t>
            </a:r>
          </a:p>
          <a:p>
            <a:endParaRPr lang="en-US" sz="2000" dirty="0"/>
          </a:p>
          <a:p>
            <a:r>
              <a:rPr lang="en-US" sz="2000" dirty="0"/>
              <a:t>Research question (T39): </a:t>
            </a:r>
            <a:r>
              <a:rPr lang="en-US" sz="2000" b="1" dirty="0"/>
              <a:t>“What is required to re-stimulate vigorous biofuels development and scale up?”</a:t>
            </a:r>
          </a:p>
          <a:p>
            <a:r>
              <a:rPr lang="en-US" sz="2000" dirty="0"/>
              <a:t>Research question (T45): </a:t>
            </a:r>
            <a:r>
              <a:rPr lang="en-US" sz="2000" b="1" dirty="0"/>
              <a:t>“What are key factors for the success of sustainable advanced biofuel projects?”</a:t>
            </a:r>
          </a:p>
          <a:p>
            <a:endParaRPr lang="en-US" sz="2000" b="1" dirty="0"/>
          </a:p>
          <a:p>
            <a:endParaRPr lang="it-IT" sz="2000" dirty="0"/>
          </a:p>
        </p:txBody>
      </p:sp>
      <p:sp>
        <p:nvSpPr>
          <p:cNvPr id="3" name="Segnaposto testo 2">
            <a:extLst>
              <a:ext uri="{FF2B5EF4-FFF2-40B4-BE49-F238E27FC236}">
                <a16:creationId xmlns:a16="http://schemas.microsoft.com/office/drawing/2014/main" xmlns="" id="{6DA2D9B1-EDC6-4A4D-81EC-AEA22927B4AC}"/>
              </a:ext>
            </a:extLst>
          </p:cNvPr>
          <p:cNvSpPr>
            <a:spLocks noGrp="1"/>
          </p:cNvSpPr>
          <p:nvPr>
            <p:ph type="body" sz="quarter" idx="17"/>
          </p:nvPr>
        </p:nvSpPr>
        <p:spPr/>
        <p:txBody>
          <a:bodyPr/>
          <a:lstStyle/>
          <a:p>
            <a:r>
              <a:rPr lang="it-IT" dirty="0" err="1"/>
              <a:t>Purpose</a:t>
            </a:r>
            <a:r>
              <a:rPr lang="it-IT" dirty="0"/>
              <a:t> and </a:t>
            </a:r>
            <a:r>
              <a:rPr lang="it-IT" dirty="0" err="1"/>
              <a:t>objectives</a:t>
            </a:r>
            <a:endParaRPr lang="it-IT" dirty="0"/>
          </a:p>
        </p:txBody>
      </p:sp>
    </p:spTree>
    <p:extLst>
      <p:ext uri="{BB962C8B-B14F-4D97-AF65-F5344CB8AC3E}">
        <p14:creationId xmlns:p14="http://schemas.microsoft.com/office/powerpoint/2010/main" val="258901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681B2AE5-2BBD-41A9-8F44-D75F5EC12F23}"/>
              </a:ext>
            </a:extLst>
          </p:cNvPr>
          <p:cNvSpPr>
            <a:spLocks noGrp="1"/>
          </p:cNvSpPr>
          <p:nvPr>
            <p:ph type="body" sz="quarter" idx="17"/>
          </p:nvPr>
        </p:nvSpPr>
        <p:spPr>
          <a:xfrm>
            <a:off x="608218" y="495159"/>
            <a:ext cx="8535782" cy="980907"/>
          </a:xfrm>
        </p:spPr>
        <p:txBody>
          <a:bodyPr/>
          <a:lstStyle/>
          <a:p>
            <a:r>
              <a:rPr lang="it-IT" dirty="0" err="1"/>
              <a:t>Activities</a:t>
            </a:r>
            <a:r>
              <a:rPr lang="it-IT" dirty="0"/>
              <a:t> and </a:t>
            </a:r>
            <a:r>
              <a:rPr lang="it-IT" dirty="0" err="1"/>
              <a:t>expected</a:t>
            </a:r>
            <a:r>
              <a:rPr lang="it-IT" dirty="0"/>
              <a:t> </a:t>
            </a:r>
            <a:r>
              <a:rPr lang="it-IT" dirty="0" err="1"/>
              <a:t>results</a:t>
            </a:r>
            <a:r>
              <a:rPr lang="it-IT" dirty="0"/>
              <a:t> | </a:t>
            </a:r>
            <a:r>
              <a:rPr lang="it-IT" dirty="0" err="1"/>
              <a:t>WPs</a:t>
            </a:r>
            <a:endParaRPr lang="it-IT" dirty="0"/>
          </a:p>
        </p:txBody>
      </p:sp>
      <p:pic>
        <p:nvPicPr>
          <p:cNvPr id="3" name="Grafik 2"/>
          <p:cNvPicPr>
            <a:picLocks noChangeAspect="1"/>
          </p:cNvPicPr>
          <p:nvPr/>
        </p:nvPicPr>
        <p:blipFill>
          <a:blip r:embed="rId2"/>
          <a:stretch>
            <a:fillRect/>
          </a:stretch>
        </p:blipFill>
        <p:spPr>
          <a:xfrm>
            <a:off x="608217" y="1162487"/>
            <a:ext cx="8069791" cy="4828409"/>
          </a:xfrm>
          <a:prstGeom prst="rect">
            <a:avLst/>
          </a:prstGeom>
        </p:spPr>
      </p:pic>
    </p:spTree>
    <p:extLst>
      <p:ext uri="{BB962C8B-B14F-4D97-AF65-F5344CB8AC3E}">
        <p14:creationId xmlns:p14="http://schemas.microsoft.com/office/powerpoint/2010/main" val="138039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681B2AE5-2BBD-41A9-8F44-D75F5EC12F23}"/>
              </a:ext>
            </a:extLst>
          </p:cNvPr>
          <p:cNvSpPr>
            <a:spLocks noGrp="1"/>
          </p:cNvSpPr>
          <p:nvPr>
            <p:ph type="body" sz="quarter" idx="17"/>
          </p:nvPr>
        </p:nvSpPr>
        <p:spPr>
          <a:xfrm>
            <a:off x="608218" y="495159"/>
            <a:ext cx="8535782" cy="980907"/>
          </a:xfrm>
        </p:spPr>
        <p:txBody>
          <a:bodyPr/>
          <a:lstStyle/>
          <a:p>
            <a:r>
              <a:rPr lang="en-US" dirty="0"/>
              <a:t>Participants | Expertise of IEA TCP Bioenergy</a:t>
            </a:r>
            <a:endParaRPr lang="it-IT" dirty="0"/>
          </a:p>
        </p:txBody>
      </p:sp>
      <p:sp>
        <p:nvSpPr>
          <p:cNvPr id="4" name="Segnaposto testo 1">
            <a:extLst>
              <a:ext uri="{FF2B5EF4-FFF2-40B4-BE49-F238E27FC236}">
                <a16:creationId xmlns:a16="http://schemas.microsoft.com/office/drawing/2014/main" xmlns="" id="{346AA656-EB68-442D-9F28-6DF04A980E3D}"/>
              </a:ext>
            </a:extLst>
          </p:cNvPr>
          <p:cNvSpPr>
            <a:spLocks noGrp="1"/>
          </p:cNvSpPr>
          <p:nvPr>
            <p:ph type="body" sz="quarter" idx="4294967295"/>
          </p:nvPr>
        </p:nvSpPr>
        <p:spPr>
          <a:xfrm>
            <a:off x="608218" y="1378919"/>
            <a:ext cx="8220472" cy="4023360"/>
          </a:xfrm>
          <a:prstGeom prst="rect">
            <a:avLst/>
          </a:prstGeom>
        </p:spPr>
        <p:txBody>
          <a:bodyPr>
            <a:normAutofit/>
          </a:bodyPr>
          <a:lstStyle/>
          <a:p>
            <a:r>
              <a:rPr lang="en-US" sz="2000" dirty="0">
                <a:solidFill>
                  <a:srgbClr val="0A4F9D"/>
                </a:solidFill>
              </a:rPr>
              <a:t>T39 (tbc)| SVEBIO/S, DBFZ+KIT/DE, NREL/US, UBC/CA, USP/BR</a:t>
            </a:r>
          </a:p>
          <a:p>
            <a:r>
              <a:rPr lang="en-US" sz="2000" dirty="0">
                <a:solidFill>
                  <a:srgbClr val="0A4F9D"/>
                </a:solidFill>
              </a:rPr>
              <a:t>T40 (tbc) | UU/NL, INL/US</a:t>
            </a:r>
          </a:p>
          <a:p>
            <a:r>
              <a:rPr lang="en-US" sz="2000" dirty="0">
                <a:solidFill>
                  <a:srgbClr val="0A4F9D"/>
                </a:solidFill>
              </a:rPr>
              <a:t>T45 (tbc)| USP/BR, UU/NL, DBFZ/DE </a:t>
            </a:r>
          </a:p>
          <a:p>
            <a:r>
              <a:rPr lang="en-US" sz="2000" dirty="0">
                <a:solidFill>
                  <a:srgbClr val="0A4F9D"/>
                </a:solidFill>
              </a:rPr>
              <a:t>In addition, contributions from the task members are very welcome with regard to </a:t>
            </a:r>
          </a:p>
          <a:p>
            <a:pPr lvl="1">
              <a:buFont typeface="Symbol" panose="05050102010706020507" pitchFamily="18" charset="2"/>
              <a:buChar char="-"/>
            </a:pPr>
            <a:r>
              <a:rPr lang="en-US" sz="1800" dirty="0">
                <a:solidFill>
                  <a:srgbClr val="0A4F9D"/>
                </a:solidFill>
              </a:rPr>
              <a:t>collecting and sharing information and </a:t>
            </a:r>
          </a:p>
          <a:p>
            <a:pPr lvl="1">
              <a:buFont typeface="Symbol" panose="05050102010706020507" pitchFamily="18" charset="2"/>
              <a:buChar char="-"/>
            </a:pPr>
            <a:r>
              <a:rPr lang="en-US" sz="1800" dirty="0">
                <a:solidFill>
                  <a:srgbClr val="0A4F9D"/>
                </a:solidFill>
              </a:rPr>
              <a:t>ongoing discussions related to the project. </a:t>
            </a:r>
          </a:p>
          <a:p>
            <a:endParaRPr lang="it-IT" sz="2000" dirty="0"/>
          </a:p>
        </p:txBody>
      </p:sp>
    </p:spTree>
    <p:extLst>
      <p:ext uri="{BB962C8B-B14F-4D97-AF65-F5344CB8AC3E}">
        <p14:creationId xmlns:p14="http://schemas.microsoft.com/office/powerpoint/2010/main" val="298586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681B2AE5-2BBD-41A9-8F44-D75F5EC12F23}"/>
              </a:ext>
            </a:extLst>
          </p:cNvPr>
          <p:cNvSpPr>
            <a:spLocks noGrp="1"/>
          </p:cNvSpPr>
          <p:nvPr>
            <p:ph type="body" sz="quarter" idx="17"/>
          </p:nvPr>
        </p:nvSpPr>
        <p:spPr>
          <a:xfrm>
            <a:off x="608218" y="495159"/>
            <a:ext cx="8535782" cy="980907"/>
          </a:xfrm>
        </p:spPr>
        <p:txBody>
          <a:bodyPr/>
          <a:lstStyle/>
          <a:p>
            <a:r>
              <a:rPr lang="en-US" dirty="0"/>
              <a:t>Indicative schedule | 06/2020 to 09/2021</a:t>
            </a:r>
          </a:p>
          <a:p>
            <a:endParaRPr lang="it-IT" dirty="0"/>
          </a:p>
        </p:txBody>
      </p:sp>
      <p:pic>
        <p:nvPicPr>
          <p:cNvPr id="5" name="Grafik 4"/>
          <p:cNvPicPr>
            <a:picLocks noChangeAspect="1"/>
          </p:cNvPicPr>
          <p:nvPr/>
        </p:nvPicPr>
        <p:blipFill>
          <a:blip r:embed="rId2"/>
          <a:stretch>
            <a:fillRect/>
          </a:stretch>
        </p:blipFill>
        <p:spPr>
          <a:xfrm>
            <a:off x="645492" y="1148819"/>
            <a:ext cx="8461234" cy="4456990"/>
          </a:xfrm>
          <a:prstGeom prst="rect">
            <a:avLst/>
          </a:prstGeom>
        </p:spPr>
      </p:pic>
    </p:spTree>
    <p:extLst>
      <p:ext uri="{BB962C8B-B14F-4D97-AF65-F5344CB8AC3E}">
        <p14:creationId xmlns:p14="http://schemas.microsoft.com/office/powerpoint/2010/main" val="3960657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681B2AE5-2BBD-41A9-8F44-D75F5EC12F23}"/>
              </a:ext>
            </a:extLst>
          </p:cNvPr>
          <p:cNvSpPr>
            <a:spLocks noGrp="1"/>
          </p:cNvSpPr>
          <p:nvPr>
            <p:ph type="body" sz="quarter" idx="17"/>
          </p:nvPr>
        </p:nvSpPr>
        <p:spPr>
          <a:xfrm>
            <a:off x="608218" y="495159"/>
            <a:ext cx="8535782" cy="980907"/>
          </a:xfrm>
        </p:spPr>
        <p:txBody>
          <a:bodyPr/>
          <a:lstStyle/>
          <a:p>
            <a:r>
              <a:rPr lang="en-US" dirty="0"/>
              <a:t>Indicative budget | tbc</a:t>
            </a:r>
          </a:p>
          <a:p>
            <a:endParaRPr lang="it-IT" dirty="0"/>
          </a:p>
        </p:txBody>
      </p:sp>
      <p:pic>
        <p:nvPicPr>
          <p:cNvPr id="4" name="Grafik 3"/>
          <p:cNvPicPr>
            <a:picLocks noChangeAspect="1"/>
          </p:cNvPicPr>
          <p:nvPr/>
        </p:nvPicPr>
        <p:blipFill>
          <a:blip r:embed="rId2"/>
          <a:stretch>
            <a:fillRect/>
          </a:stretch>
        </p:blipFill>
        <p:spPr>
          <a:xfrm>
            <a:off x="665649" y="1362625"/>
            <a:ext cx="8220996" cy="3639482"/>
          </a:xfrm>
          <a:prstGeom prst="rect">
            <a:avLst/>
          </a:prstGeom>
        </p:spPr>
      </p:pic>
      <p:sp>
        <p:nvSpPr>
          <p:cNvPr id="6" name="Segnaposto testo 1">
            <a:extLst>
              <a:ext uri="{FF2B5EF4-FFF2-40B4-BE49-F238E27FC236}">
                <a16:creationId xmlns:a16="http://schemas.microsoft.com/office/drawing/2014/main" xmlns="" id="{346AA656-EB68-442D-9F28-6DF04A980E3D}"/>
              </a:ext>
            </a:extLst>
          </p:cNvPr>
          <p:cNvSpPr>
            <a:spLocks noGrp="1"/>
          </p:cNvSpPr>
          <p:nvPr>
            <p:ph type="body" sz="quarter" idx="4294967295"/>
          </p:nvPr>
        </p:nvSpPr>
        <p:spPr>
          <a:xfrm>
            <a:off x="608218" y="4682065"/>
            <a:ext cx="8439262" cy="1507068"/>
          </a:xfrm>
          <a:prstGeom prst="rect">
            <a:avLst/>
          </a:prstGeom>
        </p:spPr>
        <p:txBody>
          <a:bodyPr>
            <a:normAutofit/>
          </a:bodyPr>
          <a:lstStyle/>
          <a:p>
            <a:pPr marL="0" indent="0">
              <a:lnSpc>
                <a:spcPct val="110000"/>
              </a:lnSpc>
              <a:buNone/>
            </a:pPr>
            <a:r>
              <a:rPr lang="en-US" sz="1400" dirty="0">
                <a:solidFill>
                  <a:srgbClr val="0A4F9D"/>
                </a:solidFill>
              </a:rPr>
              <a:t>Note: budget covers just a part of the overall study costs. All project partners have to </a:t>
            </a:r>
            <a:r>
              <a:rPr lang="en-US" sz="1400" dirty="0" err="1">
                <a:solidFill>
                  <a:srgbClr val="0A4F9D"/>
                </a:solidFill>
              </a:rPr>
              <a:t>cofinance</a:t>
            </a:r>
            <a:r>
              <a:rPr lang="en-US" sz="1400" dirty="0">
                <a:solidFill>
                  <a:srgbClr val="0A4F9D"/>
                </a:solidFill>
              </a:rPr>
              <a:t> their work by a significant share of in-kind contributions, such as building the WPs on prior work in this area, leveraging research work of PhD students and fellows as well as overhead costs for infrastructure and administration. Obtaining some cost share from the IEA Bioenergy </a:t>
            </a:r>
            <a:r>
              <a:rPr lang="en-US" sz="1400" dirty="0" err="1">
                <a:solidFill>
                  <a:srgbClr val="0A4F9D"/>
                </a:solidFill>
              </a:rPr>
              <a:t>ExCo</a:t>
            </a:r>
            <a:r>
              <a:rPr lang="en-US" sz="1400" dirty="0">
                <a:solidFill>
                  <a:srgbClr val="0A4F9D"/>
                </a:solidFill>
              </a:rPr>
              <a:t> special fund is also possible and will be explored.</a:t>
            </a:r>
            <a:endParaRPr lang="it-IT" sz="1400" dirty="0"/>
          </a:p>
        </p:txBody>
      </p:sp>
      <p:sp>
        <p:nvSpPr>
          <p:cNvPr id="8" name="Textfeld 7"/>
          <p:cNvSpPr txBox="1"/>
          <p:nvPr/>
        </p:nvSpPr>
        <p:spPr>
          <a:xfrm>
            <a:off x="4603427" y="1529080"/>
            <a:ext cx="908373" cy="400110"/>
          </a:xfrm>
          <a:prstGeom prst="rect">
            <a:avLst/>
          </a:prstGeom>
          <a:noFill/>
        </p:spPr>
        <p:txBody>
          <a:bodyPr wrap="square" rtlCol="0">
            <a:spAutoFit/>
          </a:bodyPr>
          <a:lstStyle/>
          <a:p>
            <a:r>
              <a:rPr lang="de-DE" sz="1000" dirty="0">
                <a:solidFill>
                  <a:srgbClr val="FF0000"/>
                </a:solidFill>
              </a:rPr>
              <a:t>Budget </a:t>
            </a:r>
            <a:r>
              <a:rPr lang="de-DE" sz="1000" dirty="0" err="1">
                <a:solidFill>
                  <a:srgbClr val="FF0000"/>
                </a:solidFill>
              </a:rPr>
              <a:t>is</a:t>
            </a:r>
            <a:r>
              <a:rPr lang="de-DE" sz="1000" dirty="0">
                <a:solidFill>
                  <a:srgbClr val="FF0000"/>
                </a:solidFill>
              </a:rPr>
              <a:t> </a:t>
            </a:r>
            <a:r>
              <a:rPr lang="de-DE" sz="1000" dirty="0" err="1">
                <a:solidFill>
                  <a:srgbClr val="FF0000"/>
                </a:solidFill>
              </a:rPr>
              <a:t>earmarked</a:t>
            </a:r>
            <a:endParaRPr lang="de-DE" sz="1000" dirty="0">
              <a:solidFill>
                <a:srgbClr val="FF0000"/>
              </a:solidFill>
            </a:endParaRPr>
          </a:p>
        </p:txBody>
      </p:sp>
    </p:spTree>
    <p:extLst>
      <p:ext uri="{BB962C8B-B14F-4D97-AF65-F5344CB8AC3E}">
        <p14:creationId xmlns:p14="http://schemas.microsoft.com/office/powerpoint/2010/main" val="1987587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xmlns="" id="{5A54BABE-AB8E-4333-BDBC-9C87C3B6FEEB}"/>
              </a:ext>
            </a:extLst>
          </p:cNvPr>
          <p:cNvSpPr>
            <a:spLocks noGrp="1"/>
          </p:cNvSpPr>
          <p:nvPr>
            <p:ph type="body" sz="quarter" idx="11"/>
          </p:nvPr>
        </p:nvSpPr>
        <p:spPr>
          <a:xfrm>
            <a:off x="267532" y="456741"/>
            <a:ext cx="4862029" cy="901410"/>
          </a:xfrm>
        </p:spPr>
        <p:txBody>
          <a:bodyPr/>
          <a:lstStyle/>
          <a:p>
            <a:r>
              <a:rPr lang="it-IT" dirty="0" err="1"/>
              <a:t>Please</a:t>
            </a:r>
            <a:r>
              <a:rPr lang="it-IT" dirty="0"/>
              <a:t> </a:t>
            </a:r>
            <a:r>
              <a:rPr lang="it-IT" dirty="0" err="1"/>
              <a:t>contact</a:t>
            </a:r>
            <a:r>
              <a:rPr lang="it-IT" dirty="0"/>
              <a:t> </a:t>
            </a:r>
            <a:r>
              <a:rPr lang="it-IT" dirty="0" err="1"/>
              <a:t>us</a:t>
            </a:r>
            <a:r>
              <a:rPr lang="it-IT" dirty="0"/>
              <a:t> for </a:t>
            </a:r>
            <a:r>
              <a:rPr lang="it-IT" dirty="0" err="1"/>
              <a:t>any</a:t>
            </a:r>
            <a:r>
              <a:rPr lang="it-IT" dirty="0"/>
              <a:t> </a:t>
            </a:r>
            <a:r>
              <a:rPr lang="it-IT" dirty="0" err="1"/>
              <a:t>queries</a:t>
            </a:r>
            <a:r>
              <a:rPr lang="it-IT" dirty="0"/>
              <a:t>.</a:t>
            </a:r>
          </a:p>
        </p:txBody>
      </p:sp>
      <p:sp>
        <p:nvSpPr>
          <p:cNvPr id="3" name="Segnaposto testo 2">
            <a:extLst>
              <a:ext uri="{FF2B5EF4-FFF2-40B4-BE49-F238E27FC236}">
                <a16:creationId xmlns:a16="http://schemas.microsoft.com/office/drawing/2014/main" xmlns="" id="{6A25497D-03AE-4D8C-81A9-C614773CCD79}"/>
              </a:ext>
            </a:extLst>
          </p:cNvPr>
          <p:cNvSpPr>
            <a:spLocks noGrp="1"/>
          </p:cNvSpPr>
          <p:nvPr>
            <p:ph type="body" sz="quarter" idx="12"/>
          </p:nvPr>
        </p:nvSpPr>
        <p:spPr>
          <a:xfrm>
            <a:off x="310833" y="2261869"/>
            <a:ext cx="5361152" cy="1416565"/>
          </a:xfrm>
        </p:spPr>
        <p:txBody>
          <a:bodyPr/>
          <a:lstStyle/>
          <a:p>
            <a:r>
              <a:rPr lang="it-IT" sz="1600" dirty="0"/>
              <a:t>Project </a:t>
            </a:r>
            <a:r>
              <a:rPr lang="it-IT" sz="1600" dirty="0" err="1"/>
              <a:t>coordination</a:t>
            </a:r>
            <a:r>
              <a:rPr lang="it-IT" sz="1600" dirty="0"/>
              <a:t>:</a:t>
            </a:r>
          </a:p>
          <a:p>
            <a:r>
              <a:rPr lang="it-IT" sz="1600" dirty="0"/>
              <a:t>Tomas Ekbom | SVEBIO</a:t>
            </a:r>
            <a:br>
              <a:rPr lang="it-IT" sz="1600" dirty="0"/>
            </a:br>
            <a:r>
              <a:rPr lang="it-IT" sz="1600" dirty="0"/>
              <a:t>tomas.ekbom@svebio.se | +46 8441 7083</a:t>
            </a:r>
          </a:p>
          <a:p>
            <a:r>
              <a:rPr lang="it-IT" sz="1600" dirty="0"/>
              <a:t>Franziska Müller-Langer | DBFZ</a:t>
            </a:r>
            <a:br>
              <a:rPr lang="it-IT" sz="1600" dirty="0"/>
            </a:br>
            <a:r>
              <a:rPr lang="it-IT" sz="1600" dirty="0"/>
              <a:t>franziska.mueller-langer@dbfz.de | +49 341 2434 423</a:t>
            </a:r>
          </a:p>
        </p:txBody>
      </p:sp>
    </p:spTree>
    <p:extLst>
      <p:ext uri="{BB962C8B-B14F-4D97-AF65-F5344CB8AC3E}">
        <p14:creationId xmlns:p14="http://schemas.microsoft.com/office/powerpoint/2010/main" val="124652873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FDC70F265FF0647942CAFD2D7FC9C8A" ma:contentTypeVersion="1" ma:contentTypeDescription="Ein neues Dokument erstellen." ma:contentTypeScope="" ma:versionID="e76886bc7a2ece2b4c93a488b7fa7544">
  <xsd:schema xmlns:xsd="http://www.w3.org/2001/XMLSchema" xmlns:xs="http://www.w3.org/2001/XMLSchema" xmlns:p="http://schemas.microsoft.com/office/2006/metadata/properties" xmlns:ns2="1280f053-abf3-45da-b86f-b0616a7e5614" targetNamespace="http://schemas.microsoft.com/office/2006/metadata/properties" ma:root="true" ma:fieldsID="a44f4120713c1c69d7efee05e827fae4" ns2:_="">
    <xsd:import namespace="1280f053-abf3-45da-b86f-b0616a7e5614"/>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80f053-abf3-45da-b86f-b0616a7e5614" elementFormDefault="qualified">
    <xsd:import namespace="http://schemas.microsoft.com/office/2006/documentManagement/types"/>
    <xsd:import namespace="http://schemas.microsoft.com/office/infopath/2007/PartnerControls"/>
    <xsd:element name="SharedWithUsers" ma:index="8"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77318A-0DF3-4450-B530-FBFB79009BEC}">
  <ds:schemaRefs>
    <ds:schemaRef ds:uri="http://purl.org/dc/dcmitype/"/>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1280f053-abf3-45da-b86f-b0616a7e5614"/>
    <ds:schemaRef ds:uri="http://schemas.microsoft.com/office/2006/metadata/properties"/>
  </ds:schemaRefs>
</ds:datastoreItem>
</file>

<file path=customXml/itemProps2.xml><?xml version="1.0" encoding="utf-8"?>
<ds:datastoreItem xmlns:ds="http://schemas.openxmlformats.org/officeDocument/2006/customXml" ds:itemID="{45E5CBD9-91F6-4ECC-B8FE-A2EE6953330D}">
  <ds:schemaRefs>
    <ds:schemaRef ds:uri="http://schemas.microsoft.com/sharepoint/v3/contenttype/forms"/>
  </ds:schemaRefs>
</ds:datastoreItem>
</file>

<file path=customXml/itemProps3.xml><?xml version="1.0" encoding="utf-8"?>
<ds:datastoreItem xmlns:ds="http://schemas.openxmlformats.org/officeDocument/2006/customXml" ds:itemID="{07CC6F10-0F1D-4B38-A516-B84F618B68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80f053-abf3-45da-b86f-b0616a7e56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290</Words>
  <Application>Microsoft Office PowerPoint</Application>
  <PresentationFormat>On-screen Show (4:3)</PresentationFormat>
  <Paragraphs>27</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Segoe UI</vt:lpstr>
      <vt:lpstr>Symbol</vt:lpstr>
      <vt:lpstr>Trebuchet MS</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Mahmood</cp:lastModifiedBy>
  <cp:revision>74</cp:revision>
  <dcterms:created xsi:type="dcterms:W3CDTF">2020-03-02T15:29:39Z</dcterms:created>
  <dcterms:modified xsi:type="dcterms:W3CDTF">2020-06-18T17:50:39Z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0x0101007FDC70F265FF0647942CAFD2D7FC9C8A</vt:lpwstr>
  </property>
</Properties>
</file>