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60" r:id="rId2"/>
    <p:sldId id="268" r:id="rId3"/>
    <p:sldId id="270" r:id="rId4"/>
    <p:sldId id="271" r:id="rId5"/>
    <p:sldId id="272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3322" autoAdjust="0"/>
  </p:normalViewPr>
  <p:slideViewPr>
    <p:cSldViewPr snapToGrid="0">
      <p:cViewPr varScale="1">
        <p:scale>
          <a:sx n="86" d="100"/>
          <a:sy n="86" d="100"/>
        </p:scale>
        <p:origin x="155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18/06/2020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18/06/2020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4867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9276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573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6109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968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068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xmlns="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xmlns="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xmlns="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xmlns="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xmlns="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xmlns="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xmlns="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xmlns="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xmlns="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xmlns="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xmlns="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xmlns="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xmlns="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xmlns="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xmlns="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xmlns="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xmlns="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xmlns="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xmlns="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xmlns="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xmlns="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xmlns="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xmlns="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xmlns="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xmlns="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xmlns="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xmlns="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xmlns="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xmlns="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xmlns="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xmlns="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xmlns="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xmlns="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xmlns="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xmlns="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  <a:endParaRPr lang="it-IT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xmlns="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xmlns="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xmlns="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xmlns="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xmlns="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Biofuels for the marine shipping sector</a:t>
            </a:r>
            <a:endParaRPr lang="en-GB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Progress report June 2020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3874294"/>
            <a:ext cx="4434625" cy="656820"/>
          </a:xfrm>
        </p:spPr>
        <p:txBody>
          <a:bodyPr/>
          <a:lstStyle/>
          <a:p>
            <a:r>
              <a:rPr lang="en-GB" b="1" dirty="0"/>
              <a:t>Henning </a:t>
            </a:r>
            <a:r>
              <a:rPr lang="en-GB" b="1" dirty="0" smtClean="0"/>
              <a:t>Jørgensen, </a:t>
            </a:r>
            <a:r>
              <a:rPr lang="en-GB" b="1" dirty="0" err="1" smtClean="0"/>
              <a:t>Sune</a:t>
            </a:r>
            <a:r>
              <a:rPr lang="en-GB" b="1" dirty="0" smtClean="0"/>
              <a:t> </a:t>
            </a:r>
            <a:r>
              <a:rPr lang="en-GB" b="1" dirty="0"/>
              <a:t>T. </a:t>
            </a:r>
            <a:r>
              <a:rPr lang="en-GB" b="1" dirty="0" smtClean="0"/>
              <a:t>Thomsen, Tor I. </a:t>
            </a:r>
            <a:r>
              <a:rPr lang="en-GB" b="1" dirty="0" err="1" smtClean="0"/>
              <a:t>Simonsen</a:t>
            </a:r>
            <a:endParaRPr lang="en-GB" b="1" dirty="0"/>
          </a:p>
          <a:p>
            <a:r>
              <a:rPr lang="en-GB" dirty="0"/>
              <a:t>University of Copenhagen</a:t>
            </a:r>
          </a:p>
          <a:p>
            <a:endParaRPr lang="it-IT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74" y="2106289"/>
            <a:ext cx="3183893" cy="309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Changes to Danish NTL</a:t>
            </a:r>
            <a:endParaRPr lang="en-GB" dirty="0"/>
          </a:p>
        </p:txBody>
      </p:sp>
      <p:sp>
        <p:nvSpPr>
          <p:cNvPr id="4" name="Content Placeholder 5"/>
          <p:cNvSpPr txBox="1"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>
            <a:lvl1pPr marL="271463" indent="-27146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5781" marR="0" indent="-264319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4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8038" indent="-271463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August 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Henning Jørgensen will start in position as Senior Scientific Manager at the Novo Nordisk Foundation and will have to step out of Task 39 and Task 42.</a:t>
            </a:r>
          </a:p>
          <a:p>
            <a:r>
              <a:rPr lang="en-US" sz="1600" dirty="0" err="1" smtClean="0"/>
              <a:t>Sune</a:t>
            </a:r>
            <a:r>
              <a:rPr lang="en-US" sz="1600" dirty="0" smtClean="0"/>
              <a:t> T. Thomsen will be official Danish NTL in Task 39. </a:t>
            </a:r>
          </a:p>
          <a:p>
            <a:r>
              <a:rPr lang="en-US" sz="1600" dirty="0" smtClean="0"/>
              <a:t>Solange </a:t>
            </a:r>
            <a:r>
              <a:rPr lang="en-US" sz="1600" dirty="0" err="1" smtClean="0"/>
              <a:t>Mussatto</a:t>
            </a:r>
            <a:r>
              <a:rPr lang="en-US" sz="1600" dirty="0" smtClean="0"/>
              <a:t> from </a:t>
            </a:r>
            <a:r>
              <a:rPr lang="en-US" sz="1600" dirty="0" err="1" smtClean="0"/>
              <a:t>Biosustain</a:t>
            </a:r>
            <a:r>
              <a:rPr lang="en-US" sz="1600" dirty="0" smtClean="0"/>
              <a:t>-DTU will continue as Danish NTL in Task 42. </a:t>
            </a:r>
          </a:p>
          <a:p>
            <a:endParaRPr lang="en-US" sz="1600" dirty="0"/>
          </a:p>
          <a:p>
            <a:r>
              <a:rPr lang="en-US" sz="1600" dirty="0" smtClean="0"/>
              <a:t>Regarding the Marine Fuels Report, </a:t>
            </a:r>
            <a:r>
              <a:rPr lang="en-US" sz="1600" dirty="0" err="1" smtClean="0"/>
              <a:t>Sune</a:t>
            </a:r>
            <a:r>
              <a:rPr lang="en-US" sz="1600" dirty="0" smtClean="0"/>
              <a:t> will be coordinating this work assisted by Tor Ivan </a:t>
            </a:r>
            <a:r>
              <a:rPr lang="en-US" sz="1600" dirty="0" err="1" smtClean="0"/>
              <a:t>Simonsen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042" y="4182937"/>
            <a:ext cx="1077312" cy="1241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6261" y="4182937"/>
            <a:ext cx="814078" cy="12389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73870" y="5422430"/>
            <a:ext cx="14556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Sune T. Thomsen </a:t>
            </a:r>
            <a:endParaRPr lang="en-GB" sz="1400" dirty="0"/>
          </a:p>
        </p:txBody>
      </p:sp>
      <p:sp>
        <p:nvSpPr>
          <p:cNvPr id="7" name="Rectangle 6"/>
          <p:cNvSpPr/>
          <p:nvPr/>
        </p:nvSpPr>
        <p:spPr>
          <a:xfrm>
            <a:off x="5018606" y="5422430"/>
            <a:ext cx="15093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Tor Ivan Simonsen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58901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Aim of report</a:t>
            </a:r>
            <a:endParaRPr lang="en-GB" dirty="0"/>
          </a:p>
        </p:txBody>
      </p:sp>
      <p:sp>
        <p:nvSpPr>
          <p:cNvPr id="4" name="Content Placeholder 5"/>
          <p:cNvSpPr txBox="1">
            <a:spLocks noGrp="1"/>
          </p:cNvSpPr>
          <p:nvPr>
            <p:ph type="body" sz="quarter" idx="11"/>
          </p:nvPr>
        </p:nvSpPr>
        <p:spPr>
          <a:xfrm>
            <a:off x="608218" y="1362058"/>
            <a:ext cx="7927564" cy="460694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71463" indent="-27146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5781" marR="0" indent="-264319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4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8038" indent="-271463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We aim to frame the report to answer the following research question: </a:t>
            </a:r>
            <a:endParaRPr lang="en-US" sz="1800" dirty="0" smtClean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i="1" dirty="0"/>
              <a:t>How can marine biofuels be brought to </a:t>
            </a:r>
            <a:r>
              <a:rPr lang="en-US" i="1" dirty="0" smtClean="0"/>
              <a:t>the </a:t>
            </a:r>
            <a:r>
              <a:rPr lang="en-US" i="1" dirty="0"/>
              <a:t>marked</a:t>
            </a:r>
            <a:r>
              <a:rPr lang="en-US" i="1" dirty="0" smtClean="0"/>
              <a:t>?”</a:t>
            </a:r>
          </a:p>
          <a:p>
            <a:r>
              <a:rPr lang="en-US" sz="1600" dirty="0" smtClean="0"/>
              <a:t>Report will provide update on technologies related to engines and biofuels production including also recent focus on e-power and power-to-x. But not a comprehensive description (repetition) of content from previous report</a:t>
            </a:r>
          </a:p>
          <a:p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Focus will be on bottlenecks </a:t>
            </a:r>
            <a:r>
              <a:rPr lang="en-US" sz="1600" dirty="0"/>
              <a:t>for implementation and deployment:</a:t>
            </a:r>
          </a:p>
          <a:p>
            <a:r>
              <a:rPr lang="en-US" sz="1600" dirty="0" smtClean="0"/>
              <a:t>Production </a:t>
            </a:r>
            <a:r>
              <a:rPr lang="en-US" sz="1600" dirty="0"/>
              <a:t>capacity</a:t>
            </a:r>
          </a:p>
          <a:p>
            <a:pPr lvl="1"/>
            <a:r>
              <a:rPr lang="en-US" sz="1200" dirty="0"/>
              <a:t>Biomass logistic and availability</a:t>
            </a:r>
          </a:p>
          <a:p>
            <a:pPr lvl="1"/>
            <a:r>
              <a:rPr lang="en-US" sz="1200" dirty="0"/>
              <a:t>Upscale of technologies </a:t>
            </a:r>
            <a:r>
              <a:rPr lang="en-US" sz="1200" dirty="0" err="1"/>
              <a:t>incl</a:t>
            </a:r>
            <a:r>
              <a:rPr lang="en-US" sz="1200" dirty="0"/>
              <a:t> research</a:t>
            </a:r>
          </a:p>
          <a:p>
            <a:r>
              <a:rPr lang="en-US" sz="1600" dirty="0"/>
              <a:t>Fuel logistics – drop-in and mixing issues</a:t>
            </a:r>
          </a:p>
          <a:p>
            <a:r>
              <a:rPr lang="en-US" sz="1600" dirty="0"/>
              <a:t>Legislation </a:t>
            </a:r>
          </a:p>
          <a:p>
            <a:r>
              <a:rPr lang="en-US" sz="1600" dirty="0"/>
              <a:t>Fuel </a:t>
            </a:r>
            <a:r>
              <a:rPr lang="en-US" sz="1600" dirty="0" smtClean="0"/>
              <a:t>specifications</a:t>
            </a:r>
            <a:endParaRPr lang="en-US" sz="1600" dirty="0"/>
          </a:p>
          <a:p>
            <a:r>
              <a:rPr lang="en-US" sz="1600" dirty="0"/>
              <a:t>Global initiatives for GHG reduction </a:t>
            </a:r>
            <a:r>
              <a:rPr lang="en-US" sz="1600" dirty="0" smtClean="0"/>
              <a:t>targets, </a:t>
            </a:r>
            <a:r>
              <a:rPr lang="en-US" sz="1600" dirty="0" err="1"/>
              <a:t>decarbonisation</a:t>
            </a:r>
            <a:r>
              <a:rPr lang="en-US" sz="1600" dirty="0"/>
              <a:t> of shipping </a:t>
            </a:r>
            <a:r>
              <a:rPr lang="en-US" sz="1600" dirty="0" smtClean="0"/>
              <a:t>sector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Survey among stakeholders in the sector to analyze what they see as barriers, their view on most </a:t>
            </a:r>
            <a:r>
              <a:rPr lang="en-US" sz="1600" dirty="0" err="1" smtClean="0"/>
              <a:t>promissing</a:t>
            </a:r>
            <a:r>
              <a:rPr lang="en-US" sz="1600" dirty="0" smtClean="0"/>
              <a:t> biofuels and is needed to increase the use </a:t>
            </a:r>
            <a:r>
              <a:rPr lang="en-US" sz="1600" smtClean="0"/>
              <a:t>of biofuels.</a:t>
            </a:r>
            <a:endParaRPr lang="en-US" sz="1600" dirty="0"/>
          </a:p>
          <a:p>
            <a:endParaRPr lang="en-US" sz="1600" dirty="0" smtClean="0"/>
          </a:p>
          <a:p>
            <a:pPr marL="0" indent="0">
              <a:buNone/>
            </a:pP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23903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/>
              <a:t>Since last meeting</a:t>
            </a:r>
            <a:endParaRPr lang="en-GB" dirty="0"/>
          </a:p>
        </p:txBody>
      </p:sp>
      <p:sp>
        <p:nvSpPr>
          <p:cNvPr id="4" name="Content Placeholder 5"/>
          <p:cNvSpPr txBox="1"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271463" indent="-27146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5781" marR="0" indent="-264319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4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8038" indent="-271463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Online-meeting with people Steve, Stephen, Paul and Dina from Task 39, Kim </a:t>
            </a:r>
            <a:r>
              <a:rPr lang="en-US" sz="1600" dirty="0" err="1" smtClean="0"/>
              <a:t>Winther</a:t>
            </a:r>
            <a:r>
              <a:rPr lang="en-US" sz="1600" dirty="0" smtClean="0"/>
              <a:t> from AMF </a:t>
            </a:r>
            <a:r>
              <a:rPr lang="en-US" sz="1600" dirty="0"/>
              <a:t>and </a:t>
            </a:r>
            <a:r>
              <a:rPr lang="en-US" sz="1600" dirty="0" smtClean="0"/>
              <a:t>Johannes </a:t>
            </a:r>
            <a:r>
              <a:rPr lang="en-US" sz="1600" dirty="0" err="1"/>
              <a:t>Schürmann</a:t>
            </a:r>
            <a:r>
              <a:rPr lang="en-US" sz="1600" dirty="0"/>
              <a:t> </a:t>
            </a:r>
            <a:r>
              <a:rPr lang="en-US" sz="1600" dirty="0" smtClean="0"/>
              <a:t>from </a:t>
            </a:r>
            <a:r>
              <a:rPr lang="en-US" sz="1600" dirty="0"/>
              <a:t>Good </a:t>
            </a:r>
            <a:r>
              <a:rPr lang="en-US" sz="1600" dirty="0" smtClean="0"/>
              <a:t>Fuels to align with AMF on aim of report</a:t>
            </a:r>
          </a:p>
          <a:p>
            <a:r>
              <a:rPr lang="en-US" sz="1600" dirty="0" smtClean="0"/>
              <a:t>Collecting contact information on stakeholders and preparing questionnaire for stakeholder interview. Stakeholder list </a:t>
            </a:r>
            <a:r>
              <a:rPr lang="en-US" sz="1600" dirty="0"/>
              <a:t>include: </a:t>
            </a:r>
          </a:p>
          <a:p>
            <a:pPr lvl="1"/>
            <a:r>
              <a:rPr lang="en-US" sz="1200" dirty="0" smtClean="0"/>
              <a:t>Fuel </a:t>
            </a:r>
            <a:r>
              <a:rPr lang="en-US" sz="1200" dirty="0"/>
              <a:t>producers</a:t>
            </a:r>
          </a:p>
          <a:p>
            <a:pPr lvl="8"/>
            <a:r>
              <a:rPr lang="en-US" sz="1200" dirty="0" smtClean="0"/>
              <a:t>Emerging </a:t>
            </a:r>
            <a:r>
              <a:rPr lang="en-US" sz="1200" dirty="0"/>
              <a:t>technologies</a:t>
            </a:r>
          </a:p>
          <a:p>
            <a:pPr lvl="2"/>
            <a:r>
              <a:rPr lang="en-US" sz="1200" dirty="0" smtClean="0"/>
              <a:t>Established </a:t>
            </a:r>
            <a:r>
              <a:rPr lang="en-US" sz="1200" dirty="0"/>
              <a:t>technologies (Biofuels)</a:t>
            </a:r>
          </a:p>
          <a:p>
            <a:pPr lvl="2"/>
            <a:r>
              <a:rPr lang="en-US" sz="1200" dirty="0" smtClean="0"/>
              <a:t>Traditional </a:t>
            </a:r>
            <a:r>
              <a:rPr lang="en-US" sz="1200" dirty="0"/>
              <a:t>fuels (fossil)</a:t>
            </a:r>
          </a:p>
          <a:p>
            <a:pPr lvl="1"/>
            <a:r>
              <a:rPr lang="en-US" sz="1200" dirty="0" smtClean="0"/>
              <a:t>Fuel </a:t>
            </a:r>
            <a:r>
              <a:rPr lang="en-US" sz="1200" dirty="0"/>
              <a:t>distributors </a:t>
            </a:r>
          </a:p>
          <a:p>
            <a:pPr lvl="1"/>
            <a:r>
              <a:rPr lang="en-US" sz="1200" dirty="0" smtClean="0"/>
              <a:t>Original </a:t>
            </a:r>
            <a:r>
              <a:rPr lang="en-US" sz="1200" dirty="0"/>
              <a:t>equipment manufacturers, OEM’s (Including engine manufacturers)</a:t>
            </a:r>
          </a:p>
          <a:p>
            <a:pPr lvl="1"/>
            <a:r>
              <a:rPr lang="en-US" sz="1200" dirty="0" smtClean="0"/>
              <a:t>Cargo </a:t>
            </a:r>
            <a:r>
              <a:rPr lang="en-US" sz="1200" dirty="0"/>
              <a:t>ship owners </a:t>
            </a:r>
          </a:p>
          <a:p>
            <a:pPr lvl="1"/>
            <a:r>
              <a:rPr lang="en-US" sz="1200" dirty="0" smtClean="0"/>
              <a:t>Ferry </a:t>
            </a:r>
            <a:r>
              <a:rPr lang="en-US" sz="1200" dirty="0"/>
              <a:t>ship owners</a:t>
            </a:r>
          </a:p>
          <a:p>
            <a:pPr lvl="1"/>
            <a:r>
              <a:rPr lang="en-US" sz="1200" dirty="0" smtClean="0"/>
              <a:t>Cargo </a:t>
            </a:r>
            <a:r>
              <a:rPr lang="en-US" sz="1200" dirty="0"/>
              <a:t>owners</a:t>
            </a:r>
          </a:p>
          <a:p>
            <a:pPr lvl="1"/>
            <a:r>
              <a:rPr lang="en-US" sz="1200" dirty="0" smtClean="0"/>
              <a:t>Ports</a:t>
            </a:r>
            <a:endParaRPr lang="en-US" sz="1200" dirty="0"/>
          </a:p>
          <a:p>
            <a:pPr lvl="1"/>
            <a:r>
              <a:rPr lang="en-US" sz="1200" dirty="0" smtClean="0"/>
              <a:t>Regulatory bodies</a:t>
            </a:r>
          </a:p>
          <a:p>
            <a:pPr lvl="1"/>
            <a:endParaRPr lang="en-US" sz="12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2357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Plan for </a:t>
            </a:r>
            <a:r>
              <a:rPr lang="en-GB" dirty="0" smtClean="0"/>
              <a:t>update</a:t>
            </a:r>
            <a:endParaRPr lang="en-GB" dirty="0"/>
          </a:p>
        </p:txBody>
      </p:sp>
      <p:sp>
        <p:nvSpPr>
          <p:cNvPr id="4" name="Content Placeholder 5"/>
          <p:cNvSpPr txBox="1"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71463" indent="-27146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5781" marR="0" indent="-264319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4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8038" indent="-271463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April-May 2020 – Scope report and agree on outline, agree on collaboration with other tasks</a:t>
            </a:r>
          </a:p>
          <a:p>
            <a:r>
              <a:rPr lang="en-US" sz="1600" dirty="0"/>
              <a:t>June-September 2020 – Data collection and writing first </a:t>
            </a:r>
            <a:r>
              <a:rPr lang="en-US" sz="1600" dirty="0" smtClean="0"/>
              <a:t>draft</a:t>
            </a:r>
          </a:p>
          <a:p>
            <a:pPr lvl="1"/>
            <a:r>
              <a:rPr lang="en-US" sz="1200" dirty="0" smtClean="0"/>
              <a:t>Conduct interviews with stakeholders</a:t>
            </a:r>
          </a:p>
          <a:p>
            <a:pPr lvl="1"/>
            <a:r>
              <a:rPr lang="en-US" sz="1200" dirty="0" smtClean="0"/>
              <a:t>Analyze stakeholder response</a:t>
            </a:r>
          </a:p>
          <a:p>
            <a:pPr lvl="1"/>
            <a:r>
              <a:rPr lang="en-US" sz="1200" dirty="0" smtClean="0"/>
              <a:t>Collecting information on status technologies and regulations since last report</a:t>
            </a:r>
            <a:endParaRPr lang="en-US" sz="1200" dirty="0"/>
          </a:p>
          <a:p>
            <a:r>
              <a:rPr lang="en-US" sz="1600" dirty="0"/>
              <a:t>October 2020 – Circulate and get feedback on first draft from the reference group.</a:t>
            </a:r>
          </a:p>
          <a:p>
            <a:r>
              <a:rPr lang="en-US" sz="1600" dirty="0"/>
              <a:t>November-December 2020 – Revise manuscript</a:t>
            </a:r>
          </a:p>
          <a:p>
            <a:r>
              <a:rPr lang="en-US" sz="1600" dirty="0"/>
              <a:t>January 2021 – Circulation of revised manuscript and draft executive summary.</a:t>
            </a:r>
          </a:p>
          <a:p>
            <a:r>
              <a:rPr lang="en-US" sz="1600" dirty="0"/>
              <a:t>February 2021 – Final review of report</a:t>
            </a:r>
          </a:p>
          <a:p>
            <a:r>
              <a:rPr lang="en-US" sz="1600" dirty="0"/>
              <a:t>March 2021 – Final update of manuscript and executive summary</a:t>
            </a:r>
          </a:p>
          <a:p>
            <a:r>
              <a:rPr lang="en-US" sz="1600" dirty="0"/>
              <a:t>April 2021 – Final approval of report incl. executive summary</a:t>
            </a:r>
          </a:p>
          <a:p>
            <a:r>
              <a:rPr lang="en-US" sz="1600" dirty="0"/>
              <a:t>May 2021 – Final layout and report ready for sharing on member’s site</a:t>
            </a:r>
          </a:p>
          <a:p>
            <a:r>
              <a:rPr lang="en-US" sz="1600" dirty="0"/>
              <a:t>June 2021 – Presentation of report on IEA Bioenergy webinar (tentative).</a:t>
            </a:r>
          </a:p>
        </p:txBody>
      </p:sp>
    </p:spTree>
    <p:extLst>
      <p:ext uri="{BB962C8B-B14F-4D97-AF65-F5344CB8AC3E}">
        <p14:creationId xmlns:p14="http://schemas.microsoft.com/office/powerpoint/2010/main" val="282362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xmlns="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0363" y="2642195"/>
            <a:ext cx="4327525" cy="1416565"/>
          </a:xfrm>
        </p:spPr>
        <p:txBody>
          <a:bodyPr/>
          <a:lstStyle/>
          <a:p>
            <a:r>
              <a:rPr lang="it-IT" dirty="0" smtClean="0"/>
              <a:t>Sune T. Thomsen</a:t>
            </a:r>
          </a:p>
          <a:p>
            <a:r>
              <a:rPr lang="it-IT" dirty="0" smtClean="0"/>
              <a:t>stt@ign.ku.dk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1022</TotalTime>
  <Words>473</Words>
  <Application>Microsoft Office PowerPoint</Application>
  <PresentationFormat>On-screen Show (4:3)</PresentationFormat>
  <Paragraphs>63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Segoe UI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Mahmood</cp:lastModifiedBy>
  <cp:revision>72</cp:revision>
  <dcterms:created xsi:type="dcterms:W3CDTF">2020-03-02T15:29:39Z</dcterms:created>
  <dcterms:modified xsi:type="dcterms:W3CDTF">2020-06-18T17:56:03Z</dcterms:modified>
</cp:coreProperties>
</file>