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60" r:id="rId2"/>
    <p:sldId id="268" r:id="rId3"/>
    <p:sldId id="270" r:id="rId4"/>
    <p:sldId id="271" r:id="rId5"/>
    <p:sldId id="272" r:id="rId6"/>
    <p:sldId id="267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FFFFFF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9" autoAdjust="0"/>
    <p:restoredTop sz="93322" autoAdjust="0"/>
  </p:normalViewPr>
  <p:slideViewPr>
    <p:cSldViewPr snapToGrid="0">
      <p:cViewPr varScale="1">
        <p:scale>
          <a:sx n="69" d="100"/>
          <a:sy n="69" d="100"/>
        </p:scale>
        <p:origin x="144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18/06/2020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18/06/2020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xmlns="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xmlns="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xmlns="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xmlns="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xmlns="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xmlns="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xmlns="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xmlns="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xmlns="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xmlns="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xmlns="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xmlns="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xmlns="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xmlns="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xmlns="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xmlns="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xmlns="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xmlns="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xmlns="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xmlns="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xmlns="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xmlns="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xmlns="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xmlns="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xmlns="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xmlns="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xmlns="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xmlns="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xmlns="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xmlns="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xmlns="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xmlns="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xmlns="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xmlns="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xmlns="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xmlns="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xmlns="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xmlns="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xmlns="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xmlns="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xmlns="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xmlns="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xmlns="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  <a:endParaRPr lang="it-IT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xmlns="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xmlns="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xmlns="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xmlns="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xmlns="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xmlns="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xmlns="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xmlns="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task39.sites.olt.ubc.ca/files/2020/02/Task-39-Phase-2.2-Ethanol-2G-Comparison-of-Biofuel-Life-Cycle-Analysis-Tools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library.wiley.com/doi/full/10.1002/bbb.197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adrian.oconnell@ec.europa.eu" TargetMode="External"/><Relationship Id="rId2" Type="http://schemas.openxmlformats.org/officeDocument/2006/relationships/hyperlink" Target="mailto:doconnor@ghgenius.ca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IE" dirty="0"/>
              <a:t>Sustainability </a:t>
            </a:r>
            <a:r>
              <a:rPr lang="en-IE" dirty="0" smtClean="0"/>
              <a:t>of biofuels; beyond </a:t>
            </a:r>
            <a:r>
              <a:rPr lang="en-IE" dirty="0"/>
              <a:t>GHG </a:t>
            </a:r>
            <a:r>
              <a:rPr lang="en-IE" dirty="0" smtClean="0"/>
              <a:t>reduction</a:t>
            </a:r>
            <a:endParaRPr lang="it-IT" dirty="0"/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IE" dirty="0" smtClean="0"/>
              <a:t>Spanning feedstocks </a:t>
            </a:r>
            <a:r>
              <a:rPr lang="en-IE" dirty="0"/>
              <a:t>and conversion technologies</a:t>
            </a:r>
            <a:endParaRPr lang="it-IT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dirty="0"/>
              <a:t>Don O’Connor </a:t>
            </a:r>
            <a:r>
              <a:rPr lang="it-IT" dirty="0" smtClean="0"/>
              <a:t>((</a:t>
            </a:r>
            <a:r>
              <a:rPr lang="it-IT" dirty="0"/>
              <a:t>S&amp;T)2 </a:t>
            </a:r>
            <a:r>
              <a:rPr lang="it-IT" dirty="0" smtClean="0"/>
              <a:t>Consultants)</a:t>
            </a:r>
            <a:r>
              <a:rPr lang="it-IT" sz="1800" dirty="0" smtClean="0"/>
              <a:t>, Nicolae Scarlat and Adrian O’Connell (European Commission, Joint Research Centre)</a:t>
            </a:r>
            <a:endParaRPr lang="it-IT" sz="1800" dirty="0"/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>
          <a:xfrm>
            <a:off x="3902925" y="4772697"/>
            <a:ext cx="5073650" cy="357485"/>
          </a:xfrm>
        </p:spPr>
        <p:txBody>
          <a:bodyPr/>
          <a:lstStyle/>
          <a:p>
            <a:r>
              <a:rPr lang="en-IE" dirty="0" smtClean="0"/>
              <a:t>IEA Bioenergy Task 39 Virtual Business Meeting, </a:t>
            </a:r>
            <a:r>
              <a:rPr lang="fr-FR" dirty="0"/>
              <a:t>4.00-6.30PM CET, 23 </a:t>
            </a:r>
            <a:r>
              <a:rPr lang="fr-FR" dirty="0" err="1"/>
              <a:t>June</a:t>
            </a:r>
            <a:r>
              <a:rPr lang="fr-FR" dirty="0"/>
              <a:t> 2020</a:t>
            </a:r>
            <a:endParaRPr lang="it-IT" sz="1800" dirty="0"/>
          </a:p>
        </p:txBody>
      </p:sp>
      <p:pic>
        <p:nvPicPr>
          <p:cNvPr id="5" name="Segnaposto immagine 4" descr="Immagine che contiene erba, natura, esterni, campo&#10;&#10;Descrizione generata automaticamente">
            <a:extLst>
              <a:ext uri="{FF2B5EF4-FFF2-40B4-BE49-F238E27FC236}">
                <a16:creationId xmlns:a16="http://schemas.microsoft.com/office/drawing/2014/main" xmlns="" id="{8F53D0DA-7A96-482D-B6F0-681735847BC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8" r="239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xmlns="" id="{346AA656-EB68-442D-9F28-6DF04A980E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506947"/>
            <a:ext cx="7927564" cy="4644465"/>
          </a:xfrm>
        </p:spPr>
        <p:txBody>
          <a:bodyPr>
            <a:normAutofit fontScale="85000" lnSpcReduction="10000"/>
          </a:bodyPr>
          <a:lstStyle/>
          <a:p>
            <a:r>
              <a:rPr lang="en-IE" dirty="0"/>
              <a:t>LCA </a:t>
            </a:r>
            <a:r>
              <a:rPr lang="en-IE" dirty="0" smtClean="0"/>
              <a:t>sub-group was led </a:t>
            </a:r>
            <a:r>
              <a:rPr lang="en-IE" dirty="0"/>
              <a:t>by </a:t>
            </a:r>
            <a:r>
              <a:rPr lang="en-IE" dirty="0" err="1"/>
              <a:t>Dr.</a:t>
            </a:r>
            <a:r>
              <a:rPr lang="en-IE" dirty="0"/>
              <a:t> Antonio Bonomi from Brazil’s Bioethanol Science </a:t>
            </a:r>
            <a:r>
              <a:rPr lang="en-IE" dirty="0" smtClean="0"/>
              <a:t>Technology Lab </a:t>
            </a:r>
            <a:r>
              <a:rPr lang="en-IE" dirty="0"/>
              <a:t>(CTBE</a:t>
            </a:r>
            <a:r>
              <a:rPr lang="en-IE" dirty="0" smtClean="0"/>
              <a:t>)</a:t>
            </a:r>
          </a:p>
          <a:p>
            <a:r>
              <a:rPr lang="en-IE" dirty="0" smtClean="0"/>
              <a:t>Compared biofuel pathways as modelled </a:t>
            </a:r>
            <a:r>
              <a:rPr lang="en-IE" dirty="0"/>
              <a:t>by the main LCA models </a:t>
            </a:r>
            <a:r>
              <a:rPr lang="en-IE" dirty="0" smtClean="0"/>
              <a:t>in </a:t>
            </a:r>
            <a:r>
              <a:rPr lang="en-IE" dirty="0"/>
              <a:t>different world </a:t>
            </a:r>
            <a:r>
              <a:rPr lang="en-IE" dirty="0" smtClean="0"/>
              <a:t>regions. identified differences between models</a:t>
            </a:r>
            <a:r>
              <a:rPr lang="en-IE" dirty="0"/>
              <a:t>’ </a:t>
            </a:r>
            <a:r>
              <a:rPr lang="en-IE" dirty="0" smtClean="0"/>
              <a:t>structures</a:t>
            </a:r>
            <a:r>
              <a:rPr lang="en-IE" dirty="0"/>
              <a:t>, </a:t>
            </a:r>
            <a:r>
              <a:rPr lang="en-IE" dirty="0" smtClean="0"/>
              <a:t>calculations</a:t>
            </a:r>
            <a:r>
              <a:rPr lang="en-IE" dirty="0"/>
              <a:t>, and </a:t>
            </a:r>
            <a:r>
              <a:rPr lang="en-IE" dirty="0" smtClean="0"/>
              <a:t>assumptions</a:t>
            </a:r>
          </a:p>
          <a:p>
            <a:r>
              <a:rPr lang="en-IE" dirty="0" smtClean="0"/>
              <a:t>Showed its possible to obtain similar LCA results once these differences </a:t>
            </a:r>
            <a:r>
              <a:rPr lang="en-IE" dirty="0"/>
              <a:t>are understood and accounted </a:t>
            </a:r>
            <a:r>
              <a:rPr lang="en-IE" dirty="0" smtClean="0"/>
              <a:t>for</a:t>
            </a:r>
          </a:p>
          <a:p>
            <a:r>
              <a:rPr lang="en-IE" dirty="0" smtClean="0"/>
              <a:t>Their work helped </a:t>
            </a:r>
            <a:r>
              <a:rPr lang="en-IE" dirty="0"/>
              <a:t>explain why different LCAs </a:t>
            </a:r>
            <a:r>
              <a:rPr lang="en-IE" dirty="0" smtClean="0"/>
              <a:t>on the same </a:t>
            </a:r>
            <a:r>
              <a:rPr lang="en-IE" dirty="0"/>
              <a:t>biofuel pathway can have seemingly different </a:t>
            </a:r>
            <a:r>
              <a:rPr lang="en-IE" dirty="0" smtClean="0"/>
              <a:t>results</a:t>
            </a:r>
          </a:p>
          <a:p>
            <a:r>
              <a:rPr lang="en-IE" dirty="0" smtClean="0"/>
              <a:t>Extremely useful especially </a:t>
            </a:r>
            <a:r>
              <a:rPr lang="en-IE" dirty="0"/>
              <a:t>for policy makers who </a:t>
            </a:r>
            <a:r>
              <a:rPr lang="en-IE" dirty="0" smtClean="0"/>
              <a:t>use </a:t>
            </a:r>
            <a:r>
              <a:rPr lang="en-IE" dirty="0"/>
              <a:t>LCAs to determine the </a:t>
            </a:r>
            <a:r>
              <a:rPr lang="en-IE" dirty="0" smtClean="0"/>
              <a:t>GHG </a:t>
            </a:r>
            <a:r>
              <a:rPr lang="en-IE" dirty="0"/>
              <a:t>savings their policies may </a:t>
            </a:r>
            <a:r>
              <a:rPr lang="en-IE" dirty="0" smtClean="0"/>
              <a:t>provide. </a:t>
            </a:r>
          </a:p>
          <a:p>
            <a:r>
              <a:rPr lang="en-IE" dirty="0" smtClean="0"/>
              <a:t>The group produced </a:t>
            </a:r>
            <a:r>
              <a:rPr lang="en-IE" dirty="0"/>
              <a:t>several </a:t>
            </a:r>
            <a:r>
              <a:rPr lang="en-IE" dirty="0" smtClean="0"/>
              <a:t>IEA </a:t>
            </a:r>
            <a:r>
              <a:rPr lang="en-IE" dirty="0"/>
              <a:t>Bioenergy Task </a:t>
            </a:r>
            <a:r>
              <a:rPr lang="en-IE" dirty="0" smtClean="0"/>
              <a:t>39 reports, </a:t>
            </a:r>
            <a:r>
              <a:rPr lang="en-IE" dirty="0"/>
              <a:t>most recently </a:t>
            </a:r>
            <a:r>
              <a:rPr lang="en-IE" dirty="0" smtClean="0"/>
              <a:t>Dec 2019 </a:t>
            </a:r>
            <a:r>
              <a:rPr lang="en-IE" dirty="0"/>
              <a:t>the Technical Report, “Comparison of Biofuel Life Cycle Analysis Tools Phase 2, Part 2: biochemical 2G ethanol production and </a:t>
            </a:r>
            <a:r>
              <a:rPr lang="en-IE" dirty="0" smtClean="0"/>
              <a:t>distribution (</a:t>
            </a:r>
            <a:r>
              <a:rPr lang="en-IE" dirty="0" smtClean="0">
                <a:hlinkClick r:id="rId2"/>
              </a:rPr>
              <a:t>link</a:t>
            </a:r>
            <a:r>
              <a:rPr lang="en-IE" dirty="0" smtClean="0"/>
              <a:t>)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IE" dirty="0" smtClean="0"/>
              <a:t>Task </a:t>
            </a:r>
            <a:r>
              <a:rPr lang="en-IE" dirty="0"/>
              <a:t>39 </a:t>
            </a:r>
            <a:r>
              <a:rPr lang="en-IE" dirty="0" smtClean="0"/>
              <a:t>LCA sub-group: Work </a:t>
            </a:r>
            <a:r>
              <a:rPr lang="en-IE" dirty="0"/>
              <a:t>to Date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901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xmlns="" id="{346AA656-EB68-442D-9F28-6DF04A980E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E" dirty="0"/>
              <a:t>Co-processing biogenic feedstocks in existing oil refineries could enhance the production of lower-carbon-intensity (CI) fuels </a:t>
            </a:r>
            <a:r>
              <a:rPr lang="en-IE" dirty="0" smtClean="0"/>
              <a:t>significantly</a:t>
            </a:r>
          </a:p>
          <a:p>
            <a:r>
              <a:rPr lang="en-IE" dirty="0"/>
              <a:t>Co-processing </a:t>
            </a:r>
            <a:r>
              <a:rPr lang="en-IE" dirty="0" err="1"/>
              <a:t>oleochemical</a:t>
            </a:r>
            <a:r>
              <a:rPr lang="en-IE" dirty="0"/>
              <a:t> feedstocks at existing refineries is already fully </a:t>
            </a:r>
            <a:r>
              <a:rPr lang="en-IE" dirty="0" smtClean="0"/>
              <a:t>commercial</a:t>
            </a:r>
          </a:p>
          <a:p>
            <a:r>
              <a:rPr lang="en-IE" dirty="0" smtClean="0"/>
              <a:t>Determining </a:t>
            </a:r>
            <a:r>
              <a:rPr lang="en-IE" dirty="0"/>
              <a:t>the CI intensity of co-processed fuels is </a:t>
            </a:r>
            <a:r>
              <a:rPr lang="en-IE" dirty="0" smtClean="0"/>
              <a:t>complex</a:t>
            </a:r>
          </a:p>
          <a:p>
            <a:r>
              <a:rPr lang="en-US" dirty="0" smtClean="0"/>
              <a:t>Proposed work will evaluate </a:t>
            </a:r>
            <a:r>
              <a:rPr lang="en-US" dirty="0"/>
              <a:t>the current status of tracking-the-green-molecules (or atoms</a:t>
            </a:r>
            <a:r>
              <a:rPr lang="en-US" dirty="0" smtClean="0"/>
              <a:t>)</a:t>
            </a:r>
          </a:p>
          <a:p>
            <a:r>
              <a:rPr lang="it-IT" dirty="0" smtClean="0"/>
              <a:t>LCA sub-group members have begun some work in this area, leveraging its expertise and building directly on from recent T39 published work (van Dyk et al, 2019 – </a:t>
            </a:r>
            <a:r>
              <a:rPr lang="it-IT" dirty="0" smtClean="0">
                <a:hlinkClick r:id="rId2"/>
              </a:rPr>
              <a:t>see link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IE" dirty="0" smtClean="0"/>
              <a:t>New Work: renewable content (and Carbon Intensity) of co-processed drop-in fuels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983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xmlns="" id="{346AA656-EB68-442D-9F28-6DF04A980E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7" y="1673208"/>
            <a:ext cx="8092437" cy="4023360"/>
          </a:xfrm>
        </p:spPr>
        <p:txBody>
          <a:bodyPr>
            <a:normAutofit/>
          </a:bodyPr>
          <a:lstStyle/>
          <a:p>
            <a:r>
              <a:rPr lang="en-IE" dirty="0" smtClean="0"/>
              <a:t>Develop “Summary </a:t>
            </a:r>
            <a:r>
              <a:rPr lang="en-IE" dirty="0"/>
              <a:t>Papers for Policy Makers” </a:t>
            </a:r>
            <a:r>
              <a:rPr lang="en-IE" dirty="0" smtClean="0"/>
              <a:t>addressing key </a:t>
            </a:r>
            <a:r>
              <a:rPr lang="en-IE" dirty="0"/>
              <a:t>factors influencing </a:t>
            </a:r>
            <a:r>
              <a:rPr lang="en-IE" dirty="0" smtClean="0"/>
              <a:t>biofuel LCA. Topics to be covered </a:t>
            </a:r>
            <a:r>
              <a:rPr lang="en-IE" dirty="0"/>
              <a:t>will include:</a:t>
            </a:r>
          </a:p>
          <a:p>
            <a:pPr marL="457200" indent="-457200">
              <a:buFont typeface="+mj-lt"/>
              <a:buAutoNum type="arabicPeriod"/>
            </a:pPr>
            <a:r>
              <a:rPr lang="en-IE" dirty="0" smtClean="0"/>
              <a:t>The </a:t>
            </a:r>
            <a:r>
              <a:rPr lang="en-IE" dirty="0"/>
              <a:t>implications of the allocation methodology chosen for multi-product </a:t>
            </a:r>
            <a:r>
              <a:rPr lang="en-IE" dirty="0" smtClean="0"/>
              <a:t>systems</a:t>
            </a:r>
            <a:endParaRPr lang="en-IE" dirty="0"/>
          </a:p>
          <a:p>
            <a:pPr marL="457200" indent="-457200">
              <a:buFont typeface="+mj-lt"/>
              <a:buAutoNum type="arabicPeriod"/>
            </a:pPr>
            <a:r>
              <a:rPr lang="en-IE" dirty="0" smtClean="0"/>
              <a:t>The </a:t>
            </a:r>
            <a:r>
              <a:rPr lang="en-IE" dirty="0"/>
              <a:t>importance and variability of N</a:t>
            </a:r>
            <a:r>
              <a:rPr lang="en-IE" baseline="-25000" dirty="0"/>
              <a:t>2</a:t>
            </a:r>
            <a:r>
              <a:rPr lang="en-IE" dirty="0"/>
              <a:t>O </a:t>
            </a:r>
            <a:r>
              <a:rPr lang="en-IE" dirty="0" smtClean="0"/>
              <a:t>emissions</a:t>
            </a:r>
            <a:endParaRPr lang="en-IE" dirty="0"/>
          </a:p>
          <a:p>
            <a:pPr marL="457200" indent="-457200">
              <a:buFont typeface="+mj-lt"/>
              <a:buAutoNum type="arabicPeriod"/>
            </a:pPr>
            <a:r>
              <a:rPr lang="en-IE" dirty="0" smtClean="0"/>
              <a:t>Changes </a:t>
            </a:r>
            <a:r>
              <a:rPr lang="en-IE" dirty="0"/>
              <a:t>in soil carbon content due to alterations in land management </a:t>
            </a:r>
            <a:r>
              <a:rPr lang="en-IE" dirty="0" smtClean="0"/>
              <a:t>practices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it-IT" dirty="0" smtClean="0"/>
              <a:t>New work: Summary papers for policy makers and Regional LCA data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834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xmlns="" id="{346AA656-EB68-442D-9F28-6DF04A980E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7" y="1673208"/>
            <a:ext cx="8092437" cy="4023360"/>
          </a:xfrm>
        </p:spPr>
        <p:txBody>
          <a:bodyPr>
            <a:normAutofit/>
          </a:bodyPr>
          <a:lstStyle/>
          <a:p>
            <a:r>
              <a:rPr lang="en-US" dirty="0" smtClean="0"/>
              <a:t>Data </a:t>
            </a:r>
            <a:r>
              <a:rPr lang="en-US" dirty="0"/>
              <a:t>acquisition is always a challenge for model developers and policy makers</a:t>
            </a:r>
            <a:r>
              <a:rPr lang="en-US" dirty="0" smtClean="0"/>
              <a:t>.</a:t>
            </a:r>
          </a:p>
          <a:p>
            <a:r>
              <a:rPr lang="en-US" dirty="0"/>
              <a:t>Brazilian </a:t>
            </a:r>
            <a:r>
              <a:rPr lang="en-US" dirty="0" err="1"/>
              <a:t>RenovaBio</a:t>
            </a:r>
            <a:r>
              <a:rPr lang="en-US" dirty="0"/>
              <a:t> program is making data for sugar cane production and processing publicly available </a:t>
            </a:r>
            <a:endParaRPr lang="en-US" dirty="0" smtClean="0"/>
          </a:p>
          <a:p>
            <a:r>
              <a:rPr lang="en-US" dirty="0" smtClean="0"/>
              <a:t>This work will aim to collect </a:t>
            </a:r>
            <a:r>
              <a:rPr lang="en-US" dirty="0"/>
              <a:t>data from individual mills as it becomes </a:t>
            </a:r>
            <a:r>
              <a:rPr lang="en-US" dirty="0" smtClean="0"/>
              <a:t>available, </a:t>
            </a:r>
            <a:r>
              <a:rPr lang="en-US" dirty="0"/>
              <a:t>and then aggregate and summarize these data and make this information available to LCA model </a:t>
            </a:r>
            <a:r>
              <a:rPr lang="en-US" dirty="0" smtClean="0"/>
              <a:t>developers.</a:t>
            </a:r>
          </a:p>
          <a:p>
            <a:r>
              <a:rPr lang="en-US" dirty="0" smtClean="0"/>
              <a:t>Data </a:t>
            </a:r>
            <a:r>
              <a:rPr lang="en-US" dirty="0"/>
              <a:t>from over 50 sugarcane-ethanol mills has been collected so far.</a:t>
            </a:r>
            <a:endParaRPr lang="en-IE" dirty="0" smtClean="0"/>
          </a:p>
          <a:p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it-IT" dirty="0" smtClean="0"/>
              <a:t>New work: </a:t>
            </a:r>
            <a:r>
              <a:rPr lang="en-IE" dirty="0"/>
              <a:t>Development of Regional Life Cycle Inventory </a:t>
            </a:r>
            <a:r>
              <a:rPr lang="en-IE" dirty="0" smtClean="0"/>
              <a:t>Data</a:t>
            </a:r>
            <a:endParaRPr lang="en-IE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942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xmlns="" id="{5A54BABE-AB8E-4333-BDBC-9C87C3B6FE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Thank you!</a:t>
            </a:r>
            <a:endParaRPr lang="it-IT" dirty="0"/>
          </a:p>
          <a:p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A25497D-03AE-4D8C-81A9-C614773CCD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5984" y="1943212"/>
            <a:ext cx="4925723" cy="1416565"/>
          </a:xfrm>
        </p:spPr>
        <p:txBody>
          <a:bodyPr/>
          <a:lstStyle/>
          <a:p>
            <a:r>
              <a:rPr lang="it-IT" dirty="0" smtClean="0"/>
              <a:t>Don O’Connor </a:t>
            </a:r>
            <a:r>
              <a:rPr lang="en-IE" dirty="0" smtClean="0">
                <a:hlinkClick r:id="rId2"/>
              </a:rPr>
              <a:t>doconnor@ghgenius.ca</a:t>
            </a:r>
            <a:endParaRPr lang="en-IE" dirty="0" smtClean="0"/>
          </a:p>
          <a:p>
            <a:r>
              <a:rPr lang="en-US" dirty="0" smtClean="0"/>
              <a:t>Adrian O’Connell</a:t>
            </a:r>
          </a:p>
          <a:p>
            <a:r>
              <a:rPr lang="en-US" dirty="0" smtClean="0">
                <a:hlinkClick r:id="rId3"/>
              </a:rPr>
              <a:t>adrian.oconnell@ec.europa.eu</a:t>
            </a:r>
            <a:r>
              <a:rPr lang="en-US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652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894</TotalTime>
  <Words>441</Words>
  <Application>Microsoft Office PowerPoint</Application>
  <PresentationFormat>On-screen Show (4:3)</PresentationFormat>
  <Paragraphs>31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Segoe UI</vt:lpstr>
      <vt:lpstr>Trebuchet MS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adrian o connel</cp:lastModifiedBy>
  <cp:revision>85</cp:revision>
  <dcterms:created xsi:type="dcterms:W3CDTF">2020-03-02T15:29:39Z</dcterms:created>
  <dcterms:modified xsi:type="dcterms:W3CDTF">2020-06-18T17:50:50Z</dcterms:modified>
</cp:coreProperties>
</file>