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60" r:id="rId5"/>
    <p:sldId id="268" r:id="rId6"/>
    <p:sldId id="270" r:id="rId7"/>
    <p:sldId id="271" r:id="rId8"/>
    <p:sldId id="269" r:id="rId9"/>
    <p:sldId id="272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3322" autoAdjust="0"/>
  </p:normalViewPr>
  <p:slideViewPr>
    <p:cSldViewPr snapToGrid="0">
      <p:cViewPr varScale="1">
        <p:scale>
          <a:sx n="85" d="100"/>
          <a:sy n="85" d="100"/>
        </p:scale>
        <p:origin x="120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anping Su" userId="67d1ed40-dea0-480e-b141-ccbe218a9f8e" providerId="ADAL" clId="{99E40DEC-7771-4213-8791-6EDA21528B4D}"/>
    <pc:docChg chg="custSel modSld">
      <pc:chgData name="Jianping Su" userId="67d1ed40-dea0-480e-b141-ccbe218a9f8e" providerId="ADAL" clId="{99E40DEC-7771-4213-8791-6EDA21528B4D}" dt="2020-06-12T14:15:00.568" v="61" actId="20577"/>
      <pc:docMkLst>
        <pc:docMk/>
      </pc:docMkLst>
      <pc:sldChg chg="modSp">
        <pc:chgData name="Jianping Su" userId="67d1ed40-dea0-480e-b141-ccbe218a9f8e" providerId="ADAL" clId="{99E40DEC-7771-4213-8791-6EDA21528B4D}" dt="2020-06-12T14:13:38.030" v="20" actId="20577"/>
        <pc:sldMkLst>
          <pc:docMk/>
          <pc:sldMk cId="1246528733" sldId="267"/>
        </pc:sldMkLst>
        <pc:spChg chg="mod">
          <ac:chgData name="Jianping Su" userId="67d1ed40-dea0-480e-b141-ccbe218a9f8e" providerId="ADAL" clId="{99E40DEC-7771-4213-8791-6EDA21528B4D}" dt="2020-06-12T14:13:38.030" v="20" actId="20577"/>
          <ac:spMkLst>
            <pc:docMk/>
            <pc:sldMk cId="1246528733" sldId="267"/>
            <ac:spMk id="3" creationId="{6A25497D-03AE-4D8C-81A9-C614773CCD79}"/>
          </ac:spMkLst>
        </pc:spChg>
      </pc:sldChg>
      <pc:sldChg chg="modSp">
        <pc:chgData name="Jianping Su" userId="67d1ed40-dea0-480e-b141-ccbe218a9f8e" providerId="ADAL" clId="{99E40DEC-7771-4213-8791-6EDA21528B4D}" dt="2020-06-12T14:15:00.568" v="61" actId="20577"/>
        <pc:sldMkLst>
          <pc:docMk/>
          <pc:sldMk cId="2606932321" sldId="271"/>
        </pc:sldMkLst>
        <pc:graphicFrameChg chg="modGraphic">
          <ac:chgData name="Jianping Su" userId="67d1ed40-dea0-480e-b141-ccbe218a9f8e" providerId="ADAL" clId="{99E40DEC-7771-4213-8791-6EDA21528B4D}" dt="2020-06-12T14:15:00.568" v="61" actId="20577"/>
          <ac:graphicFrameMkLst>
            <pc:docMk/>
            <pc:sldMk cId="2606932321" sldId="271"/>
            <ac:graphicFrameMk id="4" creationId="{1D994367-DE42-452E-AB03-0308BD90FFAB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18/06/2020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568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ask34.ieabioenergy.com/bio-crude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Update on drop-in biofuel report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/>
              <a:t>The key role of co-processing</a:t>
            </a:r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sz="1800" dirty="0"/>
              <a:t>Jianping Su, Susan van Dyk</a:t>
            </a:r>
            <a:r>
              <a:rPr lang="it-IT" dirty="0"/>
              <a:t>, Mahmood Ebadian, Jack </a:t>
            </a:r>
            <a:r>
              <a:rPr lang="it-IT" sz="1800" dirty="0"/>
              <a:t>Saddler</a:t>
            </a: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sz="1800" dirty="0"/>
              <a:t>June 2020</a:t>
            </a:r>
          </a:p>
        </p:txBody>
      </p:sp>
      <p:pic>
        <p:nvPicPr>
          <p:cNvPr id="4" name="Picture Placeholder 3" descr="A sign in front of a mirror&#10;&#10;Description automatically generated">
            <a:extLst>
              <a:ext uri="{FF2B5EF4-FFF2-40B4-BE49-F238E27FC236}">
                <a16:creationId xmlns:a16="http://schemas.microsoft.com/office/drawing/2014/main" id="{4779ADFA-36D0-4974-8FEB-51FD1A756C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5" y="1841562"/>
            <a:ext cx="3671196" cy="3528902"/>
          </a:xfrm>
          <a:noFill/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46AA656-EB68-442D-9F28-6DF04A980E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Drop-in biofuels reports (2014 &amp; 2019)</a:t>
            </a:r>
            <a:endParaRPr lang="it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B4EA0-D988-4118-BE83-20B9BC8A7C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83" t="4432" r="7843" b="27145"/>
          <a:stretch/>
        </p:blipFill>
        <p:spPr>
          <a:xfrm>
            <a:off x="1094626" y="1973461"/>
            <a:ext cx="2521215" cy="25815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153ABD-1856-4109-A813-BE723FDD7A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9896" y="1832910"/>
            <a:ext cx="2239604" cy="3200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B9662F-36BF-4BDA-98E0-AA9AEA93EAE0}"/>
              </a:ext>
            </a:extLst>
          </p:cNvPr>
          <p:cNvSpPr/>
          <p:nvPr/>
        </p:nvSpPr>
        <p:spPr>
          <a:xfrm>
            <a:off x="279639" y="4848644"/>
            <a:ext cx="3586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CA" sz="1800" b="1" kern="1200" dirty="0">
                <a:solidFill>
                  <a:srgbClr val="0A4F9D"/>
                </a:solidFill>
                <a:latin typeface="Trebuchet MS"/>
                <a:ea typeface="+mn-ea"/>
                <a:cs typeface="+mn-cs"/>
              </a:rPr>
              <a:t>Definition of “drop-in” biofuels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6B70CC-9C5B-4463-AD42-70B07B89BC5C}"/>
              </a:ext>
            </a:extLst>
          </p:cNvPr>
          <p:cNvSpPr/>
          <p:nvPr/>
        </p:nvSpPr>
        <p:spPr>
          <a:xfrm>
            <a:off x="107092" y="5280315"/>
            <a:ext cx="8857005" cy="88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6858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CA" sz="1800" kern="1200" dirty="0">
                <a:latin typeface="Trebuchet MS" panose="020B0603020202020204" pitchFamily="34" charset="0"/>
              </a:rPr>
              <a:t>Drop-in biofuels: are “liquid bio-hydrocarbons that are: </a:t>
            </a:r>
            <a:r>
              <a:rPr lang="en-CA" sz="1800" kern="1200" dirty="0">
                <a:solidFill>
                  <a:srgbClr val="0A4F9D"/>
                </a:solidFill>
                <a:latin typeface="Trebuchet MS" panose="020B0603020202020204" pitchFamily="34" charset="0"/>
              </a:rPr>
              <a:t>functionally equivalent </a:t>
            </a:r>
            <a:r>
              <a:rPr lang="en-CA" sz="1800" kern="1200" dirty="0">
                <a:latin typeface="Trebuchet MS" panose="020B0603020202020204" pitchFamily="34" charset="0"/>
              </a:rPr>
              <a:t>to petroleum fuels and </a:t>
            </a:r>
            <a:r>
              <a:rPr lang="en-CA" sz="1800" b="1" kern="1200" dirty="0">
                <a:solidFill>
                  <a:srgbClr val="0A4F9D"/>
                </a:solidFill>
                <a:latin typeface="Trebuchet MS" panose="020B0603020202020204" pitchFamily="34" charset="0"/>
              </a:rPr>
              <a:t>fully compatible with </a:t>
            </a:r>
            <a:r>
              <a:rPr lang="en-CA" sz="1800" kern="1200" dirty="0">
                <a:latin typeface="Trebuchet MS" panose="020B0603020202020204" pitchFamily="34" charset="0"/>
              </a:rPr>
              <a:t>existing petroleum infrastructure”</a:t>
            </a:r>
          </a:p>
          <a:p>
            <a:pPr marL="171450" indent="-171450" defTabSz="6858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sz="2100" kern="1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AE469D-464A-4E2B-8905-E07C15C8FC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4002C-AF3D-4BE6-BD41-D6086A7258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dirty="0"/>
              <a:t>What is co-processing?</a:t>
            </a:r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8DCA4D-B678-4C13-91A4-3A9F5E3FD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18" y="2229128"/>
            <a:ext cx="6456188" cy="346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44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AE174E-2408-428D-8F54-53AE186206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BAC4F-99FA-46C1-A2ED-DDB551D179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dirty="0"/>
              <a:t>Who are co-processing?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994367-DE42-452E-AB03-0308BD90F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187046"/>
              </p:ext>
            </p:extLst>
          </p:nvPr>
        </p:nvGraphicFramePr>
        <p:xfrm>
          <a:off x="349625" y="1476066"/>
          <a:ext cx="8077200" cy="44479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{C083E6E3-FA7D-4D7B-A595-EF9225AFEA82}</a:tableStyleId>
              </a:tblPr>
              <a:tblGrid>
                <a:gridCol w="4085337">
                  <a:extLst>
                    <a:ext uri="{9D8B030D-6E8A-4147-A177-3AD203B41FA5}">
                      <a16:colId xmlns:a16="http://schemas.microsoft.com/office/drawing/2014/main" val="2598947101"/>
                    </a:ext>
                  </a:extLst>
                </a:gridCol>
                <a:gridCol w="3991863">
                  <a:extLst>
                    <a:ext uri="{9D8B030D-6E8A-4147-A177-3AD203B41FA5}">
                      <a16:colId xmlns:a16="http://schemas.microsoft.com/office/drawing/2014/main" val="3443294236"/>
                    </a:ext>
                  </a:extLst>
                </a:gridCol>
              </a:tblGrid>
              <a:tr h="605545">
                <a:tc>
                  <a:txBody>
                    <a:bodyPr/>
                    <a:lstStyle/>
                    <a:p>
                      <a:pPr marL="59055" marR="5461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Commercialisation of co-processing</a:t>
                      </a:r>
                      <a:endParaRPr lang="en-US" sz="240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Comments</a:t>
                      </a:r>
                      <a:endParaRPr lang="en-US" sz="240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78639611"/>
                  </a:ext>
                </a:extLst>
              </a:tr>
              <a:tr h="602781">
                <a:tc>
                  <a:txBody>
                    <a:bodyPr/>
                    <a:lstStyle/>
                    <a:p>
                      <a:pPr marL="59055" marR="53975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Preem in Sweden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Tall oil and other feedstocks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12694417"/>
                  </a:ext>
                </a:extLst>
              </a:tr>
              <a:tr h="602781">
                <a:tc>
                  <a:txBody>
                    <a:bodyPr/>
                    <a:lstStyle/>
                    <a:p>
                      <a:pPr marL="59055" marR="5461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Spanish and Portuguese refineries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rebuchet MS" panose="020B0603020202020204" pitchFamily="34" charset="0"/>
                          <a:ea typeface="Georgia" panose="02040502050405020303" pitchFamily="18" charset="0"/>
                          <a:cs typeface="Georgia" panose="02040502050405020303" pitchFamily="18" charset="0"/>
                        </a:rPr>
                        <a:t>C</a:t>
                      </a:r>
                      <a:r>
                        <a:rPr lang="en-US" sz="1800" dirty="0" err="1">
                          <a:effectLst/>
                          <a:latin typeface="Trebuchet MS" panose="020B0603020202020204" pitchFamily="34" charset="0"/>
                          <a:ea typeface="Georgia" panose="02040502050405020303" pitchFamily="18" charset="0"/>
                          <a:cs typeface="Georgia" panose="02040502050405020303" pitchFamily="18" charset="0"/>
                        </a:rPr>
                        <a:t>epsa</a:t>
                      </a:r>
                      <a:r>
                        <a:rPr lang="en-US" sz="1800" dirty="0">
                          <a:effectLst/>
                          <a:latin typeface="Trebuchet MS" panose="020B0603020202020204" pitchFamily="34" charset="0"/>
                          <a:ea typeface="Georgia" panose="02040502050405020303" pitchFamily="18" charset="0"/>
                          <a:cs typeface="Georgia" panose="02040502050405020303" pitchFamily="18" charset="0"/>
                        </a:rPr>
                        <a:t>, Repsol, Galp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63744893"/>
                  </a:ext>
                </a:extLst>
              </a:tr>
              <a:tr h="605545">
                <a:tc>
                  <a:txBody>
                    <a:bodyPr/>
                    <a:lstStyle/>
                    <a:p>
                      <a:pPr marL="59055" marR="5461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BP Cherry point , US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Tallow hydrotreater co-processing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95942266"/>
                  </a:ext>
                </a:extLst>
              </a:tr>
              <a:tr h="605545">
                <a:tc>
                  <a:txBody>
                    <a:bodyPr/>
                    <a:lstStyle/>
                    <a:p>
                      <a:pPr marL="59055" marR="53975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Marathon Dickinson Refinery, US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Soybean oil hydrotreater co-processing/revamp into a standalone unit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34530281"/>
                  </a:ext>
                </a:extLst>
              </a:tr>
              <a:tr h="605545">
                <a:tc>
                  <a:txBody>
                    <a:bodyPr/>
                    <a:lstStyle/>
                    <a:p>
                      <a:pPr marL="59055" marR="55245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Parkland Burnaby Refinery, Canada</a:t>
                      </a:r>
                      <a:endParaRPr lang="en-US" sz="240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FCC co-processing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70940752"/>
                  </a:ext>
                </a:extLst>
              </a:tr>
              <a:tr h="602781">
                <a:tc>
                  <a:txBody>
                    <a:bodyPr/>
                    <a:lstStyle/>
                    <a:p>
                      <a:pPr marL="59055" marR="5461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Chevon El Segundo, California</a:t>
                      </a:r>
                      <a:endParaRPr lang="en-US" sz="240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0480" algn="ctr"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Announced FCC co-processing</a:t>
                      </a:r>
                      <a:endParaRPr lang="en-US" sz="2400" dirty="0">
                        <a:effectLst/>
                        <a:latin typeface="Trebuchet MS" panose="020B0603020202020204" pitchFamily="34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37112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93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81B2AE5-2BBD-41A9-8F44-D75F5EC12F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t-IT" dirty="0"/>
              <a:t>What can be co-processed?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CB8A1C-C317-4F58-8BFF-6FC68B7630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t-IT" dirty="0"/>
              <a:t>Advanced biocrudes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C44D09-159C-4633-9D16-CA196EBC9F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Oleochemical feedstocks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F3CDB70-97C4-4943-8E50-E4FFF872BA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4" y="2122420"/>
            <a:ext cx="4222376" cy="186790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DFDE20F-0483-47DE-A9F0-385C5E6244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9589" y="4220277"/>
            <a:ext cx="2172883" cy="21425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D36A5C-07FE-49C7-B01A-34FF61C5C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122420"/>
            <a:ext cx="3987078" cy="39097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5157BE-3DA6-4D3B-8026-B24EB030982C}"/>
              </a:ext>
            </a:extLst>
          </p:cNvPr>
          <p:cNvSpPr txBox="1"/>
          <p:nvPr/>
        </p:nvSpPr>
        <p:spPr>
          <a:xfrm>
            <a:off x="4823010" y="6104965"/>
            <a:ext cx="326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https://task34.ieabioenergy.com/bio-crude/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95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2AB04B-F833-452E-887C-52C425CB05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/>
              <a:t>Oleochemical feedstocks are being co-processed right now</a:t>
            </a:r>
          </a:p>
          <a:p>
            <a:r>
              <a:rPr lang="en-CA" dirty="0"/>
              <a:t>Significant amounts of low-carbon-intensity, drop-in fuels can be readily produced via co-processing</a:t>
            </a:r>
          </a:p>
          <a:p>
            <a:r>
              <a:rPr lang="en-CA" dirty="0"/>
              <a:t>However, lipids/oleochemicals are expensive and come with “sustainability” concerns, while supplies of biocrudes/bio-oils are VERY limited</a:t>
            </a:r>
          </a:p>
          <a:p>
            <a:r>
              <a:rPr lang="en-CA" dirty="0"/>
              <a:t>Different configurations and insertion points influence the carbon intensity of the various fuels</a:t>
            </a:r>
          </a:p>
          <a:p>
            <a:r>
              <a:rPr lang="en-CA" dirty="0"/>
              <a:t>Focus on lowering the CI of the jet/diesel fractions</a:t>
            </a:r>
          </a:p>
          <a:p>
            <a:r>
              <a:rPr lang="en-CA" dirty="0"/>
              <a:t>Determining the Carbon Intensity (CI) of the various fuels produced via co-processing is challenging</a:t>
            </a:r>
          </a:p>
          <a:p>
            <a:r>
              <a:rPr lang="en-CA" dirty="0"/>
              <a:t>Unclear how co-processing will generate credits (LCFS) to bridge the price gap</a:t>
            </a:r>
          </a:p>
          <a:p>
            <a:r>
              <a:rPr lang="en-CA" dirty="0"/>
              <a:t>What is in it/what incentives for the refineries? 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8710EA-39C9-47B1-A1A8-12A8B10E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dirty="0"/>
              <a:t>Opportunities and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92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8962" y="987870"/>
            <a:ext cx="6841817" cy="901410"/>
          </a:xfrm>
        </p:spPr>
        <p:txBody>
          <a:bodyPr/>
          <a:lstStyle/>
          <a:p>
            <a:r>
              <a:rPr lang="it-IT" sz="3600" dirty="0"/>
              <a:t>Thank you and questions?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4281" y="2261869"/>
            <a:ext cx="8049197" cy="1416565"/>
          </a:xfrm>
        </p:spPr>
        <p:txBody>
          <a:bodyPr/>
          <a:lstStyle/>
          <a:p>
            <a:r>
              <a:rPr lang="it-IT" sz="3200" dirty="0">
                <a:solidFill>
                  <a:schemeClr val="tx1"/>
                </a:solidFill>
              </a:rPr>
              <a:t>Jianping Su, Susan van Dyk, Mahmood Ebadian, Jack Saddler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83890649AF3C4BBC8D72980D2D3360" ma:contentTypeVersion="13" ma:contentTypeDescription="Create a new document." ma:contentTypeScope="" ma:versionID="90aa4f54c5fac94c6947565abda0a387">
  <xsd:schema xmlns:xsd="http://www.w3.org/2001/XMLSchema" xmlns:xs="http://www.w3.org/2001/XMLSchema" xmlns:p="http://schemas.microsoft.com/office/2006/metadata/properties" xmlns:ns3="0dd3fa35-6e9a-4675-8da6-aaec42aae7a0" xmlns:ns4="b718f1ac-38e8-47eb-bdf4-85b357c50866" targetNamespace="http://schemas.microsoft.com/office/2006/metadata/properties" ma:root="true" ma:fieldsID="a94c1682ca7d96162238c1758c245aea" ns3:_="" ns4:_="">
    <xsd:import namespace="0dd3fa35-6e9a-4675-8da6-aaec42aae7a0"/>
    <xsd:import namespace="b718f1ac-38e8-47eb-bdf4-85b357c5086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3fa35-6e9a-4675-8da6-aaec42aae7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18f1ac-38e8-47eb-bdf4-85b357c5086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59E695-FFA3-45AF-915D-D32779A38D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28D4BB-8C1D-4050-878A-95F91ACB4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d3fa35-6e9a-4675-8da6-aaec42aae7a0"/>
    <ds:schemaRef ds:uri="b718f1ac-38e8-47eb-bdf4-85b357c508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7A5A65-C7D2-4779-9E74-3407BBECB5EE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718f1ac-38e8-47eb-bdf4-85b357c50866"/>
    <ds:schemaRef ds:uri="0dd3fa35-6e9a-4675-8da6-aaec42aae7a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959</TotalTime>
  <Words>278</Words>
  <Application>Microsoft Office PowerPoint</Application>
  <PresentationFormat>On-screen Show (4:3)</PresentationFormat>
  <Paragraphs>39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jianping su</cp:lastModifiedBy>
  <cp:revision>68</cp:revision>
  <dcterms:created xsi:type="dcterms:W3CDTF">2020-03-02T15:29:39Z</dcterms:created>
  <dcterms:modified xsi:type="dcterms:W3CDTF">2020-06-18T19:52:13Z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0x0101000B83890649AF3C4BBC8D72980D2D3360</vt:lpwstr>
  </property>
</Properties>
</file>