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60" r:id="rId2"/>
    <p:sldId id="268" r:id="rId3"/>
    <p:sldId id="270" r:id="rId4"/>
    <p:sldId id="271" r:id="rId5"/>
    <p:sldId id="272" r:id="rId6"/>
    <p:sldId id="273" r:id="rId7"/>
    <p:sldId id="274" r:id="rId8"/>
    <p:sldId id="276" r:id="rId9"/>
    <p:sldId id="275" r:id="rId10"/>
    <p:sldId id="278" r:id="rId11"/>
    <p:sldId id="27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000000"/>
    <a:srgbClr val="FFFFFF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3" autoAdjust="0"/>
    <p:restoredTop sz="93333" autoAdjust="0"/>
  </p:normalViewPr>
  <p:slideViewPr>
    <p:cSldViewPr snapToGrid="0">
      <p:cViewPr varScale="1">
        <p:scale>
          <a:sx n="136" d="100"/>
          <a:sy n="136" d="100"/>
        </p:scale>
        <p:origin x="176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12/06/20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12/06/20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6445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92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Task 39 Projects and Budget Allocation</a:t>
            </a:r>
            <a:endParaRPr lang="it-IT" dirty="0"/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>
          <a:xfrm>
            <a:off x="3902925" y="3563332"/>
            <a:ext cx="4364382" cy="967782"/>
          </a:xfrm>
        </p:spPr>
        <p:txBody>
          <a:bodyPr/>
          <a:lstStyle/>
          <a:p>
            <a:r>
              <a:rPr lang="en-CA" sz="2400" b="1" dirty="0">
                <a:solidFill>
                  <a:schemeClr val="tx1"/>
                </a:solidFill>
              </a:rPr>
              <a:t>Jim McMillan (NREL) and Jack Saddler (UBC)</a:t>
            </a:r>
            <a:endParaRPr lang="it-IT" sz="2400" b="1" dirty="0">
              <a:solidFill>
                <a:schemeClr val="tx1"/>
              </a:solidFill>
            </a:endParaRPr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4"/>
          </p:nvPr>
        </p:nvSpPr>
        <p:spPr>
          <a:xfrm>
            <a:off x="3902924" y="4531114"/>
            <a:ext cx="5241076" cy="357485"/>
          </a:xfrm>
        </p:spPr>
        <p:txBody>
          <a:bodyPr/>
          <a:lstStyle/>
          <a:p>
            <a:r>
              <a:rPr lang="en-CA" b="1" dirty="0">
                <a:solidFill>
                  <a:schemeClr val="tx1"/>
                </a:solidFill>
              </a:rPr>
              <a:t>IEA Bioenergy Task 39 Virtual Business Meeting    </a:t>
            </a:r>
            <a:br>
              <a:rPr lang="en-CA" sz="2000" b="1" dirty="0">
                <a:solidFill>
                  <a:schemeClr val="tx1"/>
                </a:solidFill>
              </a:rPr>
            </a:br>
            <a:r>
              <a:rPr lang="en-CA" sz="1600" b="1" dirty="0">
                <a:solidFill>
                  <a:schemeClr val="tx1"/>
                </a:solidFill>
              </a:rPr>
              <a:t>4PM CET, 23 June 2020</a:t>
            </a:r>
            <a:br>
              <a:rPr lang="en-US" sz="2000" b="1" dirty="0">
                <a:solidFill>
                  <a:schemeClr val="tx1"/>
                </a:solidFill>
              </a:rPr>
            </a:br>
            <a:endParaRPr lang="it-IT" sz="1800" b="1" dirty="0">
              <a:solidFill>
                <a:schemeClr val="tx1"/>
              </a:solidFill>
            </a:endParaRPr>
          </a:p>
        </p:txBody>
      </p:sp>
      <p:pic>
        <p:nvPicPr>
          <p:cNvPr id="5" name="Segnaposto immagine 4" descr="Immagine che contiene erba, natura, esterni, campo&#10;&#10;Descrizione generata automaticamente">
            <a:extLst>
              <a:ext uri="{FF2B5EF4-FFF2-40B4-BE49-F238E27FC236}">
                <a16:creationId xmlns:a16="http://schemas.microsoft.com/office/drawing/2014/main" id="{8F53D0DA-7A96-482D-B6F0-681735847BC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8" r="239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78420" y="270351"/>
            <a:ext cx="8117135" cy="543689"/>
          </a:xfrm>
        </p:spPr>
        <p:txBody>
          <a:bodyPr/>
          <a:lstStyle/>
          <a:p>
            <a:r>
              <a:rPr lang="en-US" dirty="0"/>
              <a:t>Task 39 Annual Budget</a:t>
            </a:r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8ADAC8-1A4A-F746-A646-212B1DB5D980}"/>
              </a:ext>
            </a:extLst>
          </p:cNvPr>
          <p:cNvSpPr txBox="1"/>
          <p:nvPr/>
        </p:nvSpPr>
        <p:spPr>
          <a:xfrm>
            <a:off x="7103325" y="5921295"/>
            <a:ext cx="2899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*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675D97-EEE2-4040-A27B-C313BC8EA1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269"/>
          <a:stretch/>
        </p:blipFill>
        <p:spPr>
          <a:xfrm>
            <a:off x="260350" y="961534"/>
            <a:ext cx="8723420" cy="496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321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0716" y="15822"/>
            <a:ext cx="8117135" cy="543689"/>
          </a:xfrm>
        </p:spPr>
        <p:txBody>
          <a:bodyPr/>
          <a:lstStyle/>
          <a:p>
            <a:r>
              <a:rPr lang="en-US" dirty="0"/>
              <a:t>Tentative Triennium Budget Allocations</a:t>
            </a:r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8ADAC8-1A4A-F746-A646-212B1DB5D980}"/>
              </a:ext>
            </a:extLst>
          </p:cNvPr>
          <p:cNvSpPr txBox="1"/>
          <p:nvPr/>
        </p:nvSpPr>
        <p:spPr>
          <a:xfrm>
            <a:off x="7325316" y="5808171"/>
            <a:ext cx="2899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*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3D5DAE-1980-924D-AF9C-034984A8C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4279"/>
            <a:ext cx="9144000" cy="637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674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103083"/>
            <a:ext cx="7927564" cy="980907"/>
          </a:xfrm>
        </p:spPr>
        <p:txBody>
          <a:bodyPr/>
          <a:lstStyle/>
          <a:p>
            <a:r>
              <a:rPr lang="it-IT" dirty="0"/>
              <a:t>Meeting Agenda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437D3C5-11C2-474A-9A07-0A9E0F85E8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4293108"/>
              </p:ext>
            </p:extLst>
          </p:nvPr>
        </p:nvGraphicFramePr>
        <p:xfrm>
          <a:off x="524107" y="629097"/>
          <a:ext cx="8073482" cy="55486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3993">
                  <a:extLst>
                    <a:ext uri="{9D8B030D-6E8A-4147-A177-3AD203B41FA5}">
                      <a16:colId xmlns:a16="http://schemas.microsoft.com/office/drawing/2014/main" val="2616742468"/>
                    </a:ext>
                  </a:extLst>
                </a:gridCol>
                <a:gridCol w="7349489">
                  <a:extLst>
                    <a:ext uri="{9D8B030D-6E8A-4147-A177-3AD203B41FA5}">
                      <a16:colId xmlns:a16="http://schemas.microsoft.com/office/drawing/2014/main" val="496487476"/>
                    </a:ext>
                  </a:extLst>
                </a:gridCol>
              </a:tblGrid>
              <a:tr h="468410">
                <a:tc>
                  <a:txBody>
                    <a:bodyPr/>
                    <a:lstStyle/>
                    <a:p>
                      <a:pPr marL="67945" marR="0" algn="ctr" eaLnBrk="0" hangingPunct="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15 min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eaLnBrk="0" hangingPunct="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General Introduction; Update on Task 39 projects and tentative budget allocation</a:t>
                      </a:r>
                    </a:p>
                    <a:p>
                      <a:pPr marL="66675" marR="0" eaLnBrk="0" hangingPunct="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(Jim McMillan and Jack Saddler)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693563"/>
                  </a:ext>
                </a:extLst>
              </a:tr>
              <a:tr h="551884">
                <a:tc>
                  <a:txBody>
                    <a:bodyPr/>
                    <a:lstStyle/>
                    <a:p>
                      <a:pPr marL="67945" marR="0" algn="ctr" eaLnBrk="0" hangingPunct="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15 min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eaLnBrk="0" hangingPunct="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Sustainability assessment of biofuels pathway to identify key metrics beyond GHG reduction, spanning both feedstocks and conversion technologies</a:t>
                      </a:r>
                      <a:r>
                        <a:rPr lang="en-US" sz="1400" dirty="0">
                          <a:effectLst/>
                        </a:rPr>
                        <a:t> (Don O’Connor and Adrian O’Connell)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509953"/>
                  </a:ext>
                </a:extLst>
              </a:tr>
              <a:tr h="582461">
                <a:tc>
                  <a:txBody>
                    <a:bodyPr/>
                    <a:lstStyle/>
                    <a:p>
                      <a:pPr marL="67945" marR="0" algn="ctr" eaLnBrk="0" hangingPunct="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15 min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eaLnBrk="0" hangingPunct="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Update on biofuels in marine shipping report/Issues affecting </a:t>
                      </a:r>
                      <a:r>
                        <a:rPr lang="en-US" sz="1400" b="1" dirty="0" err="1">
                          <a:effectLst/>
                        </a:rPr>
                        <a:t>utilisation</a:t>
                      </a:r>
                      <a:r>
                        <a:rPr lang="en-US" sz="1400" b="1" dirty="0">
                          <a:effectLst/>
                        </a:rPr>
                        <a:t> of advanced biofuels in the marine sector </a:t>
                      </a:r>
                      <a:r>
                        <a:rPr lang="en-US" sz="1400" dirty="0">
                          <a:effectLst/>
                        </a:rPr>
                        <a:t>(Henning Jorgenson, </a:t>
                      </a:r>
                      <a:r>
                        <a:rPr lang="en-US" sz="1400" dirty="0" err="1">
                          <a:effectLst/>
                        </a:rPr>
                        <a:t>Sune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Tjalfe</a:t>
                      </a:r>
                      <a:r>
                        <a:rPr lang="en-US" sz="1400" dirty="0">
                          <a:effectLst/>
                        </a:rPr>
                        <a:t> Thomsen, Steve Rogers and Stephen Dooley)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787721"/>
                  </a:ext>
                </a:extLst>
              </a:tr>
              <a:tr h="547514">
                <a:tc>
                  <a:txBody>
                    <a:bodyPr/>
                    <a:lstStyle/>
                    <a:p>
                      <a:pPr marL="67945" marR="0" algn="ctr" eaLnBrk="0" hangingPunct="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15 min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eaLnBrk="0" hangingPunct="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Assess successes and lessons learned for conventional/advanced biofuels deployment</a:t>
                      </a:r>
                    </a:p>
                    <a:p>
                      <a:pPr marL="66675" marR="0" eaLnBrk="0" hangingPunct="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(Franziska Müller-Langer and Tomas Ekbom)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797853"/>
                  </a:ext>
                </a:extLst>
              </a:tr>
              <a:tr h="472311">
                <a:tc>
                  <a:txBody>
                    <a:bodyPr/>
                    <a:lstStyle/>
                    <a:p>
                      <a:pPr marL="67945" marR="0" algn="ctr" eaLnBrk="0" hangingPunct="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 min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eaLnBrk="0" hangingPunct="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Update on the implementation Agendas report (compare-and-contrast of biofuels policies)</a:t>
                      </a:r>
                    </a:p>
                    <a:p>
                      <a:pPr marL="66675" marR="0" eaLnBrk="0" hangingPunct="0"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(Mahmood </a:t>
                      </a:r>
                      <a:r>
                        <a:rPr lang="en-US" sz="1400" dirty="0" err="1">
                          <a:effectLst/>
                        </a:rPr>
                        <a:t>Ebadian</a:t>
                      </a:r>
                      <a:r>
                        <a:rPr lang="en-US" sz="1400" dirty="0">
                          <a:effectLst/>
                        </a:rPr>
                        <a:t>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042443"/>
                  </a:ext>
                </a:extLst>
              </a:tr>
              <a:tr h="305357">
                <a:tc>
                  <a:txBody>
                    <a:bodyPr/>
                    <a:lstStyle/>
                    <a:p>
                      <a:pPr marL="67945" marR="0" algn="ctr" eaLnBrk="0" hangingPunct="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15 min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eaLnBrk="0" hangingPunct="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Update on Biofuels Demonstration Plants website </a:t>
                      </a:r>
                      <a:r>
                        <a:rPr lang="en-US" sz="1400" dirty="0">
                          <a:effectLst/>
                        </a:rPr>
                        <a:t>(Dina </a:t>
                      </a:r>
                      <a:r>
                        <a:rPr lang="en-US" sz="1400" dirty="0" err="1">
                          <a:effectLst/>
                        </a:rPr>
                        <a:t>Bacovsky</a:t>
                      </a:r>
                      <a:r>
                        <a:rPr lang="en-US" sz="1400" dirty="0">
                          <a:effectLst/>
                        </a:rPr>
                        <a:t>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716663"/>
                  </a:ext>
                </a:extLst>
              </a:tr>
              <a:tr h="468410">
                <a:tc>
                  <a:txBody>
                    <a:bodyPr/>
                    <a:lstStyle/>
                    <a:p>
                      <a:pPr marL="67945" marR="0" algn="ctr" eaLnBrk="0" hangingPunct="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 min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eaLnBrk="0" hangingPunct="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Assess biofuels production and use status in non-IEA countries/emerging economies</a:t>
                      </a:r>
                    </a:p>
                    <a:p>
                      <a:pPr marL="66675" marR="0" eaLnBrk="0" hangingPunct="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</a:t>
                      </a:r>
                      <a:r>
                        <a:rPr lang="en-US" sz="1400" dirty="0" err="1">
                          <a:effectLst/>
                        </a:rPr>
                        <a:t>Glaucia</a:t>
                      </a:r>
                      <a:r>
                        <a:rPr lang="en-US" sz="1400" dirty="0">
                          <a:effectLst/>
                        </a:rPr>
                        <a:t> Mendes Souza)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3496891"/>
                  </a:ext>
                </a:extLst>
              </a:tr>
              <a:tr h="767107">
                <a:tc>
                  <a:txBody>
                    <a:bodyPr/>
                    <a:lstStyle/>
                    <a:p>
                      <a:pPr marL="67945" marR="0" algn="ctr" eaLnBrk="0" hangingPunct="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10 min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269240" eaLnBrk="0" hangingPunct="0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Review existing/proposed certifications used for oleochemical- and lignocellulosic-based biofuels supply chains; identify certification scheme improvement opportunities</a:t>
                      </a:r>
                    </a:p>
                    <a:p>
                      <a:pPr marL="66675" marR="269240" eaLnBrk="0" hangingPunct="0">
                        <a:lnSpc>
                          <a:spcPct val="115000"/>
                        </a:lnSpc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(Paul </a:t>
                      </a:r>
                      <a:r>
                        <a:rPr lang="en-US" sz="1400" dirty="0" err="1">
                          <a:effectLst/>
                        </a:rPr>
                        <a:t>Sinnige</a:t>
                      </a:r>
                      <a:r>
                        <a:rPr lang="en-US" sz="1400" dirty="0">
                          <a:effectLst/>
                        </a:rPr>
                        <a:t> and Timo </a:t>
                      </a:r>
                      <a:r>
                        <a:rPr lang="en-US" sz="1400" dirty="0" err="1">
                          <a:effectLst/>
                        </a:rPr>
                        <a:t>Gerlagh</a:t>
                      </a:r>
                      <a:r>
                        <a:rPr lang="en-US" sz="1400" dirty="0">
                          <a:effectLst/>
                        </a:rPr>
                        <a:t>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861070"/>
                  </a:ext>
                </a:extLst>
              </a:tr>
              <a:tr h="469151">
                <a:tc>
                  <a:txBody>
                    <a:bodyPr/>
                    <a:lstStyle/>
                    <a:p>
                      <a:pPr marL="67945" marR="0" algn="ctr" eaLnBrk="0" hangingPunct="0"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 min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eaLnBrk="0" hangingPunct="0"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Update on </a:t>
                      </a:r>
                      <a:r>
                        <a:rPr lang="en-US" sz="1400" b="1" dirty="0" err="1">
                          <a:effectLst/>
                        </a:rPr>
                        <a:t>biojet</a:t>
                      </a:r>
                      <a:r>
                        <a:rPr lang="en-US" sz="1400" b="1" dirty="0">
                          <a:effectLst/>
                        </a:rPr>
                        <a:t> fuel/SAF, decarbonization of the aviation sector </a:t>
                      </a:r>
                    </a:p>
                    <a:p>
                      <a:pPr marL="66675" marR="0" eaLnBrk="0" hangingPunct="0"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(Susan van </a:t>
                      </a:r>
                      <a:r>
                        <a:rPr lang="en-US" sz="1400" dirty="0" err="1">
                          <a:effectLst/>
                        </a:rPr>
                        <a:t>Dyk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dirty="0" err="1">
                          <a:effectLst/>
                        </a:rPr>
                        <a:t>Jianping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Su</a:t>
                      </a:r>
                      <a:r>
                        <a:rPr lang="en-US" sz="1400" dirty="0">
                          <a:effectLst/>
                        </a:rPr>
                        <a:t> and Jack Saddler)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867603"/>
                  </a:ext>
                </a:extLst>
              </a:tr>
              <a:tr h="305357">
                <a:tc>
                  <a:txBody>
                    <a:bodyPr/>
                    <a:lstStyle/>
                    <a:p>
                      <a:pPr marL="67945" marR="0" algn="ctr" eaLnBrk="0" hangingPunct="0"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 min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eaLnBrk="0" hangingPunct="0"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Update on the drop-in biofuels report </a:t>
                      </a:r>
                      <a:r>
                        <a:rPr lang="en-US" sz="1400" dirty="0">
                          <a:effectLst/>
                        </a:rPr>
                        <a:t>(Jack Saddler, </a:t>
                      </a:r>
                      <a:r>
                        <a:rPr lang="en-US" sz="1400" dirty="0" err="1">
                          <a:effectLst/>
                        </a:rPr>
                        <a:t>Jianping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Su</a:t>
                      </a:r>
                      <a:r>
                        <a:rPr lang="en-US" sz="1400" dirty="0">
                          <a:effectLst/>
                        </a:rPr>
                        <a:t> and Susan van </a:t>
                      </a:r>
                      <a:r>
                        <a:rPr lang="en-US" sz="1400" dirty="0" err="1">
                          <a:effectLst/>
                        </a:rPr>
                        <a:t>Dyk</a:t>
                      </a:r>
                      <a:r>
                        <a:rPr lang="en-US" sz="1400" dirty="0">
                          <a:effectLst/>
                        </a:rPr>
                        <a:t>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016465"/>
                  </a:ext>
                </a:extLst>
              </a:tr>
              <a:tr h="305357">
                <a:tc>
                  <a:txBody>
                    <a:bodyPr/>
                    <a:lstStyle/>
                    <a:p>
                      <a:pPr marL="67945" marR="0" algn="ctr" eaLnBrk="0" hangingPunct="0"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 min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4610" marR="0" eaLnBrk="0" hangingPunct="0"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General discussion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1860933"/>
                  </a:ext>
                </a:extLst>
              </a:tr>
              <a:tr h="305357">
                <a:tc>
                  <a:txBody>
                    <a:bodyPr/>
                    <a:lstStyle/>
                    <a:p>
                      <a:pPr marL="67945" marR="0" algn="ctr" eaLnBrk="0" hangingPunct="0"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 min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4610" marR="0" eaLnBrk="0" hangingPunct="0"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Concluding remarks and wrap up</a:t>
                      </a:r>
                      <a:r>
                        <a:rPr lang="en-US" sz="1400" dirty="0">
                          <a:effectLst/>
                        </a:rPr>
                        <a:t> (Jim McMillan and Jack Saddler)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860537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AAA83DAB-49F3-8447-BE92-15F1BE6A2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1980" y="279391"/>
            <a:ext cx="364644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Tuesday, 4.00-6.30PM CET, 23 June 2020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019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1082" y="225744"/>
            <a:ext cx="7693388" cy="980907"/>
          </a:xfrm>
        </p:spPr>
        <p:txBody>
          <a:bodyPr/>
          <a:lstStyle/>
          <a:p>
            <a:r>
              <a:rPr lang="en-US" dirty="0"/>
              <a:t>IEA Bioenergy Task 39’s activities since April 2020 virtual business meeting</a:t>
            </a:r>
            <a:endParaRPr lang="en-CA" dirty="0"/>
          </a:p>
        </p:txBody>
      </p:sp>
      <p:sp>
        <p:nvSpPr>
          <p:cNvPr id="5" name="TextBox 4"/>
          <p:cNvSpPr txBox="1"/>
          <p:nvPr/>
        </p:nvSpPr>
        <p:spPr bwMode="auto">
          <a:xfrm>
            <a:off x="334537" y="1304927"/>
            <a:ext cx="8463776" cy="4644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285750" indent="-225425" hangingPunct="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A4F9D"/>
                </a:solidFill>
                <a:latin typeface="Trebuchet MS" panose="020B0603020202020204" pitchFamily="34" charset="0"/>
              </a:rPr>
              <a:t>June: </a:t>
            </a:r>
            <a:r>
              <a:rPr lang="en-US" sz="2200" dirty="0">
                <a:solidFill>
                  <a:srgbClr val="0A4F9D"/>
                </a:solidFill>
                <a:latin typeface="Trebuchet MS" panose="020B0603020202020204" pitchFamily="34" charset="0"/>
              </a:rPr>
              <a:t>Summarized Task’s recent publications and information dissemination activities for June 2020 IEA Bioenergy Newsletter</a:t>
            </a:r>
            <a:endParaRPr lang="en-CA" sz="2200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285750" indent="-225425" hangingPunct="0">
              <a:buFont typeface="Arial" panose="020B0604020202020204" pitchFamily="34" charset="0"/>
              <a:buChar char="•"/>
            </a:pPr>
            <a:endParaRPr lang="en-CA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285750" indent="-225425" hangingPunct="0">
              <a:buFont typeface="Arial" panose="020B0604020202020204" pitchFamily="34" charset="0"/>
              <a:buChar char="•"/>
            </a:pPr>
            <a:r>
              <a:rPr lang="en-CA" sz="2200" b="1" dirty="0">
                <a:solidFill>
                  <a:srgbClr val="0A4F9D"/>
                </a:solidFill>
                <a:latin typeface="Trebuchet MS" panose="020B0603020202020204" pitchFamily="34" charset="0"/>
              </a:rPr>
              <a:t>May: </a:t>
            </a:r>
            <a:r>
              <a:rPr lang="en-CA" sz="2200" dirty="0">
                <a:solidFill>
                  <a:srgbClr val="0A4F9D"/>
                </a:solidFill>
                <a:latin typeface="Trebuchet MS" panose="020B0603020202020204" pitchFamily="34" charset="0"/>
              </a:rPr>
              <a:t>Published newsletter Issue #54.</a:t>
            </a:r>
          </a:p>
          <a:p>
            <a:pPr marL="860425" lvl="1" indent="-342900" hangingPunct="0">
              <a:buFont typeface="Wingdings" pitchFamily="2" charset="2"/>
              <a:buChar char="ü"/>
            </a:pPr>
            <a:r>
              <a:rPr lang="en-CA" sz="2200" dirty="0">
                <a:solidFill>
                  <a:srgbClr val="0A4F9D"/>
                </a:solidFill>
                <a:latin typeface="Trebuchet MS" panose="020B0603020202020204" pitchFamily="34" charset="0"/>
              </a:rPr>
              <a:t>The “From the Task” section summarized </a:t>
            </a:r>
            <a:r>
              <a:rPr lang="en-GB" sz="2200" dirty="0">
                <a:solidFill>
                  <a:srgbClr val="0A4F9D"/>
                </a:solidFill>
                <a:latin typeface="Trebuchet MS" panose="020B0603020202020204" pitchFamily="34" charset="0"/>
              </a:rPr>
              <a:t>Task 39’s April 2020 virtual meeting. </a:t>
            </a:r>
          </a:p>
          <a:p>
            <a:pPr marL="860425" lvl="1" indent="-342900" hangingPunct="0">
              <a:buFont typeface="Wingdings" pitchFamily="2" charset="2"/>
              <a:buChar char="ü"/>
            </a:pPr>
            <a:r>
              <a:rPr lang="en-CA" sz="2200" dirty="0">
                <a:solidFill>
                  <a:srgbClr val="0A4F9D"/>
                </a:solidFill>
                <a:latin typeface="Trebuchet MS" panose="020B0603020202020204" pitchFamily="34" charset="0"/>
              </a:rPr>
              <a:t>The </a:t>
            </a:r>
            <a:r>
              <a:rPr lang="en-GB" sz="2200" dirty="0">
                <a:solidFill>
                  <a:srgbClr val="0A4F9D"/>
                </a:solidFill>
                <a:latin typeface="Trebuchet MS" panose="020B0603020202020204" pitchFamily="34" charset="0"/>
              </a:rPr>
              <a:t>feature article was </a:t>
            </a:r>
            <a:r>
              <a:rPr lang="en-GB" sz="2200" b="1" dirty="0">
                <a:solidFill>
                  <a:srgbClr val="0A4F9D"/>
                </a:solidFill>
                <a:latin typeface="Trebuchet MS" panose="020B0603020202020204" pitchFamily="34" charset="0"/>
              </a:rPr>
              <a:t>“Biofuels production and use in </a:t>
            </a:r>
            <a:r>
              <a:rPr lang="en-GB" sz="2200" b="1" dirty="0">
                <a:solidFill>
                  <a:srgbClr val="FF0000"/>
                </a:solidFill>
                <a:latin typeface="Trebuchet MS" panose="020B0603020202020204" pitchFamily="34" charset="0"/>
              </a:rPr>
              <a:t>Germany</a:t>
            </a:r>
            <a:r>
              <a:rPr lang="en-GB" sz="2200" b="1" dirty="0">
                <a:solidFill>
                  <a:srgbClr val="0A4F9D"/>
                </a:solidFill>
                <a:latin typeface="Trebuchet MS" panose="020B0603020202020204" pitchFamily="34" charset="0"/>
              </a:rPr>
              <a:t> - Status, Advances and Challenges”</a:t>
            </a:r>
          </a:p>
          <a:p>
            <a:pPr marL="1258888" indent="-398463" hangingPunct="0">
              <a:buFont typeface="Wingdings" pitchFamily="2" charset="2"/>
              <a:buChar char="è"/>
            </a:pPr>
            <a:r>
              <a:rPr lang="en-GB" sz="2200" i="1" dirty="0">
                <a:solidFill>
                  <a:srgbClr val="0A4F9D"/>
                </a:solidFill>
                <a:latin typeface="Trebuchet MS" panose="020B0703020202090204" pitchFamily="34" charset="0"/>
              </a:rPr>
              <a:t>Thanks to </a:t>
            </a:r>
            <a:r>
              <a:rPr lang="en-US" sz="2200" i="1" dirty="0">
                <a:solidFill>
                  <a:srgbClr val="FF0000"/>
                </a:solidFill>
                <a:latin typeface="Trebuchet MS" panose="020B0703020202090204" pitchFamily="34" charset="0"/>
              </a:rPr>
              <a:t>Franziska Müller-Langer and her colleagues</a:t>
            </a:r>
            <a:r>
              <a:rPr lang="en-US" sz="2200" i="1" dirty="0">
                <a:solidFill>
                  <a:srgbClr val="0070C0"/>
                </a:solidFill>
                <a:latin typeface="Trebuchet MS" panose="020B0703020202090204" pitchFamily="34" charset="0"/>
              </a:rPr>
              <a:t> </a:t>
            </a:r>
            <a:r>
              <a:rPr lang="en-US" sz="2200" i="1" dirty="0">
                <a:solidFill>
                  <a:srgbClr val="0A4F9D"/>
                </a:solidFill>
                <a:latin typeface="Trebuchet MS" panose="020B0703020202090204" pitchFamily="34" charset="0"/>
              </a:rPr>
              <a:t>for preparing this feature article!</a:t>
            </a:r>
          </a:p>
          <a:p>
            <a:pPr marL="65087" hangingPunct="0"/>
            <a:endParaRPr lang="en-CA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25425" hangingPunct="0"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rgbClr val="0A4F9D"/>
                </a:solidFill>
                <a:latin typeface="Trebuchet MS" panose="020B0603020202020204" pitchFamily="34" charset="0"/>
              </a:rPr>
              <a:t>April: </a:t>
            </a:r>
            <a:r>
              <a:rPr lang="en-GB" sz="2200" dirty="0">
                <a:solidFill>
                  <a:srgbClr val="0A4F9D"/>
                </a:solidFill>
                <a:latin typeface="Trebuchet MS" panose="020B0603020202020204" pitchFamily="34" charset="0"/>
              </a:rPr>
              <a:t>Task 39 members (Saddler &amp; </a:t>
            </a:r>
            <a:r>
              <a:rPr lang="en-GB" sz="2200" dirty="0" err="1">
                <a:solidFill>
                  <a:srgbClr val="0A4F9D"/>
                </a:solidFill>
                <a:latin typeface="Trebuchet MS" panose="020B0603020202020204" pitchFamily="34" charset="0"/>
              </a:rPr>
              <a:t>Ebadian</a:t>
            </a:r>
            <a:r>
              <a:rPr lang="en-GB" sz="2200" dirty="0">
                <a:solidFill>
                  <a:srgbClr val="0A4F9D"/>
                </a:solidFill>
                <a:latin typeface="Trebuchet MS" panose="020B0603020202020204" pitchFamily="34" charset="0"/>
              </a:rPr>
              <a:t>) participated with Adam Brown et al. in the IEA Bioenergy Webinar, </a:t>
            </a:r>
            <a:r>
              <a:rPr lang="en-US" sz="2200" dirty="0">
                <a:solidFill>
                  <a:srgbClr val="0A4F9D"/>
                </a:solidFill>
                <a:latin typeface="Trebuchet MS" panose="020B0603020202020204" pitchFamily="34" charset="0"/>
              </a:rPr>
              <a:t>“Advanced Biofuels - Potential for Cost Reduction”</a:t>
            </a:r>
            <a:endParaRPr lang="en-US" sz="2200" b="1" dirty="0">
              <a:solidFill>
                <a:schemeClr val="bg1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355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5855" y="248048"/>
            <a:ext cx="7694372" cy="551335"/>
          </a:xfrm>
        </p:spPr>
        <p:txBody>
          <a:bodyPr/>
          <a:lstStyle/>
          <a:p>
            <a:r>
              <a:rPr lang="en-US" dirty="0" err="1"/>
              <a:t>Programme</a:t>
            </a:r>
            <a:r>
              <a:rPr lang="en-US" dirty="0"/>
              <a:t> of work for 2019-2021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233192" y="960632"/>
            <a:ext cx="8677615" cy="5198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573088" indent="-287338" hangingPunct="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Assess successes and lessons learned for conventional/ advanced biofuels development and deployment </a:t>
            </a:r>
          </a:p>
          <a:p>
            <a:pPr marL="573088" indent="-287338" hangingPunct="0"/>
            <a:r>
              <a:rPr lang="en-US" dirty="0">
                <a:solidFill>
                  <a:srgbClr val="FF0000"/>
                </a:solidFill>
              </a:rPr>
              <a:t>       Lead by </a:t>
            </a:r>
            <a:r>
              <a:rPr lang="en-US" u="sng" dirty="0">
                <a:solidFill>
                  <a:srgbClr val="FF0000"/>
                </a:solidFill>
              </a:rPr>
              <a:t>Franziska Müller-Langer</a:t>
            </a:r>
            <a:r>
              <a:rPr lang="en-US" dirty="0">
                <a:solidFill>
                  <a:srgbClr val="FF0000"/>
                </a:solidFill>
              </a:rPr>
              <a:t> and Tomas Ekbom</a:t>
            </a:r>
          </a:p>
          <a:p>
            <a:pPr marL="628650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The project scope and objectives are finalized</a:t>
            </a:r>
          </a:p>
          <a:p>
            <a:pPr marL="628650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The project invoice was issued and budget transfer is in process</a:t>
            </a:r>
          </a:p>
          <a:p>
            <a:pPr marL="628650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 Developing an </a:t>
            </a:r>
            <a:r>
              <a:rPr lang="en-US" dirty="0" err="1">
                <a:solidFill>
                  <a:srgbClr val="00B050"/>
                </a:solidFill>
              </a:rPr>
              <a:t>InterTask</a:t>
            </a:r>
            <a:r>
              <a:rPr lang="en-US" dirty="0">
                <a:solidFill>
                  <a:srgbClr val="00B050"/>
                </a:solidFill>
              </a:rPr>
              <a:t> project with Tasks 40 and 45 (In progress) </a:t>
            </a:r>
          </a:p>
          <a:p>
            <a:pPr marL="628650" hangingPunct="0"/>
            <a:endParaRPr lang="en-US" dirty="0">
              <a:solidFill>
                <a:srgbClr val="FF0000"/>
              </a:solidFill>
            </a:endParaRPr>
          </a:p>
          <a:p>
            <a:pPr marL="573088" indent="-287338" hangingPunct="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Update on biofuels in marine shipping report/Issues affecting </a:t>
            </a:r>
            <a:r>
              <a:rPr lang="en-US" sz="2400" b="1" dirty="0" err="1">
                <a:solidFill>
                  <a:srgbClr val="0A4F9D"/>
                </a:solidFill>
                <a:latin typeface="Trebuchet MS" panose="020B0603020202020204" pitchFamily="34" charset="0"/>
              </a:rPr>
              <a:t>utilisation</a:t>
            </a:r>
            <a:r>
              <a:rPr lang="en-US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 of advanced biofuels in the marine sector</a:t>
            </a:r>
          </a:p>
          <a:p>
            <a:pPr marL="628650" hangingPunct="0"/>
            <a:r>
              <a:rPr lang="en-US" dirty="0">
                <a:solidFill>
                  <a:srgbClr val="FF0000"/>
                </a:solidFill>
              </a:rPr>
              <a:t>Lead by </a:t>
            </a:r>
            <a:r>
              <a:rPr lang="en-US" u="sng" dirty="0">
                <a:solidFill>
                  <a:srgbClr val="FF0000"/>
                </a:solidFill>
              </a:rPr>
              <a:t>Henning Jorgenson </a:t>
            </a:r>
            <a:r>
              <a:rPr lang="en-US" dirty="0">
                <a:solidFill>
                  <a:srgbClr val="FF0000"/>
                </a:solidFill>
              </a:rPr>
              <a:t>with inputs from </a:t>
            </a:r>
            <a:r>
              <a:rPr lang="en-US" dirty="0" err="1">
                <a:solidFill>
                  <a:srgbClr val="FF0000"/>
                </a:solidFill>
              </a:rPr>
              <a:t>Sune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Tjalfe</a:t>
            </a:r>
            <a:r>
              <a:rPr lang="en-US" dirty="0">
                <a:solidFill>
                  <a:srgbClr val="FF0000"/>
                </a:solidFill>
              </a:rPr>
              <a:t> Thomsen, Steve Rogers, Stephen Dooley and Paul Bennett </a:t>
            </a:r>
          </a:p>
          <a:p>
            <a:pPr marL="750888" indent="-122238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The project scope and objectives are finalized</a:t>
            </a:r>
          </a:p>
          <a:p>
            <a:pPr marL="750888" indent="-122238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The project invoice was issued and budget transfer is in process</a:t>
            </a:r>
          </a:p>
          <a:p>
            <a:pPr marL="750888" indent="-122238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Developing a questionnaire and list of stakeholder categories to collect information about recent/on-going projects and initiatives on marine biofuels production and use</a:t>
            </a:r>
          </a:p>
          <a:p>
            <a:pPr marL="731520" indent="-285750" hangingPunct="0">
              <a:buFont typeface="Wingdings" panose="05000000000000000000" pitchFamily="2" charset="2"/>
              <a:buChar char="ü"/>
            </a:pP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9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3192" y="147687"/>
            <a:ext cx="7694372" cy="980907"/>
          </a:xfrm>
        </p:spPr>
        <p:txBody>
          <a:bodyPr/>
          <a:lstStyle/>
          <a:p>
            <a:r>
              <a:rPr lang="en-US" dirty="0" err="1"/>
              <a:t>Programme</a:t>
            </a:r>
            <a:r>
              <a:rPr lang="en-US" dirty="0"/>
              <a:t> of work for 2019-2021(Cont.)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BA2B9C-F791-E14E-8A86-184D4EA70B40}"/>
              </a:ext>
            </a:extLst>
          </p:cNvPr>
          <p:cNvSpPr txBox="1"/>
          <p:nvPr/>
        </p:nvSpPr>
        <p:spPr bwMode="auto">
          <a:xfrm>
            <a:off x="479503" y="782214"/>
            <a:ext cx="8431305" cy="553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342900" indent="-342900" hangingPunct="0">
              <a:buFont typeface="Arial" panose="020B0604020202020204" pitchFamily="34" charset="0"/>
              <a:buChar char="•"/>
            </a:pPr>
            <a:r>
              <a:rPr lang="en-CA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Update of Biofuels Demonstration database (website)</a:t>
            </a:r>
            <a:r>
              <a:rPr lang="en-US" sz="2400" dirty="0">
                <a:solidFill>
                  <a:srgbClr val="FF0000"/>
                </a:solidFill>
              </a:rPr>
              <a:t>      </a:t>
            </a:r>
            <a:r>
              <a:rPr lang="en-US" dirty="0">
                <a:solidFill>
                  <a:srgbClr val="FF0000"/>
                </a:solidFill>
              </a:rPr>
              <a:t>Lead by </a:t>
            </a:r>
            <a:r>
              <a:rPr lang="en-CA" u="sng" dirty="0">
                <a:solidFill>
                  <a:srgbClr val="FF0000"/>
                </a:solidFill>
              </a:rPr>
              <a:t>Dina </a:t>
            </a:r>
            <a:r>
              <a:rPr lang="en-CA" u="sng" dirty="0" err="1">
                <a:solidFill>
                  <a:srgbClr val="FF0000"/>
                </a:solidFill>
              </a:rPr>
              <a:t>Bacovsky</a:t>
            </a:r>
            <a:endParaRPr lang="en-CA" u="sng" dirty="0">
              <a:solidFill>
                <a:srgbClr val="FF0000"/>
              </a:solidFill>
            </a:endParaRPr>
          </a:p>
          <a:p>
            <a:pPr marL="640080" indent="-285750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The project scope and objectives are finalized</a:t>
            </a:r>
          </a:p>
          <a:p>
            <a:pPr marL="640080" indent="-285750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The project invoice was issued and budget transfer is in process</a:t>
            </a:r>
          </a:p>
          <a:p>
            <a:pPr marL="354330" hangingPunct="0"/>
            <a:endParaRPr lang="en-US" dirty="0">
              <a:solidFill>
                <a:srgbClr val="00B050"/>
              </a:solidFill>
            </a:endParaRPr>
          </a:p>
          <a:p>
            <a:pPr marL="342900" indent="-342900" hangingPunct="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Assess biofuels production and use status in </a:t>
            </a:r>
            <a:r>
              <a:rPr lang="en-CA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non-IEA countries/emerging economies</a:t>
            </a:r>
          </a:p>
          <a:p>
            <a:pPr marL="365760" hangingPunct="0"/>
            <a:r>
              <a:rPr lang="en-CA" dirty="0">
                <a:solidFill>
                  <a:srgbClr val="FF0000"/>
                </a:solidFill>
              </a:rPr>
              <a:t>Lead by </a:t>
            </a:r>
            <a:r>
              <a:rPr lang="en-CA" u="sng" dirty="0" err="1">
                <a:solidFill>
                  <a:srgbClr val="FF0000"/>
                </a:solidFill>
              </a:rPr>
              <a:t>Glaucia</a:t>
            </a:r>
            <a:r>
              <a:rPr lang="en-CA" u="sng" dirty="0">
                <a:solidFill>
                  <a:srgbClr val="FF0000"/>
                </a:solidFill>
              </a:rPr>
              <a:t> Mendes Souza </a:t>
            </a:r>
            <a:r>
              <a:rPr lang="en-CA" dirty="0">
                <a:solidFill>
                  <a:srgbClr val="FF0000"/>
                </a:solidFill>
              </a:rPr>
              <a:t>with inputs from </a:t>
            </a:r>
            <a:r>
              <a:rPr lang="pt-BR" dirty="0">
                <a:solidFill>
                  <a:srgbClr val="FF0000"/>
                </a:solidFill>
              </a:rPr>
              <a:t>Rubens Maciel Filho </a:t>
            </a:r>
            <a:r>
              <a:rPr lang="pt-BR" dirty="0" err="1">
                <a:solidFill>
                  <a:srgbClr val="FF0000"/>
                </a:solidFill>
              </a:rPr>
              <a:t>and</a:t>
            </a:r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dirty="0" err="1">
                <a:solidFill>
                  <a:srgbClr val="FF0000"/>
                </a:solidFill>
              </a:rPr>
              <a:t>Luis</a:t>
            </a:r>
            <a:r>
              <a:rPr lang="pt-BR" dirty="0">
                <a:solidFill>
                  <a:srgbClr val="FF0000"/>
                </a:solidFill>
              </a:rPr>
              <a:t> Fernando </a:t>
            </a:r>
            <a:r>
              <a:rPr lang="pt-BR" dirty="0" err="1">
                <a:solidFill>
                  <a:srgbClr val="FF0000"/>
                </a:solidFill>
              </a:rPr>
              <a:t>Cassinelli</a:t>
            </a:r>
            <a:endParaRPr lang="en-CA" dirty="0">
              <a:solidFill>
                <a:srgbClr val="FF0000"/>
              </a:solidFill>
            </a:endParaRPr>
          </a:p>
          <a:p>
            <a:pPr marL="640080" indent="-285750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The project scope and objectives are finalized</a:t>
            </a:r>
          </a:p>
          <a:p>
            <a:pPr marL="640080" indent="-285750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The project invoice was issued and budget transfer is in process</a:t>
            </a:r>
          </a:p>
          <a:p>
            <a:pPr marL="342900" lvl="0" indent="-342900" defTabSz="914400" hangingPunct="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0066CC">
                  <a:lumMod val="50000"/>
                </a:srgbClr>
              </a:solidFill>
              <a:latin typeface="Trebuchet MS"/>
              <a:cs typeface="Calibri" panose="020F0502020204030204" pitchFamily="34" charset="0"/>
            </a:endParaRPr>
          </a:p>
          <a:p>
            <a:pPr marL="342900" lvl="0" indent="-342900" defTabSz="914400" hangingPunct="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Update of </a:t>
            </a:r>
            <a:r>
              <a:rPr lang="en-US" sz="2400" b="1" dirty="0" err="1">
                <a:solidFill>
                  <a:srgbClr val="0A4F9D"/>
                </a:solidFill>
                <a:latin typeface="Trebuchet MS" panose="020B0603020202020204" pitchFamily="34" charset="0"/>
              </a:rPr>
              <a:t>biojet</a:t>
            </a:r>
            <a:r>
              <a:rPr lang="en-US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 fuel/SAF, decarbonization of the aviation sector</a:t>
            </a:r>
            <a:endParaRPr lang="en-CA" sz="24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lvl="0" defTabSz="914400" hangingPunct="0"/>
            <a:r>
              <a:rPr lang="en-CA" sz="2400" dirty="0">
                <a:solidFill>
                  <a:srgbClr val="FF0000"/>
                </a:solidFill>
                <a:latin typeface="Trebuchet MS"/>
              </a:rPr>
              <a:t>    </a:t>
            </a:r>
            <a:r>
              <a:rPr lang="en-CA" dirty="0">
                <a:solidFill>
                  <a:srgbClr val="FF0000"/>
                </a:solidFill>
                <a:latin typeface="Trebuchet MS"/>
              </a:rPr>
              <a:t>Lead by </a:t>
            </a:r>
            <a:r>
              <a:rPr lang="en-CA" u="sng" dirty="0">
                <a:solidFill>
                  <a:srgbClr val="FF0000"/>
                </a:solidFill>
                <a:latin typeface="Trebuchet MS"/>
              </a:rPr>
              <a:t>Susan van </a:t>
            </a:r>
            <a:r>
              <a:rPr lang="en-CA" u="sng" dirty="0" err="1">
                <a:solidFill>
                  <a:srgbClr val="FF0000"/>
                </a:solidFill>
                <a:latin typeface="Trebuchet MS"/>
              </a:rPr>
              <a:t>Dyk</a:t>
            </a:r>
            <a:r>
              <a:rPr lang="en-CA" dirty="0">
                <a:solidFill>
                  <a:srgbClr val="FF0000"/>
                </a:solidFill>
                <a:latin typeface="Trebuchet MS"/>
              </a:rPr>
              <a:t> with inputs from </a:t>
            </a:r>
            <a:r>
              <a:rPr lang="en-CA" dirty="0" err="1">
                <a:solidFill>
                  <a:srgbClr val="FF0000"/>
                </a:solidFill>
                <a:latin typeface="Trebuchet MS"/>
              </a:rPr>
              <a:t>Jianping</a:t>
            </a:r>
            <a:r>
              <a:rPr lang="en-CA" dirty="0">
                <a:solidFill>
                  <a:srgbClr val="FF0000"/>
                </a:solidFill>
                <a:latin typeface="Trebuchet MS"/>
              </a:rPr>
              <a:t> </a:t>
            </a:r>
            <a:r>
              <a:rPr lang="en-CA" dirty="0" err="1">
                <a:solidFill>
                  <a:srgbClr val="FF0000"/>
                </a:solidFill>
                <a:latin typeface="Trebuchet MS"/>
              </a:rPr>
              <a:t>Su</a:t>
            </a:r>
            <a:r>
              <a:rPr lang="en-CA" dirty="0">
                <a:solidFill>
                  <a:srgbClr val="FF0000"/>
                </a:solidFill>
                <a:latin typeface="Trebuchet MS"/>
              </a:rPr>
              <a:t> and Jack Saddler</a:t>
            </a:r>
          </a:p>
          <a:p>
            <a:pPr marL="731520" lvl="0" indent="-285750" defTabSz="914400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  <a:latin typeface="Trebuchet MS"/>
              </a:rPr>
              <a:t>The project scope and objectives are finalized</a:t>
            </a:r>
          </a:p>
          <a:p>
            <a:pPr marL="731520" lvl="0" indent="-285750" defTabSz="914400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  <a:latin typeface="Trebuchet MS"/>
              </a:rPr>
              <a:t>The project invoice was issued and budget transfer is in process</a:t>
            </a:r>
            <a:endParaRPr lang="en-US" dirty="0">
              <a:solidFill>
                <a:srgbClr val="00B050"/>
              </a:solidFill>
            </a:endParaRPr>
          </a:p>
          <a:p>
            <a:pPr marL="731520" indent="-285750" hangingPunct="0">
              <a:buFont typeface="Wingdings" panose="05000000000000000000" pitchFamily="2" charset="2"/>
              <a:buChar char="ü"/>
            </a:pP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822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0099" y="214593"/>
            <a:ext cx="7627464" cy="621747"/>
          </a:xfrm>
        </p:spPr>
        <p:txBody>
          <a:bodyPr/>
          <a:lstStyle/>
          <a:p>
            <a:r>
              <a:rPr lang="en-US" dirty="0" err="1"/>
              <a:t>Programme</a:t>
            </a:r>
            <a:r>
              <a:rPr lang="en-US" dirty="0"/>
              <a:t> of work for 2019-2021(Cont.)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1F450E-BE98-EB4C-B160-A85EB602BBF7}"/>
              </a:ext>
            </a:extLst>
          </p:cNvPr>
          <p:cNvSpPr txBox="1"/>
          <p:nvPr/>
        </p:nvSpPr>
        <p:spPr bwMode="auto">
          <a:xfrm>
            <a:off x="300099" y="994085"/>
            <a:ext cx="8420153" cy="566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342900" indent="-342900" hangingPunct="0">
              <a:buFont typeface="Arial" panose="020B0604020202020204" pitchFamily="34" charset="0"/>
              <a:buChar char="•"/>
            </a:pPr>
            <a:r>
              <a:rPr lang="en-CA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Update of Implementation Agendas report (compare-and-contrast of biofuels policies)</a:t>
            </a:r>
          </a:p>
          <a:p>
            <a:pPr marL="365760" hangingPunct="0"/>
            <a:r>
              <a:rPr lang="en-US" dirty="0">
                <a:solidFill>
                  <a:srgbClr val="FF0000"/>
                </a:solidFill>
              </a:rPr>
              <a:t>Lead by </a:t>
            </a:r>
            <a:r>
              <a:rPr lang="en-US" u="sng" dirty="0">
                <a:solidFill>
                  <a:srgbClr val="FF0000"/>
                </a:solidFill>
              </a:rPr>
              <a:t>Mahmood </a:t>
            </a:r>
            <a:r>
              <a:rPr lang="en-US" u="sng" dirty="0" err="1">
                <a:solidFill>
                  <a:srgbClr val="FF0000"/>
                </a:solidFill>
              </a:rPr>
              <a:t>Ebadian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with inputs from all country members</a:t>
            </a:r>
          </a:p>
          <a:p>
            <a:pPr marL="731520" indent="-285750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Questionnaire was revised, reviewed and finalized</a:t>
            </a:r>
          </a:p>
          <a:p>
            <a:pPr marL="731520" indent="-285750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Task members sent Questionnaire and 2018-2019 country chapters in early May</a:t>
            </a:r>
          </a:p>
          <a:p>
            <a:pPr marL="731520" indent="-285750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Currently reviewing other relevant literature including Biofuels Digest, EU’s REDII, Brazil’s </a:t>
            </a:r>
            <a:r>
              <a:rPr lang="en-US" dirty="0" err="1">
                <a:solidFill>
                  <a:srgbClr val="00B050"/>
                </a:solidFill>
              </a:rPr>
              <a:t>RenovaBio</a:t>
            </a:r>
            <a:r>
              <a:rPr lang="en-US" dirty="0">
                <a:solidFill>
                  <a:srgbClr val="00B050"/>
                </a:solidFill>
              </a:rPr>
              <a:t>, US State of California’s CARB, etc. </a:t>
            </a:r>
          </a:p>
          <a:p>
            <a:pPr marL="731520" indent="-285750" hangingPunct="0">
              <a:buFont typeface="Wingdings" panose="05000000000000000000" pitchFamily="2" charset="2"/>
              <a:buChar char="ü"/>
            </a:pPr>
            <a:endParaRPr lang="en-US" dirty="0">
              <a:solidFill>
                <a:srgbClr val="00B050"/>
              </a:solidFill>
            </a:endParaRPr>
          </a:p>
          <a:p>
            <a:pPr marL="342900" indent="-342900" hangingPunct="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Sustainability assessment of biofuels pathway to identify key metrics beyond GHG reduction, spanning both feedstocks and conversion technologies</a:t>
            </a:r>
          </a:p>
          <a:p>
            <a:pPr hangingPunct="0"/>
            <a:r>
              <a:rPr lang="en-US" sz="2400" dirty="0">
                <a:solidFill>
                  <a:srgbClr val="FF0000"/>
                </a:solidFill>
              </a:rPr>
              <a:t>      </a:t>
            </a:r>
            <a:r>
              <a:rPr lang="en-US" dirty="0">
                <a:solidFill>
                  <a:srgbClr val="FF0000"/>
                </a:solidFill>
              </a:rPr>
              <a:t>Lead by </a:t>
            </a:r>
            <a:r>
              <a:rPr lang="en-US" u="sng" dirty="0">
                <a:solidFill>
                  <a:srgbClr val="FF0000"/>
                </a:solidFill>
              </a:rPr>
              <a:t>D. O’Connor and Adrian O’Connell</a:t>
            </a:r>
            <a:r>
              <a:rPr lang="en-US" dirty="0">
                <a:solidFill>
                  <a:srgbClr val="FF0000"/>
                </a:solidFill>
              </a:rPr>
              <a:t>, with input from A. Bonomi and M. Wang</a:t>
            </a:r>
          </a:p>
          <a:p>
            <a:pPr marL="731520" indent="-285750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The project scope and objectives are finalized</a:t>
            </a:r>
          </a:p>
          <a:p>
            <a:pPr marL="731520" indent="-285750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The project invoice was issued and budget transfer is in process</a:t>
            </a:r>
          </a:p>
          <a:p>
            <a:pPr hangingPunct="0"/>
            <a:endParaRPr lang="en-CA" u="sng" dirty="0">
              <a:solidFill>
                <a:srgbClr val="FF0000"/>
              </a:solidFill>
            </a:endParaRPr>
          </a:p>
          <a:p>
            <a:pPr marL="731520" indent="-285750" hangingPunct="0">
              <a:buFont typeface="Wingdings" panose="05000000000000000000" pitchFamily="2" charset="2"/>
              <a:buChar char="ü"/>
            </a:pPr>
            <a:endParaRPr lang="en-US" dirty="0">
              <a:solidFill>
                <a:srgbClr val="00B050"/>
              </a:solidFill>
            </a:endParaRPr>
          </a:p>
          <a:p>
            <a:pPr marL="731520" lvl="0" indent="-285750" defTabSz="914400" hangingPunct="0">
              <a:buFont typeface="Wingdings" panose="05000000000000000000" pitchFamily="2" charset="2"/>
              <a:buChar char="ü"/>
            </a:pPr>
            <a:endParaRPr lang="en-US" dirty="0">
              <a:solidFill>
                <a:srgbClr val="00B050"/>
              </a:solidFill>
            </a:endParaRPr>
          </a:p>
          <a:p>
            <a:pPr marL="731520" indent="-285750" hangingPunct="0">
              <a:buFont typeface="Wingdings" panose="05000000000000000000" pitchFamily="2" charset="2"/>
              <a:buChar char="ü"/>
            </a:pPr>
            <a:endParaRPr lang="en-US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927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3192" y="270349"/>
            <a:ext cx="7694372" cy="577142"/>
          </a:xfrm>
        </p:spPr>
        <p:txBody>
          <a:bodyPr/>
          <a:lstStyle/>
          <a:p>
            <a:r>
              <a:rPr lang="en-US" dirty="0" err="1"/>
              <a:t>Programme</a:t>
            </a:r>
            <a:r>
              <a:rPr lang="en-US" dirty="0"/>
              <a:t> of work for 2019-2021(Cont.)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1433E1-E99C-2049-B409-AD5207AC0501}"/>
              </a:ext>
            </a:extLst>
          </p:cNvPr>
          <p:cNvSpPr txBox="1"/>
          <p:nvPr/>
        </p:nvSpPr>
        <p:spPr bwMode="auto">
          <a:xfrm>
            <a:off x="412595" y="1105599"/>
            <a:ext cx="8553968" cy="353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352425" indent="-352425" hangingPunct="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Update of the drop-in biofuels report </a:t>
            </a:r>
          </a:p>
          <a:p>
            <a:pPr marL="407988" hangingPunct="0"/>
            <a:r>
              <a:rPr lang="en-US" dirty="0">
                <a:solidFill>
                  <a:srgbClr val="FF0000"/>
                </a:solidFill>
              </a:rPr>
              <a:t>Lead by </a:t>
            </a:r>
            <a:r>
              <a:rPr lang="en-CA" u="sng" dirty="0" err="1">
                <a:solidFill>
                  <a:srgbClr val="FF0000"/>
                </a:solidFill>
              </a:rPr>
              <a:t>Jianping</a:t>
            </a:r>
            <a:r>
              <a:rPr lang="en-CA" u="sng" dirty="0">
                <a:solidFill>
                  <a:srgbClr val="FF0000"/>
                </a:solidFill>
              </a:rPr>
              <a:t> </a:t>
            </a:r>
            <a:r>
              <a:rPr lang="en-CA" u="sng" dirty="0" err="1">
                <a:solidFill>
                  <a:srgbClr val="FF0000"/>
                </a:solidFill>
              </a:rPr>
              <a:t>Su</a:t>
            </a:r>
            <a:r>
              <a:rPr lang="en-US" dirty="0">
                <a:solidFill>
                  <a:srgbClr val="FF0000"/>
                </a:solidFill>
              </a:rPr>
              <a:t>, with input from </a:t>
            </a:r>
            <a:r>
              <a:rPr lang="en-CA" dirty="0">
                <a:solidFill>
                  <a:srgbClr val="FF0000"/>
                </a:solidFill>
              </a:rPr>
              <a:t>Jack Saddler and Susan van </a:t>
            </a:r>
            <a:r>
              <a:rPr lang="en-CA" dirty="0" err="1">
                <a:solidFill>
                  <a:srgbClr val="FF0000"/>
                </a:solidFill>
              </a:rPr>
              <a:t>Dyk</a:t>
            </a:r>
            <a:endParaRPr lang="en-US" dirty="0">
              <a:solidFill>
                <a:srgbClr val="FF0000"/>
              </a:solidFill>
            </a:endParaRPr>
          </a:p>
          <a:p>
            <a:pPr marL="407988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The project scope and objectives are finalized</a:t>
            </a:r>
          </a:p>
          <a:p>
            <a:pPr marL="407988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The project invoice was issued and budget transfer is in process</a:t>
            </a:r>
          </a:p>
          <a:p>
            <a:pPr marL="352425" indent="-352425" hangingPunct="0">
              <a:buFont typeface="Wingdings" panose="05000000000000000000" pitchFamily="2" charset="2"/>
              <a:buChar char="ü"/>
            </a:pPr>
            <a:endParaRPr lang="en-US" dirty="0">
              <a:solidFill>
                <a:srgbClr val="00B050"/>
              </a:solidFill>
            </a:endParaRPr>
          </a:p>
          <a:p>
            <a:pPr marL="352425" indent="-352425" hangingPunct="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Review existing/proposed certifications used for oleochemical- and lignocellulosic-feedstock based biofuels supply chains</a:t>
            </a:r>
          </a:p>
          <a:p>
            <a:pPr marL="407988" indent="-11113" hangingPunct="0"/>
            <a:r>
              <a:rPr lang="en-US" dirty="0">
                <a:solidFill>
                  <a:srgbClr val="FF0000"/>
                </a:solidFill>
              </a:rPr>
              <a:t>Lead by </a:t>
            </a:r>
            <a:r>
              <a:rPr lang="en-US" u="sng" dirty="0">
                <a:solidFill>
                  <a:srgbClr val="FF0000"/>
                </a:solidFill>
              </a:rPr>
              <a:t>Paul </a:t>
            </a:r>
            <a:r>
              <a:rPr lang="en-US" u="sng" dirty="0" err="1">
                <a:solidFill>
                  <a:srgbClr val="FF0000"/>
                </a:solidFill>
              </a:rPr>
              <a:t>Sinnige</a:t>
            </a:r>
            <a:r>
              <a:rPr lang="en-US" dirty="0">
                <a:solidFill>
                  <a:srgbClr val="FF0000"/>
                </a:solidFill>
              </a:rPr>
              <a:t>, with input from Ted </a:t>
            </a:r>
            <a:r>
              <a:rPr lang="en-US" dirty="0" err="1">
                <a:solidFill>
                  <a:srgbClr val="FF0000"/>
                </a:solidFill>
              </a:rPr>
              <a:t>Knijn</a:t>
            </a:r>
            <a:r>
              <a:rPr lang="en-US" dirty="0">
                <a:solidFill>
                  <a:srgbClr val="FF0000"/>
                </a:solidFill>
              </a:rPr>
              <a:t> and Timo </a:t>
            </a:r>
            <a:r>
              <a:rPr lang="en-US" dirty="0" err="1">
                <a:solidFill>
                  <a:srgbClr val="FF0000"/>
                </a:solidFill>
              </a:rPr>
              <a:t>Gerlagh</a:t>
            </a:r>
            <a:endParaRPr lang="en-US" dirty="0">
              <a:solidFill>
                <a:srgbClr val="FF0000"/>
              </a:solidFill>
            </a:endParaRPr>
          </a:p>
          <a:p>
            <a:pPr marL="407988" indent="-11113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Finalizing the project scope and objectives</a:t>
            </a:r>
          </a:p>
          <a:p>
            <a:pPr marL="731520" indent="-285750" hangingPunct="0">
              <a:buFont typeface="Wingdings" panose="05000000000000000000" pitchFamily="2" charset="2"/>
              <a:buChar char="ü"/>
            </a:pP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830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3192" y="225745"/>
            <a:ext cx="7694372" cy="610596"/>
          </a:xfrm>
        </p:spPr>
        <p:txBody>
          <a:bodyPr/>
          <a:lstStyle/>
          <a:p>
            <a:r>
              <a:rPr lang="en-US" dirty="0" err="1"/>
              <a:t>Programme</a:t>
            </a:r>
            <a:r>
              <a:rPr lang="en-US" dirty="0"/>
              <a:t> of work for 2019-2021(Cont.)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3F42D7-CD9C-D84F-A3D4-8A6CD6BF6BC1}"/>
              </a:ext>
            </a:extLst>
          </p:cNvPr>
          <p:cNvSpPr txBox="1"/>
          <p:nvPr/>
        </p:nvSpPr>
        <p:spPr bwMode="auto">
          <a:xfrm>
            <a:off x="233192" y="1139049"/>
            <a:ext cx="8677615" cy="436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342900" indent="-342900" hangingPunct="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Feedstock-to-biofuel(s) supply chain analysis, with focus on CAPEX and OPEX cost reduction opportunities </a:t>
            </a:r>
          </a:p>
          <a:p>
            <a:pPr marL="365760" hangingPunct="0"/>
            <a:r>
              <a:rPr lang="en-US" dirty="0">
                <a:solidFill>
                  <a:srgbClr val="FF0000"/>
                </a:solidFill>
              </a:rPr>
              <a:t>Lead by </a:t>
            </a:r>
            <a:r>
              <a:rPr lang="en-US" u="sng" dirty="0">
                <a:solidFill>
                  <a:srgbClr val="FF0000"/>
                </a:solidFill>
              </a:rPr>
              <a:t>Stephen Dooley</a:t>
            </a:r>
            <a:r>
              <a:rPr lang="en-US" dirty="0">
                <a:solidFill>
                  <a:srgbClr val="FF0000"/>
                </a:solidFill>
              </a:rPr>
              <a:t> with input from Yuta Shibahara, Johan van-</a:t>
            </a:r>
            <a:r>
              <a:rPr lang="en-US" dirty="0" err="1">
                <a:solidFill>
                  <a:srgbClr val="FF0000"/>
                </a:solidFill>
              </a:rPr>
              <a:t>Doesum</a:t>
            </a:r>
            <a:r>
              <a:rPr lang="en-US" dirty="0">
                <a:solidFill>
                  <a:srgbClr val="FF0000"/>
                </a:solidFill>
              </a:rPr>
              <a:t>, and Steve Rodgers </a:t>
            </a:r>
          </a:p>
          <a:p>
            <a:pPr marL="640080" indent="-285750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Project scope and objectives being finalized. This work scope may end up being incorporated into the marine biofuels report update effort.</a:t>
            </a:r>
            <a:endParaRPr lang="en-US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342900" indent="-342900" hangingPunct="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342900" indent="-342900" hangingPunct="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Techno-economic analysis (TEA) of advanced biofuels (including feedstock/technology pathways), particularly for drop-in biofuels</a:t>
            </a:r>
          </a:p>
          <a:p>
            <a:pPr marL="365760" hangingPunct="0"/>
            <a:r>
              <a:rPr lang="en-US" dirty="0">
                <a:solidFill>
                  <a:srgbClr val="FF0000"/>
                </a:solidFill>
              </a:rPr>
              <a:t>Lead by</a:t>
            </a:r>
            <a:r>
              <a:rPr lang="en-CA" dirty="0">
                <a:solidFill>
                  <a:srgbClr val="FF0000"/>
                </a:solidFill>
              </a:rPr>
              <a:t> Duncan </a:t>
            </a:r>
            <a:r>
              <a:rPr lang="en-CA" dirty="0" err="1">
                <a:solidFill>
                  <a:srgbClr val="FF0000"/>
                </a:solidFill>
              </a:rPr>
              <a:t>Akporiaye</a:t>
            </a:r>
            <a:r>
              <a:rPr lang="en-CA" dirty="0">
                <a:solidFill>
                  <a:srgbClr val="FF0000"/>
                </a:solidFill>
              </a:rPr>
              <a:t> with input from </a:t>
            </a:r>
            <a:r>
              <a:rPr lang="en-US" dirty="0" err="1">
                <a:solidFill>
                  <a:srgbClr val="FF0000"/>
                </a:solidFill>
              </a:rPr>
              <a:t>Jin</a:t>
            </a:r>
            <a:r>
              <a:rPr lang="en-US" dirty="0">
                <a:solidFill>
                  <a:srgbClr val="FF0000"/>
                </a:solidFill>
              </a:rPr>
              <a:t>-Suk Lee, Jim McMillan, Steve Rodgers, others </a:t>
            </a:r>
          </a:p>
          <a:p>
            <a:pPr marL="640080" indent="-285750" hangingPunct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B050"/>
                </a:solidFill>
              </a:rPr>
              <a:t>The project scope and objectives have not yet been discussed by the project team. This work scope may end up being incorporated into another project.</a:t>
            </a:r>
          </a:p>
        </p:txBody>
      </p:sp>
    </p:spTree>
    <p:extLst>
      <p:ext uri="{BB962C8B-B14F-4D97-AF65-F5344CB8AC3E}">
        <p14:creationId xmlns:p14="http://schemas.microsoft.com/office/powerpoint/2010/main" val="512372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5688" y="214594"/>
            <a:ext cx="7581876" cy="610596"/>
          </a:xfrm>
        </p:spPr>
        <p:txBody>
          <a:bodyPr/>
          <a:lstStyle/>
          <a:p>
            <a:r>
              <a:rPr lang="en-CA" dirty="0"/>
              <a:t>Upcoming Meetings and Newsletters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479502" y="995592"/>
            <a:ext cx="8173844" cy="5444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hangingPunct="0"/>
            <a:r>
              <a:rPr lang="en-CA" sz="3200" b="1" dirty="0">
                <a:solidFill>
                  <a:srgbClr val="C00000"/>
                </a:solidFill>
                <a:latin typeface="Trebuchet MS" panose="020B0603020202020204" pitchFamily="34" charset="0"/>
              </a:rPr>
              <a:t>Meetings</a:t>
            </a:r>
          </a:p>
          <a:p>
            <a:pPr marL="407988" indent="-231775" hangingPunct="0">
              <a:buFont typeface="Arial" panose="020B0604020202020204" pitchFamily="34" charset="0"/>
              <a:buChar char="•"/>
            </a:pPr>
            <a:r>
              <a:rPr lang="en-CA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Second half of 2020: </a:t>
            </a:r>
            <a:r>
              <a:rPr lang="en-US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Germany, 25-27 November, 2020</a:t>
            </a:r>
          </a:p>
          <a:p>
            <a:pPr marL="865188" lvl="1" indent="-231775" hangingPunct="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B050"/>
                </a:solidFill>
                <a:latin typeface="Trebuchet MS" panose="020B0603020202020204" pitchFamily="34" charset="0"/>
              </a:rPr>
              <a:t>Ability to travel still uncertain for many members</a:t>
            </a:r>
          </a:p>
          <a:p>
            <a:pPr marL="860425" lvl="1" hangingPunct="0"/>
            <a:r>
              <a:rPr lang="en-US" sz="2400" b="1" i="1" dirty="0">
                <a:solidFill>
                  <a:srgbClr val="FF0000"/>
                </a:solidFill>
                <a:latin typeface="Trebuchet MS" panose="020B0603020202020204" pitchFamily="34" charset="0"/>
                <a:sym typeface="Wingdings" pitchFamily="2" charset="2"/>
              </a:rPr>
              <a:t> Re-assess, firm up decision by early September</a:t>
            </a:r>
            <a:endParaRPr lang="en-CA" sz="2400" b="1" i="1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marL="407988" indent="-231775" hangingPunct="0">
              <a:buFont typeface="Arial" panose="020B0604020202020204" pitchFamily="34" charset="0"/>
              <a:buChar char="•"/>
            </a:pPr>
            <a:endParaRPr lang="en-CA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07988" indent="-231775" hangingPunct="0">
              <a:buFont typeface="Arial" panose="020B0604020202020204" pitchFamily="34" charset="0"/>
              <a:buChar char="•"/>
            </a:pPr>
            <a:r>
              <a:rPr lang="en-CA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First half of 2021: </a:t>
            </a:r>
            <a:r>
              <a:rPr lang="en-US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Denmark, 21-23 April, 2021</a:t>
            </a:r>
          </a:p>
          <a:p>
            <a:pPr marL="407988" indent="-231775" hangingPunct="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07988" indent="-231775" hangingPunct="0">
              <a:buFont typeface="Arial" panose="020B0604020202020204" pitchFamily="34" charset="0"/>
              <a:buChar char="•"/>
            </a:pPr>
            <a:r>
              <a:rPr lang="en-CA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Australia in late 2021, dates still TBD, in combination with IEA Bioenergy’s end of triennium conference</a:t>
            </a:r>
          </a:p>
          <a:p>
            <a:pPr marL="407988" indent="-231775" hangingPunct="0">
              <a:buFont typeface="Arial" panose="020B0604020202020204" pitchFamily="34" charset="0"/>
              <a:buChar char="•"/>
            </a:pPr>
            <a:endParaRPr lang="en-CA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hangingPunct="0"/>
            <a:r>
              <a:rPr lang="en-CA" sz="3200" b="1" dirty="0">
                <a:solidFill>
                  <a:srgbClr val="C00000"/>
                </a:solidFill>
                <a:latin typeface="Trebuchet MS" panose="020B0603020202020204" pitchFamily="34" charset="0"/>
              </a:rPr>
              <a:t>Newsletters</a:t>
            </a:r>
            <a:endParaRPr lang="en-CA" sz="32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280988" hangingPunct="0">
              <a:buFont typeface="Arial" panose="020B0604020202020204" pitchFamily="34" charset="0"/>
              <a:buChar char="•"/>
            </a:pPr>
            <a:r>
              <a:rPr lang="en-CA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August/September 2020: Feature story on/by Ireland</a:t>
            </a:r>
          </a:p>
          <a:p>
            <a:pPr marL="457200" indent="-280988" hangingPunct="0"/>
            <a:endParaRPr lang="en-CA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280988" hangingPunct="0">
              <a:buFont typeface="Arial" panose="020B0604020202020204" pitchFamily="34" charset="0"/>
              <a:buChar char="•"/>
            </a:pPr>
            <a:r>
              <a:rPr lang="en-CA" sz="2400" b="1" dirty="0">
                <a:solidFill>
                  <a:srgbClr val="0A4F9D"/>
                </a:solidFill>
                <a:latin typeface="Trebuchet MS" panose="020B0603020202020204" pitchFamily="34" charset="0"/>
              </a:rPr>
              <a:t>December 2020: Feature story on/by Norway?</a:t>
            </a:r>
          </a:p>
          <a:p>
            <a:pPr marL="457200" indent="-457200" hangingPunct="0">
              <a:buFont typeface="Arial" panose="020B0604020202020204" pitchFamily="34" charset="0"/>
              <a:buChar char="•"/>
            </a:pP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350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2635</TotalTime>
  <Words>1090</Words>
  <Application>Microsoft Macintosh PowerPoint</Application>
  <PresentationFormat>On-screen Show (4:3)</PresentationFormat>
  <Paragraphs>120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Segoe UI</vt:lpstr>
      <vt:lpstr>Trebuchet MS</vt:lpstr>
      <vt:lpstr>Wingdings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McMillan, Jim</cp:lastModifiedBy>
  <cp:revision>92</cp:revision>
  <dcterms:created xsi:type="dcterms:W3CDTF">2020-03-02T15:29:39Z</dcterms:created>
  <dcterms:modified xsi:type="dcterms:W3CDTF">2020-06-13T03:05:11Z</dcterms:modified>
</cp:coreProperties>
</file>