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85" r:id="rId2"/>
    <p:sldMasterId id="2147483693" r:id="rId3"/>
  </p:sldMasterIdLst>
  <p:notesMasterIdLst>
    <p:notesMasterId r:id="rId16"/>
  </p:notesMasterIdLst>
  <p:sldIdLst>
    <p:sldId id="256" r:id="rId4"/>
    <p:sldId id="257" r:id="rId5"/>
    <p:sldId id="262" r:id="rId6"/>
    <p:sldId id="264" r:id="rId7"/>
    <p:sldId id="266" r:id="rId8"/>
    <p:sldId id="267" r:id="rId9"/>
    <p:sldId id="268" r:id="rId10"/>
    <p:sldId id="261" r:id="rId11"/>
    <p:sldId id="269" r:id="rId12"/>
    <p:sldId id="270" r:id="rId13"/>
    <p:sldId id="271" r:id="rId14"/>
    <p:sldId id="272" r:id="rId15"/>
  </p:sldIdLst>
  <p:sldSz cx="9144000" cy="5143500" type="screen16x9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912" autoAdjust="0"/>
  </p:normalViewPr>
  <p:slideViewPr>
    <p:cSldViewPr>
      <p:cViewPr varScale="1">
        <p:scale>
          <a:sx n="77" d="100"/>
          <a:sy n="77" d="100"/>
        </p:scale>
        <p:origin x="-1618" y="-82"/>
      </p:cViewPr>
      <p:guideLst>
        <p:guide orient="horz" pos="294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95FBD2E-488E-4C60-B034-D51A6AFED16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02065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err="1" smtClean="0"/>
              <a:t>Previous</a:t>
            </a:r>
            <a:r>
              <a:rPr lang="de-AT" dirty="0" smtClean="0"/>
              <a:t> </a:t>
            </a:r>
            <a:r>
              <a:rPr lang="de-AT" dirty="0" err="1" smtClean="0"/>
              <a:t>contracts</a:t>
            </a:r>
            <a:r>
              <a:rPr lang="de-AT" dirty="0" smtClean="0"/>
              <a:t>:</a:t>
            </a:r>
          </a:p>
          <a:p>
            <a:r>
              <a:rPr lang="de-AT" dirty="0" smtClean="0"/>
              <a:t>2007-2009: USD 75,000</a:t>
            </a:r>
          </a:p>
          <a:p>
            <a:r>
              <a:rPr lang="de-AT" dirty="0" smtClean="0"/>
              <a:t>Jan</a:t>
            </a:r>
            <a:r>
              <a:rPr lang="de-AT" baseline="0" dirty="0" smtClean="0"/>
              <a:t> 2010 – Jun 2011: USD 35,000</a:t>
            </a:r>
          </a:p>
          <a:p>
            <a:r>
              <a:rPr lang="de-AT" baseline="0" dirty="0" smtClean="0"/>
              <a:t>2011: </a:t>
            </a:r>
            <a:r>
              <a:rPr lang="de-AT" dirty="0" smtClean="0"/>
              <a:t>USD 25,000</a:t>
            </a:r>
            <a:endParaRPr lang="de-AT" baseline="0" dirty="0" smtClean="0"/>
          </a:p>
          <a:p>
            <a:r>
              <a:rPr lang="de-AT" baseline="0" dirty="0" smtClean="0"/>
              <a:t>2012: </a:t>
            </a:r>
            <a:r>
              <a:rPr lang="de-AT" dirty="0" smtClean="0"/>
              <a:t>USD 25,000</a:t>
            </a:r>
          </a:p>
          <a:p>
            <a:r>
              <a:rPr lang="de-AT" baseline="0" dirty="0" smtClean="0"/>
              <a:t>2013: 0</a:t>
            </a:r>
          </a:p>
          <a:p>
            <a:r>
              <a:rPr lang="de-AT" baseline="0" dirty="0" smtClean="0"/>
              <a:t>2014: USD 10,000</a:t>
            </a:r>
          </a:p>
          <a:p>
            <a:r>
              <a:rPr lang="de-AT" baseline="0" dirty="0" smtClean="0"/>
              <a:t>2015: 0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0EF53-E983-46AA-9905-A01F953110DE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66744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FBD2E-488E-4C60-B034-D51A6AFED16E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57893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930004"/>
            <a:ext cx="7704138" cy="857250"/>
          </a:xfrm>
          <a:prstGeom prst="rect">
            <a:avLst/>
          </a:prstGeom>
        </p:spPr>
        <p:txBody>
          <a:bodyPr/>
          <a:lstStyle>
            <a:lvl1pPr>
              <a:spcAft>
                <a:spcPct val="20000"/>
              </a:spcAft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846785"/>
            <a:ext cx="7704138" cy="969169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 sz="2800"/>
            </a:lvl1pPr>
          </a:lstStyle>
          <a:p>
            <a:pPr lvl="0"/>
            <a:r>
              <a:rPr lang="de-DE" altLang="de-DE" noProof="0" smtClean="0"/>
              <a:t>Formatvorlage des Untertitelmasters durch Klicken bearbeiten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71551" y="3975497"/>
            <a:ext cx="7775575" cy="641747"/>
          </a:xfrm>
        </p:spPr>
        <p:txBody>
          <a:bodyPr/>
          <a:lstStyle>
            <a:lvl1pPr>
              <a:defRPr sz="2400">
                <a:solidFill>
                  <a:srgbClr val="808080"/>
                </a:solidFill>
              </a:defRPr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8636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446" y="661158"/>
            <a:ext cx="3213309" cy="41754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515966"/>
            <a:ext cx="1078994" cy="533401"/>
          </a:xfrm>
          <a:prstGeom prst="rect">
            <a:avLst/>
          </a:prstGeom>
        </p:spPr>
      </p:pic>
      <p:pic>
        <p:nvPicPr>
          <p:cNvPr id="1027" name="Picture 3" descr="R:\Fotos\BE-WB_IMG_17317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8815"/>
            <a:ext cx="863601" cy="6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:\Fotos\BE-WB_IMG_17316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077410"/>
            <a:ext cx="1044104" cy="69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:\Fotos\BE-WB_IMG_17338.jp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-2574"/>
            <a:ext cx="1620168" cy="10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0439F81E-99C3-4A3A-B5B9-FFB7E5AD38B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7202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35001" y="1113235"/>
            <a:ext cx="4011613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99013" y="1113235"/>
            <a:ext cx="4011612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F41CE9D7-B781-4F8E-AC38-25891B884A0C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27784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4A8B5B5C-99D1-4BF4-9D3A-A9A23954D99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32144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73AF1CEF-9104-48F6-BDBA-92B1D08EBF2F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9667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7BDA1C2B-6115-498B-B451-21692C9413D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5847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930004"/>
            <a:ext cx="7704138" cy="857250"/>
          </a:xfrm>
        </p:spPr>
        <p:txBody>
          <a:bodyPr/>
          <a:lstStyle>
            <a:lvl1pPr>
              <a:spcAft>
                <a:spcPct val="20000"/>
              </a:spcAft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846785"/>
            <a:ext cx="7704138" cy="969169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 sz="2800"/>
            </a:lvl1pPr>
          </a:lstStyle>
          <a:p>
            <a:pPr lvl="0"/>
            <a:r>
              <a:rPr lang="de-DE" altLang="de-DE" noProof="0" smtClean="0"/>
              <a:t>Formatvorlage des Untertitelmasters durch Klicken bearbeiten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71551" y="3975497"/>
            <a:ext cx="7775575" cy="641747"/>
          </a:xfrm>
        </p:spPr>
        <p:txBody>
          <a:bodyPr/>
          <a:lstStyle>
            <a:lvl1pPr>
              <a:defRPr sz="2400">
                <a:solidFill>
                  <a:srgbClr val="808080"/>
                </a:solidFill>
              </a:defRPr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8636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854038"/>
            <a:ext cx="3457940" cy="44933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590316"/>
            <a:ext cx="1078994" cy="42976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990" y="4538501"/>
            <a:ext cx="1078994" cy="533401"/>
          </a:xfrm>
          <a:prstGeom prst="rect">
            <a:avLst/>
          </a:prstGeom>
        </p:spPr>
      </p:pic>
      <p:pic>
        <p:nvPicPr>
          <p:cNvPr id="14" name="Picture 3" descr="R:\Fotos\BE-WB_IMG_17317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8815"/>
            <a:ext cx="863601" cy="6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R:\Fotos\BE-WB_IMG_17316.jp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077410"/>
            <a:ext cx="1044104" cy="69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:\Fotos\BE-WB_IMG_17338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-2574"/>
            <a:ext cx="1620168" cy="10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562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F1A07F6A-1E18-441D-B3E6-83F2CD279FFE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46961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0439F81E-99C3-4A3A-B5B9-FFB7E5AD38B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8716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lang="de-AT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35001" y="1113235"/>
            <a:ext cx="4011613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99013" y="1113235"/>
            <a:ext cx="4011612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F41CE9D7-B781-4F8E-AC38-25891B884A0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37552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4A8B5B5C-99D1-4BF4-9D3A-A9A23954D99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36783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F1A07F6A-1E18-441D-B3E6-83F2CD279FFE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002053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73AF1CEF-9104-48F6-BDBA-92B1D08EBF2F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30774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7BDA1C2B-6115-498B-B451-21692C9413D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4453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0439F81E-99C3-4A3A-B5B9-FFB7E5AD38B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9143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35001" y="1113235"/>
            <a:ext cx="4011613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99013" y="1113235"/>
            <a:ext cx="4011612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F41CE9D7-B781-4F8E-AC38-25891B884A0C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7106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4A8B5B5C-99D1-4BF4-9D3A-A9A23954D99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6356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lang="de-AT"/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73AF1CEF-9104-48F6-BDBA-92B1D08EBF2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0244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7BDA1C2B-6115-498B-B451-21692C9413D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98027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930004"/>
            <a:ext cx="7704138" cy="857250"/>
          </a:xfrm>
          <a:prstGeom prst="rect">
            <a:avLst/>
          </a:prstGeom>
        </p:spPr>
        <p:txBody>
          <a:bodyPr/>
          <a:lstStyle>
            <a:lvl1pPr>
              <a:spcAft>
                <a:spcPct val="20000"/>
              </a:spcAft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846785"/>
            <a:ext cx="7704138" cy="969169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 sz="2800"/>
            </a:lvl1pPr>
          </a:lstStyle>
          <a:p>
            <a:pPr lvl="0"/>
            <a:r>
              <a:rPr lang="de-DE" altLang="de-DE" noProof="0" smtClean="0"/>
              <a:t>Formatvorlage des Untertitelmasters durch Klicken bearbeiten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71551" y="3975497"/>
            <a:ext cx="7775575" cy="641747"/>
          </a:xfrm>
        </p:spPr>
        <p:txBody>
          <a:bodyPr/>
          <a:lstStyle>
            <a:lvl1pPr>
              <a:defRPr sz="2400">
                <a:solidFill>
                  <a:srgbClr val="808080"/>
                </a:solidFill>
              </a:defRPr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8636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844514"/>
            <a:ext cx="3604542" cy="46838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4515966"/>
            <a:ext cx="1078994" cy="429769"/>
          </a:xfrm>
          <a:prstGeom prst="rect">
            <a:avLst/>
          </a:prstGeom>
        </p:spPr>
      </p:pic>
      <p:pic>
        <p:nvPicPr>
          <p:cNvPr id="11" name="Picture 3" descr="R:\Fotos\BE-WB_IMG_17317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8815"/>
            <a:ext cx="863601" cy="6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R:\Fotos\BE-WB_IMG_17316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077410"/>
            <a:ext cx="1044104" cy="69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R:\Fotos\BE-WB_IMG_17338.jp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-2574"/>
            <a:ext cx="1620168" cy="10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078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 </a:t>
            </a:r>
            <a:fld id="{F1A07F6A-1E18-441D-B3E6-83F2CD279FFE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2707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1" y="1113235"/>
            <a:ext cx="8175625" cy="351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4691063"/>
            <a:ext cx="38163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26" y="33337"/>
            <a:ext cx="58721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" y="4857750"/>
            <a:ext cx="3816350" cy="264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08080"/>
                </a:solidFill>
              </a:defRPr>
            </a:lvl1pPr>
          </a:lstStyle>
          <a:p>
            <a:r>
              <a:rPr lang="de-DE" altLang="de-DE" dirty="0" smtClean="0"/>
              <a:t>Folie </a:t>
            </a:r>
            <a:fld id="{A27B2C9D-01DC-4702-A74E-52C7D6861C70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4763" y="4677966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" y="432198"/>
            <a:ext cx="9140825" cy="64889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AT" alt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456" y="4515966"/>
            <a:ext cx="1078994" cy="53340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16" y="90938"/>
            <a:ext cx="2216598" cy="288032"/>
          </a:xfrm>
          <a:prstGeom prst="rect">
            <a:avLst/>
          </a:prstGeom>
        </p:spPr>
      </p:pic>
      <p:pic>
        <p:nvPicPr>
          <p:cNvPr id="14" name="Picture 3" descr="R:\Fotos\BE-WB_IMG_17317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1195"/>
            <a:ext cx="878880" cy="64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20000"/>
        </a:spcAft>
        <a:buClr>
          <a:schemeClr val="tx2"/>
        </a:buClr>
        <a:buFont typeface="Arial" charset="0"/>
        <a:buChar char="■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82638" indent="-325438" algn="l" rtl="0" eaLnBrk="1" fontAlgn="base" hangingPunct="1">
        <a:spcBef>
          <a:spcPct val="20000"/>
        </a:spcBef>
        <a:spcAft>
          <a:spcPct val="0"/>
        </a:spcAft>
        <a:buClr>
          <a:srgbClr val="808080"/>
        </a:buClr>
        <a:buFont typeface="Arial" charset="0"/>
        <a:buChar char="■"/>
        <a:defRPr sz="2400">
          <a:solidFill>
            <a:schemeClr val="tx1"/>
          </a:solidFill>
          <a:latin typeface="+mn-lt"/>
        </a:defRPr>
      </a:lvl2pPr>
      <a:lvl3pPr marL="1214438" indent="-30003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rgbClr val="808080"/>
          </a:solidFill>
          <a:latin typeface="+mn-lt"/>
        </a:defRPr>
      </a:lvl3pPr>
      <a:lvl4pPr marL="1636713" indent="-2651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808080"/>
          </a:solidFill>
          <a:latin typeface="+mn-lt"/>
        </a:defRPr>
      </a:lvl4pPr>
      <a:lvl5pPr marL="20621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5pPr>
      <a:lvl6pPr marL="25193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6pPr>
      <a:lvl7pPr marL="29765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7pPr>
      <a:lvl8pPr marL="34337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8pPr>
      <a:lvl9pPr marL="38909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1" y="1113235"/>
            <a:ext cx="8175625" cy="351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4691063"/>
            <a:ext cx="38163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26" y="33337"/>
            <a:ext cx="58721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" y="4857750"/>
            <a:ext cx="3816350" cy="264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08080"/>
                </a:solidFill>
              </a:defRPr>
            </a:lvl1pPr>
          </a:lstStyle>
          <a:p>
            <a:r>
              <a:rPr lang="de-DE" altLang="de-DE" dirty="0" smtClean="0"/>
              <a:t>Folie </a:t>
            </a:r>
            <a:fld id="{A27B2C9D-01DC-4702-A74E-52C7D6861C70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4763" y="4677966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" y="432198"/>
            <a:ext cx="9140825" cy="64889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AT" alt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4587974"/>
            <a:ext cx="1078994" cy="42976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16" y="90938"/>
            <a:ext cx="2216598" cy="288032"/>
          </a:xfrm>
          <a:prstGeom prst="rect">
            <a:avLst/>
          </a:prstGeom>
        </p:spPr>
      </p:pic>
      <p:pic>
        <p:nvPicPr>
          <p:cNvPr id="14" name="Picture 3" descr="R:\Fotos\BE-WB_IMG_17317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1195"/>
            <a:ext cx="878880" cy="64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68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20000"/>
        </a:spcAft>
        <a:buClr>
          <a:schemeClr val="tx2"/>
        </a:buClr>
        <a:buFont typeface="Arial" charset="0"/>
        <a:buChar char="■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82638" indent="-325438" algn="l" rtl="0" fontAlgn="base">
        <a:spcBef>
          <a:spcPct val="20000"/>
        </a:spcBef>
        <a:spcAft>
          <a:spcPct val="0"/>
        </a:spcAft>
        <a:buClr>
          <a:srgbClr val="808080"/>
        </a:buClr>
        <a:buFont typeface="Arial" charset="0"/>
        <a:buChar char="■"/>
        <a:defRPr sz="2400">
          <a:solidFill>
            <a:schemeClr val="tx1"/>
          </a:solidFill>
          <a:latin typeface="+mn-lt"/>
        </a:defRPr>
      </a:lvl2pPr>
      <a:lvl3pPr marL="1214438" indent="-30003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rgbClr val="808080"/>
          </a:solidFill>
          <a:latin typeface="+mn-lt"/>
        </a:defRPr>
      </a:lvl3pPr>
      <a:lvl4pPr marL="1636713" indent="-265113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808080"/>
          </a:solidFill>
          <a:latin typeface="+mn-lt"/>
        </a:defRPr>
      </a:lvl4pPr>
      <a:lvl5pPr marL="20621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5pPr>
      <a:lvl6pPr marL="25193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6pPr>
      <a:lvl7pPr marL="29765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7pPr>
      <a:lvl8pPr marL="34337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8pPr>
      <a:lvl9pPr marL="38909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435769"/>
            <a:ext cx="7848600" cy="73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1" y="1113235"/>
            <a:ext cx="8175625" cy="351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4691063"/>
            <a:ext cx="38163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26" y="33337"/>
            <a:ext cx="58721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" y="4857750"/>
            <a:ext cx="3816350" cy="264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08080"/>
                </a:solidFill>
              </a:defRPr>
            </a:lvl1pPr>
          </a:lstStyle>
          <a:p>
            <a:r>
              <a:rPr lang="de-DE" altLang="de-DE" dirty="0" smtClean="0"/>
              <a:t>Folie </a:t>
            </a:r>
            <a:fld id="{A27B2C9D-01DC-4702-A74E-52C7D6861C70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4763" y="4677966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" y="432198"/>
            <a:ext cx="9140825" cy="64889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AT" alt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587972"/>
            <a:ext cx="1078994" cy="42976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787" y="4536157"/>
            <a:ext cx="1078994" cy="53340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16" y="90938"/>
            <a:ext cx="2216598" cy="288032"/>
          </a:xfrm>
          <a:prstGeom prst="rect">
            <a:avLst/>
          </a:prstGeom>
        </p:spPr>
      </p:pic>
      <p:pic>
        <p:nvPicPr>
          <p:cNvPr id="17" name="Picture 3" descr="R:\Fotos\BE-WB_IMG_17317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1195"/>
            <a:ext cx="878880" cy="64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63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20000"/>
        </a:spcAft>
        <a:buClr>
          <a:schemeClr val="tx2"/>
        </a:buClr>
        <a:buFont typeface="Arial" charset="0"/>
        <a:buChar char="■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82638" indent="-325438" algn="l" rtl="0" fontAlgn="base">
        <a:spcBef>
          <a:spcPct val="20000"/>
        </a:spcBef>
        <a:spcAft>
          <a:spcPct val="0"/>
        </a:spcAft>
        <a:buClr>
          <a:srgbClr val="808080"/>
        </a:buClr>
        <a:buFont typeface="Arial" charset="0"/>
        <a:buChar char="■"/>
        <a:defRPr sz="2400">
          <a:solidFill>
            <a:schemeClr val="tx1"/>
          </a:solidFill>
          <a:latin typeface="+mn-lt"/>
        </a:defRPr>
      </a:lvl2pPr>
      <a:lvl3pPr marL="1214438" indent="-30003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rgbClr val="808080"/>
          </a:solidFill>
          <a:latin typeface="+mn-lt"/>
        </a:defRPr>
      </a:lvl3pPr>
      <a:lvl4pPr marL="1636713" indent="-265113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808080"/>
          </a:solidFill>
          <a:latin typeface="+mn-lt"/>
        </a:defRPr>
      </a:lvl4pPr>
      <a:lvl5pPr marL="20621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5pPr>
      <a:lvl6pPr marL="25193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6pPr>
      <a:lvl7pPr marL="29765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7pPr>
      <a:lvl8pPr marL="34337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8pPr>
      <a:lvl9pPr marL="38909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energy2020.eu/" TargetMode="External"/><Relationship Id="rId2" Type="http://schemas.openxmlformats.org/officeDocument/2006/relationships/hyperlink" Target="mailto:dina.bacovsky@bioenergy2020.e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Update on </a:t>
            </a:r>
            <a:r>
              <a:rPr lang="de-AT" dirty="0" err="1" smtClean="0"/>
              <a:t>advanced</a:t>
            </a:r>
            <a:r>
              <a:rPr lang="de-AT" dirty="0" smtClean="0"/>
              <a:t> </a:t>
            </a:r>
            <a:r>
              <a:rPr lang="de-AT" dirty="0" err="1" smtClean="0"/>
              <a:t>biofuels</a:t>
            </a:r>
            <a:r>
              <a:rPr lang="de-AT" dirty="0" smtClean="0"/>
              <a:t> </a:t>
            </a:r>
            <a:r>
              <a:rPr lang="de-AT" dirty="0" err="1" smtClean="0"/>
              <a:t>demoplants</a:t>
            </a:r>
            <a:r>
              <a:rPr lang="de-AT" dirty="0" smtClean="0"/>
              <a:t> </a:t>
            </a:r>
            <a:r>
              <a:rPr lang="de-AT" dirty="0" err="1" smtClean="0"/>
              <a:t>database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Dina Bacovsky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944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Gasification</a:t>
            </a:r>
            <a:r>
              <a:rPr lang="de-AT" dirty="0" smtClean="0"/>
              <a:t> - </a:t>
            </a:r>
            <a:r>
              <a:rPr lang="de-AT" dirty="0" err="1" smtClean="0"/>
              <a:t>planned</a:t>
            </a:r>
            <a:endParaRPr lang="de-AT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959778"/>
              </p:ext>
            </p:extLst>
          </p:nvPr>
        </p:nvGraphicFramePr>
        <p:xfrm>
          <a:off x="251520" y="1177145"/>
          <a:ext cx="8784975" cy="3281500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1756995"/>
                <a:gridCol w="1756995"/>
                <a:gridCol w="1756995"/>
                <a:gridCol w="1756995"/>
                <a:gridCol w="1756995"/>
              </a:tblGrid>
              <a:tr h="34827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e-DE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Company</a:t>
                      </a:r>
                      <a:endParaRPr lang="de-A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e-DE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Country</a:t>
                      </a:r>
                      <a:endParaRPr lang="de-A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e-DE" sz="16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Feedstock</a:t>
                      </a:r>
                      <a:endParaRPr lang="de-A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e-DE" sz="16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Capacity</a:t>
                      </a:r>
                      <a:r>
                        <a:rPr lang="de-DE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[t/y]</a:t>
                      </a:r>
                      <a:endParaRPr lang="de-A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e-DE" sz="16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</a:t>
                      </a:r>
                      <a:endParaRPr lang="de-A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48275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Vanerco</a:t>
                      </a:r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Canada     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waste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30,000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ethanol</a:t>
                      </a:r>
                    </a:p>
                  </a:txBody>
                  <a:tcPr marL="7620" marR="7620" marT="7620" marB="0" anchor="b"/>
                </a:tc>
              </a:tr>
              <a:tr h="348275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France     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8,000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 liquids</a:t>
                      </a:r>
                    </a:p>
                  </a:txBody>
                  <a:tcPr marL="7620" marR="7620" marT="7620" marB="0" anchor="b"/>
                </a:tc>
              </a:tr>
              <a:tr h="348275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 Green </a:t>
                      </a:r>
                      <a:r>
                        <a:rPr lang="de-A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Fuels</a:t>
                      </a:r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Ltd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United </a:t>
                      </a:r>
                      <a:r>
                        <a:rPr lang="de-A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Kingdom</a:t>
                      </a:r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Waste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wood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1,500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SNG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275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Sunshine Kaidi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Finland                                             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forest</a:t>
                      </a:r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A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residues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200,000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 liquids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8275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Netherlands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lignocellulosics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SNG</a:t>
                      </a:r>
                    </a:p>
                  </a:txBody>
                  <a:tcPr marL="7620" marR="7620" marT="7620" marB="0" anchor="b"/>
                </a:tc>
              </a:tr>
              <a:tr h="489796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VaermlandsMetanol AB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Sweden     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lignocellulosics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130,000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methanol</a:t>
                      </a:r>
                    </a:p>
                  </a:txBody>
                  <a:tcPr marL="7620" marR="7620" marT="7620" marB="0" anchor="b"/>
                </a:tc>
              </a:tr>
              <a:tr h="348275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Red Rock Biofuels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United States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forest residues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44,000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 liquids</a:t>
                      </a:r>
                    </a:p>
                  </a:txBody>
                  <a:tcPr marL="7620" marR="7620" marT="7620" marB="0" anchor="b"/>
                </a:tc>
              </a:tr>
              <a:tr h="348275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Sundrop Fuels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United States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forest residues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600,000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gasoline</a:t>
                      </a:r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-type </a:t>
                      </a:r>
                      <a:r>
                        <a:rPr lang="de-A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fuels</a:t>
                      </a:r>
                      <a:endParaRPr lang="de-A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4321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HVO - </a:t>
            </a:r>
            <a:r>
              <a:rPr lang="de-AT" dirty="0" err="1" smtClean="0"/>
              <a:t>planned</a:t>
            </a:r>
            <a:endParaRPr lang="de-AT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582345"/>
              </p:ext>
            </p:extLst>
          </p:nvPr>
        </p:nvGraphicFramePr>
        <p:xfrm>
          <a:off x="899592" y="1759903"/>
          <a:ext cx="7416825" cy="1908000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2472275"/>
                <a:gridCol w="2472275"/>
                <a:gridCol w="2472275"/>
              </a:tblGrid>
              <a:tr h="477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e-DE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Company</a:t>
                      </a:r>
                      <a:endParaRPr lang="de-AT" sz="1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e-DE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Country</a:t>
                      </a:r>
                      <a:endParaRPr lang="de-AT" sz="1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e-DE" sz="18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Capacity</a:t>
                      </a:r>
                      <a:r>
                        <a:rPr lang="de-DE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[t/y]</a:t>
                      </a:r>
                      <a:endParaRPr lang="de-AT" sz="1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77000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Preem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Sweden     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1,300,000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477000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SunPine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Sweden     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39,000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477000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Sweden     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200,000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83336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Gas-</a:t>
            </a:r>
            <a:r>
              <a:rPr lang="de-AT" dirty="0" err="1" smtClean="0"/>
              <a:t>to</a:t>
            </a:r>
            <a:r>
              <a:rPr lang="de-AT" dirty="0" smtClean="0"/>
              <a:t>-ethanol - </a:t>
            </a:r>
            <a:r>
              <a:rPr lang="de-AT" smtClean="0"/>
              <a:t>planned</a:t>
            </a:r>
            <a:endParaRPr lang="de-AT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1778475"/>
              </p:ext>
            </p:extLst>
          </p:nvPr>
        </p:nvGraphicFramePr>
        <p:xfrm>
          <a:off x="899592" y="1597025"/>
          <a:ext cx="7920879" cy="2436850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2640293"/>
                <a:gridCol w="2640293"/>
                <a:gridCol w="2640293"/>
              </a:tblGrid>
              <a:tr h="487370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Company 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Country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Capacity</a:t>
                      </a:r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[t/y]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87370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ArcelorMittal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Belgium</a:t>
                      </a:r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63,000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487370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Indian </a:t>
                      </a:r>
                      <a:r>
                        <a:rPr lang="de-A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Oil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India</a:t>
                      </a:r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34,000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487370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Swayana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South </a:t>
                      </a:r>
                      <a:r>
                        <a:rPr lang="de-A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Africa</a:t>
                      </a:r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52,000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487370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Aemetis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                                    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35,000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19595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Advanced</a:t>
            </a:r>
            <a:r>
              <a:rPr lang="de-AT" dirty="0" smtClean="0"/>
              <a:t> </a:t>
            </a:r>
            <a:r>
              <a:rPr lang="de-AT" dirty="0" err="1" smtClean="0"/>
              <a:t>Biofuels</a:t>
            </a:r>
            <a:r>
              <a:rPr lang="de-AT" dirty="0" smtClean="0"/>
              <a:t> </a:t>
            </a:r>
            <a:r>
              <a:rPr lang="de-AT" dirty="0" err="1" smtClean="0"/>
              <a:t>Demoplants</a:t>
            </a:r>
            <a:r>
              <a:rPr lang="de-AT" dirty="0" smtClean="0"/>
              <a:t> Database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8" b="5631"/>
          <a:stretch/>
        </p:blipFill>
        <p:spPr bwMode="auto">
          <a:xfrm>
            <a:off x="636853" y="1131590"/>
            <a:ext cx="6933591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0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Evolvement</a:t>
            </a:r>
            <a:r>
              <a:rPr lang="de-AT" dirty="0" smtClean="0"/>
              <a:t> </a:t>
            </a:r>
            <a:r>
              <a:rPr lang="de-AT" dirty="0" err="1" smtClean="0"/>
              <a:t>through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years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1800" dirty="0" err="1" smtClean="0"/>
              <a:t>Initiated</a:t>
            </a:r>
            <a:r>
              <a:rPr lang="de-AT" sz="1800" dirty="0" smtClean="0"/>
              <a:t> in Mar 2008</a:t>
            </a:r>
          </a:p>
          <a:p>
            <a:r>
              <a:rPr lang="de-AT" sz="1800" dirty="0" smtClean="0"/>
              <a:t>Database </a:t>
            </a:r>
            <a:r>
              <a:rPr lang="de-AT" sz="1800" dirty="0" err="1" smtClean="0"/>
              <a:t>first</a:t>
            </a:r>
            <a:r>
              <a:rPr lang="de-AT" sz="1800" dirty="0" smtClean="0"/>
              <a:t> online in Apr 2009</a:t>
            </a:r>
          </a:p>
          <a:p>
            <a:r>
              <a:rPr lang="de-AT" sz="1800" dirty="0" smtClean="0"/>
              <a:t>First </a:t>
            </a:r>
            <a:r>
              <a:rPr lang="de-AT" sz="1800" dirty="0" err="1" smtClean="0"/>
              <a:t>summary</a:t>
            </a:r>
            <a:r>
              <a:rPr lang="de-AT" sz="1800" dirty="0" smtClean="0"/>
              <a:t> </a:t>
            </a:r>
            <a:r>
              <a:rPr lang="de-AT" sz="1800" dirty="0" err="1" smtClean="0"/>
              <a:t>report</a:t>
            </a:r>
            <a:r>
              <a:rPr lang="de-AT" sz="1800" dirty="0" smtClean="0"/>
              <a:t> in Jul 2010</a:t>
            </a:r>
          </a:p>
          <a:p>
            <a:r>
              <a:rPr lang="de-AT" sz="1800" dirty="0" smtClean="0"/>
              <a:t>Second </a:t>
            </a:r>
            <a:r>
              <a:rPr lang="de-AT" sz="1800" dirty="0" err="1" smtClean="0"/>
              <a:t>summary</a:t>
            </a:r>
            <a:r>
              <a:rPr lang="de-AT" sz="1800" dirty="0" smtClean="0"/>
              <a:t> </a:t>
            </a:r>
            <a:r>
              <a:rPr lang="de-AT" sz="1800" dirty="0" err="1" smtClean="0"/>
              <a:t>report</a:t>
            </a:r>
            <a:r>
              <a:rPr lang="de-AT" sz="1800" dirty="0" smtClean="0"/>
              <a:t> in Mar 2013</a:t>
            </a:r>
          </a:p>
          <a:p>
            <a:r>
              <a:rPr lang="de-AT" sz="1800" dirty="0" smtClean="0"/>
              <a:t>Major </a:t>
            </a:r>
            <a:r>
              <a:rPr lang="de-AT" sz="1800" dirty="0" err="1" smtClean="0"/>
              <a:t>updates</a:t>
            </a:r>
            <a:r>
              <a:rPr lang="de-AT" sz="1800" dirty="0" smtClean="0"/>
              <a:t> </a:t>
            </a:r>
            <a:r>
              <a:rPr lang="de-AT" sz="1800" dirty="0" err="1" smtClean="0"/>
              <a:t>produce</a:t>
            </a:r>
            <a:r>
              <a:rPr lang="de-AT" sz="1800" dirty="0" smtClean="0"/>
              <a:t> </a:t>
            </a:r>
            <a:r>
              <a:rPr lang="de-AT" sz="1800" dirty="0" err="1" smtClean="0"/>
              <a:t>peaks</a:t>
            </a:r>
            <a:r>
              <a:rPr lang="de-AT" sz="1800" dirty="0" smtClean="0"/>
              <a:t> in </a:t>
            </a:r>
            <a:r>
              <a:rPr lang="de-AT" sz="1800" dirty="0" err="1" smtClean="0"/>
              <a:t>visitors</a:t>
            </a:r>
            <a:endParaRPr lang="de-AT" sz="1800" dirty="0" smtClean="0"/>
          </a:p>
          <a:p>
            <a:r>
              <a:rPr lang="de-AT" sz="1800" dirty="0" err="1" smtClean="0"/>
              <a:t>Smaller</a:t>
            </a:r>
            <a:r>
              <a:rPr lang="de-AT" sz="1800" dirty="0" smtClean="0"/>
              <a:t> </a:t>
            </a:r>
            <a:r>
              <a:rPr lang="de-AT" sz="1800" dirty="0" err="1" smtClean="0"/>
              <a:t>peaks</a:t>
            </a:r>
            <a:r>
              <a:rPr lang="de-AT" sz="1800" dirty="0" smtClean="0"/>
              <a:t> </a:t>
            </a:r>
            <a:r>
              <a:rPr lang="de-AT" sz="1800" dirty="0" err="1" smtClean="0"/>
              <a:t>for</a:t>
            </a:r>
            <a:r>
              <a:rPr lang="de-AT" sz="1800" dirty="0" smtClean="0"/>
              <a:t> </a:t>
            </a:r>
            <a:r>
              <a:rPr lang="de-AT" sz="1800" dirty="0" err="1" smtClean="0"/>
              <a:t>conference</a:t>
            </a:r>
            <a:r>
              <a:rPr lang="de-AT" sz="1800" dirty="0" smtClean="0"/>
              <a:t> </a:t>
            </a:r>
            <a:r>
              <a:rPr lang="de-AT" sz="1800" dirty="0" err="1" smtClean="0"/>
              <a:t>presentations</a:t>
            </a:r>
            <a:endParaRPr lang="de-AT" sz="1800" dirty="0" smtClean="0"/>
          </a:p>
          <a:p>
            <a:r>
              <a:rPr lang="de-AT" sz="1800" dirty="0" err="1" smtClean="0"/>
              <a:t>Continued</a:t>
            </a:r>
            <a:r>
              <a:rPr lang="de-AT" sz="1800" dirty="0" smtClean="0"/>
              <a:t> </a:t>
            </a:r>
            <a:r>
              <a:rPr lang="de-AT" sz="1800" dirty="0" err="1" smtClean="0"/>
              <a:t>interest</a:t>
            </a:r>
            <a:r>
              <a:rPr lang="de-AT" sz="1800" dirty="0" smtClean="0"/>
              <a:t> </a:t>
            </a:r>
            <a:r>
              <a:rPr lang="de-AT" sz="1800" dirty="0" err="1" smtClean="0"/>
              <a:t>of</a:t>
            </a:r>
            <a:r>
              <a:rPr lang="de-AT" sz="1800" dirty="0" smtClean="0"/>
              <a:t> ~300 </a:t>
            </a:r>
            <a:r>
              <a:rPr lang="de-AT" sz="1800" dirty="0" err="1" smtClean="0"/>
              <a:t>visits</a:t>
            </a:r>
            <a:r>
              <a:rPr lang="de-AT" sz="1800" dirty="0" smtClean="0"/>
              <a:t> per </a:t>
            </a:r>
            <a:r>
              <a:rPr lang="de-AT" sz="1800" dirty="0" err="1" smtClean="0"/>
              <a:t>month</a:t>
            </a:r>
            <a:endParaRPr lang="de-AT" sz="1800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Stockholm, 16.09.2019</a:t>
            </a:r>
            <a:endParaRPr lang="de-DE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12881"/>
            <a:ext cx="5724127" cy="84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96153"/>
            <a:ext cx="2880320" cy="632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45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Global Interest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3" t="41200" r="29446" b="22190"/>
          <a:stretch/>
        </p:blipFill>
        <p:spPr bwMode="auto">
          <a:xfrm>
            <a:off x="611560" y="1131590"/>
            <a:ext cx="4752528" cy="345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6372200" y="2355726"/>
            <a:ext cx="1944216" cy="2308324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AT" sz="1200" dirty="0" smtClean="0"/>
              <a:t>Top </a:t>
            </a:r>
            <a:r>
              <a:rPr lang="de-AT" sz="1200" dirty="0" err="1" smtClean="0"/>
              <a:t>Ten</a:t>
            </a:r>
            <a:r>
              <a:rPr lang="de-AT" sz="1200" dirty="0" smtClean="0"/>
              <a:t> </a:t>
            </a:r>
            <a:r>
              <a:rPr lang="de-AT" sz="1200" dirty="0" err="1" smtClean="0"/>
              <a:t>visiting</a:t>
            </a:r>
            <a:r>
              <a:rPr lang="de-AT" sz="1200" dirty="0" smtClean="0"/>
              <a:t> countries </a:t>
            </a:r>
            <a:r>
              <a:rPr lang="de-AT" sz="1200" dirty="0" err="1" smtClean="0"/>
              <a:t>during</a:t>
            </a:r>
            <a:r>
              <a:rPr lang="de-AT" sz="1200" dirty="0" smtClean="0"/>
              <a:t> </a:t>
            </a:r>
            <a:r>
              <a:rPr lang="de-AT" sz="1200" dirty="0" err="1" smtClean="0"/>
              <a:t>the</a:t>
            </a:r>
            <a:r>
              <a:rPr lang="de-AT" sz="1200" dirty="0" smtClean="0"/>
              <a:t> last </a:t>
            </a:r>
            <a:r>
              <a:rPr lang="de-AT" sz="1200" dirty="0" err="1" smtClean="0"/>
              <a:t>year</a:t>
            </a:r>
            <a:r>
              <a:rPr lang="de-AT" sz="1200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1200" dirty="0"/>
              <a:t>United States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1200" dirty="0"/>
              <a:t>Germany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1200" dirty="0" smtClean="0"/>
              <a:t>United </a:t>
            </a:r>
            <a:r>
              <a:rPr lang="de-AT" sz="1200" dirty="0" err="1"/>
              <a:t>Kingdom</a:t>
            </a:r>
            <a:endParaRPr lang="de-AT" sz="1200" dirty="0"/>
          </a:p>
          <a:p>
            <a:pPr marL="342900" indent="-342900">
              <a:buFont typeface="+mj-lt"/>
              <a:buAutoNum type="arabicPeriod"/>
            </a:pPr>
            <a:r>
              <a:rPr lang="de-AT" sz="1200" dirty="0" smtClean="0"/>
              <a:t>France</a:t>
            </a:r>
            <a:endParaRPr lang="de-AT" sz="1200" dirty="0"/>
          </a:p>
          <a:p>
            <a:pPr marL="342900" indent="-342900">
              <a:buFont typeface="+mj-lt"/>
              <a:buAutoNum type="arabicPeriod"/>
            </a:pPr>
            <a:r>
              <a:rPr lang="de-AT" sz="1200" dirty="0" err="1" smtClean="0"/>
              <a:t>Netherlands</a:t>
            </a:r>
            <a:endParaRPr lang="de-AT" sz="1200" dirty="0" smtClean="0"/>
          </a:p>
          <a:p>
            <a:pPr marL="342900" indent="-342900">
              <a:buFont typeface="+mj-lt"/>
              <a:buAutoNum type="arabicPeriod"/>
            </a:pPr>
            <a:r>
              <a:rPr lang="de-AT" sz="1200" dirty="0" smtClean="0"/>
              <a:t>Canada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1200" dirty="0" err="1" smtClean="0"/>
              <a:t>India</a:t>
            </a:r>
            <a:endParaRPr lang="de-AT" sz="1200" dirty="0"/>
          </a:p>
          <a:p>
            <a:pPr marL="342900" indent="-342900">
              <a:buFont typeface="+mj-lt"/>
              <a:buAutoNum type="arabicPeriod"/>
            </a:pPr>
            <a:r>
              <a:rPr lang="de-AT" sz="1200" dirty="0"/>
              <a:t>Spain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1200" dirty="0" err="1"/>
              <a:t>Italy</a:t>
            </a:r>
            <a:endParaRPr lang="de-AT" sz="1200" dirty="0"/>
          </a:p>
          <a:p>
            <a:pPr marL="342900" indent="-342900">
              <a:buFont typeface="+mj-lt"/>
              <a:buAutoNum type="arabicPeriod"/>
            </a:pPr>
            <a:r>
              <a:rPr lang="de-AT" sz="1200" dirty="0" err="1" smtClean="0"/>
              <a:t>Denmark</a:t>
            </a:r>
            <a:endParaRPr lang="de-AT" sz="1200" dirty="0"/>
          </a:p>
        </p:txBody>
      </p:sp>
    </p:spTree>
    <p:extLst>
      <p:ext uri="{BB962C8B-B14F-4D97-AF65-F5344CB8AC3E}">
        <p14:creationId xmlns:p14="http://schemas.microsoft.com/office/powerpoint/2010/main" val="405233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Cooperations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updating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Task 39 </a:t>
            </a:r>
            <a:r>
              <a:rPr lang="de-AT" dirty="0" err="1" smtClean="0"/>
              <a:t>members</a:t>
            </a:r>
            <a:endParaRPr lang="de-AT" dirty="0" smtClean="0"/>
          </a:p>
          <a:p>
            <a:r>
              <a:rPr lang="de-AT" dirty="0" smtClean="0"/>
              <a:t>Task 33 </a:t>
            </a:r>
            <a:r>
              <a:rPr lang="de-AT" dirty="0" err="1" smtClean="0"/>
              <a:t>members</a:t>
            </a:r>
            <a:endParaRPr lang="de-AT" dirty="0" smtClean="0"/>
          </a:p>
          <a:p>
            <a:r>
              <a:rPr lang="de-AT" dirty="0" smtClean="0"/>
              <a:t>ETIP Bioenergy</a:t>
            </a:r>
          </a:p>
          <a:p>
            <a:r>
              <a:rPr lang="de-AT" dirty="0" smtClean="0"/>
              <a:t>F3centre (</a:t>
            </a:r>
            <a:r>
              <a:rPr lang="de-AT" dirty="0" err="1" smtClean="0"/>
              <a:t>Sweden</a:t>
            </a:r>
            <a:r>
              <a:rPr lang="de-AT" dirty="0" smtClean="0"/>
              <a:t>)</a:t>
            </a:r>
          </a:p>
          <a:p>
            <a:r>
              <a:rPr lang="de-AT" dirty="0" smtClean="0"/>
              <a:t>NREL</a:t>
            </a:r>
          </a:p>
          <a:p>
            <a:r>
              <a:rPr lang="de-DE" dirty="0" smtClean="0"/>
              <a:t>ART </a:t>
            </a:r>
            <a:r>
              <a:rPr lang="de-DE" dirty="0" err="1" smtClean="0"/>
              <a:t>Fuels</a:t>
            </a:r>
            <a:r>
              <a:rPr lang="de-DE" dirty="0" smtClean="0"/>
              <a:t> Forum</a:t>
            </a:r>
            <a:endParaRPr lang="de-AT" dirty="0" smtClean="0"/>
          </a:p>
          <a:p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2756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Most </a:t>
            </a:r>
            <a:r>
              <a:rPr lang="de-AT" dirty="0" err="1" smtClean="0"/>
              <a:t>cited</a:t>
            </a:r>
            <a:r>
              <a:rPr lang="de-AT" dirty="0" smtClean="0"/>
              <a:t> </a:t>
            </a:r>
            <a:r>
              <a:rPr lang="de-AT" dirty="0" err="1" smtClean="0"/>
              <a:t>technologies</a:t>
            </a:r>
            <a:endParaRPr lang="de-AT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741654"/>
              </p:ext>
            </p:extLst>
          </p:nvPr>
        </p:nvGraphicFramePr>
        <p:xfrm>
          <a:off x="539552" y="1419624"/>
          <a:ext cx="8136904" cy="3214925"/>
        </p:xfrm>
        <a:graphic>
          <a:graphicData uri="http://schemas.openxmlformats.org/drawingml/2006/table">
            <a:tbl>
              <a:tblPr firstRow="1" firstCol="1">
                <a:tableStyleId>{5FD0F851-EC5A-4D38-B0AD-8093EC10F338}</a:tableStyleId>
              </a:tblPr>
              <a:tblGrid>
                <a:gridCol w="4158862"/>
                <a:gridCol w="1326014"/>
                <a:gridCol w="1326014"/>
                <a:gridCol w="1326014"/>
              </a:tblGrid>
              <a:tr h="642985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 </a:t>
                      </a:r>
                      <a:r>
                        <a:rPr lang="de-AT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entries</a:t>
                      </a:r>
                      <a:r>
                        <a:rPr lang="de-AT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total</a:t>
                      </a:r>
                      <a:endParaRPr lang="de-AT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 dirty="0" err="1">
                          <a:effectLst/>
                          <a:latin typeface="+mn-lt"/>
                        </a:rPr>
                        <a:t>active</a:t>
                      </a:r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de-AT" sz="1800" u="none" strike="noStrike" dirty="0" err="1">
                          <a:effectLst/>
                          <a:latin typeface="+mn-lt"/>
                        </a:rPr>
                        <a:t>entries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operational </a:t>
                      </a:r>
                      <a:r>
                        <a:rPr lang="de-AT" sz="1800" u="none" strike="noStrike" dirty="0" err="1">
                          <a:effectLst/>
                          <a:latin typeface="+mn-lt"/>
                        </a:rPr>
                        <a:t>and</a:t>
                      </a:r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 TRL 6-9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planned</a:t>
                      </a:r>
                      <a:r>
                        <a:rPr lang="de-A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AT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</a:t>
                      </a:r>
                      <a:r>
                        <a:rPr lang="de-A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TRL 6-9</a:t>
                      </a:r>
                      <a:endParaRPr lang="de-AT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642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fermentation of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lignocellulosics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to ethanol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 dirty="0" smtClean="0">
                          <a:effectLst/>
                          <a:latin typeface="+mn-lt"/>
                        </a:rPr>
                        <a:t>25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642985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>
                          <a:effectLst/>
                          <a:latin typeface="+mn-lt"/>
                        </a:rPr>
                        <a:t>gasification-derived fuels</a:t>
                      </a:r>
                      <a:endParaRPr lang="de-AT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48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7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642985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>
                          <a:effectLst/>
                          <a:latin typeface="+mn-lt"/>
                        </a:rPr>
                        <a:t>hydrotreating for renewable diesel</a:t>
                      </a:r>
                      <a:endParaRPr lang="de-AT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>
                          <a:effectLst/>
                          <a:latin typeface="+mn-lt"/>
                        </a:rPr>
                        <a:t>25</a:t>
                      </a:r>
                      <a:endParaRPr lang="de-AT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 dirty="0" smtClean="0">
                          <a:effectLst/>
                          <a:latin typeface="+mn-lt"/>
                        </a:rPr>
                        <a:t>12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642985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>
                          <a:effectLst/>
                          <a:latin typeface="+mn-lt"/>
                        </a:rPr>
                        <a:t>gas fermentation to ethanol</a:t>
                      </a:r>
                      <a:endParaRPr lang="de-AT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>
                          <a:effectLst/>
                          <a:latin typeface="+mn-lt"/>
                        </a:rPr>
                        <a:t>12</a:t>
                      </a:r>
                      <a:endParaRPr lang="de-AT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4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12097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Follow </a:t>
            </a:r>
            <a:r>
              <a:rPr lang="de-AT" dirty="0" err="1" smtClean="0"/>
              <a:t>more</a:t>
            </a:r>
            <a:r>
              <a:rPr lang="de-AT" dirty="0" smtClean="0"/>
              <a:t> </a:t>
            </a:r>
            <a:r>
              <a:rPr lang="de-AT" dirty="0" err="1" smtClean="0"/>
              <a:t>closely</a:t>
            </a:r>
            <a:r>
              <a:rPr lang="de-AT" dirty="0" smtClean="0"/>
              <a:t>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Co-</a:t>
            </a:r>
            <a:r>
              <a:rPr lang="de-AT" dirty="0" err="1" smtClean="0"/>
              <a:t>processing</a:t>
            </a:r>
            <a:r>
              <a:rPr lang="de-AT" dirty="0" smtClean="0"/>
              <a:t> in </a:t>
            </a:r>
            <a:r>
              <a:rPr lang="de-AT" dirty="0" err="1" smtClean="0"/>
              <a:t>refineries</a:t>
            </a:r>
            <a:endParaRPr lang="de-AT" dirty="0" smtClean="0"/>
          </a:p>
          <a:p>
            <a:r>
              <a:rPr lang="de-AT" dirty="0" smtClean="0"/>
              <a:t>Integration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pulp</a:t>
            </a:r>
            <a:r>
              <a:rPr lang="de-AT" dirty="0" smtClean="0"/>
              <a:t> &amp; </a:t>
            </a:r>
            <a:r>
              <a:rPr lang="de-AT" dirty="0" err="1" smtClean="0"/>
              <a:t>paper</a:t>
            </a:r>
            <a:r>
              <a:rPr lang="de-AT" dirty="0" smtClean="0"/>
              <a:t> </a:t>
            </a:r>
            <a:r>
              <a:rPr lang="de-AT" dirty="0" err="1" smtClean="0"/>
              <a:t>mills</a:t>
            </a:r>
            <a:endParaRPr lang="de-AT" dirty="0" smtClean="0"/>
          </a:p>
          <a:p>
            <a:r>
              <a:rPr lang="de-AT" dirty="0" smtClean="0"/>
              <a:t>Jet </a:t>
            </a:r>
            <a:r>
              <a:rPr lang="de-AT" dirty="0" err="1" smtClean="0"/>
              <a:t>fuel</a:t>
            </a:r>
            <a:r>
              <a:rPr lang="de-AT" dirty="0" smtClean="0"/>
              <a:t> </a:t>
            </a:r>
            <a:r>
              <a:rPr lang="de-AT" dirty="0" err="1" smtClean="0"/>
              <a:t>production</a:t>
            </a:r>
            <a:endParaRPr lang="de-AT" dirty="0" smtClean="0"/>
          </a:p>
          <a:p>
            <a:endParaRPr lang="de-AT" dirty="0"/>
          </a:p>
          <a:p>
            <a:r>
              <a:rPr lang="de-AT" dirty="0" smtClean="0"/>
              <a:t>China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68298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Thanks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your</a:t>
            </a:r>
            <a:r>
              <a:rPr lang="de-AT" dirty="0" smtClean="0"/>
              <a:t> </a:t>
            </a:r>
            <a:r>
              <a:rPr lang="de-AT" dirty="0" err="1" smtClean="0"/>
              <a:t>attention</a:t>
            </a:r>
            <a:r>
              <a:rPr lang="de-AT" dirty="0" smtClean="0"/>
              <a:t>!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635198" y="2409825"/>
            <a:ext cx="4186238" cy="1234678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>
              <a:lnSpc>
                <a:spcPct val="150000"/>
              </a:lnSpc>
              <a:spcBef>
                <a:spcPts val="600"/>
              </a:spcBef>
            </a:pPr>
            <a:r>
              <a:rPr lang="en-US" altLang="de-DE" sz="1800" kern="0" smtClean="0">
                <a:solidFill>
                  <a:schemeClr val="tx1"/>
                </a:solidFill>
              </a:rPr>
              <a:t>Dina Bacovsky</a:t>
            </a:r>
            <a:br>
              <a:rPr lang="en-US" altLang="de-DE" sz="1800" kern="0" smtClean="0">
                <a:solidFill>
                  <a:schemeClr val="tx1"/>
                </a:solidFill>
              </a:rPr>
            </a:br>
            <a:r>
              <a:rPr lang="en-US" altLang="de-DE" sz="1800" kern="0" smtClean="0">
                <a:solidFill>
                  <a:schemeClr val="tx1"/>
                </a:solidFill>
              </a:rPr>
              <a:t>+43-7416-52238-35</a:t>
            </a:r>
            <a:br>
              <a:rPr lang="en-US" altLang="de-DE" sz="1800" kern="0" smtClean="0">
                <a:solidFill>
                  <a:schemeClr val="tx1"/>
                </a:solidFill>
              </a:rPr>
            </a:br>
            <a:r>
              <a:rPr lang="en-US" altLang="de-DE" sz="1800" kern="0" smtClean="0">
                <a:solidFill>
                  <a:schemeClr val="tx1"/>
                </a:solidFill>
                <a:hlinkClick r:id="rId2"/>
              </a:rPr>
              <a:t>dina.bacovsky@bioenergy2020.eu</a:t>
            </a:r>
            <a:r>
              <a:rPr lang="en-US" altLang="de-DE" sz="1800" kern="0" smtClean="0">
                <a:solidFill>
                  <a:schemeClr val="tx1"/>
                </a:solidFill>
              </a:rPr>
              <a:t/>
            </a:r>
            <a:br>
              <a:rPr lang="en-US" altLang="de-DE" sz="1800" kern="0" smtClean="0">
                <a:solidFill>
                  <a:schemeClr val="tx1"/>
                </a:solidFill>
              </a:rPr>
            </a:br>
            <a:r>
              <a:rPr lang="en-US" altLang="de-DE" sz="1800" kern="0" smtClean="0">
                <a:hlinkClick r:id="rId3"/>
              </a:rPr>
              <a:t>www.bioenergy2020.eu</a:t>
            </a:r>
            <a:r>
              <a:rPr lang="en-US" altLang="de-DE" sz="1800" kern="0" smtClean="0"/>
              <a:t/>
            </a:r>
            <a:br>
              <a:rPr lang="en-US" altLang="de-DE" sz="1800" kern="0" smtClean="0"/>
            </a:br>
            <a:endParaRPr lang="en-US" altLang="de-DE" sz="1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68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Lignocellulosic</a:t>
            </a:r>
            <a:r>
              <a:rPr lang="de-DE" dirty="0" smtClean="0"/>
              <a:t> </a:t>
            </a:r>
            <a:r>
              <a:rPr lang="de-DE" dirty="0" err="1" smtClean="0"/>
              <a:t>ethanol</a:t>
            </a:r>
            <a:r>
              <a:rPr lang="de-DE" dirty="0" smtClean="0"/>
              <a:t> - </a:t>
            </a:r>
            <a:r>
              <a:rPr lang="de-DE" dirty="0" err="1" smtClean="0"/>
              <a:t>planned</a:t>
            </a:r>
            <a:endParaRPr lang="de-AT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835748"/>
              </p:ext>
            </p:extLst>
          </p:nvPr>
        </p:nvGraphicFramePr>
        <p:xfrm>
          <a:off x="827584" y="1203598"/>
          <a:ext cx="7992888" cy="3168354"/>
        </p:xfrm>
        <a:graphic>
          <a:graphicData uri="http://schemas.openxmlformats.org/drawingml/2006/table">
            <a:tbl>
              <a:tblPr firstRow="1">
                <a:tableStyleId>{5FD0F851-EC5A-4D38-B0AD-8093EC10F338}</a:tableStyleId>
              </a:tblPr>
              <a:tblGrid>
                <a:gridCol w="2448272"/>
                <a:gridCol w="1548172"/>
                <a:gridCol w="2700300"/>
                <a:gridCol w="1296144"/>
              </a:tblGrid>
              <a:tr h="452622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Company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Country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Raw</a:t>
                      </a:r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material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capacity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</a:tr>
              <a:tr h="452622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err="1">
                          <a:effectLst/>
                          <a:latin typeface="+mn-lt"/>
                        </a:rPr>
                        <a:t>Fiberight</a:t>
                      </a:r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 LLC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smtClean="0">
                          <a:effectLst/>
                          <a:latin typeface="+mn-lt"/>
                        </a:rPr>
                        <a:t>USA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MSW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18,000 t/y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2622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Clariant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smtClean="0">
                          <a:effectLst/>
                          <a:latin typeface="+mn-lt"/>
                        </a:rPr>
                        <a:t>Romania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Wheat</a:t>
                      </a:r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straw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50,000 t/y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2622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err="1">
                          <a:effectLst/>
                          <a:latin typeface="+mn-lt"/>
                        </a:rPr>
                        <a:t>Enviral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err="1" smtClean="0">
                          <a:effectLst/>
                          <a:latin typeface="+mn-lt"/>
                        </a:rPr>
                        <a:t>Slovakia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Agri-</a:t>
                      </a:r>
                      <a:r>
                        <a:rPr lang="de-DE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residues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50,000 t/y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52622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>
                          <a:effectLst/>
                          <a:latin typeface="+mn-lt"/>
                        </a:rPr>
                        <a:t>COFCO Zhaodong Co.</a:t>
                      </a:r>
                      <a:endParaRPr lang="de-AT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smtClean="0">
                          <a:effectLst/>
                          <a:latin typeface="+mn-lt"/>
                        </a:rPr>
                        <a:t>China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Agri-</a:t>
                      </a:r>
                      <a:r>
                        <a:rPr lang="de-DE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residues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50,000 t/y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52622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Henan</a:t>
                      </a:r>
                      <a:r>
                        <a:rPr lang="de-AT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AT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Tianguan</a:t>
                      </a:r>
                      <a:r>
                        <a:rPr lang="de-AT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Group</a:t>
                      </a:r>
                      <a:r>
                        <a:rPr lang="de-AT" sz="1800" dirty="0" smtClean="0">
                          <a:latin typeface="+mn-lt"/>
                        </a:rPr>
                        <a:t> 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smtClean="0">
                          <a:effectLst/>
                          <a:latin typeface="+mn-lt"/>
                        </a:rPr>
                        <a:t>China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Agri-residues</a:t>
                      </a:r>
                      <a:endParaRPr lang="de-AT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150,000 t/y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52622"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err="1">
                          <a:effectLst/>
                          <a:latin typeface="+mn-lt"/>
                        </a:rPr>
                        <a:t>AustroCel</a:t>
                      </a:r>
                      <a:r>
                        <a:rPr lang="de-AT" sz="1800" u="none" strike="noStrike" dirty="0">
                          <a:effectLst/>
                          <a:latin typeface="+mn-lt"/>
                        </a:rPr>
                        <a:t> Hallein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800" u="none" strike="noStrike" dirty="0" smtClean="0">
                          <a:effectLst/>
                          <a:latin typeface="+mn-lt"/>
                        </a:rPr>
                        <a:t>Austria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Spent</a:t>
                      </a:r>
                      <a:r>
                        <a:rPr lang="de-DE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sulphite</a:t>
                      </a:r>
                      <a:r>
                        <a:rPr lang="de-DE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liquor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30,000 t/y</a:t>
                      </a:r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smtClean="0"/>
              <a:t>Stockholm, 16.09.2019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34754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ien_Biofuels_16-9">
  <a:themeElements>
    <a:clrScheme name="Folien_Comb 1">
      <a:dk1>
        <a:srgbClr val="000000"/>
      </a:dk1>
      <a:lt1>
        <a:srgbClr val="FFFFFF"/>
      </a:lt1>
      <a:dk2>
        <a:srgbClr val="32AF23"/>
      </a:dk2>
      <a:lt2>
        <a:srgbClr val="B2B2B2"/>
      </a:lt2>
      <a:accent1>
        <a:srgbClr val="97C828"/>
      </a:accent1>
      <a:accent2>
        <a:srgbClr val="F09600"/>
      </a:accent2>
      <a:accent3>
        <a:srgbClr val="FFFFFF"/>
      </a:accent3>
      <a:accent4>
        <a:srgbClr val="000000"/>
      </a:accent4>
      <a:accent5>
        <a:srgbClr val="C9E0AC"/>
      </a:accent5>
      <a:accent6>
        <a:srgbClr val="D98700"/>
      </a:accent6>
      <a:hlink>
        <a:srgbClr val="1A837C"/>
      </a:hlink>
      <a:folHlink>
        <a:srgbClr val="FAC800"/>
      </a:folHlink>
    </a:clrScheme>
    <a:fontScheme name="Folien_Com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lien_Comb 1">
        <a:dk1>
          <a:srgbClr val="000000"/>
        </a:dk1>
        <a:lt1>
          <a:srgbClr val="FFFFFF"/>
        </a:lt1>
        <a:dk2>
          <a:srgbClr val="32AF23"/>
        </a:dk2>
        <a:lt2>
          <a:srgbClr val="B2B2B2"/>
        </a:lt2>
        <a:accent1>
          <a:srgbClr val="97C828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C9E0AC"/>
        </a:accent5>
        <a:accent6>
          <a:srgbClr val="D98700"/>
        </a:accent6>
        <a:hlink>
          <a:srgbClr val="1A837C"/>
        </a:hlink>
        <a:folHlink>
          <a:srgbClr val="FAC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2">
        <a:dk1>
          <a:srgbClr val="000000"/>
        </a:dk1>
        <a:lt1>
          <a:srgbClr val="FFFFFF"/>
        </a:lt1>
        <a:dk2>
          <a:srgbClr val="F09600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1A837C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3">
        <a:dk1>
          <a:srgbClr val="000000"/>
        </a:dk1>
        <a:lt1>
          <a:srgbClr val="FFFFFF"/>
        </a:lt1>
        <a:dk2>
          <a:srgbClr val="1A837C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F09600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4">
        <a:dk1>
          <a:srgbClr val="000000"/>
        </a:dk1>
        <a:lt1>
          <a:srgbClr val="FFFFFF"/>
        </a:lt1>
        <a:dk2>
          <a:srgbClr val="F01E05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AA00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5">
        <a:dk1>
          <a:srgbClr val="000000"/>
        </a:dk1>
        <a:lt1>
          <a:srgbClr val="FFFFFF"/>
        </a:lt1>
        <a:dk2>
          <a:srgbClr val="AF0F5A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F01E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ON-K">
  <a:themeElements>
    <a:clrScheme name="Folien_Comb 1">
      <a:dk1>
        <a:srgbClr val="000000"/>
      </a:dk1>
      <a:lt1>
        <a:srgbClr val="FFFFFF"/>
      </a:lt1>
      <a:dk2>
        <a:srgbClr val="32AF23"/>
      </a:dk2>
      <a:lt2>
        <a:srgbClr val="B2B2B2"/>
      </a:lt2>
      <a:accent1>
        <a:srgbClr val="97C828"/>
      </a:accent1>
      <a:accent2>
        <a:srgbClr val="F09600"/>
      </a:accent2>
      <a:accent3>
        <a:srgbClr val="FFFFFF"/>
      </a:accent3>
      <a:accent4>
        <a:srgbClr val="000000"/>
      </a:accent4>
      <a:accent5>
        <a:srgbClr val="C9E0AC"/>
      </a:accent5>
      <a:accent6>
        <a:srgbClr val="D98700"/>
      </a:accent6>
      <a:hlink>
        <a:srgbClr val="1A837C"/>
      </a:hlink>
      <a:folHlink>
        <a:srgbClr val="FAC800"/>
      </a:folHlink>
    </a:clrScheme>
    <a:fontScheme name="Folien_Com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lien_Comb 1">
        <a:dk1>
          <a:srgbClr val="000000"/>
        </a:dk1>
        <a:lt1>
          <a:srgbClr val="FFFFFF"/>
        </a:lt1>
        <a:dk2>
          <a:srgbClr val="32AF23"/>
        </a:dk2>
        <a:lt2>
          <a:srgbClr val="B2B2B2"/>
        </a:lt2>
        <a:accent1>
          <a:srgbClr val="97C828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C9E0AC"/>
        </a:accent5>
        <a:accent6>
          <a:srgbClr val="D98700"/>
        </a:accent6>
        <a:hlink>
          <a:srgbClr val="1A837C"/>
        </a:hlink>
        <a:folHlink>
          <a:srgbClr val="FAC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2">
        <a:dk1>
          <a:srgbClr val="000000"/>
        </a:dk1>
        <a:lt1>
          <a:srgbClr val="FFFFFF"/>
        </a:lt1>
        <a:dk2>
          <a:srgbClr val="F09600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1A837C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3">
        <a:dk1>
          <a:srgbClr val="000000"/>
        </a:dk1>
        <a:lt1>
          <a:srgbClr val="FFFFFF"/>
        </a:lt1>
        <a:dk2>
          <a:srgbClr val="1A837C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F09600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4">
        <a:dk1>
          <a:srgbClr val="000000"/>
        </a:dk1>
        <a:lt1>
          <a:srgbClr val="FFFFFF"/>
        </a:lt1>
        <a:dk2>
          <a:srgbClr val="F01E05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AA00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5">
        <a:dk1>
          <a:srgbClr val="000000"/>
        </a:dk1>
        <a:lt1>
          <a:srgbClr val="FFFFFF"/>
        </a:lt1>
        <a:dk2>
          <a:srgbClr val="AF0F5A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F01E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MET + NON-K">
  <a:themeElements>
    <a:clrScheme name="Folien_Comb 1">
      <a:dk1>
        <a:srgbClr val="000000"/>
      </a:dk1>
      <a:lt1>
        <a:srgbClr val="FFFFFF"/>
      </a:lt1>
      <a:dk2>
        <a:srgbClr val="32AF23"/>
      </a:dk2>
      <a:lt2>
        <a:srgbClr val="B2B2B2"/>
      </a:lt2>
      <a:accent1>
        <a:srgbClr val="97C828"/>
      </a:accent1>
      <a:accent2>
        <a:srgbClr val="F09600"/>
      </a:accent2>
      <a:accent3>
        <a:srgbClr val="FFFFFF"/>
      </a:accent3>
      <a:accent4>
        <a:srgbClr val="000000"/>
      </a:accent4>
      <a:accent5>
        <a:srgbClr val="C9E0AC"/>
      </a:accent5>
      <a:accent6>
        <a:srgbClr val="D98700"/>
      </a:accent6>
      <a:hlink>
        <a:srgbClr val="1A837C"/>
      </a:hlink>
      <a:folHlink>
        <a:srgbClr val="FAC800"/>
      </a:folHlink>
    </a:clrScheme>
    <a:fontScheme name="Folien_Com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lien_Comb 1">
        <a:dk1>
          <a:srgbClr val="000000"/>
        </a:dk1>
        <a:lt1>
          <a:srgbClr val="FFFFFF"/>
        </a:lt1>
        <a:dk2>
          <a:srgbClr val="32AF23"/>
        </a:dk2>
        <a:lt2>
          <a:srgbClr val="B2B2B2"/>
        </a:lt2>
        <a:accent1>
          <a:srgbClr val="97C828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C9E0AC"/>
        </a:accent5>
        <a:accent6>
          <a:srgbClr val="D98700"/>
        </a:accent6>
        <a:hlink>
          <a:srgbClr val="1A837C"/>
        </a:hlink>
        <a:folHlink>
          <a:srgbClr val="FAC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2">
        <a:dk1>
          <a:srgbClr val="000000"/>
        </a:dk1>
        <a:lt1>
          <a:srgbClr val="FFFFFF"/>
        </a:lt1>
        <a:dk2>
          <a:srgbClr val="F09600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1A837C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3">
        <a:dk1>
          <a:srgbClr val="000000"/>
        </a:dk1>
        <a:lt1>
          <a:srgbClr val="FFFFFF"/>
        </a:lt1>
        <a:dk2>
          <a:srgbClr val="1A837C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F09600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4">
        <a:dk1>
          <a:srgbClr val="000000"/>
        </a:dk1>
        <a:lt1>
          <a:srgbClr val="FFFFFF"/>
        </a:lt1>
        <a:dk2>
          <a:srgbClr val="F01E05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AA00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5">
        <a:dk1>
          <a:srgbClr val="000000"/>
        </a:dk1>
        <a:lt1>
          <a:srgbClr val="FFFFFF"/>
        </a:lt1>
        <a:dk2>
          <a:srgbClr val="AF0F5A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F01E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Folien_Biofuels_16-9</Template>
  <TotalTime>0</TotalTime>
  <Words>399</Words>
  <Application>Microsoft Office PowerPoint</Application>
  <PresentationFormat>Bildschirmpräsentation (16:9)</PresentationFormat>
  <Paragraphs>186</Paragraphs>
  <Slides>12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3</vt:i4>
      </vt:variant>
      <vt:variant>
        <vt:lpstr>Folientitel</vt:lpstr>
      </vt:variant>
      <vt:variant>
        <vt:i4>12</vt:i4>
      </vt:variant>
    </vt:vector>
  </HeadingPairs>
  <TitlesOfParts>
    <vt:vector size="15" baseType="lpstr">
      <vt:lpstr>Folien_Biofuels_16-9</vt:lpstr>
      <vt:lpstr>NON-K</vt:lpstr>
      <vt:lpstr>COMET + NON-K</vt:lpstr>
      <vt:lpstr>Update on advanced biofuels demoplants database</vt:lpstr>
      <vt:lpstr>Advanced Biofuels Demoplants Database </vt:lpstr>
      <vt:lpstr>Evolvement through the years</vt:lpstr>
      <vt:lpstr>Global Interest </vt:lpstr>
      <vt:lpstr>Cooperations for updating</vt:lpstr>
      <vt:lpstr>Most cited technologies</vt:lpstr>
      <vt:lpstr>Follow more closely?</vt:lpstr>
      <vt:lpstr>Thanks for your attention!</vt:lpstr>
      <vt:lpstr>Lignocellulosic ethanol - planned</vt:lpstr>
      <vt:lpstr>Gasification - planned</vt:lpstr>
      <vt:lpstr>HVO - planned</vt:lpstr>
      <vt:lpstr>Gas-to-ethanol - planned</vt:lpstr>
    </vt:vector>
  </TitlesOfParts>
  <Company>BIOENERGY 2020+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advanced biofuels demoplants database</dc:title>
  <dc:creator>Dina Bacovsky</dc:creator>
  <cp:keywords>V04</cp:keywords>
  <cp:lastModifiedBy>Dina Bacovsky</cp:lastModifiedBy>
  <cp:revision>18</cp:revision>
  <dcterms:created xsi:type="dcterms:W3CDTF">2019-09-13T17:20:56Z</dcterms:created>
  <dcterms:modified xsi:type="dcterms:W3CDTF">2019-09-16T10:31:06Z</dcterms:modified>
</cp:coreProperties>
</file>