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58" r:id="rId1"/>
  </p:sldMasterIdLst>
  <p:notesMasterIdLst>
    <p:notesMasterId r:id="rId6"/>
  </p:notesMasterIdLst>
  <p:handoutMasterIdLst>
    <p:handoutMasterId r:id="rId7"/>
  </p:handoutMasterIdLst>
  <p:sldIdLst>
    <p:sldId id="261" r:id="rId2"/>
    <p:sldId id="267" r:id="rId3"/>
    <p:sldId id="271" r:id="rId4"/>
    <p:sldId id="272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0">
          <p15:clr>
            <a:srgbClr val="A4A3A4"/>
          </p15:clr>
        </p15:guide>
        <p15:guide id="2" orient="horz" pos="3975">
          <p15:clr>
            <a:srgbClr val="A4A3A4"/>
          </p15:clr>
        </p15:guide>
        <p15:guide id="3" orient="horz" pos="935">
          <p15:clr>
            <a:srgbClr val="A4A3A4"/>
          </p15:clr>
        </p15:guide>
        <p15:guide id="4" orient="horz" pos="390">
          <p15:clr>
            <a:srgbClr val="A4A3A4"/>
          </p15:clr>
        </p15:guide>
        <p15:guide id="5" pos="368">
          <p15:clr>
            <a:srgbClr val="A4A3A4"/>
          </p15:clr>
        </p15:guide>
        <p15:guide id="6" pos="53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30" autoAdjust="0"/>
  </p:normalViewPr>
  <p:slideViewPr>
    <p:cSldViewPr snapToGrid="0" snapToObjects="1" showGuides="1">
      <p:cViewPr varScale="1">
        <p:scale>
          <a:sx n="160" d="100"/>
          <a:sy n="160" d="100"/>
        </p:scale>
        <p:origin x="1716" y="138"/>
      </p:cViewPr>
      <p:guideLst>
        <p:guide orient="horz" pos="1030"/>
        <p:guide orient="horz" pos="3975"/>
        <p:guide orient="horz" pos="935"/>
        <p:guide orient="horz" pos="390"/>
        <p:guide pos="368"/>
        <p:guide pos="53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2" d="100"/>
          <a:sy n="122" d="100"/>
        </p:scale>
        <p:origin x="491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9E11-F642-4BF2-B4DC-AF7D35EA7551}" type="datetimeFigureOut">
              <a:rPr lang="en-GB" smtClean="0"/>
              <a:t>12/09/2019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A371A3-64EC-4735-8565-D99D7827967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927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72A38B-F9FA-4036-A084-652409E98F08}" type="datetimeFigureOut">
              <a:rPr lang="en-GB" smtClean="0"/>
              <a:t>12/09/2019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36F85-577F-4A92-A47F-D540A2BCC8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809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17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581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650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436F85-577F-4A92-A47F-D540A2BCC82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16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hyperlink" Target="http://www.designguide.ku.dk/ku/skabeloner/powerpoint/praesentationer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://image.ku.dk/lightbox/211/13407586855728741badb20/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4932000" tIns="36000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</a:t>
            </a:r>
            <a:br>
              <a:rPr lang="en-GB" dirty="0"/>
            </a:br>
            <a:r>
              <a:rPr lang="en-GB" dirty="0"/>
              <a:t>insert image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0" y="691816"/>
            <a:ext cx="4469607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5F63992-81DD-4E59-90FA-74361159722F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4053600"/>
            <a:ext cx="3564334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7375" y="3007286"/>
            <a:ext cx="3564334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020200"/>
            <a:ext cx="3564334" cy="1763813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82908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587376" y="1635125"/>
            <a:ext cx="7967662" cy="4667250"/>
          </a:xfrm>
          <a:blipFill>
            <a:blip r:embed="rId2"/>
            <a:stretch>
              <a:fillRect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6" y="619125"/>
            <a:ext cx="7967663" cy="865188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2F889-A811-4C65-BC10-FC6818A20D47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16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right and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4932000" anchor="ctr" anchorCtr="0"/>
          <a:lstStyle>
            <a:lvl1pPr marL="0" indent="0" algn="r">
              <a:buNone/>
              <a:defRPr sz="2400" baseline="0">
                <a:solidFill>
                  <a:schemeClr val="tx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insert image   </a:t>
            </a:r>
            <a:br>
              <a:rPr lang="en-GB" dirty="0"/>
            </a:b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682728" y="4903567"/>
            <a:ext cx="4461272" cy="1398808"/>
          </a:xfrm>
          <a:solidFill>
            <a:srgbClr val="A31D20">
              <a:alpha val="95000"/>
            </a:srgbClr>
          </a:solidFill>
        </p:spPr>
        <p:txBody>
          <a:bodyPr lIns="252000" tIns="144000" rIns="540000" bIns="144000" anchor="t" anchorCtr="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text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FF43-DB95-4864-B236-B0B6E8F4F2A0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0550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4932000" anchor="ctr" anchorCtr="0"/>
          <a:lstStyle>
            <a:lvl1pPr marL="0" indent="0" algn="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insert image   </a:t>
            </a:r>
            <a:br>
              <a:rPr lang="en-GB" dirty="0"/>
            </a:b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4903567"/>
            <a:ext cx="4461272" cy="1398808"/>
          </a:xfrm>
          <a:solidFill>
            <a:srgbClr val="A31D20">
              <a:alpha val="95000"/>
            </a:srgbClr>
          </a:solidFill>
        </p:spPr>
        <p:txBody>
          <a:bodyPr lIns="576000" tIns="144000" rIns="252000" bIns="144000" anchor="t" anchorCtr="0"/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text 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9B226-DDC5-405C-8EA3-5453C1E8EB5D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4560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righ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0" tIns="360000" rIns="4932000" anchor="ctr" anchorCtr="0"/>
          <a:lstStyle>
            <a:lvl1pPr marL="0" indent="0" algn="r">
              <a:buNone/>
              <a:defRPr sz="24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insert image   </a:t>
            </a:r>
            <a:br>
              <a:rPr lang="en-GB" dirty="0"/>
            </a:b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3E65C-360B-4039-AB89-06F19BC315AD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4682728" y="2036763"/>
            <a:ext cx="4461272" cy="4265612"/>
          </a:xfrm>
          <a:solidFill>
            <a:schemeClr val="accent1">
              <a:alpha val="95000"/>
            </a:schemeClr>
          </a:solidFill>
        </p:spPr>
        <p:txBody>
          <a:bodyPr lIns="252000" tIns="144000" rIns="540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6575" indent="-271463">
              <a:tabLst/>
              <a:defRPr>
                <a:solidFill>
                  <a:schemeClr val="bg1"/>
                </a:solidFill>
              </a:defRPr>
            </a:lvl2pPr>
            <a:lvl3pPr marL="536575" indent="-271463">
              <a:defRPr sz="2000">
                <a:solidFill>
                  <a:schemeClr val="bg1"/>
                </a:solidFill>
              </a:defRPr>
            </a:lvl3pPr>
            <a:lvl4pPr marL="536575" indent="-271463">
              <a:defRPr sz="2000">
                <a:solidFill>
                  <a:schemeClr val="bg1"/>
                </a:solidFill>
              </a:defRPr>
            </a:lvl4pPr>
            <a:lvl5pPr marL="536575" indent="-271463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5801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label lef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34852"/>
            <a:ext cx="9144000" cy="6523149"/>
          </a:xfrm>
          <a:blipFill>
            <a:blip r:embed="rId2"/>
            <a:stretch>
              <a:fillRect/>
            </a:stretch>
          </a:blipFill>
        </p:spPr>
        <p:txBody>
          <a:bodyPr lIns="4932000" tIns="360000" rIns="0" anchor="ctr" anchorCtr="0"/>
          <a:lstStyle>
            <a:lvl1pPr marL="0" indent="0" algn="l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</a:t>
            </a:r>
            <a:br>
              <a:rPr lang="en-GB" dirty="0"/>
            </a:br>
            <a:r>
              <a:rPr lang="en-GB" dirty="0"/>
              <a:t>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A19FB-3072-4077-AA42-D28791A679DA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8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2036763"/>
            <a:ext cx="4461272" cy="4265612"/>
          </a:xfrm>
          <a:solidFill>
            <a:schemeClr val="accent1">
              <a:alpha val="95000"/>
            </a:schemeClr>
          </a:solidFill>
        </p:spPr>
        <p:txBody>
          <a:bodyPr lIns="576000" tIns="144000" rIns="252000" bIns="144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536575" indent="-271463">
              <a:defRPr>
                <a:solidFill>
                  <a:schemeClr val="bg1"/>
                </a:solidFill>
              </a:defRPr>
            </a:lvl2pPr>
            <a:lvl3pPr marL="536575" indent="-271463">
              <a:defRPr sz="2000">
                <a:solidFill>
                  <a:schemeClr val="bg1"/>
                </a:solidFill>
              </a:defRPr>
            </a:lvl3pPr>
            <a:lvl4pPr marL="536575" indent="-271463">
              <a:defRPr sz="2000">
                <a:solidFill>
                  <a:schemeClr val="bg1"/>
                </a:solidFill>
              </a:defRPr>
            </a:lvl4pPr>
            <a:lvl5pPr marL="536575" indent="-271463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47276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al bullet lis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C56-A7A8-4003-BEB7-E47F01DF87DF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4" y="622301"/>
            <a:ext cx="7967663" cy="5681002"/>
          </a:xfrm>
          <a:noFill/>
        </p:spPr>
        <p:txBody>
          <a:bodyPr lIns="0" tIns="0" rIns="0" bIns="0"/>
          <a:lstStyle>
            <a:lvl1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18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336947" indent="-336947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da-DK" sz="4800" b="0" kern="1200" cap="all" spc="18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87839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felt 8"/>
          <p:cNvSpPr txBox="1"/>
          <p:nvPr userDrawn="1"/>
        </p:nvSpPr>
        <p:spPr>
          <a:xfrm>
            <a:off x="456070" y="612884"/>
            <a:ext cx="875714" cy="1823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250" b="1" dirty="0">
                <a:solidFill>
                  <a:schemeClr val="bg1"/>
                </a:solidFill>
              </a:rPr>
              <a:t>”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6F94A-E0B8-4DFD-A908-EFEAB82AF80D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633538"/>
            <a:ext cx="7967663" cy="4110037"/>
          </a:xfrm>
          <a:noFill/>
        </p:spPr>
        <p:txBody>
          <a:bodyPr lIns="0" tIns="0" rIns="0" bIns="0" anchor="t" anchorCtr="0"/>
          <a:lstStyle>
            <a:lvl1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48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da-DK" sz="36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5934971"/>
            <a:ext cx="7967663" cy="367404"/>
          </a:xfrm>
        </p:spPr>
        <p:txBody>
          <a:bodyPr>
            <a:normAutofit/>
          </a:bodyPr>
          <a:lstStyle>
            <a:lvl1pPr marL="0" indent="0">
              <a:buNone/>
              <a:defRPr sz="24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Name, source</a:t>
            </a:r>
          </a:p>
        </p:txBody>
      </p:sp>
    </p:spTree>
    <p:extLst>
      <p:ext uri="{BB962C8B-B14F-4D97-AF65-F5344CB8AC3E}">
        <p14:creationId xmlns:p14="http://schemas.microsoft.com/office/powerpoint/2010/main" val="414296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mirrored tex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63E39-AF6B-40E3-8BF3-7E834A04E609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Pladsholder til tekst 9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5" y="1633538"/>
            <a:ext cx="3868583" cy="4669764"/>
          </a:xfrm>
          <a:noFill/>
        </p:spPr>
        <p:txBody>
          <a:bodyPr lIns="0" tIns="0" rIns="0" bIns="0"/>
          <a:lstStyle>
            <a:lvl1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1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r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1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4678760" y="1633538"/>
            <a:ext cx="3876278" cy="4669764"/>
          </a:xfrm>
          <a:noFill/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685800" rtl="0" eaLnBrk="1" latinLnBrk="0" hangingPunct="1">
              <a:lnSpc>
                <a:spcPct val="90000"/>
              </a:lnSpc>
              <a:spcAft>
                <a:spcPts val="900"/>
              </a:spcAft>
              <a:buFont typeface="Arial" panose="020B0604020202020204" pitchFamily="34" charset="0"/>
              <a:buNone/>
              <a:defRPr lang="da-DK" sz="3600" b="0" kern="1200" cap="none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587377" y="622300"/>
            <a:ext cx="7967662" cy="8493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308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ing 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EC2F4-462D-4BD4-9025-86FD7D8AF145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87375" y="1633537"/>
            <a:ext cx="7967663" cy="4668837"/>
          </a:xfrm>
        </p:spPr>
        <p:txBody>
          <a:bodyPr anchor="t" anchorCtr="0"/>
          <a:lstStyle>
            <a:lvl1pPr>
              <a:defRPr sz="6400" b="0" baseline="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43884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5" y="619125"/>
            <a:ext cx="7967663" cy="865188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C015-C244-4BA1-A831-6C8E63A96CC2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9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4932000" tIns="360000" anchor="ctr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da-DK" sz="2400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 Click icon to </a:t>
            </a:r>
            <a:br>
              <a:rPr lang="en-GB" dirty="0"/>
            </a:br>
            <a:r>
              <a:rPr lang="en-GB" dirty="0"/>
              <a:t>insert image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94BAEE1E-B5FD-4740-ACDA-6CAFC8D24650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4469607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26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4" y="4042705"/>
            <a:ext cx="3563425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8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3" y="2610941"/>
            <a:ext cx="3563426" cy="121292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67803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D4858-3149-45CE-A7BF-0594A400CFEA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545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027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se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 txBox="1">
            <a:spLocks/>
          </p:cNvSpPr>
          <p:nvPr userDrawn="1"/>
        </p:nvSpPr>
        <p:spPr>
          <a:xfrm>
            <a:off x="587376" y="619126"/>
            <a:ext cx="7967662" cy="865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3000" dirty="0">
                <a:solidFill>
                  <a:schemeClr val="tx1"/>
                </a:solidFill>
              </a:rPr>
              <a:t>User guide </a:t>
            </a:r>
            <a:r>
              <a:rPr lang="en-GB" sz="1800" dirty="0">
                <a:solidFill>
                  <a:schemeClr val="tx1"/>
                </a:solidFill>
              </a:rPr>
              <a:t>– delete before use</a:t>
            </a:r>
          </a:p>
        </p:txBody>
      </p:sp>
      <p:sp>
        <p:nvSpPr>
          <p:cNvPr id="46" name="Text Box 48"/>
          <p:cNvSpPr txBox="1">
            <a:spLocks noChangeArrowheads="1"/>
          </p:cNvSpPr>
          <p:nvPr userDrawn="1"/>
        </p:nvSpPr>
        <p:spPr bwMode="auto">
          <a:xfrm>
            <a:off x="587376" y="1640495"/>
            <a:ext cx="1750290" cy="387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PowerPoint templates</a:t>
            </a:r>
            <a:b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open PowerPoint on your UCPH computer, </a:t>
            </a:r>
            <a:r>
              <a:rPr lang="en-GB" sz="800" kern="1200" dirty="0">
                <a:solidFill>
                  <a:schemeClr val="tx1"/>
                </a:solidFill>
                <a:effectLst/>
                <a:latin typeface="Arial" charset="0"/>
                <a:ea typeface="Calibri" panose="020F0502020204030204" pitchFamily="34" charset="0"/>
                <a:cs typeface="Times New Roman" panose="02020603050405020304" pitchFamily="18" charset="0"/>
              </a:rPr>
              <a:t>PowerPoint opens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a template in 4:3 format with an English UCPH logo.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When you click on the UCPH tab in the toolbar, click "Select Template" to choose between templates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Danish and English 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4:3 and 16:9 formats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 "full" or "empty" versions (in the full version there is an example of each slide type in the left-hand window)</a:t>
            </a:r>
          </a:p>
          <a:p>
            <a:pPr marL="88900" indent="-88900" eaLnBrk="1" hangingPunct="1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as well as an example slide with text in English.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If you use a 'full' version, you must delete the slides you do not want to use.</a:t>
            </a:r>
            <a:b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Mac users and others can download PowerPoint templates at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800" dirty="0">
                <a:solidFill>
                  <a:schemeClr val="accent4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www.designguide.ku.dk/ku/skabeloner/powerpoint/praesentationer/</a:t>
            </a:r>
            <a:endParaRPr lang="en-GB" sz="800" dirty="0">
              <a:solidFill>
                <a:schemeClr val="accent4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 Box 48"/>
          <p:cNvSpPr txBox="1">
            <a:spLocks noChangeArrowheads="1"/>
          </p:cNvSpPr>
          <p:nvPr userDrawn="1"/>
        </p:nvSpPr>
        <p:spPr bwMode="auto">
          <a:xfrm>
            <a:off x="2570384" y="3966227"/>
            <a:ext cx="1755548" cy="189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your unit name (e.g. your department), page numbers and the date</a:t>
            </a:r>
            <a:endParaRPr lang="en-GB" sz="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Click on </a:t>
            </a: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Insert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the top menu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Header and Footer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Fill in the fields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Select </a:t>
            </a: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to all 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or </a:t>
            </a:r>
            <a:r>
              <a:rPr lang="en-GB" sz="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Apply</a:t>
            </a: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if it is only to be used on a single slide</a:t>
            </a:r>
          </a:p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GB" sz="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information goes on the right-hand side of the page in the grey top bar.</a:t>
            </a:r>
          </a:p>
        </p:txBody>
      </p:sp>
      <p:sp>
        <p:nvSpPr>
          <p:cNvPr id="48" name="Text Box 48"/>
          <p:cNvSpPr txBox="1">
            <a:spLocks noChangeArrowheads="1"/>
          </p:cNvSpPr>
          <p:nvPr userDrawn="1"/>
        </p:nvSpPr>
        <p:spPr bwMode="auto">
          <a:xfrm>
            <a:off x="587375" y="5688880"/>
            <a:ext cx="189959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Create a new slide (2010 + 2013 and 2016 version) </a:t>
            </a:r>
            <a:b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49" name="Billede 40"/>
          <p:cNvPicPr>
            <a:picLocks noChangeAspect="1"/>
          </p:cNvPicPr>
          <p:nvPr userDrawn="1"/>
        </p:nvPicPr>
        <p:blipFill rotWithShape="1">
          <a:blip r:embed="rId3"/>
          <a:srcRect l="36944" r="2272" b="69429"/>
          <a:stretch/>
        </p:blipFill>
        <p:spPr>
          <a:xfrm>
            <a:off x="4157637" y="2896656"/>
            <a:ext cx="395416" cy="126627"/>
          </a:xfrm>
          <a:prstGeom prst="rect">
            <a:avLst/>
          </a:prstGeom>
        </p:spPr>
      </p:pic>
      <p:sp>
        <p:nvSpPr>
          <p:cNvPr id="50" name="Text Box 48"/>
          <p:cNvSpPr txBox="1">
            <a:spLocks noChangeArrowheads="1"/>
          </p:cNvSpPr>
          <p:nvPr userDrawn="1"/>
        </p:nvSpPr>
        <p:spPr bwMode="auto">
          <a:xfrm>
            <a:off x="2570384" y="2582327"/>
            <a:ext cx="1624241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Replace slide type</a:t>
            </a:r>
            <a:b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en-GB" altLang="da-DK" sz="80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Click on </a:t>
            </a: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Home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Select </a:t>
            </a:r>
            <a:r>
              <a:rPr lang="en-GB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</a:t>
            </a:r>
            <a:r>
              <a:rPr lang="en-GB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to change the layout of your current slide.</a:t>
            </a:r>
          </a:p>
        </p:txBody>
      </p:sp>
      <p:sp>
        <p:nvSpPr>
          <p:cNvPr id="51" name="Text Box 48"/>
          <p:cNvSpPr txBox="1">
            <a:spLocks noChangeArrowheads="1"/>
          </p:cNvSpPr>
          <p:nvPr userDrawn="1"/>
        </p:nvSpPr>
        <p:spPr bwMode="auto">
          <a:xfrm>
            <a:off x="2570384" y="3315092"/>
            <a:ext cx="16346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Font</a:t>
            </a:r>
            <a:br>
              <a:rPr lang="en-GB" sz="10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en-GB" altLang="da-DK" sz="8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UCPH uses the font Microsoft New Tai Lue in PowerPoint.</a:t>
            </a:r>
            <a:endParaRPr lang="en-GB" altLang="da-DK" sz="8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2" name="Text Box 48"/>
          <p:cNvSpPr txBox="1">
            <a:spLocks noChangeArrowheads="1"/>
          </p:cNvSpPr>
          <p:nvPr userDrawn="1"/>
        </p:nvSpPr>
        <p:spPr bwMode="auto">
          <a:xfrm>
            <a:off x="4739114" y="1627125"/>
            <a:ext cx="1634624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Gridliness and Guides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see gridlines and guides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Click on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View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Gridlines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and/or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establish additional gridlines and guides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Hover the mouse over an existing gridline and click on the line (coordinates of the line are displayed)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Hold down the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CTRL key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while you move the location of the line (adds a new line).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Press Alt + F9 for a rapid display of gridlines</a:t>
            </a:r>
          </a:p>
        </p:txBody>
      </p:sp>
      <p:sp>
        <p:nvSpPr>
          <p:cNvPr id="53" name="Text Box 48"/>
          <p:cNvSpPr txBox="1">
            <a:spLocks noChangeArrowheads="1"/>
          </p:cNvSpPr>
          <p:nvPr userDrawn="1"/>
        </p:nvSpPr>
        <p:spPr bwMode="auto">
          <a:xfrm>
            <a:off x="4728822" y="4141417"/>
            <a:ext cx="163462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picture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On layouts with picture placeholders: Click the icon and select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text  ”Clik here to insert image” will not be visible in presentation mode.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find UCPH-images, which are adapted to and minimised to the 4:3 and 16:9 format via this link: </a:t>
            </a:r>
            <a:b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http://image.ku.dk/lightbox/211/13407586855728741badb20/</a:t>
            </a:r>
            <a:r>
              <a:rPr lang="en-GB" sz="800" b="0" baseline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4"/>
              </a:rPr>
              <a:t> </a:t>
            </a:r>
            <a:endParaRPr lang="en-GB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Select slide show-view to activate the link.</a:t>
            </a:r>
          </a:p>
        </p:txBody>
      </p:sp>
      <p:sp>
        <p:nvSpPr>
          <p:cNvPr id="54" name="Text Box 48"/>
          <p:cNvSpPr txBox="1">
            <a:spLocks noChangeArrowheads="1"/>
          </p:cNvSpPr>
          <p:nvPr userDrawn="1"/>
        </p:nvSpPr>
        <p:spPr bwMode="auto">
          <a:xfrm>
            <a:off x="6691561" y="1640495"/>
            <a:ext cx="163462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Image sizes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The optimal picture sizes are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4:3-format: 1.500 x 1.073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16:9-format: 1.500 x 818 pixels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Save the images in 72 dpi and in "jpg medium quality"</a:t>
            </a:r>
          </a:p>
        </p:txBody>
      </p:sp>
      <p:sp>
        <p:nvSpPr>
          <p:cNvPr id="55" name="Text Box 48"/>
          <p:cNvSpPr txBox="1">
            <a:spLocks noChangeArrowheads="1"/>
          </p:cNvSpPr>
          <p:nvPr userDrawn="1"/>
        </p:nvSpPr>
        <p:spPr bwMode="auto">
          <a:xfrm>
            <a:off x="6691561" y="2720006"/>
            <a:ext cx="1634624" cy="19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Trimming pictures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1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Click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Crop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 change the image focus/size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2.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want to scale the picture, hold the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SHIFT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button down while dragging in the image corners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3.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picture and select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Tip: </a:t>
            </a: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If you delete the picture and inserts a new, the picture may be in front of text and graphics. If this happens, you must select the image, right-click and select </a:t>
            </a:r>
            <a:r>
              <a:rPr lang="en-GB" sz="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Send to back</a:t>
            </a:r>
          </a:p>
        </p:txBody>
      </p:sp>
      <p:sp>
        <p:nvSpPr>
          <p:cNvPr id="56" name="Text Box 48"/>
          <p:cNvSpPr txBox="1">
            <a:spLocks noChangeArrowheads="1"/>
          </p:cNvSpPr>
          <p:nvPr userDrawn="1"/>
        </p:nvSpPr>
        <p:spPr bwMode="auto">
          <a:xfrm>
            <a:off x="6691561" y="4765322"/>
            <a:ext cx="1634624" cy="99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Template colors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You can choose between a range of colors for backgrounds and graphs.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Right-click on the surface of which you want to change the color and then click on the paint can icon</a:t>
            </a:r>
          </a:p>
        </p:txBody>
      </p:sp>
      <p:sp>
        <p:nvSpPr>
          <p:cNvPr id="57" name="Text Box 48"/>
          <p:cNvSpPr txBox="1">
            <a:spLocks noChangeArrowheads="1"/>
          </p:cNvSpPr>
          <p:nvPr userDrawn="1"/>
        </p:nvSpPr>
        <p:spPr bwMode="auto">
          <a:xfrm>
            <a:off x="6691561" y="5815137"/>
            <a:ext cx="1634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Further information</a:t>
            </a:r>
            <a:br>
              <a:rPr lang="en-GB" sz="10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See</a:t>
            </a:r>
            <a:r>
              <a:rPr lang="en-GB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br>
              <a:rPr lang="en-GB" sz="800" b="0" baseline="0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www.designguide.ku.dk/ku/</a:t>
            </a:r>
            <a:b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skabeloner/powerpoint/</a:t>
            </a:r>
            <a:b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</a:br>
            <a:r>
              <a:rPr lang="en-GB" sz="800" b="0" noProof="1">
                <a:solidFill>
                  <a:schemeClr val="accent4"/>
                </a:solidFill>
                <a:latin typeface="+mj-lt"/>
                <a:cs typeface="Arial" panose="020B0604020202020204" pitchFamily="34" charset="0"/>
                <a:hlinkClick r:id="rId2"/>
              </a:rPr>
              <a:t>praesentationer/</a:t>
            </a:r>
            <a:endParaRPr lang="en-GB" sz="800" b="0" noProof="1">
              <a:solidFill>
                <a:schemeClr val="accent4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58" name="Billede 2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68044" y="4201412"/>
            <a:ext cx="257327" cy="275280"/>
          </a:xfrm>
          <a:prstGeom prst="rect">
            <a:avLst/>
          </a:prstGeom>
        </p:spPr>
      </p:pic>
      <p:pic>
        <p:nvPicPr>
          <p:cNvPr id="59" name="Billede 36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223538" y="2795378"/>
            <a:ext cx="288708" cy="275280"/>
          </a:xfrm>
          <a:prstGeom prst="rect">
            <a:avLst/>
          </a:prstGeom>
        </p:spPr>
      </p:pic>
      <p:pic>
        <p:nvPicPr>
          <p:cNvPr id="60" name="Billede 37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41826" y="3187789"/>
            <a:ext cx="223122" cy="228843"/>
          </a:xfrm>
          <a:prstGeom prst="rect">
            <a:avLst/>
          </a:prstGeom>
        </p:spPr>
      </p:pic>
      <p:sp>
        <p:nvSpPr>
          <p:cNvPr id="61" name="Text Box 48"/>
          <p:cNvSpPr txBox="1">
            <a:spLocks noChangeArrowheads="1"/>
          </p:cNvSpPr>
          <p:nvPr userDrawn="1"/>
        </p:nvSpPr>
        <p:spPr bwMode="auto">
          <a:xfrm>
            <a:off x="2570384" y="1666128"/>
            <a:ext cx="176813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  <a:defRPr/>
            </a:pPr>
            <a:r>
              <a:rPr lang="en-GB" altLang="da-DK" sz="8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</a:t>
            </a:r>
            <a:r>
              <a:rPr lang="en-GB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GB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Under the </a:t>
            </a:r>
            <a:r>
              <a:rPr lang="en-GB" altLang="da-DK" sz="8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New slide </a:t>
            </a:r>
            <a:r>
              <a:rPr lang="en-GB" altLang="da-DK" sz="80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button Click on the top part of the button to create a slide identical to the one selected. Click on the bottom part of the button to see a selection of possible layout choices</a:t>
            </a:r>
            <a:endParaRPr lang="en-GB" altLang="da-DK" sz="80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2" name="Picture 2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271879" y="1743737"/>
            <a:ext cx="243186" cy="43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7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6603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4932000" anchor="ctr" anchorCtr="0"/>
          <a:lstStyle>
            <a:lvl1pPr marL="0" indent="0" algn="r">
              <a:buNone/>
              <a:defRPr sz="2400" baseline="0">
                <a:sym typeface="Wingdings" panose="05000000000000000000" pitchFamily="2" charset="2"/>
              </a:defRPr>
            </a:lvl1pPr>
          </a:lstStyle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insert image   </a:t>
            </a:r>
            <a:br>
              <a:rPr lang="en-GB" dirty="0"/>
            </a:br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2" name="Titel 2"/>
          <p:cNvSpPr>
            <a:spLocks noGrp="1"/>
          </p:cNvSpPr>
          <p:nvPr>
            <p:ph type="ctrTitle"/>
          </p:nvPr>
        </p:nvSpPr>
        <p:spPr>
          <a:xfrm>
            <a:off x="4682728" y="691816"/>
            <a:ext cx="4461272" cy="5474035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164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5EC0A1D8-3ABB-4543-BDE4-494CA30745CE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164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164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055748" y="4053600"/>
            <a:ext cx="3499292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055747" y="3007286"/>
            <a:ext cx="3499291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10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055747" y="1020200"/>
            <a:ext cx="3511991" cy="1763813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03454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smal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dsholder til billede 9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4000" cy="6858000"/>
          </a:xfrm>
          <a:blipFill>
            <a:blip r:embed="rId2"/>
            <a:stretch>
              <a:fillRect/>
            </a:stretch>
          </a:blipFill>
        </p:spPr>
        <p:txBody>
          <a:bodyPr lIns="0" tIns="360000" rIns="4932000" anchor="ctr" anchorCtr="0"/>
          <a:lstStyle>
            <a:lvl1pPr marL="0" indent="0" algn="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</a:t>
            </a:r>
            <a:br>
              <a:rPr lang="en-GB" dirty="0"/>
            </a:br>
            <a:r>
              <a:rPr lang="en-GB" dirty="0"/>
              <a:t>insert image   </a:t>
            </a:r>
            <a:br>
              <a:rPr lang="en-GB" dirty="0"/>
            </a:br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228DFFFC-8FEB-49C6-9D0D-E0BD92A86F5F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4682728" y="2271092"/>
            <a:ext cx="4461272" cy="3895200"/>
          </a:xfrm>
          <a:blipFill>
            <a:blip r:embed="rId3"/>
            <a:stretch>
              <a:fillRect/>
            </a:stretch>
          </a:blipFill>
        </p:spPr>
        <p:txBody>
          <a:bodyPr lIns="360000" tIns="468000" rIns="540000" bIns="2448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054401" y="4053600"/>
            <a:ext cx="3500638" cy="899766"/>
          </a:xfrm>
        </p:spPr>
        <p:txBody>
          <a:bodyPr r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8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054401" y="2610941"/>
            <a:ext cx="3513337" cy="121292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29679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0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5398" b="7654"/>
          <a:stretch/>
        </p:blipFill>
        <p:spPr>
          <a:xfrm>
            <a:off x="-763323" y="0"/>
            <a:ext cx="9907323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FA633E42-BD66-4E16-AB4B-D4F73B67BBBB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691816"/>
            <a:ext cx="4469607" cy="5474035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3384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7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587375" y="3007286"/>
            <a:ext cx="3564334" cy="726435"/>
          </a:xfrm>
        </p:spPr>
        <p:txBody>
          <a:bodyPr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8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5" y="4053600"/>
            <a:ext cx="3564334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12" name="Titel 1"/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020200"/>
            <a:ext cx="3564334" cy="1763813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817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eal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0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34" r="15398" b="7654"/>
          <a:stretch/>
        </p:blipFill>
        <p:spPr>
          <a:xfrm>
            <a:off x="-763323" y="0"/>
            <a:ext cx="9907323" cy="6858000"/>
          </a:xfrm>
          <a:prstGeom prst="rect">
            <a:avLst/>
          </a:prstGeom>
        </p:spPr>
      </p:pic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>
          <a:xfrm>
            <a:off x="7746833" y="-385200"/>
            <a:ext cx="61123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D0A47663-4FC2-4F88-9BD5-092FD898EE9B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>
          <a:xfrm>
            <a:off x="2427371" y="-385200"/>
            <a:ext cx="5235872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>
          <a:xfrm>
            <a:off x="8441657" y="-385200"/>
            <a:ext cx="286319" cy="176797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2" name="Titel 2"/>
          <p:cNvSpPr>
            <a:spLocks noGrp="1"/>
          </p:cNvSpPr>
          <p:nvPr>
            <p:ph type="ctrTitle"/>
          </p:nvPr>
        </p:nvSpPr>
        <p:spPr>
          <a:xfrm>
            <a:off x="0" y="2271092"/>
            <a:ext cx="4469607" cy="3895200"/>
          </a:xfrm>
          <a:blipFill>
            <a:blip r:embed="rId3"/>
            <a:stretch>
              <a:fillRect/>
            </a:stretch>
          </a:blipFill>
        </p:spPr>
        <p:txBody>
          <a:bodyPr lIns="540000" tIns="468000" rIns="360000" bIns="2340000" anchor="b" anchorCtr="0">
            <a:noAutofit/>
          </a:bodyPr>
          <a:lstStyle>
            <a:lvl1pPr algn="l">
              <a:lnSpc>
                <a:spcPts val="4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5" name="Pladsholder til tekst 14"/>
          <p:cNvSpPr>
            <a:spLocks noGrp="1"/>
          </p:cNvSpPr>
          <p:nvPr>
            <p:ph type="body" sz="quarter" idx="13" hasCustomPrompt="1"/>
          </p:nvPr>
        </p:nvSpPr>
        <p:spPr>
          <a:xfrm>
            <a:off x="587374" y="4053600"/>
            <a:ext cx="3563425" cy="89976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GB" dirty="0"/>
              <a:t>Name of speaker, UCPH unit, place and date</a:t>
            </a:r>
          </a:p>
        </p:txBody>
      </p:sp>
      <p:sp>
        <p:nvSpPr>
          <p:cNvPr id="9" name="Titel 1"/>
          <p:cNvSpPr>
            <a:spLocks noGrp="1"/>
          </p:cNvSpPr>
          <p:nvPr>
            <p:ph type="body" sz="quarter" idx="15" hasCustomPrompt="1"/>
          </p:nvPr>
        </p:nvSpPr>
        <p:spPr>
          <a:xfrm>
            <a:off x="587373" y="2610941"/>
            <a:ext cx="3563426" cy="1212926"/>
          </a:xfrm>
        </p:spPr>
        <p:txBody>
          <a:bodyPr r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9068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5" y="619125"/>
            <a:ext cx="7967664" cy="86518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 hasCustomPrompt="1"/>
          </p:nvPr>
        </p:nvSpPr>
        <p:spPr>
          <a:xfrm>
            <a:off x="587375" y="1635125"/>
            <a:ext cx="7967663" cy="4668178"/>
          </a:xfrm>
        </p:spPr>
        <p:txBody>
          <a:bodyPr vert="horz" lIns="0" tIns="0" rIns="0" bIns="0" rtlCol="0">
            <a:noAutofit/>
          </a:bodyPr>
          <a:lstStyle>
            <a:lvl1pPr>
              <a:defRPr lang="da-DK" baseline="0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63CBA-FE51-40BA-9B41-89C7FDAF5BF4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685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6" y="619125"/>
            <a:ext cx="7967662" cy="865188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7376" y="1633539"/>
            <a:ext cx="3873247" cy="4668836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 hasCustomPrompt="1"/>
          </p:nvPr>
        </p:nvSpPr>
        <p:spPr>
          <a:xfrm>
            <a:off x="4678759" y="1635125"/>
            <a:ext cx="3876280" cy="4667250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4B769-5527-4DD4-9DA1-DF6DC20FE7C2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96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dsholder til billede 9"/>
          <p:cNvSpPr>
            <a:spLocks noGrp="1"/>
          </p:cNvSpPr>
          <p:nvPr>
            <p:ph type="pic" sz="quarter" idx="15" hasCustomPrompt="1"/>
          </p:nvPr>
        </p:nvSpPr>
        <p:spPr>
          <a:xfrm>
            <a:off x="4682729" y="1635125"/>
            <a:ext cx="3872309" cy="4667251"/>
          </a:xfrm>
          <a:blipFill>
            <a:blip r:embed="rId2"/>
            <a:srcRect/>
            <a:stretch>
              <a:fillRect l="-11" r="-9936"/>
            </a:stretch>
          </a:blipFill>
        </p:spPr>
        <p:txBody>
          <a:bodyPr lIns="0" tIns="2304000" rIns="0" anchor="t" anchorCtr="0"/>
          <a:lstStyle>
            <a:lvl1pPr marL="0" indent="0" algn="ctr">
              <a:buNone/>
              <a:defRPr sz="2400" baseline="0">
                <a:solidFill>
                  <a:schemeClr val="bg1"/>
                </a:solidFill>
                <a:sym typeface="Wingdings" panose="05000000000000000000" pitchFamily="2" charset="2"/>
              </a:defRPr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87377" y="619125"/>
            <a:ext cx="7967662" cy="865188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 hasCustomPrompt="1"/>
          </p:nvPr>
        </p:nvSpPr>
        <p:spPr>
          <a:xfrm>
            <a:off x="587376" y="1635125"/>
            <a:ext cx="3882486" cy="4667251"/>
          </a:xfrm>
        </p:spPr>
        <p:txBody>
          <a:bodyPr vert="horz" lIns="0" tIns="0" rIns="0" bIns="0" rtlCol="0">
            <a:noAutofit/>
          </a:bodyPr>
          <a:lstStyle>
            <a:lvl1pPr>
              <a:defRPr lang="da-DK" dirty="0" smtClean="0"/>
            </a:lvl1pPr>
            <a:lvl2pPr>
              <a:defRPr lang="da-DK" dirty="0" smtClean="0"/>
            </a:lvl2pPr>
            <a:lvl3pPr>
              <a:defRPr lang="da-DK" dirty="0" smtClean="0"/>
            </a:lvl3pPr>
            <a:lvl4pPr>
              <a:defRPr lang="da-DK" dirty="0" smtClean="0"/>
            </a:lvl4pPr>
            <a:lvl5pPr>
              <a:defRPr lang="da-DK" dirty="0"/>
            </a:lvl5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1E670-9FB7-4315-84DE-52FB48770D82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8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587375" y="619125"/>
            <a:ext cx="7967663" cy="8651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add text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587375" y="1635125"/>
            <a:ext cx="7967663" cy="46681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2</a:t>
            </a:r>
          </a:p>
          <a:p>
            <a:pPr lvl="2"/>
            <a:r>
              <a:rPr lang="en-GB" dirty="0"/>
              <a:t>3</a:t>
            </a:r>
          </a:p>
          <a:p>
            <a:pPr lvl="3"/>
            <a:r>
              <a:rPr lang="en-GB" dirty="0"/>
              <a:t>4</a:t>
            </a:r>
          </a:p>
          <a:p>
            <a:pPr lvl="4"/>
            <a:r>
              <a:rPr lang="en-GB" dirty="0"/>
              <a:t>5</a:t>
            </a:r>
          </a:p>
          <a:p>
            <a:pPr lvl="5"/>
            <a:r>
              <a:rPr lang="en-GB" dirty="0"/>
              <a:t>6</a:t>
            </a:r>
          </a:p>
          <a:p>
            <a:pPr lvl="6"/>
            <a:r>
              <a:rPr lang="en-GB" dirty="0"/>
              <a:t>7</a:t>
            </a:r>
          </a:p>
          <a:p>
            <a:pPr lvl="7"/>
            <a:r>
              <a:rPr lang="en-GB" dirty="0"/>
              <a:t>8</a:t>
            </a:r>
          </a:p>
          <a:p>
            <a:pPr lvl="8"/>
            <a:r>
              <a:rPr lang="en-GB" dirty="0"/>
              <a:t>9</a:t>
            </a:r>
          </a:p>
          <a:p>
            <a:pPr lvl="4"/>
            <a:endParaRPr lang="en-GB" dirty="0"/>
          </a:p>
          <a:p>
            <a:pPr marL="402431" marR="0" lvl="1" indent="-198835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dirty="0"/>
          </a:p>
        </p:txBody>
      </p:sp>
      <p:sp>
        <p:nvSpPr>
          <p:cNvPr id="7" name="Rectangle 19"/>
          <p:cNvSpPr/>
          <p:nvPr userDrawn="1"/>
        </p:nvSpPr>
        <p:spPr>
          <a:xfrm>
            <a:off x="0" y="3"/>
            <a:ext cx="9144000" cy="33265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EEEFEE">
                  <a:alpha val="93000"/>
                </a:srgbClr>
              </a:gs>
            </a:gsLst>
            <a:lin ang="5400000" scaled="0"/>
            <a:tileRect/>
          </a:gradFill>
          <a:ln w="381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2984558" y="85746"/>
            <a:ext cx="4168170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177914" y="85746"/>
            <a:ext cx="377124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091A926C-488A-4E3E-9C21-57CAA120E11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7272722" y="85746"/>
            <a:ext cx="814976" cy="17679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333333"/>
                </a:solidFill>
              </a:defRPr>
            </a:lvl1pPr>
          </a:lstStyle>
          <a:p>
            <a:fld id="{78B939E7-E8BE-4EDC-A4C7-4CF4D90B066E}" type="datetime1">
              <a:rPr lang="en-GB" smtClean="0"/>
              <a:t>12/09/2019</a:t>
            </a:fld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4"/>
          <a:srcRect l="12043" t="11448" r="17199" b="13844"/>
          <a:stretch/>
        </p:blipFill>
        <p:spPr>
          <a:xfrm>
            <a:off x="335534" y="63578"/>
            <a:ext cx="166516" cy="211296"/>
          </a:xfrm>
          <a:prstGeom prst="rect">
            <a:avLst/>
          </a:prstGeom>
        </p:spPr>
      </p:pic>
      <p:pic>
        <p:nvPicPr>
          <p:cNvPr id="15" name="Picture 27"/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94" y="96467"/>
            <a:ext cx="2332648" cy="15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3" r:id="rId3"/>
    <p:sldLayoutId id="2147483671" r:id="rId4"/>
    <p:sldLayoutId id="2147483659" r:id="rId5"/>
    <p:sldLayoutId id="2147483672" r:id="rId6"/>
    <p:sldLayoutId id="2147483660" r:id="rId7"/>
    <p:sldLayoutId id="2147483662" r:id="rId8"/>
    <p:sldLayoutId id="2147483684" r:id="rId9"/>
    <p:sldLayoutId id="2147483685" r:id="rId10"/>
    <p:sldLayoutId id="2147483677" r:id="rId11"/>
    <p:sldLayoutId id="2147483675" r:id="rId12"/>
    <p:sldLayoutId id="2147483676" r:id="rId13"/>
    <p:sldLayoutId id="2147483678" r:id="rId14"/>
    <p:sldLayoutId id="2147483681" r:id="rId15"/>
    <p:sldLayoutId id="2147483682" r:id="rId16"/>
    <p:sldLayoutId id="2147483683" r:id="rId17"/>
    <p:sldLayoutId id="2147483687" r:id="rId18"/>
    <p:sldLayoutId id="2147483664" r:id="rId19"/>
    <p:sldLayoutId id="2147483665" r:id="rId20"/>
    <p:sldLayoutId id="2147483689" r:id="rId21"/>
    <p:sldLayoutId id="2147483688" r:id="rId22"/>
  </p:sldLayoutIdLst>
  <p:hf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3000" kern="1200" spc="45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400" kern="1200" spc="45" baseline="0">
          <a:solidFill>
            <a:schemeClr val="tx1"/>
          </a:solidFill>
          <a:latin typeface="+mn-lt"/>
          <a:ea typeface="+mn-ea"/>
          <a:cs typeface="+mn-cs"/>
        </a:defRPr>
      </a:lvl1pPr>
      <a:lvl2pPr marL="535781" marR="0" indent="-264319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lang="da-DK" sz="2000" kern="1200" spc="45" baseline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08038" indent="-271463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600" kern="1200" spc="45" baseline="0">
          <a:solidFill>
            <a:schemeClr val="tx1"/>
          </a:solidFill>
          <a:latin typeface="+mn-lt"/>
          <a:ea typeface="+mn-ea"/>
          <a:cs typeface="+mn-cs"/>
        </a:defRPr>
      </a:lvl5pPr>
      <a:lvl6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8038" indent="-27146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70" userDrawn="1">
          <p15:clr>
            <a:srgbClr val="F26B43"/>
          </p15:clr>
        </p15:guide>
        <p15:guide id="2" pos="5389" userDrawn="1">
          <p15:clr>
            <a:srgbClr val="F26B43"/>
          </p15:clr>
        </p15:guide>
        <p15:guide id="3" orient="horz" pos="1029" userDrawn="1">
          <p15:clr>
            <a:srgbClr val="F26B43"/>
          </p15:clr>
        </p15:guide>
        <p15:guide id="4" orient="horz" pos="3970" userDrawn="1">
          <p15:clr>
            <a:srgbClr val="F26B43"/>
          </p15:clr>
        </p15:guide>
        <p15:guide id="5" pos="5397" userDrawn="1">
          <p15:clr>
            <a:srgbClr val="F26B43"/>
          </p15:clr>
        </p15:guide>
        <p15:guide id="6" orient="horz" pos="392" userDrawn="1">
          <p15:clr>
            <a:srgbClr val="F26B43"/>
          </p15:clr>
        </p15:guide>
        <p15:guide id="7" orient="horz" pos="9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6287D-C1BA-47FB-9104-667BFDE3E3EE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 smtClean="0"/>
              <a:t>Henning Jørgensen &amp; </a:t>
            </a:r>
          </a:p>
          <a:p>
            <a:r>
              <a:rPr lang="en-GB" b="1" dirty="0" smtClean="0"/>
              <a:t>Sune T. Thomsen </a:t>
            </a:r>
          </a:p>
          <a:p>
            <a:r>
              <a:rPr lang="en-GB" dirty="0" smtClean="0"/>
              <a:t>University of Copenhagen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i="1" dirty="0" smtClean="0"/>
              <a:t>Update</a:t>
            </a:r>
          </a:p>
          <a:p>
            <a:r>
              <a:rPr lang="en-US" sz="3200" b="1" dirty="0" smtClean="0"/>
              <a:t>Biofuels </a:t>
            </a:r>
            <a:r>
              <a:rPr lang="en-US" sz="3200" b="1" dirty="0"/>
              <a:t>for the marine shipping </a:t>
            </a:r>
            <a:r>
              <a:rPr lang="en-US" sz="3200" b="1" dirty="0" smtClean="0"/>
              <a:t>sector</a:t>
            </a:r>
            <a:endParaRPr lang="en-GB" sz="3200" dirty="0"/>
          </a:p>
        </p:txBody>
      </p:sp>
      <p:sp>
        <p:nvSpPr>
          <p:cNvPr id="14" name="Oval 13"/>
          <p:cNvSpPr/>
          <p:nvPr/>
        </p:nvSpPr>
        <p:spPr>
          <a:xfrm>
            <a:off x="4046071" y="985390"/>
            <a:ext cx="5030526" cy="4886886"/>
          </a:xfrm>
          <a:prstGeom prst="ellipse">
            <a:avLst/>
          </a:prstGeom>
          <a:blipFill rotWithShape="1">
            <a:blip r:embed="rId3"/>
            <a:srcRect/>
            <a:stretch>
              <a:fillRect l="-2700" t="-1225" b="-8729"/>
            </a:stretch>
          </a:blipFill>
          <a:ln>
            <a:noFill/>
          </a:ln>
          <a:effectLst/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  <a:ext uri="{C572A759-6A51-4108-AA02-DFA0A04FC94B}">
              <ma14:wrappingTextBox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4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Update of marine biofuel report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 smtClean="0"/>
              <a:t>Motivation</a:t>
            </a:r>
          </a:p>
          <a:p>
            <a:r>
              <a:rPr lang="en-GB" sz="1600" dirty="0" smtClean="0"/>
              <a:t>The previous report was published in 2017</a:t>
            </a:r>
          </a:p>
          <a:p>
            <a:r>
              <a:rPr lang="en-GB" sz="1600" dirty="0" smtClean="0"/>
              <a:t>The marine sector will rely on liquid/gaseous fuels for many years – particular for international shipping</a:t>
            </a:r>
          </a:p>
          <a:p>
            <a:r>
              <a:rPr lang="en-GB" sz="1600" dirty="0"/>
              <a:t>By January 2020, the marine sector will be challenged by the IMO 2020 regulations on lower sulphur -&gt; </a:t>
            </a:r>
            <a:r>
              <a:rPr lang="en-GB" sz="1600" dirty="0" err="1"/>
              <a:t>hugh</a:t>
            </a:r>
            <a:r>
              <a:rPr lang="en-GB" sz="1600" dirty="0"/>
              <a:t> demand for low sulphur (high cost) fuels</a:t>
            </a:r>
          </a:p>
          <a:p>
            <a:r>
              <a:rPr lang="en-GB" sz="1600" dirty="0"/>
              <a:t>New technology developments in the area for production of renewable marine fuels</a:t>
            </a:r>
          </a:p>
          <a:p>
            <a:r>
              <a:rPr lang="en-GB" sz="1600" dirty="0" smtClean="0"/>
              <a:t>There </a:t>
            </a:r>
            <a:r>
              <a:rPr lang="en-GB" sz="1600" dirty="0" smtClean="0"/>
              <a:t>is in the sector and among large global players </a:t>
            </a:r>
            <a:r>
              <a:rPr lang="en-GB" sz="1600" dirty="0" smtClean="0"/>
              <a:t>large </a:t>
            </a:r>
            <a:r>
              <a:rPr lang="en-GB" sz="1600" dirty="0" smtClean="0"/>
              <a:t>interest in renewable </a:t>
            </a:r>
            <a:r>
              <a:rPr lang="en-GB" sz="1600" dirty="0" smtClean="0"/>
              <a:t>fuels - </a:t>
            </a:r>
            <a:r>
              <a:rPr lang="en-GB" sz="1600" dirty="0" err="1" smtClean="0"/>
              <a:t>Mærsk</a:t>
            </a:r>
            <a:r>
              <a:rPr lang="en-GB" sz="1600" dirty="0" smtClean="0"/>
              <a:t> </a:t>
            </a:r>
            <a:r>
              <a:rPr lang="en-GB" sz="1600" dirty="0" err="1" smtClean="0"/>
              <a:t>Shippping</a:t>
            </a:r>
            <a:r>
              <a:rPr lang="en-GB" sz="1600" dirty="0" smtClean="0"/>
              <a:t> (Denmark)</a:t>
            </a:r>
            <a:endParaRPr lang="en-GB" sz="1600" dirty="0" smtClean="0"/>
          </a:p>
          <a:p>
            <a:endParaRPr lang="en-GB" sz="1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CA900-C54E-46DA-9750-FC525BA50C3D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2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176" y="4349799"/>
            <a:ext cx="3623422" cy="226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0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D4858-3149-45CE-A7BF-0594A400CFEA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3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29" y="622300"/>
            <a:ext cx="4235743" cy="34006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6818" y="567763"/>
            <a:ext cx="3625747" cy="32213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694" y="622300"/>
            <a:ext cx="1261036" cy="1008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930" y="3961941"/>
            <a:ext cx="2937485" cy="28960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849" y="3733971"/>
            <a:ext cx="4251849" cy="364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7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D4858-3149-45CE-A7BF-0594A400CFEA}" type="datetime1">
              <a:rPr lang="en-GB" smtClean="0"/>
              <a:t>12/09/2019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926C-488A-4E3E-9C21-57CAA120E114}" type="slidenum">
              <a:rPr lang="en-GB" smtClean="0"/>
              <a:t>4</a:t>
            </a:fld>
            <a:endParaRPr lang="en-GB" dirty="0"/>
          </a:p>
        </p:txBody>
      </p:sp>
      <p:sp>
        <p:nvSpPr>
          <p:cNvPr id="6" name="Title 2"/>
          <p:cNvSpPr txBox="1">
            <a:spLocks/>
          </p:cNvSpPr>
          <p:nvPr/>
        </p:nvSpPr>
        <p:spPr>
          <a:xfrm>
            <a:off x="587375" y="619125"/>
            <a:ext cx="7967664" cy="86518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000" kern="1200" spc="45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Plan for update</a:t>
            </a:r>
            <a:endParaRPr lang="en-GB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87375" y="1635125"/>
            <a:ext cx="8144395" cy="4668178"/>
          </a:xfrm>
          <a:prstGeom prst="rect">
            <a:avLst/>
          </a:prstGeom>
        </p:spPr>
        <p:txBody>
          <a:bodyPr/>
          <a:lstStyle>
            <a:lvl1pPr marL="271463" indent="-271463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4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5781" marR="0" indent="-264319" algn="l" defTabSz="685800" rtl="0" eaLnBrk="1" fontAlgn="auto" latinLnBrk="0" hangingPunct="1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da-DK" sz="2000" kern="1200" spc="45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8038" indent="-271463" algn="l" defTabSz="685800" rtl="0" eaLnBrk="1" latinLnBrk="0" hangingPunct="1">
              <a:lnSpc>
                <a:spcPct val="10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 spc="45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08038" indent="-271463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 smtClean="0"/>
              <a:t>Deadline end 2020</a:t>
            </a:r>
          </a:p>
          <a:p>
            <a:r>
              <a:rPr lang="en-GB" sz="1600" dirty="0" smtClean="0"/>
              <a:t>Include updates on:</a:t>
            </a:r>
          </a:p>
          <a:p>
            <a:pPr lvl="1"/>
            <a:r>
              <a:rPr lang="en-GB" sz="1200" dirty="0" smtClean="0"/>
              <a:t>Engine technologies</a:t>
            </a:r>
          </a:p>
          <a:p>
            <a:pPr lvl="1"/>
            <a:r>
              <a:rPr lang="en-GB" sz="1200" dirty="0" smtClean="0"/>
              <a:t>Fuels </a:t>
            </a:r>
            <a:r>
              <a:rPr lang="en-GB" sz="1200" dirty="0" smtClean="0"/>
              <a:t>and fuel specifications</a:t>
            </a:r>
          </a:p>
          <a:p>
            <a:pPr lvl="1"/>
            <a:r>
              <a:rPr lang="en-GB" sz="1200" dirty="0" smtClean="0"/>
              <a:t>Conversion technologies</a:t>
            </a:r>
          </a:p>
          <a:p>
            <a:pPr lvl="1"/>
            <a:r>
              <a:rPr lang="en-GB" sz="1200" dirty="0" smtClean="0"/>
              <a:t>Feedstock logistics</a:t>
            </a:r>
          </a:p>
          <a:p>
            <a:r>
              <a:rPr lang="en-GB" sz="1600" dirty="0" smtClean="0"/>
              <a:t>Proposed new subjects:</a:t>
            </a:r>
          </a:p>
          <a:p>
            <a:pPr lvl="1"/>
            <a:r>
              <a:rPr lang="en-GB" sz="1200" dirty="0" smtClean="0"/>
              <a:t>Integration of technologies – biorefinery co-production options</a:t>
            </a:r>
          </a:p>
          <a:p>
            <a:pPr lvl="1"/>
            <a:r>
              <a:rPr lang="en-US" sz="1200" dirty="0"/>
              <a:t>Technical, Economic and Environmental </a:t>
            </a:r>
            <a:r>
              <a:rPr lang="en-US" sz="1200" dirty="0" smtClean="0"/>
              <a:t>Assessment</a:t>
            </a:r>
          </a:p>
          <a:p>
            <a:pPr lvl="1"/>
            <a:endParaRPr lang="en-GB" sz="1600" dirty="0" smtClean="0"/>
          </a:p>
          <a:p>
            <a:r>
              <a:rPr lang="en-GB" sz="1600" dirty="0" smtClean="0"/>
              <a:t>Collaboration with other tasks:</a:t>
            </a:r>
          </a:p>
          <a:p>
            <a:pPr lvl="1"/>
            <a:r>
              <a:rPr lang="en-GB" sz="1200" dirty="0"/>
              <a:t>Task 34 - Direct Thermochemical </a:t>
            </a:r>
            <a:r>
              <a:rPr lang="en-GB" sz="1200" dirty="0" smtClean="0"/>
              <a:t>Liquefaction</a:t>
            </a:r>
          </a:p>
          <a:p>
            <a:pPr lvl="1"/>
            <a:r>
              <a:rPr lang="en-GB" sz="1200" dirty="0"/>
              <a:t>Task 42 - Biorefining in a Circular </a:t>
            </a:r>
            <a:r>
              <a:rPr lang="en-GB" sz="1200" dirty="0" smtClean="0"/>
              <a:t>Economy</a:t>
            </a:r>
          </a:p>
          <a:p>
            <a:pPr lvl="1"/>
            <a:r>
              <a:rPr lang="en-GB" sz="1200" dirty="0" smtClean="0"/>
              <a:t>Task 45 - </a:t>
            </a:r>
            <a:r>
              <a:rPr lang="en-US" sz="1200" dirty="0"/>
              <a:t>Climate and Sustainability Effects of Bioenergy within the broader </a:t>
            </a:r>
            <a:r>
              <a:rPr lang="en-US" sz="1200" dirty="0" err="1" smtClean="0"/>
              <a:t>Bioeconomy</a:t>
            </a:r>
            <a:endParaRPr lang="en-US" sz="1600" dirty="0" smtClean="0"/>
          </a:p>
          <a:p>
            <a:endParaRPr lang="en-GB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078" y="727412"/>
            <a:ext cx="2564135" cy="36197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9804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gerdefineret design">
  <a:themeElements>
    <a:clrScheme name="KU 2016">
      <a:dk1>
        <a:sysClr val="windowText" lastClr="000000"/>
      </a:dk1>
      <a:lt1>
        <a:sysClr val="window" lastClr="FFFFFF"/>
      </a:lt1>
      <a:dk2>
        <a:srgbClr val="6E6E6E"/>
      </a:dk2>
      <a:lt2>
        <a:srgbClr val="E7E6E6"/>
      </a:lt2>
      <a:accent1>
        <a:srgbClr val="A31D20"/>
      </a:accent1>
      <a:accent2>
        <a:srgbClr val="7B7B7B"/>
      </a:accent2>
      <a:accent3>
        <a:srgbClr val="D49F3A"/>
      </a:accent3>
      <a:accent4>
        <a:srgbClr val="42759B"/>
      </a:accent4>
      <a:accent5>
        <a:srgbClr val="79ADB1"/>
      </a:accent5>
      <a:accent6>
        <a:srgbClr val="779921"/>
      </a:accent6>
      <a:hlink>
        <a:srgbClr val="A31D20"/>
      </a:hlink>
      <a:folHlink>
        <a:srgbClr val="000000"/>
      </a:folHlink>
    </a:clrScheme>
    <a:fontScheme name="KU2016">
      <a:majorFont>
        <a:latin typeface="Microsoft New Tai Lue"/>
        <a:ea typeface=""/>
        <a:cs typeface=""/>
      </a:majorFont>
      <a:minorFont>
        <a:latin typeface="Microsoft New Tai Lue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DB7B131B-F412-4BAE-AE1D-3A4103C1EEF1}" vid="{8B4C960F-A1A8-49D8-98E4-5B9C62CAD7D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189</Words>
  <Application>Microsoft Office PowerPoint</Application>
  <PresentationFormat>On-screen Show (4:3)</PresentationFormat>
  <Paragraphs>39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Microsoft New Tai Lue</vt:lpstr>
      <vt:lpstr>Times New Roman</vt:lpstr>
      <vt:lpstr>Wingdings</vt:lpstr>
      <vt:lpstr>Brugerdefineret design</vt:lpstr>
      <vt:lpstr>PowerPoint Presentation</vt:lpstr>
      <vt:lpstr>Update of marine biofuel report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2019-09-11T11:56:06Z</dcterms:created>
  <dcterms:modified xsi:type="dcterms:W3CDTF">2019-09-12T07:01:42Z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:">
    <vt:lpwstr>www.skabelon.dk</vt:lpwstr>
  </property>
  <property fmtid="{D5CDD505-2E9C-101B-9397-08002B2CF9AE}" pid="3" name="SD_DocumentLanguage">
    <vt:lpwstr>en-GB</vt:lpwstr>
  </property>
</Properties>
</file>