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0" r:id="rId5"/>
    <p:sldMasterId id="2147483672" r:id="rId6"/>
    <p:sldMasterId id="2147483693" r:id="rId7"/>
  </p:sldMasterIdLst>
  <p:notesMasterIdLst>
    <p:notesMasterId r:id="rId31"/>
  </p:notesMasterIdLst>
  <p:handoutMasterIdLst>
    <p:handoutMasterId r:id="rId32"/>
  </p:handoutMasterIdLst>
  <p:sldIdLst>
    <p:sldId id="256" r:id="rId8"/>
    <p:sldId id="729" r:id="rId9"/>
    <p:sldId id="762" r:id="rId10"/>
    <p:sldId id="743" r:id="rId11"/>
    <p:sldId id="741" r:id="rId12"/>
    <p:sldId id="763" r:id="rId13"/>
    <p:sldId id="765" r:id="rId14"/>
    <p:sldId id="766" r:id="rId15"/>
    <p:sldId id="761" r:id="rId16"/>
    <p:sldId id="732" r:id="rId17"/>
    <p:sldId id="731" r:id="rId18"/>
    <p:sldId id="753" r:id="rId19"/>
    <p:sldId id="750" r:id="rId20"/>
    <p:sldId id="768" r:id="rId21"/>
    <p:sldId id="755" r:id="rId22"/>
    <p:sldId id="767" r:id="rId23"/>
    <p:sldId id="773" r:id="rId24"/>
    <p:sldId id="769" r:id="rId25"/>
    <p:sldId id="770" r:id="rId26"/>
    <p:sldId id="771" r:id="rId27"/>
    <p:sldId id="772" r:id="rId28"/>
    <p:sldId id="734" r:id="rId29"/>
    <p:sldId id="258" r:id="rId30"/>
  </p:sldIdLst>
  <p:sldSz cx="12192000" cy="6858000"/>
  <p:notesSz cx="6845300" cy="9982200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nas Lindmark" initials="JL" lastIdx="2" clrIdx="0">
    <p:extLst>
      <p:ext uri="{19B8F6BF-5375-455C-9EA6-DF929625EA0E}">
        <p15:presenceInfo xmlns:p15="http://schemas.microsoft.com/office/powerpoint/2012/main" userId="S::jonas.lindmark@energimyndigheten.se::3e93f501-08d0-4744-a8bf-32c206b654d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BAB"/>
    <a:srgbClr val="FFE181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45" autoAdjust="0"/>
    <p:restoredTop sz="94660"/>
  </p:normalViewPr>
  <p:slideViewPr>
    <p:cSldViewPr>
      <p:cViewPr>
        <p:scale>
          <a:sx n="60" d="100"/>
          <a:sy n="60" d="100"/>
        </p:scale>
        <p:origin x="48" y="619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commentAuthors" Target="commentAuthors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viewProps" Target="viewProps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as Lindmark" userId="3e93f501-08d0-4744-a8bf-32c206b654de" providerId="ADAL" clId="{A60B30E1-F242-4D21-AEE7-FD87B17BB04D}"/>
    <pc:docChg chg="modSld">
      <pc:chgData name="Jonas Lindmark" userId="3e93f501-08d0-4744-a8bf-32c206b654de" providerId="ADAL" clId="{A60B30E1-F242-4D21-AEE7-FD87B17BB04D}" dt="2019-09-16T19:24:55.039" v="0" actId="20577"/>
      <pc:docMkLst>
        <pc:docMk/>
      </pc:docMkLst>
      <pc:sldChg chg="modSp">
        <pc:chgData name="Jonas Lindmark" userId="3e93f501-08d0-4744-a8bf-32c206b654de" providerId="ADAL" clId="{A60B30E1-F242-4D21-AEE7-FD87B17BB04D}" dt="2019-09-16T19:24:55.039" v="0" actId="20577"/>
        <pc:sldMkLst>
          <pc:docMk/>
          <pc:sldMk cId="4016172562" sldId="768"/>
        </pc:sldMkLst>
        <pc:spChg chg="mod">
          <ac:chgData name="Jonas Lindmark" userId="3e93f501-08d0-4744-a8bf-32c206b654de" providerId="ADAL" clId="{A60B30E1-F242-4D21-AEE7-FD87B17BB04D}" dt="2019-09-16T19:24:55.039" v="0" actId="20577"/>
          <ac:spMkLst>
            <pc:docMk/>
            <pc:sldMk cId="4016172562" sldId="768"/>
            <ac:spMk id="3" creationId="{6E610CA4-517E-48F1-9785-2EEEC47F0411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3EF611-84BE-471A-93B8-9F0DA0B9A542}" type="doc">
      <dgm:prSet loTypeId="urn:microsoft.com/office/officeart/2005/8/layout/funnel1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9A68F906-FA13-449B-90DA-1618A840EC33}">
      <dgm:prSet phldrT="[Text]"/>
      <dgm:spPr/>
      <dgm:t>
        <a:bodyPr/>
        <a:lstStyle/>
        <a:p>
          <a:r>
            <a:rPr lang="sv-SE" dirty="0"/>
            <a:t>GHG emissions </a:t>
          </a:r>
          <a:r>
            <a:rPr lang="sv-SE" dirty="0" err="1"/>
            <a:t>of</a:t>
          </a:r>
          <a:r>
            <a:rPr lang="sv-SE" dirty="0"/>
            <a:t> </a:t>
          </a:r>
          <a:r>
            <a:rPr lang="sv-SE" dirty="0" err="1"/>
            <a:t>biofuel</a:t>
          </a:r>
          <a:r>
            <a:rPr lang="sv-SE" dirty="0"/>
            <a:t> </a:t>
          </a:r>
          <a:r>
            <a:rPr lang="sv-SE" dirty="0" err="1"/>
            <a:t>componets</a:t>
          </a:r>
          <a:r>
            <a:rPr lang="sv-SE" dirty="0"/>
            <a:t> (LCA)</a:t>
          </a:r>
        </a:p>
      </dgm:t>
    </dgm:pt>
    <dgm:pt modelId="{C4529A4E-3142-4640-9D24-BF9BC345807E}" type="parTrans" cxnId="{84CA3687-5558-4372-8303-03256D930A97}">
      <dgm:prSet/>
      <dgm:spPr/>
      <dgm:t>
        <a:bodyPr/>
        <a:lstStyle/>
        <a:p>
          <a:endParaRPr lang="sv-SE"/>
        </a:p>
      </dgm:t>
    </dgm:pt>
    <dgm:pt modelId="{3CC8E5B2-0192-4BBD-A76F-A55E11301A39}" type="sibTrans" cxnId="{84CA3687-5558-4372-8303-03256D930A97}">
      <dgm:prSet/>
      <dgm:spPr/>
      <dgm:t>
        <a:bodyPr/>
        <a:lstStyle/>
        <a:p>
          <a:endParaRPr lang="sv-SE"/>
        </a:p>
      </dgm:t>
    </dgm:pt>
    <dgm:pt modelId="{F089EB83-8148-41F2-8258-3856EDAC2927}">
      <dgm:prSet phldrT="[Text]"/>
      <dgm:spPr/>
      <dgm:t>
        <a:bodyPr/>
        <a:lstStyle/>
        <a:p>
          <a:r>
            <a:rPr lang="sv-SE" dirty="0"/>
            <a:t>Energy </a:t>
          </a:r>
          <a:r>
            <a:rPr lang="sv-SE" dirty="0" err="1"/>
            <a:t>content</a:t>
          </a:r>
          <a:r>
            <a:rPr lang="sv-SE" dirty="0"/>
            <a:t> </a:t>
          </a:r>
          <a:r>
            <a:rPr lang="sv-SE" dirty="0" err="1"/>
            <a:t>of</a:t>
          </a:r>
          <a:r>
            <a:rPr lang="sv-SE" dirty="0"/>
            <a:t> the fossil </a:t>
          </a:r>
          <a:r>
            <a:rPr lang="sv-SE" dirty="0" err="1"/>
            <a:t>fuel</a:t>
          </a:r>
          <a:r>
            <a:rPr lang="sv-SE" dirty="0"/>
            <a:t> and </a:t>
          </a:r>
          <a:r>
            <a:rPr lang="sv-SE" dirty="0" err="1"/>
            <a:t>biofuel</a:t>
          </a:r>
          <a:endParaRPr lang="sv-SE" dirty="0"/>
        </a:p>
      </dgm:t>
    </dgm:pt>
    <dgm:pt modelId="{9B2EF21D-4510-42A0-AE19-7183D93C3617}" type="parTrans" cxnId="{F3463E23-DA5D-458A-9B2B-4E54B90B1F99}">
      <dgm:prSet/>
      <dgm:spPr/>
      <dgm:t>
        <a:bodyPr/>
        <a:lstStyle/>
        <a:p>
          <a:endParaRPr lang="sv-SE"/>
        </a:p>
      </dgm:t>
    </dgm:pt>
    <dgm:pt modelId="{B01F6ED4-9552-45C4-829A-61AD662A95FF}" type="sibTrans" cxnId="{F3463E23-DA5D-458A-9B2B-4E54B90B1F99}">
      <dgm:prSet/>
      <dgm:spPr/>
      <dgm:t>
        <a:bodyPr/>
        <a:lstStyle/>
        <a:p>
          <a:endParaRPr lang="sv-SE"/>
        </a:p>
      </dgm:t>
    </dgm:pt>
    <dgm:pt modelId="{04D24E07-994C-40F1-9D90-CF137DA70EC2}">
      <dgm:prSet phldrT="[Text]"/>
      <dgm:spPr/>
      <dgm:t>
        <a:bodyPr/>
        <a:lstStyle/>
        <a:p>
          <a:r>
            <a:rPr lang="sv-SE" dirty="0"/>
            <a:t>Emission </a:t>
          </a:r>
          <a:r>
            <a:rPr lang="sv-SE" dirty="0" err="1"/>
            <a:t>factor</a:t>
          </a:r>
          <a:r>
            <a:rPr lang="sv-SE" dirty="0"/>
            <a:t> for fossil </a:t>
          </a:r>
          <a:r>
            <a:rPr lang="sv-SE" dirty="0" err="1"/>
            <a:t>reference</a:t>
          </a:r>
          <a:r>
            <a:rPr lang="sv-SE" dirty="0"/>
            <a:t> </a:t>
          </a:r>
          <a:r>
            <a:rPr lang="sv-SE" dirty="0" err="1"/>
            <a:t>fuel</a:t>
          </a:r>
          <a:endParaRPr lang="sv-SE" dirty="0"/>
        </a:p>
      </dgm:t>
    </dgm:pt>
    <dgm:pt modelId="{CA5A36FC-F08C-4F11-9919-71BB23B5E39A}" type="parTrans" cxnId="{F61CF8D4-EBD5-4823-A647-ED61BAC99850}">
      <dgm:prSet/>
      <dgm:spPr/>
      <dgm:t>
        <a:bodyPr/>
        <a:lstStyle/>
        <a:p>
          <a:endParaRPr lang="sv-SE"/>
        </a:p>
      </dgm:t>
    </dgm:pt>
    <dgm:pt modelId="{8D60499B-F228-4BD6-8621-1ED33D92D72A}" type="sibTrans" cxnId="{F61CF8D4-EBD5-4823-A647-ED61BAC99850}">
      <dgm:prSet/>
      <dgm:spPr/>
      <dgm:t>
        <a:bodyPr/>
        <a:lstStyle/>
        <a:p>
          <a:endParaRPr lang="sv-SE"/>
        </a:p>
      </dgm:t>
    </dgm:pt>
    <dgm:pt modelId="{EB05759A-072D-4A1F-932A-B85AE5E420AB}">
      <dgm:prSet phldrT="[Text]"/>
      <dgm:spPr/>
      <dgm:t>
        <a:bodyPr/>
        <a:lstStyle/>
        <a:p>
          <a:r>
            <a:rPr lang="sv-SE" dirty="0"/>
            <a:t>Emission </a:t>
          </a:r>
          <a:r>
            <a:rPr lang="sv-SE" dirty="0" err="1"/>
            <a:t>reduction</a:t>
          </a:r>
          <a:r>
            <a:rPr lang="sv-SE" dirty="0"/>
            <a:t> (%)</a:t>
          </a:r>
        </a:p>
      </dgm:t>
    </dgm:pt>
    <dgm:pt modelId="{A5A41CC2-5019-46EB-93D6-F0149AF23BCB}" type="parTrans" cxnId="{7DA22C61-30FA-47EB-B1DC-A12FC14BD137}">
      <dgm:prSet/>
      <dgm:spPr/>
      <dgm:t>
        <a:bodyPr/>
        <a:lstStyle/>
        <a:p>
          <a:endParaRPr lang="sv-SE"/>
        </a:p>
      </dgm:t>
    </dgm:pt>
    <dgm:pt modelId="{A9D0DD6B-8187-4397-BAEE-8898D1791AA5}" type="sibTrans" cxnId="{7DA22C61-30FA-47EB-B1DC-A12FC14BD137}">
      <dgm:prSet/>
      <dgm:spPr/>
      <dgm:t>
        <a:bodyPr/>
        <a:lstStyle/>
        <a:p>
          <a:endParaRPr lang="sv-SE"/>
        </a:p>
      </dgm:t>
    </dgm:pt>
    <dgm:pt modelId="{D30F9CE5-7937-44AC-9880-A468CB1D739D}" type="pres">
      <dgm:prSet presAssocID="{483EF611-84BE-471A-93B8-9F0DA0B9A542}" presName="Name0" presStyleCnt="0">
        <dgm:presLayoutVars>
          <dgm:chMax val="4"/>
          <dgm:resizeHandles val="exact"/>
        </dgm:presLayoutVars>
      </dgm:prSet>
      <dgm:spPr/>
    </dgm:pt>
    <dgm:pt modelId="{47E2B7FD-100E-47B3-948D-208B773B3C93}" type="pres">
      <dgm:prSet presAssocID="{483EF611-84BE-471A-93B8-9F0DA0B9A542}" presName="ellipse" presStyleLbl="trBgShp" presStyleIdx="0" presStyleCnt="1"/>
      <dgm:spPr/>
    </dgm:pt>
    <dgm:pt modelId="{328CFC7E-AF00-4599-9836-B725675CD183}" type="pres">
      <dgm:prSet presAssocID="{483EF611-84BE-471A-93B8-9F0DA0B9A542}" presName="arrow1" presStyleLbl="fgShp" presStyleIdx="0" presStyleCnt="1"/>
      <dgm:spPr/>
    </dgm:pt>
    <dgm:pt modelId="{FE9B86EF-8E75-4107-982F-34AB4C566699}" type="pres">
      <dgm:prSet presAssocID="{483EF611-84BE-471A-93B8-9F0DA0B9A542}" presName="rectangle" presStyleLbl="revTx" presStyleIdx="0" presStyleCnt="1">
        <dgm:presLayoutVars>
          <dgm:bulletEnabled val="1"/>
        </dgm:presLayoutVars>
      </dgm:prSet>
      <dgm:spPr/>
    </dgm:pt>
    <dgm:pt modelId="{1F04C52A-A179-47A9-849D-5437712370EE}" type="pres">
      <dgm:prSet presAssocID="{F089EB83-8148-41F2-8258-3856EDAC2927}" presName="item1" presStyleLbl="node1" presStyleIdx="0" presStyleCnt="3">
        <dgm:presLayoutVars>
          <dgm:bulletEnabled val="1"/>
        </dgm:presLayoutVars>
      </dgm:prSet>
      <dgm:spPr/>
    </dgm:pt>
    <dgm:pt modelId="{33C4BCA3-3814-4BBC-9BBE-D38F885F9052}" type="pres">
      <dgm:prSet presAssocID="{04D24E07-994C-40F1-9D90-CF137DA70EC2}" presName="item2" presStyleLbl="node1" presStyleIdx="1" presStyleCnt="3" custLinFactNeighborX="-1938" custLinFactNeighborY="-13918">
        <dgm:presLayoutVars>
          <dgm:bulletEnabled val="1"/>
        </dgm:presLayoutVars>
      </dgm:prSet>
      <dgm:spPr/>
    </dgm:pt>
    <dgm:pt modelId="{9AA9D195-F355-4249-BAA7-16E7C3854EFE}" type="pres">
      <dgm:prSet presAssocID="{EB05759A-072D-4A1F-932A-B85AE5E420AB}" presName="item3" presStyleLbl="node1" presStyleIdx="2" presStyleCnt="3" custLinFactNeighborX="26834" custLinFactNeighborY="5581">
        <dgm:presLayoutVars>
          <dgm:bulletEnabled val="1"/>
        </dgm:presLayoutVars>
      </dgm:prSet>
      <dgm:spPr/>
    </dgm:pt>
    <dgm:pt modelId="{57825A77-31F7-4580-AA26-008891C170FF}" type="pres">
      <dgm:prSet presAssocID="{483EF611-84BE-471A-93B8-9F0DA0B9A542}" presName="funnel" presStyleLbl="trAlignAcc1" presStyleIdx="0" presStyleCnt="1" custLinFactNeighborX="4640" custLinFactNeighborY="987"/>
      <dgm:spPr/>
    </dgm:pt>
  </dgm:ptLst>
  <dgm:cxnLst>
    <dgm:cxn modelId="{CBAC1A1E-2C9E-4EF0-ACA2-9F763651405C}" type="presOf" srcId="{04D24E07-994C-40F1-9D90-CF137DA70EC2}" destId="{1F04C52A-A179-47A9-849D-5437712370EE}" srcOrd="0" destOrd="0" presId="urn:microsoft.com/office/officeart/2005/8/layout/funnel1"/>
    <dgm:cxn modelId="{F3463E23-DA5D-458A-9B2B-4E54B90B1F99}" srcId="{483EF611-84BE-471A-93B8-9F0DA0B9A542}" destId="{F089EB83-8148-41F2-8258-3856EDAC2927}" srcOrd="1" destOrd="0" parTransId="{9B2EF21D-4510-42A0-AE19-7183D93C3617}" sibTransId="{B01F6ED4-9552-45C4-829A-61AD662A95FF}"/>
    <dgm:cxn modelId="{7DA22C61-30FA-47EB-B1DC-A12FC14BD137}" srcId="{483EF611-84BE-471A-93B8-9F0DA0B9A542}" destId="{EB05759A-072D-4A1F-932A-B85AE5E420AB}" srcOrd="3" destOrd="0" parTransId="{A5A41CC2-5019-46EB-93D6-F0149AF23BCB}" sibTransId="{A9D0DD6B-8187-4397-BAEE-8898D1791AA5}"/>
    <dgm:cxn modelId="{CEE26A70-C7D2-49AA-BF61-473254887D05}" type="presOf" srcId="{F089EB83-8148-41F2-8258-3856EDAC2927}" destId="{33C4BCA3-3814-4BBC-9BBE-D38F885F9052}" srcOrd="0" destOrd="0" presId="urn:microsoft.com/office/officeart/2005/8/layout/funnel1"/>
    <dgm:cxn modelId="{84CA3687-5558-4372-8303-03256D930A97}" srcId="{483EF611-84BE-471A-93B8-9F0DA0B9A542}" destId="{9A68F906-FA13-449B-90DA-1618A840EC33}" srcOrd="0" destOrd="0" parTransId="{C4529A4E-3142-4640-9D24-BF9BC345807E}" sibTransId="{3CC8E5B2-0192-4BBD-A76F-A55E11301A39}"/>
    <dgm:cxn modelId="{D5EA709F-6998-4990-8F16-E214A19B4E3F}" type="presOf" srcId="{483EF611-84BE-471A-93B8-9F0DA0B9A542}" destId="{D30F9CE5-7937-44AC-9880-A468CB1D739D}" srcOrd="0" destOrd="0" presId="urn:microsoft.com/office/officeart/2005/8/layout/funnel1"/>
    <dgm:cxn modelId="{877EBAC9-68C0-452D-81C5-A1CDD0D37132}" type="presOf" srcId="{EB05759A-072D-4A1F-932A-B85AE5E420AB}" destId="{FE9B86EF-8E75-4107-982F-34AB4C566699}" srcOrd="0" destOrd="0" presId="urn:microsoft.com/office/officeart/2005/8/layout/funnel1"/>
    <dgm:cxn modelId="{F61CF8D4-EBD5-4823-A647-ED61BAC99850}" srcId="{483EF611-84BE-471A-93B8-9F0DA0B9A542}" destId="{04D24E07-994C-40F1-9D90-CF137DA70EC2}" srcOrd="2" destOrd="0" parTransId="{CA5A36FC-F08C-4F11-9919-71BB23B5E39A}" sibTransId="{8D60499B-F228-4BD6-8621-1ED33D92D72A}"/>
    <dgm:cxn modelId="{88835BEA-A5A4-4C53-899C-CDA506E851DB}" type="presOf" srcId="{9A68F906-FA13-449B-90DA-1618A840EC33}" destId="{9AA9D195-F355-4249-BAA7-16E7C3854EFE}" srcOrd="0" destOrd="0" presId="urn:microsoft.com/office/officeart/2005/8/layout/funnel1"/>
    <dgm:cxn modelId="{F95B03BB-A898-443F-B613-A485233500EF}" type="presParOf" srcId="{D30F9CE5-7937-44AC-9880-A468CB1D739D}" destId="{47E2B7FD-100E-47B3-948D-208B773B3C93}" srcOrd="0" destOrd="0" presId="urn:microsoft.com/office/officeart/2005/8/layout/funnel1"/>
    <dgm:cxn modelId="{65A1A874-D242-4BCB-8A0F-3AD0226CDD33}" type="presParOf" srcId="{D30F9CE5-7937-44AC-9880-A468CB1D739D}" destId="{328CFC7E-AF00-4599-9836-B725675CD183}" srcOrd="1" destOrd="0" presId="urn:microsoft.com/office/officeart/2005/8/layout/funnel1"/>
    <dgm:cxn modelId="{A831A307-D8D5-41A4-91C2-6BA82197C542}" type="presParOf" srcId="{D30F9CE5-7937-44AC-9880-A468CB1D739D}" destId="{FE9B86EF-8E75-4107-982F-34AB4C566699}" srcOrd="2" destOrd="0" presId="urn:microsoft.com/office/officeart/2005/8/layout/funnel1"/>
    <dgm:cxn modelId="{5C8AD19A-C119-4267-A1C3-B20F4C7FD990}" type="presParOf" srcId="{D30F9CE5-7937-44AC-9880-A468CB1D739D}" destId="{1F04C52A-A179-47A9-849D-5437712370EE}" srcOrd="3" destOrd="0" presId="urn:microsoft.com/office/officeart/2005/8/layout/funnel1"/>
    <dgm:cxn modelId="{871691F3-53AE-4944-AA3A-39C0ECA10A28}" type="presParOf" srcId="{D30F9CE5-7937-44AC-9880-A468CB1D739D}" destId="{33C4BCA3-3814-4BBC-9BBE-D38F885F9052}" srcOrd="4" destOrd="0" presId="urn:microsoft.com/office/officeart/2005/8/layout/funnel1"/>
    <dgm:cxn modelId="{378CC6CB-4A87-40D0-B867-D06DF08CF392}" type="presParOf" srcId="{D30F9CE5-7937-44AC-9880-A468CB1D739D}" destId="{9AA9D195-F355-4249-BAA7-16E7C3854EFE}" srcOrd="5" destOrd="0" presId="urn:microsoft.com/office/officeart/2005/8/layout/funnel1"/>
    <dgm:cxn modelId="{0BD0E864-6345-4D10-B3E2-1EABF3EF81BC}" type="presParOf" srcId="{D30F9CE5-7937-44AC-9880-A468CB1D739D}" destId="{57825A77-31F7-4580-AA26-008891C170FF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E2B7FD-100E-47B3-948D-208B773B3C93}">
      <dsp:nvSpPr>
        <dsp:cNvPr id="0" name=""/>
        <dsp:cNvSpPr/>
      </dsp:nvSpPr>
      <dsp:spPr>
        <a:xfrm>
          <a:off x="1255230" y="222324"/>
          <a:ext cx="4412290" cy="1532330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8CFC7E-AF00-4599-9836-B725675CD183}">
      <dsp:nvSpPr>
        <dsp:cNvPr id="0" name=""/>
        <dsp:cNvSpPr/>
      </dsp:nvSpPr>
      <dsp:spPr>
        <a:xfrm>
          <a:off x="3040668" y="3974481"/>
          <a:ext cx="855095" cy="547260"/>
        </a:xfrm>
        <a:prstGeom prst="down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E9B86EF-8E75-4107-982F-34AB4C566699}">
      <dsp:nvSpPr>
        <dsp:cNvPr id="0" name=""/>
        <dsp:cNvSpPr/>
      </dsp:nvSpPr>
      <dsp:spPr>
        <a:xfrm>
          <a:off x="1415987" y="4412290"/>
          <a:ext cx="4104456" cy="1026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dirty="0"/>
            <a:t>Emission </a:t>
          </a:r>
          <a:r>
            <a:rPr lang="sv-SE" sz="2800" kern="1200" dirty="0" err="1"/>
            <a:t>reduction</a:t>
          </a:r>
          <a:r>
            <a:rPr lang="sv-SE" sz="2800" kern="1200" dirty="0"/>
            <a:t> (%)</a:t>
          </a:r>
        </a:p>
      </dsp:txBody>
      <dsp:txXfrm>
        <a:off x="1415987" y="4412290"/>
        <a:ext cx="4104456" cy="1026114"/>
      </dsp:txXfrm>
    </dsp:sp>
    <dsp:sp modelId="{1F04C52A-A179-47A9-849D-5437712370EE}">
      <dsp:nvSpPr>
        <dsp:cNvPr id="0" name=""/>
        <dsp:cNvSpPr/>
      </dsp:nvSpPr>
      <dsp:spPr>
        <a:xfrm>
          <a:off x="2859388" y="1873000"/>
          <a:ext cx="1539171" cy="15391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 dirty="0"/>
            <a:t>Emission </a:t>
          </a:r>
          <a:r>
            <a:rPr lang="sv-SE" sz="1500" kern="1200" dirty="0" err="1"/>
            <a:t>factor</a:t>
          </a:r>
          <a:r>
            <a:rPr lang="sv-SE" sz="1500" kern="1200" dirty="0"/>
            <a:t> for fossil </a:t>
          </a:r>
          <a:r>
            <a:rPr lang="sv-SE" sz="1500" kern="1200" dirty="0" err="1"/>
            <a:t>reference</a:t>
          </a:r>
          <a:r>
            <a:rPr lang="sv-SE" sz="1500" kern="1200" dirty="0"/>
            <a:t> </a:t>
          </a:r>
          <a:r>
            <a:rPr lang="sv-SE" sz="1500" kern="1200" dirty="0" err="1"/>
            <a:t>fuel</a:t>
          </a:r>
          <a:endParaRPr lang="sv-SE" sz="1500" kern="1200" dirty="0"/>
        </a:p>
      </dsp:txBody>
      <dsp:txXfrm>
        <a:off x="3084794" y="2098406"/>
        <a:ext cx="1088359" cy="1088359"/>
      </dsp:txXfrm>
    </dsp:sp>
    <dsp:sp modelId="{33C4BCA3-3814-4BBC-9BBE-D38F885F9052}">
      <dsp:nvSpPr>
        <dsp:cNvPr id="0" name=""/>
        <dsp:cNvSpPr/>
      </dsp:nvSpPr>
      <dsp:spPr>
        <a:xfrm>
          <a:off x="1728196" y="504057"/>
          <a:ext cx="1539171" cy="15391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 dirty="0"/>
            <a:t>Energy </a:t>
          </a:r>
          <a:r>
            <a:rPr lang="sv-SE" sz="1500" kern="1200" dirty="0" err="1"/>
            <a:t>content</a:t>
          </a:r>
          <a:r>
            <a:rPr lang="sv-SE" sz="1500" kern="1200" dirty="0"/>
            <a:t> </a:t>
          </a:r>
          <a:r>
            <a:rPr lang="sv-SE" sz="1500" kern="1200" dirty="0" err="1"/>
            <a:t>of</a:t>
          </a:r>
          <a:r>
            <a:rPr lang="sv-SE" sz="1500" kern="1200" dirty="0"/>
            <a:t> the fossil </a:t>
          </a:r>
          <a:r>
            <a:rPr lang="sv-SE" sz="1500" kern="1200" dirty="0" err="1"/>
            <a:t>fuel</a:t>
          </a:r>
          <a:r>
            <a:rPr lang="sv-SE" sz="1500" kern="1200" dirty="0"/>
            <a:t> and </a:t>
          </a:r>
          <a:r>
            <a:rPr lang="sv-SE" sz="1500" kern="1200" dirty="0" err="1"/>
            <a:t>biofuel</a:t>
          </a:r>
          <a:endParaRPr lang="sv-SE" sz="1500" kern="1200" dirty="0"/>
        </a:p>
      </dsp:txBody>
      <dsp:txXfrm>
        <a:off x="1953602" y="729463"/>
        <a:ext cx="1088359" cy="1088359"/>
      </dsp:txXfrm>
    </dsp:sp>
    <dsp:sp modelId="{9AA9D195-F355-4249-BAA7-16E7C3854EFE}">
      <dsp:nvSpPr>
        <dsp:cNvPr id="0" name=""/>
        <dsp:cNvSpPr/>
      </dsp:nvSpPr>
      <dsp:spPr>
        <a:xfrm>
          <a:off x="3744421" y="432043"/>
          <a:ext cx="1539171" cy="15391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 dirty="0"/>
            <a:t>GHG emissions </a:t>
          </a:r>
          <a:r>
            <a:rPr lang="sv-SE" sz="1500" kern="1200" dirty="0" err="1"/>
            <a:t>of</a:t>
          </a:r>
          <a:r>
            <a:rPr lang="sv-SE" sz="1500" kern="1200" dirty="0"/>
            <a:t> </a:t>
          </a:r>
          <a:r>
            <a:rPr lang="sv-SE" sz="1500" kern="1200" dirty="0" err="1"/>
            <a:t>biofuel</a:t>
          </a:r>
          <a:r>
            <a:rPr lang="sv-SE" sz="1500" kern="1200" dirty="0"/>
            <a:t> </a:t>
          </a:r>
          <a:r>
            <a:rPr lang="sv-SE" sz="1500" kern="1200" dirty="0" err="1"/>
            <a:t>componets</a:t>
          </a:r>
          <a:r>
            <a:rPr lang="sv-SE" sz="1500" kern="1200" dirty="0"/>
            <a:t> (LCA)</a:t>
          </a:r>
        </a:p>
      </dsp:txBody>
      <dsp:txXfrm>
        <a:off x="3969827" y="657449"/>
        <a:ext cx="1088359" cy="1088359"/>
      </dsp:txXfrm>
    </dsp:sp>
    <dsp:sp modelId="{57825A77-31F7-4580-AA26-008891C170FF}">
      <dsp:nvSpPr>
        <dsp:cNvPr id="0" name=""/>
        <dsp:cNvSpPr/>
      </dsp:nvSpPr>
      <dsp:spPr>
        <a:xfrm>
          <a:off x="1296137" y="72014"/>
          <a:ext cx="4788532" cy="3830825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8263" y="0"/>
            <a:ext cx="296703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83725"/>
            <a:ext cx="296703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8263" y="9483725"/>
            <a:ext cx="296703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4099CC03-0A68-4FE0-901C-BABC70936B6A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02296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074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18435" name="Rectangle 3075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18436" name="Rectangle 3076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125" y="762000"/>
            <a:ext cx="6635750" cy="3733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8437" name="Rectangle 3077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724400"/>
            <a:ext cx="50292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8438" name="Rectangle 3078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880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18439" name="Rectangle 3079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44880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3FEE2625-1DD8-4C13-A5BB-5C2E4DEB1102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88884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Research is a </a:t>
            </a:r>
            <a:r>
              <a:rPr lang="sv-SE" dirty="0" err="1"/>
              <a:t>complement</a:t>
            </a:r>
            <a:r>
              <a:rPr lang="sv-SE" dirty="0"/>
              <a:t> to </a:t>
            </a:r>
            <a:r>
              <a:rPr lang="sv-SE" dirty="0" err="1"/>
              <a:t>other</a:t>
            </a:r>
            <a:r>
              <a:rPr lang="sv-SE" dirty="0"/>
              <a:t> </a:t>
            </a:r>
            <a:r>
              <a:rPr lang="sv-SE" dirty="0" err="1"/>
              <a:t>activities</a:t>
            </a:r>
            <a:r>
              <a:rPr lang="sv-SE" dirty="0"/>
              <a:t> and the ambition is to </a:t>
            </a:r>
            <a:r>
              <a:rPr lang="sv-SE" dirty="0" err="1"/>
              <a:t>contribute</a:t>
            </a:r>
            <a:r>
              <a:rPr lang="sv-SE" dirty="0"/>
              <a:t> in the areas </a:t>
            </a:r>
            <a:r>
              <a:rPr lang="sv-SE" dirty="0" err="1"/>
              <a:t>where</a:t>
            </a:r>
            <a:r>
              <a:rPr lang="sv-SE" dirty="0"/>
              <a:t> research is an </a:t>
            </a:r>
            <a:r>
              <a:rPr lang="sv-SE" dirty="0" err="1"/>
              <a:t>effective</a:t>
            </a:r>
            <a:r>
              <a:rPr lang="sv-SE" dirty="0"/>
              <a:t> </a:t>
            </a:r>
            <a:r>
              <a:rPr lang="sv-SE" dirty="0" err="1"/>
              <a:t>tool</a:t>
            </a:r>
            <a:r>
              <a:rPr lang="sv-SE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E2625-1DD8-4C13-A5BB-5C2E4DEB1102}" type="slidenum">
              <a:rPr lang="sv-SE" smtClean="0"/>
              <a:pPr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6867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67200" y="332656"/>
            <a:ext cx="7620000" cy="2055812"/>
          </a:xfrm>
        </p:spPr>
        <p:txBody>
          <a:bodyPr anchor="b"/>
          <a:lstStyle>
            <a:lvl1pPr>
              <a:defRPr b="0">
                <a:latin typeface="+mj-lt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267200" y="2667000"/>
            <a:ext cx="7620000" cy="2971800"/>
          </a:xfrm>
          <a:noFill/>
        </p:spPr>
        <p:txBody>
          <a:bodyPr lIns="0" tIns="0" rIns="0" bIns="0"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1CBA474-F9D6-49A5-ABE8-16828E6B12A0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8" name="Rectangle 11"/>
          <p:cNvSpPr>
            <a:spLocks noChangeArrowheads="1"/>
          </p:cNvSpPr>
          <p:nvPr userDrawn="1"/>
        </p:nvSpPr>
        <p:spPr bwMode="auto">
          <a:xfrm>
            <a:off x="-1" y="0"/>
            <a:ext cx="4068000" cy="226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algn="r">
              <a:lnSpc>
                <a:spcPts val="1400"/>
              </a:lnSpc>
            </a:pPr>
            <a:r>
              <a:rPr lang="sv-SE" sz="1000"/>
              <a:t> </a:t>
            </a:r>
            <a:endParaRPr lang="sv-SE" sz="2400">
              <a:latin typeface="Times New Roman" pitchFamily="18" charset="0"/>
            </a:endParaRPr>
          </a:p>
        </p:txBody>
      </p:sp>
      <p:pic>
        <p:nvPicPr>
          <p:cNvPr id="10" name="Picture 12" descr="stem_eng_pms_lef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51577"/>
            <a:ext cx="1303338" cy="346075"/>
          </a:xfrm>
          <a:prstGeom prst="rect">
            <a:avLst/>
          </a:prstGeom>
          <a:noFill/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43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0FF09FB-1CD1-4F17-9157-097B64E35455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4266000" y="332656"/>
            <a:ext cx="7620000" cy="2055812"/>
          </a:xfrm>
        </p:spPr>
        <p:txBody>
          <a:bodyPr anchor="b"/>
          <a:lstStyle>
            <a:lvl1pPr>
              <a:defRPr b="0">
                <a:latin typeface="+mj-lt"/>
              </a:defRPr>
            </a:lvl1pPr>
          </a:lstStyle>
          <a:p>
            <a:r>
              <a:rPr lang="sv-SE" dirty="0"/>
              <a:t>Klicka här för att ändra format på bakgrundsrubriken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267200" y="2667000"/>
            <a:ext cx="7620000" cy="29718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 dirty="0"/>
              <a:t>Klicka här för att ändra format på underrubrik i bakgrunden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6A16ED3-43AA-42FD-B03D-1C542D37AD70}" type="slidenum">
              <a:rPr lang="sv-SE"/>
              <a:pPr/>
              <a:t>‹#›</a:t>
            </a:fld>
            <a:endParaRPr lang="sv-SE"/>
          </a:p>
        </p:txBody>
      </p:sp>
      <p:pic>
        <p:nvPicPr>
          <p:cNvPr id="8" name="Picture 12" descr="lig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53163"/>
            <a:ext cx="1619250" cy="344487"/>
          </a:xfrm>
          <a:prstGeom prst="rect">
            <a:avLst/>
          </a:prstGeom>
          <a:noFill/>
        </p:spPr>
      </p:pic>
      <p:sp>
        <p:nvSpPr>
          <p:cNvPr id="9" name="Rectangle 11"/>
          <p:cNvSpPr>
            <a:spLocks noChangeArrowheads="1"/>
          </p:cNvSpPr>
          <p:nvPr userDrawn="1"/>
        </p:nvSpPr>
        <p:spPr bwMode="auto">
          <a:xfrm>
            <a:off x="-1" y="0"/>
            <a:ext cx="4068000" cy="226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algn="r">
              <a:lnSpc>
                <a:spcPts val="1400"/>
              </a:lnSpc>
            </a:pPr>
            <a:r>
              <a:rPr lang="sv-SE" sz="1000"/>
              <a:t> </a:t>
            </a:r>
            <a:endParaRPr lang="sv-SE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045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B022CF4-6C19-4A3A-BC03-E4C52FDFA96C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04949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94800" y="403200"/>
            <a:ext cx="10800000" cy="1152000"/>
          </a:xfrm>
        </p:spPr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94800" y="1773238"/>
            <a:ext cx="5292000" cy="4176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03950" y="1773238"/>
            <a:ext cx="5306400" cy="4176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1A842FB-563A-4F48-97E8-6486700E14E5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4463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208601C-223C-4704-9DD8-968F10FCE3EF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7812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0FF09FB-1CD1-4F17-9157-097B64E35455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18516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4266000" y="332656"/>
            <a:ext cx="7620000" cy="2055812"/>
          </a:xfrm>
        </p:spPr>
        <p:txBody>
          <a:bodyPr anchor="b"/>
          <a:lstStyle>
            <a:lvl1pPr>
              <a:defRPr b="0">
                <a:latin typeface="+mj-lt"/>
              </a:defRPr>
            </a:lvl1pPr>
          </a:lstStyle>
          <a:p>
            <a:r>
              <a:rPr lang="sv-SE" dirty="0"/>
              <a:t>Klicka här för att ändra format på bakgrundsrubriken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267200" y="2667000"/>
            <a:ext cx="7620000" cy="29718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 dirty="0"/>
              <a:t>Klicka här för att ändra format på underrubrik i bakgrunden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6A16ED3-43AA-42FD-B03D-1C542D37AD70}" type="slidenum">
              <a:rPr lang="sv-SE"/>
              <a:pPr/>
              <a:t>‹#›</a:t>
            </a:fld>
            <a:endParaRPr lang="sv-SE"/>
          </a:p>
        </p:txBody>
      </p:sp>
      <p:pic>
        <p:nvPicPr>
          <p:cNvPr id="8" name="Picture 12" descr="lig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53163"/>
            <a:ext cx="1619250" cy="344487"/>
          </a:xfrm>
          <a:prstGeom prst="rect">
            <a:avLst/>
          </a:prstGeom>
          <a:noFill/>
        </p:spPr>
      </p:pic>
      <p:sp>
        <p:nvSpPr>
          <p:cNvPr id="9" name="Rectangle 11"/>
          <p:cNvSpPr>
            <a:spLocks noChangeArrowheads="1"/>
          </p:cNvSpPr>
          <p:nvPr userDrawn="1"/>
        </p:nvSpPr>
        <p:spPr bwMode="auto">
          <a:xfrm>
            <a:off x="-1" y="0"/>
            <a:ext cx="4068000" cy="226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algn="r">
              <a:lnSpc>
                <a:spcPts val="1400"/>
              </a:lnSpc>
            </a:pPr>
            <a:r>
              <a:rPr lang="sv-SE" sz="1000"/>
              <a:t> </a:t>
            </a:r>
            <a:endParaRPr lang="sv-SE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60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B022CF4-6C19-4A3A-BC03-E4C52FDFA96C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80115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94800" y="403200"/>
            <a:ext cx="10800000" cy="1152000"/>
          </a:xfrm>
        </p:spPr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94800" y="1773238"/>
            <a:ext cx="5292000" cy="4176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03950" y="1773238"/>
            <a:ext cx="5306400" cy="4176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1A842FB-563A-4F48-97E8-6486700E14E5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81749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208601C-223C-4704-9DD8-968F10FCE3EF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2101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BA58008-0BF1-4306-8D2F-666B0748070A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0FF09FB-1CD1-4F17-9157-097B64E35455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2247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94800" y="403200"/>
            <a:ext cx="10800000" cy="1152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94800" y="1773238"/>
            <a:ext cx="5292000" cy="4176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03950" y="1773238"/>
            <a:ext cx="5292000" cy="4176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B3B8F09-21C9-4403-923D-6CB7BC6E6896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A1584BA-F058-4897-B5B0-1A9226C6C7F3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F92CFF1-EA48-489B-A3DA-ECB9E3DC7D2A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4266000" y="332656"/>
            <a:ext cx="7620000" cy="2055812"/>
          </a:xfrm>
        </p:spPr>
        <p:txBody>
          <a:bodyPr anchor="b"/>
          <a:lstStyle>
            <a:lvl1pPr>
              <a:defRPr b="0">
                <a:latin typeface="+mj-lt"/>
              </a:defRPr>
            </a:lvl1pPr>
          </a:lstStyle>
          <a:p>
            <a:r>
              <a:rPr lang="sv-SE" dirty="0"/>
              <a:t>Klicka här för att ändra format på bakgrundsrubriken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267200" y="2667000"/>
            <a:ext cx="7620000" cy="29718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 dirty="0"/>
              <a:t>Klicka här för att ändra format på underrubrik i bakgrunden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6A16ED3-43AA-42FD-B03D-1C542D37AD70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9" name="Rectangle 11"/>
          <p:cNvSpPr>
            <a:spLocks noChangeArrowheads="1"/>
          </p:cNvSpPr>
          <p:nvPr userDrawn="1"/>
        </p:nvSpPr>
        <p:spPr bwMode="auto">
          <a:xfrm>
            <a:off x="-1" y="0"/>
            <a:ext cx="4068000" cy="226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algn="r">
              <a:lnSpc>
                <a:spcPts val="1400"/>
              </a:lnSpc>
            </a:pPr>
            <a:r>
              <a:rPr lang="sv-SE" sz="1000"/>
              <a:t> </a:t>
            </a:r>
            <a:endParaRPr lang="sv-SE" sz="2400">
              <a:latin typeface="Times New Roman" pitchFamily="18" charset="0"/>
            </a:endParaRPr>
          </a:p>
        </p:txBody>
      </p:sp>
      <p:pic>
        <p:nvPicPr>
          <p:cNvPr id="10" name="Picture 12" descr="stem_eng_pms_lef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51577"/>
            <a:ext cx="1303338" cy="346075"/>
          </a:xfrm>
          <a:prstGeom prst="rect">
            <a:avLst/>
          </a:prstGeom>
          <a:noFill/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43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B022CF4-6C19-4A3A-BC03-E4C52FDFA96C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94800" y="403200"/>
            <a:ext cx="10800000" cy="1152000"/>
          </a:xfrm>
        </p:spPr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94800" y="1773238"/>
            <a:ext cx="5292000" cy="4176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03950" y="1773238"/>
            <a:ext cx="5306400" cy="4176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1A842FB-563A-4F48-97E8-6486700E14E5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208601C-223C-4704-9DD8-968F10FCE3EF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94800" y="403200"/>
            <a:ext cx="10800000" cy="11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4800" y="1773238"/>
            <a:ext cx="10800000" cy="4176712"/>
          </a:xfrm>
          <a:prstGeom prst="rect">
            <a:avLst/>
          </a:prstGeom>
          <a:solidFill>
            <a:schemeClr val="accent1">
              <a:alpha val="2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180000" tIns="180000" rIns="180000" bIns="108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265084" y="6164263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sv-SE"/>
          </a:p>
        </p:txBody>
      </p:sp>
      <p:sp>
        <p:nvSpPr>
          <p:cNvPr id="1041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499600" y="6164263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79C96E5-2C98-4EAF-A68C-B4C04A74483A}" type="slidenum">
              <a:rPr lang="sv-SE"/>
              <a:pPr/>
              <a:t>‹#›</a:t>
            </a:fld>
            <a:endParaRPr lang="sv-SE"/>
          </a:p>
        </p:txBody>
      </p:sp>
      <p:pic>
        <p:nvPicPr>
          <p:cNvPr id="8" name="Picture 12" descr="stem_eng_pms_left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850" y="6251577"/>
            <a:ext cx="1303338" cy="3460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8" r:id="rId3"/>
    <p:sldLayoutId id="2147483660" r:id="rId4"/>
    <p:sldLayoutId id="2147483661" r:id="rId5"/>
  </p:sldLayoutIdLst>
  <p:txStyles>
    <p:titleStyle>
      <a:lvl1pPr algn="l" rtl="0" eaLnBrk="1" fontAlgn="base" hangingPunct="1">
        <a:lnSpc>
          <a:spcPts val="4600"/>
        </a:lnSpc>
        <a:spcBef>
          <a:spcPct val="0"/>
        </a:spcBef>
        <a:spcAft>
          <a:spcPct val="0"/>
        </a:spcAft>
        <a:defRPr sz="4000" b="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4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98500" indent="-354013" algn="l" rtl="0" eaLnBrk="1" fontAlgn="base" hangingPunct="1">
        <a:spcBef>
          <a:spcPct val="4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963613" indent="-263525" algn="l" rtl="0" eaLnBrk="1" fontAlgn="base" hangingPunct="1">
        <a:spcBef>
          <a:spcPct val="4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214438" indent="-249238" algn="l" rtl="0" eaLnBrk="1" fontAlgn="base" hangingPunct="1">
        <a:spcBef>
          <a:spcPct val="40000"/>
        </a:spcBef>
        <a:spcAft>
          <a:spcPct val="0"/>
        </a:spcAft>
        <a:buChar char="-"/>
        <a:defRPr sz="2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94800" y="403200"/>
            <a:ext cx="10800000" cy="11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bakgrundsrubriken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4800" y="1773238"/>
            <a:ext cx="10800000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265084" y="6164263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sv-SE"/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499600" y="6164263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FB244A4-5FAB-41E7-8F13-75565648FC8E}" type="slidenum">
              <a:rPr lang="sv-SE"/>
              <a:pPr/>
              <a:t>‹#›</a:t>
            </a:fld>
            <a:endParaRPr lang="sv-SE"/>
          </a:p>
        </p:txBody>
      </p:sp>
      <p:pic>
        <p:nvPicPr>
          <p:cNvPr id="8" name="Picture 12" descr="stem_eng_pms_left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850" y="6251577"/>
            <a:ext cx="1303338" cy="3460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6" r:id="rId2"/>
    <p:sldLayoutId id="2147483668" r:id="rId3"/>
    <p:sldLayoutId id="2147483670" r:id="rId4"/>
    <p:sldLayoutId id="2147483671" r:id="rId5"/>
  </p:sldLayoutIdLst>
  <p:txStyles>
    <p:titleStyle>
      <a:lvl1pPr algn="l" rtl="0" fontAlgn="base">
        <a:lnSpc>
          <a:spcPts val="4600"/>
        </a:lnSpc>
        <a:spcBef>
          <a:spcPct val="0"/>
        </a:spcBef>
        <a:spcAft>
          <a:spcPct val="0"/>
        </a:spcAft>
        <a:defRPr sz="4000" b="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4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98500" indent="-354013" algn="l" rtl="0" fontAlgn="base">
        <a:spcBef>
          <a:spcPct val="4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963613" indent="-263525" algn="l" rtl="0" fontAlgn="base">
        <a:spcBef>
          <a:spcPct val="4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214438" indent="-249238" algn="l" rtl="0" fontAlgn="base">
        <a:spcBef>
          <a:spcPct val="40000"/>
        </a:spcBef>
        <a:spcAft>
          <a:spcPct val="0"/>
        </a:spcAft>
        <a:buChar char="-"/>
        <a:defRPr sz="22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94800" y="403200"/>
            <a:ext cx="10800000" cy="11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bakgrundsrubriken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4800" y="1773238"/>
            <a:ext cx="10800000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265084" y="6164263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sv-SE"/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499600" y="6164263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FB244A4-5FAB-41E7-8F13-75565648FC8E}" type="slidenum">
              <a:rPr lang="sv-SE"/>
              <a:pPr/>
              <a:t>‹#›</a:t>
            </a:fld>
            <a:endParaRPr lang="sv-SE"/>
          </a:p>
        </p:txBody>
      </p:sp>
      <p:pic>
        <p:nvPicPr>
          <p:cNvPr id="7" name="Picture 12" descr="ligg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850" y="6253163"/>
            <a:ext cx="1619250" cy="3444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9850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 algn="l" rtl="0" fontAlgn="base">
        <a:lnSpc>
          <a:spcPts val="4600"/>
        </a:lnSpc>
        <a:spcBef>
          <a:spcPct val="0"/>
        </a:spcBef>
        <a:spcAft>
          <a:spcPct val="0"/>
        </a:spcAft>
        <a:defRPr sz="4000" b="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4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98500" indent="-354013" algn="l" rtl="0" fontAlgn="base">
        <a:spcBef>
          <a:spcPct val="4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963613" indent="-263525" algn="l" rtl="0" fontAlgn="base">
        <a:spcBef>
          <a:spcPct val="4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214438" indent="-249238" algn="l" rtl="0" fontAlgn="base">
        <a:spcBef>
          <a:spcPct val="40000"/>
        </a:spcBef>
        <a:spcAft>
          <a:spcPct val="0"/>
        </a:spcAft>
        <a:buChar char="-"/>
        <a:defRPr sz="22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94800" y="403200"/>
            <a:ext cx="10800000" cy="11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bakgrundsrubriken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4800" y="1773238"/>
            <a:ext cx="10800000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265084" y="6164263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sv-SE"/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499600" y="6164263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FB244A4-5FAB-41E7-8F13-75565648FC8E}" type="slidenum">
              <a:rPr lang="sv-SE"/>
              <a:pPr/>
              <a:t>‹#›</a:t>
            </a:fld>
            <a:endParaRPr lang="sv-SE"/>
          </a:p>
        </p:txBody>
      </p:sp>
      <p:pic>
        <p:nvPicPr>
          <p:cNvPr id="7" name="Picture 12" descr="ligg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850" y="6253163"/>
            <a:ext cx="1619250" cy="3444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109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</p:sldLayoutIdLst>
  <p:txStyles>
    <p:titleStyle>
      <a:lvl1pPr algn="l" rtl="0" fontAlgn="base">
        <a:lnSpc>
          <a:spcPts val="4600"/>
        </a:lnSpc>
        <a:spcBef>
          <a:spcPct val="0"/>
        </a:spcBef>
        <a:spcAft>
          <a:spcPct val="0"/>
        </a:spcAft>
        <a:defRPr sz="4000" b="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4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98500" indent="-354013" algn="l" rtl="0" fontAlgn="base">
        <a:spcBef>
          <a:spcPct val="4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963613" indent="-263525" algn="l" rtl="0" fontAlgn="base">
        <a:spcBef>
          <a:spcPct val="4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214438" indent="-249238" algn="l" rtl="0" fontAlgn="base">
        <a:spcBef>
          <a:spcPct val="40000"/>
        </a:spcBef>
        <a:spcAft>
          <a:spcPct val="0"/>
        </a:spcAft>
        <a:buChar char="-"/>
        <a:defRPr sz="22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png"/><Relationship Id="rId7" Type="http://schemas.openxmlformats.org/officeDocument/2006/relationships/image" Target="../media/image20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Relationship Id="rId9" Type="http://schemas.openxmlformats.org/officeDocument/2006/relationships/image" Target="../media/image2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se/url?sa=i&amp;rct=j&amp;q=&amp;esrc=s&amp;source=images&amp;cd=&amp;cad=rja&amp;uact=8&amp;ved=0CAcQjRw&amp;url=http://ajitvadakayil.blogspot.com/2010/12/tall-oil-on-chemical-tankers-capt-ajit.html&amp;ei=ICRoVaiCD4iCzAOesIGYBw&amp;psig=AFQjCNH1bybEgAwyrWWSh31wa6XhivSeMQ&amp;ust=1432974674470072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f3centre.se/en/publications/" TargetMode="Externa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hyperlink" Target="https://www.google.com/url?sa=i&amp;rct=j&amp;q=&amp;esrc=s&amp;source=images&amp;cd=&amp;ved=2ahUKEwio_JzOoYThAhXBw6YKHXM8BjUQjRx6BAgBEAQ&amp;url=https://www.sp.se/sv/index/services/event/kalendarium/Documents/SHC%20Produktblad_2017-04-24_131910.pdf&amp;psig=AOvVaw1jXACDaH4TXifWDe0DRUnB&amp;ust=1552743274250913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://upload.wikimedia.org/wikipedia/commons/e/ee/Lignin_structure.sv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mailto:Jonas.lindmark@energimyndigheten.se" TargetMode="Externa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Transport </a:t>
            </a:r>
            <a:r>
              <a:rPr lang="sv-SE" dirty="0" err="1"/>
              <a:t>biofuels</a:t>
            </a:r>
            <a:r>
              <a:rPr lang="sv-SE" dirty="0"/>
              <a:t> in Sweden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-Biofuels policy in Sweden – status and outlook</a:t>
            </a:r>
          </a:p>
          <a:p>
            <a:r>
              <a:rPr lang="en-US" b="1" dirty="0"/>
              <a:t>-Update on supported R&amp;D in biofuels and large Swedish demo projects</a:t>
            </a: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D492F45-BA12-420E-B9B3-D990127DF2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3" t="62131" r="40950" b="6903"/>
          <a:stretch/>
        </p:blipFill>
        <p:spPr>
          <a:xfrm>
            <a:off x="0" y="-1"/>
            <a:ext cx="4079776" cy="2276873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8DE83CB5-B2B0-4143-9E82-D709B3A230C1}"/>
              </a:ext>
            </a:extLst>
          </p:cNvPr>
          <p:cNvSpPr txBox="1"/>
          <p:nvPr/>
        </p:nvSpPr>
        <p:spPr>
          <a:xfrm>
            <a:off x="6564177" y="6021288"/>
            <a:ext cx="56278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Jonas Lindmark, Swedish Energy Agency</a:t>
            </a:r>
          </a:p>
          <a:p>
            <a:r>
              <a:rPr lang="sv-SE" dirty="0"/>
              <a:t>IEA </a:t>
            </a:r>
            <a:r>
              <a:rPr lang="sv-SE" dirty="0" err="1"/>
              <a:t>Bioenergy</a:t>
            </a:r>
            <a:r>
              <a:rPr lang="sv-SE" dirty="0"/>
              <a:t> Task 39 meeting 2019-09-17</a:t>
            </a:r>
          </a:p>
        </p:txBody>
      </p:sp>
      <p:pic>
        <p:nvPicPr>
          <p:cNvPr id="6" name="Platshållare för innehåll 4">
            <a:extLst>
              <a:ext uri="{FF2B5EF4-FFF2-40B4-BE49-F238E27FC236}">
                <a16:creationId xmlns:a16="http://schemas.microsoft.com/office/drawing/2014/main" id="{2E3A2550-9B61-4FF4-9FEC-11611D0258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5" t="49158"/>
          <a:stretch/>
        </p:blipFill>
        <p:spPr bwMode="auto">
          <a:xfrm rot="10800000">
            <a:off x="-2401" y="-27385"/>
            <a:ext cx="4082177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AE29BA5-62E6-4981-BE98-CCB905E4E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404664"/>
            <a:ext cx="10800000" cy="4176712"/>
          </a:xfrm>
        </p:spPr>
        <p:txBody>
          <a:bodyPr/>
          <a:lstStyle/>
          <a:p>
            <a:r>
              <a:rPr lang="en-US" sz="3200" b="1" dirty="0"/>
              <a:t>Research funding – the Swedish Energy Agency</a:t>
            </a:r>
          </a:p>
          <a:p>
            <a:pPr lvl="1">
              <a:buFontTx/>
              <a:buChar char="-"/>
            </a:pPr>
            <a:r>
              <a:rPr lang="sv-SE" sz="3000" dirty="0"/>
              <a:t>Total </a:t>
            </a:r>
            <a:r>
              <a:rPr lang="sv-SE" sz="3000" dirty="0" err="1"/>
              <a:t>yearly</a:t>
            </a:r>
            <a:r>
              <a:rPr lang="sv-SE" sz="3000" dirty="0"/>
              <a:t> budget approx.140 million €</a:t>
            </a:r>
          </a:p>
          <a:p>
            <a:pPr lvl="1">
              <a:buFontTx/>
              <a:buChar char="-"/>
            </a:pPr>
            <a:r>
              <a:rPr lang="sv-SE" sz="3000" dirty="0"/>
              <a:t>Co-</a:t>
            </a:r>
            <a:r>
              <a:rPr lang="sv-SE" sz="3000" dirty="0" err="1"/>
              <a:t>funded</a:t>
            </a:r>
            <a:r>
              <a:rPr lang="sv-SE" sz="3000" dirty="0"/>
              <a:t> </a:t>
            </a:r>
            <a:r>
              <a:rPr lang="sv-SE" sz="3000" dirty="0" err="1"/>
              <a:t>with</a:t>
            </a:r>
            <a:r>
              <a:rPr lang="sv-SE" sz="3000" dirty="0"/>
              <a:t> </a:t>
            </a:r>
            <a:r>
              <a:rPr lang="sv-SE" sz="3000" dirty="0" err="1"/>
              <a:t>industry</a:t>
            </a:r>
            <a:r>
              <a:rPr lang="sv-SE" sz="3000" dirty="0"/>
              <a:t> </a:t>
            </a:r>
            <a:r>
              <a:rPr lang="sv-SE" sz="3000" dirty="0" err="1"/>
              <a:t>with</a:t>
            </a:r>
            <a:r>
              <a:rPr lang="sv-SE" sz="3000" dirty="0"/>
              <a:t> </a:t>
            </a:r>
            <a:r>
              <a:rPr lang="sv-SE" sz="3000" dirty="0" err="1"/>
              <a:t>similar</a:t>
            </a:r>
            <a:r>
              <a:rPr lang="sv-SE" sz="3000" dirty="0"/>
              <a:t> </a:t>
            </a:r>
            <a:r>
              <a:rPr lang="sv-SE" sz="3000" dirty="0" err="1"/>
              <a:t>amount</a:t>
            </a:r>
            <a:endParaRPr lang="sv-SE" sz="3000" dirty="0"/>
          </a:p>
          <a:p>
            <a:pPr lvl="1">
              <a:buFontTx/>
              <a:buChar char="-"/>
            </a:pPr>
            <a:r>
              <a:rPr lang="sv-SE" sz="3000" dirty="0"/>
              <a:t>From fundamental research to demonstration and </a:t>
            </a:r>
            <a:r>
              <a:rPr lang="sv-SE" sz="3000" dirty="0" err="1"/>
              <a:t>introduction</a:t>
            </a:r>
            <a:r>
              <a:rPr lang="sv-SE" sz="3000" dirty="0"/>
              <a:t> on international markets</a:t>
            </a:r>
          </a:p>
          <a:p>
            <a:pPr marL="344487" lvl="1" indent="0">
              <a:buNone/>
            </a:pPr>
            <a:br>
              <a:rPr lang="sv-SE" sz="3000" dirty="0"/>
            </a:br>
            <a:endParaRPr lang="sv-SE" sz="3000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93DCAF60-1D52-4E29-9BA2-19673D1113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67" t="4360" r="2313" b="4115"/>
          <a:stretch/>
        </p:blipFill>
        <p:spPr>
          <a:xfrm>
            <a:off x="7105367" y="3622081"/>
            <a:ext cx="4320480" cy="302433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F1B783EF-6314-43BC-BA43-963D4471C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0928" y="4758011"/>
            <a:ext cx="857250" cy="752475"/>
          </a:xfrm>
          <a:prstGeom prst="rect">
            <a:avLst/>
          </a:prstGeom>
        </p:spPr>
      </p:pic>
      <p:grpSp>
        <p:nvGrpSpPr>
          <p:cNvPr id="41" name="Grupp 40">
            <a:extLst>
              <a:ext uri="{FF2B5EF4-FFF2-40B4-BE49-F238E27FC236}">
                <a16:creationId xmlns:a16="http://schemas.microsoft.com/office/drawing/2014/main" id="{6F5C44CC-C74F-42B3-839A-008208FC1A01}"/>
              </a:ext>
            </a:extLst>
          </p:cNvPr>
          <p:cNvGrpSpPr/>
          <p:nvPr/>
        </p:nvGrpSpPr>
        <p:grpSpPr>
          <a:xfrm>
            <a:off x="2072201" y="3789040"/>
            <a:ext cx="3201472" cy="2963133"/>
            <a:chOff x="6363553" y="1456121"/>
            <a:chExt cx="11655307" cy="10803758"/>
          </a:xfrm>
        </p:grpSpPr>
        <p:sp>
          <p:nvSpPr>
            <p:cNvPr id="42" name="Ellips 41">
              <a:extLst>
                <a:ext uri="{FF2B5EF4-FFF2-40B4-BE49-F238E27FC236}">
                  <a16:creationId xmlns:a16="http://schemas.microsoft.com/office/drawing/2014/main" id="{19F44D7A-FB7A-4ECA-863D-A47BA49AA1DC}"/>
                </a:ext>
              </a:extLst>
            </p:cNvPr>
            <p:cNvSpPr/>
            <p:nvPr/>
          </p:nvSpPr>
          <p:spPr>
            <a:xfrm>
              <a:off x="6363553" y="1456121"/>
              <a:ext cx="6072924" cy="6072924"/>
            </a:xfrm>
            <a:prstGeom prst="ellipse">
              <a:avLst/>
            </a:prstGeom>
            <a:solidFill>
              <a:schemeClr val="bg1">
                <a:lumMod val="75000"/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43" name="textruta 42">
              <a:extLst>
                <a:ext uri="{FF2B5EF4-FFF2-40B4-BE49-F238E27FC236}">
                  <a16:creationId xmlns:a16="http://schemas.microsoft.com/office/drawing/2014/main" id="{A871A958-B0E7-4791-8F8A-55352E6C297C}"/>
                </a:ext>
              </a:extLst>
            </p:cNvPr>
            <p:cNvSpPr txBox="1"/>
            <p:nvPr/>
          </p:nvSpPr>
          <p:spPr>
            <a:xfrm>
              <a:off x="7418474" y="5463096"/>
              <a:ext cx="3981257" cy="8977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v-SE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/>
                </a:rPr>
                <a:t>Research policy</a:t>
              </a:r>
            </a:p>
          </p:txBody>
        </p:sp>
        <p:cxnSp>
          <p:nvCxnSpPr>
            <p:cNvPr id="44" name="Rak 7">
              <a:extLst>
                <a:ext uri="{FF2B5EF4-FFF2-40B4-BE49-F238E27FC236}">
                  <a16:creationId xmlns:a16="http://schemas.microsoft.com/office/drawing/2014/main" id="{FD2CA7E0-CF45-4C08-B899-E02DA03A62AC}"/>
                </a:ext>
              </a:extLst>
            </p:cNvPr>
            <p:cNvCxnSpPr/>
            <p:nvPr/>
          </p:nvCxnSpPr>
          <p:spPr>
            <a:xfrm>
              <a:off x="7265394" y="5269345"/>
              <a:ext cx="4158185" cy="0"/>
            </a:xfrm>
            <a:prstGeom prst="line">
              <a:avLst/>
            </a:prstGeom>
            <a:ln w="3492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5" name="Bildobjekt 44">
              <a:extLst>
                <a:ext uri="{FF2B5EF4-FFF2-40B4-BE49-F238E27FC236}">
                  <a16:creationId xmlns:a16="http://schemas.microsoft.com/office/drawing/2014/main" id="{728135E5-BD8A-4043-80F6-B281A4292D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82223" y="2144802"/>
              <a:ext cx="2035581" cy="3139210"/>
            </a:xfrm>
            <a:prstGeom prst="rect">
              <a:avLst/>
            </a:prstGeom>
          </p:spPr>
        </p:pic>
        <p:sp>
          <p:nvSpPr>
            <p:cNvPr id="46" name="Ellips 45">
              <a:extLst>
                <a:ext uri="{FF2B5EF4-FFF2-40B4-BE49-F238E27FC236}">
                  <a16:creationId xmlns:a16="http://schemas.microsoft.com/office/drawing/2014/main" id="{809B379F-3436-43EA-BC02-07120B4B21E8}"/>
                </a:ext>
              </a:extLst>
            </p:cNvPr>
            <p:cNvSpPr/>
            <p:nvPr/>
          </p:nvSpPr>
          <p:spPr>
            <a:xfrm>
              <a:off x="11965753" y="1456121"/>
              <a:ext cx="6053107" cy="6053107"/>
            </a:xfrm>
            <a:prstGeom prst="ellipse">
              <a:avLst/>
            </a:prstGeom>
            <a:solidFill>
              <a:schemeClr val="bg1">
                <a:lumMod val="75000"/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7" name="textruta 46">
              <a:extLst>
                <a:ext uri="{FF2B5EF4-FFF2-40B4-BE49-F238E27FC236}">
                  <a16:creationId xmlns:a16="http://schemas.microsoft.com/office/drawing/2014/main" id="{E81F1CB2-D38C-4419-A1B5-57F00BAA468E}"/>
                </a:ext>
              </a:extLst>
            </p:cNvPr>
            <p:cNvSpPr txBox="1"/>
            <p:nvPr/>
          </p:nvSpPr>
          <p:spPr>
            <a:xfrm>
              <a:off x="13307898" y="5357459"/>
              <a:ext cx="3979895" cy="1458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/>
                </a:rPr>
                <a:t>Energy- and </a:t>
              </a:r>
              <a:r>
                <a:rPr lang="sv-SE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/>
                </a:rPr>
                <a:t>climate</a:t>
              </a:r>
              <a:r>
                <a:rPr lang="sv-SE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/>
                </a:rPr>
                <a:t> policy</a:t>
              </a:r>
            </a:p>
          </p:txBody>
        </p:sp>
        <p:cxnSp>
          <p:nvCxnSpPr>
            <p:cNvPr id="48" name="Rak 11">
              <a:extLst>
                <a:ext uri="{FF2B5EF4-FFF2-40B4-BE49-F238E27FC236}">
                  <a16:creationId xmlns:a16="http://schemas.microsoft.com/office/drawing/2014/main" id="{6464AE02-BA09-42CC-AA97-F614F62C54F4}"/>
                </a:ext>
              </a:extLst>
            </p:cNvPr>
            <p:cNvCxnSpPr/>
            <p:nvPr/>
          </p:nvCxnSpPr>
          <p:spPr>
            <a:xfrm>
              <a:off x="13615387" y="5269345"/>
              <a:ext cx="4158183" cy="0"/>
            </a:xfrm>
            <a:prstGeom prst="line">
              <a:avLst/>
            </a:prstGeom>
            <a:ln w="3492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9" name="Bildobjekt 48">
              <a:extLst>
                <a:ext uri="{FF2B5EF4-FFF2-40B4-BE49-F238E27FC236}">
                  <a16:creationId xmlns:a16="http://schemas.microsoft.com/office/drawing/2014/main" id="{E58D468D-0124-438F-83C9-2093D9DEE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615387" y="2477859"/>
              <a:ext cx="2753839" cy="2803014"/>
            </a:xfrm>
            <a:prstGeom prst="rect">
              <a:avLst/>
            </a:prstGeom>
          </p:spPr>
        </p:pic>
        <p:sp>
          <p:nvSpPr>
            <p:cNvPr id="50" name="Ellips 49">
              <a:extLst>
                <a:ext uri="{FF2B5EF4-FFF2-40B4-BE49-F238E27FC236}">
                  <a16:creationId xmlns:a16="http://schemas.microsoft.com/office/drawing/2014/main" id="{87E5C513-A991-4094-86B5-5E4AEB584C81}"/>
                </a:ext>
              </a:extLst>
            </p:cNvPr>
            <p:cNvSpPr/>
            <p:nvPr/>
          </p:nvSpPr>
          <p:spPr>
            <a:xfrm>
              <a:off x="9140659" y="6206335"/>
              <a:ext cx="6053544" cy="6053544"/>
            </a:xfrm>
            <a:prstGeom prst="ellipse">
              <a:avLst/>
            </a:prstGeom>
            <a:solidFill>
              <a:schemeClr val="bg1">
                <a:lumMod val="75000"/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51" name="textruta 50">
              <a:extLst>
                <a:ext uri="{FF2B5EF4-FFF2-40B4-BE49-F238E27FC236}">
                  <a16:creationId xmlns:a16="http://schemas.microsoft.com/office/drawing/2014/main" id="{91B121DE-73FB-43CA-AC53-D782BFA50270}"/>
                </a:ext>
              </a:extLst>
            </p:cNvPr>
            <p:cNvSpPr txBox="1"/>
            <p:nvPr/>
          </p:nvSpPr>
          <p:spPr>
            <a:xfrm>
              <a:off x="10596208" y="10685577"/>
              <a:ext cx="3295643" cy="774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v-SE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/>
                </a:rPr>
                <a:t>Business policy</a:t>
              </a:r>
            </a:p>
          </p:txBody>
        </p:sp>
        <p:cxnSp>
          <p:nvCxnSpPr>
            <p:cNvPr id="52" name="Rak 16">
              <a:extLst>
                <a:ext uri="{FF2B5EF4-FFF2-40B4-BE49-F238E27FC236}">
                  <a16:creationId xmlns:a16="http://schemas.microsoft.com/office/drawing/2014/main" id="{6CB2E392-1057-4695-884C-C55731B0A502}"/>
                </a:ext>
              </a:extLst>
            </p:cNvPr>
            <p:cNvCxnSpPr/>
            <p:nvPr/>
          </p:nvCxnSpPr>
          <p:spPr>
            <a:xfrm>
              <a:off x="10100319" y="10491827"/>
              <a:ext cx="4158185" cy="0"/>
            </a:xfrm>
            <a:prstGeom prst="line">
              <a:avLst/>
            </a:prstGeom>
            <a:ln w="3492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Grupp 52">
              <a:extLst>
                <a:ext uri="{FF2B5EF4-FFF2-40B4-BE49-F238E27FC236}">
                  <a16:creationId xmlns:a16="http://schemas.microsoft.com/office/drawing/2014/main" id="{9CAEFD64-D379-489A-9B7D-64CED81F6133}"/>
                </a:ext>
              </a:extLst>
            </p:cNvPr>
            <p:cNvGrpSpPr/>
            <p:nvPr/>
          </p:nvGrpSpPr>
          <p:grpSpPr>
            <a:xfrm>
              <a:off x="10352858" y="8916378"/>
              <a:ext cx="3873835" cy="1585610"/>
              <a:chOff x="10600919" y="9662430"/>
              <a:chExt cx="3420424" cy="1400023"/>
            </a:xfrm>
          </p:grpSpPr>
          <p:pic>
            <p:nvPicPr>
              <p:cNvPr id="55" name="Bildobjekt 54">
                <a:extLst>
                  <a:ext uri="{FF2B5EF4-FFF2-40B4-BE49-F238E27FC236}">
                    <a16:creationId xmlns:a16="http://schemas.microsoft.com/office/drawing/2014/main" id="{E5AF83CB-1DDA-4EC6-813A-2949D8697A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600919" y="10494188"/>
                <a:ext cx="730325" cy="568030"/>
              </a:xfrm>
              <a:prstGeom prst="rect">
                <a:avLst/>
              </a:prstGeom>
            </p:spPr>
          </p:pic>
          <p:pic>
            <p:nvPicPr>
              <p:cNvPr id="56" name="Bildobjekt 55">
                <a:extLst>
                  <a:ext uri="{FF2B5EF4-FFF2-40B4-BE49-F238E27FC236}">
                    <a16:creationId xmlns:a16="http://schemas.microsoft.com/office/drawing/2014/main" id="{ABB2600F-2545-4463-99B4-2A125CC322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flipH="1">
                <a:off x="11571381" y="9863653"/>
                <a:ext cx="1015932" cy="1198800"/>
              </a:xfrm>
              <a:prstGeom prst="rect">
                <a:avLst/>
              </a:prstGeom>
            </p:spPr>
          </p:pic>
          <p:pic>
            <p:nvPicPr>
              <p:cNvPr id="57" name="Bildobjekt 56">
                <a:extLst>
                  <a:ext uri="{FF2B5EF4-FFF2-40B4-BE49-F238E27FC236}">
                    <a16:creationId xmlns:a16="http://schemas.microsoft.com/office/drawing/2014/main" id="{F9E22B25-D601-481D-96AE-F1CA239860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2844709" y="9662430"/>
                <a:ext cx="1176634" cy="1399789"/>
              </a:xfrm>
              <a:prstGeom prst="rect">
                <a:avLst/>
              </a:prstGeom>
            </p:spPr>
          </p:pic>
        </p:grpSp>
        <p:pic>
          <p:nvPicPr>
            <p:cNvPr id="54" name="Bildobjekt 53">
              <a:extLst>
                <a:ext uri="{FF2B5EF4-FFF2-40B4-BE49-F238E27FC236}">
                  <a16:creationId xmlns:a16="http://schemas.microsoft.com/office/drawing/2014/main" id="{388D8798-97E8-4C17-91F0-191CD48C5AB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421351" y="7225062"/>
              <a:ext cx="2484348" cy="22359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16673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ruta 22">
            <a:extLst>
              <a:ext uri="{FF2B5EF4-FFF2-40B4-BE49-F238E27FC236}">
                <a16:creationId xmlns:a16="http://schemas.microsoft.com/office/drawing/2014/main" id="{046B1D7A-5AA3-1B43-B4C4-E35E9E9BA793}"/>
              </a:ext>
            </a:extLst>
          </p:cNvPr>
          <p:cNvSpPr txBox="1"/>
          <p:nvPr/>
        </p:nvSpPr>
        <p:spPr>
          <a:xfrm>
            <a:off x="825579" y="566529"/>
            <a:ext cx="9662909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5" fontAlgn="auto">
              <a:lnSpc>
                <a:spcPts val="325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v-SE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Biofuels</a:t>
            </a:r>
            <a:r>
              <a:rPr lang="sv-SE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research programs cover all </a:t>
            </a:r>
            <a:r>
              <a:rPr lang="sv-SE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</a:t>
            </a:r>
            <a:r>
              <a:rPr lang="sv-SE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sectors</a:t>
            </a:r>
            <a:endParaRPr lang="sv-SE" sz="25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7D4398D-B945-4989-AC08-BADDD9497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543" y="1331495"/>
            <a:ext cx="10514916" cy="4845469"/>
          </a:xfrm>
        </p:spPr>
        <p:txBody>
          <a:bodyPr>
            <a:normAutofit/>
          </a:bodyPr>
          <a:lstStyle/>
          <a:p>
            <a:r>
              <a:rPr lang="sv-SE" sz="2400" dirty="0"/>
              <a:t>The same </a:t>
            </a:r>
            <a:r>
              <a:rPr lang="sv-SE" sz="2400" dirty="0" err="1"/>
              <a:t>basic</a:t>
            </a:r>
            <a:r>
              <a:rPr lang="sv-SE" sz="2400" dirty="0"/>
              <a:t> </a:t>
            </a:r>
            <a:r>
              <a:rPr lang="sv-SE" sz="2400" dirty="0" err="1"/>
              <a:t>technologies</a:t>
            </a:r>
            <a:endParaRPr lang="sv-SE" sz="2400" dirty="0"/>
          </a:p>
          <a:p>
            <a:r>
              <a:rPr lang="sv-SE" sz="2400" dirty="0" err="1"/>
              <a:t>Synergies</a:t>
            </a:r>
            <a:r>
              <a:rPr lang="sv-SE" sz="2400" dirty="0"/>
              <a:t> in </a:t>
            </a:r>
            <a:r>
              <a:rPr lang="sv-SE" sz="2400" dirty="0" err="1"/>
              <a:t>production</a:t>
            </a:r>
            <a:r>
              <a:rPr lang="sv-SE" sz="2400" dirty="0"/>
              <a:t>. </a:t>
            </a:r>
            <a:r>
              <a:rPr lang="sv-SE" sz="2400" dirty="0" err="1"/>
              <a:t>Multiple</a:t>
            </a:r>
            <a:r>
              <a:rPr lang="sv-SE" sz="2400" dirty="0"/>
              <a:t> </a:t>
            </a:r>
            <a:r>
              <a:rPr lang="sv-SE" sz="2400" dirty="0" err="1"/>
              <a:t>products</a:t>
            </a:r>
            <a:r>
              <a:rPr lang="sv-SE" sz="2400" dirty="0"/>
              <a:t> from the same plants.</a:t>
            </a:r>
          </a:p>
          <a:p>
            <a:r>
              <a:rPr lang="sv-SE" sz="2400" dirty="0"/>
              <a:t>Road </a:t>
            </a:r>
            <a:r>
              <a:rPr lang="sv-SE" sz="2400" dirty="0" err="1"/>
              <a:t>traffic</a:t>
            </a:r>
            <a:r>
              <a:rPr lang="sv-SE" sz="2400" dirty="0"/>
              <a:t> is </a:t>
            </a:r>
            <a:r>
              <a:rPr lang="sv-SE" sz="2400" dirty="0" err="1"/>
              <a:t>main</a:t>
            </a:r>
            <a:r>
              <a:rPr lang="sv-SE" sz="2400" dirty="0"/>
              <a:t> focus</a:t>
            </a:r>
          </a:p>
          <a:p>
            <a:r>
              <a:rPr lang="sv-SE" sz="2400" dirty="0" err="1"/>
              <a:t>Both</a:t>
            </a:r>
            <a:r>
              <a:rPr lang="sv-SE" sz="2400" dirty="0"/>
              <a:t> </a:t>
            </a:r>
            <a:r>
              <a:rPr lang="sv-SE" sz="2400" dirty="0" err="1"/>
              <a:t>drop</a:t>
            </a:r>
            <a:r>
              <a:rPr lang="sv-SE" sz="2400" dirty="0"/>
              <a:t>-in </a:t>
            </a:r>
            <a:r>
              <a:rPr lang="sv-SE" sz="2400" dirty="0" err="1"/>
              <a:t>fuels</a:t>
            </a:r>
            <a:r>
              <a:rPr lang="sv-SE" sz="2400" dirty="0"/>
              <a:t> and pure </a:t>
            </a:r>
            <a:r>
              <a:rPr lang="sv-SE" sz="2400" dirty="0" err="1"/>
              <a:t>biofuels</a:t>
            </a:r>
            <a:endParaRPr lang="sv-SE" sz="2400" dirty="0"/>
          </a:p>
          <a:p>
            <a:r>
              <a:rPr lang="sv-SE" sz="2400" dirty="0"/>
              <a:t>Total budget </a:t>
            </a:r>
            <a:r>
              <a:rPr lang="sv-SE" sz="2400" dirty="0" err="1"/>
              <a:t>about</a:t>
            </a:r>
            <a:r>
              <a:rPr lang="sv-SE" sz="2400" dirty="0"/>
              <a:t> 9 M€ </a:t>
            </a:r>
          </a:p>
          <a:p>
            <a:endParaRPr lang="sv-SE" sz="2700" dirty="0"/>
          </a:p>
          <a:p>
            <a:endParaRPr lang="sv-SE" sz="2700" dirty="0"/>
          </a:p>
          <a:p>
            <a:pPr marL="0" indent="0">
              <a:buNone/>
            </a:pPr>
            <a:endParaRPr lang="sv-SE" sz="2700" dirty="0"/>
          </a:p>
          <a:p>
            <a:endParaRPr lang="sv-SE" dirty="0"/>
          </a:p>
        </p:txBody>
      </p:sp>
      <p:pic>
        <p:nvPicPr>
          <p:cNvPr id="8" name="Bildobjekt 7" descr="_JBA6194 copy.jpg">
            <a:extLst>
              <a:ext uri="{FF2B5EF4-FFF2-40B4-BE49-F238E27FC236}">
                <a16:creationId xmlns:a16="http://schemas.microsoft.com/office/drawing/2014/main" id="{94C54074-404A-44CE-A058-FE6B4BEB3A7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33516" t="24800"/>
          <a:stretch>
            <a:fillRect/>
          </a:stretch>
        </p:blipFill>
        <p:spPr>
          <a:xfrm>
            <a:off x="1203555" y="4234240"/>
            <a:ext cx="2356280" cy="1859056"/>
          </a:xfrm>
          <a:prstGeom prst="rect">
            <a:avLst/>
          </a:prstGeom>
        </p:spPr>
      </p:pic>
      <p:pic>
        <p:nvPicPr>
          <p:cNvPr id="9" name="Platshållare för innehåll 3" descr="088_fyr_farja_sthlmskrgrd_v3.jpg">
            <a:extLst>
              <a:ext uri="{FF2B5EF4-FFF2-40B4-BE49-F238E27FC236}">
                <a16:creationId xmlns:a16="http://schemas.microsoft.com/office/drawing/2014/main" id="{97A6A855-AF7B-4DAC-9A5B-798B45C3F4A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13796"/>
          <a:stretch>
            <a:fillRect/>
          </a:stretch>
        </p:blipFill>
        <p:spPr bwMode="auto">
          <a:xfrm>
            <a:off x="4289290" y="4234240"/>
            <a:ext cx="2403425" cy="1859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E779E499-74E0-45AA-9143-E602C9E8F8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2621" y="4214993"/>
            <a:ext cx="2816759" cy="1868679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DAF8CDCE-19E4-4F0C-8F6D-0898C93FD0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589" y="6131038"/>
            <a:ext cx="1933575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365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ktangel med rundade hörn på samma sida 58">
            <a:extLst>
              <a:ext uri="{FF2B5EF4-FFF2-40B4-BE49-F238E27FC236}">
                <a16:creationId xmlns:a16="http://schemas.microsoft.com/office/drawing/2014/main" id="{A130C0EE-0CA5-CC42-8D56-607DC127E2FF}"/>
              </a:ext>
            </a:extLst>
          </p:cNvPr>
          <p:cNvSpPr/>
          <p:nvPr/>
        </p:nvSpPr>
        <p:spPr>
          <a:xfrm rot="5400000">
            <a:off x="8251153" y="828391"/>
            <a:ext cx="2402952" cy="3516620"/>
          </a:xfrm>
          <a:prstGeom prst="round2SameRect">
            <a:avLst>
              <a:gd name="adj1" fmla="val 5985"/>
              <a:gd name="adj2" fmla="val 0"/>
            </a:avLst>
          </a:prstGeom>
          <a:noFill/>
          <a:ln>
            <a:solidFill>
              <a:srgbClr val="FFEB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1A7C9F8E-FD8B-9D4E-87DE-B60A85626884}"/>
              </a:ext>
            </a:extLst>
          </p:cNvPr>
          <p:cNvSpPr txBox="1"/>
          <p:nvPr/>
        </p:nvSpPr>
        <p:spPr>
          <a:xfrm>
            <a:off x="787988" y="411567"/>
            <a:ext cx="7468252" cy="482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5" fontAlgn="auto">
              <a:lnSpc>
                <a:spcPts val="325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sv-SE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sv-SE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sv-SE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want</a:t>
            </a:r>
            <a:r>
              <a:rPr lang="sv-SE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research to </a:t>
            </a:r>
            <a:r>
              <a:rPr lang="sv-SE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contribute</a:t>
            </a:r>
            <a:r>
              <a:rPr lang="sv-SE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? </a:t>
            </a:r>
          </a:p>
        </p:txBody>
      </p:sp>
      <p:sp>
        <p:nvSpPr>
          <p:cNvPr id="5" name="Rektangel med rundade hörn 4">
            <a:extLst>
              <a:ext uri="{FF2B5EF4-FFF2-40B4-BE49-F238E27FC236}">
                <a16:creationId xmlns:a16="http://schemas.microsoft.com/office/drawing/2014/main" id="{D6EBED1C-F657-4347-90C2-80EE4698CAAB}"/>
              </a:ext>
            </a:extLst>
          </p:cNvPr>
          <p:cNvSpPr/>
          <p:nvPr/>
        </p:nvSpPr>
        <p:spPr>
          <a:xfrm>
            <a:off x="880690" y="1362366"/>
            <a:ext cx="1590594" cy="2459797"/>
          </a:xfrm>
          <a:prstGeom prst="roundRect">
            <a:avLst>
              <a:gd name="adj" fmla="val 6857"/>
            </a:avLst>
          </a:prstGeom>
          <a:solidFill>
            <a:srgbClr val="CFDE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Rektangel med rundade hörn på samma sida 6">
            <a:extLst>
              <a:ext uri="{FF2B5EF4-FFF2-40B4-BE49-F238E27FC236}">
                <a16:creationId xmlns:a16="http://schemas.microsoft.com/office/drawing/2014/main" id="{5863FB7C-E438-3543-82B1-19ACE5E9F742}"/>
              </a:ext>
            </a:extLst>
          </p:cNvPr>
          <p:cNvSpPr/>
          <p:nvPr/>
        </p:nvSpPr>
        <p:spPr>
          <a:xfrm rot="5400000">
            <a:off x="2701203" y="963418"/>
            <a:ext cx="2459796" cy="3257696"/>
          </a:xfrm>
          <a:prstGeom prst="round2SameRect">
            <a:avLst>
              <a:gd name="adj1" fmla="val 5985"/>
              <a:gd name="adj2" fmla="val 0"/>
            </a:avLst>
          </a:prstGeom>
          <a:solidFill>
            <a:schemeClr val="bg1"/>
          </a:solidFill>
          <a:ln>
            <a:solidFill>
              <a:srgbClr val="CFDE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8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7C33203-83F6-234B-8F55-030464330B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145" y="1938492"/>
            <a:ext cx="1114684" cy="775432"/>
          </a:xfrm>
          <a:prstGeom prst="rect">
            <a:avLst/>
          </a:prstGeom>
        </p:spPr>
      </p:pic>
      <p:sp>
        <p:nvSpPr>
          <p:cNvPr id="41" name="textruta 40">
            <a:extLst>
              <a:ext uri="{FF2B5EF4-FFF2-40B4-BE49-F238E27FC236}">
                <a16:creationId xmlns:a16="http://schemas.microsoft.com/office/drawing/2014/main" id="{9A0A3622-C110-1F49-9EBC-C47579A85A89}"/>
              </a:ext>
            </a:extLst>
          </p:cNvPr>
          <p:cNvSpPr txBox="1"/>
          <p:nvPr/>
        </p:nvSpPr>
        <p:spPr>
          <a:xfrm>
            <a:off x="2462987" y="1504784"/>
            <a:ext cx="3295877" cy="186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5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5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/>
              </a:rPr>
              <a:t>Effective</a:t>
            </a:r>
            <a:r>
              <a:rPr lang="sv-SE" sz="15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/>
              </a:rPr>
              <a:t> </a:t>
            </a:r>
            <a:r>
              <a:rPr lang="sv-SE" sz="15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/>
              </a:rPr>
              <a:t>production</a:t>
            </a:r>
            <a:r>
              <a:rPr lang="sv-SE" sz="15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/>
              </a:rPr>
              <a:t> </a:t>
            </a:r>
            <a:r>
              <a:rPr lang="sv-SE" sz="15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/>
              </a:rPr>
              <a:t>processes</a:t>
            </a:r>
            <a:endParaRPr lang="sv-SE" sz="1500" dirty="0">
              <a:solidFill>
                <a:prstClr val="black">
                  <a:lumMod val="85000"/>
                  <a:lumOff val="15000"/>
                </a:prstClr>
              </a:solidFill>
              <a:latin typeface="Arial"/>
            </a:endParaRPr>
          </a:p>
          <a:p>
            <a:pPr defTabSz="914355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processes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biofuels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28600" indent="-228600" defTabSz="914355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efficiency</a:t>
            </a:r>
            <a:endParaRPr lang="sv-SE" sz="15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defTabSz="914355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GHG emission (LCA) </a:t>
            </a:r>
          </a:p>
          <a:p>
            <a:pPr marL="228600" indent="-228600" defTabSz="914355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</a:t>
            </a:r>
            <a:endParaRPr lang="sv-SE" sz="15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defTabSz="914355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feedstock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</a:t>
            </a:r>
            <a:endParaRPr lang="sv-SE" sz="15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Rektangel med rundade hörn 49">
            <a:extLst>
              <a:ext uri="{FF2B5EF4-FFF2-40B4-BE49-F238E27FC236}">
                <a16:creationId xmlns:a16="http://schemas.microsoft.com/office/drawing/2014/main" id="{9C13D428-FC16-D741-B398-C4945DF3786E}"/>
              </a:ext>
            </a:extLst>
          </p:cNvPr>
          <p:cNvSpPr/>
          <p:nvPr/>
        </p:nvSpPr>
        <p:spPr>
          <a:xfrm>
            <a:off x="880690" y="4055922"/>
            <a:ext cx="1590594" cy="2109381"/>
          </a:xfrm>
          <a:prstGeom prst="roundRect">
            <a:avLst>
              <a:gd name="adj" fmla="val 6857"/>
            </a:avLst>
          </a:prstGeom>
          <a:solidFill>
            <a:srgbClr val="DEED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" name="Rektangel med rundade hörn på samma sida 50">
            <a:extLst>
              <a:ext uri="{FF2B5EF4-FFF2-40B4-BE49-F238E27FC236}">
                <a16:creationId xmlns:a16="http://schemas.microsoft.com/office/drawing/2014/main" id="{099E7175-6460-E94A-90D8-4D221D553885}"/>
              </a:ext>
            </a:extLst>
          </p:cNvPr>
          <p:cNvSpPr/>
          <p:nvPr/>
        </p:nvSpPr>
        <p:spPr>
          <a:xfrm rot="5400000">
            <a:off x="2876410" y="3476191"/>
            <a:ext cx="2109381" cy="3257696"/>
          </a:xfrm>
          <a:prstGeom prst="round2SameRect">
            <a:avLst>
              <a:gd name="adj1" fmla="val 5985"/>
              <a:gd name="adj2" fmla="val 0"/>
            </a:avLst>
          </a:prstGeom>
          <a:solidFill>
            <a:schemeClr val="bg1"/>
          </a:solidFill>
          <a:ln>
            <a:solidFill>
              <a:srgbClr val="DEED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3" name="textruta 52">
            <a:extLst>
              <a:ext uri="{FF2B5EF4-FFF2-40B4-BE49-F238E27FC236}">
                <a16:creationId xmlns:a16="http://schemas.microsoft.com/office/drawing/2014/main" id="{B45C984F-D054-F24F-8E56-7A388C8DF69F}"/>
              </a:ext>
            </a:extLst>
          </p:cNvPr>
          <p:cNvSpPr txBox="1"/>
          <p:nvPr/>
        </p:nvSpPr>
        <p:spPr>
          <a:xfrm>
            <a:off x="2462987" y="4293096"/>
            <a:ext cx="3096962" cy="1354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5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5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/>
              </a:rPr>
              <a:t>Competence</a:t>
            </a:r>
            <a:r>
              <a:rPr lang="sv-SE" sz="15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/>
              </a:rPr>
              <a:t> provision</a:t>
            </a:r>
            <a:endParaRPr lang="sv-SE" sz="1500" dirty="0">
              <a:solidFill>
                <a:prstClr val="black">
                  <a:lumMod val="85000"/>
                  <a:lumOff val="15000"/>
                </a:prstClr>
              </a:solidFill>
              <a:latin typeface="Arial"/>
            </a:endParaRPr>
          </a:p>
          <a:p>
            <a:pPr defTabSz="914355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Established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cooperations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academy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industry</a:t>
            </a:r>
            <a:endParaRPr lang="sv-SE" sz="15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355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Competent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potential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employees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industry</a:t>
            </a:r>
            <a:endParaRPr lang="sv-SE" sz="15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ektangel med rundade hörn 53">
            <a:extLst>
              <a:ext uri="{FF2B5EF4-FFF2-40B4-BE49-F238E27FC236}">
                <a16:creationId xmlns:a16="http://schemas.microsoft.com/office/drawing/2014/main" id="{9948E9FD-9989-1046-8C3A-1BD36D3A4A4F}"/>
              </a:ext>
            </a:extLst>
          </p:cNvPr>
          <p:cNvSpPr/>
          <p:nvPr/>
        </p:nvSpPr>
        <p:spPr>
          <a:xfrm>
            <a:off x="6485962" y="1362365"/>
            <a:ext cx="1590594" cy="2449593"/>
          </a:xfrm>
          <a:prstGeom prst="roundRect">
            <a:avLst>
              <a:gd name="adj" fmla="val 6857"/>
            </a:avLst>
          </a:prstGeom>
          <a:solidFill>
            <a:srgbClr val="FEF2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7" name="textruta 56">
            <a:extLst>
              <a:ext uri="{FF2B5EF4-FFF2-40B4-BE49-F238E27FC236}">
                <a16:creationId xmlns:a16="http://schemas.microsoft.com/office/drawing/2014/main" id="{B66563A9-DD79-0B4E-8086-A4E25847099C}"/>
              </a:ext>
            </a:extLst>
          </p:cNvPr>
          <p:cNvSpPr txBox="1"/>
          <p:nvPr/>
        </p:nvSpPr>
        <p:spPr>
          <a:xfrm>
            <a:off x="8125409" y="1687664"/>
            <a:ext cx="3096962" cy="186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5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5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/>
              </a:rPr>
              <a:t>Actors</a:t>
            </a:r>
            <a:r>
              <a:rPr lang="sv-SE" sz="15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/>
              </a:rPr>
              <a:t> and </a:t>
            </a:r>
            <a:r>
              <a:rPr lang="sv-SE" sz="15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/>
              </a:rPr>
              <a:t>consortia</a:t>
            </a:r>
            <a:endParaRPr lang="sv-SE" sz="1500" b="1" dirty="0">
              <a:solidFill>
                <a:prstClr val="black">
                  <a:lumMod val="85000"/>
                  <a:lumOff val="15000"/>
                </a:prstClr>
              </a:solidFill>
              <a:latin typeface="Arial"/>
            </a:endParaRPr>
          </a:p>
          <a:p>
            <a:pPr defTabSz="914355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Actors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consortia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cooperate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the pilot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an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interest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plants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conditions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acceptable</a:t>
            </a:r>
          </a:p>
          <a:p>
            <a:pPr defTabSz="914355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sv-SE" sz="15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ektangel med rundade hörn 61">
            <a:extLst>
              <a:ext uri="{FF2B5EF4-FFF2-40B4-BE49-F238E27FC236}">
                <a16:creationId xmlns:a16="http://schemas.microsoft.com/office/drawing/2014/main" id="{AB1E7779-BC07-3446-9C85-6E3B31702283}"/>
              </a:ext>
            </a:extLst>
          </p:cNvPr>
          <p:cNvSpPr/>
          <p:nvPr/>
        </p:nvSpPr>
        <p:spPr>
          <a:xfrm>
            <a:off x="6531682" y="4050349"/>
            <a:ext cx="1590594" cy="2123850"/>
          </a:xfrm>
          <a:prstGeom prst="roundRect">
            <a:avLst>
              <a:gd name="adj" fmla="val 6857"/>
            </a:avLst>
          </a:prstGeom>
          <a:solidFill>
            <a:srgbClr val="B9D0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3" name="Rektangel med rundade hörn på samma sida 62">
            <a:extLst>
              <a:ext uri="{FF2B5EF4-FFF2-40B4-BE49-F238E27FC236}">
                <a16:creationId xmlns:a16="http://schemas.microsoft.com/office/drawing/2014/main" id="{0E62D219-34ED-4849-B970-A8A583A67FD7}"/>
              </a:ext>
            </a:extLst>
          </p:cNvPr>
          <p:cNvSpPr/>
          <p:nvPr/>
        </p:nvSpPr>
        <p:spPr>
          <a:xfrm rot="5400000">
            <a:off x="8531076" y="3485440"/>
            <a:ext cx="2102032" cy="3257696"/>
          </a:xfrm>
          <a:prstGeom prst="round2SameRect">
            <a:avLst>
              <a:gd name="adj1" fmla="val 5985"/>
              <a:gd name="adj2" fmla="val 0"/>
            </a:avLst>
          </a:prstGeom>
          <a:solidFill>
            <a:schemeClr val="bg1"/>
          </a:solidFill>
          <a:ln>
            <a:solidFill>
              <a:srgbClr val="CFDE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5" name="textruta 64">
            <a:extLst>
              <a:ext uri="{FF2B5EF4-FFF2-40B4-BE49-F238E27FC236}">
                <a16:creationId xmlns:a16="http://schemas.microsoft.com/office/drawing/2014/main" id="{D3F1A3C9-23C4-0141-911E-79AF187AA6D0}"/>
              </a:ext>
            </a:extLst>
          </p:cNvPr>
          <p:cNvSpPr txBox="1"/>
          <p:nvPr/>
        </p:nvSpPr>
        <p:spPr>
          <a:xfrm>
            <a:off x="8071866" y="4065878"/>
            <a:ext cx="3096962" cy="2123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5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5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/>
              </a:rPr>
              <a:t>Knowledge</a:t>
            </a:r>
            <a:r>
              <a:rPr lang="sv-SE" sz="15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/>
              </a:rPr>
              <a:t> </a:t>
            </a:r>
            <a:r>
              <a:rPr lang="sv-SE" sz="15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/>
              </a:rPr>
              <a:t>base</a:t>
            </a:r>
            <a:endParaRPr lang="sv-SE" sz="1500" b="1" dirty="0">
              <a:solidFill>
                <a:prstClr val="black">
                  <a:lumMod val="85000"/>
                  <a:lumOff val="15000"/>
                </a:prstClr>
              </a:solidFill>
              <a:latin typeface="Arial"/>
            </a:endParaRPr>
          </a:p>
          <a:p>
            <a:pPr defTabSz="914355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Better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policy</a:t>
            </a:r>
          </a:p>
          <a:p>
            <a:pPr defTabSz="914355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Better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whole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system (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economy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policy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among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researchers,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agencies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politicians</a:t>
            </a:r>
            <a:r>
              <a:rPr lang="sv-SE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sv-SE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companies</a:t>
            </a:r>
            <a:r>
              <a:rPr lang="sv-S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7" name="Bildobjekt 66">
            <a:extLst>
              <a:ext uri="{FF2B5EF4-FFF2-40B4-BE49-F238E27FC236}">
                <a16:creationId xmlns:a16="http://schemas.microsoft.com/office/drawing/2014/main" id="{4A9EA103-414B-F94F-BB15-A41271D6F1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7970" y="2326208"/>
            <a:ext cx="936350" cy="624233"/>
          </a:xfrm>
          <a:prstGeom prst="rect">
            <a:avLst/>
          </a:prstGeom>
        </p:spPr>
      </p:pic>
      <p:pic>
        <p:nvPicPr>
          <p:cNvPr id="71" name="Bildobjekt 70">
            <a:extLst>
              <a:ext uri="{FF2B5EF4-FFF2-40B4-BE49-F238E27FC236}">
                <a16:creationId xmlns:a16="http://schemas.microsoft.com/office/drawing/2014/main" id="{369BDF9E-7037-9444-A59D-29C3AD2DF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4814" y="4731026"/>
            <a:ext cx="1102600" cy="1050096"/>
          </a:xfrm>
          <a:prstGeom prst="rect">
            <a:avLst/>
          </a:prstGeom>
        </p:spPr>
      </p:pic>
      <p:pic>
        <p:nvPicPr>
          <p:cNvPr id="22" name="Bildobjekt 21">
            <a:extLst>
              <a:ext uri="{FF2B5EF4-FFF2-40B4-BE49-F238E27FC236}">
                <a16:creationId xmlns:a16="http://schemas.microsoft.com/office/drawing/2014/main" id="{A7D176D1-7F0D-44B4-943A-9521B6AAD5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9957" y="4692145"/>
            <a:ext cx="825857" cy="80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014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AF8CDCE-19E4-4F0C-8F6D-0898C93FD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89" y="6131038"/>
            <a:ext cx="1933575" cy="685800"/>
          </a:xfrm>
          <a:prstGeom prst="rect">
            <a:avLst/>
          </a:prstGeom>
        </p:spPr>
      </p:pic>
      <p:sp>
        <p:nvSpPr>
          <p:cNvPr id="10" name="Rubrik 1">
            <a:extLst>
              <a:ext uri="{FF2B5EF4-FFF2-40B4-BE49-F238E27FC236}">
                <a16:creationId xmlns:a16="http://schemas.microsoft.com/office/drawing/2014/main" id="{8C4D2B60-EF73-4AEC-84B0-AD870E1BB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800" y="403200"/>
            <a:ext cx="10800000" cy="1152000"/>
          </a:xfrm>
        </p:spPr>
        <p:txBody>
          <a:bodyPr/>
          <a:lstStyle/>
          <a:p>
            <a:r>
              <a:rPr lang="sv-SE" dirty="0"/>
              <a:t>Swedish </a:t>
            </a:r>
            <a:r>
              <a:rPr lang="sv-SE" dirty="0" err="1"/>
              <a:t>gasification</a:t>
            </a:r>
            <a:r>
              <a:rPr lang="sv-SE" dirty="0"/>
              <a:t> center</a:t>
            </a:r>
          </a:p>
        </p:txBody>
      </p:sp>
      <p:sp>
        <p:nvSpPr>
          <p:cNvPr id="11" name="Platshållare för innehåll 3">
            <a:extLst>
              <a:ext uri="{FF2B5EF4-FFF2-40B4-BE49-F238E27FC236}">
                <a16:creationId xmlns:a16="http://schemas.microsoft.com/office/drawing/2014/main" id="{44C46C64-8185-4A9E-8076-D92546338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548794"/>
            <a:ext cx="8785576" cy="4176712"/>
          </a:xfrm>
        </p:spPr>
        <p:txBody>
          <a:bodyPr/>
          <a:lstStyle/>
          <a:p>
            <a:r>
              <a:rPr lang="en-US" dirty="0"/>
              <a:t>Annual budget </a:t>
            </a:r>
            <a:r>
              <a:rPr lang="sv-SE" dirty="0" err="1"/>
              <a:t>approx</a:t>
            </a:r>
            <a:r>
              <a:rPr lang="sv-SE" dirty="0"/>
              <a:t> 5,5 M</a:t>
            </a:r>
            <a:r>
              <a:rPr lang="sv-SE" dirty="0">
                <a:cs typeface="Times New Roman" panose="02020603050405020304" pitchFamily="18" charset="0"/>
              </a:rPr>
              <a:t>€/</a:t>
            </a:r>
            <a:r>
              <a:rPr lang="sv-SE" dirty="0" err="1">
                <a:cs typeface="Times New Roman" panose="02020603050405020304" pitchFamily="18" charset="0"/>
              </a:rPr>
              <a:t>year</a:t>
            </a:r>
            <a:r>
              <a:rPr lang="sv-SE" dirty="0">
                <a:cs typeface="Times New Roman" panose="02020603050405020304" pitchFamily="18" charset="0"/>
              </a:rPr>
              <a:t> </a:t>
            </a:r>
            <a:r>
              <a:rPr lang="en-US" dirty="0">
                <a:cs typeface="Times New Roman" panose="02020603050405020304" pitchFamily="18" charset="0"/>
              </a:rPr>
              <a:t>for </a:t>
            </a:r>
            <a:r>
              <a:rPr lang="en-US" dirty="0"/>
              <a:t>10 years until 2021</a:t>
            </a:r>
          </a:p>
          <a:p>
            <a:r>
              <a:rPr lang="en-US" dirty="0"/>
              <a:t>In total, 20 companies, 8 universities and one institute</a:t>
            </a:r>
          </a:p>
          <a:p>
            <a:r>
              <a:rPr lang="en-US" dirty="0"/>
              <a:t>25-30 senior researchers and 30-35 PhD students (&gt;20% funding from SFC)</a:t>
            </a:r>
          </a:p>
          <a:p>
            <a:r>
              <a:rPr lang="en-US" dirty="0"/>
              <a:t>Strengthen and coordinate Swedish gasification R&amp;D, act as a network for knowledge base and facilitate commercialization of gasification technology </a:t>
            </a:r>
          </a:p>
        </p:txBody>
      </p:sp>
      <p:pic>
        <p:nvPicPr>
          <p:cNvPr id="12" name="Picture 4" descr="Bildresultat för svenskt förgasningscentrum">
            <a:extLst>
              <a:ext uri="{FF2B5EF4-FFF2-40B4-BE49-F238E27FC236}">
                <a16:creationId xmlns:a16="http://schemas.microsoft.com/office/drawing/2014/main" id="{25796B26-1173-4667-B5C6-5F0D2BE1E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116632"/>
            <a:ext cx="1722837" cy="221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F401D1C1-F35E-4A6E-946E-2521026101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300" t="20735" r="27464" b="6663"/>
          <a:stretch/>
        </p:blipFill>
        <p:spPr>
          <a:xfrm>
            <a:off x="9186988" y="2622005"/>
            <a:ext cx="2808313" cy="282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401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00D88C-DBF4-46A9-BEEC-A9C2DC0FA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800" y="403200"/>
            <a:ext cx="10800000" cy="1152000"/>
          </a:xfrm>
        </p:spPr>
        <p:txBody>
          <a:bodyPr/>
          <a:lstStyle/>
          <a:p>
            <a:r>
              <a:rPr lang="sv-SE" dirty="0"/>
              <a:t>The </a:t>
            </a:r>
            <a:r>
              <a:rPr lang="sv-SE" dirty="0" err="1"/>
              <a:t>biofuels</a:t>
            </a:r>
            <a:r>
              <a:rPr lang="sv-SE" dirty="0"/>
              <a:t> program</a:t>
            </a:r>
          </a:p>
        </p:txBody>
      </p:sp>
      <p:sp>
        <p:nvSpPr>
          <p:cNvPr id="3" name="Platshållare för innehåll 3">
            <a:extLst>
              <a:ext uri="{FF2B5EF4-FFF2-40B4-BE49-F238E27FC236}">
                <a16:creationId xmlns:a16="http://schemas.microsoft.com/office/drawing/2014/main" id="{6E610CA4-517E-48F1-9785-2EEEC47F0411}"/>
              </a:ext>
            </a:extLst>
          </p:cNvPr>
          <p:cNvSpPr txBox="1">
            <a:spLocks/>
          </p:cNvSpPr>
          <p:nvPr/>
        </p:nvSpPr>
        <p:spPr>
          <a:xfrm>
            <a:off x="479376" y="1548794"/>
            <a:ext cx="11015424" cy="4176712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4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8500" indent="-354013" algn="l" rtl="0" fontAlgn="base">
              <a:spcBef>
                <a:spcPct val="40000"/>
              </a:spcBef>
              <a:spcAft>
                <a:spcPct val="0"/>
              </a:spcAft>
              <a:buChar char="–"/>
              <a:defRPr sz="2600">
                <a:solidFill>
                  <a:schemeClr val="tx1"/>
                </a:solidFill>
                <a:latin typeface="+mn-lt"/>
              </a:defRPr>
            </a:lvl2pPr>
            <a:lvl3pPr marL="963613" indent="-263525" algn="l" rtl="0" fontAlgn="base">
              <a:spcBef>
                <a:spcPct val="4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214438" indent="-249238" algn="l" rtl="0" fontAlgn="base">
              <a:spcBef>
                <a:spcPct val="40000"/>
              </a:spcBef>
              <a:spcAft>
                <a:spcPct val="0"/>
              </a:spcAft>
              <a:buChar char="-"/>
              <a:defRPr sz="22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Research program with yearly calls.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Budget 4 M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€/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year</a:t>
            </a: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Focus on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development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and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improvement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of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processes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for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production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of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biofuels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from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lignocellulose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and lignin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Covers a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wide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range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of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technologies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698500" marR="0" lvl="1" indent="-354013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Gasification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and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synthesis</a:t>
            </a: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  <a:p>
            <a:pPr marL="698500" marR="0" lvl="1" indent="-354013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Ethanol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and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other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alcohols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from cellulosa</a:t>
            </a:r>
          </a:p>
          <a:p>
            <a:pPr marL="698500" marR="0" lvl="1" indent="-354013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Lignin,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pyrolysis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and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hydrothermal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liquifaction</a:t>
            </a: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  <a:p>
            <a:pPr marL="698500" marR="0" lvl="1" indent="-354013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etc</a:t>
            </a: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  <a:p>
            <a:pPr marL="698500" marR="0" lvl="1" indent="-354013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sv-SE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42C4542-EBAD-4E43-A34E-182BE2D0B3A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39548" y="165907"/>
            <a:ext cx="2162471" cy="1620180"/>
          </a:xfrm>
          <a:prstGeom prst="rect">
            <a:avLst/>
          </a:prstGeom>
        </p:spPr>
      </p:pic>
      <p:pic>
        <p:nvPicPr>
          <p:cNvPr id="5" name="Picture 2" descr="http://1.bp.blogspot.com/_tugjD0mUn6M/TQt6POpPgzI/AAAAAAAACEA/gWogZOebcHc/s1600/download.JPG">
            <a:hlinkClick r:id="rId3"/>
            <a:extLst>
              <a:ext uri="{FF2B5EF4-FFF2-40B4-BE49-F238E27FC236}">
                <a16:creationId xmlns:a16="http://schemas.microsoft.com/office/drawing/2014/main" id="{39CF4745-1CA3-4F5E-B2D5-BE4E34753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2235" y="5061071"/>
            <a:ext cx="2454815" cy="162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1725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8D949B-7353-4573-BE08-C42C8E64E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Renewable transportation fuels and systems</a:t>
            </a:r>
            <a:endParaRPr lang="sv-SE" dirty="0"/>
          </a:p>
        </p:txBody>
      </p:sp>
      <p:sp>
        <p:nvSpPr>
          <p:cNvPr id="3" name="Platshållare för innehåll 3">
            <a:extLst>
              <a:ext uri="{FF2B5EF4-FFF2-40B4-BE49-F238E27FC236}">
                <a16:creationId xmlns:a16="http://schemas.microsoft.com/office/drawing/2014/main" id="{E5051B6F-471C-43D3-9230-08D1294B5E31}"/>
              </a:ext>
            </a:extLst>
          </p:cNvPr>
          <p:cNvSpPr txBox="1">
            <a:spLocks/>
          </p:cNvSpPr>
          <p:nvPr/>
        </p:nvSpPr>
        <p:spPr>
          <a:xfrm>
            <a:off x="479376" y="1548794"/>
            <a:ext cx="11015424" cy="4176712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4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8500" indent="-354013" algn="l" rtl="0" fontAlgn="base">
              <a:spcBef>
                <a:spcPct val="40000"/>
              </a:spcBef>
              <a:spcAft>
                <a:spcPct val="0"/>
              </a:spcAft>
              <a:buChar char="–"/>
              <a:defRPr sz="2600">
                <a:solidFill>
                  <a:schemeClr val="tx1"/>
                </a:solidFill>
                <a:latin typeface="+mn-lt"/>
              </a:defRPr>
            </a:lvl2pPr>
            <a:lvl3pPr marL="963613" indent="-263525" algn="l" rtl="0" fontAlgn="base">
              <a:spcBef>
                <a:spcPct val="4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214438" indent="-249238" algn="l" rtl="0" fontAlgn="base">
              <a:spcBef>
                <a:spcPct val="40000"/>
              </a:spcBef>
              <a:spcAft>
                <a:spcPct val="0"/>
              </a:spcAft>
              <a:buChar char="-"/>
              <a:defRPr sz="22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Collaborative research program between the Swedish Energy Agency and f3, The Swedish Knowledge Centre for Renewable Transportation Fuels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Budget 3 M</a:t>
            </a: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€ </a:t>
            </a:r>
            <a:r>
              <a:rPr kumimoji="0" lang="sv-S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during</a:t>
            </a: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2018-2021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Reports</a:t>
            </a: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sv-S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available</a:t>
            </a: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at </a:t>
            </a: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hlinkClick r:id="rId2"/>
              </a:rPr>
              <a:t>https://f3centre.se/en/publications/</a:t>
            </a: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sv-SE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B906CBF6-4C94-4589-A329-E296F6669D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488" y="4738123"/>
            <a:ext cx="11712624" cy="197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141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724548-4827-45B3-BBD7-C8A9476DB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000" y="1342149"/>
            <a:ext cx="10800000" cy="1152000"/>
          </a:xfrm>
        </p:spPr>
        <p:txBody>
          <a:bodyPr/>
          <a:lstStyle/>
          <a:p>
            <a:r>
              <a:rPr lang="sv-SE" sz="2800" dirty="0" err="1"/>
              <a:t>Examples</a:t>
            </a:r>
            <a:r>
              <a:rPr lang="sv-SE" sz="2800" dirty="0"/>
              <a:t> </a:t>
            </a:r>
            <a:r>
              <a:rPr lang="sv-SE" sz="2800" dirty="0" err="1"/>
              <a:t>of</a:t>
            </a:r>
            <a:r>
              <a:rPr lang="sv-SE" sz="2800" dirty="0"/>
              <a:t> </a:t>
            </a:r>
            <a:r>
              <a:rPr lang="sv-SE" sz="2800" dirty="0" err="1"/>
              <a:t>projects</a:t>
            </a:r>
            <a:endParaRPr lang="sv-SE" sz="2800" dirty="0"/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5F23E406-B90F-4A82-B89E-2D4F7D529583}"/>
              </a:ext>
            </a:extLst>
          </p:cNvPr>
          <p:cNvSpPr txBox="1">
            <a:spLocks/>
          </p:cNvSpPr>
          <p:nvPr/>
        </p:nvSpPr>
        <p:spPr bwMode="auto">
          <a:xfrm>
            <a:off x="847200" y="555600"/>
            <a:ext cx="10800000" cy="11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ts val="4600"/>
              </a:lnSpc>
              <a:spcBef>
                <a:spcPct val="0"/>
              </a:spcBef>
              <a:spcAft>
                <a:spcPct val="0"/>
              </a:spcAft>
              <a:defRPr sz="4000" b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4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Renewable transportation fuels and systems</a:t>
            </a:r>
            <a:endParaRPr kumimoji="0" lang="sv-SE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B51C689-24FD-401C-99F8-E3AB6B1D6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1999964"/>
            <a:ext cx="4391888" cy="1803143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7D2758A3-7344-49AB-8CD5-69B913A9BA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9538" y="1988840"/>
            <a:ext cx="4444191" cy="1814267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2FB5D35D-60BD-4EE0-B525-AF9EBDD710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440" y="3962845"/>
            <a:ext cx="4391888" cy="216216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FCD13E79-DB91-4130-9529-DFBEE369D3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8197" y="4034853"/>
            <a:ext cx="4600420" cy="19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880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E3DEDE-29DD-437A-9503-F08445569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800" y="403200"/>
            <a:ext cx="10800000" cy="1152000"/>
          </a:xfrm>
        </p:spPr>
        <p:txBody>
          <a:bodyPr/>
          <a:lstStyle/>
          <a:p>
            <a:r>
              <a:rPr lang="sv-SE" dirty="0" err="1"/>
              <a:t>Biofuels</a:t>
            </a:r>
            <a:r>
              <a:rPr lang="sv-SE" dirty="0"/>
              <a:t> for </a:t>
            </a:r>
            <a:r>
              <a:rPr lang="sv-SE" dirty="0" err="1"/>
              <a:t>aviation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30B52E-05D8-43D8-B796-6FBDD1F44446}"/>
              </a:ext>
            </a:extLst>
          </p:cNvPr>
          <p:cNvSpPr txBox="1">
            <a:spLocks/>
          </p:cNvSpPr>
          <p:nvPr/>
        </p:nvSpPr>
        <p:spPr>
          <a:xfrm>
            <a:off x="694800" y="1196752"/>
            <a:ext cx="8281520" cy="4176712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4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8500" indent="-354013" algn="l" rtl="0" fontAlgn="base">
              <a:spcBef>
                <a:spcPct val="40000"/>
              </a:spcBef>
              <a:spcAft>
                <a:spcPct val="0"/>
              </a:spcAft>
              <a:buChar char="–"/>
              <a:defRPr sz="2600">
                <a:solidFill>
                  <a:schemeClr val="tx1"/>
                </a:solidFill>
                <a:latin typeface="+mn-lt"/>
              </a:defRPr>
            </a:lvl2pPr>
            <a:lvl3pPr marL="963613" indent="-263525" algn="l" rtl="0" fontAlgn="base">
              <a:spcBef>
                <a:spcPct val="4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214438" indent="-249238" algn="l" rtl="0" fontAlgn="base">
              <a:spcBef>
                <a:spcPct val="40000"/>
              </a:spcBef>
              <a:spcAft>
                <a:spcPct val="0"/>
              </a:spcAft>
              <a:buChar char="-"/>
              <a:defRPr sz="22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Government assignment to support research and development of sustainable biofuels for aviation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 M€ budget,  2018-2020.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17 projects have received funding so far including: </a:t>
            </a:r>
          </a:p>
          <a:p>
            <a:pPr marL="698500" marR="0" lvl="1" indent="-354013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 innovation cluster that brings together the entire value chain </a:t>
            </a:r>
            <a:endParaRPr kumimoji="0" lang="sv-SE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698500" marR="0" lvl="1" indent="-354013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sv-SE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CHP </a:t>
            </a:r>
            <a:r>
              <a:rPr kumimoji="0" lang="sv-SE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integrated</a:t>
            </a:r>
            <a:r>
              <a:rPr kumimoji="0" lang="sv-SE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sv-SE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aviation</a:t>
            </a:r>
            <a:r>
              <a:rPr kumimoji="0" lang="sv-SE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sv-SE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fuel</a:t>
            </a:r>
            <a:r>
              <a:rPr kumimoji="0" lang="sv-SE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sv-SE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production</a:t>
            </a:r>
            <a:endParaRPr kumimoji="0" lang="sv-SE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698500" marR="0" lvl="1" indent="-354013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Oil-containing yeasts for the production of aviation fuel from sawmill residues</a:t>
            </a:r>
          </a:p>
          <a:p>
            <a:pPr marL="698500" marR="0" lvl="1" indent="-354013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endParaRPr kumimoji="0" lang="sv-SE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Bildobjekt 3" descr="_JBA6194 copy.jpg">
            <a:extLst>
              <a:ext uri="{FF2B5EF4-FFF2-40B4-BE49-F238E27FC236}">
                <a16:creationId xmlns:a16="http://schemas.microsoft.com/office/drawing/2014/main" id="{D76633D5-BC66-43ED-83E8-C5B7F470D5E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33516" t="24800"/>
          <a:stretch>
            <a:fillRect/>
          </a:stretch>
        </p:blipFill>
        <p:spPr>
          <a:xfrm>
            <a:off x="9038723" y="4365104"/>
            <a:ext cx="3153277" cy="248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988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AB9BA2-6C52-4D2D-B0AE-AD7DBB80E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800" y="403200"/>
            <a:ext cx="10800000" cy="1152000"/>
          </a:xfrm>
        </p:spPr>
        <p:txBody>
          <a:bodyPr/>
          <a:lstStyle/>
          <a:p>
            <a:r>
              <a:rPr lang="sv-SE" sz="3600" dirty="0"/>
              <a:t>R&amp;D </a:t>
            </a:r>
            <a:r>
              <a:rPr lang="sv-SE" sz="3600" dirty="0" err="1"/>
              <a:t>infrastructure</a:t>
            </a:r>
            <a:r>
              <a:rPr lang="sv-SE" sz="3600" dirty="0"/>
              <a:t> in pilot/demo </a:t>
            </a:r>
            <a:r>
              <a:rPr lang="sv-SE" sz="3600" dirty="0" err="1"/>
              <a:t>scale</a:t>
            </a:r>
            <a:r>
              <a:rPr lang="sv-SE" sz="3600" dirty="0"/>
              <a:t>. </a:t>
            </a:r>
            <a:r>
              <a:rPr lang="sv-SE" sz="3600" dirty="0" err="1"/>
              <a:t>Examples</a:t>
            </a:r>
            <a:endParaRPr lang="sv-SE" sz="3600" dirty="0"/>
          </a:p>
        </p:txBody>
      </p:sp>
      <p:pic>
        <p:nvPicPr>
          <p:cNvPr id="3" name="Picture 2" descr="Bildresultat för slurry hydrocracker rise">
            <a:hlinkClick r:id="rId2"/>
            <a:extLst>
              <a:ext uri="{FF2B5EF4-FFF2-40B4-BE49-F238E27FC236}">
                <a16:creationId xmlns:a16="http://schemas.microsoft.com/office/drawing/2014/main" id="{47AF1C95-A75F-497C-B35C-620338545B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79"/>
          <a:stretch/>
        </p:blipFill>
        <p:spPr bwMode="auto">
          <a:xfrm>
            <a:off x="4743101" y="1744064"/>
            <a:ext cx="3161927" cy="221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562C1072-7742-4C73-8D96-2A5BD838AC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5389"/>
          <a:stretch/>
        </p:blipFill>
        <p:spPr>
          <a:xfrm>
            <a:off x="8158615" y="1712870"/>
            <a:ext cx="3336186" cy="2218888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E01360B4-F2F9-4A64-AD17-581EB2D23F73}"/>
              </a:ext>
            </a:extLst>
          </p:cNvPr>
          <p:cNvSpPr txBox="1"/>
          <p:nvPr/>
        </p:nvSpPr>
        <p:spPr>
          <a:xfrm>
            <a:off x="828348" y="4182412"/>
            <a:ext cx="33123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Biorefinery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demo plant – </a:t>
            </a:r>
            <a:r>
              <a:rPr kumimoji="0" lang="sv-SE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pretreatment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and </a:t>
            </a:r>
            <a:r>
              <a:rPr kumimoji="0" lang="sv-SE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biological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sv-SE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processes</a:t>
            </a:r>
            <a:endParaRPr kumimoji="0" lang="sv-SE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2F0AC2D-466C-45F1-9796-9381547B6A6E}"/>
              </a:ext>
            </a:extLst>
          </p:cNvPr>
          <p:cNvSpPr txBox="1"/>
          <p:nvPr/>
        </p:nvSpPr>
        <p:spPr>
          <a:xfrm>
            <a:off x="4920803" y="4129292"/>
            <a:ext cx="280652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Slurry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hydrocracker – </a:t>
            </a:r>
            <a:r>
              <a:rPr kumimoji="0" lang="sv-SE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reseach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sv-SE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infrastructure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for </a:t>
            </a:r>
            <a:r>
              <a:rPr kumimoji="0" lang="sv-SE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testing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bio-</a:t>
            </a:r>
            <a:r>
              <a:rPr kumimoji="0" lang="sv-SE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oils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in </a:t>
            </a:r>
            <a:r>
              <a:rPr kumimoji="0" lang="sv-SE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refining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sv-SE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processes</a:t>
            </a:r>
            <a:endParaRPr kumimoji="0" lang="sv-SE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EAB7F69F-D1A5-400F-A338-575EC95E6380}"/>
              </a:ext>
            </a:extLst>
          </p:cNvPr>
          <p:cNvSpPr txBox="1"/>
          <p:nvPr/>
        </p:nvSpPr>
        <p:spPr>
          <a:xfrm>
            <a:off x="8182432" y="4129292"/>
            <a:ext cx="33123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Gasification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research in an </a:t>
            </a:r>
            <a:r>
              <a:rPr kumimoji="0" lang="sv-SE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industrial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sv-SE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environment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at the Chalmers </a:t>
            </a:r>
            <a:r>
              <a:rPr kumimoji="0" lang="sv-SE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power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central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044F92EF-6AA5-44D4-A67A-2BE313DD595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24" t="7890" r="9182" b="19155"/>
          <a:stretch/>
        </p:blipFill>
        <p:spPr>
          <a:xfrm>
            <a:off x="971303" y="1642077"/>
            <a:ext cx="3161928" cy="228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8841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7AAD67-9232-45D2-80D8-B2BBB5EBA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800" y="403200"/>
            <a:ext cx="10800000" cy="1152000"/>
          </a:xfrm>
        </p:spPr>
        <p:txBody>
          <a:bodyPr/>
          <a:lstStyle/>
          <a:p>
            <a:r>
              <a:rPr lang="sv-SE" dirty="0"/>
              <a:t>Commercial </a:t>
            </a:r>
            <a:r>
              <a:rPr lang="sv-SE" dirty="0" err="1"/>
              <a:t>developments</a:t>
            </a:r>
            <a:r>
              <a:rPr lang="sv-SE" dirty="0"/>
              <a:t> in lignin </a:t>
            </a:r>
            <a:r>
              <a:rPr lang="sv-SE" dirty="0" err="1"/>
              <a:t>biofuels</a:t>
            </a:r>
            <a:endParaRPr lang="sv-SE" dirty="0"/>
          </a:p>
        </p:txBody>
      </p:sp>
      <p:sp>
        <p:nvSpPr>
          <p:cNvPr id="3" name="Platshållare för innehåll 3">
            <a:extLst>
              <a:ext uri="{FF2B5EF4-FFF2-40B4-BE49-F238E27FC236}">
                <a16:creationId xmlns:a16="http://schemas.microsoft.com/office/drawing/2014/main" id="{A861E9E9-D178-4FFC-9568-081541EC5A34}"/>
              </a:ext>
            </a:extLst>
          </p:cNvPr>
          <p:cNvSpPr txBox="1">
            <a:spLocks/>
          </p:cNvSpPr>
          <p:nvPr/>
        </p:nvSpPr>
        <p:spPr>
          <a:xfrm>
            <a:off x="479376" y="1548794"/>
            <a:ext cx="11015424" cy="4176712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4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8500" indent="-354013" algn="l" rtl="0" fontAlgn="base">
              <a:spcBef>
                <a:spcPct val="40000"/>
              </a:spcBef>
              <a:spcAft>
                <a:spcPct val="0"/>
              </a:spcAft>
              <a:buChar char="–"/>
              <a:defRPr sz="2600">
                <a:solidFill>
                  <a:schemeClr val="tx1"/>
                </a:solidFill>
                <a:latin typeface="+mn-lt"/>
              </a:defRPr>
            </a:lvl2pPr>
            <a:lvl3pPr marL="963613" indent="-263525" algn="l" rtl="0" fontAlgn="base">
              <a:spcBef>
                <a:spcPct val="4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214438" indent="-249238" algn="l" rtl="0" fontAlgn="base">
              <a:spcBef>
                <a:spcPct val="40000"/>
              </a:spcBef>
              <a:spcAft>
                <a:spcPct val="0"/>
              </a:spcAft>
              <a:buChar char="-"/>
              <a:defRPr sz="22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Renfuel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lvl="1" indent="-342900">
              <a:buFontTx/>
              <a:buChar char="•"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Plans to have first plant (30 000 tons/year) running by 2021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Suncarbon</a:t>
            </a:r>
            <a:endParaRPr lang="en-US" b="1" kern="0" dirty="0">
              <a:solidFill>
                <a:srgbClr val="000000"/>
              </a:solidFill>
              <a:latin typeface="Arial"/>
            </a:endParaRPr>
          </a:p>
          <a:p>
            <a:pPr lvl="1" indent="-342900">
              <a:buFontTx/>
              <a:buChar char="•"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Plans to have first plant  (45 000 tons/year) running by 2022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sv-SE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Bildobjekt 3" descr="File:Lignin structure.svg">
            <a:hlinkClick r:id="rId2"/>
            <a:extLst>
              <a:ext uri="{FF2B5EF4-FFF2-40B4-BE49-F238E27FC236}">
                <a16:creationId xmlns:a16="http://schemas.microsoft.com/office/drawing/2014/main" id="{3A39DD5B-3E0F-432C-87BD-BEE19CF2B89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4005064"/>
            <a:ext cx="2376264" cy="23762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latshållare för innehåll 3">
            <a:extLst>
              <a:ext uri="{FF2B5EF4-FFF2-40B4-BE49-F238E27FC236}">
                <a16:creationId xmlns:a16="http://schemas.microsoft.com/office/drawing/2014/main" id="{21E9B060-7058-4E8C-AECC-D4612976B808}"/>
              </a:ext>
            </a:extLst>
          </p:cNvPr>
          <p:cNvSpPr txBox="1">
            <a:spLocks/>
          </p:cNvSpPr>
          <p:nvPr/>
        </p:nvSpPr>
        <p:spPr>
          <a:xfrm>
            <a:off x="456184" y="4149080"/>
            <a:ext cx="9384232" cy="4176712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4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8500" indent="-354013" algn="l" rtl="0" fontAlgn="base">
              <a:spcBef>
                <a:spcPct val="40000"/>
              </a:spcBef>
              <a:spcAft>
                <a:spcPct val="0"/>
              </a:spcAft>
              <a:buChar char="–"/>
              <a:defRPr sz="2600">
                <a:solidFill>
                  <a:schemeClr val="tx1"/>
                </a:solidFill>
                <a:latin typeface="+mn-lt"/>
              </a:defRPr>
            </a:lvl2pPr>
            <a:lvl3pPr marL="963613" indent="-263525" algn="l" rtl="0" fontAlgn="base">
              <a:spcBef>
                <a:spcPct val="4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214438" indent="-249238" algn="l" rtl="0" fontAlgn="base">
              <a:spcBef>
                <a:spcPct val="40000"/>
              </a:spcBef>
              <a:spcAft>
                <a:spcPct val="0"/>
              </a:spcAft>
              <a:buChar char="-"/>
              <a:defRPr sz="22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Both projects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wil</a:t>
            </a:r>
            <a:r>
              <a:rPr lang="en-US" sz="2400" kern="0" dirty="0">
                <a:solidFill>
                  <a:srgbClr val="000000"/>
                </a:solidFill>
                <a:latin typeface="Arial"/>
              </a:rPr>
              <a:t>l produce a lignin oil that will be further processed to gasoline and diesel components in a refinery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Both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initatives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have received support from the Swedish Energy Agency to develop their technology and perform tests in pilot scale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sv-SE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957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ruta 22">
            <a:extLst>
              <a:ext uri="{FF2B5EF4-FFF2-40B4-BE49-F238E27FC236}">
                <a16:creationId xmlns:a16="http://schemas.microsoft.com/office/drawing/2014/main" id="{046B1D7A-5AA3-1B43-B4C4-E35E9E9BA793}"/>
              </a:ext>
            </a:extLst>
          </p:cNvPr>
          <p:cNvSpPr txBox="1"/>
          <p:nvPr/>
        </p:nvSpPr>
        <p:spPr>
          <a:xfrm>
            <a:off x="420374" y="185591"/>
            <a:ext cx="9785668" cy="482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5" fontAlgn="auto">
              <a:lnSpc>
                <a:spcPts val="3250"/>
              </a:lnSpc>
              <a:spcBef>
                <a:spcPts val="0"/>
              </a:spcBef>
              <a:spcAft>
                <a:spcPts val="0"/>
              </a:spcAft>
            </a:pPr>
            <a:r>
              <a:rPr lang="sv-SE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  <a:r>
              <a:rPr lang="sv-SE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sv-SE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biofuels</a:t>
            </a:r>
            <a:r>
              <a:rPr lang="sv-SE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Sweden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21D1E959-B129-46A1-8260-AFD55DA0E8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678" t="25430" r="11610" b="14091"/>
          <a:stretch/>
        </p:blipFill>
        <p:spPr>
          <a:xfrm>
            <a:off x="315925" y="1077269"/>
            <a:ext cx="4172149" cy="2567476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6F4511F9-0ECF-4A62-BC70-AE619561FB87}"/>
              </a:ext>
            </a:extLst>
          </p:cNvPr>
          <p:cNvPicPr/>
          <p:nvPr/>
        </p:nvPicPr>
        <p:blipFill rotWithShape="1">
          <a:blip r:embed="rId3"/>
          <a:srcRect l="14080" t="17197" r="67340" b="40046"/>
          <a:stretch/>
        </p:blipFill>
        <p:spPr bwMode="auto">
          <a:xfrm>
            <a:off x="310843" y="3910592"/>
            <a:ext cx="4016810" cy="28150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A81C1371-D240-4DD3-9AD5-6F427CC257DE}"/>
              </a:ext>
            </a:extLst>
          </p:cNvPr>
          <p:cNvSpPr txBox="1"/>
          <p:nvPr/>
        </p:nvSpPr>
        <p:spPr>
          <a:xfrm>
            <a:off x="3360804" y="5025709"/>
            <a:ext cx="563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55" fontAlgn="auto">
              <a:spcBef>
                <a:spcPts val="0"/>
              </a:spcBef>
              <a:spcAft>
                <a:spcPts val="0"/>
              </a:spcAft>
            </a:pPr>
            <a:r>
              <a:rPr lang="sv-SE" sz="1600" dirty="0">
                <a:solidFill>
                  <a:prstClr val="black"/>
                </a:solidFill>
                <a:latin typeface="Calibri"/>
              </a:rPr>
              <a:t>HVO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7C191D6D-C654-4793-B044-7421A48E71F6}"/>
              </a:ext>
            </a:extLst>
          </p:cNvPr>
          <p:cNvSpPr txBox="1"/>
          <p:nvPr/>
        </p:nvSpPr>
        <p:spPr>
          <a:xfrm>
            <a:off x="2479377" y="5780731"/>
            <a:ext cx="6620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55" fontAlgn="auto">
              <a:spcBef>
                <a:spcPts val="0"/>
              </a:spcBef>
              <a:spcAft>
                <a:spcPts val="0"/>
              </a:spcAft>
            </a:pPr>
            <a:r>
              <a:rPr lang="sv-SE" sz="1600" dirty="0">
                <a:solidFill>
                  <a:prstClr val="black"/>
                </a:solidFill>
                <a:latin typeface="Calibri"/>
              </a:rPr>
              <a:t>FAME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84D70FAA-44D4-4FB4-8E89-BDA1386162A8}"/>
              </a:ext>
            </a:extLst>
          </p:cNvPr>
          <p:cNvSpPr txBox="1"/>
          <p:nvPr/>
        </p:nvSpPr>
        <p:spPr>
          <a:xfrm>
            <a:off x="1184605" y="6097652"/>
            <a:ext cx="8202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55" fontAlgn="auto">
              <a:spcBef>
                <a:spcPts val="0"/>
              </a:spcBef>
              <a:spcAft>
                <a:spcPts val="0"/>
              </a:spcAft>
            </a:pPr>
            <a:r>
              <a:rPr lang="sv-SE" sz="1600" dirty="0" err="1">
                <a:solidFill>
                  <a:prstClr val="black"/>
                </a:solidFill>
                <a:latin typeface="Calibri"/>
              </a:rPr>
              <a:t>Ethanol</a:t>
            </a:r>
            <a:endParaRPr lang="sv-SE" sz="1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506EBAE4-29EC-4777-8E96-05153C932E30}"/>
              </a:ext>
            </a:extLst>
          </p:cNvPr>
          <p:cNvSpPr txBox="1"/>
          <p:nvPr/>
        </p:nvSpPr>
        <p:spPr>
          <a:xfrm>
            <a:off x="4557019" y="6114042"/>
            <a:ext cx="7226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55" fontAlgn="auto">
              <a:spcBef>
                <a:spcPts val="0"/>
              </a:spcBef>
              <a:spcAft>
                <a:spcPts val="0"/>
              </a:spcAft>
            </a:pPr>
            <a:r>
              <a:rPr lang="sv-SE" sz="1600" dirty="0">
                <a:solidFill>
                  <a:prstClr val="black"/>
                </a:solidFill>
                <a:latin typeface="Calibri"/>
              </a:rPr>
              <a:t>Biogas</a:t>
            </a:r>
          </a:p>
        </p:txBody>
      </p:sp>
      <p:cxnSp>
        <p:nvCxnSpPr>
          <p:cNvPr id="22" name="Rak pilkoppling 21">
            <a:extLst>
              <a:ext uri="{FF2B5EF4-FFF2-40B4-BE49-F238E27FC236}">
                <a16:creationId xmlns:a16="http://schemas.microsoft.com/office/drawing/2014/main" id="{29DDBE00-5F46-4735-B10E-BAA77306A9B1}"/>
              </a:ext>
            </a:extLst>
          </p:cNvPr>
          <p:cNvCxnSpPr/>
          <p:nvPr/>
        </p:nvCxnSpPr>
        <p:spPr>
          <a:xfrm flipH="1">
            <a:off x="4282737" y="6306799"/>
            <a:ext cx="261152" cy="9210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ruta 23">
            <a:extLst>
              <a:ext uri="{FF2B5EF4-FFF2-40B4-BE49-F238E27FC236}">
                <a16:creationId xmlns:a16="http://schemas.microsoft.com/office/drawing/2014/main" id="{ED0C8FC7-1CD1-4022-A9C2-9BF52BD83AC1}"/>
              </a:ext>
            </a:extLst>
          </p:cNvPr>
          <p:cNvSpPr txBox="1"/>
          <p:nvPr/>
        </p:nvSpPr>
        <p:spPr>
          <a:xfrm>
            <a:off x="4839098" y="1229153"/>
            <a:ext cx="63254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9143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prstClr val="black"/>
                </a:solidFill>
                <a:latin typeface="Calibri"/>
              </a:rPr>
              <a:t>A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majority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of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the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fuels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used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in Sweden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are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imported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or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produced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from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imported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feedstock</a:t>
            </a:r>
            <a:endParaRPr lang="sv-SE" sz="1800" dirty="0">
              <a:solidFill>
                <a:prstClr val="black"/>
              </a:solidFill>
              <a:latin typeface="Calibri"/>
            </a:endParaRPr>
          </a:p>
          <a:p>
            <a:pPr marL="285750" indent="-285750" defTabSz="9143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prstClr val="black"/>
                </a:solidFill>
                <a:latin typeface="Calibri"/>
              </a:rPr>
              <a:t>HVO is an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important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fuel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in Sweden. Access to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sustainable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feedstock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is an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issue</a:t>
            </a:r>
            <a:endParaRPr lang="sv-SE" sz="1800" dirty="0">
              <a:solidFill>
                <a:prstClr val="black"/>
              </a:solidFill>
              <a:latin typeface="Calibri"/>
            </a:endParaRPr>
          </a:p>
          <a:p>
            <a:pPr marL="285750" indent="-285750" defTabSz="9143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prstClr val="black"/>
                </a:solidFill>
                <a:latin typeface="Calibri"/>
              </a:rPr>
              <a:t>A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further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increase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in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biofuels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use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will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require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production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from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feedstocks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that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are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available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in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larger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quantities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(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e.g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.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resifues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and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waste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from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forestry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/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forest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industry</a:t>
            </a:r>
            <a:r>
              <a:rPr lang="sv-SE" sz="1800" dirty="0">
                <a:solidFill>
                  <a:prstClr val="black"/>
                </a:solidFill>
                <a:latin typeface="Calibri"/>
              </a:rPr>
              <a:t> and </a:t>
            </a:r>
            <a:r>
              <a:rPr lang="sv-SE" sz="1800" dirty="0" err="1">
                <a:solidFill>
                  <a:prstClr val="black"/>
                </a:solidFill>
                <a:latin typeface="Calibri"/>
              </a:rPr>
              <a:t>agriculture</a:t>
            </a:r>
            <a:endParaRPr lang="sv-SE" sz="1800" dirty="0">
              <a:solidFill>
                <a:prstClr val="black"/>
              </a:solidFill>
              <a:latin typeface="Calibri"/>
            </a:endParaRPr>
          </a:p>
          <a:p>
            <a:pPr defTabSz="914355" fontAlgn="auto">
              <a:spcBef>
                <a:spcPts val="0"/>
              </a:spcBef>
              <a:spcAft>
                <a:spcPts val="0"/>
              </a:spcAft>
            </a:pPr>
            <a:endParaRPr lang="sv-SE" sz="1800" dirty="0">
              <a:solidFill>
                <a:prstClr val="black"/>
              </a:solidFill>
              <a:latin typeface="Calibri"/>
            </a:endParaRPr>
          </a:p>
          <a:p>
            <a:pPr defTabSz="914355" fontAlgn="auto">
              <a:spcBef>
                <a:spcPts val="0"/>
              </a:spcBef>
              <a:spcAft>
                <a:spcPts val="0"/>
              </a:spcAft>
            </a:pPr>
            <a:endParaRPr lang="sv-SE" sz="18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7" name="Bildobjekt 26">
            <a:extLst>
              <a:ext uri="{FF2B5EF4-FFF2-40B4-BE49-F238E27FC236}">
                <a16:creationId xmlns:a16="http://schemas.microsoft.com/office/drawing/2014/main" id="{22BF5232-EE23-41F5-893C-EDAF2791C6AC}"/>
              </a:ext>
            </a:extLst>
          </p:cNvPr>
          <p:cNvPicPr/>
          <p:nvPr/>
        </p:nvPicPr>
        <p:blipFill rotWithShape="1">
          <a:blip r:embed="rId4"/>
          <a:srcRect l="52545" t="21748" r="18522" b="15445"/>
          <a:stretch/>
        </p:blipFill>
        <p:spPr bwMode="auto">
          <a:xfrm>
            <a:off x="5876387" y="3677860"/>
            <a:ext cx="4734619" cy="30477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8" name="textruta 27">
            <a:extLst>
              <a:ext uri="{FF2B5EF4-FFF2-40B4-BE49-F238E27FC236}">
                <a16:creationId xmlns:a16="http://schemas.microsoft.com/office/drawing/2014/main" id="{4EFA7C5B-0FD6-4FFF-8E25-98A64074574D}"/>
              </a:ext>
            </a:extLst>
          </p:cNvPr>
          <p:cNvSpPr txBox="1"/>
          <p:nvPr/>
        </p:nvSpPr>
        <p:spPr>
          <a:xfrm>
            <a:off x="9539711" y="4630625"/>
            <a:ext cx="7423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sv-SE" sz="1600" dirty="0">
                <a:solidFill>
                  <a:srgbClr val="000000"/>
                </a:solidFill>
                <a:latin typeface="Arial"/>
              </a:rPr>
              <a:t>FAME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B73CA5A0-979A-4E55-BC5E-B2CEEE9F179A}"/>
              </a:ext>
            </a:extLst>
          </p:cNvPr>
          <p:cNvSpPr txBox="1"/>
          <p:nvPr/>
        </p:nvSpPr>
        <p:spPr>
          <a:xfrm>
            <a:off x="10718105" y="4057233"/>
            <a:ext cx="6286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sv-SE" sz="1600" dirty="0">
                <a:solidFill>
                  <a:srgbClr val="000000"/>
                </a:solidFill>
                <a:latin typeface="Arial"/>
              </a:rPr>
              <a:t>HVO</a:t>
            </a:r>
          </a:p>
        </p:txBody>
      </p:sp>
      <p:cxnSp>
        <p:nvCxnSpPr>
          <p:cNvPr id="30" name="Rak pilkoppling 29">
            <a:extLst>
              <a:ext uri="{FF2B5EF4-FFF2-40B4-BE49-F238E27FC236}">
                <a16:creationId xmlns:a16="http://schemas.microsoft.com/office/drawing/2014/main" id="{2019946F-92DA-4065-8514-5C2DF8036CFB}"/>
              </a:ext>
            </a:extLst>
          </p:cNvPr>
          <p:cNvCxnSpPr>
            <a:cxnSpLocks/>
          </p:cNvCxnSpPr>
          <p:nvPr/>
        </p:nvCxnSpPr>
        <p:spPr bwMode="auto">
          <a:xfrm flipH="1">
            <a:off x="10388743" y="4257387"/>
            <a:ext cx="329362" cy="146194"/>
          </a:xfrm>
          <a:prstGeom prst="straightConnector1">
            <a:avLst/>
          </a:prstGeom>
          <a:solidFill>
            <a:schemeClr val="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textruta 30">
            <a:extLst>
              <a:ext uri="{FF2B5EF4-FFF2-40B4-BE49-F238E27FC236}">
                <a16:creationId xmlns:a16="http://schemas.microsoft.com/office/drawing/2014/main" id="{8F785214-F994-4445-B3BD-99783E4F92CB}"/>
              </a:ext>
            </a:extLst>
          </p:cNvPr>
          <p:cNvSpPr txBox="1"/>
          <p:nvPr/>
        </p:nvSpPr>
        <p:spPr>
          <a:xfrm>
            <a:off x="9544537" y="5220249"/>
            <a:ext cx="7649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sv-SE" sz="1600" dirty="0">
                <a:solidFill>
                  <a:srgbClr val="000000"/>
                </a:solidFill>
                <a:latin typeface="Arial"/>
              </a:rPr>
              <a:t>Etanol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9275F909-5B6A-4AA1-8307-CCB6D3FC2C05}"/>
              </a:ext>
            </a:extLst>
          </p:cNvPr>
          <p:cNvSpPr txBox="1"/>
          <p:nvPr/>
        </p:nvSpPr>
        <p:spPr>
          <a:xfrm>
            <a:off x="6605560" y="5940694"/>
            <a:ext cx="34067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sv-SE" sz="2000" dirty="0">
                <a:solidFill>
                  <a:srgbClr val="000000"/>
                </a:solidFill>
                <a:latin typeface="Arial"/>
              </a:rPr>
              <a:t>Global </a:t>
            </a:r>
            <a:r>
              <a:rPr lang="sv-SE" sz="2000" dirty="0" err="1">
                <a:solidFill>
                  <a:srgbClr val="000000"/>
                </a:solidFill>
                <a:latin typeface="Arial"/>
              </a:rPr>
              <a:t>biofuels</a:t>
            </a:r>
            <a:r>
              <a:rPr lang="sv-SE" sz="2000" dirty="0">
                <a:solidFill>
                  <a:srgbClr val="000000"/>
                </a:solidFill>
                <a:latin typeface="Arial"/>
              </a:rPr>
              <a:t> </a:t>
            </a:r>
            <a:r>
              <a:rPr lang="sv-SE" sz="2000" dirty="0" err="1">
                <a:solidFill>
                  <a:srgbClr val="000000"/>
                </a:solidFill>
                <a:latin typeface="Arial"/>
              </a:rPr>
              <a:t>consumption</a:t>
            </a:r>
            <a:endParaRPr lang="sv-SE" sz="2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2C31D1FD-27AF-41FF-8C86-82AEEAF677EF}"/>
              </a:ext>
            </a:extLst>
          </p:cNvPr>
          <p:cNvSpPr txBox="1"/>
          <p:nvPr/>
        </p:nvSpPr>
        <p:spPr>
          <a:xfrm>
            <a:off x="9310624" y="3698000"/>
            <a:ext cx="16894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5" fontAlgn="auto">
              <a:spcBef>
                <a:spcPts val="0"/>
              </a:spcBef>
              <a:spcAft>
                <a:spcPts val="0"/>
              </a:spcAft>
            </a:pPr>
            <a:r>
              <a:rPr lang="sv-SE" sz="1400" dirty="0">
                <a:solidFill>
                  <a:prstClr val="black"/>
                </a:solidFill>
                <a:latin typeface="Calibri"/>
              </a:rPr>
              <a:t>( Total: 835 TWh)</a:t>
            </a: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BD358FB5-FA79-4F15-9551-33C444705894}"/>
              </a:ext>
            </a:extLst>
          </p:cNvPr>
          <p:cNvSpPr/>
          <p:nvPr/>
        </p:nvSpPr>
        <p:spPr>
          <a:xfrm>
            <a:off x="268338" y="3959610"/>
            <a:ext cx="523221" cy="2597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</a:pPr>
            <a:endParaRPr lang="sv-SE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301104BE-BF5C-429B-8A62-89D802CD44EA}"/>
              </a:ext>
            </a:extLst>
          </p:cNvPr>
          <p:cNvSpPr txBox="1"/>
          <p:nvPr/>
        </p:nvSpPr>
        <p:spPr>
          <a:xfrm>
            <a:off x="389325" y="4005777"/>
            <a:ext cx="47563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355" fontAlgn="auto">
              <a:spcBef>
                <a:spcPts val="0"/>
              </a:spcBef>
              <a:spcAft>
                <a:spcPts val="0"/>
              </a:spcAft>
            </a:pPr>
            <a:r>
              <a:rPr lang="sv-SE" sz="1400" dirty="0">
                <a:solidFill>
                  <a:prstClr val="black"/>
                </a:solidFill>
                <a:latin typeface="Calibri"/>
              </a:rPr>
              <a:t>20</a:t>
            </a:r>
          </a:p>
        </p:txBody>
      </p:sp>
      <p:sp>
        <p:nvSpPr>
          <p:cNvPr id="39" name="textruta 38">
            <a:extLst>
              <a:ext uri="{FF2B5EF4-FFF2-40B4-BE49-F238E27FC236}">
                <a16:creationId xmlns:a16="http://schemas.microsoft.com/office/drawing/2014/main" id="{5F89AE8D-371C-47D3-8CAE-1209DAB2D5E2}"/>
              </a:ext>
            </a:extLst>
          </p:cNvPr>
          <p:cNvSpPr txBox="1"/>
          <p:nvPr/>
        </p:nvSpPr>
        <p:spPr>
          <a:xfrm rot="16200000">
            <a:off x="-307309" y="5133829"/>
            <a:ext cx="110879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355" fontAlgn="auto">
              <a:spcBef>
                <a:spcPts val="0"/>
              </a:spcBef>
              <a:spcAft>
                <a:spcPts val="0"/>
              </a:spcAft>
            </a:pPr>
            <a:r>
              <a:rPr lang="sv-SE" sz="1400" dirty="0">
                <a:solidFill>
                  <a:prstClr val="black"/>
                </a:solidFill>
                <a:latin typeface="Calibri"/>
              </a:rPr>
              <a:t>TWh/</a:t>
            </a:r>
            <a:r>
              <a:rPr lang="sv-SE" sz="1400" dirty="0" err="1">
                <a:solidFill>
                  <a:prstClr val="black"/>
                </a:solidFill>
                <a:latin typeface="Calibri"/>
              </a:rPr>
              <a:t>year</a:t>
            </a:r>
            <a:endParaRPr lang="sv-SE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textruta 39">
            <a:extLst>
              <a:ext uri="{FF2B5EF4-FFF2-40B4-BE49-F238E27FC236}">
                <a16:creationId xmlns:a16="http://schemas.microsoft.com/office/drawing/2014/main" id="{5F184C90-0608-4D4E-9895-B798D072C17B}"/>
              </a:ext>
            </a:extLst>
          </p:cNvPr>
          <p:cNvSpPr txBox="1"/>
          <p:nvPr/>
        </p:nvSpPr>
        <p:spPr>
          <a:xfrm>
            <a:off x="407369" y="4541493"/>
            <a:ext cx="37872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355" fontAlgn="auto">
              <a:spcBef>
                <a:spcPts val="0"/>
              </a:spcBef>
              <a:spcAft>
                <a:spcPts val="0"/>
              </a:spcAft>
            </a:pPr>
            <a:r>
              <a:rPr lang="sv-SE" sz="1400" dirty="0">
                <a:solidFill>
                  <a:prstClr val="black"/>
                </a:solidFill>
                <a:latin typeface="Calibri"/>
              </a:rPr>
              <a:t>15</a:t>
            </a:r>
          </a:p>
        </p:txBody>
      </p:sp>
      <p:sp>
        <p:nvSpPr>
          <p:cNvPr id="41" name="textruta 40">
            <a:extLst>
              <a:ext uri="{FF2B5EF4-FFF2-40B4-BE49-F238E27FC236}">
                <a16:creationId xmlns:a16="http://schemas.microsoft.com/office/drawing/2014/main" id="{4D506D96-A8CC-432D-A458-3B37004875A1}"/>
              </a:ext>
            </a:extLst>
          </p:cNvPr>
          <p:cNvSpPr txBox="1"/>
          <p:nvPr/>
        </p:nvSpPr>
        <p:spPr>
          <a:xfrm>
            <a:off x="420374" y="5145400"/>
            <a:ext cx="37872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355" fontAlgn="auto">
              <a:spcBef>
                <a:spcPts val="0"/>
              </a:spcBef>
              <a:spcAft>
                <a:spcPts val="0"/>
              </a:spcAft>
            </a:pPr>
            <a:r>
              <a:rPr lang="sv-SE" sz="1400" dirty="0">
                <a:solidFill>
                  <a:prstClr val="black"/>
                </a:solidFill>
                <a:latin typeface="Calibri"/>
              </a:rPr>
              <a:t>10</a:t>
            </a:r>
          </a:p>
        </p:txBody>
      </p:sp>
      <p:sp>
        <p:nvSpPr>
          <p:cNvPr id="42" name="textruta 41">
            <a:extLst>
              <a:ext uri="{FF2B5EF4-FFF2-40B4-BE49-F238E27FC236}">
                <a16:creationId xmlns:a16="http://schemas.microsoft.com/office/drawing/2014/main" id="{811EE813-5D79-4B0C-AC49-26361EACA41F}"/>
              </a:ext>
            </a:extLst>
          </p:cNvPr>
          <p:cNvSpPr txBox="1"/>
          <p:nvPr/>
        </p:nvSpPr>
        <p:spPr>
          <a:xfrm>
            <a:off x="533319" y="5727283"/>
            <a:ext cx="29409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355" fontAlgn="auto">
              <a:spcBef>
                <a:spcPts val="0"/>
              </a:spcBef>
              <a:spcAft>
                <a:spcPts val="0"/>
              </a:spcAft>
            </a:pPr>
            <a:r>
              <a:rPr lang="sv-SE" sz="1400" dirty="0">
                <a:solidFill>
                  <a:prstClr val="black"/>
                </a:solidFill>
                <a:latin typeface="Calibri"/>
              </a:rPr>
              <a:t>5</a:t>
            </a:r>
          </a:p>
        </p:txBody>
      </p:sp>
      <p:sp>
        <p:nvSpPr>
          <p:cNvPr id="43" name="textruta 42">
            <a:extLst>
              <a:ext uri="{FF2B5EF4-FFF2-40B4-BE49-F238E27FC236}">
                <a16:creationId xmlns:a16="http://schemas.microsoft.com/office/drawing/2014/main" id="{69D2D225-8522-424C-A815-3FF2D9EDFEEB}"/>
              </a:ext>
            </a:extLst>
          </p:cNvPr>
          <p:cNvSpPr txBox="1"/>
          <p:nvPr/>
        </p:nvSpPr>
        <p:spPr>
          <a:xfrm>
            <a:off x="551015" y="6284632"/>
            <a:ext cx="29409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355" fontAlgn="auto">
              <a:spcBef>
                <a:spcPts val="0"/>
              </a:spcBef>
              <a:spcAft>
                <a:spcPts val="0"/>
              </a:spcAft>
            </a:pPr>
            <a:r>
              <a:rPr lang="sv-SE" sz="1400" dirty="0">
                <a:solidFill>
                  <a:prstClr val="black"/>
                </a:solidFill>
                <a:latin typeface="Calibri"/>
              </a:rPr>
              <a:t>0</a:t>
            </a:r>
          </a:p>
        </p:txBody>
      </p:sp>
      <p:pic>
        <p:nvPicPr>
          <p:cNvPr id="44" name="Bildobjekt 43">
            <a:extLst>
              <a:ext uri="{FF2B5EF4-FFF2-40B4-BE49-F238E27FC236}">
                <a16:creationId xmlns:a16="http://schemas.microsoft.com/office/drawing/2014/main" id="{94EB2472-C8B9-4E82-B874-2127213AD0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290" y="6528202"/>
            <a:ext cx="3240000" cy="201153"/>
          </a:xfrm>
          <a:prstGeom prst="rect">
            <a:avLst/>
          </a:prstGeom>
        </p:spPr>
      </p:pic>
      <p:sp>
        <p:nvSpPr>
          <p:cNvPr id="45" name="Rektangel 44">
            <a:extLst>
              <a:ext uri="{FF2B5EF4-FFF2-40B4-BE49-F238E27FC236}">
                <a16:creationId xmlns:a16="http://schemas.microsoft.com/office/drawing/2014/main" id="{159EA307-0B22-4CE1-85F8-2919B22074F7}"/>
              </a:ext>
            </a:extLst>
          </p:cNvPr>
          <p:cNvSpPr/>
          <p:nvPr/>
        </p:nvSpPr>
        <p:spPr>
          <a:xfrm>
            <a:off x="673482" y="6568613"/>
            <a:ext cx="414172" cy="1386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</a:pPr>
            <a:endParaRPr lang="sv-SE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6" name="textruta 45">
            <a:extLst>
              <a:ext uri="{FF2B5EF4-FFF2-40B4-BE49-F238E27FC236}">
                <a16:creationId xmlns:a16="http://schemas.microsoft.com/office/drawing/2014/main" id="{A2AD1C94-3C73-4812-A216-B58B9499A3B6}"/>
              </a:ext>
            </a:extLst>
          </p:cNvPr>
          <p:cNvSpPr txBox="1"/>
          <p:nvPr/>
        </p:nvSpPr>
        <p:spPr>
          <a:xfrm>
            <a:off x="1300922" y="2592764"/>
            <a:ext cx="21285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55" fontAlgn="auto">
              <a:spcBef>
                <a:spcPts val="0"/>
              </a:spcBef>
              <a:spcAft>
                <a:spcPts val="0"/>
              </a:spcAft>
            </a:pPr>
            <a:r>
              <a:rPr lang="sv-SE" sz="1400" dirty="0" err="1">
                <a:solidFill>
                  <a:prstClr val="white"/>
                </a:solidFill>
                <a:latin typeface="Calibri"/>
              </a:rPr>
              <a:t>Imported</a:t>
            </a:r>
            <a:r>
              <a:rPr lang="sv-SE" sz="1400" dirty="0">
                <a:solidFill>
                  <a:prstClr val="white"/>
                </a:solidFill>
                <a:latin typeface="Calibri"/>
              </a:rPr>
              <a:t> </a:t>
            </a:r>
            <a:r>
              <a:rPr lang="sv-SE" sz="1400" dirty="0" err="1">
                <a:solidFill>
                  <a:prstClr val="white"/>
                </a:solidFill>
                <a:latin typeface="Calibri"/>
              </a:rPr>
              <a:t>feedstock</a:t>
            </a:r>
            <a:r>
              <a:rPr lang="sv-SE" sz="1400" dirty="0">
                <a:solidFill>
                  <a:prstClr val="white"/>
                </a:solidFill>
                <a:latin typeface="Calibri"/>
              </a:rPr>
              <a:t> or </a:t>
            </a:r>
            <a:r>
              <a:rPr lang="sv-SE" sz="1400" dirty="0" err="1">
                <a:solidFill>
                  <a:prstClr val="white"/>
                </a:solidFill>
                <a:latin typeface="Calibri"/>
              </a:rPr>
              <a:t>fuel</a:t>
            </a:r>
            <a:endParaRPr lang="sv-SE" sz="1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B23B61CA-B4F5-451D-BA3B-7029472CAAFF}"/>
              </a:ext>
            </a:extLst>
          </p:cNvPr>
          <p:cNvSpPr txBox="1"/>
          <p:nvPr/>
        </p:nvSpPr>
        <p:spPr>
          <a:xfrm rot="16200000">
            <a:off x="-53749" y="2098358"/>
            <a:ext cx="110879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355" fontAlgn="auto">
              <a:spcBef>
                <a:spcPts val="0"/>
              </a:spcBef>
              <a:spcAft>
                <a:spcPts val="0"/>
              </a:spcAft>
            </a:pPr>
            <a:r>
              <a:rPr lang="sv-SE" sz="1400" dirty="0">
                <a:solidFill>
                  <a:prstClr val="black"/>
                </a:solidFill>
                <a:latin typeface="Calibri"/>
              </a:rPr>
              <a:t>TWh/</a:t>
            </a:r>
            <a:r>
              <a:rPr lang="sv-SE" sz="1400" dirty="0" err="1">
                <a:solidFill>
                  <a:prstClr val="black"/>
                </a:solidFill>
                <a:latin typeface="Calibri"/>
              </a:rPr>
              <a:t>year</a:t>
            </a:r>
            <a:endParaRPr lang="sv-SE" sz="14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4237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5D299B-461F-4000-9A68-FB913A336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800" y="403200"/>
            <a:ext cx="10800000" cy="1152000"/>
          </a:xfrm>
        </p:spPr>
        <p:txBody>
          <a:bodyPr/>
          <a:lstStyle/>
          <a:p>
            <a:r>
              <a:rPr lang="sv-SE" dirty="0" err="1"/>
              <a:t>Two</a:t>
            </a:r>
            <a:r>
              <a:rPr lang="sv-SE" dirty="0"/>
              <a:t> </a:t>
            </a:r>
            <a:r>
              <a:rPr lang="sv-SE" dirty="0" err="1"/>
              <a:t>mothballed</a:t>
            </a:r>
            <a:r>
              <a:rPr lang="sv-SE" dirty="0"/>
              <a:t> </a:t>
            </a:r>
            <a:r>
              <a:rPr lang="sv-SE" dirty="0" err="1"/>
              <a:t>gasification</a:t>
            </a:r>
            <a:r>
              <a:rPr lang="sv-SE" dirty="0"/>
              <a:t> plants </a:t>
            </a:r>
          </a:p>
        </p:txBody>
      </p:sp>
      <p:sp>
        <p:nvSpPr>
          <p:cNvPr id="3" name="Platshållare för innehåll 3">
            <a:extLst>
              <a:ext uri="{FF2B5EF4-FFF2-40B4-BE49-F238E27FC236}">
                <a16:creationId xmlns:a16="http://schemas.microsoft.com/office/drawing/2014/main" id="{69B4F298-44BB-4CDC-9DBF-DA08188E4577}"/>
              </a:ext>
            </a:extLst>
          </p:cNvPr>
          <p:cNvSpPr txBox="1">
            <a:spLocks/>
          </p:cNvSpPr>
          <p:nvPr/>
        </p:nvSpPr>
        <p:spPr>
          <a:xfrm>
            <a:off x="479376" y="1548794"/>
            <a:ext cx="11015424" cy="4176712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4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8500" indent="-354013" algn="l" rtl="0" fontAlgn="base">
              <a:spcBef>
                <a:spcPct val="40000"/>
              </a:spcBef>
              <a:spcAft>
                <a:spcPct val="0"/>
              </a:spcAft>
              <a:buChar char="–"/>
              <a:defRPr sz="2600">
                <a:solidFill>
                  <a:schemeClr val="tx1"/>
                </a:solidFill>
                <a:latin typeface="+mn-lt"/>
              </a:defRPr>
            </a:lvl2pPr>
            <a:lvl3pPr marL="963613" indent="-263525" algn="l" rtl="0" fontAlgn="base">
              <a:spcBef>
                <a:spcPct val="4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214438" indent="-249238" algn="l" rtl="0" fontAlgn="base">
              <a:spcBef>
                <a:spcPct val="40000"/>
              </a:spcBef>
              <a:spcAft>
                <a:spcPct val="0"/>
              </a:spcAft>
              <a:buChar char="-"/>
              <a:defRPr sz="22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Chemrec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plant in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Piteå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(black liquor gasification – DME/methanol)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GoBiGas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in Gothenburg (wood residue gasification – methane)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sv-SE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93E0FDD-9855-40D1-A1F1-29206E22DF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079" y="3284984"/>
            <a:ext cx="1878953" cy="281913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DD2F8FFE-9B2C-4C2C-9755-C56D8F5E2B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569"/>
          <a:stretch/>
        </p:blipFill>
        <p:spPr>
          <a:xfrm>
            <a:off x="1072973" y="3284984"/>
            <a:ext cx="3078811" cy="2819135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C7E1EC81-31BA-48A4-8D9D-9BA592C596DE}"/>
              </a:ext>
            </a:extLst>
          </p:cNvPr>
          <p:cNvSpPr txBox="1"/>
          <p:nvPr/>
        </p:nvSpPr>
        <p:spPr>
          <a:xfrm>
            <a:off x="6766758" y="3284984"/>
            <a:ext cx="43522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err="1"/>
              <a:t>Successful</a:t>
            </a:r>
            <a:r>
              <a:rPr lang="sv-SE" sz="2800" dirty="0"/>
              <a:t> from a </a:t>
            </a:r>
            <a:r>
              <a:rPr lang="sv-SE" sz="2800" dirty="0" err="1"/>
              <a:t>technical</a:t>
            </a:r>
            <a:r>
              <a:rPr lang="sv-SE" sz="2800" dirty="0"/>
              <a:t> </a:t>
            </a:r>
            <a:r>
              <a:rPr lang="sv-SE" sz="2800" dirty="0" err="1"/>
              <a:t>standpoint</a:t>
            </a:r>
            <a:r>
              <a:rPr lang="sv-SE" sz="2800" dirty="0"/>
              <a:t> </a:t>
            </a:r>
            <a:r>
              <a:rPr lang="sv-SE" sz="2800" dirty="0" err="1"/>
              <a:t>but</a:t>
            </a:r>
            <a:r>
              <a:rPr lang="sv-SE" sz="2800" dirty="0"/>
              <a:t> problems </a:t>
            </a:r>
            <a:r>
              <a:rPr lang="sv-SE" sz="2800" dirty="0" err="1"/>
              <a:t>with</a:t>
            </a:r>
            <a:r>
              <a:rPr lang="sv-SE" sz="2800" dirty="0"/>
              <a:t> </a:t>
            </a:r>
            <a:r>
              <a:rPr lang="sv-SE" sz="2800" dirty="0" err="1"/>
              <a:t>economy</a:t>
            </a:r>
            <a:r>
              <a:rPr lang="sv-SE" sz="2800" dirty="0"/>
              <a:t> and market</a:t>
            </a:r>
          </a:p>
        </p:txBody>
      </p:sp>
    </p:spTree>
    <p:extLst>
      <p:ext uri="{BB962C8B-B14F-4D97-AF65-F5344CB8AC3E}">
        <p14:creationId xmlns:p14="http://schemas.microsoft.com/office/powerpoint/2010/main" val="203285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96EE55-675D-485E-9C6F-31E5F23E8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800" y="403200"/>
            <a:ext cx="10800000" cy="1152000"/>
          </a:xfrm>
        </p:spPr>
        <p:txBody>
          <a:bodyPr/>
          <a:lstStyle/>
          <a:p>
            <a:r>
              <a:rPr lang="sv-SE" sz="3600" dirty="0"/>
              <a:t>Pyrocell – </a:t>
            </a:r>
            <a:r>
              <a:rPr lang="sv-SE" sz="3600" dirty="0" err="1"/>
              <a:t>pyrolysis</a:t>
            </a:r>
            <a:r>
              <a:rPr lang="sv-SE" sz="3600" dirty="0"/>
              <a:t> and co-</a:t>
            </a:r>
            <a:r>
              <a:rPr lang="sv-SE" sz="3600" dirty="0" err="1"/>
              <a:t>processing</a:t>
            </a:r>
            <a:r>
              <a:rPr lang="sv-SE" sz="3600" dirty="0"/>
              <a:t> in </a:t>
            </a:r>
            <a:r>
              <a:rPr lang="sv-SE" sz="3600" dirty="0" err="1"/>
              <a:t>refinery</a:t>
            </a:r>
            <a:endParaRPr lang="sv-SE" sz="3600" dirty="0"/>
          </a:p>
        </p:txBody>
      </p:sp>
      <p:sp>
        <p:nvSpPr>
          <p:cNvPr id="3" name="Platshållare för innehåll 3">
            <a:extLst>
              <a:ext uri="{FF2B5EF4-FFF2-40B4-BE49-F238E27FC236}">
                <a16:creationId xmlns:a16="http://schemas.microsoft.com/office/drawing/2014/main" id="{10E03869-8802-474E-AE88-621E5A90CCDC}"/>
              </a:ext>
            </a:extLst>
          </p:cNvPr>
          <p:cNvSpPr txBox="1">
            <a:spLocks/>
          </p:cNvSpPr>
          <p:nvPr/>
        </p:nvSpPr>
        <p:spPr>
          <a:xfrm>
            <a:off x="479376" y="1548794"/>
            <a:ext cx="9145016" cy="4176712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4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8500" indent="-354013" algn="l" rtl="0" fontAlgn="base">
              <a:spcBef>
                <a:spcPct val="40000"/>
              </a:spcBef>
              <a:spcAft>
                <a:spcPct val="0"/>
              </a:spcAft>
              <a:buChar char="–"/>
              <a:defRPr sz="2600">
                <a:solidFill>
                  <a:schemeClr val="tx1"/>
                </a:solidFill>
                <a:latin typeface="+mn-lt"/>
              </a:defRPr>
            </a:lvl2pPr>
            <a:lvl3pPr marL="963613" indent="-263525" algn="l" rtl="0" fontAlgn="base">
              <a:spcBef>
                <a:spcPct val="4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214438" indent="-249238" algn="l" rtl="0" fontAlgn="base">
              <a:spcBef>
                <a:spcPct val="40000"/>
              </a:spcBef>
              <a:spcAft>
                <a:spcPct val="0"/>
              </a:spcAft>
              <a:buChar char="-"/>
              <a:defRPr sz="22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400" kern="0" dirty="0">
                <a:solidFill>
                  <a:srgbClr val="000000"/>
                </a:solidFill>
                <a:latin typeface="+mj-lt"/>
              </a:rPr>
              <a:t>Company co-owned by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</a:rPr>
              <a:t>Setra</a:t>
            </a:r>
            <a:r>
              <a:rPr lang="en-US" sz="2400" kern="0" dirty="0">
                <a:solidFill>
                  <a:srgbClr val="000000"/>
                </a:solidFill>
                <a:latin typeface="+mj-lt"/>
              </a:rPr>
              <a:t> (forest industry) and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</a:rPr>
              <a:t>Preem</a:t>
            </a:r>
            <a:r>
              <a:rPr lang="en-US" sz="2400" kern="0" dirty="0">
                <a:solidFill>
                  <a:srgbClr val="000000"/>
                </a:solidFill>
                <a:latin typeface="+mj-lt"/>
              </a:rPr>
              <a:t> (refinery operator)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400" kern="0" dirty="0">
                <a:solidFill>
                  <a:srgbClr val="000000"/>
                </a:solidFill>
                <a:latin typeface="+mj-lt"/>
              </a:rPr>
              <a:t>Located at a sawmill outside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</a:rPr>
              <a:t>Gävle</a:t>
            </a:r>
            <a:r>
              <a:rPr lang="en-US" sz="2400" kern="0" dirty="0">
                <a:solidFill>
                  <a:srgbClr val="000000"/>
                </a:solidFill>
                <a:latin typeface="+mj-lt"/>
              </a:rPr>
              <a:t>	</a:t>
            </a:r>
          </a:p>
          <a:p>
            <a:pPr lvl="1" indent="-342900">
              <a:buFontTx/>
              <a:buChar char="•"/>
            </a:pPr>
            <a:r>
              <a:rPr lang="en-US" sz="2200" kern="0" dirty="0">
                <a:solidFill>
                  <a:srgbClr val="000000"/>
                </a:solidFill>
                <a:latin typeface="+mj-lt"/>
              </a:rPr>
              <a:t>Feedstock: Sawdust and cutter shavings</a:t>
            </a:r>
          </a:p>
          <a:p>
            <a:pPr lvl="1" indent="-342900">
              <a:buFontTx/>
              <a:buChar char="•"/>
            </a:pPr>
            <a:r>
              <a:rPr lang="en-US" sz="2200" kern="0" dirty="0">
                <a:solidFill>
                  <a:srgbClr val="000000"/>
                </a:solidFill>
                <a:latin typeface="+mj-lt"/>
              </a:rPr>
              <a:t>Capacity: 25 000 tons/year pyrolysis oil</a:t>
            </a:r>
            <a:endParaRPr kumimoji="0" lang="en-US" sz="22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r>
              <a:rPr lang="sv-SE" sz="2400" dirty="0" err="1">
                <a:latin typeface="+mj-lt"/>
              </a:rPr>
              <a:t>Pyrolysis</a:t>
            </a:r>
            <a:r>
              <a:rPr lang="sv-SE" sz="2400" dirty="0">
                <a:latin typeface="+mj-lt"/>
              </a:rPr>
              <a:t> </a:t>
            </a:r>
            <a:r>
              <a:rPr lang="sv-SE" sz="2400" dirty="0" err="1">
                <a:latin typeface="+mj-lt"/>
              </a:rPr>
              <a:t>technology</a:t>
            </a:r>
            <a:r>
              <a:rPr lang="sv-SE" sz="2400" dirty="0">
                <a:latin typeface="+mj-lt"/>
              </a:rPr>
              <a:t> from BTG-BTL</a:t>
            </a:r>
          </a:p>
          <a:p>
            <a:r>
              <a:rPr lang="sv-SE" sz="2400" dirty="0">
                <a:latin typeface="+mj-lt"/>
              </a:rPr>
              <a:t>Investment decision in spring </a:t>
            </a:r>
            <a:r>
              <a:rPr lang="sv-SE" sz="2400" dirty="0" err="1">
                <a:latin typeface="+mj-lt"/>
              </a:rPr>
              <a:t>of</a:t>
            </a:r>
            <a:r>
              <a:rPr lang="sv-SE" sz="2400" dirty="0">
                <a:latin typeface="+mj-lt"/>
              </a:rPr>
              <a:t> 2019 and </a:t>
            </a:r>
            <a:r>
              <a:rPr lang="sv-SE" sz="2400" dirty="0" err="1">
                <a:latin typeface="+mj-lt"/>
              </a:rPr>
              <a:t>construction</a:t>
            </a:r>
            <a:r>
              <a:rPr lang="sv-SE" sz="2400" dirty="0">
                <a:latin typeface="+mj-lt"/>
              </a:rPr>
              <a:t> </a:t>
            </a:r>
            <a:r>
              <a:rPr lang="sv-SE" sz="2400" dirty="0" err="1">
                <a:latin typeface="+mj-lt"/>
              </a:rPr>
              <a:t>starting</a:t>
            </a:r>
            <a:r>
              <a:rPr lang="sv-SE" sz="2400" dirty="0">
                <a:latin typeface="+mj-lt"/>
              </a:rPr>
              <a:t> in the fall </a:t>
            </a:r>
            <a:r>
              <a:rPr lang="sv-SE" sz="2400" dirty="0" err="1">
                <a:latin typeface="+mj-lt"/>
              </a:rPr>
              <a:t>of</a:t>
            </a:r>
            <a:r>
              <a:rPr lang="sv-SE" sz="2400" dirty="0">
                <a:latin typeface="+mj-lt"/>
              </a:rPr>
              <a:t> 2019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sv-SE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2D516C4-0DBD-43CF-A2DA-52ED23D939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55" t="46255" r="8583" b="19373"/>
          <a:stretch/>
        </p:blipFill>
        <p:spPr>
          <a:xfrm>
            <a:off x="9118536" y="3271969"/>
            <a:ext cx="2376264" cy="736768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B265071D-6431-439B-A76D-C61DFC638C35}"/>
              </a:ext>
            </a:extLst>
          </p:cNvPr>
          <p:cNvSpPr/>
          <p:nvPr/>
        </p:nvSpPr>
        <p:spPr>
          <a:xfrm>
            <a:off x="4583832" y="6426820"/>
            <a:ext cx="7752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800" dirty="0"/>
              <a:t>https://www.setragroup.com/sv/pyrocell/pyrolysanlaggningen-pa-kastet2/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F3BFB94D-3215-4CBA-A12F-6E05DAB758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4" t="27810" r="62520" b="26856"/>
          <a:stretch/>
        </p:blipFill>
        <p:spPr>
          <a:xfrm>
            <a:off x="9624392" y="1635548"/>
            <a:ext cx="1442307" cy="139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792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AE29BA5-62E6-4981-BE98-CCB905E4E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Strong </a:t>
            </a:r>
            <a:r>
              <a:rPr lang="sv-SE" dirty="0" err="1"/>
              <a:t>demand</a:t>
            </a:r>
            <a:r>
              <a:rPr lang="sv-SE" dirty="0"/>
              <a:t> for </a:t>
            </a:r>
            <a:r>
              <a:rPr lang="sv-SE" dirty="0" err="1"/>
              <a:t>drop</a:t>
            </a:r>
            <a:r>
              <a:rPr lang="sv-SE" dirty="0"/>
              <a:t>-in </a:t>
            </a:r>
            <a:r>
              <a:rPr lang="sv-SE" dirty="0" err="1"/>
              <a:t>fuels</a:t>
            </a:r>
            <a:r>
              <a:rPr lang="sv-SE" dirty="0"/>
              <a:t> (</a:t>
            </a:r>
            <a:r>
              <a:rPr lang="sv-SE" dirty="0" err="1"/>
              <a:t>both</a:t>
            </a:r>
            <a:r>
              <a:rPr lang="sv-SE" dirty="0"/>
              <a:t> diesel and </a:t>
            </a:r>
            <a:r>
              <a:rPr lang="sv-SE" dirty="0" err="1"/>
              <a:t>gasoline</a:t>
            </a:r>
            <a:r>
              <a:rPr lang="sv-SE" dirty="0"/>
              <a:t>)</a:t>
            </a:r>
          </a:p>
          <a:p>
            <a:r>
              <a:rPr lang="sv-SE" dirty="0" err="1"/>
              <a:t>Uncertainties</a:t>
            </a:r>
            <a:r>
              <a:rPr lang="sv-SE" dirty="0"/>
              <a:t> </a:t>
            </a:r>
            <a:r>
              <a:rPr lang="sv-SE" dirty="0" err="1"/>
              <a:t>around</a:t>
            </a:r>
            <a:r>
              <a:rPr lang="sv-SE" dirty="0"/>
              <a:t> policy for pure </a:t>
            </a:r>
            <a:r>
              <a:rPr lang="sv-SE" dirty="0" err="1"/>
              <a:t>biofuels</a:t>
            </a:r>
            <a:r>
              <a:rPr lang="sv-SE" dirty="0"/>
              <a:t> </a:t>
            </a:r>
            <a:r>
              <a:rPr lang="sv-SE" dirty="0" err="1"/>
              <a:t>after</a:t>
            </a:r>
            <a:r>
              <a:rPr lang="sv-SE" dirty="0"/>
              <a:t> 2020</a:t>
            </a:r>
          </a:p>
          <a:p>
            <a:r>
              <a:rPr lang="sv-SE" dirty="0" err="1"/>
              <a:t>Several</a:t>
            </a:r>
            <a:r>
              <a:rPr lang="sv-SE" dirty="0"/>
              <a:t> </a:t>
            </a:r>
            <a:r>
              <a:rPr lang="sv-SE" dirty="0" err="1"/>
              <a:t>investments</a:t>
            </a:r>
            <a:r>
              <a:rPr lang="sv-SE" dirty="0"/>
              <a:t> in HVO </a:t>
            </a:r>
            <a:r>
              <a:rPr lang="sv-SE" dirty="0" err="1"/>
              <a:t>production</a:t>
            </a:r>
            <a:r>
              <a:rPr lang="sv-SE" dirty="0"/>
              <a:t> </a:t>
            </a:r>
            <a:r>
              <a:rPr lang="sv-SE" dirty="0" err="1"/>
              <a:t>capacity</a:t>
            </a:r>
            <a:r>
              <a:rPr lang="sv-SE" dirty="0"/>
              <a:t>. </a:t>
            </a:r>
            <a:r>
              <a:rPr lang="sv-SE" dirty="0" err="1"/>
              <a:t>Mostly</a:t>
            </a:r>
            <a:r>
              <a:rPr lang="sv-SE" dirty="0"/>
              <a:t> </a:t>
            </a:r>
            <a:r>
              <a:rPr lang="sv-SE" dirty="0" err="1"/>
              <a:t>imported</a:t>
            </a:r>
            <a:r>
              <a:rPr lang="sv-SE" dirty="0"/>
              <a:t> </a:t>
            </a:r>
            <a:r>
              <a:rPr lang="sv-SE" dirty="0" err="1"/>
              <a:t>feedstock</a:t>
            </a:r>
            <a:r>
              <a:rPr lang="sv-SE" dirty="0"/>
              <a:t>   </a:t>
            </a:r>
          </a:p>
          <a:p>
            <a:r>
              <a:rPr lang="sv-SE" dirty="0" err="1"/>
              <a:t>Slow</a:t>
            </a:r>
            <a:r>
              <a:rPr lang="sv-SE" dirty="0"/>
              <a:t> </a:t>
            </a:r>
            <a:r>
              <a:rPr lang="sv-SE" dirty="0" err="1"/>
              <a:t>increase</a:t>
            </a:r>
            <a:r>
              <a:rPr lang="sv-SE" dirty="0"/>
              <a:t> in </a:t>
            </a:r>
            <a:r>
              <a:rPr lang="sv-SE" dirty="0" err="1"/>
              <a:t>domestic</a:t>
            </a:r>
            <a:r>
              <a:rPr lang="sv-SE" dirty="0"/>
              <a:t> </a:t>
            </a:r>
            <a:r>
              <a:rPr lang="sv-SE" dirty="0" err="1"/>
              <a:t>production</a:t>
            </a:r>
            <a:r>
              <a:rPr lang="sv-SE" dirty="0"/>
              <a:t> from </a:t>
            </a:r>
            <a:r>
              <a:rPr lang="sv-SE" dirty="0" err="1"/>
              <a:t>lignocellulose</a:t>
            </a:r>
            <a:r>
              <a:rPr lang="sv-SE" dirty="0"/>
              <a:t> – still </a:t>
            </a:r>
            <a:r>
              <a:rPr lang="sv-SE" dirty="0" err="1"/>
              <a:t>very</a:t>
            </a:r>
            <a:r>
              <a:rPr lang="sv-SE" dirty="0"/>
              <a:t> </a:t>
            </a:r>
            <a:r>
              <a:rPr lang="sv-SE" dirty="0" err="1"/>
              <a:t>dependent</a:t>
            </a:r>
            <a:r>
              <a:rPr lang="sv-SE" dirty="0"/>
              <a:t> on imports. </a:t>
            </a:r>
            <a:r>
              <a:rPr lang="sv-SE" dirty="0" err="1"/>
              <a:t>Some</a:t>
            </a:r>
            <a:r>
              <a:rPr lang="sv-SE" dirty="0"/>
              <a:t> </a:t>
            </a:r>
            <a:r>
              <a:rPr lang="sv-SE" dirty="0" err="1"/>
              <a:t>additional</a:t>
            </a:r>
            <a:r>
              <a:rPr lang="sv-SE" dirty="0"/>
              <a:t> instrument </a:t>
            </a:r>
            <a:r>
              <a:rPr lang="sv-SE" dirty="0" err="1"/>
              <a:t>probably</a:t>
            </a:r>
            <a:r>
              <a:rPr lang="sv-SE" dirty="0"/>
              <a:t> </a:t>
            </a:r>
            <a:r>
              <a:rPr lang="sv-SE" dirty="0" err="1"/>
              <a:t>needed</a:t>
            </a:r>
            <a:r>
              <a:rPr lang="sv-SE" dirty="0"/>
              <a:t>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1B3452C-27A4-4208-8CF0-EFF764FB1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800" y="403200"/>
            <a:ext cx="10800000" cy="11520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/>
              <a:t>A few conclusions</a:t>
            </a:r>
          </a:p>
        </p:txBody>
      </p:sp>
      <p:pic>
        <p:nvPicPr>
          <p:cNvPr id="5" name="Platshållare för innehåll 3">
            <a:extLst>
              <a:ext uri="{FF2B5EF4-FFF2-40B4-BE49-F238E27FC236}">
                <a16:creationId xmlns:a16="http://schemas.microsoft.com/office/drawing/2014/main" id="{645C73B4-A674-4B60-B6E3-606AC2D4C6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55"/>
          <a:stretch/>
        </p:blipFill>
        <p:spPr bwMode="auto">
          <a:xfrm>
            <a:off x="9912424" y="5364699"/>
            <a:ext cx="1907829" cy="128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736019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95DB49-EC1A-427F-8C5E-8497F93DE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4116" y="2132856"/>
            <a:ext cx="7057384" cy="1152000"/>
          </a:xfrm>
        </p:spPr>
        <p:txBody>
          <a:bodyPr/>
          <a:lstStyle/>
          <a:p>
            <a:r>
              <a:rPr lang="sv-SE" dirty="0" err="1"/>
              <a:t>Thank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for </a:t>
            </a:r>
            <a:r>
              <a:rPr lang="sv-SE" dirty="0" err="1"/>
              <a:t>your</a:t>
            </a:r>
            <a:r>
              <a:rPr lang="sv-SE" dirty="0"/>
              <a:t> attention !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EC2D1393-FCCB-452D-8347-500BCE46F5C5}"/>
              </a:ext>
            </a:extLst>
          </p:cNvPr>
          <p:cNvSpPr txBox="1"/>
          <p:nvPr/>
        </p:nvSpPr>
        <p:spPr>
          <a:xfrm>
            <a:off x="6816080" y="5445224"/>
            <a:ext cx="515076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Contact </a:t>
            </a:r>
            <a:r>
              <a:rPr lang="sv-SE" dirty="0" err="1"/>
              <a:t>details</a:t>
            </a:r>
            <a:r>
              <a:rPr lang="sv-SE" dirty="0"/>
              <a:t>:</a:t>
            </a:r>
          </a:p>
          <a:p>
            <a:r>
              <a:rPr lang="sv-SE" dirty="0">
                <a:hlinkClick r:id="rId2"/>
              </a:rPr>
              <a:t>jonas.lindmark@energimyndigheten.se</a:t>
            </a:r>
            <a:endParaRPr lang="sv-SE" dirty="0"/>
          </a:p>
          <a:p>
            <a:r>
              <a:rPr lang="sv-SE" dirty="0"/>
              <a:t>+46 (0)16 544 22 94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48794DD-8A1F-4380-8D90-FF7B94CF7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7688" y="5195646"/>
            <a:ext cx="2160803" cy="135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97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3ECB81B4-5F81-4A4D-88EB-763CE03C1D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800" y="1773238"/>
            <a:ext cx="10800000" cy="4176712"/>
          </a:xfrm>
        </p:spPr>
        <p:txBody>
          <a:bodyPr/>
          <a:lstStyle/>
          <a:p>
            <a:r>
              <a:rPr lang="en-US" sz="2400" dirty="0"/>
              <a:t>Pure biofuels and the renewable part of high proportion blends (e.g. E85) are currently exempt from CO</a:t>
            </a:r>
            <a:r>
              <a:rPr lang="en-US" sz="2400" baseline="-25000" dirty="0"/>
              <a:t>2</a:t>
            </a:r>
            <a:r>
              <a:rPr lang="en-US" sz="2400" dirty="0"/>
              <a:t> tax and for energy tax reductions or exemptions are granted. </a:t>
            </a:r>
          </a:p>
          <a:p>
            <a:r>
              <a:rPr lang="en-US" sz="2400" dirty="0"/>
              <a:t>Governed by EU state aid rules. Only allowed if production cost (including distribution and infrastructure) of a biofuel is not lower than its fossil equivalent.</a:t>
            </a:r>
          </a:p>
          <a:p>
            <a:r>
              <a:rPr lang="en-US" sz="2400" dirty="0"/>
              <a:t>Follows up on this twice a year. Government adjusts the tax reduction if necessary. Such adjustments have occurred on several occasions.</a:t>
            </a:r>
          </a:p>
          <a:p>
            <a:r>
              <a:rPr lang="en-US" sz="2400" dirty="0"/>
              <a:t>Swedish tax exemptions have been approved by the EU Commission until 2020. </a:t>
            </a:r>
            <a:endParaRPr lang="en-US" b="1" dirty="0"/>
          </a:p>
          <a:p>
            <a:pPr lvl="1"/>
            <a:endParaRPr lang="en-US" sz="3000" b="1" dirty="0"/>
          </a:p>
          <a:p>
            <a:pPr lvl="1"/>
            <a:endParaRPr lang="en-US" sz="3000" b="1" dirty="0"/>
          </a:p>
          <a:p>
            <a:pPr marL="344487" lvl="1" indent="0">
              <a:buNone/>
            </a:pPr>
            <a:br>
              <a:rPr lang="sv-SE" sz="3000" dirty="0"/>
            </a:br>
            <a:endParaRPr lang="sv-SE" sz="3000" dirty="0"/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D8FFFCA9-C69C-4B63-A521-D202AD6CB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800" y="403200"/>
            <a:ext cx="10800000" cy="1152000"/>
          </a:xfrm>
        </p:spPr>
        <p:txBody>
          <a:bodyPr/>
          <a:lstStyle/>
          <a:p>
            <a:r>
              <a:rPr lang="sv-SE" dirty="0" err="1"/>
              <a:t>Biofuels</a:t>
            </a:r>
            <a:r>
              <a:rPr lang="sv-SE" dirty="0"/>
              <a:t> policy – tax </a:t>
            </a:r>
            <a:r>
              <a:rPr lang="sv-SE" dirty="0" err="1"/>
              <a:t>exemption</a:t>
            </a:r>
            <a:r>
              <a:rPr lang="sv-SE" dirty="0"/>
              <a:t>/</a:t>
            </a:r>
            <a:r>
              <a:rPr lang="sv-SE" dirty="0" err="1"/>
              <a:t>reduction</a:t>
            </a: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F2393A3-4D50-45D1-A058-581C7F5D93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00663" y="4986714"/>
            <a:ext cx="1906145" cy="192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588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536B671-320B-47F5-BD72-A7A9BF30D8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7335562"/>
              </p:ext>
            </p:extLst>
          </p:nvPr>
        </p:nvGraphicFramePr>
        <p:xfrm>
          <a:off x="-1032792" y="1052736"/>
          <a:ext cx="6936432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32632968-7534-4B7C-A3F4-381BD7D40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944" y="1268760"/>
            <a:ext cx="5902856" cy="4681190"/>
          </a:xfrm>
        </p:spPr>
        <p:txBody>
          <a:bodyPr/>
          <a:lstStyle/>
          <a:p>
            <a:r>
              <a:rPr lang="en-US" sz="2400" dirty="0"/>
              <a:t>Policy introduced 1 July 2018</a:t>
            </a:r>
          </a:p>
          <a:p>
            <a:r>
              <a:rPr lang="en-US" sz="2400" dirty="0"/>
              <a:t>Proposed levels roughly corresponds to situation before the policy was introduced</a:t>
            </a:r>
          </a:p>
          <a:p>
            <a:r>
              <a:rPr lang="en-US" sz="2400" dirty="0"/>
              <a:t>Separate quotas for gasoline and diesel. For 2019:</a:t>
            </a:r>
          </a:p>
          <a:p>
            <a:pPr lvl="1"/>
            <a:r>
              <a:rPr lang="en-US" sz="2400" dirty="0"/>
              <a:t>Gasoline 2,6 % reduction</a:t>
            </a:r>
          </a:p>
          <a:p>
            <a:pPr lvl="1"/>
            <a:r>
              <a:rPr lang="en-US" sz="2400" dirty="0"/>
              <a:t>Diesel 20 % reduction</a:t>
            </a:r>
          </a:p>
          <a:p>
            <a:r>
              <a:rPr lang="en-US" sz="2400" dirty="0"/>
              <a:t>Check-up every three years with possibility to make adjustments</a:t>
            </a:r>
          </a:p>
          <a:p>
            <a:endParaRPr lang="en-US" b="1" dirty="0"/>
          </a:p>
          <a:p>
            <a:endParaRPr lang="en-US" b="1" dirty="0"/>
          </a:p>
          <a:p>
            <a:pPr lvl="1"/>
            <a:endParaRPr lang="en-US" sz="2800" b="1" dirty="0"/>
          </a:p>
          <a:p>
            <a:pPr lvl="1"/>
            <a:endParaRPr lang="en-US" sz="2800" b="1" dirty="0"/>
          </a:p>
          <a:p>
            <a:pPr marL="344487" lvl="1" indent="0">
              <a:buNone/>
            </a:pPr>
            <a:br>
              <a:rPr lang="sv-SE" sz="2800" dirty="0"/>
            </a:br>
            <a:endParaRPr lang="sv-SE" sz="2800" dirty="0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854A95E0-30AB-4B50-9ABA-B9FF5BF53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640" y="117366"/>
            <a:ext cx="10800000" cy="1152000"/>
          </a:xfrm>
        </p:spPr>
        <p:txBody>
          <a:bodyPr/>
          <a:lstStyle/>
          <a:p>
            <a:r>
              <a:rPr lang="sv-SE" dirty="0" err="1"/>
              <a:t>Biofuels</a:t>
            </a:r>
            <a:r>
              <a:rPr lang="sv-SE" dirty="0"/>
              <a:t> policy – </a:t>
            </a:r>
            <a:r>
              <a:rPr lang="sv-SE" dirty="0" err="1"/>
              <a:t>Reduction</a:t>
            </a:r>
            <a:r>
              <a:rPr lang="sv-SE" dirty="0"/>
              <a:t> </a:t>
            </a:r>
            <a:r>
              <a:rPr lang="sv-SE" dirty="0" err="1"/>
              <a:t>quota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69499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AE29BA5-62E6-4981-BE98-CCB905E4E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Important assumptions/uncertainties</a:t>
            </a:r>
          </a:p>
          <a:p>
            <a:pPr lvl="1"/>
            <a:r>
              <a:rPr lang="en-US" sz="2800" dirty="0"/>
              <a:t>Future transport demand</a:t>
            </a:r>
            <a:endParaRPr lang="en-US" sz="3000" dirty="0"/>
          </a:p>
          <a:p>
            <a:pPr lvl="1"/>
            <a:r>
              <a:rPr lang="en-US" sz="2800" dirty="0"/>
              <a:t>Level of electrification in the vehicle fleet</a:t>
            </a:r>
          </a:p>
          <a:p>
            <a:pPr lvl="1"/>
            <a:r>
              <a:rPr lang="en-US" sz="2800" dirty="0"/>
              <a:t>Long term fate of tax exemption for pure biofuels </a:t>
            </a:r>
          </a:p>
          <a:p>
            <a:pPr lvl="1"/>
            <a:r>
              <a:rPr lang="en-US" sz="2800" dirty="0"/>
              <a:t>Future energy and CO</a:t>
            </a:r>
            <a:r>
              <a:rPr lang="en-US" sz="2800" baseline="-25000" dirty="0"/>
              <a:t>2</a:t>
            </a:r>
            <a:r>
              <a:rPr lang="en-US" sz="2800" dirty="0"/>
              <a:t> tax on diesel and gasoline</a:t>
            </a:r>
          </a:p>
          <a:p>
            <a:pPr lvl="1"/>
            <a:r>
              <a:rPr lang="en-US" sz="2800" dirty="0"/>
              <a:t>Introduction of E10</a:t>
            </a:r>
          </a:p>
          <a:p>
            <a:pPr lvl="1"/>
            <a:endParaRPr lang="en-US" sz="3000" b="1" dirty="0"/>
          </a:p>
          <a:p>
            <a:pPr lvl="1"/>
            <a:endParaRPr lang="en-US" sz="3000" b="1" dirty="0"/>
          </a:p>
          <a:p>
            <a:pPr marL="344487" lvl="1" indent="0">
              <a:buNone/>
            </a:pPr>
            <a:br>
              <a:rPr lang="sv-SE" sz="3000" dirty="0"/>
            </a:br>
            <a:endParaRPr lang="sv-SE" sz="3000" dirty="0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A0573DE7-DFB2-4169-BDC3-2741E2051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800" y="403200"/>
            <a:ext cx="10800000" cy="1152000"/>
          </a:xfrm>
        </p:spPr>
        <p:txBody>
          <a:bodyPr/>
          <a:lstStyle/>
          <a:p>
            <a:r>
              <a:rPr lang="sv-SE" dirty="0" err="1"/>
              <a:t>Assumptions</a:t>
            </a:r>
            <a:r>
              <a:rPr lang="sv-SE" dirty="0"/>
              <a:t> and </a:t>
            </a:r>
            <a:r>
              <a:rPr lang="sv-SE" dirty="0" err="1"/>
              <a:t>issues</a:t>
            </a:r>
            <a:endParaRPr lang="sv-SE" dirty="0"/>
          </a:p>
        </p:txBody>
      </p:sp>
      <p:pic>
        <p:nvPicPr>
          <p:cNvPr id="6" name="Platshållare för innehåll 6">
            <a:extLst>
              <a:ext uri="{FF2B5EF4-FFF2-40B4-BE49-F238E27FC236}">
                <a16:creationId xmlns:a16="http://schemas.microsoft.com/office/drawing/2014/main" id="{770CF9C1-90BE-4EE2-B0F9-C91F16E449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88842" y="0"/>
            <a:ext cx="120315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12233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076D19EC-EA2F-4F48-9FA5-DCE3B38D4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800" y="1773238"/>
            <a:ext cx="10800000" cy="4176712"/>
          </a:xfrm>
        </p:spPr>
        <p:txBody>
          <a:bodyPr/>
          <a:lstStyle/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sz="2400" dirty="0"/>
              <a:t>Swedish Energy Agency </a:t>
            </a:r>
            <a:r>
              <a:rPr lang="sv-SE" sz="2400" dirty="0" err="1"/>
              <a:t>was</a:t>
            </a:r>
            <a:r>
              <a:rPr lang="sv-SE" sz="2400" dirty="0"/>
              <a:t> </a:t>
            </a:r>
            <a:r>
              <a:rPr lang="sv-SE" sz="2400" dirty="0" err="1"/>
              <a:t>requested</a:t>
            </a:r>
            <a:r>
              <a:rPr lang="sv-SE" sz="2400" dirty="0"/>
              <a:t> to </a:t>
            </a:r>
            <a:r>
              <a:rPr lang="sv-SE" sz="2400" dirty="0" err="1"/>
              <a:t>provide</a:t>
            </a:r>
            <a:r>
              <a:rPr lang="sv-SE" sz="2400" dirty="0"/>
              <a:t>:</a:t>
            </a:r>
          </a:p>
          <a:p>
            <a:r>
              <a:rPr lang="sv-SE" sz="2400" dirty="0" err="1"/>
              <a:t>Reduction</a:t>
            </a:r>
            <a:r>
              <a:rPr lang="sv-SE" sz="2400" dirty="0"/>
              <a:t> </a:t>
            </a:r>
            <a:r>
              <a:rPr lang="sv-SE" sz="2400" dirty="0" err="1"/>
              <a:t>levels</a:t>
            </a:r>
            <a:r>
              <a:rPr lang="sv-SE" sz="2400" dirty="0"/>
              <a:t> 2021-2030 </a:t>
            </a:r>
            <a:r>
              <a:rPr lang="sv-SE" sz="2400" dirty="0" err="1"/>
              <a:t>that</a:t>
            </a:r>
            <a:r>
              <a:rPr lang="sv-SE" sz="2400" dirty="0"/>
              <a:t> </a:t>
            </a:r>
            <a:r>
              <a:rPr lang="sv-SE" sz="2400" dirty="0" err="1"/>
              <a:t>will</a:t>
            </a:r>
            <a:r>
              <a:rPr lang="sv-SE" sz="2400" dirty="0"/>
              <a:t> </a:t>
            </a:r>
            <a:r>
              <a:rPr lang="sv-SE" sz="2400" dirty="0" err="1"/>
              <a:t>contribute</a:t>
            </a:r>
            <a:r>
              <a:rPr lang="sv-SE" sz="2400" dirty="0"/>
              <a:t> to </a:t>
            </a:r>
            <a:r>
              <a:rPr lang="sv-SE" sz="2400" dirty="0" err="1"/>
              <a:t>reaching</a:t>
            </a:r>
            <a:r>
              <a:rPr lang="sv-SE" sz="2400" dirty="0"/>
              <a:t> the </a:t>
            </a:r>
            <a:r>
              <a:rPr lang="sv-SE" sz="2400" dirty="0" err="1"/>
              <a:t>target</a:t>
            </a:r>
            <a:r>
              <a:rPr lang="sv-SE" sz="2400" dirty="0"/>
              <a:t> </a:t>
            </a:r>
            <a:r>
              <a:rPr lang="sv-SE" sz="2400" dirty="0" err="1"/>
              <a:t>of</a:t>
            </a:r>
            <a:r>
              <a:rPr lang="sv-SE" sz="2400" dirty="0"/>
              <a:t> 70% </a:t>
            </a:r>
            <a:r>
              <a:rPr lang="sv-SE" sz="2400" dirty="0" err="1"/>
              <a:t>reduction</a:t>
            </a:r>
            <a:r>
              <a:rPr lang="sv-SE" sz="2400" dirty="0"/>
              <a:t> </a:t>
            </a:r>
            <a:r>
              <a:rPr lang="sv-SE" sz="2400" dirty="0" err="1"/>
              <a:t>of</a:t>
            </a:r>
            <a:r>
              <a:rPr lang="sv-SE" sz="2400" dirty="0"/>
              <a:t> GHG emissions from road </a:t>
            </a:r>
            <a:r>
              <a:rPr lang="sv-SE" sz="2400" dirty="0" err="1"/>
              <a:t>traffic</a:t>
            </a:r>
            <a:r>
              <a:rPr lang="sv-SE" sz="2400" dirty="0"/>
              <a:t> to 2030 </a:t>
            </a:r>
            <a:r>
              <a:rPr lang="sv-SE" sz="2400" dirty="0" err="1"/>
              <a:t>compared</a:t>
            </a:r>
            <a:r>
              <a:rPr lang="sv-SE" sz="2400" dirty="0"/>
              <a:t> to 2010.</a:t>
            </a:r>
          </a:p>
          <a:p>
            <a:pPr marL="0" indent="0">
              <a:buNone/>
            </a:pPr>
            <a:r>
              <a:rPr lang="sv-SE" sz="2400" dirty="0"/>
              <a:t>And </a:t>
            </a:r>
            <a:r>
              <a:rPr lang="sv-SE" sz="2400" dirty="0" err="1"/>
              <a:t>recommendations</a:t>
            </a:r>
            <a:r>
              <a:rPr lang="sv-SE" sz="2400" dirty="0"/>
              <a:t> </a:t>
            </a:r>
            <a:r>
              <a:rPr lang="sv-SE" sz="2400" dirty="0" err="1"/>
              <a:t>concerning</a:t>
            </a:r>
            <a:r>
              <a:rPr lang="sv-SE" sz="2400" dirty="0"/>
              <a:t>:</a:t>
            </a:r>
          </a:p>
          <a:p>
            <a:r>
              <a:rPr lang="sv-SE" sz="2400" dirty="0"/>
              <a:t>Common or </a:t>
            </a:r>
            <a:r>
              <a:rPr lang="sv-SE" sz="2400" dirty="0" err="1"/>
              <a:t>separated</a:t>
            </a:r>
            <a:r>
              <a:rPr lang="sv-SE" sz="2400" dirty="0"/>
              <a:t> </a:t>
            </a:r>
            <a:r>
              <a:rPr lang="sv-SE" sz="2400" dirty="0" err="1"/>
              <a:t>quotas</a:t>
            </a:r>
            <a:r>
              <a:rPr lang="sv-SE" sz="2400" dirty="0"/>
              <a:t> for gasolike and diesel</a:t>
            </a:r>
          </a:p>
          <a:p>
            <a:r>
              <a:rPr lang="sv-SE" sz="2400" dirty="0" err="1"/>
              <a:t>How</a:t>
            </a:r>
            <a:r>
              <a:rPr lang="sv-SE" sz="2400" dirty="0"/>
              <a:t> to support </a:t>
            </a:r>
            <a:r>
              <a:rPr lang="en-US" sz="2400" dirty="0"/>
              <a:t>high proportion blends and pure biofuels</a:t>
            </a:r>
            <a:endParaRPr lang="sv-SE" sz="2400" dirty="0"/>
          </a:p>
          <a:p>
            <a:r>
              <a:rPr lang="sv-SE" sz="2400" dirty="0" err="1"/>
              <a:t>Flexibility</a:t>
            </a:r>
            <a:r>
              <a:rPr lang="sv-SE" sz="2400" dirty="0"/>
              <a:t> </a:t>
            </a:r>
            <a:r>
              <a:rPr lang="sv-SE" sz="2400" dirty="0" err="1"/>
              <a:t>mechanisms</a:t>
            </a:r>
            <a:endParaRPr lang="sv-SE" sz="2400" dirty="0"/>
          </a:p>
          <a:p>
            <a:endParaRPr lang="en-US" sz="3200" b="1" dirty="0"/>
          </a:p>
          <a:p>
            <a:pPr lvl="1"/>
            <a:endParaRPr lang="en-US" sz="3000" b="1" dirty="0"/>
          </a:p>
          <a:p>
            <a:pPr lvl="1"/>
            <a:endParaRPr lang="en-US" sz="3000" b="1" dirty="0"/>
          </a:p>
          <a:p>
            <a:pPr lvl="1"/>
            <a:endParaRPr lang="en-US" sz="3000" b="1" dirty="0"/>
          </a:p>
          <a:p>
            <a:pPr marL="344487" lvl="1" indent="0">
              <a:buNone/>
            </a:pPr>
            <a:br>
              <a:rPr lang="sv-SE" sz="3000" dirty="0"/>
            </a:br>
            <a:endParaRPr lang="sv-SE" sz="3000" dirty="0"/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CCCD3547-D919-459C-B3B1-B9E5CCEA7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800" y="403200"/>
            <a:ext cx="10800000" cy="1152000"/>
          </a:xfrm>
        </p:spPr>
        <p:txBody>
          <a:bodyPr/>
          <a:lstStyle/>
          <a:p>
            <a:r>
              <a:rPr lang="sv-SE" sz="3600" dirty="0" err="1"/>
              <a:t>Follow</a:t>
            </a:r>
            <a:r>
              <a:rPr lang="sv-SE" sz="3600" dirty="0"/>
              <a:t> </a:t>
            </a:r>
            <a:r>
              <a:rPr lang="sv-SE" sz="3600" dirty="0" err="1"/>
              <a:t>up</a:t>
            </a:r>
            <a:r>
              <a:rPr lang="sv-SE" sz="3600" dirty="0"/>
              <a:t> </a:t>
            </a:r>
            <a:r>
              <a:rPr lang="sv-SE" sz="3600" dirty="0" err="1"/>
              <a:t>assignment</a:t>
            </a:r>
            <a:r>
              <a:rPr lang="sv-SE" sz="3600" dirty="0"/>
              <a:t> for Swedish Energy Agency in 2019 (”kontrollstation 2019”)</a:t>
            </a:r>
          </a:p>
        </p:txBody>
      </p:sp>
    </p:spTree>
    <p:extLst>
      <p:ext uri="{BB962C8B-B14F-4D97-AF65-F5344CB8AC3E}">
        <p14:creationId xmlns:p14="http://schemas.microsoft.com/office/powerpoint/2010/main" val="3209284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E7FD1697-5949-4C23-9102-1260032D42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800" y="1773238"/>
            <a:ext cx="10800000" cy="4176712"/>
          </a:xfrm>
        </p:spPr>
        <p:txBody>
          <a:bodyPr/>
          <a:lstStyle/>
          <a:p>
            <a:r>
              <a:rPr lang="sv-SE" sz="2400" dirty="0" err="1"/>
              <a:t>Reduction</a:t>
            </a:r>
            <a:r>
              <a:rPr lang="sv-SE" sz="2400" dirty="0"/>
              <a:t> </a:t>
            </a:r>
            <a:r>
              <a:rPr lang="sv-SE" sz="2400" dirty="0" err="1"/>
              <a:t>levels</a:t>
            </a:r>
            <a:r>
              <a:rPr lang="sv-SE" sz="2400" dirty="0"/>
              <a:t> 2021-2030 </a:t>
            </a:r>
            <a:r>
              <a:rPr lang="sv-SE" sz="2400" dirty="0" err="1"/>
              <a:t>were</a:t>
            </a:r>
            <a:r>
              <a:rPr lang="sv-SE" sz="2400" dirty="0"/>
              <a:t> </a:t>
            </a:r>
            <a:r>
              <a:rPr lang="sv-SE" sz="2400" dirty="0" err="1"/>
              <a:t>proposed</a:t>
            </a:r>
            <a:r>
              <a:rPr lang="sv-SE" sz="2400" dirty="0"/>
              <a:t>. </a:t>
            </a:r>
            <a:r>
              <a:rPr lang="sv-SE" sz="2400" dirty="0" err="1"/>
              <a:t>Linear</a:t>
            </a:r>
            <a:r>
              <a:rPr lang="sv-SE" sz="2400" dirty="0"/>
              <a:t> </a:t>
            </a:r>
            <a:r>
              <a:rPr lang="sv-SE" sz="2400" dirty="0" err="1"/>
              <a:t>increase</a:t>
            </a:r>
            <a:r>
              <a:rPr lang="sv-SE" sz="2400" dirty="0"/>
              <a:t>. </a:t>
            </a:r>
            <a:r>
              <a:rPr lang="sv-SE" sz="2400" dirty="0" err="1"/>
              <a:t>Levels</a:t>
            </a:r>
            <a:r>
              <a:rPr lang="sv-SE" sz="2400" dirty="0"/>
              <a:t> in 2030:</a:t>
            </a:r>
          </a:p>
          <a:p>
            <a:pPr lvl="1"/>
            <a:r>
              <a:rPr lang="sv-SE" sz="2200" dirty="0" err="1"/>
              <a:t>Gasoline</a:t>
            </a:r>
            <a:r>
              <a:rPr lang="sv-SE" sz="2200" dirty="0"/>
              <a:t>: 27,6% </a:t>
            </a:r>
            <a:r>
              <a:rPr lang="sv-SE" sz="2200" dirty="0" err="1"/>
              <a:t>reduction</a:t>
            </a:r>
            <a:r>
              <a:rPr lang="sv-SE" sz="2200" dirty="0"/>
              <a:t>, Diesel: 60% </a:t>
            </a:r>
            <a:r>
              <a:rPr lang="sv-SE" sz="2200" dirty="0" err="1"/>
              <a:t>reduction</a:t>
            </a:r>
            <a:endParaRPr lang="sv-SE" sz="2200" dirty="0"/>
          </a:p>
          <a:p>
            <a:r>
              <a:rPr lang="sv-SE" sz="2400" dirty="0" err="1"/>
              <a:t>Separated</a:t>
            </a:r>
            <a:r>
              <a:rPr lang="sv-SE" sz="2400" dirty="0"/>
              <a:t> </a:t>
            </a:r>
            <a:r>
              <a:rPr lang="sv-SE" sz="2400" dirty="0" err="1"/>
              <a:t>quotas</a:t>
            </a:r>
            <a:r>
              <a:rPr lang="sv-SE" sz="2400" dirty="0"/>
              <a:t> for </a:t>
            </a:r>
            <a:r>
              <a:rPr lang="sv-SE" sz="2400" dirty="0" err="1"/>
              <a:t>gasoline</a:t>
            </a:r>
            <a:r>
              <a:rPr lang="sv-SE" sz="2400" dirty="0"/>
              <a:t> and diesel</a:t>
            </a:r>
          </a:p>
          <a:p>
            <a:r>
              <a:rPr lang="sv-SE" sz="2400" dirty="0"/>
              <a:t>Positive to </a:t>
            </a:r>
            <a:r>
              <a:rPr lang="sv-SE" sz="2400" dirty="0" err="1"/>
              <a:t>continued</a:t>
            </a:r>
            <a:r>
              <a:rPr lang="sv-SE" sz="2400" dirty="0"/>
              <a:t> tax </a:t>
            </a:r>
            <a:r>
              <a:rPr lang="sv-SE" sz="2400" dirty="0" err="1"/>
              <a:t>exemption</a:t>
            </a:r>
            <a:r>
              <a:rPr lang="sv-SE" sz="2400" dirty="0"/>
              <a:t> for </a:t>
            </a:r>
            <a:r>
              <a:rPr lang="sv-SE" sz="2400" dirty="0" err="1"/>
              <a:t>high</a:t>
            </a:r>
            <a:r>
              <a:rPr lang="sv-SE" sz="2400" dirty="0"/>
              <a:t> proportion </a:t>
            </a:r>
            <a:r>
              <a:rPr lang="sv-SE" sz="2400" dirty="0" err="1"/>
              <a:t>blends</a:t>
            </a:r>
            <a:r>
              <a:rPr lang="sv-SE" sz="2400" dirty="0"/>
              <a:t> and pure </a:t>
            </a:r>
            <a:r>
              <a:rPr lang="sv-SE" sz="2400" dirty="0" err="1"/>
              <a:t>biofuels</a:t>
            </a:r>
            <a:endParaRPr lang="sv-SE" sz="2400" dirty="0"/>
          </a:p>
          <a:p>
            <a:r>
              <a:rPr lang="sv-SE" sz="2400" dirty="0"/>
              <a:t>New </a:t>
            </a:r>
            <a:r>
              <a:rPr lang="sv-SE" sz="2400" dirty="0" err="1"/>
              <a:t>flexibility</a:t>
            </a:r>
            <a:r>
              <a:rPr lang="sv-SE" sz="2400" dirty="0"/>
              <a:t> </a:t>
            </a:r>
            <a:r>
              <a:rPr lang="sv-SE" sz="2400" dirty="0" err="1"/>
              <a:t>mechanisms</a:t>
            </a:r>
            <a:r>
              <a:rPr lang="sv-SE" sz="2400" dirty="0"/>
              <a:t> </a:t>
            </a:r>
            <a:r>
              <a:rPr lang="sv-SE" sz="2400" dirty="0" err="1"/>
              <a:t>allowing</a:t>
            </a:r>
            <a:r>
              <a:rPr lang="sv-SE" sz="2400" dirty="0"/>
              <a:t> </a:t>
            </a:r>
            <a:r>
              <a:rPr lang="sv-SE" sz="2400" dirty="0" err="1"/>
              <a:t>companies</a:t>
            </a:r>
            <a:r>
              <a:rPr lang="sv-SE" sz="2400" dirty="0"/>
              <a:t> to </a:t>
            </a:r>
            <a:r>
              <a:rPr lang="sv-SE" sz="2400" dirty="0" err="1"/>
              <a:t>trade</a:t>
            </a:r>
            <a:r>
              <a:rPr lang="sv-SE" sz="2400" dirty="0"/>
              <a:t> </a:t>
            </a:r>
            <a:r>
              <a:rPr lang="sv-SE" sz="2400" dirty="0" err="1"/>
              <a:t>reductions</a:t>
            </a:r>
            <a:r>
              <a:rPr lang="sv-SE" sz="2400" dirty="0"/>
              <a:t> </a:t>
            </a:r>
            <a:r>
              <a:rPr lang="sv-SE" sz="2400" dirty="0" err="1"/>
              <a:t>during</a:t>
            </a:r>
            <a:r>
              <a:rPr lang="sv-SE" sz="2400" dirty="0"/>
              <a:t> the </a:t>
            </a:r>
            <a:r>
              <a:rPr lang="sv-SE" sz="2400" dirty="0" err="1"/>
              <a:t>year</a:t>
            </a:r>
            <a:r>
              <a:rPr lang="sv-SE" sz="2400" dirty="0"/>
              <a:t> and </a:t>
            </a:r>
            <a:r>
              <a:rPr lang="sv-SE" sz="2400" dirty="0" err="1"/>
              <a:t>also</a:t>
            </a:r>
            <a:r>
              <a:rPr lang="sv-SE" sz="2400" dirty="0"/>
              <a:t> save </a:t>
            </a:r>
            <a:r>
              <a:rPr lang="sv-SE" sz="2400" dirty="0" err="1"/>
              <a:t>some</a:t>
            </a:r>
            <a:r>
              <a:rPr lang="sv-SE" sz="2400" dirty="0"/>
              <a:t> </a:t>
            </a:r>
            <a:r>
              <a:rPr lang="sv-SE" sz="2400" dirty="0" err="1"/>
              <a:t>reductions</a:t>
            </a:r>
            <a:r>
              <a:rPr lang="sv-SE" sz="2400" dirty="0"/>
              <a:t> from </a:t>
            </a:r>
            <a:r>
              <a:rPr lang="sv-SE" sz="2400" dirty="0" err="1"/>
              <a:t>one</a:t>
            </a:r>
            <a:r>
              <a:rPr lang="sv-SE" sz="2400" dirty="0"/>
              <a:t> </a:t>
            </a:r>
            <a:r>
              <a:rPr lang="sv-SE" sz="2400" dirty="0" err="1"/>
              <a:t>year</a:t>
            </a:r>
            <a:r>
              <a:rPr lang="sv-SE" sz="2400" dirty="0"/>
              <a:t> to the </a:t>
            </a:r>
            <a:r>
              <a:rPr lang="sv-SE" sz="2400" dirty="0" err="1"/>
              <a:t>next</a:t>
            </a:r>
            <a:endParaRPr lang="sv-SE" sz="2400" dirty="0"/>
          </a:p>
          <a:p>
            <a:endParaRPr lang="en-US" sz="3200" b="1" dirty="0"/>
          </a:p>
          <a:p>
            <a:pPr lvl="1"/>
            <a:endParaRPr lang="en-US" sz="3000" b="1" dirty="0"/>
          </a:p>
          <a:p>
            <a:pPr lvl="1"/>
            <a:endParaRPr lang="en-US" sz="3000" b="1" dirty="0"/>
          </a:p>
          <a:p>
            <a:pPr lvl="1"/>
            <a:endParaRPr lang="en-US" sz="3000" b="1" dirty="0"/>
          </a:p>
          <a:p>
            <a:pPr marL="344487" lvl="1" indent="0">
              <a:buNone/>
            </a:pPr>
            <a:br>
              <a:rPr lang="sv-SE" sz="3000" dirty="0"/>
            </a:br>
            <a:endParaRPr lang="sv-SE" sz="3000" dirty="0"/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768A30A2-44B8-4AB0-9D39-F9620E10A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800" y="403200"/>
            <a:ext cx="10800000" cy="1152000"/>
          </a:xfrm>
        </p:spPr>
        <p:txBody>
          <a:bodyPr/>
          <a:lstStyle/>
          <a:p>
            <a:r>
              <a:rPr lang="sv-SE" sz="3600" dirty="0" err="1"/>
              <a:t>Follow</a:t>
            </a:r>
            <a:r>
              <a:rPr lang="sv-SE" sz="3600" dirty="0"/>
              <a:t> </a:t>
            </a:r>
            <a:r>
              <a:rPr lang="sv-SE" sz="3600" dirty="0" err="1"/>
              <a:t>up</a:t>
            </a:r>
            <a:r>
              <a:rPr lang="sv-SE" sz="3600" dirty="0"/>
              <a:t> </a:t>
            </a:r>
            <a:r>
              <a:rPr lang="sv-SE" sz="3600" dirty="0" err="1"/>
              <a:t>assignment</a:t>
            </a:r>
            <a:r>
              <a:rPr lang="sv-SE" sz="3600" dirty="0"/>
              <a:t> for SEA in 2019 (”kontrollstation 2019”)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3A63B99-7FC0-4F6A-92BC-D0C652B2C7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00663" y="4986714"/>
            <a:ext cx="1906145" cy="192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914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2D4799-8BC3-49D0-9501-983FAF38C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800" y="403200"/>
            <a:ext cx="10800000" cy="11520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/>
              <a:t>Public inquiry in 2018 – policy instruments for sustainable aviation fuels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33B68A4-BE40-480D-93A1-63C19FCC1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2060848"/>
            <a:ext cx="9073008" cy="4797152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The objective of the inquiry was to:</a:t>
            </a:r>
          </a:p>
          <a:p>
            <a:r>
              <a:rPr lang="en-US" sz="2000" dirty="0" err="1"/>
              <a:t>analyse</a:t>
            </a:r>
            <a:r>
              <a:rPr lang="en-US" sz="2000" dirty="0"/>
              <a:t> how aviation’s use of sustainable biofuels with low lifecycle emissions can be promoted</a:t>
            </a:r>
          </a:p>
          <a:p>
            <a:r>
              <a:rPr lang="en-US" sz="2000" dirty="0"/>
              <a:t>propose, if necessary, how the policy instrument or instruments best suited to reducing flight emissions through the use of sustainable biofuels should be designed</a:t>
            </a:r>
          </a:p>
          <a:p>
            <a:r>
              <a:rPr lang="en-US" sz="2000" dirty="0"/>
              <a:t>highlight which policy instruments can best promote the long term and large-scale production of biofuels for aviation in Sweden;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820709D-343E-456E-AE77-90317A6FC9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767" y="4805112"/>
            <a:ext cx="3049949" cy="2020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535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1">
            <a:extLst>
              <a:ext uri="{FF2B5EF4-FFF2-40B4-BE49-F238E27FC236}">
                <a16:creationId xmlns:a16="http://schemas.microsoft.com/office/drawing/2014/main" id="{E0470446-CF6D-4A97-8F61-1E531F325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03200"/>
            <a:ext cx="11377264" cy="1152000"/>
          </a:xfrm>
        </p:spPr>
        <p:txBody>
          <a:bodyPr/>
          <a:lstStyle/>
          <a:p>
            <a:r>
              <a:rPr lang="en-US" sz="2800" dirty="0"/>
              <a:t>Main proposal: A greenhouse gas emissions </a:t>
            </a:r>
            <a:r>
              <a:rPr lang="sv-SE" sz="2800" dirty="0" err="1"/>
              <a:t>reduction</a:t>
            </a:r>
            <a:r>
              <a:rPr lang="sv-SE" sz="2800" dirty="0"/>
              <a:t> </a:t>
            </a:r>
            <a:r>
              <a:rPr lang="sv-SE" sz="2800" dirty="0" err="1"/>
              <a:t>quota</a:t>
            </a:r>
            <a:r>
              <a:rPr lang="sv-SE" sz="2800" dirty="0"/>
              <a:t> for jet </a:t>
            </a:r>
            <a:r>
              <a:rPr lang="sv-SE" sz="2800" dirty="0" err="1"/>
              <a:t>fuel</a:t>
            </a:r>
            <a:br>
              <a:rPr lang="sv-SE" dirty="0"/>
            </a:br>
            <a:endParaRPr lang="sv-SE" dirty="0"/>
          </a:p>
        </p:txBody>
      </p:sp>
      <p:pic>
        <p:nvPicPr>
          <p:cNvPr id="10" name="Platshållare för innehåll 3">
            <a:extLst>
              <a:ext uri="{FF2B5EF4-FFF2-40B4-BE49-F238E27FC236}">
                <a16:creationId xmlns:a16="http://schemas.microsoft.com/office/drawing/2014/main" id="{A1FF43C9-39B7-482C-AE64-0C669FE360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84002" y="1196169"/>
            <a:ext cx="4432708" cy="2750179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72A2DBEA-89D4-491B-874A-24115AE647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176" y="3917624"/>
            <a:ext cx="3240360" cy="2750179"/>
          </a:xfrm>
          <a:prstGeom prst="rect">
            <a:avLst/>
          </a:prstGeom>
        </p:spPr>
      </p:pic>
      <p:sp>
        <p:nvSpPr>
          <p:cNvPr id="12" name="textruta 11">
            <a:extLst>
              <a:ext uri="{FF2B5EF4-FFF2-40B4-BE49-F238E27FC236}">
                <a16:creationId xmlns:a16="http://schemas.microsoft.com/office/drawing/2014/main" id="{76F16537-4435-47B4-A003-E869CD398CE7}"/>
              </a:ext>
            </a:extLst>
          </p:cNvPr>
          <p:cNvSpPr txBox="1"/>
          <p:nvPr/>
        </p:nvSpPr>
        <p:spPr>
          <a:xfrm>
            <a:off x="356350" y="1404222"/>
            <a:ext cx="536265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Proposed</a:t>
            </a:r>
            <a:r>
              <a:rPr lang="sv-SE" dirty="0"/>
              <a:t> </a:t>
            </a:r>
            <a:r>
              <a:rPr lang="sv-SE" dirty="0" err="1"/>
              <a:t>introduction</a:t>
            </a:r>
            <a:r>
              <a:rPr lang="sv-SE" dirty="0"/>
              <a:t> in 2021. </a:t>
            </a:r>
            <a:r>
              <a:rPr lang="sv-SE" dirty="0" err="1"/>
              <a:t>Very</a:t>
            </a:r>
            <a:r>
              <a:rPr lang="sv-SE" dirty="0"/>
              <a:t> </a:t>
            </a:r>
            <a:r>
              <a:rPr lang="sv-SE" dirty="0" err="1"/>
              <a:t>low</a:t>
            </a:r>
            <a:r>
              <a:rPr lang="sv-SE" dirty="0"/>
              <a:t> </a:t>
            </a:r>
            <a:r>
              <a:rPr lang="sv-SE" dirty="0" err="1"/>
              <a:t>levels</a:t>
            </a:r>
            <a:r>
              <a:rPr lang="sv-SE" dirty="0"/>
              <a:t> the </a:t>
            </a:r>
            <a:r>
              <a:rPr lang="sv-SE" dirty="0" err="1"/>
              <a:t>first</a:t>
            </a:r>
            <a:r>
              <a:rPr lang="sv-SE" dirty="0"/>
              <a:t> </a:t>
            </a:r>
            <a:r>
              <a:rPr lang="sv-SE" dirty="0" err="1"/>
              <a:t>few</a:t>
            </a:r>
            <a:r>
              <a:rPr lang="sv-SE" dirty="0"/>
              <a:t> </a:t>
            </a:r>
            <a:r>
              <a:rPr lang="sv-SE" dirty="0" err="1"/>
              <a:t>years</a:t>
            </a:r>
            <a:r>
              <a:rPr lang="sv-SE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The </a:t>
            </a:r>
            <a:r>
              <a:rPr lang="sv-SE" dirty="0" err="1"/>
              <a:t>reduction</a:t>
            </a:r>
            <a:r>
              <a:rPr lang="sv-SE" dirty="0"/>
              <a:t> </a:t>
            </a:r>
            <a:r>
              <a:rPr lang="sv-SE" dirty="0" err="1"/>
              <a:t>quota</a:t>
            </a:r>
            <a:r>
              <a:rPr lang="sv-SE" dirty="0"/>
              <a:t> </a:t>
            </a:r>
            <a:r>
              <a:rPr lang="sv-SE" dirty="0" err="1"/>
              <a:t>would</a:t>
            </a:r>
            <a:r>
              <a:rPr lang="sv-SE" dirty="0"/>
              <a:t> </a:t>
            </a:r>
            <a:r>
              <a:rPr lang="sv-SE" dirty="0" err="1"/>
              <a:t>apply</a:t>
            </a:r>
            <a:r>
              <a:rPr lang="sv-SE" dirty="0"/>
              <a:t> to all </a:t>
            </a:r>
            <a:r>
              <a:rPr lang="sv-SE" dirty="0" err="1"/>
              <a:t>fueling</a:t>
            </a:r>
            <a:r>
              <a:rPr lang="sv-SE" dirty="0"/>
              <a:t> at Swedish </a:t>
            </a:r>
            <a:r>
              <a:rPr lang="sv-SE" dirty="0" err="1"/>
              <a:t>airports</a:t>
            </a:r>
            <a:r>
              <a:rPr lang="sv-SE" dirty="0"/>
              <a:t>, </a:t>
            </a:r>
            <a:r>
              <a:rPr lang="sv-SE" dirty="0" err="1"/>
              <a:t>both</a:t>
            </a:r>
            <a:r>
              <a:rPr lang="sv-SE" dirty="0"/>
              <a:t> for </a:t>
            </a:r>
            <a:r>
              <a:rPr lang="sv-SE" dirty="0" err="1"/>
              <a:t>domestic</a:t>
            </a:r>
            <a:r>
              <a:rPr lang="sv-SE" dirty="0"/>
              <a:t> and international flights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Public </a:t>
            </a:r>
            <a:r>
              <a:rPr lang="sv-SE" dirty="0" err="1"/>
              <a:t>consultation</a:t>
            </a:r>
            <a:r>
              <a:rPr lang="sv-SE" dirty="0"/>
              <a:t> </a:t>
            </a:r>
            <a:r>
              <a:rPr lang="sv-SE" dirty="0" err="1"/>
              <a:t>ongoing</a:t>
            </a:r>
            <a:r>
              <a:rPr lang="sv-SE" dirty="0"/>
              <a:t>. </a:t>
            </a:r>
            <a:r>
              <a:rPr lang="sv-SE" dirty="0" err="1"/>
              <a:t>Response</a:t>
            </a:r>
            <a:r>
              <a:rPr lang="sv-SE" dirty="0"/>
              <a:t> </a:t>
            </a:r>
            <a:r>
              <a:rPr lang="sv-SE" dirty="0" err="1"/>
              <a:t>before</a:t>
            </a:r>
            <a:r>
              <a:rPr lang="sv-SE" dirty="0"/>
              <a:t> 18th </a:t>
            </a:r>
            <a:r>
              <a:rPr lang="sv-SE" dirty="0" err="1"/>
              <a:t>of</a:t>
            </a:r>
            <a:r>
              <a:rPr lang="sv-SE" dirty="0"/>
              <a:t> september</a:t>
            </a:r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A9236152-CC0A-4B9E-A97C-18B39CA1CF1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1784" y="4282879"/>
            <a:ext cx="1656184" cy="242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92461"/>
      </p:ext>
    </p:extLst>
  </p:cSld>
  <p:clrMapOvr>
    <a:masterClrMapping/>
  </p:clrMapOvr>
</p:sld>
</file>

<file path=ppt/theme/theme1.xml><?xml version="1.0" encoding="utf-8"?>
<a:theme xmlns:a="http://schemas.openxmlformats.org/drawingml/2006/main" name="Energimyndigheten färgad">
  <a:themeElements>
    <a:clrScheme name="Energimyndigheten Blå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3896"/>
      </a:accent1>
      <a:accent2>
        <a:srgbClr val="5D6DA2"/>
      </a:accent2>
      <a:accent3>
        <a:srgbClr val="8691B9"/>
      </a:accent3>
      <a:accent4>
        <a:srgbClr val="AEB6D1"/>
      </a:accent4>
      <a:accent5>
        <a:srgbClr val="B8DAEA"/>
      </a:accent5>
      <a:accent6>
        <a:srgbClr val="D2E5EE"/>
      </a:accent6>
      <a:hlink>
        <a:srgbClr val="8691B9"/>
      </a:hlink>
      <a:folHlink>
        <a:srgbClr val="AEB6D1"/>
      </a:folHlink>
    </a:clrScheme>
    <a:fontScheme name=" färg_m_punk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Energimyndigheten engelsk.potx" id="{D3774AF9-E083-4540-9BA1-3DF5EBE440E5}" vid="{0E89B878-D777-435D-8160-98849AC40820}"/>
    </a:ext>
  </a:extLst>
</a:theme>
</file>

<file path=ppt/theme/theme2.xml><?xml version="1.0" encoding="utf-8"?>
<a:theme xmlns:a="http://schemas.openxmlformats.org/drawingml/2006/main" name="Energimyndigheten vit">
  <a:themeElements>
    <a:clrScheme name="Energimyndigheten Blå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3896"/>
      </a:accent1>
      <a:accent2>
        <a:srgbClr val="5D6DA2"/>
      </a:accent2>
      <a:accent3>
        <a:srgbClr val="8691B9"/>
      </a:accent3>
      <a:accent4>
        <a:srgbClr val="AEB6D1"/>
      </a:accent4>
      <a:accent5>
        <a:srgbClr val="B8DAEA"/>
      </a:accent5>
      <a:accent6>
        <a:srgbClr val="D2E5EE"/>
      </a:accent6>
      <a:hlink>
        <a:srgbClr val="8691B9"/>
      </a:hlink>
      <a:folHlink>
        <a:srgbClr val="AEB6D1"/>
      </a:folHlink>
    </a:clrScheme>
    <a:fontScheme name="färglös_m_punk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Energimyndigheten engelsk.potx" id="{D3774AF9-E083-4540-9BA1-3DF5EBE440E5}" vid="{1D08E86D-71F5-4A96-A42F-55800FF6C04F}"/>
    </a:ext>
  </a:extLst>
</a:theme>
</file>

<file path=ppt/theme/theme3.xml><?xml version="1.0" encoding="utf-8"?>
<a:theme xmlns:a="http://schemas.openxmlformats.org/drawingml/2006/main" name="1_Energimyndigheten vit">
  <a:themeElements>
    <a:clrScheme name="Energimyndigheten Blå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3896"/>
      </a:accent1>
      <a:accent2>
        <a:srgbClr val="5D6DA2"/>
      </a:accent2>
      <a:accent3>
        <a:srgbClr val="8691B9"/>
      </a:accent3>
      <a:accent4>
        <a:srgbClr val="AEB6D1"/>
      </a:accent4>
      <a:accent5>
        <a:srgbClr val="B8DAEA"/>
      </a:accent5>
      <a:accent6>
        <a:srgbClr val="D2E5EE"/>
      </a:accent6>
      <a:hlink>
        <a:srgbClr val="8691B9"/>
      </a:hlink>
      <a:folHlink>
        <a:srgbClr val="AEB6D1"/>
      </a:folHlink>
    </a:clrScheme>
    <a:fontScheme name="färglös_m_punk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Energimyndigheten svensk.potx" id="{4B67EF89-3104-436D-8442-BD81C7670158}" vid="{65B6E419-10C4-4C65-B361-4988302E74E4}"/>
    </a:ext>
  </a:extLst>
</a:theme>
</file>

<file path=ppt/theme/theme4.xml><?xml version="1.0" encoding="utf-8"?>
<a:theme xmlns:a="http://schemas.openxmlformats.org/drawingml/2006/main" name="2_Energimyndigheten vit">
  <a:themeElements>
    <a:clrScheme name="Energimyndigheten Orange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D97300"/>
      </a:accent1>
      <a:accent2>
        <a:srgbClr val="F7D117"/>
      </a:accent2>
      <a:accent3>
        <a:srgbClr val="7D782B"/>
      </a:accent3>
      <a:accent4>
        <a:srgbClr val="DD9F4A"/>
      </a:accent4>
      <a:accent5>
        <a:srgbClr val="C4DB3D"/>
      </a:accent5>
      <a:accent6>
        <a:srgbClr val="EB581D"/>
      </a:accent6>
      <a:hlink>
        <a:srgbClr val="7D782B"/>
      </a:hlink>
      <a:folHlink>
        <a:srgbClr val="DD9F4A"/>
      </a:folHlink>
    </a:clrScheme>
    <a:fontScheme name="färglös_m_punk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Presentation1" id="{F4AFDDB7-3343-4135-8727-94B5338CC395}" vid="{183275CB-ACD5-43C9-80E0-B4665D29593A}"/>
    </a:ext>
  </a:extLst>
</a:theme>
</file>

<file path=ppt/theme/theme5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A877A25FD96764C9E0FBFE8FED8AF85" ma:contentTypeVersion="11" ma:contentTypeDescription="Skapa ett nytt dokument." ma:contentTypeScope="" ma:versionID="f1dd119125e4d505b424eed1e5ed63d8">
  <xsd:schema xmlns:xsd="http://www.w3.org/2001/XMLSchema" xmlns:xs="http://www.w3.org/2001/XMLSchema" xmlns:p="http://schemas.microsoft.com/office/2006/metadata/properties" xmlns:ns3="d48de342-7074-4f13-9d50-626da8c39fd9" xmlns:ns4="74e34a4b-661a-4203-a45f-8bb5a3754709" targetNamespace="http://schemas.microsoft.com/office/2006/metadata/properties" ma:root="true" ma:fieldsID="98c8ce75f771cc2347919582391d7ba7" ns3:_="" ns4:_="">
    <xsd:import namespace="d48de342-7074-4f13-9d50-626da8c39fd9"/>
    <xsd:import namespace="74e34a4b-661a-4203-a45f-8bb5a375470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8de342-7074-4f13-9d50-626da8c39f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e34a4b-661a-4203-a45f-8bb5a375470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Delar tips,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5EC832-6023-4A00-A4B2-CBEAD5C9F5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48de342-7074-4f13-9d50-626da8c39fd9"/>
    <ds:schemaRef ds:uri="74e34a4b-661a-4203-a45f-8bb5a37547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6947BCC-BE93-4F26-AA96-185138295AB1}">
  <ds:schemaRefs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purl.org/dc/dcmitype/"/>
    <ds:schemaRef ds:uri="http://purl.org/dc/terms/"/>
    <ds:schemaRef ds:uri="74e34a4b-661a-4203-a45f-8bb5a3754709"/>
    <ds:schemaRef ds:uri="d48de342-7074-4f13-9d50-626da8c39fd9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C24B733-FE4A-4224-91DA-EE97BD9ECE9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Energimyndigheten engelsk</Template>
  <TotalTime>10910</TotalTime>
  <Words>1333</Words>
  <Application>Microsoft Office PowerPoint</Application>
  <PresentationFormat>Bredbild</PresentationFormat>
  <Paragraphs>197</Paragraphs>
  <Slides>23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4</vt:i4>
      </vt:variant>
      <vt:variant>
        <vt:lpstr>Bildrubriker</vt:lpstr>
      </vt:variant>
      <vt:variant>
        <vt:i4>23</vt:i4>
      </vt:variant>
    </vt:vector>
  </HeadingPairs>
  <TitlesOfParts>
    <vt:vector size="30" baseType="lpstr">
      <vt:lpstr>Arial</vt:lpstr>
      <vt:lpstr>Calibri</vt:lpstr>
      <vt:lpstr>Times New Roman</vt:lpstr>
      <vt:lpstr>Energimyndigheten färgad</vt:lpstr>
      <vt:lpstr>Energimyndigheten vit</vt:lpstr>
      <vt:lpstr>1_Energimyndigheten vit</vt:lpstr>
      <vt:lpstr>2_Energimyndigheten vit</vt:lpstr>
      <vt:lpstr>Transport biofuels in Sweden</vt:lpstr>
      <vt:lpstr>PowerPoint-presentation</vt:lpstr>
      <vt:lpstr>Biofuels policy – tax exemption/reduction</vt:lpstr>
      <vt:lpstr>Biofuels policy – Reduction quota</vt:lpstr>
      <vt:lpstr>Assumptions and issues</vt:lpstr>
      <vt:lpstr>Follow up assignment for Swedish Energy Agency in 2019 (”kontrollstation 2019”)</vt:lpstr>
      <vt:lpstr>Follow up assignment for SEA in 2019 (”kontrollstation 2019”)</vt:lpstr>
      <vt:lpstr>Public inquiry in 2018 – policy instruments for sustainable aviation fuels</vt:lpstr>
      <vt:lpstr>Main proposal: A greenhouse gas emissions reduction quota for jet fuel </vt:lpstr>
      <vt:lpstr>PowerPoint-presentation</vt:lpstr>
      <vt:lpstr>PowerPoint-presentation</vt:lpstr>
      <vt:lpstr>PowerPoint-presentation</vt:lpstr>
      <vt:lpstr>Swedish gasification center</vt:lpstr>
      <vt:lpstr>The biofuels program</vt:lpstr>
      <vt:lpstr>Renewable transportation fuels and systems</vt:lpstr>
      <vt:lpstr>Examples of projects</vt:lpstr>
      <vt:lpstr>Biofuels for aviation</vt:lpstr>
      <vt:lpstr>R&amp;D infrastructure in pilot/demo scale. Examples</vt:lpstr>
      <vt:lpstr>Commercial developments in lignin biofuels</vt:lpstr>
      <vt:lpstr>Two mothballed gasification plants </vt:lpstr>
      <vt:lpstr>Pyrocell – pyrolysis and co-processing in refinery</vt:lpstr>
      <vt:lpstr>A few conclusions</vt:lpstr>
      <vt:lpstr>Thank you for your attention !</vt:lpstr>
    </vt:vector>
  </TitlesOfParts>
  <Company>Energimyndigheten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Jonas Lindmark</dc:creator>
  <dc:description>EM7000E, v5.1, 2017-07-21</dc:description>
  <cp:lastModifiedBy>Jonas Lindmark</cp:lastModifiedBy>
  <cp:revision>2</cp:revision>
  <dcterms:created xsi:type="dcterms:W3CDTF">2019-08-29T08:18:20Z</dcterms:created>
  <dcterms:modified xsi:type="dcterms:W3CDTF">2019-09-16T19:25:04Z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0x0101004A877A25FD96764C9E0FBFE8FED8AF85</vt:lpwstr>
  </property>
</Properties>
</file>