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827" r:id="rId2"/>
    <p:sldMasterId id="2147483833" r:id="rId3"/>
  </p:sldMasterIdLst>
  <p:notesMasterIdLst>
    <p:notesMasterId r:id="rId11"/>
  </p:notesMasterIdLst>
  <p:sldIdLst>
    <p:sldId id="256" r:id="rId4"/>
    <p:sldId id="257" r:id="rId5"/>
    <p:sldId id="259" r:id="rId6"/>
    <p:sldId id="260" r:id="rId7"/>
    <p:sldId id="300" r:id="rId8"/>
    <p:sldId id="301" r:id="rId9"/>
    <p:sldId id="277" r:id="rId10"/>
  </p:sldIdLst>
  <p:sldSz cx="9144000" cy="5143500" type="screen16x9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Designformatvorlage 1 - Akz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93D81CF-94F2-401A-BA57-92F5A7B2D0C5}" styleName="Mittlere Formatvorlag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9D7B26C5-4107-4FEC-AEDC-1716B250A1EF}" styleName="Helle Formatvorlag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0" autoAdjust="0"/>
  </p:normalViewPr>
  <p:slideViewPr>
    <p:cSldViewPr>
      <p:cViewPr varScale="1">
        <p:scale>
          <a:sx n="113" d="100"/>
          <a:sy n="113" d="100"/>
        </p:scale>
        <p:origin x="-566" y="-7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574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43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43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43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8EF3EFA3-54B5-4325-A1B8-FBB8A7C8652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18568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8636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930004"/>
            <a:ext cx="7704138" cy="857250"/>
          </a:xfrm>
        </p:spPr>
        <p:txBody>
          <a:bodyPr/>
          <a:lstStyle>
            <a:lvl1pPr>
              <a:spcAft>
                <a:spcPct val="20000"/>
              </a:spcAft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846785"/>
            <a:ext cx="7704138" cy="969169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8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1551" y="3975497"/>
            <a:ext cx="7775575" cy="641747"/>
          </a:xfrm>
        </p:spPr>
        <p:txBody>
          <a:bodyPr/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844514"/>
            <a:ext cx="3604542" cy="46838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4567599"/>
            <a:ext cx="1014606" cy="501571"/>
          </a:xfrm>
          <a:prstGeom prst="rect">
            <a:avLst/>
          </a:prstGeom>
        </p:spPr>
      </p:pic>
      <p:pic>
        <p:nvPicPr>
          <p:cNvPr id="24" name="Picture 3" descr="R:\Fotos\BE-WB_IMG_17317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8815"/>
            <a:ext cx="863601" cy="6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R:\Fotos\BE-WB_IMG_17316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77410"/>
            <a:ext cx="1044104" cy="6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R:\Fotos\BE-WB_IMG_17338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-2574"/>
            <a:ext cx="1620168" cy="1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84183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0E08215C-2020-4493-B2C4-8188DFA67A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67225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8636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930004"/>
            <a:ext cx="7704138" cy="857250"/>
          </a:xfrm>
        </p:spPr>
        <p:txBody>
          <a:bodyPr/>
          <a:lstStyle>
            <a:lvl1pPr>
              <a:spcAft>
                <a:spcPct val="20000"/>
              </a:spcAft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846785"/>
            <a:ext cx="7704138" cy="969169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8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1551" y="3975497"/>
            <a:ext cx="7775575" cy="641747"/>
          </a:xfrm>
        </p:spPr>
        <p:txBody>
          <a:bodyPr/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844514"/>
            <a:ext cx="3604542" cy="468386"/>
          </a:xfrm>
          <a:prstGeom prst="rect">
            <a:avLst/>
          </a:prstGeom>
        </p:spPr>
      </p:pic>
      <p:pic>
        <p:nvPicPr>
          <p:cNvPr id="15" name="Grafik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996" y="4535769"/>
            <a:ext cx="1078994" cy="533401"/>
          </a:xfrm>
          <a:prstGeom prst="rect">
            <a:avLst/>
          </a:prstGeom>
        </p:spPr>
      </p:pic>
      <p:pic>
        <p:nvPicPr>
          <p:cNvPr id="2" name="Grafik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66" y="4587974"/>
            <a:ext cx="1078994" cy="429769"/>
          </a:xfrm>
          <a:prstGeom prst="rect">
            <a:avLst/>
          </a:prstGeom>
        </p:spPr>
      </p:pic>
      <p:pic>
        <p:nvPicPr>
          <p:cNvPr id="14" name="Picture 3" descr="R:\Fotos\BE-WB_IMG_17317.jpg"/>
          <p:cNvPicPr>
            <a:picLocks noChangeAspect="1" noChangeArrowheads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8815"/>
            <a:ext cx="863601" cy="6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:\Fotos\BE-WB_IMG_17316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77410"/>
            <a:ext cx="1044104" cy="6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:\Fotos\BE-WB_IMG_17338.jpg"/>
          <p:cNvPicPr>
            <a:picLocks noChangeAspect="1" noChangeArrowheads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-2574"/>
            <a:ext cx="1620168" cy="1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1858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2A83F9E0-3C45-4B67-B0FA-A2A79B3768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578894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5001" y="1113235"/>
            <a:ext cx="4011613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9013" y="1113235"/>
            <a:ext cx="4011612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814B37AD-5084-4DB9-A6A8-BFA3AB9F0A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3623996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B2F6FCE1-227C-430F-85DC-C3A8E2C300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8510199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0E08215C-2020-4493-B2C4-8188DFA67A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88704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2A83F9E0-3C45-4B67-B0FA-A2A79B3768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37868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5001" y="1113235"/>
            <a:ext cx="4011613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9013" y="1113235"/>
            <a:ext cx="4011612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814B37AD-5084-4DB9-A6A8-BFA3AB9F0A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9744038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B2F6FCE1-227C-430F-85DC-C3A8E2C300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998382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0E08215C-2020-4493-B2C4-8188DFA67AA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6201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0" y="0"/>
            <a:ext cx="863600" cy="51435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1930004"/>
            <a:ext cx="7704138" cy="857250"/>
          </a:xfrm>
        </p:spPr>
        <p:txBody>
          <a:bodyPr/>
          <a:lstStyle>
            <a:lvl1pPr>
              <a:spcAft>
                <a:spcPct val="20000"/>
              </a:spcAft>
              <a:defRPr sz="3600">
                <a:solidFill>
                  <a:schemeClr val="tx2"/>
                </a:solidFill>
              </a:defRPr>
            </a:lvl1pPr>
          </a:lstStyle>
          <a:p>
            <a:pPr lvl="0"/>
            <a:r>
              <a:rPr lang="de-DE" noProof="0" smtClean="0"/>
              <a:t>Titelmasterformat durch Klicken bearbeiten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971550" y="2846785"/>
            <a:ext cx="7704138" cy="969169"/>
          </a:xfrm>
        </p:spPr>
        <p:txBody>
          <a:bodyPr/>
          <a:lstStyle>
            <a:lvl1pPr marL="0" indent="0">
              <a:lnSpc>
                <a:spcPct val="90000"/>
              </a:lnSpc>
              <a:spcBef>
                <a:spcPct val="0"/>
              </a:spcBef>
              <a:buFont typeface="Arial" charset="0"/>
              <a:buNone/>
              <a:defRPr sz="2800"/>
            </a:lvl1pPr>
          </a:lstStyle>
          <a:p>
            <a:pPr lvl="0"/>
            <a:r>
              <a:rPr lang="de-DE" noProof="0" smtClean="0"/>
              <a:t>Formatvorlage des Untertitelmasters durch Klicken bearbeiten</a:t>
            </a:r>
          </a:p>
        </p:txBody>
      </p:sp>
      <p:sp>
        <p:nvSpPr>
          <p:cNvPr id="10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1551" y="3975497"/>
            <a:ext cx="7775575" cy="641747"/>
          </a:xfrm>
        </p:spPr>
        <p:txBody>
          <a:bodyPr/>
          <a:lstStyle>
            <a:lvl1pPr>
              <a:defRPr sz="240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pic>
        <p:nvPicPr>
          <p:cNvPr id="18" name="Grafik 1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844514"/>
            <a:ext cx="3604542" cy="468386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4661932"/>
            <a:ext cx="1078994" cy="429769"/>
          </a:xfrm>
          <a:prstGeom prst="rect">
            <a:avLst/>
          </a:prstGeom>
        </p:spPr>
      </p:pic>
      <p:pic>
        <p:nvPicPr>
          <p:cNvPr id="15" name="Picture 3" descr="R:\Fotos\BE-WB_IMG_17317.jpg"/>
          <p:cNvPicPr>
            <a:picLocks noChangeAspect="1" noChangeArrowheads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8815"/>
            <a:ext cx="863601" cy="638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R:\Fotos\BE-WB_IMG_17316.jp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0" y="1077410"/>
            <a:ext cx="1044104" cy="695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R:\Fotos\BE-WB_IMG_17338.jpg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601" y="-2574"/>
            <a:ext cx="1620168" cy="1079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0351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2A83F9E0-3C45-4B67-B0FA-A2A79B3768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7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797181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35001" y="1113235"/>
            <a:ext cx="4011613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799013" y="1113235"/>
            <a:ext cx="4011612" cy="351115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814B37AD-5084-4DB9-A6A8-BFA3AB9F0AFA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410217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de-DE"/>
              <a:t>Slide </a:t>
            </a:r>
            <a:fld id="{B2F6FCE1-227C-430F-85DC-C3A8E2C3008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  <p:sp>
        <p:nvSpPr>
          <p:cNvPr id="6" name="Titel 1"/>
          <p:cNvSpPr>
            <a:spLocks noGrp="1"/>
          </p:cNvSpPr>
          <p:nvPr>
            <p:ph type="title"/>
          </p:nvPr>
        </p:nvSpPr>
        <p:spPr>
          <a:xfrm>
            <a:off x="971550" y="411511"/>
            <a:ext cx="7848600" cy="677819"/>
          </a:xfrm>
          <a:prstGeom prst="rect">
            <a:avLst/>
          </a:prstGeom>
        </p:spPr>
        <p:txBody>
          <a:bodyPr anchor="ctr"/>
          <a:lstStyle/>
          <a:p>
            <a:r>
              <a:rPr lang="de-DE" dirty="0" smtClean="0"/>
              <a:t>Titelmasterformat durch Klicken bearbeiten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103600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Relationship Id="rId9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13.xml"/><Relationship Id="rId7" Type="http://schemas.openxmlformats.org/officeDocument/2006/relationships/image" Target="../media/image8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14.xml"/><Relationship Id="rId9" Type="http://schemas.openxmlformats.org/officeDocument/2006/relationships/image" Target="../media/image9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435769"/>
            <a:ext cx="7848600" cy="73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1" y="1113235"/>
            <a:ext cx="8175625" cy="351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4691063"/>
            <a:ext cx="38163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6" y="33337"/>
            <a:ext cx="58721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4857750"/>
            <a:ext cx="3816350" cy="26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 smtClean="0"/>
              <a:t>Slide </a:t>
            </a:r>
            <a:fld id="{F1366073-7339-4663-AFD6-F618757D2A1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4763" y="4677966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" y="432198"/>
            <a:ext cx="9140825" cy="648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de-AT" altLang="de-DE"/>
          </a:p>
        </p:txBody>
      </p:sp>
      <p:pic>
        <p:nvPicPr>
          <p:cNvPr id="14" name="Picture 20" descr="Biofuels_BE-WB_IMG_17317_quad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817"/>
            <a:ext cx="865188" cy="64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Grafik 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8384" y="4567599"/>
            <a:ext cx="1014606" cy="501571"/>
          </a:xfrm>
          <a:prstGeom prst="rect">
            <a:avLst/>
          </a:prstGeom>
        </p:spPr>
      </p:pic>
      <p:pic>
        <p:nvPicPr>
          <p:cNvPr id="12" name="Picture 7" descr="BE2020_Logo_106mm_RGB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6916"/>
            <a:ext cx="2163568" cy="26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796" r:id="rId2"/>
    <p:sldLayoutId id="2147483798" r:id="rId3"/>
    <p:sldLayoutId id="2147483800" r:id="rId4"/>
    <p:sldLayoutId id="2147483801" r:id="rId5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20000"/>
        </a:spcAft>
        <a:buClr>
          <a:schemeClr val="tx2"/>
        </a:buClr>
        <a:buFont typeface="Arial" charset="0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82638" indent="-325438" algn="l" rtl="0" eaLnBrk="1" fontAlgn="base" hangingPunct="1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■"/>
        <a:defRPr sz="2400">
          <a:solidFill>
            <a:schemeClr val="tx1"/>
          </a:solidFill>
          <a:latin typeface="+mn-lt"/>
        </a:defRPr>
      </a:lvl2pPr>
      <a:lvl3pPr marL="1214438" indent="-300038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808080"/>
          </a:solidFill>
          <a:latin typeface="+mn-lt"/>
        </a:defRPr>
      </a:lvl3pPr>
      <a:lvl4pPr marL="1636713" indent="-265113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808080"/>
          </a:solidFill>
          <a:latin typeface="+mn-lt"/>
        </a:defRPr>
      </a:lvl4pPr>
      <a:lvl5pPr marL="20621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5pPr>
      <a:lvl6pPr marL="25193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6pPr>
      <a:lvl7pPr marL="29765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7pPr>
      <a:lvl8pPr marL="34337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8pPr>
      <a:lvl9pPr marL="3890963" indent="-233363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435769"/>
            <a:ext cx="7848600" cy="73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1" y="1113235"/>
            <a:ext cx="8175625" cy="351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4691063"/>
            <a:ext cx="38163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6" y="33337"/>
            <a:ext cx="58721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4857750"/>
            <a:ext cx="3816350" cy="26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 dirty="0" smtClean="0"/>
              <a:t>Slide </a:t>
            </a:r>
            <a:fld id="{F1366073-7339-4663-AFD6-F618757D2A1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4763" y="4677966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" y="432198"/>
            <a:ext cx="9140825" cy="648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de-AT" altLang="de-DE"/>
          </a:p>
        </p:txBody>
      </p:sp>
      <p:pic>
        <p:nvPicPr>
          <p:cNvPr id="13" name="Picture 20" descr="Biofuels_BE-WB_IMG_17317_quad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817"/>
            <a:ext cx="865188" cy="648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Grafik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6376" y="4661932"/>
            <a:ext cx="1078994" cy="429769"/>
          </a:xfrm>
          <a:prstGeom prst="rect">
            <a:avLst/>
          </a:prstGeom>
        </p:spPr>
      </p:pic>
      <p:pic>
        <p:nvPicPr>
          <p:cNvPr id="14" name="Picture 7" descr="BE2020_Logo_106mm_RGB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86916"/>
            <a:ext cx="2163568" cy="265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972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tx2"/>
        </a:buClr>
        <a:buFont typeface="Arial" charset="0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82638" indent="-325438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■"/>
        <a:defRPr sz="2400">
          <a:solidFill>
            <a:schemeClr val="tx1"/>
          </a:solidFill>
          <a:latin typeface="+mn-lt"/>
        </a:defRPr>
      </a:lvl2pPr>
      <a:lvl3pPr marL="1214438" indent="-3000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808080"/>
          </a:solidFill>
          <a:latin typeface="+mn-lt"/>
        </a:defRPr>
      </a:lvl3pPr>
      <a:lvl4pPr marL="1636713" indent="-2651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808080"/>
          </a:solidFill>
          <a:latin typeface="+mn-lt"/>
        </a:defRPr>
      </a:lvl4pPr>
      <a:lvl5pPr marL="2062163" indent="-23336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5pPr>
      <a:lvl6pPr marL="25193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6pPr>
      <a:lvl7pPr marL="29765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7pPr>
      <a:lvl8pPr marL="34337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8pPr>
      <a:lvl9pPr marL="38909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71550" y="435769"/>
            <a:ext cx="7848600" cy="7310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35001" y="1113235"/>
            <a:ext cx="8175625" cy="3511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smtClean="0"/>
              <a:t>Textmasterformate durch Klicken bearbeiten</a:t>
            </a:r>
          </a:p>
          <a:p>
            <a:pPr lvl="1"/>
            <a:r>
              <a:rPr lang="de-DE" altLang="de-DE" smtClean="0"/>
              <a:t>Zweite Ebene</a:t>
            </a:r>
          </a:p>
          <a:p>
            <a:pPr lvl="2"/>
            <a:r>
              <a:rPr lang="de-DE" altLang="de-DE" smtClean="0"/>
              <a:t>Dritte Ebene</a:t>
            </a:r>
          </a:p>
          <a:p>
            <a:pPr lvl="3"/>
            <a:r>
              <a:rPr lang="de-DE" altLang="de-DE" smtClean="0"/>
              <a:t>Vierte Ebene</a:t>
            </a:r>
          </a:p>
          <a:p>
            <a:pPr lvl="4"/>
            <a:r>
              <a:rPr lang="de-DE" altLang="de-DE" smtClean="0"/>
              <a:t>Fünfte Ebene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4925" y="4691063"/>
            <a:ext cx="3816350" cy="209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/>
            </a:lvl1pPr>
          </a:lstStyle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926" y="33337"/>
            <a:ext cx="5872163" cy="357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4925" y="4857750"/>
            <a:ext cx="3816350" cy="2643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08080"/>
                </a:solidFill>
              </a:defRPr>
            </a:lvl1pPr>
          </a:lstStyle>
          <a:p>
            <a:pPr>
              <a:defRPr/>
            </a:pPr>
            <a:r>
              <a:rPr lang="de-DE" dirty="0" smtClean="0"/>
              <a:t>Slide </a:t>
            </a:r>
            <a:fld id="{F1366073-7339-4663-AFD6-F618757D2A1A}" type="slidenum">
              <a:rPr lang="de-DE" smtClean="0"/>
              <a:pPr>
                <a:defRPr/>
              </a:pPr>
              <a:t>‹Nr.›</a:t>
            </a:fld>
            <a:endParaRPr lang="de-DE" dirty="0"/>
          </a:p>
        </p:txBody>
      </p:sp>
      <p:sp>
        <p:nvSpPr>
          <p:cNvPr id="1033" name="Line 9"/>
          <p:cNvSpPr>
            <a:spLocks noChangeShapeType="1"/>
          </p:cNvSpPr>
          <p:nvPr/>
        </p:nvSpPr>
        <p:spPr bwMode="auto">
          <a:xfrm>
            <a:off x="4763" y="4677966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AT"/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1" y="432198"/>
            <a:ext cx="9140825" cy="64889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de-AT" altLang="de-DE"/>
          </a:p>
        </p:txBody>
      </p:sp>
      <p:pic>
        <p:nvPicPr>
          <p:cNvPr id="16" name="Grafik 1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3366" y="4587974"/>
            <a:ext cx="1078994" cy="429769"/>
          </a:xfrm>
          <a:prstGeom prst="rect">
            <a:avLst/>
          </a:prstGeom>
        </p:spPr>
      </p:pic>
      <p:pic>
        <p:nvPicPr>
          <p:cNvPr id="17" name="Grafik 1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3996" y="4535769"/>
            <a:ext cx="1078994" cy="533401"/>
          </a:xfrm>
          <a:prstGeom prst="rect">
            <a:avLst/>
          </a:prstGeom>
        </p:spPr>
      </p:pic>
      <p:pic>
        <p:nvPicPr>
          <p:cNvPr id="20" name="Picture 3" descr="R:\Fotos\BE-WB_IMG_1731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55"/>
          <a:stretch/>
        </p:blipFill>
        <p:spPr bwMode="auto">
          <a:xfrm>
            <a:off x="0" y="431195"/>
            <a:ext cx="878880" cy="649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Grafik 25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616" y="90938"/>
            <a:ext cx="2216598" cy="288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017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34" r:id="rId1"/>
    <p:sldLayoutId id="2147483835" r:id="rId2"/>
    <p:sldLayoutId id="2147483836" r:id="rId3"/>
    <p:sldLayoutId id="2147483837" r:id="rId4"/>
    <p:sldLayoutId id="2147483838" r:id="rId5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6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20000"/>
        </a:spcAft>
        <a:buClr>
          <a:schemeClr val="tx2"/>
        </a:buClr>
        <a:buFont typeface="Arial" charset="0"/>
        <a:buChar char="■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782638" indent="-325438" algn="l" rtl="0" eaLnBrk="0" fontAlgn="base" hangingPunct="0">
        <a:spcBef>
          <a:spcPct val="20000"/>
        </a:spcBef>
        <a:spcAft>
          <a:spcPct val="0"/>
        </a:spcAft>
        <a:buClr>
          <a:srgbClr val="808080"/>
        </a:buClr>
        <a:buFont typeface="Arial" charset="0"/>
        <a:buChar char="■"/>
        <a:defRPr sz="2400">
          <a:solidFill>
            <a:schemeClr val="tx1"/>
          </a:solidFill>
          <a:latin typeface="+mn-lt"/>
        </a:defRPr>
      </a:lvl2pPr>
      <a:lvl3pPr marL="1214438" indent="-3000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>
          <a:solidFill>
            <a:srgbClr val="808080"/>
          </a:solidFill>
          <a:latin typeface="+mn-lt"/>
        </a:defRPr>
      </a:lvl3pPr>
      <a:lvl4pPr marL="1636713" indent="-2651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rgbClr val="808080"/>
          </a:solidFill>
          <a:latin typeface="+mn-lt"/>
        </a:defRPr>
      </a:lvl4pPr>
      <a:lvl5pPr marL="2062163" indent="-23336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5pPr>
      <a:lvl6pPr marL="25193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6pPr>
      <a:lvl7pPr marL="29765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7pPr>
      <a:lvl8pPr marL="34337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8pPr>
      <a:lvl9pPr marL="3890963" indent="-233363" algn="l" rtl="0" fontAlgn="base">
        <a:spcBef>
          <a:spcPct val="20000"/>
        </a:spcBef>
        <a:spcAft>
          <a:spcPct val="0"/>
        </a:spcAft>
        <a:buChar char="»"/>
        <a:defRPr sz="2000">
          <a:solidFill>
            <a:srgbClr val="808080"/>
          </a:solidFill>
          <a:latin typeface="+mn-lt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ea-amf.org/content/news/TD-WS" TargetMode="External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AT" dirty="0" smtClean="0"/>
              <a:t>Transport </a:t>
            </a:r>
            <a:r>
              <a:rPr lang="de-AT" dirty="0" err="1" smtClean="0"/>
              <a:t>Decarbonisation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smtClean="0"/>
              <a:t>Dina Bacovsky</a:t>
            </a:r>
            <a:endParaRPr lang="de-AT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6557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>
          <a:xfrm>
            <a:off x="467544" y="1113235"/>
            <a:ext cx="8208912" cy="3511153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 smtClean="0"/>
              <a:t>“The </a:t>
            </a:r>
            <a:r>
              <a:rPr lang="en-GB" sz="2000" dirty="0"/>
              <a:t>contribution of Advanced Renewable Transport Fuels to transport decarbonisation in 2030 and </a:t>
            </a:r>
            <a:r>
              <a:rPr lang="en-GB" sz="2000" dirty="0" smtClean="0"/>
              <a:t>beyond”</a:t>
            </a:r>
            <a:endParaRPr lang="de-AT" sz="2000" dirty="0" smtClean="0"/>
          </a:p>
          <a:p>
            <a:r>
              <a:rPr lang="de-AT" sz="2000" dirty="0" smtClean="0"/>
              <a:t>Joint </a:t>
            </a:r>
            <a:r>
              <a:rPr lang="de-AT" sz="2000" dirty="0" err="1" smtClean="0"/>
              <a:t>project</a:t>
            </a:r>
            <a:r>
              <a:rPr lang="de-AT" sz="2000" dirty="0" smtClean="0"/>
              <a:t> </a:t>
            </a:r>
            <a:r>
              <a:rPr lang="de-AT" sz="2000" dirty="0" err="1" smtClean="0"/>
              <a:t>between</a:t>
            </a:r>
            <a:r>
              <a:rPr lang="de-AT" sz="2000" dirty="0" smtClean="0"/>
              <a:t> IEA Bioenergy TCP </a:t>
            </a:r>
            <a:r>
              <a:rPr lang="de-AT" sz="2000" dirty="0" err="1" smtClean="0"/>
              <a:t>and</a:t>
            </a:r>
            <a:r>
              <a:rPr lang="de-AT" sz="2000" dirty="0" smtClean="0"/>
              <a:t> Advanced Motor </a:t>
            </a:r>
            <a:r>
              <a:rPr lang="de-AT" sz="2000" dirty="0" err="1" smtClean="0"/>
              <a:t>Fuels</a:t>
            </a:r>
            <a:r>
              <a:rPr lang="de-AT" sz="2000" dirty="0" smtClean="0"/>
              <a:t> TCP</a:t>
            </a:r>
          </a:p>
          <a:p>
            <a:r>
              <a:rPr lang="de-AT" sz="2000" dirty="0" smtClean="0"/>
              <a:t>Key </a:t>
            </a:r>
            <a:r>
              <a:rPr lang="de-AT" sz="2000" dirty="0" err="1" smtClean="0"/>
              <a:t>question</a:t>
            </a:r>
            <a:r>
              <a:rPr lang="de-AT" sz="2000" dirty="0" smtClean="0"/>
              <a:t>: </a:t>
            </a:r>
            <a:br>
              <a:rPr lang="de-AT" sz="2000" dirty="0" smtClean="0"/>
            </a:br>
            <a:r>
              <a:rPr lang="de-AT" sz="2000" b="1" dirty="0" err="1" smtClean="0"/>
              <a:t>How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much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can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advanced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renewable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transport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fuels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contribute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to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the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decarbonisation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of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the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transport</a:t>
            </a:r>
            <a:r>
              <a:rPr lang="de-AT" sz="2000" b="1" dirty="0" smtClean="0"/>
              <a:t> </a:t>
            </a:r>
            <a:r>
              <a:rPr lang="de-AT" sz="2000" b="1" dirty="0" err="1" smtClean="0"/>
              <a:t>sector</a:t>
            </a:r>
            <a:r>
              <a:rPr lang="de-AT" sz="2000" b="1" dirty="0" smtClean="0"/>
              <a:t>?</a:t>
            </a:r>
          </a:p>
          <a:p>
            <a:r>
              <a:rPr lang="de-AT" sz="2000" dirty="0" err="1" smtClean="0"/>
              <a:t>Audience</a:t>
            </a:r>
            <a:r>
              <a:rPr lang="de-AT" sz="2000" dirty="0" smtClean="0"/>
              <a:t>: </a:t>
            </a:r>
            <a:r>
              <a:rPr lang="de-AT" sz="2000" dirty="0" err="1" smtClean="0"/>
              <a:t>policy</a:t>
            </a:r>
            <a:r>
              <a:rPr lang="de-AT" sz="2000" dirty="0" smtClean="0"/>
              <a:t> </a:t>
            </a:r>
            <a:r>
              <a:rPr lang="de-AT" sz="2000" dirty="0" err="1" smtClean="0"/>
              <a:t>makers</a:t>
            </a:r>
            <a:endParaRPr lang="de-AT" sz="2000" dirty="0" smtClean="0"/>
          </a:p>
          <a:p>
            <a:endParaRPr lang="de-AT" sz="20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overview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10051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z="2000" dirty="0" smtClean="0"/>
              <a:t>Bring </a:t>
            </a:r>
            <a:r>
              <a:rPr lang="en-GB" sz="2000" dirty="0"/>
              <a:t>together the expertise of </a:t>
            </a:r>
            <a:r>
              <a:rPr lang="en-GB" sz="2000" dirty="0" smtClean="0"/>
              <a:t>AMF</a:t>
            </a:r>
            <a:r>
              <a:rPr lang="en-GB" sz="2000" dirty="0"/>
              <a:t>, IEA Bioenergy and national experts to showcase the role of advanced renewable transport fuels to transport decarbonisation in 2030 and beyond.</a:t>
            </a:r>
            <a:endParaRPr lang="de-AT" sz="2000" dirty="0"/>
          </a:p>
          <a:p>
            <a:pPr lvl="0"/>
            <a:r>
              <a:rPr lang="en-GB" sz="2000" dirty="0"/>
              <a:t>Analyse national strategies for transport decarbonisation.</a:t>
            </a:r>
            <a:endParaRPr lang="de-AT" sz="2000" dirty="0"/>
          </a:p>
          <a:p>
            <a:pPr lvl="0"/>
            <a:r>
              <a:rPr lang="en-GB" sz="2000" dirty="0"/>
              <a:t>Identify possible challenges and hurdles for the implementation of advanced renewable transport fuels (both regarding fuel production and end-use in vehicles)</a:t>
            </a:r>
            <a:endParaRPr lang="de-AT" sz="2000" dirty="0"/>
          </a:p>
          <a:p>
            <a:pPr lvl="0"/>
            <a:r>
              <a:rPr lang="en-GB" sz="2000" dirty="0"/>
              <a:t>Identify policy gaps and provide recommendations how to overcome </a:t>
            </a:r>
            <a:r>
              <a:rPr lang="en-GB" sz="2000" dirty="0" smtClean="0"/>
              <a:t>them</a:t>
            </a:r>
            <a:endParaRPr lang="de-AT" sz="2000" dirty="0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Project </a:t>
            </a:r>
            <a:r>
              <a:rPr lang="de-AT" dirty="0" err="1" smtClean="0"/>
              <a:t>objectives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000513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Work </a:t>
            </a:r>
            <a:r>
              <a:rPr lang="de-AT" dirty="0" err="1" smtClean="0"/>
              <a:t>package</a:t>
            </a:r>
            <a:r>
              <a:rPr lang="de-AT" dirty="0" smtClean="0"/>
              <a:t> </a:t>
            </a:r>
            <a:r>
              <a:rPr lang="de-AT" dirty="0" err="1" smtClean="0"/>
              <a:t>flow</a:t>
            </a:r>
            <a:r>
              <a:rPr lang="de-AT" dirty="0" smtClean="0"/>
              <a:t> </a:t>
            </a:r>
            <a:r>
              <a:rPr lang="de-AT" dirty="0" err="1" smtClean="0"/>
              <a:t>and</a:t>
            </a:r>
            <a:r>
              <a:rPr lang="de-AT" dirty="0" smtClean="0"/>
              <a:t> </a:t>
            </a:r>
            <a:r>
              <a:rPr lang="de-AT" dirty="0" err="1" smtClean="0"/>
              <a:t>contributors</a:t>
            </a:r>
            <a:endParaRPr lang="de-AT" dirty="0"/>
          </a:p>
        </p:txBody>
      </p:sp>
      <p:sp>
        <p:nvSpPr>
          <p:cNvPr id="4" name="Inhaltsplatzhalt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AT"/>
          </a:p>
        </p:txBody>
      </p:sp>
      <p:pic>
        <p:nvPicPr>
          <p:cNvPr id="4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1" y="1193698"/>
            <a:ext cx="6048673" cy="34849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106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Timeline</a:t>
            </a:r>
            <a:endParaRPr lang="de-AT" dirty="0"/>
          </a:p>
        </p:txBody>
      </p:sp>
      <p:pic>
        <p:nvPicPr>
          <p:cNvPr id="2049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03598"/>
            <a:ext cx="7877484" cy="26642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4693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 smtClean="0"/>
              <a:t>Workshop on 18.11.2019 in </a:t>
            </a:r>
            <a:r>
              <a:rPr lang="de-AT" dirty="0" err="1" smtClean="0"/>
              <a:t>Brussels</a:t>
            </a:r>
            <a:endParaRPr lang="de-AT" dirty="0"/>
          </a:p>
        </p:txBody>
      </p:sp>
      <p:pic>
        <p:nvPicPr>
          <p:cNvPr id="307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174" y="1131590"/>
            <a:ext cx="8681554" cy="3528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feld 5"/>
          <p:cNvSpPr txBox="1"/>
          <p:nvPr/>
        </p:nvSpPr>
        <p:spPr>
          <a:xfrm>
            <a:off x="2195736" y="4722698"/>
            <a:ext cx="4464496" cy="369332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u="sng" dirty="0" smtClean="0">
                <a:hlinkClick r:id="rId3"/>
              </a:rPr>
              <a:t>https</a:t>
            </a:r>
            <a:r>
              <a:rPr lang="en-GB" u="sng" dirty="0">
                <a:hlinkClick r:id="rId3"/>
              </a:rPr>
              <a:t>://</a:t>
            </a:r>
            <a:r>
              <a:rPr lang="en-GB" u="sng" dirty="0" smtClean="0">
                <a:hlinkClick r:id="rId3"/>
              </a:rPr>
              <a:t>iea-amf.org/content/news/TD-WS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23198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Untertitel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AT" dirty="0" err="1" smtClean="0"/>
              <a:t>Thanks</a:t>
            </a:r>
            <a:r>
              <a:rPr lang="de-AT" dirty="0" smtClean="0"/>
              <a:t> </a:t>
            </a:r>
            <a:r>
              <a:rPr lang="de-AT" dirty="0" err="1" smtClean="0"/>
              <a:t>for</a:t>
            </a:r>
            <a:r>
              <a:rPr lang="de-AT" dirty="0" smtClean="0"/>
              <a:t> </a:t>
            </a:r>
            <a:r>
              <a:rPr lang="de-AT" dirty="0" err="1" smtClean="0"/>
              <a:t>your</a:t>
            </a:r>
            <a:r>
              <a:rPr lang="de-AT" dirty="0" smtClean="0"/>
              <a:t> time!</a:t>
            </a:r>
            <a:endParaRPr lang="de-AT" dirty="0"/>
          </a:p>
        </p:txBody>
      </p: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de-DE" smtClean="0"/>
              <a:t>Stockholm, 16.09.2019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34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lides_Biofuels_16-9">
  <a:themeElements>
    <a:clrScheme name="Folien_Comb 1">
      <a:dk1>
        <a:srgbClr val="000000"/>
      </a:dk1>
      <a:lt1>
        <a:srgbClr val="FFFFFF"/>
      </a:lt1>
      <a:dk2>
        <a:srgbClr val="32AF23"/>
      </a:dk2>
      <a:lt2>
        <a:srgbClr val="B2B2B2"/>
      </a:lt2>
      <a:accent1>
        <a:srgbClr val="97C828"/>
      </a:accent1>
      <a:accent2>
        <a:srgbClr val="F09600"/>
      </a:accent2>
      <a:accent3>
        <a:srgbClr val="FFFFFF"/>
      </a:accent3>
      <a:accent4>
        <a:srgbClr val="000000"/>
      </a:accent4>
      <a:accent5>
        <a:srgbClr val="C9E0AC"/>
      </a:accent5>
      <a:accent6>
        <a:srgbClr val="D98700"/>
      </a:accent6>
      <a:hlink>
        <a:srgbClr val="1A837C"/>
      </a:hlink>
      <a:folHlink>
        <a:srgbClr val="FAC800"/>
      </a:folHlink>
    </a:clrScheme>
    <a:fontScheme name="Folien_Com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lien_Comb 1">
        <a:dk1>
          <a:srgbClr val="000000"/>
        </a:dk1>
        <a:lt1>
          <a:srgbClr val="FFFFFF"/>
        </a:lt1>
        <a:dk2>
          <a:srgbClr val="32AF23"/>
        </a:dk2>
        <a:lt2>
          <a:srgbClr val="B2B2B2"/>
        </a:lt2>
        <a:accent1>
          <a:srgbClr val="97C828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C9E0AC"/>
        </a:accent5>
        <a:accent6>
          <a:srgbClr val="D98700"/>
        </a:accent6>
        <a:hlink>
          <a:srgbClr val="1A837C"/>
        </a:hlink>
        <a:folHlink>
          <a:srgbClr val="FAC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2">
        <a:dk1>
          <a:srgbClr val="000000"/>
        </a:dk1>
        <a:lt1>
          <a:srgbClr val="FFFFFF"/>
        </a:lt1>
        <a:dk2>
          <a:srgbClr val="F09600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1A837C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3">
        <a:dk1>
          <a:srgbClr val="000000"/>
        </a:dk1>
        <a:lt1>
          <a:srgbClr val="FFFFFF"/>
        </a:lt1>
        <a:dk2>
          <a:srgbClr val="1A837C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F09600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4">
        <a:dk1>
          <a:srgbClr val="000000"/>
        </a:dk1>
        <a:lt1>
          <a:srgbClr val="FFFFFF"/>
        </a:lt1>
        <a:dk2>
          <a:srgbClr val="F01E05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AA00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5">
        <a:dk1>
          <a:srgbClr val="000000"/>
        </a:dk1>
        <a:lt1>
          <a:srgbClr val="FFFFFF"/>
        </a:lt1>
        <a:dk2>
          <a:srgbClr val="AF0F5A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F01E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NON-K">
  <a:themeElements>
    <a:clrScheme name="Folien_Comb 1">
      <a:dk1>
        <a:srgbClr val="000000"/>
      </a:dk1>
      <a:lt1>
        <a:srgbClr val="FFFFFF"/>
      </a:lt1>
      <a:dk2>
        <a:srgbClr val="32AF23"/>
      </a:dk2>
      <a:lt2>
        <a:srgbClr val="B2B2B2"/>
      </a:lt2>
      <a:accent1>
        <a:srgbClr val="97C828"/>
      </a:accent1>
      <a:accent2>
        <a:srgbClr val="F09600"/>
      </a:accent2>
      <a:accent3>
        <a:srgbClr val="FFFFFF"/>
      </a:accent3>
      <a:accent4>
        <a:srgbClr val="000000"/>
      </a:accent4>
      <a:accent5>
        <a:srgbClr val="C9E0AC"/>
      </a:accent5>
      <a:accent6>
        <a:srgbClr val="D98700"/>
      </a:accent6>
      <a:hlink>
        <a:srgbClr val="1A837C"/>
      </a:hlink>
      <a:folHlink>
        <a:srgbClr val="FAC800"/>
      </a:folHlink>
    </a:clrScheme>
    <a:fontScheme name="Folien_Com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lien_Comb 1">
        <a:dk1>
          <a:srgbClr val="000000"/>
        </a:dk1>
        <a:lt1>
          <a:srgbClr val="FFFFFF"/>
        </a:lt1>
        <a:dk2>
          <a:srgbClr val="32AF23"/>
        </a:dk2>
        <a:lt2>
          <a:srgbClr val="B2B2B2"/>
        </a:lt2>
        <a:accent1>
          <a:srgbClr val="97C828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C9E0AC"/>
        </a:accent5>
        <a:accent6>
          <a:srgbClr val="D98700"/>
        </a:accent6>
        <a:hlink>
          <a:srgbClr val="1A837C"/>
        </a:hlink>
        <a:folHlink>
          <a:srgbClr val="FAC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2">
        <a:dk1>
          <a:srgbClr val="000000"/>
        </a:dk1>
        <a:lt1>
          <a:srgbClr val="FFFFFF"/>
        </a:lt1>
        <a:dk2>
          <a:srgbClr val="F09600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1A837C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3">
        <a:dk1>
          <a:srgbClr val="000000"/>
        </a:dk1>
        <a:lt1>
          <a:srgbClr val="FFFFFF"/>
        </a:lt1>
        <a:dk2>
          <a:srgbClr val="1A837C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F09600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4">
        <a:dk1>
          <a:srgbClr val="000000"/>
        </a:dk1>
        <a:lt1>
          <a:srgbClr val="FFFFFF"/>
        </a:lt1>
        <a:dk2>
          <a:srgbClr val="F01E05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AA00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5">
        <a:dk1>
          <a:srgbClr val="000000"/>
        </a:dk1>
        <a:lt1>
          <a:srgbClr val="FFFFFF"/>
        </a:lt1>
        <a:dk2>
          <a:srgbClr val="AF0F5A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F01E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COMET + NON-K">
  <a:themeElements>
    <a:clrScheme name="Folien_Comb 1">
      <a:dk1>
        <a:srgbClr val="000000"/>
      </a:dk1>
      <a:lt1>
        <a:srgbClr val="FFFFFF"/>
      </a:lt1>
      <a:dk2>
        <a:srgbClr val="32AF23"/>
      </a:dk2>
      <a:lt2>
        <a:srgbClr val="B2B2B2"/>
      </a:lt2>
      <a:accent1>
        <a:srgbClr val="97C828"/>
      </a:accent1>
      <a:accent2>
        <a:srgbClr val="F09600"/>
      </a:accent2>
      <a:accent3>
        <a:srgbClr val="FFFFFF"/>
      </a:accent3>
      <a:accent4>
        <a:srgbClr val="000000"/>
      </a:accent4>
      <a:accent5>
        <a:srgbClr val="C9E0AC"/>
      </a:accent5>
      <a:accent6>
        <a:srgbClr val="D98700"/>
      </a:accent6>
      <a:hlink>
        <a:srgbClr val="1A837C"/>
      </a:hlink>
      <a:folHlink>
        <a:srgbClr val="FAC800"/>
      </a:folHlink>
    </a:clrScheme>
    <a:fontScheme name="Folien_Comb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Folien_Comb 1">
        <a:dk1>
          <a:srgbClr val="000000"/>
        </a:dk1>
        <a:lt1>
          <a:srgbClr val="FFFFFF"/>
        </a:lt1>
        <a:dk2>
          <a:srgbClr val="32AF23"/>
        </a:dk2>
        <a:lt2>
          <a:srgbClr val="B2B2B2"/>
        </a:lt2>
        <a:accent1>
          <a:srgbClr val="97C828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C9E0AC"/>
        </a:accent5>
        <a:accent6>
          <a:srgbClr val="D98700"/>
        </a:accent6>
        <a:hlink>
          <a:srgbClr val="1A837C"/>
        </a:hlink>
        <a:folHlink>
          <a:srgbClr val="FAC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2">
        <a:dk1>
          <a:srgbClr val="000000"/>
        </a:dk1>
        <a:lt1>
          <a:srgbClr val="FFFFFF"/>
        </a:lt1>
        <a:dk2>
          <a:srgbClr val="F09600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1A837C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3">
        <a:dk1>
          <a:srgbClr val="000000"/>
        </a:dk1>
        <a:lt1>
          <a:srgbClr val="FFFFFF"/>
        </a:lt1>
        <a:dk2>
          <a:srgbClr val="1A837C"/>
        </a:dk2>
        <a:lt2>
          <a:srgbClr val="B2B2B2"/>
        </a:lt2>
        <a:accent1>
          <a:srgbClr val="FAC800"/>
        </a:accent1>
        <a:accent2>
          <a:srgbClr val="F01E05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1A04"/>
        </a:accent6>
        <a:hlink>
          <a:srgbClr val="F09600"/>
        </a:hlink>
        <a:folHlink>
          <a:srgbClr val="0E4A9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4">
        <a:dk1>
          <a:srgbClr val="000000"/>
        </a:dk1>
        <a:lt1>
          <a:srgbClr val="FFFFFF"/>
        </a:lt1>
        <a:dk2>
          <a:srgbClr val="F01E05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AA004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Folien_Comb 5">
        <a:dk1>
          <a:srgbClr val="000000"/>
        </a:dk1>
        <a:lt1>
          <a:srgbClr val="FFFFFF"/>
        </a:lt1>
        <a:dk2>
          <a:srgbClr val="AF0F5A"/>
        </a:dk2>
        <a:lt2>
          <a:srgbClr val="B2B2B2"/>
        </a:lt2>
        <a:accent1>
          <a:srgbClr val="FAC800"/>
        </a:accent1>
        <a:accent2>
          <a:srgbClr val="F09600"/>
        </a:accent2>
        <a:accent3>
          <a:srgbClr val="FFFFFF"/>
        </a:accent3>
        <a:accent4>
          <a:srgbClr val="000000"/>
        </a:accent4>
        <a:accent5>
          <a:srgbClr val="FCE0AA"/>
        </a:accent5>
        <a:accent6>
          <a:srgbClr val="D98700"/>
        </a:accent6>
        <a:hlink>
          <a:srgbClr val="0E4A9E"/>
        </a:hlink>
        <a:folHlink>
          <a:srgbClr val="F01E05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Lariss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Slides_Biofuels_16-9</Template>
  <TotalTime>0</TotalTime>
  <Words>147</Words>
  <Application>Microsoft Office PowerPoint</Application>
  <PresentationFormat>Bildschirmpräsentation (16:9)</PresentationFormat>
  <Paragraphs>24</Paragraphs>
  <Slides>7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3</vt:i4>
      </vt:variant>
      <vt:variant>
        <vt:lpstr>Folientitel</vt:lpstr>
      </vt:variant>
      <vt:variant>
        <vt:i4>7</vt:i4>
      </vt:variant>
    </vt:vector>
  </HeadingPairs>
  <TitlesOfParts>
    <vt:vector size="10" baseType="lpstr">
      <vt:lpstr>Slides_Biofuels_16-9</vt:lpstr>
      <vt:lpstr>NON-K</vt:lpstr>
      <vt:lpstr>COMET + NON-K</vt:lpstr>
      <vt:lpstr>Transport Decarbonisation</vt:lpstr>
      <vt:lpstr>Project overview</vt:lpstr>
      <vt:lpstr>Project objectives</vt:lpstr>
      <vt:lpstr>Work package flow and contributors</vt:lpstr>
      <vt:lpstr>Timeline</vt:lpstr>
      <vt:lpstr>Workshop on 18.11.2019 in Brussels</vt:lpstr>
      <vt:lpstr>PowerPoint-Präsentation</vt:lpstr>
    </vt:vector>
  </TitlesOfParts>
  <Company>BIOENERGY 2020+ GmbH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Transport Decarbonisation</dc:title>
  <dc:creator>Dina Bacovsky</dc:creator>
  <cp:keywords>V04</cp:keywords>
  <cp:lastModifiedBy>Dina Bacovsky</cp:lastModifiedBy>
  <cp:revision>32</cp:revision>
  <dcterms:created xsi:type="dcterms:W3CDTF">2019-04-23T14:22:07Z</dcterms:created>
  <dcterms:modified xsi:type="dcterms:W3CDTF">2019-09-15T12:52:27Z</dcterms:modified>
</cp:coreProperties>
</file>