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 id="2147483697" r:id="rId6"/>
  </p:sldMasterIdLst>
  <p:notesMasterIdLst>
    <p:notesMasterId r:id="rId62"/>
  </p:notesMasterIdLst>
  <p:handoutMasterIdLst>
    <p:handoutMasterId r:id="rId63"/>
  </p:handoutMasterIdLst>
  <p:sldIdLst>
    <p:sldId id="340" r:id="rId7"/>
    <p:sldId id="646" r:id="rId8"/>
    <p:sldId id="625" r:id="rId9"/>
    <p:sldId id="705" r:id="rId10"/>
    <p:sldId id="681" r:id="rId11"/>
    <p:sldId id="495" r:id="rId12"/>
    <p:sldId id="710" r:id="rId13"/>
    <p:sldId id="706" r:id="rId14"/>
    <p:sldId id="707" r:id="rId15"/>
    <p:sldId id="693" r:id="rId16"/>
    <p:sldId id="692" r:id="rId17"/>
    <p:sldId id="711" r:id="rId18"/>
    <p:sldId id="698" r:id="rId19"/>
    <p:sldId id="708" r:id="rId20"/>
    <p:sldId id="712" r:id="rId21"/>
    <p:sldId id="685" r:id="rId22"/>
    <p:sldId id="677" r:id="rId23"/>
    <p:sldId id="678" r:id="rId24"/>
    <p:sldId id="709" r:id="rId25"/>
    <p:sldId id="703" r:id="rId26"/>
    <p:sldId id="713" r:id="rId27"/>
    <p:sldId id="704" r:id="rId28"/>
    <p:sldId id="643" r:id="rId29"/>
    <p:sldId id="684" r:id="rId30"/>
    <p:sldId id="697" r:id="rId31"/>
    <p:sldId id="700" r:id="rId32"/>
    <p:sldId id="699" r:id="rId33"/>
    <p:sldId id="688" r:id="rId34"/>
    <p:sldId id="618" r:id="rId35"/>
    <p:sldId id="622" r:id="rId36"/>
    <p:sldId id="497" r:id="rId37"/>
    <p:sldId id="536" r:id="rId38"/>
    <p:sldId id="610" r:id="rId39"/>
    <p:sldId id="614" r:id="rId40"/>
    <p:sldId id="624" r:id="rId41"/>
    <p:sldId id="626" r:id="rId42"/>
    <p:sldId id="627" r:id="rId43"/>
    <p:sldId id="628" r:id="rId44"/>
    <p:sldId id="629" r:id="rId45"/>
    <p:sldId id="611" r:id="rId46"/>
    <p:sldId id="616" r:id="rId47"/>
    <p:sldId id="617" r:id="rId48"/>
    <p:sldId id="701" r:id="rId49"/>
    <p:sldId id="621" r:id="rId50"/>
    <p:sldId id="689" r:id="rId51"/>
    <p:sldId id="634" r:id="rId52"/>
    <p:sldId id="702" r:id="rId53"/>
    <p:sldId id="636" r:id="rId54"/>
    <p:sldId id="637" r:id="rId55"/>
    <p:sldId id="638" r:id="rId56"/>
    <p:sldId id="640" r:id="rId57"/>
    <p:sldId id="641" r:id="rId58"/>
    <p:sldId id="642" r:id="rId59"/>
    <p:sldId id="645" r:id="rId60"/>
    <p:sldId id="676" r:id="rId61"/>
  </p:sldIdLst>
  <p:sldSz cx="9144000" cy="6858000" type="screen4x3"/>
  <p:notesSz cx="6797675" cy="9926638"/>
  <p:defaultTextStyle>
    <a:defPPr>
      <a:defRPr lang="sv-S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3876">
          <p15:clr>
            <a:srgbClr val="A4A3A4"/>
          </p15:clr>
        </p15:guide>
        <p15:guide id="2" orient="horz" pos="4241">
          <p15:clr>
            <a:srgbClr val="A4A3A4"/>
          </p15:clr>
        </p15:guide>
        <p15:guide id="3" orient="horz" pos="2148">
          <p15:clr>
            <a:srgbClr val="A4A3A4"/>
          </p15:clr>
        </p15:guide>
        <p15:guide id="4" orient="horz" pos="3435">
          <p15:clr>
            <a:srgbClr val="A4A3A4"/>
          </p15:clr>
        </p15:guide>
        <p15:guide id="5" orient="horz" pos="264">
          <p15:clr>
            <a:srgbClr val="A4A3A4"/>
          </p15:clr>
        </p15:guide>
        <p15:guide id="6" pos="1980">
          <p15:clr>
            <a:srgbClr val="A4A3A4"/>
          </p15:clr>
        </p15:guide>
        <p15:guide id="7" pos="5666">
          <p15:clr>
            <a:srgbClr val="A4A3A4"/>
          </p15:clr>
        </p15:guide>
        <p15:guide id="8" pos="293">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klöf Hanna, PLkvm" initials="EHP" lastIdx="1" clrIdx="0">
    <p:extLst>
      <p:ext uri="{19B8F6BF-5375-455C-9EA6-DF929625EA0E}">
        <p15:presenceInfo xmlns:p15="http://schemas.microsoft.com/office/powerpoint/2012/main" userId="S-1-5-21-3282178652-2823510310-3805757255-91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A44B4"/>
    <a:srgbClr val="314FCF"/>
    <a:srgbClr val="333ACD"/>
    <a:srgbClr val="4047D0"/>
    <a:srgbClr val="555BD5"/>
    <a:srgbClr val="585B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19" autoAdjust="0"/>
    <p:restoredTop sz="81569" autoAdjust="0"/>
  </p:normalViewPr>
  <p:slideViewPr>
    <p:cSldViewPr snapToGrid="0" showGuides="1">
      <p:cViewPr varScale="1">
        <p:scale>
          <a:sx n="64" d="100"/>
          <a:sy n="64" d="100"/>
        </p:scale>
        <p:origin x="1538" y="43"/>
      </p:cViewPr>
      <p:guideLst>
        <p:guide orient="horz" pos="3876"/>
        <p:guide orient="horz" pos="4241"/>
        <p:guide orient="horz" pos="2148"/>
        <p:guide orient="horz" pos="3435"/>
        <p:guide orient="horz" pos="264"/>
        <p:guide pos="1980"/>
        <p:guide pos="5666"/>
        <p:guide pos="293"/>
      </p:guideLst>
    </p:cSldViewPr>
  </p:slideViewPr>
  <p:notesTextViewPr>
    <p:cViewPr>
      <p:scale>
        <a:sx n="3" d="2"/>
        <a:sy n="3" d="2"/>
      </p:scale>
      <p:origin x="0" y="0"/>
    </p:cViewPr>
  </p:notesTextViewPr>
  <p:sorterViewPr>
    <p:cViewPr varScale="1">
      <p:scale>
        <a:sx n="1" d="1"/>
        <a:sy n="1" d="1"/>
      </p:scale>
      <p:origin x="0" y="-492"/>
    </p:cViewPr>
  </p:sorterViewPr>
  <p:notesViewPr>
    <p:cSldViewPr snapToGrid="0" showGuides="1">
      <p:cViewPr varScale="1">
        <p:scale>
          <a:sx n="95" d="100"/>
          <a:sy n="95" d="100"/>
        </p:scale>
        <p:origin x="-2532"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1.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endParaRPr lang="sv-SE"/>
          </a:p>
        </p:txBody>
      </p:sp>
      <p:sp>
        <p:nvSpPr>
          <p:cNvPr id="21507" name="Rectangle 3"/>
          <p:cNvSpPr>
            <a:spLocks noGrp="1" noChangeArrowheads="1"/>
          </p:cNvSpPr>
          <p:nvPr>
            <p:ph type="dt" sz="quarter"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fld id="{B9FE2B50-67EC-49CD-939A-8F823F2ADD22}" type="datetimeFigureOut">
              <a:rPr lang="sv-SE"/>
              <a:pPr/>
              <a:t>2019-09-17</a:t>
            </a:fld>
            <a:endParaRPr lang="sv-SE"/>
          </a:p>
        </p:txBody>
      </p:sp>
      <p:sp>
        <p:nvSpPr>
          <p:cNvPr id="21508" name="Rectangle 4"/>
          <p:cNvSpPr>
            <a:spLocks noGrp="1" noChangeArrowheads="1"/>
          </p:cNvSpPr>
          <p:nvPr>
            <p:ph type="ftr" sz="quarter" idx="2"/>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endParaRPr lang="sv-SE"/>
          </a:p>
        </p:txBody>
      </p:sp>
      <p:sp>
        <p:nvSpPr>
          <p:cNvPr id="21509" name="Rectangle 5"/>
          <p:cNvSpPr>
            <a:spLocks noGrp="1" noChangeArrowheads="1"/>
          </p:cNvSpPr>
          <p:nvPr>
            <p:ph type="sldNum" sz="quarter" idx="3"/>
          </p:nvPr>
        </p:nvSpPr>
        <p:spPr bwMode="auto">
          <a:xfrm>
            <a:off x="3850443"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7F3A4100-D965-4E03-8FF7-E1365A1660EF}" type="slidenum">
              <a:rPr lang="sv-SE"/>
              <a:pPr/>
              <a:t>‹#›</a:t>
            </a:fld>
            <a:endParaRPr lang="sv-SE"/>
          </a:p>
        </p:txBody>
      </p:sp>
    </p:spTree>
    <p:extLst>
      <p:ext uri="{BB962C8B-B14F-4D97-AF65-F5344CB8AC3E}">
        <p14:creationId xmlns:p14="http://schemas.microsoft.com/office/powerpoint/2010/main" val="3502484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a:defRPr/>
            </a:pPr>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pPr>
              <a:defRPr/>
            </a:pPr>
            <a:fld id="{E8C1B7FE-68FC-4414-9EBC-16F508DDD2CD}" type="datetimeFigureOut">
              <a:rPr lang="sv-SE"/>
              <a:pPr>
                <a:defRPr/>
              </a:pPr>
              <a:t>2019-09-17</a:t>
            </a:fld>
            <a:endParaRPr lang="sv-SE"/>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sv-SE" noProof="0" smtClean="0"/>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wrap="square" lIns="91440" tIns="45720" rIns="91440" bIns="45720" numCol="1" anchor="t" anchorCtr="0" compatLnSpc="1">
            <a:prstTxWarp prst="textNoShape">
              <a:avLst/>
            </a:prstTxWarp>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pPr>
              <a:defRPr/>
            </a:pPr>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pPr>
              <a:defRPr/>
            </a:pPr>
            <a:fld id="{DA6A1BC2-E395-4EBB-BFC1-1BE258091403}" type="slidenum">
              <a:rPr lang="sv-SE"/>
              <a:pPr>
                <a:defRPr/>
              </a:pPr>
              <a:t>‹#›</a:t>
            </a:fld>
            <a:endParaRPr lang="sv-SE"/>
          </a:p>
        </p:txBody>
      </p:sp>
    </p:spTree>
    <p:extLst>
      <p:ext uri="{BB962C8B-B14F-4D97-AF65-F5344CB8AC3E}">
        <p14:creationId xmlns:p14="http://schemas.microsoft.com/office/powerpoint/2010/main" val="397191700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smtClean="0"/>
          </a:p>
        </p:txBody>
      </p:sp>
      <p:sp>
        <p:nvSpPr>
          <p:cNvPr id="4" name="Platshållare för bildnummer 3"/>
          <p:cNvSpPr>
            <a:spLocks noGrp="1"/>
          </p:cNvSpPr>
          <p:nvPr>
            <p:ph type="sldNum" sz="quarter" idx="10"/>
          </p:nvPr>
        </p:nvSpPr>
        <p:spPr/>
        <p:txBody>
          <a:bodyPr/>
          <a:lstStyle/>
          <a:p>
            <a:pPr>
              <a:defRPr/>
            </a:pPr>
            <a:fld id="{86A5A475-FC7F-4ACF-8698-0E2208C2B4E0}" type="slidenum">
              <a:rPr lang="sv-SE" smtClean="0">
                <a:solidFill>
                  <a:prstClr val="black"/>
                </a:solidFill>
              </a:rPr>
              <a:pPr>
                <a:defRPr/>
              </a:pPr>
              <a:t>1</a:t>
            </a:fld>
            <a:endParaRPr lang="sv-SE" dirty="0">
              <a:solidFill>
                <a:prstClr val="black"/>
              </a:solidFill>
            </a:endParaRPr>
          </a:p>
        </p:txBody>
      </p:sp>
    </p:spTree>
    <p:extLst>
      <p:ext uri="{BB962C8B-B14F-4D97-AF65-F5344CB8AC3E}">
        <p14:creationId xmlns:p14="http://schemas.microsoft.com/office/powerpoint/2010/main" val="2594519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fontScale="77500" lnSpcReduction="20000"/>
          </a:bodyPr>
          <a:lstStyle/>
          <a:p>
            <a:pPr lvl="0"/>
            <a:r>
              <a:rPr lang="sv-SE" sz="1600" dirty="0" smtClean="0"/>
              <a:t>Kritiska faktorer</a:t>
            </a:r>
          </a:p>
          <a:p>
            <a:pPr lvl="0"/>
            <a:r>
              <a:rPr lang="sv-SE" sz="1600" dirty="0" smtClean="0"/>
              <a:t>Utbudet finns av effektiva och eldrivna fordon på EU-marknaden. Till detta bidrar (obs alla behöver inte nödvändigtvis vara uppfyllda) </a:t>
            </a:r>
          </a:p>
          <a:p>
            <a:pPr lvl="1"/>
            <a:r>
              <a:rPr lang="sv-SE" sz="1400" dirty="0" smtClean="0"/>
              <a:t>att utvecklingen i Asien drivs mot en elektrifiering </a:t>
            </a:r>
          </a:p>
          <a:p>
            <a:pPr lvl="1"/>
            <a:r>
              <a:rPr lang="sv-SE" sz="1400" dirty="0" smtClean="0"/>
              <a:t>att utvecklingen i Kalifornien drivs mot en elektrifiering </a:t>
            </a:r>
          </a:p>
          <a:p>
            <a:pPr lvl="1"/>
            <a:r>
              <a:rPr lang="sv-SE" sz="1400" dirty="0" smtClean="0"/>
              <a:t>att EU krav sätts på tillräcklig nivå för att driva på en elektrifiering</a:t>
            </a:r>
          </a:p>
          <a:p>
            <a:pPr lvl="1"/>
            <a:r>
              <a:rPr lang="sv-SE" sz="1400" dirty="0" smtClean="0"/>
              <a:t>att elfordon (elbilar, </a:t>
            </a:r>
            <a:r>
              <a:rPr lang="sv-SE" sz="1400" dirty="0" err="1" smtClean="0"/>
              <a:t>laddhybrider</a:t>
            </a:r>
            <a:r>
              <a:rPr lang="sv-SE" sz="1400" dirty="0" smtClean="0"/>
              <a:t>, bränslecellsfordon) blir lönsamma senast 2020- 2025 </a:t>
            </a:r>
          </a:p>
          <a:p>
            <a:pPr lvl="0"/>
            <a:r>
              <a:rPr lang="sv-SE" sz="1600" dirty="0" smtClean="0"/>
              <a:t>EU krav för nya personbilar i kombination med nationella styrmedel såsom bonus </a:t>
            </a:r>
            <a:r>
              <a:rPr lang="sv-SE" sz="1600" dirty="0" err="1" smtClean="0"/>
              <a:t>malus</a:t>
            </a:r>
            <a:r>
              <a:rPr lang="sv-SE" sz="1600" dirty="0" smtClean="0"/>
              <a:t> som innebär att nya svenska personbilar i snitt når 95 g/km till 2021, och därefter reduceras med ytterligare 25 procent till 2025, och 50 procent till 2030 (och motsvarande för lätta lastbilar). Styrmedlen driver i sin tur mot elektrifiering </a:t>
            </a:r>
          </a:p>
          <a:p>
            <a:pPr lvl="0"/>
            <a:r>
              <a:rPr lang="sv-SE" sz="1600" dirty="0" smtClean="0"/>
              <a:t>Övriga delar effektiviseras i samma grad vilket kräver utökning av nuvarande provmetoder och krav inom EU och globalt. </a:t>
            </a:r>
          </a:p>
          <a:p>
            <a:pPr lvl="0"/>
            <a:r>
              <a:rPr lang="sv-SE" sz="1600" dirty="0" smtClean="0"/>
              <a:t>Att </a:t>
            </a:r>
            <a:r>
              <a:rPr lang="sv-SE" sz="1600" dirty="0" err="1" smtClean="0"/>
              <a:t>uppskalningen</a:t>
            </a:r>
            <a:r>
              <a:rPr lang="sv-SE" sz="1600" dirty="0" smtClean="0"/>
              <a:t> av batteriproduktionen klaras av i form av tillräckligt många stora batterifabriker. Att råvarutillgången, tex på Kobolt inte begränsar utvecklingstakten nämnvärt.</a:t>
            </a:r>
            <a:endParaRPr lang="sv-SE" sz="1800" dirty="0" smtClean="0"/>
          </a:p>
          <a:p>
            <a:endParaRPr lang="sv-SE" dirty="0" smtClean="0"/>
          </a:p>
          <a:p>
            <a:r>
              <a:rPr lang="sv-SE" dirty="0" smtClean="0"/>
              <a:t>Kritiska faktorer ytterligare effektivisering</a:t>
            </a:r>
          </a:p>
          <a:p>
            <a:pPr lvl="0"/>
            <a:r>
              <a:rPr lang="sv-SE" dirty="0" smtClean="0"/>
              <a:t>Huvuddelen av trafiken håller hastighetsgränserna, vilket kan underlättas med utvecklingen av automatiserade fordon. </a:t>
            </a:r>
          </a:p>
          <a:p>
            <a:r>
              <a:rPr lang="sv-SE" dirty="0" smtClean="0"/>
              <a:t>Generell sänkning av hastighetsgränser med 10 km/h jämfört med dagens hastighetsgränser, dels på vägar med hastighetsgränsen 70 km/h och uppåt (utom i glesbygdslän), och dels på alla vägar skyltade med 50 km/h.</a:t>
            </a:r>
          </a:p>
          <a:p>
            <a:pPr lvl="0"/>
            <a:r>
              <a:rPr lang="sv-SE" dirty="0" smtClean="0"/>
              <a:t>Sparsam körning tillämpas av majoriteten av förarna, vilket kan underlättas med utvecklingen av automatiserade fordon.  </a:t>
            </a:r>
          </a:p>
          <a:p>
            <a:r>
              <a:rPr lang="sv-SE" dirty="0" smtClean="0"/>
              <a:t>Infrastrukturen vid nybyggnad och ombyggnad utvecklas, där det är möjligt/rimligt, så att den understödjer ett sparsamt körsätt och lågt färdmotstånd.</a:t>
            </a:r>
          </a:p>
          <a:p>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14</a:t>
            </a:fld>
            <a:endParaRPr lang="sv-SE"/>
          </a:p>
        </p:txBody>
      </p:sp>
    </p:spTree>
    <p:extLst>
      <p:ext uri="{BB962C8B-B14F-4D97-AF65-F5344CB8AC3E}">
        <p14:creationId xmlns:p14="http://schemas.microsoft.com/office/powerpoint/2010/main" val="284011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sv-SE" sz="2000" dirty="0" smtClean="0"/>
              <a:t>Basprognos: personbil +23 procent, lastbil +33 procent till 2030</a:t>
            </a:r>
          </a:p>
          <a:p>
            <a:pPr marL="0" marR="0" lvl="1" indent="0" algn="l" defTabSz="914400" rtl="0" eaLnBrk="0" fontAlgn="base" latinLnBrk="0" hangingPunct="0">
              <a:lnSpc>
                <a:spcPct val="100000"/>
              </a:lnSpc>
              <a:spcBef>
                <a:spcPct val="30000"/>
              </a:spcBef>
              <a:spcAft>
                <a:spcPct val="0"/>
              </a:spcAft>
              <a:buClrTx/>
              <a:buSzTx/>
              <a:buFontTx/>
              <a:buNone/>
              <a:tabLst/>
              <a:defRPr/>
            </a:pPr>
            <a:r>
              <a:rPr lang="sv-SE" sz="2000" dirty="0" smtClean="0"/>
              <a:t>Klimatscenario: personbil -10 till -20 procent, lastbil +/-0 procent</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sv-SE" sz="2000" dirty="0" smtClean="0"/>
          </a:p>
          <a:p>
            <a:endParaRPr lang="sv-SE" dirty="0"/>
          </a:p>
        </p:txBody>
      </p:sp>
      <p:sp>
        <p:nvSpPr>
          <p:cNvPr id="4" name="Platshållare för bildnummer 3"/>
          <p:cNvSpPr>
            <a:spLocks noGrp="1"/>
          </p:cNvSpPr>
          <p:nvPr>
            <p:ph type="sldNum" sz="quarter" idx="10"/>
          </p:nvPr>
        </p:nvSpPr>
        <p:spPr/>
        <p:txBody>
          <a:bodyPr/>
          <a:lstStyle/>
          <a:p>
            <a:pPr>
              <a:defRPr/>
            </a:pPr>
            <a:fld id="{86A5A475-FC7F-4ACF-8698-0E2208C2B4E0}" type="slidenum">
              <a:rPr lang="sv-SE" smtClean="0"/>
              <a:pPr>
                <a:defRPr/>
              </a:pPr>
              <a:t>15</a:t>
            </a:fld>
            <a:endParaRPr lang="sv-SE"/>
          </a:p>
        </p:txBody>
      </p:sp>
    </p:spTree>
    <p:extLst>
      <p:ext uri="{BB962C8B-B14F-4D97-AF65-F5344CB8AC3E}">
        <p14:creationId xmlns:p14="http://schemas.microsoft.com/office/powerpoint/2010/main" val="2325974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126 TWh</a:t>
            </a:r>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16</a:t>
            </a:fld>
            <a:endParaRPr lang="sv-SE"/>
          </a:p>
        </p:txBody>
      </p:sp>
    </p:spTree>
    <p:extLst>
      <p:ext uri="{BB962C8B-B14F-4D97-AF65-F5344CB8AC3E}">
        <p14:creationId xmlns:p14="http://schemas.microsoft.com/office/powerpoint/2010/main" val="2288741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Limited</a:t>
            </a:r>
            <a:r>
              <a:rPr lang="sv-SE" dirty="0"/>
              <a:t> </a:t>
            </a:r>
            <a:r>
              <a:rPr lang="sv-SE" dirty="0" err="1"/>
              <a:t>resource</a:t>
            </a:r>
            <a:r>
              <a:rPr lang="sv-SE" dirty="0"/>
              <a:t> </a:t>
            </a:r>
            <a:r>
              <a:rPr lang="sv-SE" dirty="0" err="1"/>
              <a:t>base</a:t>
            </a:r>
            <a:r>
              <a:rPr lang="sv-SE" dirty="0"/>
              <a:t> (</a:t>
            </a:r>
            <a:r>
              <a:rPr lang="sv-SE" dirty="0" err="1"/>
              <a:t>oils</a:t>
            </a:r>
            <a:r>
              <a:rPr lang="sv-SE" dirty="0"/>
              <a:t> and fats) for HVO </a:t>
            </a:r>
            <a:r>
              <a:rPr lang="sv-SE" dirty="0" err="1"/>
              <a:t>if</a:t>
            </a:r>
            <a:r>
              <a:rPr lang="sv-SE" dirty="0"/>
              <a:t> palm </a:t>
            </a:r>
            <a:r>
              <a:rPr lang="sv-SE" dirty="0" err="1"/>
              <a:t>oil</a:t>
            </a:r>
            <a:r>
              <a:rPr lang="sv-SE" dirty="0"/>
              <a:t> is </a:t>
            </a:r>
            <a:r>
              <a:rPr lang="sv-SE" dirty="0" err="1"/>
              <a:t>excluded</a:t>
            </a:r>
            <a:r>
              <a:rPr lang="sv-SE" dirty="0"/>
              <a:t>. </a:t>
            </a:r>
          </a:p>
          <a:p>
            <a:r>
              <a:rPr lang="sv-SE" dirty="0" err="1"/>
              <a:t>Technology</a:t>
            </a:r>
            <a:r>
              <a:rPr lang="sv-SE" dirty="0"/>
              <a:t> to </a:t>
            </a:r>
            <a:r>
              <a:rPr lang="sv-SE" dirty="0" err="1"/>
              <a:t>produce</a:t>
            </a:r>
            <a:r>
              <a:rPr lang="sv-SE" dirty="0"/>
              <a:t> </a:t>
            </a:r>
            <a:r>
              <a:rPr lang="sv-SE" dirty="0" err="1"/>
              <a:t>biofuels</a:t>
            </a:r>
            <a:r>
              <a:rPr lang="sv-SE" dirty="0"/>
              <a:t> from </a:t>
            </a:r>
            <a:r>
              <a:rPr lang="sv-SE" dirty="0" err="1"/>
              <a:t>lignocellulose</a:t>
            </a:r>
            <a:r>
              <a:rPr lang="sv-SE" dirty="0"/>
              <a:t> and lignin </a:t>
            </a:r>
            <a:r>
              <a:rPr lang="sv-SE" dirty="0" err="1"/>
              <a:t>needs</a:t>
            </a:r>
            <a:r>
              <a:rPr lang="sv-SE" dirty="0"/>
              <a:t> to be </a:t>
            </a:r>
            <a:r>
              <a:rPr lang="sv-SE" dirty="0" err="1"/>
              <a:t>commercialized</a:t>
            </a:r>
            <a:endParaRPr lang="sv-SE" dirty="0"/>
          </a:p>
        </p:txBody>
      </p:sp>
      <p:sp>
        <p:nvSpPr>
          <p:cNvPr id="4" name="Platshållare för bildnummer 3"/>
          <p:cNvSpPr>
            <a:spLocks noGrp="1"/>
          </p:cNvSpPr>
          <p:nvPr>
            <p:ph type="sldNum" sz="quarter" idx="5"/>
          </p:nvPr>
        </p:nvSpPr>
        <p:spPr/>
        <p:txBody>
          <a:bodyPr/>
          <a:lstStyle/>
          <a:p>
            <a:fld id="{3FEE2625-1DD8-4C13-A5BB-5C2E4DEB1102}" type="slidenum">
              <a:rPr lang="sv-SE" smtClean="0"/>
              <a:pPr/>
              <a:t>17</a:t>
            </a:fld>
            <a:endParaRPr lang="sv-SE"/>
          </a:p>
        </p:txBody>
      </p:sp>
    </p:spTree>
    <p:extLst>
      <p:ext uri="{BB962C8B-B14F-4D97-AF65-F5344CB8AC3E}">
        <p14:creationId xmlns:p14="http://schemas.microsoft.com/office/powerpoint/2010/main" val="1441825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noProof="0" dirty="0"/>
          </a:p>
        </p:txBody>
      </p:sp>
      <p:sp>
        <p:nvSpPr>
          <p:cNvPr id="4" name="Platshållare för bildnummer 3"/>
          <p:cNvSpPr>
            <a:spLocks noGrp="1"/>
          </p:cNvSpPr>
          <p:nvPr>
            <p:ph type="sldNum" sz="quarter" idx="10"/>
          </p:nvPr>
        </p:nvSpPr>
        <p:spPr/>
        <p:txBody>
          <a:bodyPr/>
          <a:lstStyle/>
          <a:p>
            <a:pPr>
              <a:defRPr/>
            </a:pPr>
            <a:fld id="{EFDC0C73-FEC2-4271-A23E-0EDEF01AC5B0}" type="slidenum">
              <a:rPr lang="sv-SE" smtClean="0"/>
              <a:pPr>
                <a:defRPr/>
              </a:pPr>
              <a:t>19</a:t>
            </a:fld>
            <a:endParaRPr lang="sv-SE"/>
          </a:p>
        </p:txBody>
      </p:sp>
    </p:spTree>
    <p:extLst>
      <p:ext uri="{BB962C8B-B14F-4D97-AF65-F5344CB8AC3E}">
        <p14:creationId xmlns:p14="http://schemas.microsoft.com/office/powerpoint/2010/main" val="2062877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lnSpcReduction="10000"/>
          </a:bodyPr>
          <a:lstStyle/>
          <a:p>
            <a:r>
              <a:rPr lang="sv-SE" sz="1200" i="1" dirty="0" smtClean="0"/>
              <a:t>Vägtrafikens utsläpp med föreslagna CO2 krav (lätta och tunga), </a:t>
            </a:r>
            <a:br>
              <a:rPr lang="sv-SE" sz="1200" i="1" dirty="0" smtClean="0"/>
            </a:br>
            <a:r>
              <a:rPr lang="sv-SE" sz="1200" i="1" dirty="0" smtClean="0"/>
              <a:t>reduktionsplikt och bonus-</a:t>
            </a:r>
            <a:r>
              <a:rPr lang="sv-SE" sz="1200" i="1" dirty="0" err="1" smtClean="0"/>
              <a:t>malus</a:t>
            </a:r>
            <a:r>
              <a:rPr lang="sv-SE" sz="1200" i="1" dirty="0" smtClean="0"/>
              <a:t> (lätta)</a:t>
            </a:r>
            <a:endParaRPr lang="sv-SE" sz="1200" b="0" kern="1200" dirty="0" smtClean="0">
              <a:solidFill>
                <a:schemeClr val="tx1"/>
              </a:solidFill>
              <a:latin typeface="+mn-lt"/>
              <a:ea typeface="+mn-ea"/>
              <a:cs typeface="+mn-cs"/>
            </a:endParaRPr>
          </a:p>
          <a:p>
            <a:r>
              <a:rPr lang="sv-SE" sz="1200" b="0" kern="1200" dirty="0" smtClean="0">
                <a:solidFill>
                  <a:schemeClr val="tx1"/>
                </a:solidFill>
                <a:latin typeface="+mn-lt"/>
                <a:ea typeface="+mn-ea"/>
                <a:cs typeface="+mn-cs"/>
              </a:rPr>
              <a:t>Bilden</a:t>
            </a:r>
            <a:r>
              <a:rPr lang="sv-SE" sz="1200" b="0" kern="1200" baseline="0" dirty="0" smtClean="0">
                <a:solidFill>
                  <a:schemeClr val="tx1"/>
                </a:solidFill>
                <a:latin typeface="+mn-lt"/>
                <a:ea typeface="+mn-ea"/>
                <a:cs typeface="+mn-cs"/>
              </a:rPr>
              <a:t> visar vägtrafikens utsläpp av koldioxid.</a:t>
            </a:r>
          </a:p>
          <a:p>
            <a:r>
              <a:rPr lang="sv-SE" sz="1200" b="0" kern="1200" baseline="0" dirty="0" smtClean="0">
                <a:solidFill>
                  <a:schemeClr val="tx1"/>
                </a:solidFill>
                <a:latin typeface="+mn-lt"/>
                <a:ea typeface="+mn-ea"/>
                <a:cs typeface="+mn-cs"/>
              </a:rPr>
              <a:t>Dels visas den historiska utvecklingen där nu utsläppen inte minskar för tillfället.</a:t>
            </a:r>
          </a:p>
          <a:p>
            <a:r>
              <a:rPr lang="sv-SE" sz="1200" b="0" kern="1200" baseline="0" dirty="0" smtClean="0">
                <a:solidFill>
                  <a:schemeClr val="tx1"/>
                </a:solidFill>
                <a:latin typeface="+mn-lt"/>
                <a:ea typeface="+mn-ea"/>
                <a:cs typeface="+mn-cs"/>
              </a:rPr>
              <a:t>Dels visas hur utsläppen skulle utvecklas med dagens fordon och drivmedel om trafiken ökade enligt prognos.</a:t>
            </a:r>
          </a:p>
          <a:p>
            <a:r>
              <a:rPr lang="sv-SE" sz="1200" b="0" kern="1200" baseline="0" dirty="0" smtClean="0">
                <a:solidFill>
                  <a:schemeClr val="tx1"/>
                </a:solidFill>
                <a:latin typeface="+mn-lt"/>
                <a:ea typeface="+mn-ea"/>
                <a:cs typeface="+mn-cs"/>
              </a:rPr>
              <a:t>Lyckligtvis byts gamla fordon mot nya energieffektivare och andelen förnybar energi bedöms också öka något ytterligare. Det gör att den troliga utvecklingen utan ytterligare åtgärder är enligt gula kurvan.</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baseline="0" dirty="0" smtClean="0"/>
              <a:t>Med EU:s föreslagna CO2 krav på lätta och tunga fordon, reduktionsplikten (som den är beslutad fram till 2020) samt bonus-</a:t>
            </a:r>
            <a:r>
              <a:rPr lang="sv-SE" baseline="0" dirty="0" err="1" smtClean="0"/>
              <a:t>malus</a:t>
            </a:r>
            <a:r>
              <a:rPr lang="sv-SE" baseline="0" dirty="0" smtClean="0"/>
              <a:t> för lätta fordon  kan utsläppen minska med upp till 40 procent till 2030 jämfört med 2010.</a:t>
            </a:r>
          </a:p>
          <a:p>
            <a:r>
              <a:rPr lang="sv-SE" sz="1200" b="0" kern="1200" baseline="0" dirty="0" smtClean="0">
                <a:solidFill>
                  <a:schemeClr val="tx1"/>
                </a:solidFill>
                <a:latin typeface="+mn-lt"/>
                <a:ea typeface="+mn-ea"/>
                <a:cs typeface="+mn-cs"/>
              </a:rPr>
              <a:t>Vi ska dock ner med minst 70 procent och nå nollutsläpp till 2045.</a:t>
            </a:r>
          </a:p>
          <a:p>
            <a:r>
              <a:rPr lang="sv-SE" baseline="0" dirty="0" smtClean="0"/>
              <a:t>Takten är därför långt ifrån tillräcklig för att nå 70 procents minskning till 2030 jämfört med 2010.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baseline="0" dirty="0" smtClean="0"/>
              <a:t>Under året har det dock skett en oroväckande utveckling. Mängden biodrivmedel minskade under första halvåret samtidigt som lastbilstrafiken ökar mer än tidigare. Sett över senaste 12 månaders perioden har utsläppen preliminärt ökat med 2 procent. Reduktionsplikten och bonus-</a:t>
            </a:r>
            <a:r>
              <a:rPr lang="sv-SE" baseline="0" dirty="0" err="1" smtClean="0"/>
              <a:t>malus</a:t>
            </a:r>
            <a:r>
              <a:rPr lang="sv-SE" baseline="0" dirty="0" smtClean="0"/>
              <a:t> kan i bästa fall leda till oförändrade utsläpp under 2018.  Samtidigt skulle det krävas en minskning på ca 8 procent per år eller 12 månaders period för att nå målet 2030.</a:t>
            </a:r>
          </a:p>
          <a:p>
            <a:r>
              <a:rPr lang="sv-SE" sz="1200" b="0" kern="1200" baseline="0" dirty="0" smtClean="0">
                <a:solidFill>
                  <a:schemeClr val="tx1"/>
                </a:solidFill>
                <a:latin typeface="+mn-lt"/>
                <a:ea typeface="+mn-ea"/>
                <a:cs typeface="+mn-cs"/>
              </a:rPr>
              <a:t>Det kräver mycket nya åtgärder och det räcker då inte bara i tekniska åtgärder.</a:t>
            </a:r>
          </a:p>
        </p:txBody>
      </p:sp>
      <p:sp>
        <p:nvSpPr>
          <p:cNvPr id="4" name="Platshållare för bildnummer 3"/>
          <p:cNvSpPr>
            <a:spLocks noGrp="1"/>
          </p:cNvSpPr>
          <p:nvPr>
            <p:ph type="sldNum" sz="quarter" idx="10"/>
          </p:nvPr>
        </p:nvSpPr>
        <p:spPr/>
        <p:txBody>
          <a:bodyPr/>
          <a:lstStyle/>
          <a:p>
            <a:pPr>
              <a:defRPr/>
            </a:pPr>
            <a:fld id="{86A5A475-FC7F-4ACF-8698-0E2208C2B4E0}" type="slidenum">
              <a:rPr lang="sv-SE" smtClean="0"/>
              <a:pPr>
                <a:defRPr/>
              </a:pPr>
              <a:t>20</a:t>
            </a:fld>
            <a:endParaRPr lang="sv-SE"/>
          </a:p>
        </p:txBody>
      </p:sp>
    </p:spTree>
    <p:extLst>
      <p:ext uri="{BB962C8B-B14F-4D97-AF65-F5344CB8AC3E}">
        <p14:creationId xmlns:p14="http://schemas.microsoft.com/office/powerpoint/2010/main" val="15086659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Vi har vid upprepade tillfällen visat att det går att nå målen. Genom en kombination</a:t>
            </a:r>
            <a:r>
              <a:rPr lang="sv-SE" baseline="0" dirty="0" smtClean="0"/>
              <a:t> av de tre åtgärdstyperna. Till 2040 kan vägtrafiken och största delen av inrikes transporter vara klimatneutralt.</a:t>
            </a:r>
          </a:p>
          <a:p>
            <a:endParaRPr lang="sv-SE" baseline="0" dirty="0" smtClean="0"/>
          </a:p>
          <a:p>
            <a:r>
              <a:rPr lang="sv-SE" baseline="0" dirty="0" smtClean="0"/>
              <a:t>Energianvändningen minskar i detta scenario med mer än 50 procent. Och beroendet av fossila bränslen byts ut till potentiellt inhemsk produktion av biodrivmedel och el.</a:t>
            </a:r>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21</a:t>
            </a:fld>
            <a:endParaRPr lang="sv-SE"/>
          </a:p>
        </p:txBody>
      </p:sp>
    </p:spTree>
    <p:extLst>
      <p:ext uri="{BB962C8B-B14F-4D97-AF65-F5344CB8AC3E}">
        <p14:creationId xmlns:p14="http://schemas.microsoft.com/office/powerpoint/2010/main" val="845049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sz="1200" b="0" kern="1200" dirty="0" smtClean="0">
                <a:solidFill>
                  <a:schemeClr val="tx1"/>
                </a:solidFill>
                <a:latin typeface="+mn-lt"/>
                <a:ea typeface="+mn-ea"/>
                <a:cs typeface="+mn-cs"/>
              </a:rPr>
              <a:t>Bilden</a:t>
            </a:r>
            <a:r>
              <a:rPr lang="sv-SE" sz="1200" b="0" kern="1200" baseline="0" dirty="0" smtClean="0">
                <a:solidFill>
                  <a:schemeClr val="tx1"/>
                </a:solidFill>
                <a:latin typeface="+mn-lt"/>
                <a:ea typeface="+mn-ea"/>
                <a:cs typeface="+mn-cs"/>
              </a:rPr>
              <a:t> visar vägtrafikens utsläpp av koldioxid.</a:t>
            </a:r>
          </a:p>
          <a:p>
            <a:r>
              <a:rPr lang="sv-SE" sz="1200" b="0" kern="1200" baseline="0" dirty="0" smtClean="0">
                <a:solidFill>
                  <a:schemeClr val="tx1"/>
                </a:solidFill>
                <a:latin typeface="+mn-lt"/>
                <a:ea typeface="+mn-ea"/>
                <a:cs typeface="+mn-cs"/>
              </a:rPr>
              <a:t>Dels visas den historiska utvecklingen där nu utsläppen inte minskar för tillfället.</a:t>
            </a:r>
          </a:p>
          <a:p>
            <a:r>
              <a:rPr lang="sv-SE" sz="1200" b="0" kern="1200" baseline="0" dirty="0" smtClean="0">
                <a:solidFill>
                  <a:schemeClr val="tx1"/>
                </a:solidFill>
                <a:latin typeface="+mn-lt"/>
                <a:ea typeface="+mn-ea"/>
                <a:cs typeface="+mn-cs"/>
              </a:rPr>
              <a:t>Dels visas hur utsläppen skulle utvecklas med dagens fordon och drivmedel om trafiken ökade enligt prognos.</a:t>
            </a:r>
          </a:p>
          <a:p>
            <a:r>
              <a:rPr lang="sv-SE" sz="1200" b="0" kern="1200" baseline="0" dirty="0" smtClean="0">
                <a:solidFill>
                  <a:schemeClr val="tx1"/>
                </a:solidFill>
                <a:latin typeface="+mn-lt"/>
                <a:ea typeface="+mn-ea"/>
                <a:cs typeface="+mn-cs"/>
              </a:rPr>
              <a:t>Lyckligtvis byts gamla fordon mot nya energieffektivare och andelen förnybar energi bedöms också öka något ytterligare. Det gör att den troliga utvecklingen utan ytterligare åtgärder är enligt gula kurvan.</a:t>
            </a:r>
          </a:p>
          <a:p>
            <a:r>
              <a:rPr lang="sv-SE" sz="1200" b="0" kern="1200" baseline="0" dirty="0" smtClean="0">
                <a:solidFill>
                  <a:schemeClr val="tx1"/>
                </a:solidFill>
                <a:latin typeface="+mn-lt"/>
                <a:ea typeface="+mn-ea"/>
                <a:cs typeface="+mn-cs"/>
              </a:rPr>
              <a:t>Men även om det minskar räcker det inte. </a:t>
            </a:r>
          </a:p>
          <a:p>
            <a:r>
              <a:rPr lang="sv-SE" sz="1200" b="0" kern="1200" baseline="0" dirty="0" smtClean="0">
                <a:solidFill>
                  <a:schemeClr val="tx1"/>
                </a:solidFill>
                <a:latin typeface="+mn-lt"/>
                <a:ea typeface="+mn-ea"/>
                <a:cs typeface="+mn-cs"/>
              </a:rPr>
              <a:t>Vi ska ner med minst 70 procent och nå nollutsläpp till 2045.</a:t>
            </a:r>
          </a:p>
          <a:p>
            <a:r>
              <a:rPr lang="sv-SE" baseline="0" dirty="0" smtClean="0"/>
              <a:t>Takten är långt ifrån tillräcklig för att nå 70 procents minskning till 2030 jämfört med 2010. </a:t>
            </a:r>
          </a:p>
          <a:p>
            <a:r>
              <a:rPr lang="sv-SE" baseline="0" dirty="0" smtClean="0"/>
              <a:t>Senaste 12 månaders perioden har utsläppen minskat med 1 procent medan det skulle </a:t>
            </a:r>
          </a:p>
          <a:p>
            <a:r>
              <a:rPr lang="sv-SE" baseline="0" dirty="0" smtClean="0"/>
              <a:t>krävas en minskning på ca 7 procent per år eller 12 månaders period för att nå målet 2030.</a:t>
            </a:r>
          </a:p>
          <a:p>
            <a:r>
              <a:rPr lang="sv-SE" sz="1200" b="0" kern="1200" baseline="0" dirty="0" smtClean="0">
                <a:solidFill>
                  <a:schemeClr val="tx1"/>
                </a:solidFill>
                <a:latin typeface="+mn-lt"/>
                <a:ea typeface="+mn-ea"/>
                <a:cs typeface="+mn-cs"/>
              </a:rPr>
              <a:t>Det kräver mycket nya åtgärder och det räcker då inte bara i tekniska åtgärder.</a:t>
            </a:r>
          </a:p>
        </p:txBody>
      </p:sp>
      <p:sp>
        <p:nvSpPr>
          <p:cNvPr id="4" name="Platshållare för bildnummer 3"/>
          <p:cNvSpPr>
            <a:spLocks noGrp="1"/>
          </p:cNvSpPr>
          <p:nvPr>
            <p:ph type="sldNum" sz="quarter" idx="10"/>
          </p:nvPr>
        </p:nvSpPr>
        <p:spPr/>
        <p:txBody>
          <a:bodyPr/>
          <a:lstStyle/>
          <a:p>
            <a:pPr>
              <a:defRPr/>
            </a:pPr>
            <a:fld id="{86A5A475-FC7F-4ACF-8698-0E2208C2B4E0}" type="slidenum">
              <a:rPr lang="sv-SE" smtClean="0"/>
              <a:pPr>
                <a:defRPr/>
              </a:pPr>
              <a:t>22</a:t>
            </a:fld>
            <a:endParaRPr lang="sv-SE" dirty="0"/>
          </a:p>
        </p:txBody>
      </p:sp>
    </p:spTree>
    <p:extLst>
      <p:ext uri="{BB962C8B-B14F-4D97-AF65-F5344CB8AC3E}">
        <p14:creationId xmlns:p14="http://schemas.microsoft.com/office/powerpoint/2010/main" val="7605540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B2B7710-651F-464A-B9ED-722519F63E00}" type="slidenum">
              <a:rPr lang="sv-SE" smtClean="0"/>
              <a:pPr/>
              <a:t>28</a:t>
            </a:fld>
            <a:endParaRPr lang="sv-SE" dirty="0"/>
          </a:p>
        </p:txBody>
      </p:sp>
    </p:spTree>
    <p:extLst>
      <p:ext uri="{BB962C8B-B14F-4D97-AF65-F5344CB8AC3E}">
        <p14:creationId xmlns:p14="http://schemas.microsoft.com/office/powerpoint/2010/main" val="1594809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29</a:t>
            </a:fld>
            <a:endParaRPr lang="sv-SE"/>
          </a:p>
        </p:txBody>
      </p:sp>
    </p:spTree>
    <p:extLst>
      <p:ext uri="{BB962C8B-B14F-4D97-AF65-F5344CB8AC3E}">
        <p14:creationId xmlns:p14="http://schemas.microsoft.com/office/powerpoint/2010/main" val="417830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Är runt 20% idag</a:t>
            </a:r>
            <a:r>
              <a:rPr lang="sv-SE" baseline="0" dirty="0" smtClean="0"/>
              <a:t> och har så varit under lång tid.</a:t>
            </a:r>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2</a:t>
            </a:fld>
            <a:endParaRPr lang="sv-SE" dirty="0"/>
          </a:p>
        </p:txBody>
      </p:sp>
    </p:spTree>
    <p:extLst>
      <p:ext uri="{BB962C8B-B14F-4D97-AF65-F5344CB8AC3E}">
        <p14:creationId xmlns:p14="http://schemas.microsoft.com/office/powerpoint/2010/main" val="604774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Att vi behöver minska biltrafiken</a:t>
            </a:r>
            <a:r>
              <a:rPr lang="sv-SE" baseline="0" dirty="0" smtClean="0"/>
              <a:t> är numera något som hela Trafikverket står bakom. Nationell plan….</a:t>
            </a:r>
          </a:p>
          <a:p>
            <a:endParaRPr lang="sv-SE" baseline="0" dirty="0" smtClean="0"/>
          </a:p>
          <a:p>
            <a:r>
              <a:rPr lang="sv-SE" baseline="0" dirty="0" smtClean="0"/>
              <a:t>Vi skulle behöva ett nationellt mål som tydliggör detta. Sex myndigheter har föreslagit detta…. Upprepas också in nationell plan…. Skulle också minska målkonflikterna. Något som Trivector tillsammans med IVL studerat i ett projekt om målkonflikter mellan målstyrd planering och </a:t>
            </a:r>
            <a:r>
              <a:rPr lang="sv-SE" baseline="0" dirty="0" err="1" smtClean="0"/>
              <a:t>prognser</a:t>
            </a:r>
            <a:r>
              <a:rPr lang="sv-SE" baseline="0" dirty="0" smtClean="0"/>
              <a:t>.</a:t>
            </a:r>
          </a:p>
          <a:p>
            <a:endParaRPr lang="sv-SE" baseline="0" dirty="0" smtClean="0"/>
          </a:p>
          <a:p>
            <a:r>
              <a:rPr lang="sv-SE" baseline="0" dirty="0" smtClean="0"/>
              <a:t>Motsvarande mål, det s.k. nollväxtmålet, finns nu i Norges motsvarighet till de transportpolitiska målen.</a:t>
            </a:r>
          </a:p>
          <a:p>
            <a:endParaRPr lang="sv-SE" dirty="0" smtClean="0"/>
          </a:p>
          <a:p>
            <a:r>
              <a:rPr lang="sv-SE" dirty="0" smtClean="0"/>
              <a:t>BP2018: </a:t>
            </a:r>
            <a:r>
              <a:rPr lang="sv-SE" sz="1200" b="0" i="0" u="none" strike="noStrike" kern="1200" baseline="0" dirty="0" smtClean="0">
                <a:solidFill>
                  <a:schemeClr val="tx1"/>
                </a:solidFill>
                <a:latin typeface="+mn-lt"/>
                <a:ea typeface="+mn-ea"/>
                <a:cs typeface="+mn-cs"/>
              </a:rPr>
              <a:t>Regeringen anser vidare att det är angeläget att samhällsplaneringen i ökad utsträckning prioriterar en samhällsstruktur med goda möjligheter att resa med kollektivtrafik i stället för med personbil….</a:t>
            </a:r>
          </a:p>
          <a:p>
            <a:endParaRPr lang="sv-SE" sz="1200" b="0" i="0" u="none" strike="noStrike" kern="1200" baseline="0" dirty="0" smtClean="0">
              <a:solidFill>
                <a:schemeClr val="tx1"/>
              </a:solidFill>
              <a:latin typeface="+mn-lt"/>
              <a:ea typeface="+mn-ea"/>
              <a:cs typeface="+mn-cs"/>
            </a:endParaRPr>
          </a:p>
          <a:p>
            <a:r>
              <a:rPr lang="sv-SE" baseline="0" dirty="0" smtClean="0"/>
              <a:t>I en skrivelse till riksdagen om levande städer avser regeringen att utveckla politiken kring stadsutveckling.</a:t>
            </a:r>
          </a:p>
          <a:p>
            <a:endParaRPr lang="sv-SE" baseline="0" dirty="0" smtClean="0"/>
          </a:p>
          <a:p>
            <a:endParaRPr lang="sv-SE" baseline="0" dirty="0" smtClean="0"/>
          </a:p>
        </p:txBody>
      </p:sp>
      <p:sp>
        <p:nvSpPr>
          <p:cNvPr id="4" name="Platshållare för bildnummer 3"/>
          <p:cNvSpPr>
            <a:spLocks noGrp="1"/>
          </p:cNvSpPr>
          <p:nvPr>
            <p:ph type="sldNum" sz="quarter" idx="10"/>
          </p:nvPr>
        </p:nvSpPr>
        <p:spPr/>
        <p:txBody>
          <a:bodyPr/>
          <a:lstStyle/>
          <a:p>
            <a:pPr>
              <a:defRPr/>
            </a:pPr>
            <a:fld id="{86A5A475-FC7F-4ACF-8698-0E2208C2B4E0}" type="slidenum">
              <a:rPr lang="sv-SE" smtClean="0"/>
              <a:pPr>
                <a:defRPr/>
              </a:pPr>
              <a:t>31</a:t>
            </a:fld>
            <a:endParaRPr lang="sv-SE"/>
          </a:p>
        </p:txBody>
      </p:sp>
    </p:spTree>
    <p:extLst>
      <p:ext uri="{BB962C8B-B14F-4D97-AF65-F5344CB8AC3E}">
        <p14:creationId xmlns:p14="http://schemas.microsoft.com/office/powerpoint/2010/main" val="3690942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Vi har vid upprepade tillfällen visat att det går att nå målen. Genom en kombination</a:t>
            </a:r>
            <a:r>
              <a:rPr lang="sv-SE" baseline="0" dirty="0" smtClean="0"/>
              <a:t> av de tre åtgärdstyperna. Till 2040 kan vägtrafiken och största delen av inrikes transporter vara klimatneutralt.</a:t>
            </a:r>
          </a:p>
          <a:p>
            <a:endParaRPr lang="sv-SE" baseline="0" dirty="0" smtClean="0"/>
          </a:p>
          <a:p>
            <a:r>
              <a:rPr lang="sv-SE" baseline="0" dirty="0" smtClean="0"/>
              <a:t>Energianvändningen minskar i detta scenario med mer än 50 procent. Och beroendet av fossila bränslen byts ut till potentiellt inhemsk produktion av biodrivmedel och el.</a:t>
            </a:r>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32</a:t>
            </a:fld>
            <a:endParaRPr lang="sv-SE"/>
          </a:p>
        </p:txBody>
      </p:sp>
    </p:spTree>
    <p:extLst>
      <p:ext uri="{BB962C8B-B14F-4D97-AF65-F5344CB8AC3E}">
        <p14:creationId xmlns:p14="http://schemas.microsoft.com/office/powerpoint/2010/main" val="41914735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17575" y="744538"/>
            <a:ext cx="4962525" cy="3722687"/>
          </a:xfrm>
        </p:spPr>
      </p:sp>
      <p:sp>
        <p:nvSpPr>
          <p:cNvPr id="3" name="Platshållare för anteckningar 2"/>
          <p:cNvSpPr>
            <a:spLocks noGrp="1"/>
          </p:cNvSpPr>
          <p:nvPr>
            <p:ph type="body" idx="1"/>
          </p:nvPr>
        </p:nvSpPr>
        <p:spPr/>
        <p:txBody>
          <a:bodyPr>
            <a:normAutofit fontScale="70000" lnSpcReduction="20000"/>
          </a:bodyPr>
          <a:lstStyle/>
          <a:p>
            <a:r>
              <a:rPr lang="sv-SE" dirty="0" smtClean="0"/>
              <a:t>Sättet</a:t>
            </a:r>
            <a:r>
              <a:rPr lang="sv-SE" baseline="0" dirty="0" smtClean="0"/>
              <a:t> att minska utsläppen bidrar till många andra mål. Innebär att möjligheterna att hålla oss inom hållbarhetens ramar ökar betydligt.</a:t>
            </a:r>
            <a:endParaRPr lang="sv-SE" dirty="0" smtClean="0"/>
          </a:p>
          <a:p>
            <a:endParaRPr lang="sv-SE" dirty="0" smtClean="0"/>
          </a:p>
          <a:p>
            <a:r>
              <a:rPr lang="sv-SE" dirty="0" smtClean="0"/>
              <a:t>Att investera i ett</a:t>
            </a:r>
            <a:r>
              <a:rPr lang="sv-SE" baseline="0" dirty="0" smtClean="0"/>
              <a:t> mer hållbart transportsystem ger inte minskad tillväxt bara annorlunda.</a:t>
            </a:r>
          </a:p>
          <a:p>
            <a:endParaRPr lang="sv-SE" baseline="0" dirty="0" smtClean="0"/>
          </a:p>
          <a:p>
            <a:r>
              <a:rPr lang="sv-SE" baseline="0" dirty="0" smtClean="0"/>
              <a:t>Att enbart förlita sig på teknik för att lösa klimatproblemen kan både vara svårt, riskfyllt och dyrt. Det kommer också ge många andra negativa effekter (testa punkterna med negationer istället)</a:t>
            </a:r>
          </a:p>
          <a:p>
            <a:endParaRPr lang="sv-SE" baseline="0" dirty="0" smtClean="0"/>
          </a:p>
          <a:p>
            <a:r>
              <a:rPr lang="sv-SE" baseline="0" dirty="0" smtClean="0"/>
              <a:t>Hälsa och välbefinnande – mer fysisk aktivitet genom ökad cykel och gång förbättrar människors välbefinnande och hälsa. Lägre hastigheter, mindre biltrafik i staden och bättre utformning för gående och cyklister minskar antalet döda och svår skadade i trafikolyckor. Mindre emissioner av luftföroreningar och buller genom lägre hastighet, mindre trafik och elfordon leder till lägre exponering och färre sjukdomsfall och minskad dödlighet.</a:t>
            </a:r>
          </a:p>
          <a:p>
            <a:endParaRPr lang="sv-SE" baseline="0" dirty="0" smtClean="0"/>
          </a:p>
          <a:p>
            <a:r>
              <a:rPr lang="sv-SE" baseline="0" dirty="0" smtClean="0"/>
              <a:t>Förbättrad kollektivtrafik, förtätning, funktionsblandning, och utformning utifrån ordningen gående, cyklister och kollektivtrafik minskar klyftor i samhället, ökar jämställdheten och skapar fredligare och mer inkluderande samhällen. En sådan samhällsutveckling bidrar därför till flera hållbarhetsmål.</a:t>
            </a:r>
          </a:p>
          <a:p>
            <a:endParaRPr lang="sv-SE" baseline="0" dirty="0" smtClean="0"/>
          </a:p>
          <a:p>
            <a:r>
              <a:rPr lang="sv-SE" baseline="0" dirty="0" smtClean="0"/>
              <a:t>Genom att kombinera transporteffektivt samhälle, energieffektivisering och förnybar energi når vi inte bara klimatmålet. Vi minskar också den totala energianvändningen, kan också göra oss mindre beroende av import av energi till transporter och skapar en möjlighet till export av biodrivmedel och kunnande kring det.</a:t>
            </a:r>
          </a:p>
          <a:p>
            <a:endParaRPr lang="sv-SE" baseline="0" dirty="0" smtClean="0"/>
          </a:p>
          <a:p>
            <a:r>
              <a:rPr lang="sv-SE" baseline="0" dirty="0" smtClean="0"/>
              <a:t>Klimatkrav på infrastruktur på det sätt som Trafikverket ställer dessa bidrar inte bara till en långsiktigt klimatneutral infrastruktur utan förutsätter och hjälper också till att skapa en klimatneutral basindustri genom de krav som ställs bl.a. på klimatneutralt stål och klimatneutral cement/betong. Kraven tillsammans med FUD leder också till ökad innovationer.</a:t>
            </a:r>
          </a:p>
          <a:p>
            <a:endParaRPr lang="sv-SE" baseline="0" dirty="0" smtClean="0"/>
          </a:p>
          <a:p>
            <a:r>
              <a:rPr lang="sv-SE" baseline="0" dirty="0" smtClean="0"/>
              <a:t>En stadsutveckling för minskad biltrafik med förtätning, funktionsblandning, utformning utifrån gående, cyklister, kollektivtrafik och samordnade godstransporter innebär också en hållbar stads- och samhällsutveckling i ett bredare perspektiv.</a:t>
            </a:r>
          </a:p>
          <a:p>
            <a:endParaRPr lang="sv-SE" baseline="0" dirty="0" smtClean="0"/>
          </a:p>
          <a:p>
            <a:r>
              <a:rPr lang="sv-SE" baseline="0" dirty="0" smtClean="0"/>
              <a:t>Minskade markanspråk genom en tätare stad, mindre behov av ny infrastruktur och lägre behov av energi minskar påverkan på ekosystem och biologisk mångfald. </a:t>
            </a:r>
          </a:p>
          <a:p>
            <a:endParaRPr lang="sv-SE" baseline="0" dirty="0" smtClean="0"/>
          </a:p>
          <a:p>
            <a:r>
              <a:rPr lang="sv-SE" baseline="0" dirty="0" smtClean="0"/>
              <a:t>Sverige ska enligt Regeringen vara ett föregångsland i klimatfrågan. Nyttan med detta ökar väsentligt om vi väljer en väg som andra kan följa. En lösning där de tre områdena transporteffektivt samhälle, energieffektivisering och förnybar energi ger förutsättningar för det.</a:t>
            </a:r>
          </a:p>
          <a:p>
            <a:endParaRPr lang="sv-SE" baseline="0" dirty="0" smtClean="0"/>
          </a:p>
          <a:p>
            <a:endParaRPr lang="sv-SE" baseline="0" dirty="0" smtClean="0"/>
          </a:p>
        </p:txBody>
      </p:sp>
      <p:sp>
        <p:nvSpPr>
          <p:cNvPr id="4" name="Platshållare för bildnummer 3"/>
          <p:cNvSpPr>
            <a:spLocks noGrp="1"/>
          </p:cNvSpPr>
          <p:nvPr>
            <p:ph type="sldNum" sz="quarter" idx="10"/>
          </p:nvPr>
        </p:nvSpPr>
        <p:spPr/>
        <p:txBody>
          <a:bodyPr/>
          <a:lstStyle/>
          <a:p>
            <a:pPr>
              <a:defRPr/>
            </a:pPr>
            <a:fld id="{EFDC0C73-FEC2-4271-A23E-0EDEF01AC5B0}" type="slidenum">
              <a:rPr lang="sv-SE" smtClean="0"/>
              <a:pPr>
                <a:defRPr/>
              </a:pPr>
              <a:t>33</a:t>
            </a:fld>
            <a:endParaRPr lang="sv-SE"/>
          </a:p>
        </p:txBody>
      </p:sp>
    </p:spTree>
    <p:extLst>
      <p:ext uri="{BB962C8B-B14F-4D97-AF65-F5344CB8AC3E}">
        <p14:creationId xmlns:p14="http://schemas.microsoft.com/office/powerpoint/2010/main" val="8287470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b="0" dirty="0" smtClean="0"/>
              <a:t>BP 2018 s47:</a:t>
            </a:r>
            <a:r>
              <a:rPr lang="sv-SE" b="0" baseline="0" dirty="0" smtClean="0"/>
              <a:t> </a:t>
            </a:r>
            <a:r>
              <a:rPr lang="sv-SE" sz="1200" b="0" i="0" u="none" strike="noStrike" kern="1200" baseline="0" dirty="0" smtClean="0">
                <a:solidFill>
                  <a:schemeClr val="tx1"/>
                </a:solidFill>
                <a:latin typeface="+mn-lt"/>
                <a:ea typeface="+mn-ea"/>
                <a:cs typeface="+mn-cs"/>
              </a:rPr>
              <a:t>Regeringens politik inom</a:t>
            </a:r>
          </a:p>
          <a:p>
            <a:r>
              <a:rPr lang="sv-SE" sz="1200" b="0" i="0" u="none" strike="noStrike" kern="1200" baseline="0" dirty="0" smtClean="0">
                <a:solidFill>
                  <a:schemeClr val="tx1"/>
                </a:solidFill>
                <a:latin typeface="+mn-lt"/>
                <a:ea typeface="+mn-ea"/>
                <a:cs typeface="+mn-cs"/>
              </a:rPr>
              <a:t>transportområdet </a:t>
            </a:r>
            <a:r>
              <a:rPr lang="sv-SE" sz="1200" b="0" i="0" u="sng" strike="noStrike" kern="1200" baseline="0" dirty="0" smtClean="0">
                <a:solidFill>
                  <a:schemeClr val="tx1"/>
                </a:solidFill>
                <a:latin typeface="+mn-lt"/>
                <a:ea typeface="+mn-ea"/>
                <a:cs typeface="+mn-cs"/>
              </a:rPr>
              <a:t>ska bidra till att det övergripande</a:t>
            </a:r>
          </a:p>
          <a:p>
            <a:r>
              <a:rPr lang="sv-SE" sz="1200" b="0" i="0" u="sng" strike="noStrike" kern="1200" baseline="0" dirty="0" smtClean="0">
                <a:solidFill>
                  <a:schemeClr val="tx1"/>
                </a:solidFill>
                <a:latin typeface="+mn-lt"/>
                <a:ea typeface="+mn-ea"/>
                <a:cs typeface="+mn-cs"/>
              </a:rPr>
              <a:t>transportpolitiska målet och de jämbördiga</a:t>
            </a:r>
          </a:p>
          <a:p>
            <a:r>
              <a:rPr lang="sv-SE" sz="1200" b="0" i="0" u="sng" strike="noStrike" kern="1200" baseline="0" dirty="0" smtClean="0">
                <a:solidFill>
                  <a:schemeClr val="tx1"/>
                </a:solidFill>
                <a:latin typeface="+mn-lt"/>
                <a:ea typeface="+mn-ea"/>
                <a:cs typeface="+mn-cs"/>
              </a:rPr>
              <a:t>funktions- och hänsynsmålen nås. </a:t>
            </a:r>
            <a:r>
              <a:rPr lang="sv-SE" sz="1200" b="0" i="0" u="none" strike="noStrike" kern="1200" baseline="0" dirty="0" smtClean="0">
                <a:solidFill>
                  <a:schemeClr val="tx1"/>
                </a:solidFill>
                <a:latin typeface="+mn-lt"/>
                <a:ea typeface="+mn-ea"/>
                <a:cs typeface="+mn-cs"/>
              </a:rPr>
              <a:t>För</a:t>
            </a:r>
          </a:p>
          <a:p>
            <a:r>
              <a:rPr lang="sv-SE" sz="1200" b="0" i="0" u="none" strike="noStrike" kern="1200" baseline="0" dirty="0" smtClean="0">
                <a:solidFill>
                  <a:schemeClr val="tx1"/>
                </a:solidFill>
                <a:latin typeface="+mn-lt"/>
                <a:ea typeface="+mn-ea"/>
                <a:cs typeface="+mn-cs"/>
              </a:rPr>
              <a:t>att det övergripande transportpolitiska målet ska</a:t>
            </a:r>
          </a:p>
          <a:p>
            <a:r>
              <a:rPr lang="sv-SE" sz="1200" b="0" i="0" u="none" strike="noStrike" kern="1200" baseline="0" dirty="0" smtClean="0">
                <a:solidFill>
                  <a:schemeClr val="tx1"/>
                </a:solidFill>
                <a:latin typeface="+mn-lt"/>
                <a:ea typeface="+mn-ea"/>
                <a:cs typeface="+mn-cs"/>
              </a:rPr>
              <a:t>kunna nås måste funktionsmålet i huvudsak</a:t>
            </a:r>
          </a:p>
          <a:p>
            <a:r>
              <a:rPr lang="sv-SE" sz="1200" b="0" i="0" u="none" strike="noStrike" kern="1200" baseline="0" dirty="0" smtClean="0">
                <a:solidFill>
                  <a:schemeClr val="tx1"/>
                </a:solidFill>
                <a:latin typeface="+mn-lt"/>
                <a:ea typeface="+mn-ea"/>
                <a:cs typeface="+mn-cs"/>
              </a:rPr>
              <a:t>utvecklas inom ramen för hänsynsmålet. Därmed</a:t>
            </a:r>
          </a:p>
          <a:p>
            <a:r>
              <a:rPr lang="sv-SE" sz="1200" b="0" i="0" u="none" strike="noStrike" kern="1200" baseline="0" dirty="0" smtClean="0">
                <a:solidFill>
                  <a:schemeClr val="tx1"/>
                </a:solidFill>
                <a:latin typeface="+mn-lt"/>
                <a:ea typeface="+mn-ea"/>
                <a:cs typeface="+mn-cs"/>
              </a:rPr>
              <a:t>ska transportsystemet bidra till en miljömässigt,</a:t>
            </a:r>
          </a:p>
          <a:p>
            <a:r>
              <a:rPr lang="sv-SE" sz="1200" b="0" i="0" u="none" strike="noStrike" kern="1200" baseline="0" dirty="0" smtClean="0">
                <a:solidFill>
                  <a:schemeClr val="tx1"/>
                </a:solidFill>
                <a:latin typeface="+mn-lt"/>
                <a:ea typeface="+mn-ea"/>
                <a:cs typeface="+mn-cs"/>
              </a:rPr>
              <a:t>ekonomiskt och socialt hållbar utveckling</a:t>
            </a:r>
          </a:p>
          <a:p>
            <a:r>
              <a:rPr lang="sv-SE" sz="1200" b="0" i="0" u="none" strike="noStrike" kern="1200" baseline="0" dirty="0" smtClean="0">
                <a:solidFill>
                  <a:schemeClr val="tx1"/>
                </a:solidFill>
                <a:latin typeface="+mn-lt"/>
                <a:ea typeface="+mn-ea"/>
                <a:cs typeface="+mn-cs"/>
              </a:rPr>
              <a:t>i alla delar av landet. Fler behöver få tillgång</a:t>
            </a:r>
          </a:p>
          <a:p>
            <a:r>
              <a:rPr lang="sv-SE" sz="1200" b="0" i="0" u="none" strike="noStrike" kern="1200" baseline="0" dirty="0" smtClean="0">
                <a:solidFill>
                  <a:schemeClr val="tx1"/>
                </a:solidFill>
                <a:latin typeface="+mn-lt"/>
                <a:ea typeface="+mn-ea"/>
                <a:cs typeface="+mn-cs"/>
              </a:rPr>
              <a:t>till miljövänliga, klimatsmarta och smidiga</a:t>
            </a:r>
          </a:p>
          <a:p>
            <a:r>
              <a:rPr lang="sv-SE" sz="1200" b="0" i="0" u="none" strike="noStrike" kern="1200" baseline="0" dirty="0" smtClean="0">
                <a:solidFill>
                  <a:schemeClr val="tx1"/>
                </a:solidFill>
                <a:latin typeface="+mn-lt"/>
                <a:ea typeface="+mn-ea"/>
                <a:cs typeface="+mn-cs"/>
              </a:rPr>
              <a:t>transporter.</a:t>
            </a:r>
            <a:endParaRPr lang="sv-SE" b="0" dirty="0" smtClean="0"/>
          </a:p>
          <a:p>
            <a:pPr>
              <a:lnSpc>
                <a:spcPct val="107000"/>
              </a:lnSpc>
              <a:spcAft>
                <a:spcPts val="0"/>
              </a:spcAft>
            </a:pPr>
            <a:endParaRPr lang="sv-SE" b="0" dirty="0" smtClean="0"/>
          </a:p>
        </p:txBody>
      </p:sp>
      <p:sp>
        <p:nvSpPr>
          <p:cNvPr id="4" name="Platshållare för bildnummer 3"/>
          <p:cNvSpPr>
            <a:spLocks noGrp="1"/>
          </p:cNvSpPr>
          <p:nvPr>
            <p:ph type="sldNum" sz="quarter" idx="10"/>
          </p:nvPr>
        </p:nvSpPr>
        <p:spPr/>
        <p:txBody>
          <a:bodyPr/>
          <a:lstStyle/>
          <a:p>
            <a:fld id="{6B2B7710-651F-464A-B9ED-722519F63E00}" type="slidenum">
              <a:rPr lang="sv-SE" smtClean="0"/>
              <a:pPr/>
              <a:t>34</a:t>
            </a:fld>
            <a:endParaRPr lang="sv-SE" dirty="0"/>
          </a:p>
        </p:txBody>
      </p:sp>
    </p:spTree>
    <p:extLst>
      <p:ext uri="{BB962C8B-B14F-4D97-AF65-F5344CB8AC3E}">
        <p14:creationId xmlns:p14="http://schemas.microsoft.com/office/powerpoint/2010/main" val="33542139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u="none" strike="noStrike" kern="1200" baseline="0" dirty="0" smtClean="0">
                <a:solidFill>
                  <a:schemeClr val="tx1"/>
                </a:solidFill>
                <a:latin typeface="+mn-lt"/>
                <a:ea typeface="+mn-ea"/>
                <a:cs typeface="+mn-cs"/>
              </a:rPr>
              <a:t>Stadsmiljöavtalen påverkar trafiken i förhållande till satsade medel relativt mycket. Trivector har tagit fram underlag i ett forskningsprojekt som visar att en satsning på 12 miljarder på stadsmiljöavtal ger en minskning av biltrafiken med 1 procent nationellt eller i snitt 5 procent för aktuella städer.</a:t>
            </a:r>
          </a:p>
          <a:p>
            <a:endParaRPr lang="sv-SE" sz="1200" b="0" i="0" u="none" strike="noStrike" kern="1200" baseline="0" dirty="0" smtClean="0">
              <a:solidFill>
                <a:schemeClr val="tx1"/>
              </a:solidFill>
              <a:latin typeface="+mn-lt"/>
              <a:ea typeface="+mn-ea"/>
              <a:cs typeface="+mn-cs"/>
            </a:endParaRPr>
          </a:p>
          <a:p>
            <a:r>
              <a:rPr lang="sv-SE" sz="1200" b="0" i="0" u="none" strike="noStrike" kern="1200" baseline="0" dirty="0" smtClean="0">
                <a:solidFill>
                  <a:schemeClr val="tx1"/>
                </a:solidFill>
                <a:latin typeface="+mn-lt"/>
                <a:ea typeface="+mn-ea"/>
                <a:cs typeface="+mn-cs"/>
              </a:rPr>
              <a:t>Regeringen har i april 2017 beslutat om en nationell strategi för ökad och säker cykling. Strategin ger uttryck för regeringens ambitioner inom cykling med inriktning på att hjälpa berörda aktörer att ta sitt ansvar. Strategin ska fungera som en plattform för det fortsatta gemensamma arbetet. </a:t>
            </a:r>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35</a:t>
            </a:fld>
            <a:endParaRPr lang="sv-SE"/>
          </a:p>
        </p:txBody>
      </p:sp>
    </p:spTree>
    <p:extLst>
      <p:ext uri="{BB962C8B-B14F-4D97-AF65-F5344CB8AC3E}">
        <p14:creationId xmlns:p14="http://schemas.microsoft.com/office/powerpoint/2010/main" val="64847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36</a:t>
            </a:fld>
            <a:endParaRPr lang="sv-SE"/>
          </a:p>
        </p:txBody>
      </p:sp>
    </p:spTree>
    <p:extLst>
      <p:ext uri="{BB962C8B-B14F-4D97-AF65-F5344CB8AC3E}">
        <p14:creationId xmlns:p14="http://schemas.microsoft.com/office/powerpoint/2010/main" val="33839012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lgn="l">
              <a:buFont typeface="Arial" charset="0"/>
              <a:buNone/>
            </a:pPr>
            <a:r>
              <a:rPr lang="sv-SE" sz="800" b="1" i="0" dirty="0" smtClean="0"/>
              <a:t>STÖRRE UTVÄXLING FÖR PENGARNA</a:t>
            </a:r>
          </a:p>
          <a:p>
            <a:pPr marL="0" indent="0" algn="l">
              <a:buFont typeface="Arial" charset="0"/>
              <a:buNone/>
            </a:pPr>
            <a:endParaRPr lang="sv-SE" sz="800" b="1" i="0" dirty="0" smtClean="0"/>
          </a:p>
          <a:p>
            <a:pPr marL="0" indent="0" algn="l">
              <a:buFont typeface="Arial" charset="0"/>
              <a:buNone/>
            </a:pPr>
            <a:r>
              <a:rPr lang="sv-SE" sz="800" b="1" i="0" dirty="0" smtClean="0"/>
              <a:t>Huvudsakligt syfte</a:t>
            </a:r>
          </a:p>
          <a:p>
            <a:pPr marL="0" indent="0" algn="l">
              <a:buFont typeface="Arial" charset="0"/>
              <a:buNone/>
            </a:pPr>
            <a:endParaRPr lang="sv-SE" sz="800" b="1" i="0" dirty="0" smtClean="0"/>
          </a:p>
          <a:p>
            <a:pPr marL="0" indent="0" algn="l">
              <a:buFont typeface="Arial" charset="0"/>
              <a:buNone/>
            </a:pPr>
            <a:r>
              <a:rPr lang="sv-SE" sz="800" b="1" i="0" dirty="0" smtClean="0"/>
              <a:t>Medfinansierade åtgärder</a:t>
            </a:r>
          </a:p>
          <a:p>
            <a:pPr marL="0" indent="0" algn="l">
              <a:buFont typeface="Arial" charset="0"/>
              <a:buNone/>
            </a:pPr>
            <a:r>
              <a:rPr lang="sv-SE" sz="800" b="0" i="0" dirty="0" smtClean="0"/>
              <a:t>Regionala och lokala investering i kapacitetsstark kollektivtrafik </a:t>
            </a:r>
          </a:p>
          <a:p>
            <a:pPr marL="0" indent="0" algn="l">
              <a:buFont typeface="Arial" charset="0"/>
              <a:buNone/>
            </a:pPr>
            <a:endParaRPr lang="sv-SE" sz="800" b="0" i="0" dirty="0" smtClean="0"/>
          </a:p>
          <a:p>
            <a:pPr marL="0" indent="0" algn="l">
              <a:buFont typeface="Arial" charset="0"/>
              <a:buNone/>
            </a:pPr>
            <a:r>
              <a:rPr lang="sv-SE" sz="800" b="1" i="0" dirty="0" smtClean="0"/>
              <a:t>Motprestationer</a:t>
            </a:r>
          </a:p>
          <a:p>
            <a:pPr marL="0" indent="0" algn="l">
              <a:buFont typeface="Arial" charset="0"/>
              <a:buNone/>
            </a:pPr>
            <a:r>
              <a:rPr lang="sv-SE" sz="800" b="0" i="0" dirty="0" smtClean="0"/>
              <a:t>Åtgärder och styrmedel</a:t>
            </a:r>
          </a:p>
          <a:p>
            <a:pPr marL="0" indent="0" algn="l">
              <a:buFont typeface="Arial" charset="0"/>
              <a:buNone/>
            </a:pPr>
            <a:endParaRPr lang="sv-SE" sz="800" b="0" i="0" dirty="0" smtClean="0"/>
          </a:p>
          <a:p>
            <a:pPr marL="0" marR="0" indent="0" algn="l" defTabSz="914400" rtl="0" eaLnBrk="0" fontAlgn="base" latinLnBrk="0" hangingPunct="0">
              <a:lnSpc>
                <a:spcPct val="100000"/>
              </a:lnSpc>
              <a:spcBef>
                <a:spcPct val="30000"/>
              </a:spcBef>
              <a:spcAft>
                <a:spcPct val="0"/>
              </a:spcAft>
              <a:buClrTx/>
              <a:buSzTx/>
              <a:buFont typeface="Arial" charset="0"/>
              <a:buNone/>
              <a:tabLst/>
              <a:defRPr/>
            </a:pPr>
            <a:r>
              <a:rPr lang="sv-SE" sz="800" b="1" i="0" dirty="0" smtClean="0"/>
              <a:t>Uppföljning</a:t>
            </a:r>
          </a:p>
          <a:p>
            <a:pPr marL="0" indent="0" algn="l">
              <a:buFont typeface="Arial" charset="0"/>
              <a:buNone/>
            </a:pPr>
            <a:endParaRPr lang="sv-SE" sz="800" b="0" i="0" dirty="0" smtClean="0"/>
          </a:p>
          <a:p>
            <a:pPr marL="0" indent="0" algn="l">
              <a:buFont typeface="Arial" charset="0"/>
              <a:buNone/>
            </a:pPr>
            <a:r>
              <a:rPr lang="sv-SE" sz="800" b="1" i="0" dirty="0" smtClean="0">
                <a:solidFill>
                  <a:schemeClr val="bg1">
                    <a:lumMod val="65000"/>
                  </a:schemeClr>
                </a:solidFill>
              </a:rPr>
              <a:t>Övriga åtgärder</a:t>
            </a:r>
          </a:p>
          <a:p>
            <a:pPr marL="0" indent="0" algn="l">
              <a:buFont typeface="Arial" charset="0"/>
              <a:buNone/>
            </a:pPr>
            <a:r>
              <a:rPr lang="sv-SE" sz="800" b="0" i="0" dirty="0" smtClean="0">
                <a:solidFill>
                  <a:schemeClr val="bg1">
                    <a:lumMod val="65000"/>
                  </a:schemeClr>
                </a:solidFill>
              </a:rPr>
              <a:t>D.v.s.</a:t>
            </a:r>
            <a:r>
              <a:rPr lang="sv-SE" sz="800" b="0" i="0" baseline="0" dirty="0" smtClean="0">
                <a:solidFill>
                  <a:schemeClr val="bg1">
                    <a:lumMod val="65000"/>
                  </a:schemeClr>
                </a:solidFill>
              </a:rPr>
              <a:t> </a:t>
            </a:r>
            <a:r>
              <a:rPr lang="sv-SE" sz="800" b="0" i="0" dirty="0" smtClean="0">
                <a:solidFill>
                  <a:schemeClr val="bg1">
                    <a:lumMod val="65000"/>
                  </a:schemeClr>
                </a:solidFill>
              </a:rPr>
              <a:t>åtgärder i nationell och regional transportplan</a:t>
            </a:r>
          </a:p>
          <a:p>
            <a:pPr marL="0" indent="0" algn="l">
              <a:buFont typeface="Arial" charset="0"/>
              <a:buNone/>
            </a:pPr>
            <a:endParaRPr lang="sv-SE" sz="800" b="0" i="0" dirty="0" smtClean="0">
              <a:solidFill>
                <a:schemeClr val="bg1">
                  <a:lumMod val="65000"/>
                </a:schemeClr>
              </a:solidFill>
            </a:endParaRPr>
          </a:p>
          <a:p>
            <a:r>
              <a:rPr lang="sv-SE" sz="800" dirty="0" smtClean="0"/>
              <a:t>Regeringen:</a:t>
            </a:r>
          </a:p>
          <a:p>
            <a:r>
              <a:rPr lang="sv-SE" sz="800" dirty="0" smtClean="0"/>
              <a:t>Ledordet är samverkan. Som villkor för att få del av stadsmiljöpengarna ska kommunen eller landstinget bidra med motprestationer som ytterligare kan bidra till ökad andel hållbara transporter eller till ökat bostadsbyggande, till exempel planer på kollektivtrafiknära bostäder eller gång- och cykelvägar.</a:t>
            </a:r>
          </a:p>
          <a:p>
            <a:endParaRPr lang="sv-SE" sz="800" dirty="0" smtClean="0"/>
          </a:p>
          <a:p>
            <a:r>
              <a:rPr lang="sv-SE" sz="800" dirty="0" smtClean="0"/>
              <a:t>Vår grundsyn är att planeringen av transportsystemet ska vara en integrerad del av hela samhällsplaneringen, inte minst bostadsbyggandet.</a:t>
            </a:r>
          </a:p>
          <a:p>
            <a:endParaRPr lang="sv-SE" sz="800" dirty="0" smtClean="0"/>
          </a:p>
          <a:p>
            <a:r>
              <a:rPr lang="sv-SE" sz="800" dirty="0" smtClean="0"/>
              <a:t>Brist på byggbar mark är ett problem för bostadsbyggandet. Väl utbyggd kollektivtrafik är ett sätt att öppna upp för nya områden för fler bostäder. Nya bostadsområden kan byggas tack vare att marken blir mer attraktiv, och de som flyttar in behöver inte vara beroende av bilen.</a:t>
            </a:r>
          </a:p>
          <a:p>
            <a:pPr marL="0" indent="0" algn="l">
              <a:buFont typeface="Arial" charset="0"/>
              <a:buNone/>
            </a:pPr>
            <a:endParaRPr lang="sv-SE" sz="800" b="0" i="0" dirty="0" smtClean="0">
              <a:solidFill>
                <a:schemeClr val="bg1">
                  <a:lumMod val="65000"/>
                </a:schemeClr>
              </a:solidFill>
            </a:endParaRPr>
          </a:p>
          <a:p>
            <a:pPr marL="0" indent="0" algn="ctr">
              <a:buFont typeface="Arial" charset="0"/>
              <a:buNone/>
            </a:pPr>
            <a:endParaRPr lang="sv-SE" sz="1200" i="1" dirty="0" smtClean="0"/>
          </a:p>
          <a:p>
            <a:pPr marL="0" indent="0" algn="ctr">
              <a:buFont typeface="Arial" charset="0"/>
              <a:buNone/>
            </a:pPr>
            <a:endParaRPr lang="sv-SE" dirty="0" smtClean="0"/>
          </a:p>
          <a:p>
            <a:pPr marL="0" indent="0" algn="ctr">
              <a:buFont typeface="Arial" charset="0"/>
              <a:buNone/>
            </a:pPr>
            <a:endParaRPr lang="sv-SE" sz="1200" i="1" dirty="0" smtClean="0"/>
          </a:p>
          <a:p>
            <a:endParaRPr lang="sv-SE" dirty="0"/>
          </a:p>
        </p:txBody>
      </p:sp>
      <p:sp>
        <p:nvSpPr>
          <p:cNvPr id="4" name="Platshållare för bildnummer 3"/>
          <p:cNvSpPr>
            <a:spLocks noGrp="1"/>
          </p:cNvSpPr>
          <p:nvPr>
            <p:ph type="sldNum" sz="quarter" idx="10"/>
          </p:nvPr>
        </p:nvSpPr>
        <p:spPr/>
        <p:txBody>
          <a:bodyPr/>
          <a:lstStyle/>
          <a:p>
            <a:pPr>
              <a:defRPr/>
            </a:pPr>
            <a:fld id="{86A5A475-FC7F-4ACF-8698-0E2208C2B4E0}" type="slidenum">
              <a:rPr lang="sv-SE" smtClean="0"/>
              <a:pPr>
                <a:defRPr/>
              </a:pPr>
              <a:t>37</a:t>
            </a:fld>
            <a:endParaRPr lang="sv-SE"/>
          </a:p>
        </p:txBody>
      </p:sp>
    </p:spTree>
    <p:extLst>
      <p:ext uri="{BB962C8B-B14F-4D97-AF65-F5344CB8AC3E}">
        <p14:creationId xmlns:p14="http://schemas.microsoft.com/office/powerpoint/2010/main" val="21754416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Även andra stöd utöver stadsmiljöavtal, annan statlig medfinansiering via </a:t>
            </a:r>
            <a:r>
              <a:rPr lang="sv-SE" dirty="0" err="1" smtClean="0"/>
              <a:t>lst</a:t>
            </a:r>
            <a:r>
              <a:rPr lang="sv-SE" dirty="0" smtClean="0"/>
              <a:t>-planer, </a:t>
            </a:r>
            <a:r>
              <a:rPr lang="sv-SE" dirty="0" err="1" smtClean="0"/>
              <a:t>ecobonus</a:t>
            </a:r>
            <a:r>
              <a:rPr lang="sv-SE" dirty="0" smtClean="0"/>
              <a:t> sjöfart, miljökompensation </a:t>
            </a:r>
            <a:r>
              <a:rPr lang="sv-SE" dirty="0" err="1" smtClean="0"/>
              <a:t>jvg</a:t>
            </a:r>
            <a:r>
              <a:rPr lang="sv-SE" dirty="0" smtClean="0"/>
              <a:t>, CEF (fonden</a:t>
            </a:r>
            <a:r>
              <a:rPr lang="sv-SE" baseline="0" dirty="0" smtClean="0"/>
              <a:t> för ett sammanlänkat </a:t>
            </a:r>
            <a:r>
              <a:rPr lang="sv-SE" baseline="0" dirty="0" err="1" smtClean="0"/>
              <a:t>europa</a:t>
            </a:r>
            <a:r>
              <a:rPr lang="sv-SE" baseline="0" dirty="0" smtClean="0"/>
              <a:t>).</a:t>
            </a:r>
            <a:endParaRPr lang="sv-SE" dirty="0"/>
          </a:p>
        </p:txBody>
      </p:sp>
      <p:sp>
        <p:nvSpPr>
          <p:cNvPr id="4" name="Platshållare för bildnummer 3"/>
          <p:cNvSpPr>
            <a:spLocks noGrp="1"/>
          </p:cNvSpPr>
          <p:nvPr>
            <p:ph type="sldNum" sz="quarter" idx="10"/>
          </p:nvPr>
        </p:nvSpPr>
        <p:spPr/>
        <p:txBody>
          <a:bodyPr/>
          <a:lstStyle/>
          <a:p>
            <a:pPr>
              <a:defRPr/>
            </a:pPr>
            <a:fld id="{D877D7A1-C6AB-4B30-B456-D10DEEDCE0F3}" type="slidenum">
              <a:rPr lang="sv-SE" smtClean="0"/>
              <a:pPr>
                <a:defRPr/>
              </a:pPr>
              <a:t>40</a:t>
            </a:fld>
            <a:endParaRPr lang="sv-SE"/>
          </a:p>
        </p:txBody>
      </p:sp>
    </p:spTree>
    <p:extLst>
      <p:ext uri="{BB962C8B-B14F-4D97-AF65-F5344CB8AC3E}">
        <p14:creationId xmlns:p14="http://schemas.microsoft.com/office/powerpoint/2010/main" val="27170337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dirty="0" smtClean="0"/>
              <a:t>Exempel tredje punkten: Färdplan 2050, Kapacitetsutredningen, FFF-utredningen, Miljömålsberedningen, SOFT (underlag till reduktionsplikten), Inriktningsplaneringen, Analyser av EU kommissionens förslag till CO2 krav för lätta och tunga fordon.</a:t>
            </a:r>
          </a:p>
          <a:p>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42</a:t>
            </a:fld>
            <a:endParaRPr lang="sv-SE"/>
          </a:p>
        </p:txBody>
      </p:sp>
    </p:spTree>
    <p:extLst>
      <p:ext uri="{BB962C8B-B14F-4D97-AF65-F5344CB8AC3E}">
        <p14:creationId xmlns:p14="http://schemas.microsoft.com/office/powerpoint/2010/main" val="25771230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u="none" strike="noStrike" kern="1200" baseline="0" dirty="0" smtClean="0">
                <a:solidFill>
                  <a:schemeClr val="tx1"/>
                </a:solidFill>
                <a:latin typeface="+mn-lt"/>
                <a:ea typeface="+mn-ea"/>
                <a:cs typeface="+mn-cs"/>
              </a:rPr>
              <a:t>Stadsmiljöavtalen påverkar trafiken i förhållande till satsade medel relativt mycket. Trivector har tagit fram underlag i ett forskningsprojekt som visar att en satsning på 12 miljarder på stadsmiljöavtal ger en minskning av biltrafiken med 1 procent nationellt eller i snitt 5 procent för aktuella städer.</a:t>
            </a:r>
          </a:p>
          <a:p>
            <a:endParaRPr lang="sv-SE" sz="1200" b="0" i="0" u="none" strike="noStrike" kern="1200" baseline="0" dirty="0" smtClean="0">
              <a:solidFill>
                <a:schemeClr val="tx1"/>
              </a:solidFill>
              <a:latin typeface="+mn-lt"/>
              <a:ea typeface="+mn-ea"/>
              <a:cs typeface="+mn-cs"/>
            </a:endParaRPr>
          </a:p>
          <a:p>
            <a:r>
              <a:rPr lang="sv-SE" sz="1200" b="0" i="0" u="none" strike="noStrike" kern="1200" baseline="0" dirty="0" smtClean="0">
                <a:solidFill>
                  <a:schemeClr val="tx1"/>
                </a:solidFill>
                <a:latin typeface="+mn-lt"/>
                <a:ea typeface="+mn-ea"/>
                <a:cs typeface="+mn-cs"/>
              </a:rPr>
              <a:t>Regeringen har i april 2017 beslutat om en nationell strategi för ökad och säker cykling. Strategin ger uttryck för regeringens ambitioner inom cykling med inriktning på att hjälpa berörda aktörer att ta sitt ansvar. Strategin ska fungera som en plattform för det fortsatta gemensamma arbetet. </a:t>
            </a:r>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43</a:t>
            </a:fld>
            <a:endParaRPr lang="sv-SE"/>
          </a:p>
        </p:txBody>
      </p:sp>
    </p:spTree>
    <p:extLst>
      <p:ext uri="{BB962C8B-B14F-4D97-AF65-F5344CB8AC3E}">
        <p14:creationId xmlns:p14="http://schemas.microsoft.com/office/powerpoint/2010/main" val="3607834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smtClean="0"/>
          </a:p>
          <a:p>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5</a:t>
            </a:fld>
            <a:endParaRPr lang="sv-SE"/>
          </a:p>
        </p:txBody>
      </p:sp>
    </p:spTree>
    <p:extLst>
      <p:ext uri="{BB962C8B-B14F-4D97-AF65-F5344CB8AC3E}">
        <p14:creationId xmlns:p14="http://schemas.microsoft.com/office/powerpoint/2010/main" val="40225513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44</a:t>
            </a:fld>
            <a:endParaRPr lang="sv-SE"/>
          </a:p>
        </p:txBody>
      </p:sp>
    </p:spTree>
    <p:extLst>
      <p:ext uri="{BB962C8B-B14F-4D97-AF65-F5344CB8AC3E}">
        <p14:creationId xmlns:p14="http://schemas.microsoft.com/office/powerpoint/2010/main" val="32629138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45</a:t>
            </a:fld>
            <a:endParaRPr lang="sv-SE"/>
          </a:p>
        </p:txBody>
      </p:sp>
    </p:spTree>
    <p:extLst>
      <p:ext uri="{BB962C8B-B14F-4D97-AF65-F5344CB8AC3E}">
        <p14:creationId xmlns:p14="http://schemas.microsoft.com/office/powerpoint/2010/main" val="18038785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0" dirty="0"/>
          </a:p>
        </p:txBody>
      </p:sp>
      <p:sp>
        <p:nvSpPr>
          <p:cNvPr id="4" name="Platshållare för bildnummer 3"/>
          <p:cNvSpPr>
            <a:spLocks noGrp="1"/>
          </p:cNvSpPr>
          <p:nvPr>
            <p:ph type="sldNum" sz="quarter" idx="10"/>
          </p:nvPr>
        </p:nvSpPr>
        <p:spPr/>
        <p:txBody>
          <a:bodyPr/>
          <a:lstStyle/>
          <a:p>
            <a:fld id="{A105E42E-A224-4FD0-8F85-E6D65EC2A5AE}" type="slidenum">
              <a:rPr lang="sv-SE" smtClean="0"/>
              <a:t>46</a:t>
            </a:fld>
            <a:endParaRPr lang="sv-SE"/>
          </a:p>
        </p:txBody>
      </p:sp>
    </p:spTree>
    <p:extLst>
      <p:ext uri="{BB962C8B-B14F-4D97-AF65-F5344CB8AC3E}">
        <p14:creationId xmlns:p14="http://schemas.microsoft.com/office/powerpoint/2010/main" val="29894043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47</a:t>
            </a:fld>
            <a:endParaRPr lang="sv-SE"/>
          </a:p>
        </p:txBody>
      </p:sp>
    </p:spTree>
    <p:extLst>
      <p:ext uri="{BB962C8B-B14F-4D97-AF65-F5344CB8AC3E}">
        <p14:creationId xmlns:p14="http://schemas.microsoft.com/office/powerpoint/2010/main" val="3289949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0" dirty="0"/>
          </a:p>
        </p:txBody>
      </p:sp>
      <p:sp>
        <p:nvSpPr>
          <p:cNvPr id="4" name="Platshållare för bildnummer 3"/>
          <p:cNvSpPr>
            <a:spLocks noGrp="1"/>
          </p:cNvSpPr>
          <p:nvPr>
            <p:ph type="sldNum" sz="quarter" idx="10"/>
          </p:nvPr>
        </p:nvSpPr>
        <p:spPr/>
        <p:txBody>
          <a:bodyPr/>
          <a:lstStyle/>
          <a:p>
            <a:fld id="{A105E42E-A224-4FD0-8F85-E6D65EC2A5AE}" type="slidenum">
              <a:rPr lang="sv-SE" smtClean="0"/>
              <a:t>48</a:t>
            </a:fld>
            <a:endParaRPr lang="sv-SE"/>
          </a:p>
        </p:txBody>
      </p:sp>
    </p:spTree>
    <p:extLst>
      <p:ext uri="{BB962C8B-B14F-4D97-AF65-F5344CB8AC3E}">
        <p14:creationId xmlns:p14="http://schemas.microsoft.com/office/powerpoint/2010/main" val="29914149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smtClean="0"/>
              <a:t>Vi har gjort analyser av hur kraftfulla styrmedel som krävs för att nå utsläppsmålet för CO2 till 2030.</a:t>
            </a:r>
          </a:p>
          <a:p>
            <a:r>
              <a:rPr lang="sv-SE" sz="1200" dirty="0" smtClean="0"/>
              <a:t>Analyserna ger en indikativ bild av hur stora bränsle/km-skatter som behövs, hur det påverkar den totala trafikutvecklingen för lätta och tunga vägfordon och hur skatteintäkterna påverkas. </a:t>
            </a:r>
          </a:p>
          <a:p>
            <a:r>
              <a:rPr lang="sv-SE" sz="1200" dirty="0" smtClean="0"/>
              <a:t>De faktorer som bedöms påverka skattenivåerna mest är om det sätts ett tak för användningen av biodrivmedel och nivån på elbilsanvändningen </a:t>
            </a:r>
          </a:p>
          <a:p>
            <a:r>
              <a:rPr lang="sv-SE" sz="1200" dirty="0" smtClean="0"/>
              <a:t>Motsvarande analys kan också göras för exempelvis 2040 då elbilsandelen kan förmodas vara betydligt högre.</a:t>
            </a:r>
          </a:p>
          <a:p>
            <a:r>
              <a:rPr lang="sv-SE" sz="1200" dirty="0" smtClean="0"/>
              <a:t>Resultaten ger underlag för ytterligare analyser (med t.ex. SAMPERS/SAMGODS) där  fördelningseffekter, samhällsekonomi etc. kan studeras</a:t>
            </a:r>
          </a:p>
          <a:p>
            <a:r>
              <a:rPr lang="sv-SE" sz="1200" dirty="0" smtClean="0"/>
              <a:t>Resultaten har stämts av med Energimyndigheten</a:t>
            </a:r>
            <a:endParaRPr lang="sv-SE" dirty="0" smtClean="0"/>
          </a:p>
          <a:p>
            <a:endParaRPr lang="sv-SE" dirty="0"/>
          </a:p>
        </p:txBody>
      </p:sp>
      <p:sp>
        <p:nvSpPr>
          <p:cNvPr id="4" name="Platshållare för bildnummer 3"/>
          <p:cNvSpPr>
            <a:spLocks noGrp="1"/>
          </p:cNvSpPr>
          <p:nvPr>
            <p:ph type="sldNum" sz="quarter" idx="10"/>
          </p:nvPr>
        </p:nvSpPr>
        <p:spPr/>
        <p:txBody>
          <a:bodyPr/>
          <a:lstStyle/>
          <a:p>
            <a:fld id="{A105E42E-A224-4FD0-8F85-E6D65EC2A5AE}" type="slidenum">
              <a:rPr lang="sv-SE" smtClean="0"/>
              <a:t>53</a:t>
            </a:fld>
            <a:endParaRPr lang="sv-SE"/>
          </a:p>
        </p:txBody>
      </p:sp>
    </p:spTree>
    <p:extLst>
      <p:ext uri="{BB962C8B-B14F-4D97-AF65-F5344CB8AC3E}">
        <p14:creationId xmlns:p14="http://schemas.microsoft.com/office/powerpoint/2010/main" val="2540134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86A5A475-FC7F-4ACF-8698-0E2208C2B4E0}" type="slidenum">
              <a:rPr lang="sv-SE" smtClean="0"/>
              <a:pPr>
                <a:defRPr/>
              </a:pPr>
              <a:t>6</a:t>
            </a:fld>
            <a:endParaRPr lang="sv-SE" dirty="0"/>
          </a:p>
        </p:txBody>
      </p:sp>
    </p:spTree>
    <p:extLst>
      <p:ext uri="{BB962C8B-B14F-4D97-AF65-F5344CB8AC3E}">
        <p14:creationId xmlns:p14="http://schemas.microsoft.com/office/powerpoint/2010/main" val="1609218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sv-SE" sz="2000" dirty="0" smtClean="0"/>
              <a:t>Basprognos: personbil +23 procent, lastbil +33 procent till 2030</a:t>
            </a:r>
          </a:p>
          <a:p>
            <a:pPr marL="0" marR="0" lvl="1" indent="0" algn="l" defTabSz="914400" rtl="0" eaLnBrk="0" fontAlgn="base" latinLnBrk="0" hangingPunct="0">
              <a:lnSpc>
                <a:spcPct val="100000"/>
              </a:lnSpc>
              <a:spcBef>
                <a:spcPct val="30000"/>
              </a:spcBef>
              <a:spcAft>
                <a:spcPct val="0"/>
              </a:spcAft>
              <a:buClrTx/>
              <a:buSzTx/>
              <a:buFontTx/>
              <a:buNone/>
              <a:tabLst/>
              <a:defRPr/>
            </a:pPr>
            <a:r>
              <a:rPr lang="sv-SE" sz="2000" dirty="0" smtClean="0"/>
              <a:t>Klimatscenario: personbil -10 till -20 procent, lastbil +/-0 procent</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sv-SE" sz="2000" dirty="0" smtClean="0"/>
          </a:p>
          <a:p>
            <a:endParaRPr lang="sv-SE" dirty="0"/>
          </a:p>
        </p:txBody>
      </p:sp>
      <p:sp>
        <p:nvSpPr>
          <p:cNvPr id="4" name="Platshållare för bildnummer 3"/>
          <p:cNvSpPr>
            <a:spLocks noGrp="1"/>
          </p:cNvSpPr>
          <p:nvPr>
            <p:ph type="sldNum" sz="quarter" idx="10"/>
          </p:nvPr>
        </p:nvSpPr>
        <p:spPr/>
        <p:txBody>
          <a:bodyPr/>
          <a:lstStyle/>
          <a:p>
            <a:pPr>
              <a:defRPr/>
            </a:pPr>
            <a:fld id="{86A5A475-FC7F-4ACF-8698-0E2208C2B4E0}" type="slidenum">
              <a:rPr lang="sv-SE" smtClean="0"/>
              <a:pPr>
                <a:defRPr/>
              </a:pPr>
              <a:t>7</a:t>
            </a:fld>
            <a:endParaRPr lang="sv-SE"/>
          </a:p>
        </p:txBody>
      </p:sp>
    </p:spTree>
    <p:extLst>
      <p:ext uri="{BB962C8B-B14F-4D97-AF65-F5344CB8AC3E}">
        <p14:creationId xmlns:p14="http://schemas.microsoft.com/office/powerpoint/2010/main" val="424300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8</a:t>
            </a:fld>
            <a:endParaRPr lang="sv-SE"/>
          </a:p>
        </p:txBody>
      </p:sp>
    </p:spTree>
    <p:extLst>
      <p:ext uri="{BB962C8B-B14F-4D97-AF65-F5344CB8AC3E}">
        <p14:creationId xmlns:p14="http://schemas.microsoft.com/office/powerpoint/2010/main" val="1881622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fontScale="92500"/>
          </a:bodyPr>
          <a:lstStyle/>
          <a:p>
            <a:pPr lvl="0"/>
            <a:r>
              <a:rPr lang="sv-SE" sz="1200" kern="1200" dirty="0" smtClean="0">
                <a:solidFill>
                  <a:schemeClr val="tx1"/>
                </a:solidFill>
                <a:effectLst/>
                <a:latin typeface="+mn-lt"/>
                <a:ea typeface="+mn-ea"/>
                <a:cs typeface="+mn-cs"/>
              </a:rPr>
              <a:t>Investeringar i infrastruktur inriktas på en framtid med minskande lastbilstrafik samt transporter på järnväg och sjöfart.</a:t>
            </a:r>
          </a:p>
          <a:p>
            <a:pPr lvl="0"/>
            <a:r>
              <a:rPr lang="sv-SE" sz="1200" kern="1200" dirty="0" smtClean="0">
                <a:solidFill>
                  <a:schemeClr val="tx1"/>
                </a:solidFill>
                <a:effectLst/>
                <a:latin typeface="+mn-lt"/>
                <a:ea typeface="+mn-ea"/>
                <a:cs typeface="+mn-cs"/>
              </a:rPr>
              <a:t>20-28 procent av transporter med tung lastbil som är över 300 kilometer flyttas över till järnväg och sjöfart till år 2030 och 50 procent till år 2050. Överflyttningspotentialen till år 2050 är i nivå med målet i EU:s Vitbok. Den potentiella överflyttningen innebär en minskning av lastbilstrafiken i Sverige med 9-12 procent jämfört med referensscenariot år 2030. Detta förutsätter att det ges möjlighet till ökning av godstransportarbetet på järnväg med cirka 20-25 procent till 2030 jämfört med 2010</a:t>
            </a:r>
            <a:r>
              <a:rPr lang="sv-SE" sz="1200" b="1" kern="1200" dirty="0" smtClean="0">
                <a:solidFill>
                  <a:schemeClr val="tx1"/>
                </a:solidFill>
                <a:effectLst/>
                <a:latin typeface="+mn-lt"/>
                <a:ea typeface="+mn-ea"/>
                <a:cs typeface="+mn-cs"/>
              </a:rPr>
              <a:t> </a:t>
            </a:r>
            <a:r>
              <a:rPr lang="sv-SE" sz="1200" kern="1200" dirty="0" smtClean="0">
                <a:solidFill>
                  <a:schemeClr val="tx1"/>
                </a:solidFill>
                <a:effectLst/>
                <a:latin typeface="+mn-lt"/>
                <a:ea typeface="+mn-ea"/>
                <a:cs typeface="+mn-cs"/>
              </a:rPr>
              <a:t>samt att godstransportarbetet med sjöfart totalt ökar med cirka 70 procent till år 2030 jämfört med år 2010.</a:t>
            </a:r>
          </a:p>
          <a:p>
            <a:pPr lvl="0"/>
            <a:r>
              <a:rPr lang="sv-SE" sz="1200" kern="1200" dirty="0" smtClean="0">
                <a:solidFill>
                  <a:schemeClr val="tx1"/>
                </a:solidFill>
                <a:effectLst/>
                <a:latin typeface="+mn-lt"/>
                <a:ea typeface="+mn-ea"/>
                <a:cs typeface="+mn-cs"/>
              </a:rPr>
              <a:t>Kostnaderna och omlastningstiderna i hamnar reduceras med 10 procent.</a:t>
            </a:r>
          </a:p>
          <a:p>
            <a:pPr lvl="0"/>
            <a:r>
              <a:rPr lang="sv-SE" sz="1200" kern="1200" dirty="0" smtClean="0">
                <a:solidFill>
                  <a:schemeClr val="tx1"/>
                </a:solidFill>
                <a:effectLst/>
                <a:latin typeface="+mn-lt"/>
                <a:ea typeface="+mn-ea"/>
                <a:cs typeface="+mn-cs"/>
              </a:rPr>
              <a:t>Samordning av godstransporter i staden sker så att mängden lastbilsrörelser (</a:t>
            </a:r>
            <a:r>
              <a:rPr lang="sv-SE" sz="1200" kern="1200" dirty="0" err="1" smtClean="0">
                <a:solidFill>
                  <a:schemeClr val="tx1"/>
                </a:solidFill>
                <a:effectLst/>
                <a:latin typeface="+mn-lt"/>
                <a:ea typeface="+mn-ea"/>
                <a:cs typeface="+mn-cs"/>
              </a:rPr>
              <a:t>fkm</a:t>
            </a:r>
            <a:r>
              <a:rPr lang="sv-SE" sz="1200" kern="1200" dirty="0" smtClean="0">
                <a:solidFill>
                  <a:schemeClr val="tx1"/>
                </a:solidFill>
                <a:effectLst/>
                <a:latin typeface="+mn-lt"/>
                <a:ea typeface="+mn-ea"/>
                <a:cs typeface="+mn-cs"/>
              </a:rPr>
              <a:t>) i staden reduceras med 30 procent till 2030 respektive med 50 procent till 2050 jämfört med i referensscenariot. Detta kommer att kräva ett tydligt ledarskap från kommunerna med tydliga incitament. Lastbilsrörelserna i stad antags utgöra cirka 10 procent av det totala trafikarbetet med distributions- och fjärrlastbil i Sverige.</a:t>
            </a:r>
          </a:p>
          <a:p>
            <a:pPr lvl="0"/>
            <a:endParaRPr lang="sv-SE" sz="1200" kern="1200" dirty="0" smtClean="0">
              <a:solidFill>
                <a:schemeClr val="tx1"/>
              </a:solidFill>
              <a:effectLst/>
              <a:latin typeface="+mn-lt"/>
              <a:ea typeface="+mn-ea"/>
              <a:cs typeface="+mn-cs"/>
            </a:endParaRPr>
          </a:p>
          <a:p>
            <a:pPr lvl="0"/>
            <a:r>
              <a:rPr lang="sv-SE" sz="1200" kern="1200" dirty="0" smtClean="0">
                <a:solidFill>
                  <a:schemeClr val="tx1"/>
                </a:solidFill>
                <a:effectLst/>
                <a:latin typeface="+mn-lt"/>
                <a:ea typeface="+mn-ea"/>
                <a:cs typeface="+mn-cs"/>
              </a:rPr>
              <a:t>En viktig förutsättning för att överflyttning av transporter från lastbil till järnväg ska ske är att järnvägsnätet både är och uppfattas som tillförlitligt vilket kräver att det satsas både på underhåll och mindre åtgärder s.k. trimningsåtgärder. Därutöver behövs kapaciteten förbättras genom effektivisering av trafikupplägg, optimering av fordon (längre, tyngre, högre och bredare tåg), längre och nya mötesspår, högre bärighet, (partiella) dubbel- och </a:t>
            </a:r>
            <a:r>
              <a:rPr lang="sv-SE" sz="1200" kern="1200" dirty="0" err="1" smtClean="0">
                <a:solidFill>
                  <a:schemeClr val="tx1"/>
                </a:solidFill>
                <a:effectLst/>
                <a:latin typeface="+mn-lt"/>
                <a:ea typeface="+mn-ea"/>
                <a:cs typeface="+mn-cs"/>
              </a:rPr>
              <a:t>fyrspår</a:t>
            </a:r>
            <a:r>
              <a:rPr lang="sv-SE" sz="1200" kern="1200" dirty="0" smtClean="0">
                <a:solidFill>
                  <a:schemeClr val="tx1"/>
                </a:solidFill>
                <a:effectLst/>
                <a:latin typeface="+mn-lt"/>
                <a:ea typeface="+mn-ea"/>
                <a:cs typeface="+mn-cs"/>
              </a:rPr>
              <a:t>, enkelriktning av trafik, översyn av blocksignaler och signaloptimering, triangelspår, hastighetsöversyn, nya mötesstationer och plattformsförlängning. Även inom sjöfarten finns behov åtgärder i hamnar och farleder samt i bra anslutningar med spår till hamnar. </a:t>
            </a: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a:defRPr/>
            </a:pPr>
            <a:fld id="{DA6A1BC2-E395-4EBB-BFC1-1BE258091403}" type="slidenum">
              <a:rPr lang="sv-SE" smtClean="0"/>
              <a:pPr>
                <a:defRPr/>
              </a:pPr>
              <a:t>9</a:t>
            </a:fld>
            <a:endParaRPr lang="sv-SE"/>
          </a:p>
        </p:txBody>
      </p:sp>
    </p:spTree>
    <p:extLst>
      <p:ext uri="{BB962C8B-B14F-4D97-AF65-F5344CB8AC3E}">
        <p14:creationId xmlns:p14="http://schemas.microsoft.com/office/powerpoint/2010/main" val="210261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sv-SE" sz="2000" dirty="0" smtClean="0"/>
              <a:t>Basprognos: personbil +23 procent, lastbil +33 procent till 2030</a:t>
            </a:r>
          </a:p>
          <a:p>
            <a:pPr marL="0" marR="0" lvl="1" indent="0" algn="l" defTabSz="914400" rtl="0" eaLnBrk="0" fontAlgn="base" latinLnBrk="0" hangingPunct="0">
              <a:lnSpc>
                <a:spcPct val="100000"/>
              </a:lnSpc>
              <a:spcBef>
                <a:spcPct val="30000"/>
              </a:spcBef>
              <a:spcAft>
                <a:spcPct val="0"/>
              </a:spcAft>
              <a:buClrTx/>
              <a:buSzTx/>
              <a:buFontTx/>
              <a:buNone/>
              <a:tabLst/>
              <a:defRPr/>
            </a:pPr>
            <a:r>
              <a:rPr lang="sv-SE" sz="2000" dirty="0" smtClean="0"/>
              <a:t>Klimatscenario: personbil -10 till -20 procent, lastbil +/-0 procent</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sv-SE" sz="2000" dirty="0" smtClean="0"/>
          </a:p>
          <a:p>
            <a:endParaRPr lang="sv-SE" dirty="0"/>
          </a:p>
        </p:txBody>
      </p:sp>
      <p:sp>
        <p:nvSpPr>
          <p:cNvPr id="4" name="Platshållare för bildnummer 3"/>
          <p:cNvSpPr>
            <a:spLocks noGrp="1"/>
          </p:cNvSpPr>
          <p:nvPr>
            <p:ph type="sldNum" sz="quarter" idx="10"/>
          </p:nvPr>
        </p:nvSpPr>
        <p:spPr/>
        <p:txBody>
          <a:bodyPr/>
          <a:lstStyle/>
          <a:p>
            <a:pPr>
              <a:defRPr/>
            </a:pPr>
            <a:fld id="{86A5A475-FC7F-4ACF-8698-0E2208C2B4E0}" type="slidenum">
              <a:rPr lang="sv-SE" smtClean="0"/>
              <a:pPr>
                <a:defRPr/>
              </a:pPr>
              <a:t>11</a:t>
            </a:fld>
            <a:endParaRPr lang="sv-SE"/>
          </a:p>
        </p:txBody>
      </p:sp>
    </p:spTree>
    <p:extLst>
      <p:ext uri="{BB962C8B-B14F-4D97-AF65-F5344CB8AC3E}">
        <p14:creationId xmlns:p14="http://schemas.microsoft.com/office/powerpoint/2010/main" val="1513977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sv-SE" sz="2000" dirty="0" smtClean="0"/>
              <a:t>Basprognos: personbil +23 procent, lastbil +33 procent till 2030</a:t>
            </a:r>
          </a:p>
          <a:p>
            <a:pPr marL="0" marR="0" lvl="1" indent="0" algn="l" defTabSz="914400" rtl="0" eaLnBrk="0" fontAlgn="base" latinLnBrk="0" hangingPunct="0">
              <a:lnSpc>
                <a:spcPct val="100000"/>
              </a:lnSpc>
              <a:spcBef>
                <a:spcPct val="30000"/>
              </a:spcBef>
              <a:spcAft>
                <a:spcPct val="0"/>
              </a:spcAft>
              <a:buClrTx/>
              <a:buSzTx/>
              <a:buFontTx/>
              <a:buNone/>
              <a:tabLst/>
              <a:defRPr/>
            </a:pPr>
            <a:r>
              <a:rPr lang="sv-SE" sz="2000" dirty="0" smtClean="0"/>
              <a:t>Klimatscenario: personbil -10 till -20 procent, lastbil +/-0 procent</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sv-SE" sz="2000" dirty="0" smtClean="0"/>
          </a:p>
          <a:p>
            <a:endParaRPr lang="sv-SE" dirty="0"/>
          </a:p>
        </p:txBody>
      </p:sp>
      <p:sp>
        <p:nvSpPr>
          <p:cNvPr id="4" name="Platshållare för bildnummer 3"/>
          <p:cNvSpPr>
            <a:spLocks noGrp="1"/>
          </p:cNvSpPr>
          <p:nvPr>
            <p:ph type="sldNum" sz="quarter" idx="10"/>
          </p:nvPr>
        </p:nvSpPr>
        <p:spPr/>
        <p:txBody>
          <a:bodyPr/>
          <a:lstStyle/>
          <a:p>
            <a:pPr>
              <a:defRPr/>
            </a:pPr>
            <a:fld id="{86A5A475-FC7F-4ACF-8698-0E2208C2B4E0}" type="slidenum">
              <a:rPr lang="sv-SE" smtClean="0"/>
              <a:pPr>
                <a:defRPr/>
              </a:pPr>
              <a:t>12</a:t>
            </a:fld>
            <a:endParaRPr lang="sv-SE"/>
          </a:p>
        </p:txBody>
      </p:sp>
    </p:spTree>
    <p:extLst>
      <p:ext uri="{BB962C8B-B14F-4D97-AF65-F5344CB8AC3E}">
        <p14:creationId xmlns:p14="http://schemas.microsoft.com/office/powerpoint/2010/main" val="426633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dirty="0" smtClean="0"/>
              <a:t>Klicka här för att ändra format</a:t>
            </a:r>
            <a:endParaRPr lang="sv-SE" dirty="0"/>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smtClean="0"/>
              <a:t>Klicka här för att ändra format på underrubrik i bakgrunden</a:t>
            </a:r>
            <a:endParaRPr lang="sv-SE" dirty="0"/>
          </a:p>
        </p:txBody>
      </p:sp>
      <p:sp>
        <p:nvSpPr>
          <p:cNvPr id="4" name="Rectangle 26"/>
          <p:cNvSpPr>
            <a:spLocks noGrp="1" noChangeArrowheads="1"/>
          </p:cNvSpPr>
          <p:nvPr>
            <p:ph type="ftr" sz="quarter" idx="10"/>
          </p:nvPr>
        </p:nvSpPr>
        <p:spPr>
          <a:ln/>
        </p:spPr>
        <p:txBody>
          <a:bodyPr/>
          <a:lstStyle>
            <a:lvl1pPr>
              <a:defRPr/>
            </a:lvl1pPr>
          </a:lstStyle>
          <a:p>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Klicka här för att ändra format</a:t>
            </a:r>
            <a:endParaRPr lang="sv-SE" dirty="0"/>
          </a:p>
        </p:txBody>
      </p:sp>
      <p:sp>
        <p:nvSpPr>
          <p:cNvPr id="3" name="Platshållare för innehåll 2"/>
          <p:cNvSpPr>
            <a:spLocks noGrp="1"/>
          </p:cNvSpPr>
          <p:nvPr>
            <p:ph idx="1"/>
          </p:nvPr>
        </p:nvSpPr>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Rectangle 26"/>
          <p:cNvSpPr>
            <a:spLocks noGrp="1" noChangeArrowheads="1"/>
          </p:cNvSpPr>
          <p:nvPr>
            <p:ph type="ftr" sz="quarter" idx="10"/>
          </p:nvPr>
        </p:nvSpPr>
        <p:spPr>
          <a:ln/>
        </p:spPr>
        <p:txBody>
          <a:bodyPr/>
          <a:lstStyle>
            <a:lvl1pPr>
              <a:defRPr/>
            </a:lvl1pPr>
          </a:lstStyle>
          <a:p>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Klicka här för att ändra format</a:t>
            </a:r>
            <a:endParaRPr lang="sv-SE" dirty="0"/>
          </a:p>
        </p:txBody>
      </p:sp>
      <p:sp>
        <p:nvSpPr>
          <p:cNvPr id="3" name="Rectangle 26"/>
          <p:cNvSpPr>
            <a:spLocks noGrp="1" noChangeArrowheads="1"/>
          </p:cNvSpPr>
          <p:nvPr>
            <p:ph type="ftr" sz="quarter" idx="10"/>
          </p:nvPr>
        </p:nvSpPr>
        <p:spPr>
          <a:ln/>
        </p:spPr>
        <p:txBody>
          <a:bodyPr/>
          <a:lstStyle>
            <a:lvl1pPr>
              <a:defRPr/>
            </a:lvl1pPr>
          </a:lstStyle>
          <a:p>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Rubrik och punktlista">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714348" y="1467016"/>
            <a:ext cx="7632000" cy="4248000"/>
          </a:xfrm>
        </p:spPr>
        <p:txBody>
          <a:bodyPr/>
          <a:lstStyle>
            <a:lvl1pPr marL="273600" marR="0" indent="-273600" algn="l" defTabSz="914400" rtl="0" eaLnBrk="0" fontAlgn="base" latinLnBrk="0" hangingPunct="0">
              <a:lnSpc>
                <a:spcPts val="2200"/>
              </a:lnSpc>
              <a:spcBef>
                <a:spcPts val="400"/>
              </a:spcBef>
              <a:spcAft>
                <a:spcPts val="600"/>
              </a:spcAft>
              <a:buClrTx/>
              <a:buSzTx/>
              <a:buFont typeface="Arial" charset="0"/>
              <a:buChar char="•"/>
              <a:tabLst>
                <a:tab pos="266700" algn="l"/>
              </a:tabLst>
              <a:defRPr sz="1800"/>
            </a:lvl1pPr>
            <a:lvl2pPr>
              <a:spcBef>
                <a:spcPts val="24"/>
              </a:spcBef>
              <a:defRPr sz="1600"/>
            </a:lvl2pPr>
            <a:lvl3pPr>
              <a:spcBef>
                <a:spcPts val="24"/>
              </a:spcBef>
              <a:defRPr sz="1600"/>
            </a:lvl3pPr>
            <a:lvl4pPr>
              <a:spcBef>
                <a:spcPts val="24"/>
              </a:spcBef>
              <a:defRPr sz="1600"/>
            </a:lvl4pPr>
            <a:lvl5pPr>
              <a:spcBef>
                <a:spcPts val="24"/>
              </a:spcBef>
              <a:defRPr sz="1600"/>
            </a:lvl5pPr>
          </a:lstStyle>
          <a:p>
            <a:pPr lvl="0"/>
            <a:r>
              <a:rPr lang="sv-SE" dirty="0" smtClean="0"/>
              <a:t>Klicka här för att ändra format på bakgrundstexten</a:t>
            </a:r>
          </a:p>
          <a:p>
            <a:pPr lvl="0"/>
            <a:r>
              <a:rPr lang="sv-SE" dirty="0" smtClean="0"/>
              <a:t>Klicka här för att ändra format på bakgrundstexten</a:t>
            </a:r>
          </a:p>
          <a:p>
            <a:pPr lvl="0"/>
            <a:r>
              <a:rPr lang="sv-SE" dirty="0" smtClean="0"/>
              <a:t>Klicka här för att ändra format på bakgrundstexten</a:t>
            </a:r>
          </a:p>
          <a:p>
            <a:pPr lvl="0"/>
            <a:r>
              <a:rPr lang="sv-SE" dirty="0" smtClean="0"/>
              <a:t>Klicka här för att ändra format på bakgrundstexten</a:t>
            </a:r>
          </a:p>
          <a:p>
            <a:pPr lvl="0"/>
            <a:endParaRPr lang="sv-SE" dirty="0" smtClean="0"/>
          </a:p>
          <a:p>
            <a:pPr lvl="0"/>
            <a:endParaRPr lang="sv-SE" dirty="0" smtClean="0"/>
          </a:p>
          <a:p>
            <a:pPr lvl="0"/>
            <a:endParaRPr lang="sv-SE" dirty="0" smtClean="0"/>
          </a:p>
          <a:p>
            <a:pPr lvl="0"/>
            <a:endParaRPr lang="sv-SE" dirty="0" smtClean="0"/>
          </a:p>
          <a:p>
            <a:pPr lvl="0"/>
            <a:endParaRPr lang="sv-SE" dirty="0" smtClean="0"/>
          </a:p>
          <a:p>
            <a:pPr lvl="0"/>
            <a:endParaRPr lang="sv-SE" dirty="0" smtClean="0"/>
          </a:p>
          <a:p>
            <a:pPr lvl="0"/>
            <a:endParaRPr lang="sv-SE" dirty="0" smtClean="0"/>
          </a:p>
        </p:txBody>
      </p:sp>
      <p:sp>
        <p:nvSpPr>
          <p:cNvPr id="4" name="Rubrik 1"/>
          <p:cNvSpPr>
            <a:spLocks noGrp="1"/>
          </p:cNvSpPr>
          <p:nvPr>
            <p:ph type="title"/>
          </p:nvPr>
        </p:nvSpPr>
        <p:spPr>
          <a:xfrm>
            <a:off x="714348" y="428604"/>
            <a:ext cx="7772400" cy="1036800"/>
          </a:xfrm>
        </p:spPr>
        <p:txBody>
          <a:bodyPr/>
          <a:lstStyle>
            <a:lvl1pPr>
              <a:defRPr b="0"/>
            </a:lvl1pPr>
          </a:lstStyle>
          <a:p>
            <a:r>
              <a:rPr lang="sv-SE" dirty="0" smtClean="0"/>
              <a:t>Klicka här för att ändra format</a:t>
            </a:r>
            <a:endParaRPr lang="sv-SE" dirty="0"/>
          </a:p>
        </p:txBody>
      </p:sp>
    </p:spTree>
    <p:extLst>
      <p:ext uri="{BB962C8B-B14F-4D97-AF65-F5344CB8AC3E}">
        <p14:creationId xmlns:p14="http://schemas.microsoft.com/office/powerpoint/2010/main" val="3075938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rtsida">
    <p:spTree>
      <p:nvGrpSpPr>
        <p:cNvPr id="1" name=""/>
        <p:cNvGrpSpPr/>
        <p:nvPr/>
      </p:nvGrpSpPr>
      <p:grpSpPr>
        <a:xfrm>
          <a:off x="0" y="0"/>
          <a:ext cx="0" cy="0"/>
          <a:chOff x="0" y="0"/>
          <a:chExt cx="0" cy="0"/>
        </a:xfrm>
      </p:grpSpPr>
      <p:sp>
        <p:nvSpPr>
          <p:cNvPr id="2" name="Platshållare för rubrik 7"/>
          <p:cNvSpPr>
            <a:spLocks noGrp="1"/>
          </p:cNvSpPr>
          <p:nvPr>
            <p:ph type="title"/>
          </p:nvPr>
        </p:nvSpPr>
        <p:spPr bwMode="auto">
          <a:xfrm>
            <a:off x="285720" y="357166"/>
            <a:ext cx="2571768" cy="2725737"/>
          </a:xfrm>
          <a:prstGeom prst="rect">
            <a:avLst/>
          </a:prstGeom>
          <a:noFill/>
          <a:ln w="9525">
            <a:noFill/>
            <a:miter lim="800000"/>
            <a:headEnd/>
            <a:tailEnd/>
          </a:ln>
        </p:spPr>
        <p:txBody>
          <a:bodyPr/>
          <a:lstStyle>
            <a:lvl1pPr>
              <a:defRPr/>
            </a:lvl1pPr>
          </a:lstStyle>
          <a:p>
            <a:pPr lvl="0"/>
            <a:r>
              <a:rPr lang="sv-SE" smtClean="0"/>
              <a:t>Klicka här för att ändra format</a:t>
            </a:r>
            <a:endParaRPr lang="sv-SE" dirty="0" smtClean="0"/>
          </a:p>
        </p:txBody>
      </p:sp>
    </p:spTree>
    <p:extLst>
      <p:ext uri="{BB962C8B-B14F-4D97-AF65-F5344CB8AC3E}">
        <p14:creationId xmlns:p14="http://schemas.microsoft.com/office/powerpoint/2010/main" val="3659982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5.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71" name="Picture 23" descr="bottenstrip_rod_toning ljustillmork"/>
          <p:cNvPicPr>
            <a:picLocks noChangeAspect="1" noChangeArrowheads="1"/>
          </p:cNvPicPr>
          <p:nvPr/>
        </p:nvPicPr>
        <p:blipFill>
          <a:blip r:embed="rId6" cstate="print"/>
          <a:srcRect l="3429" r="2547"/>
          <a:stretch>
            <a:fillRect/>
          </a:stretch>
        </p:blipFill>
        <p:spPr bwMode="auto">
          <a:xfrm>
            <a:off x="0" y="6169025"/>
            <a:ext cx="9144000" cy="698500"/>
          </a:xfrm>
          <a:prstGeom prst="rect">
            <a:avLst/>
          </a:prstGeom>
          <a:noFill/>
        </p:spPr>
      </p:pic>
      <p:sp>
        <p:nvSpPr>
          <p:cNvPr id="2050" name="Platshållare för rubrik 1"/>
          <p:cNvSpPr>
            <a:spLocks noGrp="1"/>
          </p:cNvSpPr>
          <p:nvPr>
            <p:ph type="title"/>
          </p:nvPr>
        </p:nvSpPr>
        <p:spPr bwMode="auto">
          <a:xfrm>
            <a:off x="457200" y="4143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v-SE" smtClean="0"/>
              <a:t>Klicka här för att ändra format</a:t>
            </a:r>
          </a:p>
        </p:txBody>
      </p:sp>
      <p:sp>
        <p:nvSpPr>
          <p:cNvPr id="2051" name="Platshållare för text 2"/>
          <p:cNvSpPr>
            <a:spLocks noGrp="1"/>
          </p:cNvSpPr>
          <p:nvPr>
            <p:ph type="body" idx="1"/>
          </p:nvPr>
        </p:nvSpPr>
        <p:spPr bwMode="auto">
          <a:xfrm>
            <a:off x="457200" y="1711325"/>
            <a:ext cx="8229600" cy="43100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7" name="textruta 6"/>
          <p:cNvSpPr txBox="1"/>
          <p:nvPr/>
        </p:nvSpPr>
        <p:spPr>
          <a:xfrm>
            <a:off x="288925" y="6448425"/>
            <a:ext cx="428625" cy="215900"/>
          </a:xfrm>
          <a:prstGeom prst="rect">
            <a:avLst/>
          </a:prstGeom>
          <a:noFill/>
        </p:spPr>
        <p:txBody>
          <a:bodyPr>
            <a:spAutoFit/>
          </a:bodyPr>
          <a:lstStyle/>
          <a:p>
            <a:pPr>
              <a:defRPr/>
            </a:pPr>
            <a:fld id="{A94A0F64-71CD-4FAB-87A0-B95B5623A057}" type="slidenum">
              <a:rPr lang="sv-SE" sz="800">
                <a:solidFill>
                  <a:schemeClr val="bg1"/>
                </a:solidFill>
              </a:rPr>
              <a:pPr>
                <a:defRPr/>
              </a:pPr>
              <a:t>‹#›</a:t>
            </a:fld>
            <a:endParaRPr lang="sv-SE" sz="800" dirty="0">
              <a:solidFill>
                <a:schemeClr val="bg1"/>
              </a:solidFill>
            </a:endParaRPr>
          </a:p>
        </p:txBody>
      </p:sp>
      <p:sp>
        <p:nvSpPr>
          <p:cNvPr id="8" name="textruta 7"/>
          <p:cNvSpPr txBox="1"/>
          <p:nvPr/>
        </p:nvSpPr>
        <p:spPr>
          <a:xfrm>
            <a:off x="555625" y="6448425"/>
            <a:ext cx="750888" cy="215900"/>
          </a:xfrm>
          <a:prstGeom prst="rect">
            <a:avLst/>
          </a:prstGeom>
          <a:noFill/>
        </p:spPr>
        <p:txBody>
          <a:bodyPr>
            <a:spAutoFit/>
          </a:bodyPr>
          <a:lstStyle/>
          <a:p>
            <a:pPr>
              <a:defRPr/>
            </a:pPr>
            <a:fld id="{077D8C2F-A12E-42C7-9D8C-6FAF3C5D08E3}" type="datetime1">
              <a:rPr lang="sv-SE" sz="800">
                <a:solidFill>
                  <a:schemeClr val="bg1"/>
                </a:solidFill>
              </a:rPr>
              <a:pPr>
                <a:defRPr/>
              </a:pPr>
              <a:t>2019-09-17</a:t>
            </a:fld>
            <a:endParaRPr lang="sv-SE" sz="800" dirty="0">
              <a:solidFill>
                <a:schemeClr val="bg1"/>
              </a:solidFill>
            </a:endParaRPr>
          </a:p>
        </p:txBody>
      </p:sp>
      <p:sp>
        <p:nvSpPr>
          <p:cNvPr id="2074" name="Rectangle 26"/>
          <p:cNvSpPr>
            <a:spLocks noGrp="1" noChangeArrowheads="1"/>
          </p:cNvSpPr>
          <p:nvPr>
            <p:ph type="ftr" sz="quarter" idx="3"/>
          </p:nvPr>
        </p:nvSpPr>
        <p:spPr bwMode="auto">
          <a:xfrm>
            <a:off x="3336925" y="6423025"/>
            <a:ext cx="2895600" cy="358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a:solidFill>
                  <a:schemeClr val="bg1"/>
                </a:solidFill>
              </a:defRPr>
            </a:lvl1pPr>
          </a:lstStyle>
          <a:p>
            <a:endParaRPr lang="sv-SE"/>
          </a:p>
        </p:txBody>
      </p:sp>
    </p:spTree>
  </p:cSld>
  <p:clrMap bg1="lt1" tx1="dk1" bg2="lt2" tx2="dk2" accent1="accent1" accent2="accent2" accent3="accent3" accent4="accent4" accent5="accent5" accent6="accent6" hlink="hlink" folHlink="folHlink"/>
  <p:sldLayoutIdLst>
    <p:sldLayoutId id="2147483695" r:id="rId1"/>
    <p:sldLayoutId id="2147483694" r:id="rId2"/>
    <p:sldLayoutId id="2147483693" r:id="rId3"/>
    <p:sldLayoutId id="2147483696" r:id="rId4"/>
  </p:sldLayoutIdLst>
  <p:hf hdr="0" ftr="0" dt="0"/>
  <p:txStyles>
    <p:titleStyle>
      <a:lvl1pPr algn="l" rtl="0" eaLnBrk="0" fontAlgn="base" hangingPunct="0">
        <a:spcBef>
          <a:spcPct val="0"/>
        </a:spcBef>
        <a:spcAft>
          <a:spcPct val="0"/>
        </a:spcAft>
        <a:defRPr sz="28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2800">
          <a:solidFill>
            <a:schemeClr val="tx1"/>
          </a:solidFill>
          <a:latin typeface="Arial" charset="0"/>
          <a:cs typeface="Arial" charset="0"/>
        </a:defRPr>
      </a:lvl2pPr>
      <a:lvl3pPr algn="l" rtl="0" eaLnBrk="0" fontAlgn="base" hangingPunct="0">
        <a:spcBef>
          <a:spcPct val="0"/>
        </a:spcBef>
        <a:spcAft>
          <a:spcPct val="0"/>
        </a:spcAft>
        <a:defRPr sz="2800">
          <a:solidFill>
            <a:schemeClr val="tx1"/>
          </a:solidFill>
          <a:latin typeface="Arial" charset="0"/>
          <a:cs typeface="Arial" charset="0"/>
        </a:defRPr>
      </a:lvl3pPr>
      <a:lvl4pPr algn="l" rtl="0" eaLnBrk="0" fontAlgn="base" hangingPunct="0">
        <a:spcBef>
          <a:spcPct val="0"/>
        </a:spcBef>
        <a:spcAft>
          <a:spcPct val="0"/>
        </a:spcAft>
        <a:defRPr sz="2800">
          <a:solidFill>
            <a:schemeClr val="tx1"/>
          </a:solidFill>
          <a:latin typeface="Arial" charset="0"/>
          <a:cs typeface="Arial" charset="0"/>
        </a:defRPr>
      </a:lvl4pPr>
      <a:lvl5pPr algn="l" rtl="0" eaLnBrk="0" fontAlgn="base" hangingPunct="0">
        <a:spcBef>
          <a:spcPct val="0"/>
        </a:spcBef>
        <a:spcAft>
          <a:spcPct val="0"/>
        </a:spcAft>
        <a:defRPr sz="2800">
          <a:solidFill>
            <a:schemeClr val="tx1"/>
          </a:solidFill>
          <a:latin typeface="Arial" charset="0"/>
          <a:cs typeface="Arial" charset="0"/>
        </a:defRPr>
      </a:lvl5pPr>
      <a:lvl6pPr marL="457200" algn="l" rtl="0" fontAlgn="base">
        <a:spcBef>
          <a:spcPct val="0"/>
        </a:spcBef>
        <a:spcAft>
          <a:spcPct val="0"/>
        </a:spcAft>
        <a:defRPr sz="2800" b="1">
          <a:solidFill>
            <a:schemeClr val="tx1"/>
          </a:solidFill>
          <a:latin typeface="Arial" charset="0"/>
          <a:cs typeface="Arial" charset="0"/>
        </a:defRPr>
      </a:lvl6pPr>
      <a:lvl7pPr marL="914400" algn="l" rtl="0" fontAlgn="base">
        <a:spcBef>
          <a:spcPct val="0"/>
        </a:spcBef>
        <a:spcAft>
          <a:spcPct val="0"/>
        </a:spcAft>
        <a:defRPr sz="2800" b="1">
          <a:solidFill>
            <a:schemeClr val="tx1"/>
          </a:solidFill>
          <a:latin typeface="Arial" charset="0"/>
          <a:cs typeface="Arial" charset="0"/>
        </a:defRPr>
      </a:lvl7pPr>
      <a:lvl8pPr marL="1371600" algn="l" rtl="0" fontAlgn="base">
        <a:spcBef>
          <a:spcPct val="0"/>
        </a:spcBef>
        <a:spcAft>
          <a:spcPct val="0"/>
        </a:spcAft>
        <a:defRPr sz="2800" b="1">
          <a:solidFill>
            <a:schemeClr val="tx1"/>
          </a:solidFill>
          <a:latin typeface="Arial" charset="0"/>
          <a:cs typeface="Arial" charset="0"/>
        </a:defRPr>
      </a:lvl8pPr>
      <a:lvl9pPr marL="1828800" algn="l" rtl="0" fontAlgn="base">
        <a:spcBef>
          <a:spcPct val="0"/>
        </a:spcBef>
        <a:spcAft>
          <a:spcPct val="0"/>
        </a:spcAft>
        <a:defRPr sz="2800" b="1">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charset="0"/>
        <a:buChar char="–"/>
        <a:defRPr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charset="0"/>
        <a:buChar char="•"/>
        <a:defRPr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10"/>
          <p:cNvPicPr>
            <a:picLocks noChangeAspect="1" noChangeArrowheads="1"/>
          </p:cNvPicPr>
          <p:nvPr/>
        </p:nvPicPr>
        <p:blipFill>
          <a:blip r:embed="rId3" cstate="print"/>
          <a:srcRect l="12184" t="423" b="2805"/>
          <a:stretch>
            <a:fillRect/>
          </a:stretch>
        </p:blipFill>
        <p:spPr bwMode="auto">
          <a:xfrm>
            <a:off x="142875" y="144463"/>
            <a:ext cx="2854325" cy="6583362"/>
          </a:xfrm>
          <a:prstGeom prst="rect">
            <a:avLst/>
          </a:prstGeom>
          <a:noFill/>
          <a:ln w="9525">
            <a:noFill/>
            <a:miter lim="800000"/>
            <a:headEnd/>
            <a:tailEnd/>
          </a:ln>
        </p:spPr>
      </p:pic>
      <p:sp>
        <p:nvSpPr>
          <p:cNvPr id="1027" name="Platshållare för rubrik 7"/>
          <p:cNvSpPr>
            <a:spLocks noGrp="1"/>
          </p:cNvSpPr>
          <p:nvPr>
            <p:ph type="title"/>
          </p:nvPr>
        </p:nvSpPr>
        <p:spPr bwMode="auto">
          <a:xfrm>
            <a:off x="285750" y="357188"/>
            <a:ext cx="2571750" cy="27257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Klicka här för att ange rubrik</a:t>
            </a:r>
          </a:p>
        </p:txBody>
      </p:sp>
      <p:pic>
        <p:nvPicPr>
          <p:cNvPr id="1028" name="Picture 36" descr="TRAFIKVERKET_LOGO_till_ppt-mall"/>
          <p:cNvPicPr>
            <a:picLocks noChangeAspect="1" noChangeArrowheads="1"/>
          </p:cNvPicPr>
          <p:nvPr/>
        </p:nvPicPr>
        <p:blipFill>
          <a:blip r:embed="rId4" cstate="print"/>
          <a:srcRect/>
          <a:stretch>
            <a:fillRect/>
          </a:stretch>
        </p:blipFill>
        <p:spPr bwMode="auto">
          <a:xfrm>
            <a:off x="3143250" y="3829050"/>
            <a:ext cx="5541963" cy="1087438"/>
          </a:xfrm>
          <a:prstGeom prst="rect">
            <a:avLst/>
          </a:prstGeom>
          <a:noFill/>
          <a:ln w="9525">
            <a:noFill/>
            <a:miter lim="800000"/>
            <a:headEnd/>
            <a:tailEnd/>
          </a:ln>
        </p:spPr>
      </p:pic>
    </p:spTree>
    <p:extLst>
      <p:ext uri="{BB962C8B-B14F-4D97-AF65-F5344CB8AC3E}">
        <p14:creationId xmlns:p14="http://schemas.microsoft.com/office/powerpoint/2010/main" val="430629580"/>
      </p:ext>
    </p:extLst>
  </p:cSld>
  <p:clrMap bg1="lt1" tx1="dk1" bg2="lt2" tx2="dk2" accent1="accent1" accent2="accent2" accent3="accent3" accent4="accent4" accent5="accent5" accent6="accent6" hlink="hlink" folHlink="folHlink"/>
  <p:sldLayoutIdLst>
    <p:sldLayoutId id="2147483698" r:id="rId1"/>
  </p:sldLayoutIdLst>
  <p:hf hdr="0" ftr="0" dt="0"/>
  <p:txStyles>
    <p:titleStyle>
      <a:lvl1pPr algn="l" rtl="0" eaLnBrk="1" fontAlgn="base" hangingPunct="1">
        <a:spcBef>
          <a:spcPct val="0"/>
        </a:spcBef>
        <a:spcAft>
          <a:spcPct val="0"/>
        </a:spcAft>
        <a:defRPr sz="2000" b="1" kern="12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2000" b="1">
          <a:solidFill>
            <a:schemeClr val="bg1"/>
          </a:solidFill>
          <a:latin typeface="Arial" charset="0"/>
          <a:cs typeface="Arial" charset="0"/>
        </a:defRPr>
      </a:lvl2pPr>
      <a:lvl3pPr algn="l" rtl="0" eaLnBrk="1" fontAlgn="base" hangingPunct="1">
        <a:spcBef>
          <a:spcPct val="0"/>
        </a:spcBef>
        <a:spcAft>
          <a:spcPct val="0"/>
        </a:spcAft>
        <a:defRPr sz="2000" b="1">
          <a:solidFill>
            <a:schemeClr val="bg1"/>
          </a:solidFill>
          <a:latin typeface="Arial" charset="0"/>
          <a:cs typeface="Arial" charset="0"/>
        </a:defRPr>
      </a:lvl3pPr>
      <a:lvl4pPr algn="l" rtl="0" eaLnBrk="1" fontAlgn="base" hangingPunct="1">
        <a:spcBef>
          <a:spcPct val="0"/>
        </a:spcBef>
        <a:spcAft>
          <a:spcPct val="0"/>
        </a:spcAft>
        <a:defRPr sz="2000" b="1">
          <a:solidFill>
            <a:schemeClr val="bg1"/>
          </a:solidFill>
          <a:latin typeface="Arial" charset="0"/>
          <a:cs typeface="Arial" charset="0"/>
        </a:defRPr>
      </a:lvl4pPr>
      <a:lvl5pPr algn="l" rtl="0" eaLnBrk="1" fontAlgn="base" hangingPunct="1">
        <a:spcBef>
          <a:spcPct val="0"/>
        </a:spcBef>
        <a:spcAft>
          <a:spcPct val="0"/>
        </a:spcAft>
        <a:defRPr sz="2000" b="1">
          <a:solidFill>
            <a:schemeClr val="bg1"/>
          </a:solidFill>
          <a:latin typeface="Arial" charset="0"/>
          <a:cs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hyperlink" Target="http://www.google.se/url?sa=i&amp;source=images&amp;cd=&amp;cad=rja&amp;docid=f4QFfaCwgDZbfM&amp;tbnid=DpGjwoOTWAN3wM:&amp;ved=0CAgQjRwwAA&amp;url=http://news.volvogroup.com/2013/02/25/plug-in-hybrid-bus-saves-75-per-cent/&amp;ei=J0qaUeWpGYmG4gTj-4HgAw&amp;psig=AFQjCNE3b38OmbTlWF8sfKUuT-46wU1Kfg&amp;ust=1369152423457432"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33.jp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40.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4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68.jpeg"/><Relationship Id="rId4" Type="http://schemas.openxmlformats.org/officeDocument/2006/relationships/image" Target="../media/image67.jpeg"/></Relationships>
</file>

<file path=ppt/slides/_rels/slide4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4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17.jpe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ubrik 1"/>
          <p:cNvSpPr>
            <a:spLocks noGrp="1"/>
          </p:cNvSpPr>
          <p:nvPr>
            <p:ph type="title"/>
          </p:nvPr>
        </p:nvSpPr>
        <p:spPr>
          <a:xfrm>
            <a:off x="285720" y="357166"/>
            <a:ext cx="2774112" cy="3168087"/>
          </a:xfrm>
        </p:spPr>
        <p:txBody>
          <a:bodyPr/>
          <a:lstStyle/>
          <a:p>
            <a:r>
              <a:rPr lang="en-US" sz="1800" dirty="0"/>
              <a:t>Traffic trends and climate goals for the Swedish transport sector</a:t>
            </a:r>
            <a:r>
              <a:rPr lang="sv-SE" b="0" dirty="0" smtClean="0"/>
              <a:t/>
            </a:r>
            <a:br>
              <a:rPr lang="sv-SE" b="0" dirty="0" smtClean="0"/>
            </a:br>
            <a:r>
              <a:rPr lang="sv-SE" sz="1800" dirty="0" smtClean="0"/>
              <a:t/>
            </a:r>
            <a:br>
              <a:rPr lang="sv-SE" sz="1800" dirty="0" smtClean="0"/>
            </a:br>
            <a:r>
              <a:rPr lang="sv-SE" sz="1800" dirty="0" smtClean="0"/>
              <a:t/>
            </a:r>
            <a:br>
              <a:rPr lang="sv-SE" sz="1800" dirty="0" smtClean="0"/>
            </a:br>
            <a:r>
              <a:rPr lang="sv-SE" sz="1800" dirty="0" smtClean="0"/>
              <a:t/>
            </a:r>
            <a:br>
              <a:rPr lang="sv-SE" sz="1800" dirty="0" smtClean="0"/>
            </a:br>
            <a:r>
              <a:rPr lang="sv-SE" sz="1800" dirty="0" smtClean="0"/>
              <a:t/>
            </a:r>
            <a:br>
              <a:rPr lang="sv-SE" sz="1800" dirty="0" smtClean="0"/>
            </a:br>
            <a:r>
              <a:rPr lang="sv-SE" sz="1800" dirty="0" smtClean="0"/>
              <a:t/>
            </a:r>
            <a:br>
              <a:rPr lang="sv-SE" sz="1800" dirty="0" smtClean="0"/>
            </a:br>
            <a:r>
              <a:rPr lang="sv-SE" sz="1800" dirty="0" smtClean="0"/>
              <a:t/>
            </a:r>
            <a:br>
              <a:rPr lang="sv-SE" sz="1800" dirty="0" smtClean="0"/>
            </a:br>
            <a:r>
              <a:rPr lang="sv-SE" sz="1800" dirty="0" smtClean="0"/>
              <a:t/>
            </a:r>
            <a:br>
              <a:rPr lang="sv-SE" sz="1800" dirty="0" smtClean="0"/>
            </a:br>
            <a:r>
              <a:rPr lang="sv-SE" sz="1800" dirty="0"/>
              <a:t/>
            </a:r>
            <a:br>
              <a:rPr lang="sv-SE" sz="1800" dirty="0"/>
            </a:br>
            <a:r>
              <a:rPr lang="sv-SE" sz="1800" dirty="0" smtClean="0"/>
              <a:t/>
            </a:r>
            <a:br>
              <a:rPr lang="sv-SE" sz="1800" dirty="0" smtClean="0"/>
            </a:br>
            <a:r>
              <a:rPr lang="sv-SE" sz="1800" dirty="0"/>
              <a:t/>
            </a:r>
            <a:br>
              <a:rPr lang="sv-SE" sz="1800" dirty="0"/>
            </a:br>
            <a:r>
              <a:rPr lang="sv-SE" sz="1800" dirty="0" smtClean="0"/>
              <a:t/>
            </a:r>
            <a:br>
              <a:rPr lang="sv-SE" sz="1800" dirty="0" smtClean="0"/>
            </a:br>
            <a:r>
              <a:rPr lang="sv-SE" sz="1800" dirty="0"/>
              <a:t/>
            </a:r>
            <a:br>
              <a:rPr lang="sv-SE" sz="1800" dirty="0"/>
            </a:br>
            <a:r>
              <a:rPr lang="sv-SE" sz="1800" dirty="0" smtClean="0"/>
              <a:t/>
            </a:r>
            <a:br>
              <a:rPr lang="sv-SE" sz="1800" dirty="0" smtClean="0"/>
            </a:br>
            <a:r>
              <a:rPr lang="sv-SE" sz="1800" dirty="0"/>
              <a:t/>
            </a:r>
            <a:br>
              <a:rPr lang="sv-SE" sz="1800" dirty="0"/>
            </a:br>
            <a:r>
              <a:rPr lang="sv-SE" sz="1800" dirty="0" smtClean="0"/>
              <a:t/>
            </a:r>
            <a:br>
              <a:rPr lang="sv-SE" sz="1800" dirty="0" smtClean="0"/>
            </a:br>
            <a:r>
              <a:rPr lang="sv-SE" sz="1800" dirty="0"/>
              <a:t/>
            </a:r>
            <a:br>
              <a:rPr lang="sv-SE" sz="1800" dirty="0"/>
            </a:br>
            <a:r>
              <a:rPr lang="sv-SE" sz="1800" dirty="0" smtClean="0"/>
              <a:t/>
            </a:r>
            <a:br>
              <a:rPr lang="sv-SE" sz="1800" dirty="0" smtClean="0"/>
            </a:br>
            <a:r>
              <a:rPr lang="sv-SE" sz="1800" dirty="0"/>
              <a:t/>
            </a:r>
            <a:br>
              <a:rPr lang="sv-SE" sz="1800" dirty="0"/>
            </a:br>
            <a:r>
              <a:rPr lang="sv-SE" sz="1100" dirty="0" smtClean="0">
                <a:latin typeface="Arial" charset="0"/>
                <a:cs typeface="Arial" charset="0"/>
              </a:rPr>
              <a:t>Magnus.Lindgren@Trafikverket.se</a:t>
            </a:r>
            <a:r>
              <a:rPr lang="sv-SE" sz="1800" dirty="0" smtClean="0">
                <a:latin typeface="Arial" charset="0"/>
                <a:cs typeface="Arial" charset="0"/>
              </a:rPr>
              <a:t/>
            </a:r>
            <a:br>
              <a:rPr lang="sv-SE" sz="1800" dirty="0" smtClean="0">
                <a:latin typeface="Arial" charset="0"/>
                <a:cs typeface="Arial" charset="0"/>
              </a:rPr>
            </a:br>
            <a:r>
              <a:rPr lang="sv-SE" sz="1800" i="1" dirty="0" smtClean="0">
                <a:latin typeface="Arial" charset="0"/>
                <a:cs typeface="Arial" charset="0"/>
              </a:rPr>
              <a:t/>
            </a:r>
            <a:br>
              <a:rPr lang="sv-SE" sz="1800" i="1" dirty="0" smtClean="0">
                <a:latin typeface="Arial" charset="0"/>
                <a:cs typeface="Arial" charset="0"/>
              </a:rPr>
            </a:br>
            <a:r>
              <a:rPr lang="sv-SE" dirty="0" smtClean="0">
                <a:latin typeface="Arial" charset="0"/>
                <a:cs typeface="Arial" charset="0"/>
              </a:rPr>
              <a:t/>
            </a:r>
            <a:br>
              <a:rPr lang="sv-SE" dirty="0" smtClean="0">
                <a:latin typeface="Arial" charset="0"/>
                <a:cs typeface="Arial" charset="0"/>
              </a:rPr>
            </a:br>
            <a:r>
              <a:rPr lang="sv-SE" dirty="0" smtClean="0">
                <a:latin typeface="Arial" charset="0"/>
                <a:cs typeface="Arial" charset="0"/>
              </a:rPr>
              <a:t/>
            </a:r>
            <a:br>
              <a:rPr lang="sv-SE" dirty="0" smtClean="0">
                <a:latin typeface="Arial" charset="0"/>
                <a:cs typeface="Arial" charset="0"/>
              </a:rPr>
            </a:br>
            <a:r>
              <a:rPr lang="sv-SE" dirty="0" smtClean="0">
                <a:latin typeface="Arial" charset="0"/>
                <a:cs typeface="Arial" charset="0"/>
              </a:rPr>
              <a:t/>
            </a:r>
            <a:br>
              <a:rPr lang="sv-SE" dirty="0" smtClean="0">
                <a:latin typeface="Arial" charset="0"/>
                <a:cs typeface="Arial" charset="0"/>
              </a:rPr>
            </a:br>
            <a:r>
              <a:rPr lang="sv-SE" dirty="0" smtClean="0">
                <a:latin typeface="Arial" charset="0"/>
                <a:cs typeface="Arial" charset="0"/>
              </a:rPr>
              <a:t/>
            </a:r>
            <a:br>
              <a:rPr lang="sv-SE" dirty="0" smtClean="0">
                <a:latin typeface="Arial" charset="0"/>
                <a:cs typeface="Arial" charset="0"/>
              </a:rPr>
            </a:br>
            <a:endParaRPr lang="sv-SE" dirty="0" smtClean="0">
              <a:latin typeface="Arial" charset="0"/>
              <a:cs typeface="Arial" charset="0"/>
            </a:endParaRPr>
          </a:p>
        </p:txBody>
      </p:sp>
      <p:pic>
        <p:nvPicPr>
          <p:cNvPr id="8" name="Picture 4" descr="http://andromeda.adm.lu.se/info/fraga_lund/wp-content/uploads/2009/01/jorden.jpg"/>
          <p:cNvPicPr>
            <a:picLocks noChangeAspect="1" noChangeArrowheads="1"/>
          </p:cNvPicPr>
          <p:nvPr/>
        </p:nvPicPr>
        <p:blipFill>
          <a:blip r:embed="rId3" cstate="print"/>
          <a:srcRect/>
          <a:stretch>
            <a:fillRect/>
          </a:stretch>
        </p:blipFill>
        <p:spPr bwMode="auto">
          <a:xfrm>
            <a:off x="4644000" y="980728"/>
            <a:ext cx="2538453" cy="3034933"/>
          </a:xfrm>
          <a:prstGeom prst="rect">
            <a:avLst/>
          </a:prstGeom>
          <a:noFill/>
        </p:spPr>
      </p:pic>
      <p:pic>
        <p:nvPicPr>
          <p:cNvPr id="27650" name="Picture 2" descr="http://news.volvogroup.com/wp-content/themes/tidningskompaniet/image.php?src=http://news.volvogroup.com/wp-content/uploads/2013/02/hybridbuss_584x367.jpg&amp;h=367&amp;w=584&amp;zc=1">
            <a:hlinkClick r:id="rId4"/>
          </p:cNvPr>
          <p:cNvPicPr>
            <a:picLocks noChangeAspect="1" noChangeArrowheads="1"/>
          </p:cNvPicPr>
          <p:nvPr/>
        </p:nvPicPr>
        <p:blipFill>
          <a:blip r:embed="rId5" cstate="print"/>
          <a:srcRect r="2589"/>
          <a:stretch>
            <a:fillRect/>
          </a:stretch>
        </p:blipFill>
        <p:spPr bwMode="auto">
          <a:xfrm>
            <a:off x="7056000" y="5464800"/>
            <a:ext cx="1958666" cy="1263600"/>
          </a:xfrm>
          <a:prstGeom prst="rect">
            <a:avLst/>
          </a:prstGeom>
          <a:noFill/>
        </p:spPr>
      </p:pic>
      <p:pic>
        <p:nvPicPr>
          <p:cNvPr id="7" name="Picture 2" descr="http://trvbildarkivet/fotoweb/cmdrequest/rest/Preview.fwx/20283.jpg?rt=1&amp;f=5316A77AA39EC80F209631A71F30CC8D9A4CA34A2AC3199C4BFB56BCD47D83ADDFC19E54F66C0B756466E5CB288C82DE98FA3B9A789FF1A4B0EB50A9C9435E7F6AE15FB86E21B590E56A7DBF851D511E78226491577521A02715A3E8C2D234885BBF956306A44FFD423AB85DB5AF14493C650FF8193986035BE75A2958C531D2320529765CA60720EC71091DA0A461D27E624175546BCA1AD2F96B5908A7E2E77BAAA6ACAFC14ED4E7C83E1C0F1A6DF0&amp;sz=450"/>
          <p:cNvPicPr>
            <a:picLocks noChangeAspect="1" noChangeArrowheads="1"/>
          </p:cNvPicPr>
          <p:nvPr/>
        </p:nvPicPr>
        <p:blipFill>
          <a:blip r:embed="rId6" cstate="print"/>
          <a:srcRect/>
          <a:stretch>
            <a:fillRect/>
          </a:stretch>
        </p:blipFill>
        <p:spPr bwMode="auto">
          <a:xfrm>
            <a:off x="5040000" y="5464800"/>
            <a:ext cx="1882848" cy="1263600"/>
          </a:xfrm>
          <a:prstGeom prst="rect">
            <a:avLst/>
          </a:prstGeom>
          <a:noFill/>
        </p:spPr>
      </p:pic>
      <p:pic>
        <p:nvPicPr>
          <p:cNvPr id="2" name="Bildobjekt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26895" y="5475099"/>
            <a:ext cx="1879953" cy="1253302"/>
          </a:xfrm>
          <a:prstGeom prst="rect">
            <a:avLst/>
          </a:prstGeom>
        </p:spPr>
      </p:pic>
    </p:spTree>
    <p:extLst>
      <p:ext uri="{BB962C8B-B14F-4D97-AF65-F5344CB8AC3E}">
        <p14:creationId xmlns:p14="http://schemas.microsoft.com/office/powerpoint/2010/main" val="262419510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a:xfrm>
            <a:off x="460553" y="256452"/>
            <a:ext cx="8448316" cy="777600"/>
          </a:xfrm>
        </p:spPr>
        <p:txBody>
          <a:bodyPr/>
          <a:lstStyle/>
          <a:p>
            <a:r>
              <a:rPr lang="en-GB" dirty="0" smtClean="0"/>
              <a:t>Transport work on Swedish roads…keeps increasing…</a:t>
            </a:r>
            <a:endParaRPr lang="en-GB" dirty="0"/>
          </a:p>
        </p:txBody>
      </p:sp>
      <p:pic>
        <p:nvPicPr>
          <p:cNvPr id="4" name="Bildobjekt 3"/>
          <p:cNvPicPr/>
          <p:nvPr/>
        </p:nvPicPr>
        <p:blipFill>
          <a:blip r:embed="rId2"/>
          <a:stretch>
            <a:fillRect/>
          </a:stretch>
        </p:blipFill>
        <p:spPr>
          <a:xfrm>
            <a:off x="767248" y="1214847"/>
            <a:ext cx="7488478" cy="4598124"/>
          </a:xfrm>
          <a:prstGeom prst="rect">
            <a:avLst/>
          </a:prstGeom>
        </p:spPr>
      </p:pic>
    </p:spTree>
    <p:extLst>
      <p:ext uri="{BB962C8B-B14F-4D97-AF65-F5344CB8AC3E}">
        <p14:creationId xmlns:p14="http://schemas.microsoft.com/office/powerpoint/2010/main" val="3038629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0552" y="1299149"/>
            <a:ext cx="8115411" cy="3186000"/>
          </a:xfrm>
        </p:spPr>
        <p:txBody>
          <a:bodyPr/>
          <a:lstStyle/>
          <a:p>
            <a:pPr>
              <a:lnSpc>
                <a:spcPct val="100000"/>
              </a:lnSpc>
            </a:pPr>
            <a:r>
              <a:rPr lang="en-GB" sz="2000" dirty="0" smtClean="0"/>
              <a:t>Heavy duty vehicle transport increased with 3%</a:t>
            </a:r>
          </a:p>
          <a:p>
            <a:pPr lvl="1"/>
            <a:r>
              <a:rPr lang="en-GB" sz="1800" dirty="0" smtClean="0"/>
              <a:t>Record in new registrations of HDV, again</a:t>
            </a:r>
          </a:p>
          <a:p>
            <a:pPr>
              <a:lnSpc>
                <a:spcPct val="100000"/>
              </a:lnSpc>
            </a:pPr>
            <a:r>
              <a:rPr lang="en-GB" sz="2000" dirty="0" smtClean="0"/>
              <a:t>No change in passenger transport</a:t>
            </a:r>
          </a:p>
          <a:p>
            <a:pPr lvl="1"/>
            <a:r>
              <a:rPr lang="en-GB" sz="1800" dirty="0" smtClean="0"/>
              <a:t>Third highest number of new registration</a:t>
            </a:r>
          </a:p>
          <a:p>
            <a:pPr>
              <a:lnSpc>
                <a:spcPct val="100000"/>
              </a:lnSpc>
            </a:pPr>
            <a:r>
              <a:rPr lang="en-GB" sz="2000" dirty="0" smtClean="0"/>
              <a:t>Forecast indicates increased traffic volumes</a:t>
            </a:r>
          </a:p>
          <a:p>
            <a:pPr lvl="1"/>
            <a:r>
              <a:rPr lang="en-GB" sz="2000" dirty="0" smtClean="0"/>
              <a:t>Passenger cars 2014 -2030 +18%</a:t>
            </a:r>
          </a:p>
          <a:p>
            <a:pPr lvl="1"/>
            <a:r>
              <a:rPr lang="en-GB" sz="2000" dirty="0" smtClean="0"/>
              <a:t>HDV 2014-2030 +28% </a:t>
            </a:r>
          </a:p>
          <a:p>
            <a:r>
              <a:rPr lang="en-GB" sz="2200" dirty="0" smtClean="0"/>
              <a:t>New measures needed to break the trend</a:t>
            </a:r>
          </a:p>
        </p:txBody>
      </p:sp>
      <p:sp>
        <p:nvSpPr>
          <p:cNvPr id="6" name="Rubrik 4"/>
          <p:cNvSpPr>
            <a:spLocks noGrp="1"/>
          </p:cNvSpPr>
          <p:nvPr>
            <p:ph type="title"/>
          </p:nvPr>
        </p:nvSpPr>
        <p:spPr>
          <a:xfrm>
            <a:off x="460553" y="256452"/>
            <a:ext cx="8448316" cy="777600"/>
          </a:xfrm>
        </p:spPr>
        <p:txBody>
          <a:bodyPr/>
          <a:lstStyle/>
          <a:p>
            <a:r>
              <a:rPr lang="en-GB" dirty="0" smtClean="0"/>
              <a:t>Development of transport work 2018</a:t>
            </a:r>
            <a:endParaRPr lang="en-GB" dirty="0"/>
          </a:p>
        </p:txBody>
      </p:sp>
      <p:pic>
        <p:nvPicPr>
          <p:cNvPr id="4" name="Bildobjekt 3"/>
          <p:cNvPicPr>
            <a:picLocks noChangeAspect="1"/>
          </p:cNvPicPr>
          <p:nvPr/>
        </p:nvPicPr>
        <p:blipFill rotWithShape="1">
          <a:blip r:embed="rId3" cstate="print">
            <a:extLst>
              <a:ext uri="{28A0092B-C50C-407E-A947-70E740481C1C}">
                <a14:useLocalDpi xmlns:a14="http://schemas.microsoft.com/office/drawing/2010/main" val="0"/>
              </a:ext>
            </a:extLst>
          </a:blip>
          <a:srcRect r="72838"/>
          <a:stretch/>
        </p:blipFill>
        <p:spPr>
          <a:xfrm>
            <a:off x="7614852" y="0"/>
            <a:ext cx="1529148" cy="2333037"/>
          </a:xfrm>
          <a:prstGeom prst="rect">
            <a:avLst/>
          </a:prstGeom>
        </p:spPr>
      </p:pic>
      <p:pic>
        <p:nvPicPr>
          <p:cNvPr id="5" name="Bildobjekt 4"/>
          <p:cNvPicPr>
            <a:picLocks noChangeAspect="1"/>
          </p:cNvPicPr>
          <p:nvPr/>
        </p:nvPicPr>
        <p:blipFill rotWithShape="1">
          <a:blip r:embed="rId3" cstate="print">
            <a:extLst>
              <a:ext uri="{28A0092B-C50C-407E-A947-70E740481C1C}">
                <a14:useLocalDpi xmlns:a14="http://schemas.microsoft.com/office/drawing/2010/main" val="0"/>
              </a:ext>
            </a:extLst>
          </a:blip>
          <a:srcRect l="28209" t="1" r="44854" b="1175"/>
          <a:stretch/>
        </p:blipFill>
        <p:spPr>
          <a:xfrm>
            <a:off x="7614852" y="2333037"/>
            <a:ext cx="1529148" cy="2324799"/>
          </a:xfrm>
          <a:prstGeom prst="rect">
            <a:avLst/>
          </a:prstGeom>
        </p:spPr>
      </p:pic>
      <p:pic>
        <p:nvPicPr>
          <p:cNvPr id="7" name="Bildobjekt 6"/>
          <p:cNvPicPr>
            <a:picLocks noChangeAspect="1"/>
          </p:cNvPicPr>
          <p:nvPr/>
        </p:nvPicPr>
        <p:blipFill rotWithShape="1">
          <a:blip r:embed="rId4">
            <a:extLst>
              <a:ext uri="{28A0092B-C50C-407E-A947-70E740481C1C}">
                <a14:useLocalDpi xmlns:a14="http://schemas.microsoft.com/office/drawing/2010/main" val="0"/>
              </a:ext>
            </a:extLst>
          </a:blip>
          <a:srcRect l="34543" t="12649" r="39374" b="3838"/>
          <a:stretch/>
        </p:blipFill>
        <p:spPr>
          <a:xfrm>
            <a:off x="7614852" y="4658264"/>
            <a:ext cx="1529148" cy="1501463"/>
          </a:xfrm>
          <a:prstGeom prst="rect">
            <a:avLst/>
          </a:prstGeom>
        </p:spPr>
      </p:pic>
    </p:spTree>
    <p:extLst>
      <p:ext uri="{BB962C8B-B14F-4D97-AF65-F5344CB8AC3E}">
        <p14:creationId xmlns:p14="http://schemas.microsoft.com/office/powerpoint/2010/main" val="32623557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pPr>
              <a:lnSpc>
                <a:spcPct val="100000"/>
              </a:lnSpc>
            </a:pPr>
            <a:r>
              <a:rPr lang="en-GB" dirty="0"/>
              <a:t>Efficient vehicles and operation</a:t>
            </a:r>
          </a:p>
        </p:txBody>
      </p:sp>
      <p:sp>
        <p:nvSpPr>
          <p:cNvPr id="4" name="Underrubrik 3"/>
          <p:cNvSpPr>
            <a:spLocks noGrp="1"/>
          </p:cNvSpPr>
          <p:nvPr>
            <p:ph type="subTitle" idx="1"/>
          </p:nvPr>
        </p:nvSpPr>
        <p:spPr/>
        <p:txBody>
          <a:bodyPr/>
          <a:lstStyle/>
          <a:p>
            <a:endParaRPr lang="sv-SE"/>
          </a:p>
        </p:txBody>
      </p:sp>
    </p:spTree>
    <p:extLst>
      <p:ext uri="{BB962C8B-B14F-4D97-AF65-F5344CB8AC3E}">
        <p14:creationId xmlns:p14="http://schemas.microsoft.com/office/powerpoint/2010/main" val="1529048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p:nvPr/>
        </p:nvPicPr>
        <p:blipFill>
          <a:blip r:embed="rId2">
            <a:extLst>
              <a:ext uri="{28A0092B-C50C-407E-A947-70E740481C1C}">
                <a14:useLocalDpi xmlns:a14="http://schemas.microsoft.com/office/drawing/2010/main" val="0"/>
              </a:ext>
            </a:extLst>
          </a:blip>
          <a:srcRect/>
          <a:stretch>
            <a:fillRect/>
          </a:stretch>
        </p:blipFill>
        <p:spPr bwMode="auto">
          <a:xfrm>
            <a:off x="547295" y="971022"/>
            <a:ext cx="7602792" cy="4668981"/>
          </a:xfrm>
          <a:prstGeom prst="rect">
            <a:avLst/>
          </a:prstGeom>
          <a:noFill/>
          <a:ln>
            <a:noFill/>
          </a:ln>
        </p:spPr>
      </p:pic>
      <p:sp>
        <p:nvSpPr>
          <p:cNvPr id="4" name="Rubrik 4"/>
          <p:cNvSpPr txBox="1">
            <a:spLocks/>
          </p:cNvSpPr>
          <p:nvPr/>
        </p:nvSpPr>
        <p:spPr bwMode="auto">
          <a:xfrm>
            <a:off x="460553" y="256452"/>
            <a:ext cx="8448316" cy="777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2800">
                <a:solidFill>
                  <a:schemeClr val="tx1"/>
                </a:solidFill>
                <a:latin typeface="Arial" charset="0"/>
                <a:cs typeface="Arial" charset="0"/>
              </a:defRPr>
            </a:lvl2pPr>
            <a:lvl3pPr algn="l" rtl="0" eaLnBrk="0" fontAlgn="base" hangingPunct="0">
              <a:spcBef>
                <a:spcPct val="0"/>
              </a:spcBef>
              <a:spcAft>
                <a:spcPct val="0"/>
              </a:spcAft>
              <a:defRPr sz="2800">
                <a:solidFill>
                  <a:schemeClr val="tx1"/>
                </a:solidFill>
                <a:latin typeface="Arial" charset="0"/>
                <a:cs typeface="Arial" charset="0"/>
              </a:defRPr>
            </a:lvl3pPr>
            <a:lvl4pPr algn="l" rtl="0" eaLnBrk="0" fontAlgn="base" hangingPunct="0">
              <a:spcBef>
                <a:spcPct val="0"/>
              </a:spcBef>
              <a:spcAft>
                <a:spcPct val="0"/>
              </a:spcAft>
              <a:defRPr sz="2800">
                <a:solidFill>
                  <a:schemeClr val="tx1"/>
                </a:solidFill>
                <a:latin typeface="Arial" charset="0"/>
                <a:cs typeface="Arial" charset="0"/>
              </a:defRPr>
            </a:lvl4pPr>
            <a:lvl5pPr algn="l" rtl="0" eaLnBrk="0" fontAlgn="base" hangingPunct="0">
              <a:spcBef>
                <a:spcPct val="0"/>
              </a:spcBef>
              <a:spcAft>
                <a:spcPct val="0"/>
              </a:spcAft>
              <a:defRPr sz="2800">
                <a:solidFill>
                  <a:schemeClr val="tx1"/>
                </a:solidFill>
                <a:latin typeface="Arial" charset="0"/>
                <a:cs typeface="Arial" charset="0"/>
              </a:defRPr>
            </a:lvl5pPr>
            <a:lvl6pPr marL="457200" algn="l" rtl="0" fontAlgn="base">
              <a:spcBef>
                <a:spcPct val="0"/>
              </a:spcBef>
              <a:spcAft>
                <a:spcPct val="0"/>
              </a:spcAft>
              <a:defRPr sz="2800" b="1">
                <a:solidFill>
                  <a:schemeClr val="tx1"/>
                </a:solidFill>
                <a:latin typeface="Arial" charset="0"/>
                <a:cs typeface="Arial" charset="0"/>
              </a:defRPr>
            </a:lvl6pPr>
            <a:lvl7pPr marL="914400" algn="l" rtl="0" fontAlgn="base">
              <a:spcBef>
                <a:spcPct val="0"/>
              </a:spcBef>
              <a:spcAft>
                <a:spcPct val="0"/>
              </a:spcAft>
              <a:defRPr sz="2800" b="1">
                <a:solidFill>
                  <a:schemeClr val="tx1"/>
                </a:solidFill>
                <a:latin typeface="Arial" charset="0"/>
                <a:cs typeface="Arial" charset="0"/>
              </a:defRPr>
            </a:lvl7pPr>
            <a:lvl8pPr marL="1371600" algn="l" rtl="0" fontAlgn="base">
              <a:spcBef>
                <a:spcPct val="0"/>
              </a:spcBef>
              <a:spcAft>
                <a:spcPct val="0"/>
              </a:spcAft>
              <a:defRPr sz="2800" b="1">
                <a:solidFill>
                  <a:schemeClr val="tx1"/>
                </a:solidFill>
                <a:latin typeface="Arial" charset="0"/>
                <a:cs typeface="Arial" charset="0"/>
              </a:defRPr>
            </a:lvl8pPr>
            <a:lvl9pPr marL="1828800" algn="l" rtl="0" fontAlgn="base">
              <a:spcBef>
                <a:spcPct val="0"/>
              </a:spcBef>
              <a:spcAft>
                <a:spcPct val="0"/>
              </a:spcAft>
              <a:defRPr sz="2800" b="1">
                <a:solidFill>
                  <a:schemeClr val="tx1"/>
                </a:solidFill>
                <a:latin typeface="Arial" charset="0"/>
                <a:cs typeface="Arial" charset="0"/>
              </a:defRPr>
            </a:lvl9pPr>
          </a:lstStyle>
          <a:p>
            <a:r>
              <a:rPr lang="sv-SE" dirty="0" smtClean="0"/>
              <a:t>Energy </a:t>
            </a:r>
            <a:r>
              <a:rPr lang="sv-SE" dirty="0" err="1" smtClean="0"/>
              <a:t>efficient</a:t>
            </a:r>
            <a:r>
              <a:rPr lang="sv-SE" dirty="0" smtClean="0"/>
              <a:t> </a:t>
            </a:r>
            <a:r>
              <a:rPr lang="sv-SE" dirty="0" err="1" smtClean="0"/>
              <a:t>vehicles</a:t>
            </a:r>
            <a:endParaRPr lang="sv-SE" dirty="0"/>
          </a:p>
        </p:txBody>
      </p:sp>
      <p:sp>
        <p:nvSpPr>
          <p:cNvPr id="2" name="Ellips 1"/>
          <p:cNvSpPr/>
          <p:nvPr/>
        </p:nvSpPr>
        <p:spPr>
          <a:xfrm>
            <a:off x="6785113" y="5691808"/>
            <a:ext cx="715617" cy="298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smtClean="0"/>
              <a:t>95 g/km</a:t>
            </a:r>
            <a:endParaRPr lang="sv-SE" sz="1100" dirty="0"/>
          </a:p>
        </p:txBody>
      </p:sp>
      <p:sp>
        <p:nvSpPr>
          <p:cNvPr id="5" name="Ellips 4"/>
          <p:cNvSpPr/>
          <p:nvPr/>
        </p:nvSpPr>
        <p:spPr>
          <a:xfrm>
            <a:off x="4625076" y="5690091"/>
            <a:ext cx="848072" cy="298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dirty="0" smtClean="0"/>
              <a:t>130 g/km</a:t>
            </a:r>
            <a:endParaRPr lang="sv-SE" sz="1100" dirty="0"/>
          </a:p>
        </p:txBody>
      </p:sp>
      <p:sp>
        <p:nvSpPr>
          <p:cNvPr id="3" name="textruta 2"/>
          <p:cNvSpPr txBox="1"/>
          <p:nvPr/>
        </p:nvSpPr>
        <p:spPr>
          <a:xfrm>
            <a:off x="6937513" y="5345263"/>
            <a:ext cx="768626" cy="261610"/>
          </a:xfrm>
          <a:prstGeom prst="rect">
            <a:avLst/>
          </a:prstGeom>
          <a:noFill/>
        </p:spPr>
        <p:txBody>
          <a:bodyPr wrap="square" rtlCol="0">
            <a:spAutoFit/>
          </a:bodyPr>
          <a:lstStyle/>
          <a:p>
            <a:r>
              <a:rPr lang="sv-SE" sz="1050" dirty="0" smtClean="0"/>
              <a:t>2021</a:t>
            </a:r>
            <a:endParaRPr lang="sv-SE" sz="1050" dirty="0"/>
          </a:p>
        </p:txBody>
      </p:sp>
      <p:sp>
        <p:nvSpPr>
          <p:cNvPr id="11" name="Ellips 10"/>
          <p:cNvSpPr/>
          <p:nvPr/>
        </p:nvSpPr>
        <p:spPr>
          <a:xfrm>
            <a:off x="7706139" y="5690091"/>
            <a:ext cx="649357" cy="298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50" dirty="0" smtClean="0"/>
              <a:t>-15%</a:t>
            </a:r>
            <a:endParaRPr lang="sv-SE" sz="1050" dirty="0"/>
          </a:p>
        </p:txBody>
      </p:sp>
      <p:sp>
        <p:nvSpPr>
          <p:cNvPr id="12" name="textruta 11"/>
          <p:cNvSpPr txBox="1"/>
          <p:nvPr/>
        </p:nvSpPr>
        <p:spPr>
          <a:xfrm>
            <a:off x="7760852" y="5345263"/>
            <a:ext cx="768626" cy="261610"/>
          </a:xfrm>
          <a:prstGeom prst="rect">
            <a:avLst/>
          </a:prstGeom>
          <a:noFill/>
        </p:spPr>
        <p:txBody>
          <a:bodyPr wrap="square" rtlCol="0">
            <a:spAutoFit/>
          </a:bodyPr>
          <a:lstStyle/>
          <a:p>
            <a:r>
              <a:rPr lang="sv-SE" sz="1050" dirty="0" smtClean="0"/>
              <a:t>2025</a:t>
            </a:r>
            <a:endParaRPr lang="sv-SE" sz="1050" dirty="0"/>
          </a:p>
        </p:txBody>
      </p:sp>
      <p:sp>
        <p:nvSpPr>
          <p:cNvPr id="13" name="Ellips 12"/>
          <p:cNvSpPr/>
          <p:nvPr/>
        </p:nvSpPr>
        <p:spPr>
          <a:xfrm>
            <a:off x="8373603" y="5690091"/>
            <a:ext cx="816712" cy="298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50" dirty="0" smtClean="0"/>
              <a:t>-37,5%</a:t>
            </a:r>
            <a:endParaRPr lang="sv-SE" sz="1050" dirty="0"/>
          </a:p>
        </p:txBody>
      </p:sp>
      <p:sp>
        <p:nvSpPr>
          <p:cNvPr id="14" name="textruta 13"/>
          <p:cNvSpPr txBox="1"/>
          <p:nvPr/>
        </p:nvSpPr>
        <p:spPr>
          <a:xfrm>
            <a:off x="8494641" y="5345263"/>
            <a:ext cx="768626" cy="261610"/>
          </a:xfrm>
          <a:prstGeom prst="rect">
            <a:avLst/>
          </a:prstGeom>
          <a:noFill/>
        </p:spPr>
        <p:txBody>
          <a:bodyPr wrap="square" rtlCol="0">
            <a:spAutoFit/>
          </a:bodyPr>
          <a:lstStyle/>
          <a:p>
            <a:r>
              <a:rPr lang="sv-SE" sz="1050" dirty="0" smtClean="0"/>
              <a:t>2030</a:t>
            </a:r>
            <a:endParaRPr lang="sv-SE" sz="1050" dirty="0"/>
          </a:p>
        </p:txBody>
      </p:sp>
      <p:sp>
        <p:nvSpPr>
          <p:cNvPr id="15" name="Högerpil 14"/>
          <p:cNvSpPr/>
          <p:nvPr/>
        </p:nvSpPr>
        <p:spPr>
          <a:xfrm>
            <a:off x="940904" y="5690091"/>
            <a:ext cx="1789044" cy="3794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EU</a:t>
            </a:r>
            <a:endParaRPr lang="sv-SE" dirty="0"/>
          </a:p>
        </p:txBody>
      </p:sp>
    </p:spTree>
    <p:extLst>
      <p:ext uri="{BB962C8B-B14F-4D97-AF65-F5344CB8AC3E}">
        <p14:creationId xmlns:p14="http://schemas.microsoft.com/office/powerpoint/2010/main" val="38055627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714348" y="1467016"/>
            <a:ext cx="6378463" cy="4248000"/>
          </a:xfrm>
        </p:spPr>
        <p:txBody>
          <a:bodyPr/>
          <a:lstStyle/>
          <a:p>
            <a:r>
              <a:rPr lang="en-GB" dirty="0" smtClean="0"/>
              <a:t>50 percent more efficient light duty vehicles compared with 2021</a:t>
            </a:r>
          </a:p>
          <a:p>
            <a:pPr lvl="1"/>
            <a:r>
              <a:rPr lang="en-GB" dirty="0" smtClean="0"/>
              <a:t>About 40-70 percent chargeable vehicles in new registration </a:t>
            </a:r>
          </a:p>
          <a:p>
            <a:pPr lvl="1"/>
            <a:r>
              <a:rPr lang="en-GB" dirty="0" smtClean="0"/>
              <a:t>About 15-30 percent of traffic (legacy fleet) on electricity</a:t>
            </a:r>
          </a:p>
          <a:p>
            <a:r>
              <a:rPr lang="en-GB" dirty="0" smtClean="0"/>
              <a:t>30 percent more efficient heavy duty vehicles compared with 2030</a:t>
            </a:r>
          </a:p>
          <a:p>
            <a:pPr lvl="1"/>
            <a:r>
              <a:rPr lang="en-GB" dirty="0" smtClean="0"/>
              <a:t>Electrification of HDV have a low potential to 2030 but could be significant by 2045, for example due to electric road system</a:t>
            </a:r>
          </a:p>
          <a:p>
            <a:r>
              <a:rPr lang="en-GB" dirty="0" smtClean="0"/>
              <a:t>80-90 percent electrified public transport</a:t>
            </a:r>
          </a:p>
          <a:p>
            <a:pPr lvl="1"/>
            <a:r>
              <a:rPr lang="en-GB" dirty="0" smtClean="0"/>
              <a:t>High potential in urban delivery</a:t>
            </a:r>
          </a:p>
          <a:p>
            <a:r>
              <a:rPr lang="en-GB" dirty="0" smtClean="0"/>
              <a:t>Eco driving, road design, lower speed contribute with additional 10-15 percent</a:t>
            </a:r>
          </a:p>
          <a:p>
            <a:r>
              <a:rPr lang="en-GB" i="1" dirty="0" smtClean="0">
                <a:solidFill>
                  <a:srgbClr val="00B050"/>
                </a:solidFill>
              </a:rPr>
              <a:t>Measures: EU-regulation, bonus-</a:t>
            </a:r>
            <a:r>
              <a:rPr lang="en-GB" i="1" dirty="0" err="1" smtClean="0">
                <a:solidFill>
                  <a:srgbClr val="00B050"/>
                </a:solidFill>
              </a:rPr>
              <a:t>malus</a:t>
            </a:r>
            <a:r>
              <a:rPr lang="en-GB" i="1" dirty="0" smtClean="0">
                <a:solidFill>
                  <a:srgbClr val="00B050"/>
                </a:solidFill>
              </a:rPr>
              <a:t>, support for infrastructure…</a:t>
            </a:r>
          </a:p>
        </p:txBody>
      </p:sp>
      <p:sp>
        <p:nvSpPr>
          <p:cNvPr id="3" name="Rubrik 2"/>
          <p:cNvSpPr>
            <a:spLocks noGrp="1"/>
          </p:cNvSpPr>
          <p:nvPr>
            <p:ph type="title"/>
          </p:nvPr>
        </p:nvSpPr>
        <p:spPr>
          <a:xfrm>
            <a:off x="714348" y="430216"/>
            <a:ext cx="7772400" cy="1036800"/>
          </a:xfrm>
        </p:spPr>
        <p:txBody>
          <a:bodyPr/>
          <a:lstStyle/>
          <a:p>
            <a:r>
              <a:rPr lang="en-GB" sz="2400" dirty="0"/>
              <a:t>Efficient vehicles and </a:t>
            </a:r>
            <a:r>
              <a:rPr lang="en-GB" sz="2400" dirty="0" smtClean="0"/>
              <a:t>operation</a:t>
            </a:r>
            <a:br>
              <a:rPr lang="en-GB" sz="2400" dirty="0" smtClean="0"/>
            </a:br>
            <a:r>
              <a:rPr lang="en-GB" sz="2000" i="1" dirty="0" smtClean="0"/>
              <a:t>Target 2030 </a:t>
            </a:r>
            <a:endParaRPr lang="en-GB" sz="2000" dirty="0"/>
          </a:p>
        </p:txBody>
      </p:sp>
      <p:pic>
        <p:nvPicPr>
          <p:cNvPr id="6" name="Picture 2" descr="http://trvbildarkivet/fotoweb/cmdrequest/rest/Preview.fwx/33177.jpg?rt=1&amp;f=5316A77AA39EC80F209631A71F30CC8D9A4CA34A2AC3199C4BFB56BCD47D83ADDFC19E54F66C0B756466E5CB288C82DE98FA3B9A789FF1A4B0EB50A9C9435E7F6AE15FB86E21B590E56A7DBF851D511E78226491577521A03F464EF1AF6186AA940E1B94AC6A0CD2423AB85DB5AF1449629EAB842690AECBA77471D650C58745320529765CA60720F4C423F0E09F3B67A3EA58FDB0578DAA0B24A2B4307D387B7A4180DE573BD4732AF2D2A0F1CD468E&amp;sz=450"/>
          <p:cNvPicPr>
            <a:picLocks noChangeAspect="1" noChangeArrowheads="1"/>
          </p:cNvPicPr>
          <p:nvPr/>
        </p:nvPicPr>
        <p:blipFill rotWithShape="1">
          <a:blip r:embed="rId3">
            <a:extLst>
              <a:ext uri="{28A0092B-C50C-407E-A947-70E740481C1C}">
                <a14:useLocalDpi xmlns:a14="http://schemas.microsoft.com/office/drawing/2010/main" val="0"/>
              </a:ext>
            </a:extLst>
          </a:blip>
          <a:srcRect l="19407" t="-3550" r="593" b="3550"/>
          <a:stretch/>
        </p:blipFill>
        <p:spPr bwMode="auto">
          <a:xfrm>
            <a:off x="7247865" y="2517960"/>
            <a:ext cx="2046260" cy="1921211"/>
          </a:xfrm>
          <a:prstGeom prst="rect">
            <a:avLst/>
          </a:prstGeom>
          <a:noFill/>
          <a:extLst>
            <a:ext uri="{909E8E84-426E-40DD-AFC4-6F175D3DCCD1}">
              <a14:hiddenFill xmlns:a14="http://schemas.microsoft.com/office/drawing/2010/main">
                <a:solidFill>
                  <a:srgbClr val="FFFFFF"/>
                </a:solidFill>
              </a14:hiddenFill>
            </a:ext>
          </a:extLst>
        </p:spPr>
      </p:pic>
      <p:pic>
        <p:nvPicPr>
          <p:cNvPr id="7" name="Bildobjekt 6"/>
          <p:cNvPicPr>
            <a:picLocks noChangeAspect="1"/>
          </p:cNvPicPr>
          <p:nvPr/>
        </p:nvPicPr>
        <p:blipFill rotWithShape="1">
          <a:blip r:embed="rId4" cstate="print">
            <a:extLst>
              <a:ext uri="{28A0092B-C50C-407E-A947-70E740481C1C}">
                <a14:useLocalDpi xmlns:a14="http://schemas.microsoft.com/office/drawing/2010/main" val="0"/>
              </a:ext>
            </a:extLst>
          </a:blip>
          <a:srcRect l="5829" t="11688" b="1"/>
          <a:stretch/>
        </p:blipFill>
        <p:spPr>
          <a:xfrm>
            <a:off x="7242936" y="-19771"/>
            <a:ext cx="1901064" cy="2674163"/>
          </a:xfrm>
          <a:prstGeom prst="rect">
            <a:avLst/>
          </a:prstGeom>
        </p:spPr>
      </p:pic>
      <p:pic>
        <p:nvPicPr>
          <p:cNvPr id="8" name="Bildobjekt 7"/>
          <p:cNvPicPr>
            <a:picLocks noChangeAspect="1"/>
          </p:cNvPicPr>
          <p:nvPr/>
        </p:nvPicPr>
        <p:blipFill rotWithShape="1">
          <a:blip r:embed="rId5" cstate="print">
            <a:extLst>
              <a:ext uri="{28A0092B-C50C-407E-A947-70E740481C1C}">
                <a14:useLocalDpi xmlns:a14="http://schemas.microsoft.com/office/drawing/2010/main" val="0"/>
              </a:ext>
            </a:extLst>
          </a:blip>
          <a:srcRect l="6063"/>
          <a:stretch/>
        </p:blipFill>
        <p:spPr>
          <a:xfrm>
            <a:off x="7242936" y="4439171"/>
            <a:ext cx="2388358" cy="1734647"/>
          </a:xfrm>
          <a:prstGeom prst="rect">
            <a:avLst/>
          </a:prstGeom>
        </p:spPr>
      </p:pic>
    </p:spTree>
    <p:extLst>
      <p:ext uri="{BB962C8B-B14F-4D97-AF65-F5344CB8AC3E}">
        <p14:creationId xmlns:p14="http://schemas.microsoft.com/office/powerpoint/2010/main" val="4171809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pPr>
              <a:lnSpc>
                <a:spcPct val="100000"/>
              </a:lnSpc>
            </a:pPr>
            <a:r>
              <a:rPr lang="en-GB" dirty="0"/>
              <a:t>Renewable energy</a:t>
            </a:r>
          </a:p>
        </p:txBody>
      </p:sp>
      <p:sp>
        <p:nvSpPr>
          <p:cNvPr id="4" name="Underrubrik 3"/>
          <p:cNvSpPr>
            <a:spLocks noGrp="1"/>
          </p:cNvSpPr>
          <p:nvPr>
            <p:ph type="subTitle" idx="1"/>
          </p:nvPr>
        </p:nvSpPr>
        <p:spPr/>
        <p:txBody>
          <a:bodyPr/>
          <a:lstStyle/>
          <a:p>
            <a:endParaRPr lang="sv-SE"/>
          </a:p>
        </p:txBody>
      </p:sp>
    </p:spTree>
    <p:extLst>
      <p:ext uri="{BB962C8B-B14F-4D97-AF65-F5344CB8AC3E}">
        <p14:creationId xmlns:p14="http://schemas.microsoft.com/office/powerpoint/2010/main" val="22074101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p:cNvPicPr>
            <a:picLocks noChangeAspect="1"/>
          </p:cNvPicPr>
          <p:nvPr/>
        </p:nvPicPr>
        <p:blipFill>
          <a:blip r:embed="rId3"/>
          <a:stretch>
            <a:fillRect/>
          </a:stretch>
        </p:blipFill>
        <p:spPr>
          <a:xfrm>
            <a:off x="134471" y="636495"/>
            <a:ext cx="8988422" cy="5515448"/>
          </a:xfrm>
          <a:prstGeom prst="rect">
            <a:avLst/>
          </a:prstGeom>
        </p:spPr>
      </p:pic>
      <p:sp>
        <p:nvSpPr>
          <p:cNvPr id="4" name="Rubrik 4"/>
          <p:cNvSpPr txBox="1">
            <a:spLocks/>
          </p:cNvSpPr>
          <p:nvPr/>
        </p:nvSpPr>
        <p:spPr bwMode="auto">
          <a:xfrm>
            <a:off x="714348" y="428604"/>
            <a:ext cx="7772400" cy="103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2800">
                <a:solidFill>
                  <a:schemeClr val="tx1"/>
                </a:solidFill>
                <a:latin typeface="Arial" charset="0"/>
                <a:cs typeface="Arial" charset="0"/>
              </a:defRPr>
            </a:lvl2pPr>
            <a:lvl3pPr algn="l" rtl="0" eaLnBrk="0" fontAlgn="base" hangingPunct="0">
              <a:spcBef>
                <a:spcPct val="0"/>
              </a:spcBef>
              <a:spcAft>
                <a:spcPct val="0"/>
              </a:spcAft>
              <a:defRPr sz="2800">
                <a:solidFill>
                  <a:schemeClr val="tx1"/>
                </a:solidFill>
                <a:latin typeface="Arial" charset="0"/>
                <a:cs typeface="Arial" charset="0"/>
              </a:defRPr>
            </a:lvl3pPr>
            <a:lvl4pPr algn="l" rtl="0" eaLnBrk="0" fontAlgn="base" hangingPunct="0">
              <a:spcBef>
                <a:spcPct val="0"/>
              </a:spcBef>
              <a:spcAft>
                <a:spcPct val="0"/>
              </a:spcAft>
              <a:defRPr sz="2800">
                <a:solidFill>
                  <a:schemeClr val="tx1"/>
                </a:solidFill>
                <a:latin typeface="Arial" charset="0"/>
                <a:cs typeface="Arial" charset="0"/>
              </a:defRPr>
            </a:lvl4pPr>
            <a:lvl5pPr algn="l" rtl="0" eaLnBrk="0" fontAlgn="base" hangingPunct="0">
              <a:spcBef>
                <a:spcPct val="0"/>
              </a:spcBef>
              <a:spcAft>
                <a:spcPct val="0"/>
              </a:spcAft>
              <a:defRPr sz="2800">
                <a:solidFill>
                  <a:schemeClr val="tx1"/>
                </a:solidFill>
                <a:latin typeface="Arial" charset="0"/>
                <a:cs typeface="Arial" charset="0"/>
              </a:defRPr>
            </a:lvl5pPr>
            <a:lvl6pPr marL="457200" algn="l" rtl="0" fontAlgn="base">
              <a:spcBef>
                <a:spcPct val="0"/>
              </a:spcBef>
              <a:spcAft>
                <a:spcPct val="0"/>
              </a:spcAft>
              <a:defRPr sz="2800" b="1">
                <a:solidFill>
                  <a:schemeClr val="tx1"/>
                </a:solidFill>
                <a:latin typeface="Arial" charset="0"/>
                <a:cs typeface="Arial" charset="0"/>
              </a:defRPr>
            </a:lvl6pPr>
            <a:lvl7pPr marL="914400" algn="l" rtl="0" fontAlgn="base">
              <a:spcBef>
                <a:spcPct val="0"/>
              </a:spcBef>
              <a:spcAft>
                <a:spcPct val="0"/>
              </a:spcAft>
              <a:defRPr sz="2800" b="1">
                <a:solidFill>
                  <a:schemeClr val="tx1"/>
                </a:solidFill>
                <a:latin typeface="Arial" charset="0"/>
                <a:cs typeface="Arial" charset="0"/>
              </a:defRPr>
            </a:lvl7pPr>
            <a:lvl8pPr marL="1371600" algn="l" rtl="0" fontAlgn="base">
              <a:spcBef>
                <a:spcPct val="0"/>
              </a:spcBef>
              <a:spcAft>
                <a:spcPct val="0"/>
              </a:spcAft>
              <a:defRPr sz="2800" b="1">
                <a:solidFill>
                  <a:schemeClr val="tx1"/>
                </a:solidFill>
                <a:latin typeface="Arial" charset="0"/>
                <a:cs typeface="Arial" charset="0"/>
              </a:defRPr>
            </a:lvl8pPr>
            <a:lvl9pPr marL="1828800" algn="l" rtl="0" fontAlgn="base">
              <a:spcBef>
                <a:spcPct val="0"/>
              </a:spcBef>
              <a:spcAft>
                <a:spcPct val="0"/>
              </a:spcAft>
              <a:defRPr sz="2800" b="1">
                <a:solidFill>
                  <a:schemeClr val="tx1"/>
                </a:solidFill>
                <a:latin typeface="Arial" charset="0"/>
                <a:cs typeface="Arial" charset="0"/>
              </a:defRPr>
            </a:lvl9pPr>
          </a:lstStyle>
          <a:p>
            <a:r>
              <a:rPr lang="en-GB" dirty="0" smtClean="0"/>
              <a:t>Renewable energy in transport is high…</a:t>
            </a:r>
            <a:endParaRPr lang="en-GB" dirty="0"/>
          </a:p>
        </p:txBody>
      </p:sp>
    </p:spTree>
    <p:extLst>
      <p:ext uri="{BB962C8B-B14F-4D97-AF65-F5344CB8AC3E}">
        <p14:creationId xmlns:p14="http://schemas.microsoft.com/office/powerpoint/2010/main" val="33056843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 5">
            <a:extLst>
              <a:ext uri="{FF2B5EF4-FFF2-40B4-BE49-F238E27FC236}">
                <a16:creationId xmlns:a16="http://schemas.microsoft.com/office/drawing/2014/main" id="{245F3A9B-5354-4E6E-876D-6EF5BDBE802F}"/>
              </a:ext>
            </a:extLst>
          </p:cNvPr>
          <p:cNvGrpSpPr/>
          <p:nvPr/>
        </p:nvGrpSpPr>
        <p:grpSpPr>
          <a:xfrm>
            <a:off x="4277269" y="3046316"/>
            <a:ext cx="4684267" cy="2488563"/>
            <a:chOff x="102788" y="3910592"/>
            <a:chExt cx="5559947" cy="2818763"/>
          </a:xfrm>
        </p:grpSpPr>
        <p:pic>
          <p:nvPicPr>
            <p:cNvPr id="9" name="Bildobjekt 8">
              <a:extLst>
                <a:ext uri="{FF2B5EF4-FFF2-40B4-BE49-F238E27FC236}">
                  <a16:creationId xmlns:a16="http://schemas.microsoft.com/office/drawing/2014/main" id="{6F4511F9-0ECF-4A62-BC70-AE619561FB87}"/>
                </a:ext>
              </a:extLst>
            </p:cNvPr>
            <p:cNvPicPr/>
            <p:nvPr/>
          </p:nvPicPr>
          <p:blipFill rotWithShape="1">
            <a:blip r:embed="rId3"/>
            <a:srcRect l="14080" t="17197" r="67340" b="40046"/>
            <a:stretch/>
          </p:blipFill>
          <p:spPr bwMode="auto">
            <a:xfrm>
              <a:off x="310843" y="3910592"/>
              <a:ext cx="4016810" cy="2815009"/>
            </a:xfrm>
            <a:prstGeom prst="rect">
              <a:avLst/>
            </a:prstGeom>
            <a:ln>
              <a:noFill/>
            </a:ln>
            <a:extLst>
              <a:ext uri="{53640926-AAD7-44D8-BBD7-CCE9431645EC}">
                <a14:shadowObscured xmlns:a14="http://schemas.microsoft.com/office/drawing/2010/main"/>
              </a:ext>
            </a:extLst>
          </p:spPr>
        </p:pic>
        <p:sp>
          <p:nvSpPr>
            <p:cNvPr id="2" name="textruta 1">
              <a:extLst>
                <a:ext uri="{FF2B5EF4-FFF2-40B4-BE49-F238E27FC236}">
                  <a16:creationId xmlns:a16="http://schemas.microsoft.com/office/drawing/2014/main" id="{A81C1371-D240-4DD3-9AD5-6F427CC257DE}"/>
                </a:ext>
              </a:extLst>
            </p:cNvPr>
            <p:cNvSpPr txBox="1"/>
            <p:nvPr/>
          </p:nvSpPr>
          <p:spPr>
            <a:xfrm>
              <a:off x="3360804" y="5025709"/>
              <a:ext cx="555428" cy="313753"/>
            </a:xfrm>
            <a:prstGeom prst="rect">
              <a:avLst/>
            </a:prstGeom>
            <a:noFill/>
          </p:spPr>
          <p:txBody>
            <a:bodyPr wrap="none" rtlCol="0">
              <a:spAutoFit/>
            </a:bodyPr>
            <a:lstStyle/>
            <a:p>
              <a:pPr defTabSz="685766" fontAlgn="auto">
                <a:spcBef>
                  <a:spcPts val="0"/>
                </a:spcBef>
                <a:spcAft>
                  <a:spcPts val="0"/>
                </a:spcAft>
              </a:pPr>
              <a:r>
                <a:rPr lang="en-GB" sz="1200">
                  <a:solidFill>
                    <a:prstClr val="black"/>
                  </a:solidFill>
                  <a:latin typeface="Calibri"/>
                </a:rPr>
                <a:t>HVO</a:t>
              </a:r>
            </a:p>
          </p:txBody>
        </p:sp>
        <p:sp>
          <p:nvSpPr>
            <p:cNvPr id="15" name="textruta 14">
              <a:extLst>
                <a:ext uri="{FF2B5EF4-FFF2-40B4-BE49-F238E27FC236}">
                  <a16:creationId xmlns:a16="http://schemas.microsoft.com/office/drawing/2014/main" id="{7C191D6D-C654-4793-B044-7421A48E71F6}"/>
                </a:ext>
              </a:extLst>
            </p:cNvPr>
            <p:cNvSpPr txBox="1"/>
            <p:nvPr/>
          </p:nvSpPr>
          <p:spPr>
            <a:xfrm>
              <a:off x="2479376" y="5780731"/>
              <a:ext cx="644624" cy="313753"/>
            </a:xfrm>
            <a:prstGeom prst="rect">
              <a:avLst/>
            </a:prstGeom>
            <a:noFill/>
          </p:spPr>
          <p:txBody>
            <a:bodyPr wrap="none" rtlCol="0">
              <a:spAutoFit/>
            </a:bodyPr>
            <a:lstStyle/>
            <a:p>
              <a:pPr defTabSz="685766" fontAlgn="auto">
                <a:spcBef>
                  <a:spcPts val="0"/>
                </a:spcBef>
                <a:spcAft>
                  <a:spcPts val="0"/>
                </a:spcAft>
              </a:pPr>
              <a:r>
                <a:rPr lang="en-GB" sz="1200">
                  <a:solidFill>
                    <a:prstClr val="black"/>
                  </a:solidFill>
                  <a:latin typeface="Calibri"/>
                </a:rPr>
                <a:t>FAME</a:t>
              </a:r>
            </a:p>
          </p:txBody>
        </p:sp>
        <p:sp>
          <p:nvSpPr>
            <p:cNvPr id="17" name="textruta 16">
              <a:extLst>
                <a:ext uri="{FF2B5EF4-FFF2-40B4-BE49-F238E27FC236}">
                  <a16:creationId xmlns:a16="http://schemas.microsoft.com/office/drawing/2014/main" id="{84D70FAA-44D4-4FB4-8E89-BDA1386162A8}"/>
                </a:ext>
              </a:extLst>
            </p:cNvPr>
            <p:cNvSpPr txBox="1"/>
            <p:nvPr/>
          </p:nvSpPr>
          <p:spPr>
            <a:xfrm>
              <a:off x="1184605" y="6135752"/>
              <a:ext cx="686712" cy="313753"/>
            </a:xfrm>
            <a:prstGeom prst="rect">
              <a:avLst/>
            </a:prstGeom>
            <a:noFill/>
          </p:spPr>
          <p:txBody>
            <a:bodyPr wrap="none" rtlCol="0">
              <a:spAutoFit/>
            </a:bodyPr>
            <a:lstStyle/>
            <a:p>
              <a:pPr defTabSz="685766" fontAlgn="auto">
                <a:spcBef>
                  <a:spcPts val="0"/>
                </a:spcBef>
                <a:spcAft>
                  <a:spcPts val="0"/>
                </a:spcAft>
              </a:pPr>
              <a:r>
                <a:rPr lang="en-GB" sz="1200">
                  <a:solidFill>
                    <a:prstClr val="black"/>
                  </a:solidFill>
                  <a:latin typeface="Calibri"/>
                </a:rPr>
                <a:t>Etanol</a:t>
              </a:r>
            </a:p>
          </p:txBody>
        </p:sp>
        <p:sp>
          <p:nvSpPr>
            <p:cNvPr id="21" name="textruta 20">
              <a:extLst>
                <a:ext uri="{FF2B5EF4-FFF2-40B4-BE49-F238E27FC236}">
                  <a16:creationId xmlns:a16="http://schemas.microsoft.com/office/drawing/2014/main" id="{506EBAE4-29EC-4777-8E96-05153C932E30}"/>
                </a:ext>
              </a:extLst>
            </p:cNvPr>
            <p:cNvSpPr txBox="1"/>
            <p:nvPr/>
          </p:nvSpPr>
          <p:spPr>
            <a:xfrm>
              <a:off x="4538866" y="6119683"/>
              <a:ext cx="1123869" cy="313753"/>
            </a:xfrm>
            <a:prstGeom prst="rect">
              <a:avLst/>
            </a:prstGeom>
            <a:noFill/>
          </p:spPr>
          <p:txBody>
            <a:bodyPr wrap="none" rtlCol="0">
              <a:spAutoFit/>
            </a:bodyPr>
            <a:lstStyle/>
            <a:p>
              <a:pPr defTabSz="685766" fontAlgn="auto">
                <a:spcBef>
                  <a:spcPts val="0"/>
                </a:spcBef>
                <a:spcAft>
                  <a:spcPts val="0"/>
                </a:spcAft>
              </a:pPr>
              <a:r>
                <a:rPr lang="en-GB" sz="1200">
                  <a:solidFill>
                    <a:prstClr val="black"/>
                  </a:solidFill>
                  <a:latin typeface="Calibri"/>
                </a:rPr>
                <a:t>Biomethane</a:t>
              </a:r>
            </a:p>
          </p:txBody>
        </p:sp>
        <p:cxnSp>
          <p:nvCxnSpPr>
            <p:cNvPr id="22" name="Rak pilkoppling 21">
              <a:extLst>
                <a:ext uri="{FF2B5EF4-FFF2-40B4-BE49-F238E27FC236}">
                  <a16:creationId xmlns:a16="http://schemas.microsoft.com/office/drawing/2014/main" id="{29DDBE00-5F46-4735-B10E-BAA77306A9B1}"/>
                </a:ext>
              </a:extLst>
            </p:cNvPr>
            <p:cNvCxnSpPr/>
            <p:nvPr/>
          </p:nvCxnSpPr>
          <p:spPr>
            <a:xfrm flipH="1">
              <a:off x="4264584" y="6312440"/>
              <a:ext cx="261152" cy="9210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8" name="Rektangel 37">
              <a:extLst>
                <a:ext uri="{FF2B5EF4-FFF2-40B4-BE49-F238E27FC236}">
                  <a16:creationId xmlns:a16="http://schemas.microsoft.com/office/drawing/2014/main" id="{BD358FB5-FA79-4F15-9551-33C444705894}"/>
                </a:ext>
              </a:extLst>
            </p:cNvPr>
            <p:cNvSpPr/>
            <p:nvPr/>
          </p:nvSpPr>
          <p:spPr>
            <a:xfrm>
              <a:off x="377387" y="3959610"/>
              <a:ext cx="414172" cy="25970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fontAlgn="auto">
                <a:spcBef>
                  <a:spcPts val="0"/>
                </a:spcBef>
                <a:spcAft>
                  <a:spcPts val="0"/>
                </a:spcAft>
              </a:pPr>
              <a:endParaRPr lang="en-GB" sz="1350">
                <a:solidFill>
                  <a:prstClr val="white"/>
                </a:solidFill>
                <a:latin typeface="Calibri"/>
              </a:endParaRPr>
            </a:p>
          </p:txBody>
        </p:sp>
        <p:sp>
          <p:nvSpPr>
            <p:cNvPr id="37" name="textruta 36">
              <a:extLst>
                <a:ext uri="{FF2B5EF4-FFF2-40B4-BE49-F238E27FC236}">
                  <a16:creationId xmlns:a16="http://schemas.microsoft.com/office/drawing/2014/main" id="{301104BE-BF5C-429B-8A62-89D802CD44EA}"/>
                </a:ext>
              </a:extLst>
            </p:cNvPr>
            <p:cNvSpPr txBox="1"/>
            <p:nvPr/>
          </p:nvSpPr>
          <p:spPr>
            <a:xfrm>
              <a:off x="440163" y="4001773"/>
              <a:ext cx="421711" cy="287607"/>
            </a:xfrm>
            <a:prstGeom prst="rect">
              <a:avLst/>
            </a:prstGeom>
            <a:solidFill>
              <a:schemeClr val="bg1"/>
            </a:solidFill>
          </p:spPr>
          <p:txBody>
            <a:bodyPr wrap="square" rtlCol="0">
              <a:spAutoFit/>
            </a:bodyPr>
            <a:lstStyle/>
            <a:p>
              <a:pPr defTabSz="685766" fontAlgn="auto">
                <a:spcBef>
                  <a:spcPts val="0"/>
                </a:spcBef>
                <a:spcAft>
                  <a:spcPts val="0"/>
                </a:spcAft>
              </a:pPr>
              <a:r>
                <a:rPr lang="en-GB" sz="1050">
                  <a:solidFill>
                    <a:prstClr val="black"/>
                  </a:solidFill>
                  <a:latin typeface="Calibri"/>
                </a:rPr>
                <a:t>20</a:t>
              </a:r>
            </a:p>
          </p:txBody>
        </p:sp>
        <p:sp>
          <p:nvSpPr>
            <p:cNvPr id="39" name="textruta 38">
              <a:extLst>
                <a:ext uri="{FF2B5EF4-FFF2-40B4-BE49-F238E27FC236}">
                  <a16:creationId xmlns:a16="http://schemas.microsoft.com/office/drawing/2014/main" id="{5F89AE8D-371C-47D3-8CAE-1209DAB2D5E2}"/>
                </a:ext>
              </a:extLst>
            </p:cNvPr>
            <p:cNvSpPr txBox="1"/>
            <p:nvPr/>
          </p:nvSpPr>
          <p:spPr>
            <a:xfrm rot="16200000">
              <a:off x="-285703" y="5345184"/>
              <a:ext cx="1078366" cy="301383"/>
            </a:xfrm>
            <a:prstGeom prst="rect">
              <a:avLst/>
            </a:prstGeom>
            <a:solidFill>
              <a:schemeClr val="bg1"/>
            </a:solidFill>
          </p:spPr>
          <p:txBody>
            <a:bodyPr wrap="square" rtlCol="0">
              <a:spAutoFit/>
            </a:bodyPr>
            <a:lstStyle/>
            <a:p>
              <a:pPr defTabSz="685766" fontAlgn="auto">
                <a:spcBef>
                  <a:spcPts val="0"/>
                </a:spcBef>
                <a:spcAft>
                  <a:spcPts val="0"/>
                </a:spcAft>
              </a:pPr>
              <a:r>
                <a:rPr lang="en-GB" sz="1050">
                  <a:solidFill>
                    <a:prstClr val="black"/>
                  </a:solidFill>
                  <a:latin typeface="Calibri"/>
                </a:rPr>
                <a:t>TWh/year</a:t>
              </a:r>
            </a:p>
          </p:txBody>
        </p:sp>
        <p:sp>
          <p:nvSpPr>
            <p:cNvPr id="40" name="textruta 39">
              <a:extLst>
                <a:ext uri="{FF2B5EF4-FFF2-40B4-BE49-F238E27FC236}">
                  <a16:creationId xmlns:a16="http://schemas.microsoft.com/office/drawing/2014/main" id="{5F184C90-0608-4D4E-9895-B798D072C17B}"/>
                </a:ext>
              </a:extLst>
            </p:cNvPr>
            <p:cNvSpPr txBox="1"/>
            <p:nvPr/>
          </p:nvSpPr>
          <p:spPr>
            <a:xfrm>
              <a:off x="455581" y="4546545"/>
              <a:ext cx="449567" cy="287607"/>
            </a:xfrm>
            <a:prstGeom prst="rect">
              <a:avLst/>
            </a:prstGeom>
            <a:solidFill>
              <a:schemeClr val="bg1"/>
            </a:solidFill>
          </p:spPr>
          <p:txBody>
            <a:bodyPr wrap="square" rtlCol="0">
              <a:spAutoFit/>
            </a:bodyPr>
            <a:lstStyle/>
            <a:p>
              <a:pPr defTabSz="685766" fontAlgn="auto">
                <a:spcBef>
                  <a:spcPts val="0"/>
                </a:spcBef>
                <a:spcAft>
                  <a:spcPts val="0"/>
                </a:spcAft>
              </a:pPr>
              <a:r>
                <a:rPr lang="en-GB" sz="1050">
                  <a:solidFill>
                    <a:prstClr val="black"/>
                  </a:solidFill>
                  <a:latin typeface="Calibri"/>
                </a:rPr>
                <a:t>15</a:t>
              </a:r>
            </a:p>
          </p:txBody>
        </p:sp>
        <p:sp>
          <p:nvSpPr>
            <p:cNvPr id="41" name="textruta 40">
              <a:extLst>
                <a:ext uri="{FF2B5EF4-FFF2-40B4-BE49-F238E27FC236}">
                  <a16:creationId xmlns:a16="http://schemas.microsoft.com/office/drawing/2014/main" id="{4D506D96-A8CC-432D-A458-3B37004875A1}"/>
                </a:ext>
              </a:extLst>
            </p:cNvPr>
            <p:cNvSpPr txBox="1"/>
            <p:nvPr/>
          </p:nvSpPr>
          <p:spPr>
            <a:xfrm>
              <a:off x="443933" y="5147319"/>
              <a:ext cx="414171" cy="287607"/>
            </a:xfrm>
            <a:prstGeom prst="rect">
              <a:avLst/>
            </a:prstGeom>
            <a:solidFill>
              <a:schemeClr val="bg1"/>
            </a:solidFill>
          </p:spPr>
          <p:txBody>
            <a:bodyPr wrap="square" rtlCol="0">
              <a:spAutoFit/>
            </a:bodyPr>
            <a:lstStyle/>
            <a:p>
              <a:pPr defTabSz="685766" fontAlgn="auto">
                <a:spcBef>
                  <a:spcPts val="0"/>
                </a:spcBef>
                <a:spcAft>
                  <a:spcPts val="0"/>
                </a:spcAft>
              </a:pPr>
              <a:r>
                <a:rPr lang="en-GB" sz="1050">
                  <a:solidFill>
                    <a:prstClr val="black"/>
                  </a:solidFill>
                  <a:latin typeface="Calibri"/>
                </a:rPr>
                <a:t>10</a:t>
              </a:r>
            </a:p>
          </p:txBody>
        </p:sp>
        <p:sp>
          <p:nvSpPr>
            <p:cNvPr id="42" name="textruta 41">
              <a:extLst>
                <a:ext uri="{FF2B5EF4-FFF2-40B4-BE49-F238E27FC236}">
                  <a16:creationId xmlns:a16="http://schemas.microsoft.com/office/drawing/2014/main" id="{811EE813-5D79-4B0C-AC49-26361EACA41F}"/>
                </a:ext>
              </a:extLst>
            </p:cNvPr>
            <p:cNvSpPr txBox="1"/>
            <p:nvPr/>
          </p:nvSpPr>
          <p:spPr>
            <a:xfrm>
              <a:off x="533319" y="5727283"/>
              <a:ext cx="294093" cy="287607"/>
            </a:xfrm>
            <a:prstGeom prst="rect">
              <a:avLst/>
            </a:prstGeom>
            <a:solidFill>
              <a:schemeClr val="bg1"/>
            </a:solidFill>
          </p:spPr>
          <p:txBody>
            <a:bodyPr wrap="square" rtlCol="0">
              <a:spAutoFit/>
            </a:bodyPr>
            <a:lstStyle/>
            <a:p>
              <a:pPr defTabSz="685766" fontAlgn="auto">
                <a:spcBef>
                  <a:spcPts val="0"/>
                </a:spcBef>
                <a:spcAft>
                  <a:spcPts val="0"/>
                </a:spcAft>
              </a:pPr>
              <a:r>
                <a:rPr lang="en-GB" sz="1050">
                  <a:solidFill>
                    <a:prstClr val="black"/>
                  </a:solidFill>
                  <a:latin typeface="Calibri"/>
                </a:rPr>
                <a:t>5</a:t>
              </a:r>
            </a:p>
          </p:txBody>
        </p:sp>
        <p:sp>
          <p:nvSpPr>
            <p:cNvPr id="43" name="textruta 42">
              <a:extLst>
                <a:ext uri="{FF2B5EF4-FFF2-40B4-BE49-F238E27FC236}">
                  <a16:creationId xmlns:a16="http://schemas.microsoft.com/office/drawing/2014/main" id="{69D2D225-8522-424C-A815-3FF2D9EDFEEB}"/>
                </a:ext>
              </a:extLst>
            </p:cNvPr>
            <p:cNvSpPr txBox="1"/>
            <p:nvPr/>
          </p:nvSpPr>
          <p:spPr>
            <a:xfrm>
              <a:off x="551015" y="6284631"/>
              <a:ext cx="294093" cy="287607"/>
            </a:xfrm>
            <a:prstGeom prst="rect">
              <a:avLst/>
            </a:prstGeom>
            <a:solidFill>
              <a:schemeClr val="bg1"/>
            </a:solidFill>
          </p:spPr>
          <p:txBody>
            <a:bodyPr wrap="square" rtlCol="0">
              <a:spAutoFit/>
            </a:bodyPr>
            <a:lstStyle/>
            <a:p>
              <a:pPr defTabSz="685766" fontAlgn="auto">
                <a:spcBef>
                  <a:spcPts val="0"/>
                </a:spcBef>
                <a:spcAft>
                  <a:spcPts val="0"/>
                </a:spcAft>
              </a:pPr>
              <a:r>
                <a:rPr lang="en-GB" sz="1050">
                  <a:solidFill>
                    <a:prstClr val="black"/>
                  </a:solidFill>
                  <a:latin typeface="Calibri"/>
                </a:rPr>
                <a:t>0</a:t>
              </a:r>
            </a:p>
          </p:txBody>
        </p:sp>
        <p:pic>
          <p:nvPicPr>
            <p:cNvPr id="44" name="Bildobjekt 43">
              <a:extLst>
                <a:ext uri="{FF2B5EF4-FFF2-40B4-BE49-F238E27FC236}">
                  <a16:creationId xmlns:a16="http://schemas.microsoft.com/office/drawing/2014/main" id="{94EB2472-C8B9-4E82-B874-2127213AD015}"/>
                </a:ext>
              </a:extLst>
            </p:cNvPr>
            <p:cNvPicPr>
              <a:picLocks noChangeAspect="1"/>
            </p:cNvPicPr>
            <p:nvPr/>
          </p:nvPicPr>
          <p:blipFill>
            <a:blip r:embed="rId4"/>
            <a:stretch>
              <a:fillRect/>
            </a:stretch>
          </p:blipFill>
          <p:spPr>
            <a:xfrm>
              <a:off x="1092290" y="6528202"/>
              <a:ext cx="3240000" cy="201153"/>
            </a:xfrm>
            <a:prstGeom prst="rect">
              <a:avLst/>
            </a:prstGeom>
          </p:spPr>
        </p:pic>
        <p:sp>
          <p:nvSpPr>
            <p:cNvPr id="45" name="Rektangel 44">
              <a:extLst>
                <a:ext uri="{FF2B5EF4-FFF2-40B4-BE49-F238E27FC236}">
                  <a16:creationId xmlns:a16="http://schemas.microsoft.com/office/drawing/2014/main" id="{159EA307-0B22-4CE1-85F8-2919B22074F7}"/>
                </a:ext>
              </a:extLst>
            </p:cNvPr>
            <p:cNvSpPr/>
            <p:nvPr/>
          </p:nvSpPr>
          <p:spPr>
            <a:xfrm>
              <a:off x="673482" y="6568613"/>
              <a:ext cx="414172" cy="138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fontAlgn="auto">
                <a:spcBef>
                  <a:spcPts val="0"/>
                </a:spcBef>
                <a:spcAft>
                  <a:spcPts val="0"/>
                </a:spcAft>
              </a:pPr>
              <a:endParaRPr lang="en-GB" sz="1350">
                <a:solidFill>
                  <a:prstClr val="white"/>
                </a:solidFill>
                <a:latin typeface="Calibri"/>
              </a:endParaRPr>
            </a:p>
          </p:txBody>
        </p:sp>
      </p:grpSp>
      <p:grpSp>
        <p:nvGrpSpPr>
          <p:cNvPr id="5" name="Grupp 4">
            <a:extLst>
              <a:ext uri="{FF2B5EF4-FFF2-40B4-BE49-F238E27FC236}">
                <a16:creationId xmlns:a16="http://schemas.microsoft.com/office/drawing/2014/main" id="{98B6423D-C6A6-460D-9DB5-DF7818DCCE4C}"/>
              </a:ext>
            </a:extLst>
          </p:cNvPr>
          <p:cNvGrpSpPr/>
          <p:nvPr/>
        </p:nvGrpSpPr>
        <p:grpSpPr>
          <a:xfrm>
            <a:off x="242317" y="2917681"/>
            <a:ext cx="3867162" cy="2745833"/>
            <a:chOff x="315925" y="1077269"/>
            <a:chExt cx="4172149" cy="2567476"/>
          </a:xfrm>
        </p:grpSpPr>
        <p:pic>
          <p:nvPicPr>
            <p:cNvPr id="8" name="Bildobjekt 7">
              <a:extLst>
                <a:ext uri="{FF2B5EF4-FFF2-40B4-BE49-F238E27FC236}">
                  <a16:creationId xmlns:a16="http://schemas.microsoft.com/office/drawing/2014/main" id="{21D1E959-B129-46A1-8260-AFD55DA0E8F6}"/>
                </a:ext>
              </a:extLst>
            </p:cNvPr>
            <p:cNvPicPr>
              <a:picLocks noChangeAspect="1"/>
            </p:cNvPicPr>
            <p:nvPr/>
          </p:nvPicPr>
          <p:blipFill rotWithShape="1">
            <a:blip r:embed="rId5"/>
            <a:srcRect l="57678" t="25430" r="11610" b="14091"/>
            <a:stretch/>
          </p:blipFill>
          <p:spPr>
            <a:xfrm>
              <a:off x="315925" y="1077269"/>
              <a:ext cx="4172149" cy="2567476"/>
            </a:xfrm>
            <a:prstGeom prst="rect">
              <a:avLst/>
            </a:prstGeom>
          </p:spPr>
        </p:pic>
        <p:sp>
          <p:nvSpPr>
            <p:cNvPr id="46" name="textruta 45">
              <a:extLst>
                <a:ext uri="{FF2B5EF4-FFF2-40B4-BE49-F238E27FC236}">
                  <a16:creationId xmlns:a16="http://schemas.microsoft.com/office/drawing/2014/main" id="{A2AD1C94-3C73-4812-A216-B58B9499A3B6}"/>
                </a:ext>
              </a:extLst>
            </p:cNvPr>
            <p:cNvSpPr txBox="1"/>
            <p:nvPr/>
          </p:nvSpPr>
          <p:spPr>
            <a:xfrm>
              <a:off x="1087765" y="2592764"/>
              <a:ext cx="2601402" cy="237423"/>
            </a:xfrm>
            <a:prstGeom prst="rect">
              <a:avLst/>
            </a:prstGeom>
            <a:noFill/>
          </p:spPr>
          <p:txBody>
            <a:bodyPr wrap="none" rtlCol="0">
              <a:spAutoFit/>
            </a:bodyPr>
            <a:lstStyle/>
            <a:p>
              <a:pPr defTabSz="685766" fontAlgn="auto">
                <a:spcBef>
                  <a:spcPts val="0"/>
                </a:spcBef>
                <a:spcAft>
                  <a:spcPts val="0"/>
                </a:spcAft>
              </a:pPr>
              <a:r>
                <a:rPr lang="en-GB" sz="1050" dirty="0">
                  <a:solidFill>
                    <a:prstClr val="white"/>
                  </a:solidFill>
                  <a:latin typeface="Calibri"/>
                </a:rPr>
                <a:t>Imported feedstock or imported biofuels</a:t>
              </a:r>
            </a:p>
          </p:txBody>
        </p:sp>
        <p:sp>
          <p:nvSpPr>
            <p:cNvPr id="3" name="textruta 2">
              <a:extLst>
                <a:ext uri="{FF2B5EF4-FFF2-40B4-BE49-F238E27FC236}">
                  <a16:creationId xmlns:a16="http://schemas.microsoft.com/office/drawing/2014/main" id="{1EB2A041-B708-4E26-9146-0555E9906AC2}"/>
                </a:ext>
              </a:extLst>
            </p:cNvPr>
            <p:cNvSpPr txBox="1"/>
            <p:nvPr/>
          </p:nvSpPr>
          <p:spPr>
            <a:xfrm rot="16200000">
              <a:off x="-88312" y="2026389"/>
              <a:ext cx="1188229" cy="249037"/>
            </a:xfrm>
            <a:prstGeom prst="rect">
              <a:avLst/>
            </a:prstGeom>
            <a:solidFill>
              <a:schemeClr val="bg1"/>
            </a:solidFill>
          </p:spPr>
          <p:txBody>
            <a:bodyPr wrap="square" rtlCol="0">
              <a:spAutoFit/>
            </a:bodyPr>
            <a:lstStyle/>
            <a:p>
              <a:r>
                <a:rPr lang="en-GB" sz="900"/>
                <a:t>TWh/year</a:t>
              </a:r>
            </a:p>
          </p:txBody>
        </p:sp>
      </p:grpSp>
      <p:sp>
        <p:nvSpPr>
          <p:cNvPr id="7" name="Rektangel 6">
            <a:extLst>
              <a:ext uri="{FF2B5EF4-FFF2-40B4-BE49-F238E27FC236}">
                <a16:creationId xmlns:a16="http://schemas.microsoft.com/office/drawing/2014/main" id="{EB6E6DD7-8D6D-4DFB-8655-B99502603934}"/>
              </a:ext>
            </a:extLst>
          </p:cNvPr>
          <p:cNvSpPr/>
          <p:nvPr/>
        </p:nvSpPr>
        <p:spPr>
          <a:xfrm>
            <a:off x="569536" y="1456728"/>
            <a:ext cx="8051950" cy="1200329"/>
          </a:xfrm>
          <a:prstGeom prst="rect">
            <a:avLst/>
          </a:prstGeom>
        </p:spPr>
        <p:txBody>
          <a:bodyPr wrap="square">
            <a:spAutoFit/>
          </a:bodyPr>
          <a:lstStyle/>
          <a:p>
            <a:pPr marL="214313" indent="-214313" defTabSz="685766" fontAlgn="auto">
              <a:spcBef>
                <a:spcPts val="0"/>
              </a:spcBef>
              <a:spcAft>
                <a:spcPts val="0"/>
              </a:spcAft>
              <a:buFont typeface="Arial" panose="020B0604020202020204" pitchFamily="34" charset="0"/>
              <a:buChar char="•"/>
            </a:pPr>
            <a:r>
              <a:rPr lang="en-GB" dirty="0" smtClean="0">
                <a:solidFill>
                  <a:prstClr val="black"/>
                </a:solidFill>
                <a:latin typeface="Calibri"/>
              </a:rPr>
              <a:t>Very high share of imported fuels/ feedstock</a:t>
            </a:r>
          </a:p>
          <a:p>
            <a:pPr marL="214313" indent="-214313" defTabSz="685766" fontAlgn="auto">
              <a:spcBef>
                <a:spcPts val="0"/>
              </a:spcBef>
              <a:spcAft>
                <a:spcPts val="0"/>
              </a:spcAft>
              <a:buFont typeface="Arial" panose="020B0604020202020204" pitchFamily="34" charset="0"/>
              <a:buChar char="•"/>
            </a:pPr>
            <a:r>
              <a:rPr lang="en-GB" dirty="0" smtClean="0">
                <a:solidFill>
                  <a:prstClr val="black"/>
                </a:solidFill>
                <a:latin typeface="Calibri"/>
              </a:rPr>
              <a:t>High use of bioenergy need high volumes of sustainable feedstock, for example from forestry or waste</a:t>
            </a:r>
          </a:p>
          <a:p>
            <a:pPr marL="214313" indent="-214313" defTabSz="685766" fontAlgn="auto">
              <a:spcBef>
                <a:spcPts val="0"/>
              </a:spcBef>
              <a:spcAft>
                <a:spcPts val="0"/>
              </a:spcAft>
              <a:buFont typeface="Arial" panose="020B0604020202020204" pitchFamily="34" charset="0"/>
              <a:buChar char="•"/>
            </a:pPr>
            <a:r>
              <a:rPr lang="en-GB" dirty="0" smtClean="0">
                <a:solidFill>
                  <a:prstClr val="black"/>
                </a:solidFill>
                <a:latin typeface="Calibri"/>
              </a:rPr>
              <a:t>Small reduction in biofuels use in 2018</a:t>
            </a:r>
          </a:p>
        </p:txBody>
      </p:sp>
      <p:sp>
        <p:nvSpPr>
          <p:cNvPr id="24" name="Rubrik 4"/>
          <p:cNvSpPr txBox="1">
            <a:spLocks/>
          </p:cNvSpPr>
          <p:nvPr/>
        </p:nvSpPr>
        <p:spPr bwMode="auto">
          <a:xfrm>
            <a:off x="714348" y="428604"/>
            <a:ext cx="7772400" cy="103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2800">
                <a:solidFill>
                  <a:schemeClr val="tx1"/>
                </a:solidFill>
                <a:latin typeface="Arial" charset="0"/>
                <a:cs typeface="Arial" charset="0"/>
              </a:defRPr>
            </a:lvl2pPr>
            <a:lvl3pPr algn="l" rtl="0" eaLnBrk="0" fontAlgn="base" hangingPunct="0">
              <a:spcBef>
                <a:spcPct val="0"/>
              </a:spcBef>
              <a:spcAft>
                <a:spcPct val="0"/>
              </a:spcAft>
              <a:defRPr sz="2800">
                <a:solidFill>
                  <a:schemeClr val="tx1"/>
                </a:solidFill>
                <a:latin typeface="Arial" charset="0"/>
                <a:cs typeface="Arial" charset="0"/>
              </a:defRPr>
            </a:lvl3pPr>
            <a:lvl4pPr algn="l" rtl="0" eaLnBrk="0" fontAlgn="base" hangingPunct="0">
              <a:spcBef>
                <a:spcPct val="0"/>
              </a:spcBef>
              <a:spcAft>
                <a:spcPct val="0"/>
              </a:spcAft>
              <a:defRPr sz="2800">
                <a:solidFill>
                  <a:schemeClr val="tx1"/>
                </a:solidFill>
                <a:latin typeface="Arial" charset="0"/>
                <a:cs typeface="Arial" charset="0"/>
              </a:defRPr>
            </a:lvl4pPr>
            <a:lvl5pPr algn="l" rtl="0" eaLnBrk="0" fontAlgn="base" hangingPunct="0">
              <a:spcBef>
                <a:spcPct val="0"/>
              </a:spcBef>
              <a:spcAft>
                <a:spcPct val="0"/>
              </a:spcAft>
              <a:defRPr sz="2800">
                <a:solidFill>
                  <a:schemeClr val="tx1"/>
                </a:solidFill>
                <a:latin typeface="Arial" charset="0"/>
                <a:cs typeface="Arial" charset="0"/>
              </a:defRPr>
            </a:lvl5pPr>
            <a:lvl6pPr marL="457200" algn="l" rtl="0" fontAlgn="base">
              <a:spcBef>
                <a:spcPct val="0"/>
              </a:spcBef>
              <a:spcAft>
                <a:spcPct val="0"/>
              </a:spcAft>
              <a:defRPr sz="2800" b="1">
                <a:solidFill>
                  <a:schemeClr val="tx1"/>
                </a:solidFill>
                <a:latin typeface="Arial" charset="0"/>
                <a:cs typeface="Arial" charset="0"/>
              </a:defRPr>
            </a:lvl6pPr>
            <a:lvl7pPr marL="914400" algn="l" rtl="0" fontAlgn="base">
              <a:spcBef>
                <a:spcPct val="0"/>
              </a:spcBef>
              <a:spcAft>
                <a:spcPct val="0"/>
              </a:spcAft>
              <a:defRPr sz="2800" b="1">
                <a:solidFill>
                  <a:schemeClr val="tx1"/>
                </a:solidFill>
                <a:latin typeface="Arial" charset="0"/>
                <a:cs typeface="Arial" charset="0"/>
              </a:defRPr>
            </a:lvl7pPr>
            <a:lvl8pPr marL="1371600" algn="l" rtl="0" fontAlgn="base">
              <a:spcBef>
                <a:spcPct val="0"/>
              </a:spcBef>
              <a:spcAft>
                <a:spcPct val="0"/>
              </a:spcAft>
              <a:defRPr sz="2800" b="1">
                <a:solidFill>
                  <a:schemeClr val="tx1"/>
                </a:solidFill>
                <a:latin typeface="Arial" charset="0"/>
                <a:cs typeface="Arial" charset="0"/>
              </a:defRPr>
            </a:lvl8pPr>
            <a:lvl9pPr marL="1828800" algn="l" rtl="0" fontAlgn="base">
              <a:spcBef>
                <a:spcPct val="0"/>
              </a:spcBef>
              <a:spcAft>
                <a:spcPct val="0"/>
              </a:spcAft>
              <a:defRPr sz="2800" b="1">
                <a:solidFill>
                  <a:schemeClr val="tx1"/>
                </a:solidFill>
                <a:latin typeface="Arial" charset="0"/>
                <a:cs typeface="Arial" charset="0"/>
              </a:defRPr>
            </a:lvl9pPr>
          </a:lstStyle>
          <a:p>
            <a:r>
              <a:rPr lang="sv-SE" dirty="0" smtClean="0"/>
              <a:t>…</a:t>
            </a:r>
            <a:r>
              <a:rPr lang="sv-SE" dirty="0" err="1" smtClean="0"/>
              <a:t>but</a:t>
            </a:r>
            <a:r>
              <a:rPr lang="sv-SE" dirty="0" smtClean="0"/>
              <a:t> </a:t>
            </a:r>
            <a:r>
              <a:rPr lang="sv-SE" dirty="0" err="1" smtClean="0"/>
              <a:t>dependent</a:t>
            </a:r>
            <a:r>
              <a:rPr lang="sv-SE" dirty="0" smtClean="0"/>
              <a:t> on import</a:t>
            </a:r>
            <a:endParaRPr lang="sv-SE" dirty="0"/>
          </a:p>
        </p:txBody>
      </p:sp>
    </p:spTree>
    <p:extLst>
      <p:ext uri="{BB962C8B-B14F-4D97-AF65-F5344CB8AC3E}">
        <p14:creationId xmlns:p14="http://schemas.microsoft.com/office/powerpoint/2010/main" val="8494806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B00BB3-DE45-4027-BA19-E8E536FBD9D3}"/>
              </a:ext>
            </a:extLst>
          </p:cNvPr>
          <p:cNvSpPr>
            <a:spLocks noGrp="1"/>
          </p:cNvSpPr>
          <p:nvPr>
            <p:ph type="title"/>
          </p:nvPr>
        </p:nvSpPr>
        <p:spPr/>
        <p:txBody>
          <a:bodyPr/>
          <a:lstStyle/>
          <a:p>
            <a:pPr algn="l"/>
            <a:r>
              <a:rPr lang="en-GB" dirty="0"/>
              <a:t>Global biofuel use</a:t>
            </a:r>
          </a:p>
        </p:txBody>
      </p:sp>
      <p:sp>
        <p:nvSpPr>
          <p:cNvPr id="4" name="textruta 3">
            <a:extLst>
              <a:ext uri="{FF2B5EF4-FFF2-40B4-BE49-F238E27FC236}">
                <a16:creationId xmlns:a16="http://schemas.microsoft.com/office/drawing/2014/main" id="{69356436-7FAD-4AD1-A50A-820C8A7E09E8}"/>
              </a:ext>
            </a:extLst>
          </p:cNvPr>
          <p:cNvSpPr txBox="1"/>
          <p:nvPr/>
        </p:nvSpPr>
        <p:spPr>
          <a:xfrm>
            <a:off x="4361356" y="1256550"/>
            <a:ext cx="4744115" cy="715581"/>
          </a:xfrm>
          <a:prstGeom prst="rect">
            <a:avLst/>
          </a:prstGeom>
          <a:noFill/>
        </p:spPr>
        <p:txBody>
          <a:bodyPr wrap="square" rtlCol="0">
            <a:spAutoFit/>
          </a:bodyPr>
          <a:lstStyle/>
          <a:p>
            <a:pPr marL="214313" indent="-214313" defTabSz="685766" fontAlgn="auto">
              <a:spcBef>
                <a:spcPts val="0"/>
              </a:spcBef>
              <a:spcAft>
                <a:spcPts val="0"/>
              </a:spcAft>
              <a:buFont typeface="Arial" panose="020B0604020202020204" pitchFamily="34" charset="0"/>
              <a:buChar char="•"/>
            </a:pPr>
            <a:r>
              <a:rPr lang="en-GB" sz="1350" dirty="0">
                <a:solidFill>
                  <a:prstClr val="black"/>
                </a:solidFill>
                <a:latin typeface="Calibri"/>
              </a:rPr>
              <a:t>HVO is an important biofuel in Sweden but still small  in a global perspective. Access to sustainable feedstock is an issue.</a:t>
            </a:r>
          </a:p>
          <a:p>
            <a:pPr defTabSz="685766" fontAlgn="auto">
              <a:spcBef>
                <a:spcPts val="0"/>
              </a:spcBef>
              <a:spcAft>
                <a:spcPts val="0"/>
              </a:spcAft>
            </a:pPr>
            <a:endParaRPr lang="en-GB" sz="1350" dirty="0">
              <a:solidFill>
                <a:prstClr val="black"/>
              </a:solidFill>
              <a:latin typeface="Calibri"/>
            </a:endParaRPr>
          </a:p>
        </p:txBody>
      </p:sp>
      <p:grpSp>
        <p:nvGrpSpPr>
          <p:cNvPr id="5" name="Grupp 4">
            <a:extLst>
              <a:ext uri="{FF2B5EF4-FFF2-40B4-BE49-F238E27FC236}">
                <a16:creationId xmlns:a16="http://schemas.microsoft.com/office/drawing/2014/main" id="{14249E8A-5B6B-468D-B04F-474E1D5334C1}"/>
              </a:ext>
            </a:extLst>
          </p:cNvPr>
          <p:cNvGrpSpPr/>
          <p:nvPr/>
        </p:nvGrpSpPr>
        <p:grpSpPr>
          <a:xfrm>
            <a:off x="1169623" y="1920479"/>
            <a:ext cx="6961621" cy="3657186"/>
            <a:chOff x="5876387" y="3677860"/>
            <a:chExt cx="5231016" cy="3047741"/>
          </a:xfrm>
        </p:grpSpPr>
        <p:pic>
          <p:nvPicPr>
            <p:cNvPr id="6" name="Bildobjekt 5">
              <a:extLst>
                <a:ext uri="{FF2B5EF4-FFF2-40B4-BE49-F238E27FC236}">
                  <a16:creationId xmlns:a16="http://schemas.microsoft.com/office/drawing/2014/main" id="{C2E4B579-FF56-448E-97B1-0C9344FCAF29}"/>
                </a:ext>
              </a:extLst>
            </p:cNvPr>
            <p:cNvPicPr/>
            <p:nvPr/>
          </p:nvPicPr>
          <p:blipFill rotWithShape="1">
            <a:blip r:embed="rId2"/>
            <a:srcRect l="52545" t="21748" r="18522" b="15445"/>
            <a:stretch/>
          </p:blipFill>
          <p:spPr bwMode="auto">
            <a:xfrm>
              <a:off x="5876387" y="3677860"/>
              <a:ext cx="4734619" cy="3047741"/>
            </a:xfrm>
            <a:prstGeom prst="rect">
              <a:avLst/>
            </a:prstGeom>
            <a:ln>
              <a:noFill/>
            </a:ln>
            <a:extLst>
              <a:ext uri="{53640926-AAD7-44D8-BBD7-CCE9431645EC}">
                <a14:shadowObscured xmlns:a14="http://schemas.microsoft.com/office/drawing/2010/main"/>
              </a:ext>
            </a:extLst>
          </p:spPr>
        </p:pic>
        <p:sp>
          <p:nvSpPr>
            <p:cNvPr id="7" name="textruta 6">
              <a:extLst>
                <a:ext uri="{FF2B5EF4-FFF2-40B4-BE49-F238E27FC236}">
                  <a16:creationId xmlns:a16="http://schemas.microsoft.com/office/drawing/2014/main" id="{55B63EAB-4A7F-44BE-BE5F-3A4AD8189C0D}"/>
                </a:ext>
              </a:extLst>
            </p:cNvPr>
            <p:cNvSpPr txBox="1"/>
            <p:nvPr/>
          </p:nvSpPr>
          <p:spPr>
            <a:xfrm>
              <a:off x="8734988" y="4733321"/>
              <a:ext cx="997237" cy="230839"/>
            </a:xfrm>
            <a:prstGeom prst="rect">
              <a:avLst/>
            </a:prstGeom>
            <a:noFill/>
          </p:spPr>
          <p:txBody>
            <a:bodyPr wrap="none" rtlCol="0">
              <a:spAutoFit/>
            </a:bodyPr>
            <a:lstStyle/>
            <a:p>
              <a:pPr fontAlgn="auto">
                <a:spcBef>
                  <a:spcPts val="0"/>
                </a:spcBef>
                <a:spcAft>
                  <a:spcPts val="0"/>
                </a:spcAft>
              </a:pPr>
              <a:r>
                <a:rPr lang="en-GB" sz="1200" dirty="0">
                  <a:solidFill>
                    <a:srgbClr val="000000"/>
                  </a:solidFill>
                  <a:latin typeface="Arial"/>
                </a:rPr>
                <a:t>FAME(Biodiesel)</a:t>
              </a:r>
            </a:p>
          </p:txBody>
        </p:sp>
        <p:sp>
          <p:nvSpPr>
            <p:cNvPr id="8" name="textruta 7">
              <a:extLst>
                <a:ext uri="{FF2B5EF4-FFF2-40B4-BE49-F238E27FC236}">
                  <a16:creationId xmlns:a16="http://schemas.microsoft.com/office/drawing/2014/main" id="{F6C84434-0295-4EC5-B946-94BDA343327B}"/>
                </a:ext>
              </a:extLst>
            </p:cNvPr>
            <p:cNvSpPr txBox="1"/>
            <p:nvPr/>
          </p:nvSpPr>
          <p:spPr>
            <a:xfrm>
              <a:off x="10718105" y="4057233"/>
              <a:ext cx="389298" cy="230839"/>
            </a:xfrm>
            <a:prstGeom prst="rect">
              <a:avLst/>
            </a:prstGeom>
            <a:noFill/>
          </p:spPr>
          <p:txBody>
            <a:bodyPr wrap="none" rtlCol="0">
              <a:spAutoFit/>
            </a:bodyPr>
            <a:lstStyle/>
            <a:p>
              <a:pPr fontAlgn="auto">
                <a:spcBef>
                  <a:spcPts val="0"/>
                </a:spcBef>
                <a:spcAft>
                  <a:spcPts val="0"/>
                </a:spcAft>
              </a:pPr>
              <a:r>
                <a:rPr lang="en-GB" sz="1200" dirty="0">
                  <a:solidFill>
                    <a:srgbClr val="000000"/>
                  </a:solidFill>
                  <a:latin typeface="Arial"/>
                </a:rPr>
                <a:t>HVO</a:t>
              </a:r>
            </a:p>
          </p:txBody>
        </p:sp>
        <p:cxnSp>
          <p:nvCxnSpPr>
            <p:cNvPr id="9" name="Rak pilkoppling 8">
              <a:extLst>
                <a:ext uri="{FF2B5EF4-FFF2-40B4-BE49-F238E27FC236}">
                  <a16:creationId xmlns:a16="http://schemas.microsoft.com/office/drawing/2014/main" id="{F90EF326-86D2-40B6-83C7-4ABC18D71D02}"/>
                </a:ext>
              </a:extLst>
            </p:cNvPr>
            <p:cNvCxnSpPr>
              <a:cxnSpLocks/>
            </p:cNvCxnSpPr>
            <p:nvPr/>
          </p:nvCxnSpPr>
          <p:spPr bwMode="auto">
            <a:xfrm flipH="1">
              <a:off x="10388743" y="4257387"/>
              <a:ext cx="329362" cy="146194"/>
            </a:xfrm>
            <a:prstGeom prst="straightConnector1">
              <a:avLst/>
            </a:prstGeom>
            <a:solidFill>
              <a:schemeClr val="hlink"/>
            </a:solidFill>
            <a:ln w="9525" cap="flat" cmpd="sng" algn="ctr">
              <a:solidFill>
                <a:schemeClr val="tx1"/>
              </a:solidFill>
              <a:prstDash val="solid"/>
              <a:round/>
              <a:headEnd type="none" w="med" len="med"/>
              <a:tailEnd type="triangle"/>
            </a:ln>
            <a:effectLst/>
          </p:spPr>
        </p:cxnSp>
        <p:sp>
          <p:nvSpPr>
            <p:cNvPr id="10" name="textruta 9">
              <a:extLst>
                <a:ext uri="{FF2B5EF4-FFF2-40B4-BE49-F238E27FC236}">
                  <a16:creationId xmlns:a16="http://schemas.microsoft.com/office/drawing/2014/main" id="{1BBAFA65-4706-47B0-B082-E82A21768229}"/>
                </a:ext>
              </a:extLst>
            </p:cNvPr>
            <p:cNvSpPr txBox="1"/>
            <p:nvPr/>
          </p:nvSpPr>
          <p:spPr>
            <a:xfrm>
              <a:off x="9544537" y="5220249"/>
              <a:ext cx="465182" cy="230839"/>
            </a:xfrm>
            <a:prstGeom prst="rect">
              <a:avLst/>
            </a:prstGeom>
            <a:noFill/>
          </p:spPr>
          <p:txBody>
            <a:bodyPr wrap="none" rtlCol="0">
              <a:spAutoFit/>
            </a:bodyPr>
            <a:lstStyle/>
            <a:p>
              <a:pPr fontAlgn="auto">
                <a:spcBef>
                  <a:spcPts val="0"/>
                </a:spcBef>
                <a:spcAft>
                  <a:spcPts val="0"/>
                </a:spcAft>
              </a:pPr>
              <a:r>
                <a:rPr lang="en-GB" sz="1200" dirty="0" err="1">
                  <a:solidFill>
                    <a:srgbClr val="000000"/>
                  </a:solidFill>
                  <a:latin typeface="Arial"/>
                </a:rPr>
                <a:t>Etanol</a:t>
              </a:r>
              <a:endParaRPr lang="en-GB" sz="1200" dirty="0">
                <a:solidFill>
                  <a:srgbClr val="000000"/>
                </a:solidFill>
                <a:latin typeface="Arial"/>
              </a:endParaRPr>
            </a:p>
          </p:txBody>
        </p:sp>
        <p:sp>
          <p:nvSpPr>
            <p:cNvPr id="11" name="textruta 10">
              <a:extLst>
                <a:ext uri="{FF2B5EF4-FFF2-40B4-BE49-F238E27FC236}">
                  <a16:creationId xmlns:a16="http://schemas.microsoft.com/office/drawing/2014/main" id="{941BE6C2-635D-41F4-B073-038F7DD85FB8}"/>
                </a:ext>
              </a:extLst>
            </p:cNvPr>
            <p:cNvSpPr txBox="1"/>
            <p:nvPr/>
          </p:nvSpPr>
          <p:spPr>
            <a:xfrm>
              <a:off x="6672064" y="5977633"/>
              <a:ext cx="1958773" cy="269312"/>
            </a:xfrm>
            <a:prstGeom prst="rect">
              <a:avLst/>
            </a:prstGeom>
            <a:noFill/>
          </p:spPr>
          <p:txBody>
            <a:bodyPr wrap="none" rtlCol="0">
              <a:spAutoFit/>
            </a:bodyPr>
            <a:lstStyle/>
            <a:p>
              <a:pPr fontAlgn="auto">
                <a:spcBef>
                  <a:spcPts val="0"/>
                </a:spcBef>
                <a:spcAft>
                  <a:spcPts val="0"/>
                </a:spcAft>
              </a:pPr>
              <a:r>
                <a:rPr lang="en-GB" sz="1500">
                  <a:solidFill>
                    <a:srgbClr val="000000"/>
                  </a:solidFill>
                  <a:latin typeface="Arial"/>
                </a:rPr>
                <a:t>Global biofuels consumption</a:t>
              </a:r>
            </a:p>
          </p:txBody>
        </p:sp>
        <p:sp>
          <p:nvSpPr>
            <p:cNvPr id="12" name="textruta 11">
              <a:extLst>
                <a:ext uri="{FF2B5EF4-FFF2-40B4-BE49-F238E27FC236}">
                  <a16:creationId xmlns:a16="http://schemas.microsoft.com/office/drawing/2014/main" id="{5DB13FB9-8FDE-41F7-8D06-38B5A01A9FE6}"/>
                </a:ext>
              </a:extLst>
            </p:cNvPr>
            <p:cNvSpPr txBox="1"/>
            <p:nvPr/>
          </p:nvSpPr>
          <p:spPr>
            <a:xfrm>
              <a:off x="9310624" y="3698000"/>
              <a:ext cx="1689427" cy="211603"/>
            </a:xfrm>
            <a:prstGeom prst="rect">
              <a:avLst/>
            </a:prstGeom>
            <a:noFill/>
          </p:spPr>
          <p:txBody>
            <a:bodyPr wrap="square" rtlCol="0">
              <a:spAutoFit/>
            </a:bodyPr>
            <a:lstStyle/>
            <a:p>
              <a:pPr defTabSz="685766" fontAlgn="auto">
                <a:spcBef>
                  <a:spcPts val="0"/>
                </a:spcBef>
                <a:spcAft>
                  <a:spcPts val="0"/>
                </a:spcAft>
              </a:pPr>
              <a:r>
                <a:rPr lang="en-GB" sz="1050">
                  <a:solidFill>
                    <a:prstClr val="black"/>
                  </a:solidFill>
                  <a:latin typeface="Calibri"/>
                </a:rPr>
                <a:t>( Total  835 TWh)</a:t>
              </a:r>
            </a:p>
          </p:txBody>
        </p:sp>
      </p:grpSp>
    </p:spTree>
    <p:extLst>
      <p:ext uri="{BB962C8B-B14F-4D97-AF65-F5344CB8AC3E}">
        <p14:creationId xmlns:p14="http://schemas.microsoft.com/office/powerpoint/2010/main" val="161757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719700" y="1322528"/>
            <a:ext cx="5979771" cy="4357718"/>
          </a:xfrm>
        </p:spPr>
        <p:txBody>
          <a:bodyPr>
            <a:normAutofit fontScale="92500" lnSpcReduction="20000"/>
          </a:bodyPr>
          <a:lstStyle/>
          <a:p>
            <a:pPr>
              <a:lnSpc>
                <a:spcPct val="100000"/>
              </a:lnSpc>
            </a:pPr>
            <a:r>
              <a:rPr lang="en-GB" sz="2000" dirty="0" smtClean="0"/>
              <a:t>Energy efficiency, electrification and transport efficient society means that biofuels can take a higher share</a:t>
            </a:r>
          </a:p>
          <a:p>
            <a:pPr lvl="1"/>
            <a:r>
              <a:rPr lang="en-GB" sz="1800" dirty="0" smtClean="0"/>
              <a:t>Total energy demand less than 50 percent compared with 2010</a:t>
            </a:r>
          </a:p>
          <a:p>
            <a:pPr>
              <a:lnSpc>
                <a:spcPct val="100000"/>
              </a:lnSpc>
            </a:pPr>
            <a:r>
              <a:rPr lang="en-GB" sz="2000" dirty="0" smtClean="0"/>
              <a:t>Still challenging</a:t>
            </a:r>
          </a:p>
          <a:p>
            <a:pPr lvl="1"/>
            <a:r>
              <a:rPr lang="en-GB" sz="1800" dirty="0" smtClean="0"/>
              <a:t>10-15 </a:t>
            </a:r>
            <a:r>
              <a:rPr lang="en-GB" sz="1800" dirty="0" err="1" smtClean="0"/>
              <a:t>TWh</a:t>
            </a:r>
            <a:r>
              <a:rPr lang="en-GB" sz="1800" dirty="0" smtClean="0"/>
              <a:t> bioenergy required in road transport</a:t>
            </a:r>
          </a:p>
          <a:p>
            <a:pPr lvl="1"/>
            <a:r>
              <a:rPr lang="en-GB" sz="1800" dirty="0" smtClean="0"/>
              <a:t>Domestic sustainable production 15-30 </a:t>
            </a:r>
            <a:r>
              <a:rPr lang="en-GB" sz="1800" dirty="0" err="1" smtClean="0"/>
              <a:t>TWh</a:t>
            </a:r>
            <a:r>
              <a:rPr lang="en-GB" sz="1800" dirty="0" smtClean="0"/>
              <a:t> by 2030</a:t>
            </a:r>
          </a:p>
          <a:p>
            <a:pPr lvl="1"/>
            <a:r>
              <a:rPr lang="en-GB" sz="1800" dirty="0" smtClean="0"/>
              <a:t>Maritime, aviation and non road mobile machinery need &gt;20 </a:t>
            </a:r>
            <a:r>
              <a:rPr lang="en-GB" sz="1800" dirty="0" err="1" smtClean="0"/>
              <a:t>TWh</a:t>
            </a:r>
            <a:r>
              <a:rPr lang="en-GB" sz="1800" dirty="0" smtClean="0"/>
              <a:t> bioenergy</a:t>
            </a:r>
          </a:p>
          <a:p>
            <a:pPr>
              <a:lnSpc>
                <a:spcPct val="100000"/>
              </a:lnSpc>
            </a:pPr>
            <a:r>
              <a:rPr lang="en-GB" sz="2000" dirty="0" smtClean="0"/>
              <a:t>Electricity demand low compared with current production</a:t>
            </a:r>
          </a:p>
          <a:p>
            <a:pPr lvl="1"/>
            <a:r>
              <a:rPr lang="en-GB" sz="1800" dirty="0" smtClean="0"/>
              <a:t>4-5 </a:t>
            </a:r>
            <a:r>
              <a:rPr lang="en-GB" sz="1800" dirty="0" err="1" smtClean="0"/>
              <a:t>TWh</a:t>
            </a:r>
            <a:r>
              <a:rPr lang="en-GB" sz="1800" dirty="0" smtClean="0"/>
              <a:t> for 2030 and long term 10-15 </a:t>
            </a:r>
            <a:r>
              <a:rPr lang="en-GB" sz="1800" dirty="0" err="1" smtClean="0"/>
              <a:t>TWh</a:t>
            </a:r>
            <a:r>
              <a:rPr lang="en-GB" sz="1800" dirty="0" smtClean="0"/>
              <a:t> </a:t>
            </a:r>
          </a:p>
          <a:p>
            <a:pPr lvl="1"/>
            <a:r>
              <a:rPr lang="en-GB" sz="1800" dirty="0" smtClean="0"/>
              <a:t>Domestic production 160 </a:t>
            </a:r>
            <a:r>
              <a:rPr lang="en-GB" sz="1800" dirty="0" err="1" smtClean="0"/>
              <a:t>TWh</a:t>
            </a:r>
            <a:endParaRPr lang="en-GB" sz="1800" dirty="0" smtClean="0"/>
          </a:p>
          <a:p>
            <a:r>
              <a:rPr lang="en-GB" sz="2000" i="1" dirty="0" smtClean="0">
                <a:solidFill>
                  <a:srgbClr val="00B050"/>
                </a:solidFill>
              </a:rPr>
              <a:t>Measures: Reduction quota, tax exemption, increased domestic production…</a:t>
            </a:r>
          </a:p>
        </p:txBody>
      </p:sp>
      <p:sp>
        <p:nvSpPr>
          <p:cNvPr id="3" name="Rubrik 2"/>
          <p:cNvSpPr>
            <a:spLocks noGrp="1"/>
          </p:cNvSpPr>
          <p:nvPr>
            <p:ph type="title"/>
          </p:nvPr>
        </p:nvSpPr>
        <p:spPr>
          <a:xfrm>
            <a:off x="714348" y="285728"/>
            <a:ext cx="7772400" cy="1036800"/>
          </a:xfrm>
        </p:spPr>
        <p:txBody>
          <a:bodyPr/>
          <a:lstStyle/>
          <a:p>
            <a:r>
              <a:rPr lang="en-GB" dirty="0" smtClean="0"/>
              <a:t>Renewable energy</a:t>
            </a:r>
            <a:br>
              <a:rPr lang="en-GB" dirty="0" smtClean="0"/>
            </a:br>
            <a:r>
              <a:rPr lang="en-GB" sz="2000" i="1" dirty="0" smtClean="0"/>
              <a:t>Target 2030 </a:t>
            </a:r>
            <a:endParaRPr lang="en-GB" sz="1800" i="1" dirty="0"/>
          </a:p>
        </p:txBody>
      </p:sp>
      <p:pic>
        <p:nvPicPr>
          <p:cNvPr id="4" name="Bildobjekt 3"/>
          <p:cNvPicPr>
            <a:picLocks noChangeAspect="1"/>
          </p:cNvPicPr>
          <p:nvPr/>
        </p:nvPicPr>
        <p:blipFill rotWithShape="1">
          <a:blip r:embed="rId3" cstate="print">
            <a:extLst>
              <a:ext uri="{28A0092B-C50C-407E-A947-70E740481C1C}">
                <a14:useLocalDpi xmlns:a14="http://schemas.microsoft.com/office/drawing/2010/main" val="0"/>
              </a:ext>
            </a:extLst>
          </a:blip>
          <a:srcRect t="12507" b="9157"/>
          <a:stretch/>
        </p:blipFill>
        <p:spPr>
          <a:xfrm>
            <a:off x="6953616" y="0"/>
            <a:ext cx="2204876" cy="2590800"/>
          </a:xfrm>
          <a:prstGeom prst="rect">
            <a:avLst/>
          </a:prstGeom>
        </p:spPr>
      </p:pic>
      <p:pic>
        <p:nvPicPr>
          <p:cNvPr id="2050" name="Picture 2" descr="http://trvbildarkivet/fotoweb/cmdrequest/rest/Preview.fwx/33177.jpg?rt=1&amp;f=5316A77AA39EC80F209631A71F30CC8D9A4CA34A2AC3199C4BFB56BCD47D83ADDFC19E54F66C0B756466E5CB288C82DE98FA3B9A789FF1A4B0EB50A9C9435E7F6AE15FB86E21B590E56A7DBF851D511E78226491577521A03F464EF1AF6186AA940E1B94AC6A0CD2423AB85DB5AF1449629EAB842690AECBA77471D650C58745320529765CA60720F4C423F0E09F3B67A3EA58FDB0578DAA0B24A2B4307D387B7A4180DE573BD4732AF2D2A0F1CD468E&amp;sz=450"/>
          <p:cNvPicPr>
            <a:picLocks noChangeAspect="1" noChangeArrowheads="1"/>
          </p:cNvPicPr>
          <p:nvPr/>
        </p:nvPicPr>
        <p:blipFill rotWithShape="1">
          <a:blip r:embed="rId4">
            <a:extLst>
              <a:ext uri="{28A0092B-C50C-407E-A947-70E740481C1C}">
                <a14:useLocalDpi xmlns:a14="http://schemas.microsoft.com/office/drawing/2010/main" val="0"/>
              </a:ext>
            </a:extLst>
          </a:blip>
          <a:srcRect l="19407" t="-3550" r="593" b="3550"/>
          <a:stretch/>
        </p:blipFill>
        <p:spPr bwMode="auto">
          <a:xfrm>
            <a:off x="6950940" y="2077750"/>
            <a:ext cx="2210228" cy="2075158"/>
          </a:xfrm>
          <a:prstGeom prst="rect">
            <a:avLst/>
          </a:prstGeom>
          <a:noFill/>
          <a:extLst>
            <a:ext uri="{909E8E84-426E-40DD-AFC4-6F175D3DCCD1}">
              <a14:hiddenFill xmlns:a14="http://schemas.microsoft.com/office/drawing/2010/main">
                <a:solidFill>
                  <a:srgbClr val="FFFFFF"/>
                </a:solidFill>
              </a14:hiddenFill>
            </a:ext>
          </a:extLst>
        </p:spPr>
      </p:pic>
      <p:pic>
        <p:nvPicPr>
          <p:cNvPr id="10" name="Bildobjekt 9"/>
          <p:cNvPicPr>
            <a:picLocks noChangeAspect="1"/>
          </p:cNvPicPr>
          <p:nvPr/>
        </p:nvPicPr>
        <p:blipFill rotWithShape="1">
          <a:blip r:embed="rId5" cstate="print">
            <a:extLst>
              <a:ext uri="{28A0092B-C50C-407E-A947-70E740481C1C}">
                <a14:useLocalDpi xmlns:a14="http://schemas.microsoft.com/office/drawing/2010/main" val="0"/>
              </a:ext>
            </a:extLst>
          </a:blip>
          <a:srcRect l="-1" t="21621" r="38333"/>
          <a:stretch/>
        </p:blipFill>
        <p:spPr>
          <a:xfrm>
            <a:off x="6945893" y="4152908"/>
            <a:ext cx="2461697" cy="2077750"/>
          </a:xfrm>
          <a:prstGeom prst="rect">
            <a:avLst/>
          </a:prstGeom>
        </p:spPr>
      </p:pic>
    </p:spTree>
    <p:extLst>
      <p:ext uri="{BB962C8B-B14F-4D97-AF65-F5344CB8AC3E}">
        <p14:creationId xmlns:p14="http://schemas.microsoft.com/office/powerpoint/2010/main" val="274612341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US" sz="3200" dirty="0"/>
              <a:t>Climate related objectives and visions</a:t>
            </a:r>
            <a:endParaRPr lang="sv-SE" sz="3200" dirty="0"/>
          </a:p>
        </p:txBody>
      </p:sp>
      <p:sp>
        <p:nvSpPr>
          <p:cNvPr id="3" name="Platshållare för innehåll 2"/>
          <p:cNvSpPr>
            <a:spLocks noGrp="1"/>
          </p:cNvSpPr>
          <p:nvPr>
            <p:ph idx="1"/>
          </p:nvPr>
        </p:nvSpPr>
        <p:spPr>
          <a:xfrm>
            <a:off x="452411" y="1557338"/>
            <a:ext cx="6513226" cy="4310063"/>
          </a:xfrm>
        </p:spPr>
        <p:txBody>
          <a:bodyPr>
            <a:normAutofit/>
          </a:bodyPr>
          <a:lstStyle/>
          <a:p>
            <a:r>
              <a:rPr lang="en-US" sz="2800" dirty="0" smtClean="0"/>
              <a:t>Paris </a:t>
            </a:r>
            <a:r>
              <a:rPr lang="en-US" sz="2800" dirty="0"/>
              <a:t>agreement</a:t>
            </a:r>
          </a:p>
          <a:p>
            <a:r>
              <a:rPr lang="en-US" sz="2800" dirty="0"/>
              <a:t>Sweden will become one of the world’s first fossil-free welfare countries</a:t>
            </a:r>
          </a:p>
          <a:p>
            <a:r>
              <a:rPr lang="en-US" sz="2800" dirty="0"/>
              <a:t>Climate law</a:t>
            </a:r>
          </a:p>
          <a:p>
            <a:pPr lvl="1"/>
            <a:r>
              <a:rPr lang="en-US" sz="2600" dirty="0"/>
              <a:t>reduction of emission of CO2 from domestic transport with at least 70% by 2030 compared with </a:t>
            </a:r>
            <a:r>
              <a:rPr lang="en-US" sz="2600" dirty="0" smtClean="0"/>
              <a:t>2010</a:t>
            </a:r>
          </a:p>
          <a:p>
            <a:pPr lvl="1"/>
            <a:r>
              <a:rPr lang="en-US" sz="2600" dirty="0" smtClean="0"/>
              <a:t>No net emission of CO2 by 2045</a:t>
            </a:r>
            <a:endParaRPr lang="sv-SE" sz="2600" dirty="0" smtClean="0"/>
          </a:p>
          <a:p>
            <a:endParaRPr lang="sv-SE" dirty="0"/>
          </a:p>
        </p:txBody>
      </p:sp>
      <p:pic>
        <p:nvPicPr>
          <p:cNvPr id="5" name="Picture 5" descr="http://trvbildarkivet/fotoweb/cmdrequest/rest/preview.fwx/12329.jpg?rt=1&amp;f=5316A77AA39EC80F209631A71F30CC8D9A4CA34A2AC3199C4BFB56BCD47D83ADDFC19E54F66C0B756466E5CB288C82DE98FA3B9A789FF1A4B0EB50A9C9435E7F6AE15FB86E21B590E56A7DBF851D511E78226491577521A07BD46330629BAB1411D0B56ACEAE2659423AB85DB5AF144953FCE25729B7CCA8B4247F4BBE82299D002A41934F4CAF95771DFEFF4FAE6814F663786C72217739985CD71B2989D8B67D8DBE5A055CCB64F89E3149C952FFEC&amp;sz=768"/>
          <p:cNvPicPr>
            <a:picLocks noChangeAspect="1" noChangeArrowheads="1"/>
          </p:cNvPicPr>
          <p:nvPr/>
        </p:nvPicPr>
        <p:blipFill>
          <a:blip r:embed="rId3" cstate="print"/>
          <a:srcRect/>
          <a:stretch>
            <a:fillRect/>
          </a:stretch>
        </p:blipFill>
        <p:spPr bwMode="auto">
          <a:xfrm>
            <a:off x="6960848" y="1268760"/>
            <a:ext cx="2183152" cy="1643050"/>
          </a:xfrm>
          <a:prstGeom prst="rect">
            <a:avLst/>
          </a:prstGeom>
          <a:noFill/>
        </p:spPr>
      </p:pic>
      <p:pic>
        <p:nvPicPr>
          <p:cNvPr id="6" name="Picture 4" descr="http://andromeda.adm.lu.se/info/fraga_lund/wp-content/uploads/2009/01/jorden.jpg"/>
          <p:cNvPicPr>
            <a:picLocks noChangeAspect="1" noChangeArrowheads="1"/>
          </p:cNvPicPr>
          <p:nvPr/>
        </p:nvPicPr>
        <p:blipFill>
          <a:blip r:embed="rId4" cstate="print"/>
          <a:srcRect/>
          <a:stretch>
            <a:fillRect/>
          </a:stretch>
        </p:blipFill>
        <p:spPr bwMode="auto">
          <a:xfrm>
            <a:off x="6855323" y="3429000"/>
            <a:ext cx="2288677" cy="2736304"/>
          </a:xfrm>
          <a:prstGeom prst="rect">
            <a:avLst/>
          </a:prstGeom>
          <a:noFill/>
        </p:spPr>
      </p:pic>
    </p:spTree>
    <p:extLst>
      <p:ext uri="{BB962C8B-B14F-4D97-AF65-F5344CB8AC3E}">
        <p14:creationId xmlns:p14="http://schemas.microsoft.com/office/powerpoint/2010/main" val="35368165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med rundade hörn på samma sida 4"/>
          <p:cNvSpPr/>
          <p:nvPr/>
        </p:nvSpPr>
        <p:spPr>
          <a:xfrm>
            <a:off x="5473695" y="3374994"/>
            <a:ext cx="378042" cy="21602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ubrik 2"/>
          <p:cNvSpPr>
            <a:spLocks noGrp="1"/>
          </p:cNvSpPr>
          <p:nvPr>
            <p:ph type="title"/>
          </p:nvPr>
        </p:nvSpPr>
        <p:spPr/>
        <p:txBody>
          <a:bodyPr/>
          <a:lstStyle/>
          <a:p>
            <a:r>
              <a:rPr lang="en-GB" dirty="0" smtClean="0"/>
              <a:t>Need for additional measures</a:t>
            </a:r>
            <a:endParaRPr lang="en-GB" sz="2100" i="1" dirty="0"/>
          </a:p>
        </p:txBody>
      </p:sp>
      <p:pic>
        <p:nvPicPr>
          <p:cNvPr id="2" name="Bildobjekt 1"/>
          <p:cNvPicPr>
            <a:picLocks noChangeAspect="1"/>
          </p:cNvPicPr>
          <p:nvPr/>
        </p:nvPicPr>
        <p:blipFill>
          <a:blip r:embed="rId3"/>
          <a:stretch>
            <a:fillRect/>
          </a:stretch>
        </p:blipFill>
        <p:spPr>
          <a:xfrm>
            <a:off x="556630" y="1790344"/>
            <a:ext cx="5197428" cy="3385324"/>
          </a:xfrm>
          <a:prstGeom prst="rect">
            <a:avLst/>
          </a:prstGeom>
        </p:spPr>
      </p:pic>
      <p:pic>
        <p:nvPicPr>
          <p:cNvPr id="6"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888765" y="0"/>
            <a:ext cx="2255236" cy="6167718"/>
          </a:xfrm>
          <a:prstGeom prst="rect">
            <a:avLst/>
          </a:prstGeom>
          <a:noFill/>
          <a:ln w="9525">
            <a:noFill/>
            <a:miter lim="800000"/>
            <a:headEnd/>
            <a:tailEnd/>
          </a:ln>
        </p:spPr>
      </p:pic>
      <p:sp>
        <p:nvSpPr>
          <p:cNvPr id="4" name="textruta 3"/>
          <p:cNvSpPr txBox="1"/>
          <p:nvPr/>
        </p:nvSpPr>
        <p:spPr>
          <a:xfrm rot="16200000">
            <a:off x="-685234" y="3344507"/>
            <a:ext cx="2760727" cy="276999"/>
          </a:xfrm>
          <a:prstGeom prst="rect">
            <a:avLst/>
          </a:prstGeom>
          <a:solidFill>
            <a:schemeClr val="bg1"/>
          </a:solidFill>
        </p:spPr>
        <p:txBody>
          <a:bodyPr wrap="square" rtlCol="0">
            <a:spAutoFit/>
          </a:bodyPr>
          <a:lstStyle/>
          <a:p>
            <a:r>
              <a:rPr lang="en-GB" sz="1200" dirty="0"/>
              <a:t>Carbon dioxide emission (million ton)</a:t>
            </a:r>
          </a:p>
        </p:txBody>
      </p:sp>
      <p:sp>
        <p:nvSpPr>
          <p:cNvPr id="7" name="textruta 6"/>
          <p:cNvSpPr txBox="1"/>
          <p:nvPr/>
        </p:nvSpPr>
        <p:spPr>
          <a:xfrm>
            <a:off x="4498603" y="2478298"/>
            <a:ext cx="1505530" cy="261610"/>
          </a:xfrm>
          <a:prstGeom prst="rect">
            <a:avLst/>
          </a:prstGeom>
          <a:solidFill>
            <a:schemeClr val="bg1"/>
          </a:solidFill>
        </p:spPr>
        <p:txBody>
          <a:bodyPr wrap="square" rtlCol="0">
            <a:spAutoFit/>
          </a:bodyPr>
          <a:lstStyle/>
          <a:p>
            <a:r>
              <a:rPr lang="en-GB" sz="1050" dirty="0"/>
              <a:t>Traffic development</a:t>
            </a:r>
          </a:p>
        </p:txBody>
      </p:sp>
      <p:sp>
        <p:nvSpPr>
          <p:cNvPr id="8" name="textruta 7"/>
          <p:cNvSpPr txBox="1"/>
          <p:nvPr/>
        </p:nvSpPr>
        <p:spPr>
          <a:xfrm>
            <a:off x="4498603" y="3067507"/>
            <a:ext cx="1505530" cy="415498"/>
          </a:xfrm>
          <a:prstGeom prst="rect">
            <a:avLst/>
          </a:prstGeom>
          <a:solidFill>
            <a:schemeClr val="bg1"/>
          </a:solidFill>
        </p:spPr>
        <p:txBody>
          <a:bodyPr wrap="square" rtlCol="0">
            <a:spAutoFit/>
          </a:bodyPr>
          <a:lstStyle/>
          <a:p>
            <a:r>
              <a:rPr lang="en-GB" sz="1050" dirty="0"/>
              <a:t>Forecast based on existing decisions</a:t>
            </a:r>
          </a:p>
        </p:txBody>
      </p:sp>
      <p:sp>
        <p:nvSpPr>
          <p:cNvPr id="9" name="textruta 8"/>
          <p:cNvSpPr txBox="1"/>
          <p:nvPr/>
        </p:nvSpPr>
        <p:spPr>
          <a:xfrm>
            <a:off x="4500047" y="3698249"/>
            <a:ext cx="2105317" cy="577081"/>
          </a:xfrm>
          <a:prstGeom prst="rect">
            <a:avLst/>
          </a:prstGeom>
          <a:solidFill>
            <a:schemeClr val="bg1"/>
          </a:solidFill>
        </p:spPr>
        <p:txBody>
          <a:bodyPr wrap="square" rtlCol="0">
            <a:spAutoFit/>
          </a:bodyPr>
          <a:lstStyle/>
          <a:p>
            <a:r>
              <a:rPr lang="en-GB" sz="1050" dirty="0"/>
              <a:t>Climate goal</a:t>
            </a:r>
          </a:p>
          <a:p>
            <a:r>
              <a:rPr lang="en-GB" sz="1050" dirty="0"/>
              <a:t>70% reduction to 2030 and no net emissions 2045</a:t>
            </a:r>
          </a:p>
        </p:txBody>
      </p:sp>
      <p:sp>
        <p:nvSpPr>
          <p:cNvPr id="10" name="textruta 9"/>
          <p:cNvSpPr txBox="1"/>
          <p:nvPr/>
        </p:nvSpPr>
        <p:spPr>
          <a:xfrm>
            <a:off x="4498603" y="4275329"/>
            <a:ext cx="1505530" cy="253916"/>
          </a:xfrm>
          <a:prstGeom prst="rect">
            <a:avLst/>
          </a:prstGeom>
          <a:solidFill>
            <a:schemeClr val="bg1"/>
          </a:solidFill>
        </p:spPr>
        <p:txBody>
          <a:bodyPr wrap="square" rtlCol="0">
            <a:spAutoFit/>
          </a:bodyPr>
          <a:lstStyle/>
          <a:p>
            <a:r>
              <a:rPr lang="en-GB" sz="1050" dirty="0"/>
              <a:t>History</a:t>
            </a:r>
          </a:p>
        </p:txBody>
      </p:sp>
      <p:sp>
        <p:nvSpPr>
          <p:cNvPr id="11" name="Likbent triangel 10"/>
          <p:cNvSpPr/>
          <p:nvPr/>
        </p:nvSpPr>
        <p:spPr>
          <a:xfrm rot="16200000">
            <a:off x="2821648" y="2580202"/>
            <a:ext cx="1042329" cy="1047958"/>
          </a:xfrm>
          <a:prstGeom prst="triangle">
            <a:avLst>
              <a:gd name="adj" fmla="val 508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Likbent triangel 11"/>
          <p:cNvSpPr/>
          <p:nvPr/>
        </p:nvSpPr>
        <p:spPr>
          <a:xfrm rot="16200000">
            <a:off x="3149942" y="3692195"/>
            <a:ext cx="718446" cy="878388"/>
          </a:xfrm>
          <a:prstGeom prst="triangle">
            <a:avLst>
              <a:gd name="adj" fmla="val 85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textruta 13"/>
          <p:cNvSpPr txBox="1"/>
          <p:nvPr/>
        </p:nvSpPr>
        <p:spPr>
          <a:xfrm>
            <a:off x="3218073" y="2775084"/>
            <a:ext cx="878388" cy="738664"/>
          </a:xfrm>
          <a:prstGeom prst="rect">
            <a:avLst/>
          </a:prstGeom>
          <a:noFill/>
        </p:spPr>
        <p:txBody>
          <a:bodyPr wrap="square" rtlCol="0">
            <a:spAutoFit/>
          </a:bodyPr>
          <a:lstStyle/>
          <a:p>
            <a:r>
              <a:rPr lang="en-GB" sz="1050" dirty="0"/>
              <a:t>Existing decisions and measures</a:t>
            </a:r>
          </a:p>
        </p:txBody>
      </p:sp>
      <p:sp>
        <p:nvSpPr>
          <p:cNvPr id="15" name="textruta 14"/>
          <p:cNvSpPr txBox="1"/>
          <p:nvPr/>
        </p:nvSpPr>
        <p:spPr>
          <a:xfrm>
            <a:off x="3221641" y="3751586"/>
            <a:ext cx="878388" cy="577081"/>
          </a:xfrm>
          <a:prstGeom prst="rect">
            <a:avLst/>
          </a:prstGeom>
          <a:noFill/>
        </p:spPr>
        <p:txBody>
          <a:bodyPr wrap="square" rtlCol="0">
            <a:spAutoFit/>
          </a:bodyPr>
          <a:lstStyle/>
          <a:p>
            <a:r>
              <a:rPr lang="en-GB" sz="1050" dirty="0"/>
              <a:t>Additional measures needed</a:t>
            </a:r>
          </a:p>
        </p:txBody>
      </p:sp>
    </p:spTree>
    <p:extLst>
      <p:ext uri="{BB962C8B-B14F-4D97-AF65-F5344CB8AC3E}">
        <p14:creationId xmlns:p14="http://schemas.microsoft.com/office/powerpoint/2010/main" val="34847593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p:cNvSpPr>
            <a:spLocks noGrp="1"/>
          </p:cNvSpPr>
          <p:nvPr>
            <p:ph type="title"/>
          </p:nvPr>
        </p:nvSpPr>
        <p:spPr>
          <a:xfrm>
            <a:off x="714348" y="428604"/>
            <a:ext cx="8429652" cy="1036800"/>
          </a:xfrm>
        </p:spPr>
        <p:txBody>
          <a:bodyPr/>
          <a:lstStyle/>
          <a:p>
            <a:r>
              <a:rPr lang="sv-SE" sz="3200" dirty="0" smtClean="0"/>
              <a:t>Vägtrafikens utsläpp av växthusgaser </a:t>
            </a:r>
            <a:r>
              <a:rPr lang="sv-SE" dirty="0" smtClean="0"/>
              <a:t/>
            </a:r>
            <a:br>
              <a:rPr lang="sv-SE" dirty="0" smtClean="0"/>
            </a:br>
            <a:r>
              <a:rPr lang="sv-SE" sz="1800" i="1" dirty="0" smtClean="0"/>
              <a:t>i ett klimatscenario som utnyttjar alla tre sätten att minska utsläppen</a:t>
            </a:r>
            <a:endParaRPr lang="sv-SE" sz="1800" i="1" dirty="0"/>
          </a:p>
        </p:txBody>
      </p:sp>
      <p:pic>
        <p:nvPicPr>
          <p:cNvPr id="2" name="Bildobjekt 1"/>
          <p:cNvPicPr>
            <a:picLocks noChangeAspect="1"/>
          </p:cNvPicPr>
          <p:nvPr/>
        </p:nvPicPr>
        <p:blipFill>
          <a:blip r:embed="rId3"/>
          <a:stretch>
            <a:fillRect/>
          </a:stretch>
        </p:blipFill>
        <p:spPr>
          <a:xfrm>
            <a:off x="714348" y="1465404"/>
            <a:ext cx="7162754" cy="4663791"/>
          </a:xfrm>
          <a:prstGeom prst="rect">
            <a:avLst/>
          </a:prstGeom>
        </p:spPr>
      </p:pic>
    </p:spTree>
    <p:extLst>
      <p:ext uri="{BB962C8B-B14F-4D97-AF65-F5344CB8AC3E}">
        <p14:creationId xmlns:p14="http://schemas.microsoft.com/office/powerpoint/2010/main" val="928992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ktangel med rundade hörn på samma sida 4"/>
          <p:cNvSpPr/>
          <p:nvPr/>
        </p:nvSpPr>
        <p:spPr>
          <a:xfrm>
            <a:off x="6300192" y="3356992"/>
            <a:ext cx="504056" cy="288032"/>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Rubrik 2"/>
          <p:cNvSpPr>
            <a:spLocks noGrp="1"/>
          </p:cNvSpPr>
          <p:nvPr>
            <p:ph type="title"/>
          </p:nvPr>
        </p:nvSpPr>
        <p:spPr>
          <a:xfrm>
            <a:off x="714348" y="319516"/>
            <a:ext cx="8001056" cy="1036800"/>
          </a:xfrm>
        </p:spPr>
        <p:txBody>
          <a:bodyPr/>
          <a:lstStyle/>
          <a:p>
            <a:r>
              <a:rPr lang="sv-SE" dirty="0" smtClean="0"/>
              <a:t>Behov av nya åtgärder och styrmedel</a:t>
            </a:r>
            <a:br>
              <a:rPr lang="sv-SE" dirty="0" smtClean="0"/>
            </a:br>
            <a:r>
              <a:rPr lang="sv-SE" sz="2000" i="1" dirty="0"/>
              <a:t>Vägtrafikens utsläpp med föreslagna CO2 krav (lätta och tunga), </a:t>
            </a:r>
            <a:br>
              <a:rPr lang="sv-SE" sz="2000" i="1" dirty="0"/>
            </a:br>
            <a:r>
              <a:rPr lang="sv-SE" sz="2000" i="1" dirty="0"/>
              <a:t>reduktionsplikt och bonus-</a:t>
            </a:r>
            <a:r>
              <a:rPr lang="sv-SE" sz="2000" i="1" dirty="0" err="1"/>
              <a:t>malus</a:t>
            </a:r>
            <a:r>
              <a:rPr lang="sv-SE" sz="2000" i="1" dirty="0"/>
              <a:t> (lätta)</a:t>
            </a:r>
            <a:endParaRPr lang="sv-SE" sz="2800" i="1" dirty="0"/>
          </a:p>
        </p:txBody>
      </p:sp>
      <p:pic>
        <p:nvPicPr>
          <p:cNvPr id="6" name="Bildobjekt 5"/>
          <p:cNvPicPr>
            <a:picLocks noChangeAspect="1"/>
          </p:cNvPicPr>
          <p:nvPr/>
        </p:nvPicPr>
        <p:blipFill>
          <a:blip r:embed="rId3"/>
          <a:stretch>
            <a:fillRect/>
          </a:stretch>
        </p:blipFill>
        <p:spPr>
          <a:xfrm>
            <a:off x="714348" y="1681881"/>
            <a:ext cx="6027956" cy="3926285"/>
          </a:xfrm>
          <a:prstGeom prst="rect">
            <a:avLst/>
          </a:prstGeom>
        </p:spPr>
      </p:pic>
      <p:sp>
        <p:nvSpPr>
          <p:cNvPr id="7" name="textruta 6"/>
          <p:cNvSpPr txBox="1"/>
          <p:nvPr/>
        </p:nvSpPr>
        <p:spPr>
          <a:xfrm>
            <a:off x="6804248" y="2167695"/>
            <a:ext cx="2137637" cy="2308324"/>
          </a:xfrm>
          <a:prstGeom prst="rect">
            <a:avLst/>
          </a:prstGeom>
          <a:noFill/>
        </p:spPr>
        <p:txBody>
          <a:bodyPr wrap="square" rtlCol="0">
            <a:spAutoFit/>
          </a:bodyPr>
          <a:lstStyle/>
          <a:p>
            <a:r>
              <a:rPr lang="sv-SE" i="1" dirty="0" smtClean="0">
                <a:solidFill>
                  <a:srgbClr val="00B050"/>
                </a:solidFill>
              </a:rPr>
              <a:t>Idag ca -18 % jmf 2010</a:t>
            </a:r>
          </a:p>
          <a:p>
            <a:endParaRPr lang="sv-SE" i="1" dirty="0" smtClean="0">
              <a:solidFill>
                <a:srgbClr val="00B050"/>
              </a:solidFill>
            </a:endParaRPr>
          </a:p>
          <a:p>
            <a:r>
              <a:rPr lang="sv-SE" i="1" dirty="0" smtClean="0">
                <a:solidFill>
                  <a:srgbClr val="00B050"/>
                </a:solidFill>
              </a:rPr>
              <a:t>Dagens beslutade åtgärder och styrmedel räcker halvvägs till -70 % målet 2030</a:t>
            </a:r>
            <a:endParaRPr lang="sv-SE" i="1" dirty="0">
              <a:solidFill>
                <a:srgbClr val="00B050"/>
              </a:solidFill>
            </a:endParaRPr>
          </a:p>
        </p:txBody>
      </p:sp>
    </p:spTree>
    <p:extLst>
      <p:ext uri="{BB962C8B-B14F-4D97-AF65-F5344CB8AC3E}">
        <p14:creationId xmlns:p14="http://schemas.microsoft.com/office/powerpoint/2010/main" val="1685406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smtClean="0"/>
              <a:t>Dagens beslutade styrmedel räcker halvvägs till målet</a:t>
            </a:r>
          </a:p>
          <a:p>
            <a:r>
              <a:rPr lang="sv-SE" dirty="0" smtClean="0"/>
              <a:t>Att enbart komplettera med höjd reduktionsplikt kommer leda till att biodrivmedelsanvändningen enbart inom vägtrafiken blir lika stor som den maximala potentialen till hållbar produktion i Sverige (15-30 TWh till 2030).</a:t>
            </a:r>
          </a:p>
          <a:p>
            <a:r>
              <a:rPr lang="sv-SE" dirty="0" smtClean="0"/>
              <a:t>Om biodrivmedelsanvändningen begränsas ökar behovet av höjda bränsleskatter och kilometerskatt.</a:t>
            </a:r>
          </a:p>
          <a:p>
            <a:r>
              <a:rPr lang="sv-SE" dirty="0" smtClean="0"/>
              <a:t>Ett transporteffektivt samhälle begränsar behovet av höjda bränsleskatter och kilometerskatt.</a:t>
            </a:r>
          </a:p>
          <a:p>
            <a:endParaRPr lang="sv-SE" dirty="0" smtClean="0"/>
          </a:p>
          <a:p>
            <a:endParaRPr lang="sv-SE" dirty="0"/>
          </a:p>
        </p:txBody>
      </p:sp>
      <p:sp>
        <p:nvSpPr>
          <p:cNvPr id="4" name="Rektangel 3"/>
          <p:cNvSpPr/>
          <p:nvPr/>
        </p:nvSpPr>
        <p:spPr>
          <a:xfrm>
            <a:off x="0" y="482058"/>
            <a:ext cx="10702977" cy="646970"/>
          </a:xfrm>
          <a:prstGeom prst="rect">
            <a:avLst/>
          </a:prstGeom>
          <a:gradFill flip="none" rotWithShape="1">
            <a:gsLst>
              <a:gs pos="26000">
                <a:srgbClr val="D4251D"/>
              </a:gs>
              <a:gs pos="98000">
                <a:schemeClr val="bg1"/>
              </a:gs>
              <a:gs pos="83000">
                <a:schemeClr val="bg1"/>
              </a:gs>
              <a:gs pos="91143">
                <a:srgbClr val="FFFFFF"/>
              </a:gs>
              <a:gs pos="100000">
                <a:schemeClr val="bg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sv-SE" sz="2400" b="1" dirty="0"/>
              <a:t>Några slutsatser</a:t>
            </a:r>
            <a:endParaRPr lang="sv-S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5002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latshållare för innehåll 3"/>
          <p:cNvPicPr>
            <a:picLocks noGrp="1" noChangeAspect="1"/>
          </p:cNvPicPr>
          <p:nvPr>
            <p:ph idx="1"/>
          </p:nvPr>
        </p:nvPicPr>
        <p:blipFill>
          <a:blip r:embed="rId2"/>
          <a:stretch>
            <a:fillRect/>
          </a:stretch>
        </p:blipFill>
        <p:spPr>
          <a:xfrm>
            <a:off x="104747" y="1465404"/>
            <a:ext cx="6888235" cy="4429813"/>
          </a:xfrm>
          <a:prstGeom prst="rect">
            <a:avLst/>
          </a:prstGeom>
        </p:spPr>
      </p:pic>
      <p:sp>
        <p:nvSpPr>
          <p:cNvPr id="6" name="Rektangel 5"/>
          <p:cNvSpPr/>
          <p:nvPr/>
        </p:nvSpPr>
        <p:spPr>
          <a:xfrm>
            <a:off x="6907330" y="1418153"/>
            <a:ext cx="2189019" cy="4524315"/>
          </a:xfrm>
          <a:prstGeom prst="rect">
            <a:avLst/>
          </a:prstGeom>
        </p:spPr>
        <p:txBody>
          <a:bodyPr wrap="square">
            <a:spAutoFit/>
          </a:bodyPr>
          <a:lstStyle/>
          <a:p>
            <a:pPr>
              <a:lnSpc>
                <a:spcPct val="100000"/>
              </a:lnSpc>
            </a:pPr>
            <a:r>
              <a:rPr lang="sv-SE" sz="1600" dirty="0"/>
              <a:t>Utsläppen från nya personbilar oförändrade, 122 g/km (EU 119 g/km 2017</a:t>
            </a:r>
            <a:r>
              <a:rPr lang="sv-SE" sz="1600" dirty="0" smtClean="0"/>
              <a:t>)</a:t>
            </a:r>
          </a:p>
          <a:p>
            <a:pPr>
              <a:lnSpc>
                <a:spcPct val="100000"/>
              </a:lnSpc>
            </a:pPr>
            <a:endParaRPr lang="sv-SE" sz="1600" dirty="0"/>
          </a:p>
          <a:p>
            <a:pPr>
              <a:lnSpc>
                <a:spcPct val="100000"/>
              </a:lnSpc>
            </a:pPr>
            <a:r>
              <a:rPr lang="sv-SE" sz="1600" dirty="0"/>
              <a:t>Ökad andel laddbara fordon kompenserar för ökade utsläpp från bensin och dieselbilar.</a:t>
            </a:r>
          </a:p>
          <a:p>
            <a:pPr>
              <a:lnSpc>
                <a:spcPct val="100000"/>
              </a:lnSpc>
            </a:pPr>
            <a:endParaRPr lang="sv-SE" sz="1600" dirty="0" smtClean="0"/>
          </a:p>
          <a:p>
            <a:pPr>
              <a:lnSpc>
                <a:spcPct val="100000"/>
              </a:lnSpc>
            </a:pPr>
            <a:r>
              <a:rPr lang="sv-SE" sz="1600" dirty="0" smtClean="0"/>
              <a:t>Bonus-</a:t>
            </a:r>
            <a:r>
              <a:rPr lang="sv-SE" sz="1600" dirty="0" err="1" smtClean="0"/>
              <a:t>malus</a:t>
            </a:r>
            <a:r>
              <a:rPr lang="sv-SE" sz="1600" dirty="0" smtClean="0"/>
              <a:t>:</a:t>
            </a:r>
          </a:p>
          <a:p>
            <a:pPr marL="285750" indent="-285750">
              <a:lnSpc>
                <a:spcPct val="100000"/>
              </a:lnSpc>
              <a:buFont typeface="Arial" panose="020B0604020202020204" pitchFamily="34" charset="0"/>
              <a:buChar char="•"/>
            </a:pPr>
            <a:r>
              <a:rPr lang="sv-SE" sz="1600" dirty="0" smtClean="0"/>
              <a:t>Bonusen </a:t>
            </a:r>
            <a:r>
              <a:rPr lang="sv-SE" sz="1600" dirty="0"/>
              <a:t>fått effekt på nyregistrering av </a:t>
            </a:r>
            <a:r>
              <a:rPr lang="sv-SE" sz="1600" dirty="0" smtClean="0"/>
              <a:t>elbilar</a:t>
            </a:r>
          </a:p>
          <a:p>
            <a:pPr marL="285750" indent="-285750">
              <a:lnSpc>
                <a:spcPct val="100000"/>
              </a:lnSpc>
              <a:buFont typeface="Arial" panose="020B0604020202020204" pitchFamily="34" charset="0"/>
              <a:buChar char="•"/>
            </a:pPr>
            <a:r>
              <a:rPr lang="sv-SE" sz="1600" dirty="0" smtClean="0"/>
              <a:t>Ingen märkbar </a:t>
            </a:r>
            <a:r>
              <a:rPr lang="sv-SE" sz="1600" dirty="0"/>
              <a:t>effekt på </a:t>
            </a:r>
            <a:r>
              <a:rPr lang="sv-SE" sz="1600" dirty="0" err="1" smtClean="0"/>
              <a:t>malus</a:t>
            </a:r>
            <a:r>
              <a:rPr lang="sv-SE" sz="1600" dirty="0" smtClean="0"/>
              <a:t>-bilar</a:t>
            </a:r>
            <a:endParaRPr lang="sv-SE" sz="1600" dirty="0"/>
          </a:p>
        </p:txBody>
      </p:sp>
      <p:sp>
        <p:nvSpPr>
          <p:cNvPr id="7" name="Rubrik 4"/>
          <p:cNvSpPr txBox="1">
            <a:spLocks/>
          </p:cNvSpPr>
          <p:nvPr/>
        </p:nvSpPr>
        <p:spPr bwMode="auto">
          <a:xfrm>
            <a:off x="460553" y="256452"/>
            <a:ext cx="8448316" cy="777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2800">
                <a:solidFill>
                  <a:schemeClr val="tx1"/>
                </a:solidFill>
                <a:latin typeface="Arial" charset="0"/>
                <a:cs typeface="Arial" charset="0"/>
              </a:defRPr>
            </a:lvl2pPr>
            <a:lvl3pPr algn="l" rtl="0" eaLnBrk="0" fontAlgn="base" hangingPunct="0">
              <a:spcBef>
                <a:spcPct val="0"/>
              </a:spcBef>
              <a:spcAft>
                <a:spcPct val="0"/>
              </a:spcAft>
              <a:defRPr sz="2800">
                <a:solidFill>
                  <a:schemeClr val="tx1"/>
                </a:solidFill>
                <a:latin typeface="Arial" charset="0"/>
                <a:cs typeface="Arial" charset="0"/>
              </a:defRPr>
            </a:lvl3pPr>
            <a:lvl4pPr algn="l" rtl="0" eaLnBrk="0" fontAlgn="base" hangingPunct="0">
              <a:spcBef>
                <a:spcPct val="0"/>
              </a:spcBef>
              <a:spcAft>
                <a:spcPct val="0"/>
              </a:spcAft>
              <a:defRPr sz="2800">
                <a:solidFill>
                  <a:schemeClr val="tx1"/>
                </a:solidFill>
                <a:latin typeface="Arial" charset="0"/>
                <a:cs typeface="Arial" charset="0"/>
              </a:defRPr>
            </a:lvl4pPr>
            <a:lvl5pPr algn="l" rtl="0" eaLnBrk="0" fontAlgn="base" hangingPunct="0">
              <a:spcBef>
                <a:spcPct val="0"/>
              </a:spcBef>
              <a:spcAft>
                <a:spcPct val="0"/>
              </a:spcAft>
              <a:defRPr sz="2800">
                <a:solidFill>
                  <a:schemeClr val="tx1"/>
                </a:solidFill>
                <a:latin typeface="Arial" charset="0"/>
                <a:cs typeface="Arial" charset="0"/>
              </a:defRPr>
            </a:lvl5pPr>
            <a:lvl6pPr marL="457200" algn="l" rtl="0" fontAlgn="base">
              <a:spcBef>
                <a:spcPct val="0"/>
              </a:spcBef>
              <a:spcAft>
                <a:spcPct val="0"/>
              </a:spcAft>
              <a:defRPr sz="2800" b="1">
                <a:solidFill>
                  <a:schemeClr val="tx1"/>
                </a:solidFill>
                <a:latin typeface="Arial" charset="0"/>
                <a:cs typeface="Arial" charset="0"/>
              </a:defRPr>
            </a:lvl6pPr>
            <a:lvl7pPr marL="914400" algn="l" rtl="0" fontAlgn="base">
              <a:spcBef>
                <a:spcPct val="0"/>
              </a:spcBef>
              <a:spcAft>
                <a:spcPct val="0"/>
              </a:spcAft>
              <a:defRPr sz="2800" b="1">
                <a:solidFill>
                  <a:schemeClr val="tx1"/>
                </a:solidFill>
                <a:latin typeface="Arial" charset="0"/>
                <a:cs typeface="Arial" charset="0"/>
              </a:defRPr>
            </a:lvl7pPr>
            <a:lvl8pPr marL="1371600" algn="l" rtl="0" fontAlgn="base">
              <a:spcBef>
                <a:spcPct val="0"/>
              </a:spcBef>
              <a:spcAft>
                <a:spcPct val="0"/>
              </a:spcAft>
              <a:defRPr sz="2800" b="1">
                <a:solidFill>
                  <a:schemeClr val="tx1"/>
                </a:solidFill>
                <a:latin typeface="Arial" charset="0"/>
                <a:cs typeface="Arial" charset="0"/>
              </a:defRPr>
            </a:lvl8pPr>
            <a:lvl9pPr marL="1828800" algn="l" rtl="0" fontAlgn="base">
              <a:spcBef>
                <a:spcPct val="0"/>
              </a:spcBef>
              <a:spcAft>
                <a:spcPct val="0"/>
              </a:spcAft>
              <a:defRPr sz="2800" b="1">
                <a:solidFill>
                  <a:schemeClr val="tx1"/>
                </a:solidFill>
                <a:latin typeface="Arial" charset="0"/>
                <a:cs typeface="Arial" charset="0"/>
              </a:defRPr>
            </a:lvl9pPr>
          </a:lstStyle>
          <a:p>
            <a:r>
              <a:rPr lang="sv-SE" dirty="0" smtClean="0"/>
              <a:t>Men positiv utveckling har avstannat under 2018</a:t>
            </a:r>
            <a:endParaRPr lang="sv-SE" dirty="0"/>
          </a:p>
        </p:txBody>
      </p:sp>
    </p:spTree>
    <p:extLst>
      <p:ext uri="{BB962C8B-B14F-4D97-AF65-F5344CB8AC3E}">
        <p14:creationId xmlns:p14="http://schemas.microsoft.com/office/powerpoint/2010/main" val="3586969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p:cNvSpPr>
            <a:spLocks noGrp="1"/>
          </p:cNvSpPr>
          <p:nvPr>
            <p:ph type="title"/>
          </p:nvPr>
        </p:nvSpPr>
        <p:spPr>
          <a:xfrm>
            <a:off x="1030506" y="972514"/>
            <a:ext cx="7405282" cy="841121"/>
          </a:xfrm>
        </p:spPr>
        <p:txBody>
          <a:bodyPr/>
          <a:lstStyle/>
          <a:p>
            <a:r>
              <a:rPr lang="sv-SE" dirty="0" smtClean="0"/>
              <a:t>Koldioxidutsläppet nya personbilar i Sverige</a:t>
            </a:r>
            <a:endParaRPr lang="sv-SE" dirty="0"/>
          </a:p>
        </p:txBody>
      </p:sp>
      <p:pic>
        <p:nvPicPr>
          <p:cNvPr id="5" name="Bildobjekt 4"/>
          <p:cNvPicPr/>
          <p:nvPr/>
        </p:nvPicPr>
        <p:blipFill>
          <a:blip r:embed="rId2">
            <a:extLst>
              <a:ext uri="{28A0092B-C50C-407E-A947-70E740481C1C}">
                <a14:useLocalDpi xmlns:a14="http://schemas.microsoft.com/office/drawing/2010/main" val="0"/>
              </a:ext>
            </a:extLst>
          </a:blip>
          <a:srcRect/>
          <a:stretch>
            <a:fillRect/>
          </a:stretch>
        </p:blipFill>
        <p:spPr bwMode="auto">
          <a:xfrm>
            <a:off x="1094871" y="1813634"/>
            <a:ext cx="5233035" cy="3409950"/>
          </a:xfrm>
          <a:prstGeom prst="rect">
            <a:avLst/>
          </a:prstGeom>
          <a:noFill/>
          <a:ln>
            <a:noFill/>
          </a:ln>
        </p:spPr>
      </p:pic>
    </p:spTree>
    <p:extLst>
      <p:ext uri="{BB962C8B-B14F-4D97-AF65-F5344CB8AC3E}">
        <p14:creationId xmlns:p14="http://schemas.microsoft.com/office/powerpoint/2010/main" val="1886114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p:cNvSpPr>
            <a:spLocks noGrp="1"/>
          </p:cNvSpPr>
          <p:nvPr>
            <p:ph type="title"/>
          </p:nvPr>
        </p:nvSpPr>
        <p:spPr>
          <a:xfrm>
            <a:off x="395372" y="236594"/>
            <a:ext cx="8543498" cy="777600"/>
          </a:xfrm>
        </p:spPr>
        <p:txBody>
          <a:bodyPr/>
          <a:lstStyle/>
          <a:p>
            <a:r>
              <a:rPr lang="sv-SE" dirty="0"/>
              <a:t>P</a:t>
            </a:r>
            <a:r>
              <a:rPr lang="sv-SE" dirty="0" smtClean="0"/>
              <a:t>rognos (BAU) utsläpp kväveoxider från vägtrafiken </a:t>
            </a:r>
            <a:endParaRPr lang="sv-SE" dirty="0"/>
          </a:p>
        </p:txBody>
      </p:sp>
      <p:pic>
        <p:nvPicPr>
          <p:cNvPr id="4" name="Bildobjekt 3"/>
          <p:cNvPicPr>
            <a:picLocks noChangeAspect="1"/>
          </p:cNvPicPr>
          <p:nvPr/>
        </p:nvPicPr>
        <p:blipFill>
          <a:blip r:embed="rId2"/>
          <a:stretch>
            <a:fillRect/>
          </a:stretch>
        </p:blipFill>
        <p:spPr>
          <a:xfrm>
            <a:off x="395371" y="1252212"/>
            <a:ext cx="8028969" cy="4885352"/>
          </a:xfrm>
          <a:prstGeom prst="rect">
            <a:avLst/>
          </a:prstGeom>
        </p:spPr>
      </p:pic>
    </p:spTree>
    <p:extLst>
      <p:ext uri="{BB962C8B-B14F-4D97-AF65-F5344CB8AC3E}">
        <p14:creationId xmlns:p14="http://schemas.microsoft.com/office/powerpoint/2010/main" val="2757371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p:cNvSpPr>
            <a:spLocks noGrp="1"/>
          </p:cNvSpPr>
          <p:nvPr>
            <p:ph type="title"/>
          </p:nvPr>
        </p:nvSpPr>
        <p:spPr>
          <a:xfrm>
            <a:off x="518616" y="347430"/>
            <a:ext cx="7482385" cy="777600"/>
          </a:xfrm>
        </p:spPr>
        <p:txBody>
          <a:bodyPr/>
          <a:lstStyle/>
          <a:p>
            <a:r>
              <a:rPr lang="sv-SE" sz="2000" dirty="0"/>
              <a:t>Prognos (BAU) utsläpp avgaspartiklar från vägtrafiken </a:t>
            </a:r>
          </a:p>
        </p:txBody>
      </p:sp>
      <p:pic>
        <p:nvPicPr>
          <p:cNvPr id="4" name="Bildobjekt 3"/>
          <p:cNvPicPr>
            <a:picLocks noChangeAspect="1"/>
          </p:cNvPicPr>
          <p:nvPr/>
        </p:nvPicPr>
        <p:blipFill>
          <a:blip r:embed="rId2"/>
          <a:stretch>
            <a:fillRect/>
          </a:stretch>
        </p:blipFill>
        <p:spPr>
          <a:xfrm>
            <a:off x="641445" y="1125029"/>
            <a:ext cx="7463823" cy="4541479"/>
          </a:xfrm>
          <a:prstGeom prst="rect">
            <a:avLst/>
          </a:prstGeom>
        </p:spPr>
      </p:pic>
    </p:spTree>
    <p:extLst>
      <p:ext uri="{BB962C8B-B14F-4D97-AF65-F5344CB8AC3E}">
        <p14:creationId xmlns:p14="http://schemas.microsoft.com/office/powerpoint/2010/main" val="161808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3"/>
          <a:stretch>
            <a:fillRect/>
          </a:stretch>
        </p:blipFill>
        <p:spPr>
          <a:xfrm rot="241994">
            <a:off x="5486570" y="1453592"/>
            <a:ext cx="2906899" cy="3998730"/>
          </a:xfrm>
          <a:prstGeom prst="rect">
            <a:avLst/>
          </a:prstGeom>
        </p:spPr>
      </p:pic>
      <p:sp>
        <p:nvSpPr>
          <p:cNvPr id="6" name="Rubrik 2"/>
          <p:cNvSpPr>
            <a:spLocks noGrp="1"/>
          </p:cNvSpPr>
          <p:nvPr>
            <p:ph type="title"/>
          </p:nvPr>
        </p:nvSpPr>
        <p:spPr>
          <a:xfrm>
            <a:off x="648501" y="1849653"/>
            <a:ext cx="4392539" cy="2739758"/>
          </a:xfrm>
        </p:spPr>
        <p:txBody>
          <a:bodyPr/>
          <a:lstStyle/>
          <a:p>
            <a:r>
              <a:rPr lang="en-GB" sz="2400" dirty="0" smtClean="0"/>
              <a:t/>
            </a:r>
            <a:br>
              <a:rPr lang="en-GB" sz="2400" dirty="0" smtClean="0"/>
            </a:br>
            <a:r>
              <a:rPr lang="sv-SE" sz="2000" dirty="0" smtClean="0"/>
              <a:t>Klimatscenarier för transportsektorn har tagits fram i omgångar under lång tid</a:t>
            </a:r>
            <a:br>
              <a:rPr lang="sv-SE" sz="2000" dirty="0" smtClean="0"/>
            </a:br>
            <a:r>
              <a:rPr lang="sv-SE" sz="2000" dirty="0" smtClean="0"/>
              <a:t/>
            </a:r>
            <a:br>
              <a:rPr lang="sv-SE" sz="2000" dirty="0" smtClean="0"/>
            </a:br>
            <a:r>
              <a:rPr lang="sv-SE" sz="2000" dirty="0" smtClean="0"/>
              <a:t>Trafikverket 2016:111: Beskriver olika scenarier för utvecklingen mot -80 % 2030</a:t>
            </a:r>
            <a:br>
              <a:rPr lang="sv-SE" sz="2000" dirty="0" smtClean="0"/>
            </a:br>
            <a:r>
              <a:rPr lang="sv-SE" sz="2000" dirty="0" smtClean="0"/>
              <a:t/>
            </a:r>
            <a:br>
              <a:rPr lang="sv-SE" sz="2000" dirty="0" smtClean="0"/>
            </a:br>
            <a:r>
              <a:rPr lang="sv-SE" sz="2000" dirty="0" smtClean="0"/>
              <a:t>Balanserar mellan de tre områdena fordon, drivmedel och trafikarbetsminskning</a:t>
            </a:r>
            <a:endParaRPr lang="sv-SE" sz="2000" dirty="0"/>
          </a:p>
        </p:txBody>
      </p:sp>
      <p:sp>
        <p:nvSpPr>
          <p:cNvPr id="4" name="Rubrik 2"/>
          <p:cNvSpPr txBox="1">
            <a:spLocks/>
          </p:cNvSpPr>
          <p:nvPr/>
        </p:nvSpPr>
        <p:spPr bwMode="auto">
          <a:xfrm>
            <a:off x="714348" y="319516"/>
            <a:ext cx="8001056" cy="103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2800">
                <a:solidFill>
                  <a:schemeClr val="tx1"/>
                </a:solidFill>
                <a:latin typeface="Arial" charset="0"/>
                <a:cs typeface="Arial" charset="0"/>
              </a:defRPr>
            </a:lvl2pPr>
            <a:lvl3pPr algn="l" rtl="0" eaLnBrk="0" fontAlgn="base" hangingPunct="0">
              <a:spcBef>
                <a:spcPct val="0"/>
              </a:spcBef>
              <a:spcAft>
                <a:spcPct val="0"/>
              </a:spcAft>
              <a:defRPr sz="2800">
                <a:solidFill>
                  <a:schemeClr val="tx1"/>
                </a:solidFill>
                <a:latin typeface="Arial" charset="0"/>
                <a:cs typeface="Arial" charset="0"/>
              </a:defRPr>
            </a:lvl3pPr>
            <a:lvl4pPr algn="l" rtl="0" eaLnBrk="0" fontAlgn="base" hangingPunct="0">
              <a:spcBef>
                <a:spcPct val="0"/>
              </a:spcBef>
              <a:spcAft>
                <a:spcPct val="0"/>
              </a:spcAft>
              <a:defRPr sz="2800">
                <a:solidFill>
                  <a:schemeClr val="tx1"/>
                </a:solidFill>
                <a:latin typeface="Arial" charset="0"/>
                <a:cs typeface="Arial" charset="0"/>
              </a:defRPr>
            </a:lvl4pPr>
            <a:lvl5pPr algn="l" rtl="0" eaLnBrk="0" fontAlgn="base" hangingPunct="0">
              <a:spcBef>
                <a:spcPct val="0"/>
              </a:spcBef>
              <a:spcAft>
                <a:spcPct val="0"/>
              </a:spcAft>
              <a:defRPr sz="2800">
                <a:solidFill>
                  <a:schemeClr val="tx1"/>
                </a:solidFill>
                <a:latin typeface="Arial" charset="0"/>
                <a:cs typeface="Arial" charset="0"/>
              </a:defRPr>
            </a:lvl5pPr>
            <a:lvl6pPr marL="457200" algn="l" rtl="0" fontAlgn="base">
              <a:spcBef>
                <a:spcPct val="0"/>
              </a:spcBef>
              <a:spcAft>
                <a:spcPct val="0"/>
              </a:spcAft>
              <a:defRPr sz="2800" b="1">
                <a:solidFill>
                  <a:schemeClr val="tx1"/>
                </a:solidFill>
                <a:latin typeface="Arial" charset="0"/>
                <a:cs typeface="Arial" charset="0"/>
              </a:defRPr>
            </a:lvl6pPr>
            <a:lvl7pPr marL="914400" algn="l" rtl="0" fontAlgn="base">
              <a:spcBef>
                <a:spcPct val="0"/>
              </a:spcBef>
              <a:spcAft>
                <a:spcPct val="0"/>
              </a:spcAft>
              <a:defRPr sz="2800" b="1">
                <a:solidFill>
                  <a:schemeClr val="tx1"/>
                </a:solidFill>
                <a:latin typeface="Arial" charset="0"/>
                <a:cs typeface="Arial" charset="0"/>
              </a:defRPr>
            </a:lvl7pPr>
            <a:lvl8pPr marL="1371600" algn="l" rtl="0" fontAlgn="base">
              <a:spcBef>
                <a:spcPct val="0"/>
              </a:spcBef>
              <a:spcAft>
                <a:spcPct val="0"/>
              </a:spcAft>
              <a:defRPr sz="2800" b="1">
                <a:solidFill>
                  <a:schemeClr val="tx1"/>
                </a:solidFill>
                <a:latin typeface="Arial" charset="0"/>
                <a:cs typeface="Arial" charset="0"/>
              </a:defRPr>
            </a:lvl8pPr>
            <a:lvl9pPr marL="1828800" algn="l" rtl="0" fontAlgn="base">
              <a:spcBef>
                <a:spcPct val="0"/>
              </a:spcBef>
              <a:spcAft>
                <a:spcPct val="0"/>
              </a:spcAft>
              <a:defRPr sz="2800" b="1">
                <a:solidFill>
                  <a:schemeClr val="tx1"/>
                </a:solidFill>
                <a:latin typeface="Arial" charset="0"/>
                <a:cs typeface="Arial" charset="0"/>
              </a:defRPr>
            </a:lvl9pPr>
          </a:lstStyle>
          <a:p>
            <a:r>
              <a:rPr lang="sv-SE" dirty="0" smtClean="0"/>
              <a:t>Arbetet med klimatscenarier på Trafikverket</a:t>
            </a:r>
            <a:endParaRPr lang="sv-SE" i="1" dirty="0"/>
          </a:p>
        </p:txBody>
      </p:sp>
    </p:spTree>
    <p:extLst>
      <p:ext uri="{BB962C8B-B14F-4D97-AF65-F5344CB8AC3E}">
        <p14:creationId xmlns:p14="http://schemas.microsoft.com/office/powerpoint/2010/main" val="3728653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upp 1"/>
          <p:cNvGrpSpPr/>
          <p:nvPr/>
        </p:nvGrpSpPr>
        <p:grpSpPr>
          <a:xfrm>
            <a:off x="293915" y="952827"/>
            <a:ext cx="8788295" cy="4615216"/>
            <a:chOff x="518368" y="1073208"/>
            <a:chExt cx="8107279" cy="4044856"/>
          </a:xfrm>
        </p:grpSpPr>
        <p:sp>
          <p:nvSpPr>
            <p:cNvPr id="5" name="Freeform 5"/>
            <p:cNvSpPr>
              <a:spLocks noEditPoints="1"/>
            </p:cNvSpPr>
            <p:nvPr/>
          </p:nvSpPr>
          <p:spPr bwMode="auto">
            <a:xfrm>
              <a:off x="2659580" y="3070975"/>
              <a:ext cx="3510000" cy="77391"/>
            </a:xfrm>
            <a:custGeom>
              <a:avLst/>
              <a:gdLst>
                <a:gd name="T0" fmla="*/ 35 w 2749"/>
                <a:gd name="T1" fmla="*/ 20 h 65"/>
                <a:gd name="T2" fmla="*/ 2714 w 2749"/>
                <a:gd name="T3" fmla="*/ 40 h 65"/>
                <a:gd name="T4" fmla="*/ 2714 w 2749"/>
                <a:gd name="T5" fmla="*/ 45 h 65"/>
                <a:gd name="T6" fmla="*/ 35 w 2749"/>
                <a:gd name="T7" fmla="*/ 25 h 65"/>
                <a:gd name="T8" fmla="*/ 35 w 2749"/>
                <a:gd name="T9" fmla="*/ 20 h 65"/>
                <a:gd name="T10" fmla="*/ 42 w 2749"/>
                <a:gd name="T11" fmla="*/ 45 h 65"/>
                <a:gd name="T12" fmla="*/ 0 w 2749"/>
                <a:gd name="T13" fmla="*/ 22 h 65"/>
                <a:gd name="T14" fmla="*/ 43 w 2749"/>
                <a:gd name="T15" fmla="*/ 0 h 65"/>
                <a:gd name="T16" fmla="*/ 42 w 2749"/>
                <a:gd name="T17" fmla="*/ 45 h 65"/>
                <a:gd name="T18" fmla="*/ 2707 w 2749"/>
                <a:gd name="T19" fmla="*/ 20 h 65"/>
                <a:gd name="T20" fmla="*/ 2749 w 2749"/>
                <a:gd name="T21" fmla="*/ 43 h 65"/>
                <a:gd name="T22" fmla="*/ 2707 w 2749"/>
                <a:gd name="T23" fmla="*/ 65 h 65"/>
                <a:gd name="T24" fmla="*/ 2707 w 2749"/>
                <a:gd name="T25" fmla="*/ 2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9" h="65">
                  <a:moveTo>
                    <a:pt x="35" y="20"/>
                  </a:moveTo>
                  <a:lnTo>
                    <a:pt x="2714" y="40"/>
                  </a:lnTo>
                  <a:lnTo>
                    <a:pt x="2714" y="45"/>
                  </a:lnTo>
                  <a:lnTo>
                    <a:pt x="35" y="25"/>
                  </a:lnTo>
                  <a:lnTo>
                    <a:pt x="35" y="20"/>
                  </a:lnTo>
                  <a:close/>
                  <a:moveTo>
                    <a:pt x="42" y="45"/>
                  </a:moveTo>
                  <a:lnTo>
                    <a:pt x="0" y="22"/>
                  </a:lnTo>
                  <a:lnTo>
                    <a:pt x="43" y="0"/>
                  </a:lnTo>
                  <a:lnTo>
                    <a:pt x="42" y="45"/>
                  </a:lnTo>
                  <a:close/>
                  <a:moveTo>
                    <a:pt x="2707" y="20"/>
                  </a:moveTo>
                  <a:lnTo>
                    <a:pt x="2749" y="43"/>
                  </a:lnTo>
                  <a:lnTo>
                    <a:pt x="2707" y="65"/>
                  </a:lnTo>
                  <a:lnTo>
                    <a:pt x="2707" y="20"/>
                  </a:lnTo>
                  <a:close/>
                </a:path>
              </a:pathLst>
            </a:custGeom>
            <a:solidFill>
              <a:srgbClr val="000000"/>
            </a:solidFill>
            <a:ln w="28575" cap="flat">
              <a:solidFill>
                <a:srgbClr val="000000"/>
              </a:solidFill>
              <a:prstDash val="solid"/>
              <a:round/>
              <a:headEnd/>
              <a:tailEnd/>
            </a:ln>
          </p:spPr>
          <p:txBody>
            <a:bodyPr vert="horz" wrap="square" lIns="68580" tIns="34290" rIns="68580" bIns="34290" numCol="1" anchor="t" anchorCtr="0" compatLnSpc="1">
              <a:prstTxWarp prst="textNoShape">
                <a:avLst/>
              </a:prstTxWarp>
            </a:bodyPr>
            <a:lstStyle/>
            <a:p>
              <a:endParaRPr lang="sv-SE" sz="2000"/>
            </a:p>
          </p:txBody>
        </p:sp>
        <p:sp>
          <p:nvSpPr>
            <p:cNvPr id="6" name="Freeform 6"/>
            <p:cNvSpPr>
              <a:spLocks noEditPoints="1"/>
            </p:cNvSpPr>
            <p:nvPr/>
          </p:nvSpPr>
          <p:spPr bwMode="auto">
            <a:xfrm>
              <a:off x="4391026" y="1376349"/>
              <a:ext cx="51197" cy="3454004"/>
            </a:xfrm>
            <a:custGeom>
              <a:avLst/>
              <a:gdLst>
                <a:gd name="T0" fmla="*/ 24 w 43"/>
                <a:gd name="T1" fmla="*/ 38 h 2901"/>
                <a:gd name="T2" fmla="*/ 24 w 43"/>
                <a:gd name="T3" fmla="*/ 2864 h 2901"/>
                <a:gd name="T4" fmla="*/ 19 w 43"/>
                <a:gd name="T5" fmla="*/ 2864 h 2901"/>
                <a:gd name="T6" fmla="*/ 19 w 43"/>
                <a:gd name="T7" fmla="*/ 38 h 2901"/>
                <a:gd name="T8" fmla="*/ 24 w 43"/>
                <a:gd name="T9" fmla="*/ 38 h 2901"/>
                <a:gd name="T10" fmla="*/ 0 w 43"/>
                <a:gd name="T11" fmla="*/ 45 h 2901"/>
                <a:gd name="T12" fmla="*/ 22 w 43"/>
                <a:gd name="T13" fmla="*/ 0 h 2901"/>
                <a:gd name="T14" fmla="*/ 43 w 43"/>
                <a:gd name="T15" fmla="*/ 45 h 2901"/>
                <a:gd name="T16" fmla="*/ 0 w 43"/>
                <a:gd name="T17" fmla="*/ 45 h 2901"/>
                <a:gd name="T18" fmla="*/ 43 w 43"/>
                <a:gd name="T19" fmla="*/ 2856 h 2901"/>
                <a:gd name="T20" fmla="*/ 22 w 43"/>
                <a:gd name="T21" fmla="*/ 2901 h 2901"/>
                <a:gd name="T22" fmla="*/ 0 w 43"/>
                <a:gd name="T23" fmla="*/ 2856 h 2901"/>
                <a:gd name="T24" fmla="*/ 43 w 43"/>
                <a:gd name="T25" fmla="*/ 2856 h 2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2901">
                  <a:moveTo>
                    <a:pt x="24" y="38"/>
                  </a:moveTo>
                  <a:lnTo>
                    <a:pt x="24" y="2864"/>
                  </a:lnTo>
                  <a:lnTo>
                    <a:pt x="19" y="2864"/>
                  </a:lnTo>
                  <a:lnTo>
                    <a:pt x="19" y="38"/>
                  </a:lnTo>
                  <a:lnTo>
                    <a:pt x="24" y="38"/>
                  </a:lnTo>
                  <a:close/>
                  <a:moveTo>
                    <a:pt x="0" y="45"/>
                  </a:moveTo>
                  <a:lnTo>
                    <a:pt x="22" y="0"/>
                  </a:lnTo>
                  <a:lnTo>
                    <a:pt x="43" y="45"/>
                  </a:lnTo>
                  <a:lnTo>
                    <a:pt x="0" y="45"/>
                  </a:lnTo>
                  <a:close/>
                  <a:moveTo>
                    <a:pt x="43" y="2856"/>
                  </a:moveTo>
                  <a:lnTo>
                    <a:pt x="22" y="2901"/>
                  </a:lnTo>
                  <a:lnTo>
                    <a:pt x="0" y="2856"/>
                  </a:lnTo>
                  <a:lnTo>
                    <a:pt x="43" y="2856"/>
                  </a:lnTo>
                  <a:close/>
                </a:path>
              </a:pathLst>
            </a:custGeom>
            <a:solidFill>
              <a:srgbClr val="000000"/>
            </a:solidFill>
            <a:ln w="28575" cap="flat">
              <a:solidFill>
                <a:srgbClr val="000000"/>
              </a:solidFill>
              <a:prstDash val="solid"/>
              <a:round/>
              <a:headEnd/>
              <a:tailEnd/>
            </a:ln>
          </p:spPr>
          <p:txBody>
            <a:bodyPr vert="horz" wrap="square" lIns="68580" tIns="34290" rIns="68580" bIns="34290" numCol="1" anchor="t" anchorCtr="0" compatLnSpc="1">
              <a:prstTxWarp prst="textNoShape">
                <a:avLst/>
              </a:prstTxWarp>
            </a:bodyPr>
            <a:lstStyle/>
            <a:p>
              <a:endParaRPr lang="sv-SE" sz="2000"/>
            </a:p>
          </p:txBody>
        </p:sp>
        <p:sp>
          <p:nvSpPr>
            <p:cNvPr id="7" name="Rectangle 7"/>
            <p:cNvSpPr>
              <a:spLocks noChangeArrowheads="1"/>
            </p:cNvSpPr>
            <p:nvPr/>
          </p:nvSpPr>
          <p:spPr bwMode="auto">
            <a:xfrm>
              <a:off x="4549291" y="1570051"/>
              <a:ext cx="1524000" cy="1406129"/>
            </a:xfrm>
            <a:prstGeom prst="rect">
              <a:avLst/>
            </a:prstGeom>
            <a:noFill/>
            <a:ln w="38100" cap="flat">
              <a:solidFill>
                <a:srgbClr val="00B05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sv-SE" sz="2000"/>
            </a:p>
          </p:txBody>
        </p:sp>
        <p:sp>
          <p:nvSpPr>
            <p:cNvPr id="13" name="Rectangle 13"/>
            <p:cNvSpPr>
              <a:spLocks noChangeArrowheads="1"/>
            </p:cNvSpPr>
            <p:nvPr/>
          </p:nvSpPr>
          <p:spPr bwMode="auto">
            <a:xfrm>
              <a:off x="5593557" y="2657930"/>
              <a:ext cx="60" cy="26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sv-SE" altLang="sv-SE" sz="2000" dirty="0"/>
            </a:p>
          </p:txBody>
        </p:sp>
        <p:sp>
          <p:nvSpPr>
            <p:cNvPr id="16" name="Rectangle 16"/>
            <p:cNvSpPr>
              <a:spLocks noChangeArrowheads="1"/>
            </p:cNvSpPr>
            <p:nvPr/>
          </p:nvSpPr>
          <p:spPr bwMode="auto">
            <a:xfrm>
              <a:off x="4549291" y="3248104"/>
              <a:ext cx="1524000" cy="1406129"/>
            </a:xfrm>
            <a:prstGeom prst="rect">
              <a:avLst/>
            </a:prstGeom>
            <a:noFill/>
            <a:ln w="381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sv-SE" sz="2000"/>
            </a:p>
          </p:txBody>
        </p:sp>
        <p:sp>
          <p:nvSpPr>
            <p:cNvPr id="26" name="Rectangle 26"/>
            <p:cNvSpPr>
              <a:spLocks noChangeArrowheads="1"/>
            </p:cNvSpPr>
            <p:nvPr/>
          </p:nvSpPr>
          <p:spPr bwMode="auto">
            <a:xfrm>
              <a:off x="2758767" y="3248104"/>
              <a:ext cx="1522810" cy="1406129"/>
            </a:xfrm>
            <a:prstGeom prst="rect">
              <a:avLst/>
            </a:prstGeom>
            <a:noFill/>
            <a:ln w="381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sv-SE" sz="2000"/>
            </a:p>
          </p:txBody>
        </p:sp>
        <p:sp>
          <p:nvSpPr>
            <p:cNvPr id="34" name="Rectangle 34"/>
            <p:cNvSpPr>
              <a:spLocks noChangeArrowheads="1"/>
            </p:cNvSpPr>
            <p:nvPr/>
          </p:nvSpPr>
          <p:spPr bwMode="auto">
            <a:xfrm>
              <a:off x="2768658" y="1570051"/>
              <a:ext cx="1522810" cy="1406129"/>
            </a:xfrm>
            <a:prstGeom prst="rect">
              <a:avLst/>
            </a:prstGeom>
            <a:noFill/>
            <a:ln w="381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sv-SE" sz="2000"/>
            </a:p>
          </p:txBody>
        </p:sp>
        <p:sp>
          <p:nvSpPr>
            <p:cNvPr id="41" name="Rectangle 41"/>
            <p:cNvSpPr>
              <a:spLocks noChangeArrowheads="1"/>
            </p:cNvSpPr>
            <p:nvPr/>
          </p:nvSpPr>
          <p:spPr bwMode="auto">
            <a:xfrm>
              <a:off x="4469607" y="1073208"/>
              <a:ext cx="60" cy="26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sv-SE" altLang="sv-SE" sz="2000" dirty="0"/>
            </a:p>
          </p:txBody>
        </p:sp>
        <p:sp>
          <p:nvSpPr>
            <p:cNvPr id="43" name="Rectangle 43"/>
            <p:cNvSpPr>
              <a:spLocks noChangeArrowheads="1"/>
            </p:cNvSpPr>
            <p:nvPr/>
          </p:nvSpPr>
          <p:spPr bwMode="auto">
            <a:xfrm>
              <a:off x="3446583" y="1124405"/>
              <a:ext cx="1941644" cy="18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b="1" dirty="0">
                  <a:solidFill>
                    <a:srgbClr val="000000"/>
                  </a:solidFill>
                </a:rPr>
                <a:t>Lite bil- och lastbilstrafik</a:t>
              </a:r>
              <a:endParaRPr lang="sv-SE" altLang="sv-SE" sz="2000" b="1" dirty="0"/>
            </a:p>
          </p:txBody>
        </p:sp>
        <p:sp>
          <p:nvSpPr>
            <p:cNvPr id="67" name="Rectangle 43"/>
            <p:cNvSpPr>
              <a:spLocks noChangeArrowheads="1"/>
            </p:cNvSpPr>
            <p:nvPr/>
          </p:nvSpPr>
          <p:spPr bwMode="auto">
            <a:xfrm>
              <a:off x="3324588" y="4921856"/>
              <a:ext cx="2188100"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b="1" dirty="0">
                  <a:solidFill>
                    <a:srgbClr val="000000"/>
                  </a:solidFill>
                </a:rPr>
                <a:t>Mycket bil- och lastbilstrafik</a:t>
              </a:r>
              <a:endParaRPr lang="sv-SE" altLang="sv-SE" sz="2000" b="1" dirty="0"/>
            </a:p>
          </p:txBody>
        </p:sp>
        <p:sp>
          <p:nvSpPr>
            <p:cNvPr id="68" name="Rectangle 43"/>
            <p:cNvSpPr>
              <a:spLocks noChangeArrowheads="1"/>
            </p:cNvSpPr>
            <p:nvPr/>
          </p:nvSpPr>
          <p:spPr bwMode="auto">
            <a:xfrm>
              <a:off x="6247762" y="4274031"/>
              <a:ext cx="2377885" cy="37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i="1" dirty="0">
                  <a:solidFill>
                    <a:srgbClr val="000000"/>
                  </a:solidFill>
                </a:rPr>
                <a:t>Energi och resurskrävande.</a:t>
              </a:r>
            </a:p>
            <a:p>
              <a:r>
                <a:rPr lang="sv-SE" altLang="sv-SE" sz="1400" i="1" dirty="0">
                  <a:solidFill>
                    <a:srgbClr val="000000"/>
                  </a:solidFill>
                </a:rPr>
                <a:t>Ej hållbart i ett globalt perspektiv</a:t>
              </a:r>
              <a:endParaRPr lang="sv-SE" altLang="sv-SE" sz="1400" i="1" dirty="0"/>
            </a:p>
          </p:txBody>
        </p:sp>
        <p:sp>
          <p:nvSpPr>
            <p:cNvPr id="69" name="Rectangle 43"/>
            <p:cNvSpPr>
              <a:spLocks noChangeArrowheads="1"/>
            </p:cNvSpPr>
            <p:nvPr/>
          </p:nvSpPr>
          <p:spPr bwMode="auto">
            <a:xfrm>
              <a:off x="518368" y="4426709"/>
              <a:ext cx="2157547" cy="18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i="1" dirty="0">
                  <a:solidFill>
                    <a:srgbClr val="000000"/>
                  </a:solidFill>
                </a:rPr>
                <a:t>Mycket höga koldioxidutsläpp</a:t>
              </a:r>
              <a:endParaRPr lang="sv-SE" altLang="sv-SE" sz="1400" i="1" dirty="0"/>
            </a:p>
          </p:txBody>
        </p:sp>
        <p:sp>
          <p:nvSpPr>
            <p:cNvPr id="70" name="Rectangle 43"/>
            <p:cNvSpPr>
              <a:spLocks noChangeArrowheads="1"/>
            </p:cNvSpPr>
            <p:nvPr/>
          </p:nvSpPr>
          <p:spPr bwMode="auto">
            <a:xfrm>
              <a:off x="6280724" y="3023883"/>
              <a:ext cx="1779333"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b="1" dirty="0">
                  <a:solidFill>
                    <a:srgbClr val="000000"/>
                  </a:solidFill>
                </a:rPr>
                <a:t>Hög teknisk utveckling</a:t>
              </a:r>
              <a:endParaRPr lang="sv-SE" altLang="sv-SE" sz="2000" b="1" dirty="0"/>
            </a:p>
          </p:txBody>
        </p:sp>
        <p:sp>
          <p:nvSpPr>
            <p:cNvPr id="71" name="Rectangle 43"/>
            <p:cNvSpPr>
              <a:spLocks noChangeArrowheads="1"/>
            </p:cNvSpPr>
            <p:nvPr/>
          </p:nvSpPr>
          <p:spPr bwMode="auto">
            <a:xfrm>
              <a:off x="812773" y="2996454"/>
              <a:ext cx="1752083"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b="1" dirty="0">
                  <a:solidFill>
                    <a:srgbClr val="000000"/>
                  </a:solidFill>
                </a:rPr>
                <a:t>Låg teknisk utveckling</a:t>
              </a:r>
              <a:endParaRPr lang="sv-SE" altLang="sv-SE" sz="2000" b="1" dirty="0"/>
            </a:p>
          </p:txBody>
        </p:sp>
        <p:sp>
          <p:nvSpPr>
            <p:cNvPr id="73" name="Rectangle 43"/>
            <p:cNvSpPr>
              <a:spLocks noChangeArrowheads="1"/>
            </p:cNvSpPr>
            <p:nvPr/>
          </p:nvSpPr>
          <p:spPr bwMode="auto">
            <a:xfrm>
              <a:off x="810026" y="1568053"/>
              <a:ext cx="1761232" cy="566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sv-SE" altLang="sv-SE" sz="1400" i="1" dirty="0">
                  <a:solidFill>
                    <a:srgbClr val="000000"/>
                  </a:solidFill>
                </a:rPr>
                <a:t>Lägre utsläpp </a:t>
              </a:r>
            </a:p>
            <a:p>
              <a:pPr algn="r"/>
              <a:r>
                <a:rPr lang="sv-SE" altLang="sv-SE" sz="1400" i="1" dirty="0">
                  <a:solidFill>
                    <a:srgbClr val="000000"/>
                  </a:solidFill>
                </a:rPr>
                <a:t>men klarar inte mål </a:t>
              </a:r>
            </a:p>
            <a:p>
              <a:pPr algn="r"/>
              <a:r>
                <a:rPr lang="sv-SE" altLang="sv-SE" sz="1400" i="1" dirty="0">
                  <a:solidFill>
                    <a:srgbClr val="000000"/>
                  </a:solidFill>
                </a:rPr>
                <a:t>vare sig 2030 och 2045 </a:t>
              </a:r>
              <a:endParaRPr lang="sv-SE" altLang="sv-SE" sz="1400" i="1" dirty="0"/>
            </a:p>
          </p:txBody>
        </p:sp>
        <p:sp>
          <p:nvSpPr>
            <p:cNvPr id="74" name="Rectangle 43"/>
            <p:cNvSpPr>
              <a:spLocks noChangeArrowheads="1"/>
            </p:cNvSpPr>
            <p:nvPr/>
          </p:nvSpPr>
          <p:spPr bwMode="auto">
            <a:xfrm>
              <a:off x="6245551" y="1568053"/>
              <a:ext cx="2302467" cy="566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i="1" dirty="0">
                  <a:solidFill>
                    <a:srgbClr val="000000"/>
                  </a:solidFill>
                </a:rPr>
                <a:t>Låga utsläpp</a:t>
              </a:r>
            </a:p>
            <a:p>
              <a:r>
                <a:rPr lang="sv-SE" altLang="sv-SE" sz="1400" i="1" dirty="0">
                  <a:solidFill>
                    <a:srgbClr val="000000"/>
                  </a:solidFill>
                </a:rPr>
                <a:t>Resurseffektivt</a:t>
              </a:r>
            </a:p>
            <a:p>
              <a:r>
                <a:rPr lang="sv-SE" altLang="sv-SE" sz="1400" i="1" dirty="0">
                  <a:solidFill>
                    <a:srgbClr val="000000"/>
                  </a:solidFill>
                </a:rPr>
                <a:t>Klarar mål både 2030 och 2045</a:t>
              </a:r>
              <a:endParaRPr lang="sv-SE" altLang="sv-SE" sz="1400" i="1" dirty="0"/>
            </a:p>
          </p:txBody>
        </p:sp>
        <p:sp>
          <p:nvSpPr>
            <p:cNvPr id="75" name="Rectangle 43"/>
            <p:cNvSpPr>
              <a:spLocks noChangeArrowheads="1"/>
            </p:cNvSpPr>
            <p:nvPr/>
          </p:nvSpPr>
          <p:spPr bwMode="auto">
            <a:xfrm>
              <a:off x="2814331" y="1692394"/>
              <a:ext cx="1431463" cy="84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dirty="0">
                  <a:solidFill>
                    <a:srgbClr val="000000"/>
                  </a:solidFill>
                </a:rPr>
                <a:t>Transporteffektivt,</a:t>
              </a:r>
            </a:p>
            <a:p>
              <a:r>
                <a:rPr lang="sv-SE" altLang="sv-SE" sz="1400" dirty="0">
                  <a:solidFill>
                    <a:srgbClr val="000000"/>
                  </a:solidFill>
                </a:rPr>
                <a:t>teknikutveckling</a:t>
              </a:r>
            </a:p>
            <a:p>
              <a:r>
                <a:rPr lang="sv-SE" altLang="sv-SE" sz="1400" dirty="0">
                  <a:solidFill>
                    <a:srgbClr val="000000"/>
                  </a:solidFill>
                </a:rPr>
                <a:t>enligt fattade beslut</a:t>
              </a:r>
            </a:p>
            <a:p>
              <a:pPr>
                <a:spcBef>
                  <a:spcPts val="750"/>
                </a:spcBef>
              </a:pPr>
              <a:r>
                <a:rPr lang="sv-SE" altLang="sv-SE" sz="1400" i="1" dirty="0">
                  <a:solidFill>
                    <a:srgbClr val="000000"/>
                  </a:solidFill>
                </a:rPr>
                <a:t>(Inget scenario)</a:t>
              </a:r>
              <a:endParaRPr lang="sv-SE" altLang="sv-SE" sz="1400" i="1" dirty="0"/>
            </a:p>
          </p:txBody>
        </p:sp>
        <p:sp>
          <p:nvSpPr>
            <p:cNvPr id="76" name="Rectangle 43"/>
            <p:cNvSpPr>
              <a:spLocks noChangeArrowheads="1"/>
            </p:cNvSpPr>
            <p:nvPr/>
          </p:nvSpPr>
          <p:spPr bwMode="auto">
            <a:xfrm>
              <a:off x="4647240" y="1662748"/>
              <a:ext cx="1366397" cy="1108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dirty="0">
                  <a:solidFill>
                    <a:srgbClr val="000000"/>
                  </a:solidFill>
                </a:rPr>
                <a:t>Transporteffektivt,</a:t>
              </a:r>
            </a:p>
            <a:p>
              <a:r>
                <a:rPr lang="sv-SE" altLang="sv-SE" sz="1400" dirty="0">
                  <a:solidFill>
                    <a:srgbClr val="000000"/>
                  </a:solidFill>
                </a:rPr>
                <a:t>teknisk utveckling</a:t>
              </a:r>
            </a:p>
            <a:p>
              <a:r>
                <a:rPr lang="sv-SE" altLang="sv-SE" sz="1400" dirty="0">
                  <a:solidFill>
                    <a:srgbClr val="000000"/>
                  </a:solidFill>
                </a:rPr>
                <a:t>av fordon och driv-</a:t>
              </a:r>
            </a:p>
            <a:p>
              <a:r>
                <a:rPr lang="sv-SE" altLang="sv-SE" sz="1400" dirty="0">
                  <a:solidFill>
                    <a:srgbClr val="000000"/>
                  </a:solidFill>
                </a:rPr>
                <a:t>medel</a:t>
              </a:r>
            </a:p>
            <a:p>
              <a:pPr>
                <a:spcBef>
                  <a:spcPts val="750"/>
                </a:spcBef>
              </a:pPr>
              <a:r>
                <a:rPr lang="sv-SE" altLang="sv-SE" sz="1000" b="1" dirty="0">
                  <a:solidFill>
                    <a:srgbClr val="00B050"/>
                  </a:solidFill>
                </a:rPr>
                <a:t>(Transporteffektivt, 3)</a:t>
              </a:r>
            </a:p>
            <a:p>
              <a:r>
                <a:rPr lang="sv-SE" altLang="sv-SE" sz="1000" b="1" dirty="0">
                  <a:solidFill>
                    <a:srgbClr val="00B050"/>
                  </a:solidFill>
                </a:rPr>
                <a:t>(Transportsnålt, 4)</a:t>
              </a:r>
            </a:p>
          </p:txBody>
        </p:sp>
        <p:sp>
          <p:nvSpPr>
            <p:cNvPr id="77" name="Rectangle 43"/>
            <p:cNvSpPr>
              <a:spLocks noChangeArrowheads="1"/>
            </p:cNvSpPr>
            <p:nvPr/>
          </p:nvSpPr>
          <p:spPr bwMode="auto">
            <a:xfrm>
              <a:off x="2809572" y="3344566"/>
              <a:ext cx="1431463" cy="103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dirty="0">
                  <a:solidFill>
                    <a:srgbClr val="000000"/>
                  </a:solidFill>
                </a:rPr>
                <a:t>Trafikutveckling</a:t>
              </a:r>
              <a:br>
                <a:rPr lang="sv-SE" altLang="sv-SE" sz="1400" dirty="0">
                  <a:solidFill>
                    <a:srgbClr val="000000"/>
                  </a:solidFill>
                </a:rPr>
              </a:br>
              <a:r>
                <a:rPr lang="sv-SE" altLang="sv-SE" sz="1400" dirty="0">
                  <a:solidFill>
                    <a:srgbClr val="000000"/>
                  </a:solidFill>
                </a:rPr>
                <a:t>enligt prognos</a:t>
              </a:r>
            </a:p>
            <a:p>
              <a:r>
                <a:rPr lang="sv-SE" altLang="sv-SE" sz="1400" dirty="0">
                  <a:solidFill>
                    <a:srgbClr val="000000"/>
                  </a:solidFill>
                </a:rPr>
                <a:t>teknikutveckling </a:t>
              </a:r>
            </a:p>
            <a:p>
              <a:r>
                <a:rPr lang="sv-SE" altLang="sv-SE" sz="1400" dirty="0">
                  <a:solidFill>
                    <a:srgbClr val="000000"/>
                  </a:solidFill>
                </a:rPr>
                <a:t>enligt fattade beslut</a:t>
              </a:r>
            </a:p>
            <a:p>
              <a:pPr>
                <a:spcBef>
                  <a:spcPts val="750"/>
                </a:spcBef>
              </a:pPr>
              <a:r>
                <a:rPr lang="sv-SE" altLang="sv-SE" sz="1400" i="1" dirty="0">
                  <a:solidFill>
                    <a:srgbClr val="000000"/>
                  </a:solidFill>
                </a:rPr>
                <a:t>(Referensscenario)</a:t>
              </a:r>
              <a:endParaRPr lang="sv-SE" altLang="sv-SE" sz="1400" i="1" dirty="0"/>
            </a:p>
          </p:txBody>
        </p:sp>
        <p:sp>
          <p:nvSpPr>
            <p:cNvPr id="78" name="Rectangle 43"/>
            <p:cNvSpPr>
              <a:spLocks noChangeArrowheads="1"/>
            </p:cNvSpPr>
            <p:nvPr/>
          </p:nvSpPr>
          <p:spPr bwMode="auto">
            <a:xfrm>
              <a:off x="4647240" y="3344566"/>
              <a:ext cx="1382604" cy="12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dirty="0">
                  <a:solidFill>
                    <a:srgbClr val="000000"/>
                  </a:solidFill>
                </a:rPr>
                <a:t>Trafikutveckling</a:t>
              </a:r>
              <a:br>
                <a:rPr lang="sv-SE" altLang="sv-SE" sz="1400" dirty="0">
                  <a:solidFill>
                    <a:srgbClr val="000000"/>
                  </a:solidFill>
                </a:rPr>
              </a:br>
              <a:r>
                <a:rPr lang="sv-SE" altLang="sv-SE" sz="1400" dirty="0">
                  <a:solidFill>
                    <a:srgbClr val="000000"/>
                  </a:solidFill>
                </a:rPr>
                <a:t>enligt prognos och</a:t>
              </a:r>
            </a:p>
            <a:p>
              <a:r>
                <a:rPr lang="sv-SE" altLang="sv-SE" sz="1400" dirty="0">
                  <a:solidFill>
                    <a:srgbClr val="000000"/>
                  </a:solidFill>
                </a:rPr>
                <a:t>teknisk utveckling </a:t>
              </a:r>
            </a:p>
            <a:p>
              <a:r>
                <a:rPr lang="sv-SE" altLang="sv-SE" sz="1400" dirty="0">
                  <a:solidFill>
                    <a:srgbClr val="000000"/>
                  </a:solidFill>
                </a:rPr>
                <a:t>Av fordon och driv-</a:t>
              </a:r>
              <a:br>
                <a:rPr lang="sv-SE" altLang="sv-SE" sz="1400" dirty="0">
                  <a:solidFill>
                    <a:srgbClr val="000000"/>
                  </a:solidFill>
                </a:rPr>
              </a:br>
              <a:r>
                <a:rPr lang="sv-SE" altLang="sv-SE" sz="1400" dirty="0">
                  <a:solidFill>
                    <a:srgbClr val="000000"/>
                  </a:solidFill>
                </a:rPr>
                <a:t>medel</a:t>
              </a:r>
            </a:p>
            <a:p>
              <a:pPr>
                <a:spcBef>
                  <a:spcPts val="750"/>
                </a:spcBef>
              </a:pPr>
              <a:r>
                <a:rPr lang="sv-SE" altLang="sv-SE" sz="1400" i="1" dirty="0">
                  <a:solidFill>
                    <a:srgbClr val="000000"/>
                  </a:solidFill>
                </a:rPr>
                <a:t>(Biodrivmedel, 2)</a:t>
              </a:r>
              <a:endParaRPr lang="sv-SE" altLang="sv-SE" sz="1400" i="1" dirty="0"/>
            </a:p>
          </p:txBody>
        </p:sp>
      </p:grpSp>
    </p:spTree>
    <p:extLst>
      <p:ext uri="{BB962C8B-B14F-4D97-AF65-F5344CB8AC3E}">
        <p14:creationId xmlns:p14="http://schemas.microsoft.com/office/powerpoint/2010/main" val="12617263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714349" y="1714500"/>
            <a:ext cx="6257952" cy="4000516"/>
          </a:xfrm>
        </p:spPr>
        <p:txBody>
          <a:bodyPr/>
          <a:lstStyle/>
          <a:p>
            <a:pPr marL="0" indent="0">
              <a:buNone/>
            </a:pPr>
            <a:r>
              <a:rPr lang="en-GB" dirty="0" smtClean="0"/>
              <a:t>Target</a:t>
            </a:r>
          </a:p>
          <a:p>
            <a:r>
              <a:rPr lang="en-GB" dirty="0" smtClean="0"/>
              <a:t>Public transport, cycling and walking shall reach at least 25% of national passenger transport</a:t>
            </a:r>
          </a:p>
          <a:p>
            <a:pPr lvl="1"/>
            <a:r>
              <a:rPr lang="en-GB" dirty="0" smtClean="0"/>
              <a:t>Share shall double with time</a:t>
            </a:r>
          </a:p>
          <a:p>
            <a:pPr marL="0" indent="0">
              <a:buNone/>
            </a:pPr>
            <a:endParaRPr lang="en-GB" i="1" dirty="0" smtClean="0"/>
          </a:p>
          <a:p>
            <a:pPr marL="0" indent="0">
              <a:buNone/>
            </a:pPr>
            <a:r>
              <a:rPr lang="en-GB" i="1" dirty="0" smtClean="0"/>
              <a:t>Strategy for living cities (2018)</a:t>
            </a:r>
          </a:p>
          <a:p>
            <a:endParaRPr lang="en-GB" dirty="0" smtClean="0"/>
          </a:p>
          <a:p>
            <a:endParaRPr lang="en-GB" dirty="0"/>
          </a:p>
        </p:txBody>
      </p:sp>
      <p:sp>
        <p:nvSpPr>
          <p:cNvPr id="3" name="Rubrik 2"/>
          <p:cNvSpPr>
            <a:spLocks noGrp="1"/>
          </p:cNvSpPr>
          <p:nvPr>
            <p:ph type="title"/>
          </p:nvPr>
        </p:nvSpPr>
        <p:spPr>
          <a:xfrm>
            <a:off x="714348" y="428604"/>
            <a:ext cx="6617181" cy="1036800"/>
          </a:xfrm>
        </p:spPr>
        <p:txBody>
          <a:bodyPr/>
          <a:lstStyle/>
          <a:p>
            <a:r>
              <a:rPr lang="en-GB" dirty="0" smtClean="0"/>
              <a:t>Increased share of walking, cycling and public transport</a:t>
            </a:r>
          </a:p>
        </p:txBody>
      </p:sp>
      <p:pic>
        <p:nvPicPr>
          <p:cNvPr id="4" name="Bildobjekt 3"/>
          <p:cNvPicPr>
            <a:picLocks noChangeAspect="1"/>
          </p:cNvPicPr>
          <p:nvPr/>
        </p:nvPicPr>
        <p:blipFill rotWithShape="1">
          <a:blip r:embed="rId2" cstate="print">
            <a:extLst>
              <a:ext uri="{28A0092B-C50C-407E-A947-70E740481C1C}">
                <a14:useLocalDpi xmlns:a14="http://schemas.microsoft.com/office/drawing/2010/main" val="0"/>
              </a:ext>
            </a:extLst>
          </a:blip>
          <a:srcRect l="32967"/>
          <a:stretch/>
        </p:blipFill>
        <p:spPr>
          <a:xfrm>
            <a:off x="7151914" y="0"/>
            <a:ext cx="1992086" cy="1981200"/>
          </a:xfrm>
          <a:prstGeom prst="rect">
            <a:avLst/>
          </a:prstGeom>
        </p:spPr>
      </p:pic>
      <p:pic>
        <p:nvPicPr>
          <p:cNvPr id="5" name="Bildobjekt 4"/>
          <p:cNvPicPr>
            <a:picLocks noChangeAspect="1"/>
          </p:cNvPicPr>
          <p:nvPr/>
        </p:nvPicPr>
        <p:blipFill rotWithShape="1">
          <a:blip r:embed="rId3" cstate="print">
            <a:extLst>
              <a:ext uri="{28A0092B-C50C-407E-A947-70E740481C1C}">
                <a14:useLocalDpi xmlns:a14="http://schemas.microsoft.com/office/drawing/2010/main" val="0"/>
              </a:ext>
            </a:extLst>
          </a:blip>
          <a:srcRect l="11538" r="20879"/>
          <a:stretch/>
        </p:blipFill>
        <p:spPr>
          <a:xfrm>
            <a:off x="7135586" y="1981200"/>
            <a:ext cx="2008414" cy="1981200"/>
          </a:xfrm>
          <a:prstGeom prst="rect">
            <a:avLst/>
          </a:prstGeom>
        </p:spPr>
      </p:pic>
      <p:pic>
        <p:nvPicPr>
          <p:cNvPr id="6" name="Bildobjekt 5"/>
          <p:cNvPicPr>
            <a:picLocks noChangeAspect="1"/>
          </p:cNvPicPr>
          <p:nvPr/>
        </p:nvPicPr>
        <p:blipFill rotWithShape="1">
          <a:blip r:embed="rId4" cstate="print">
            <a:extLst>
              <a:ext uri="{28A0092B-C50C-407E-A947-70E740481C1C}">
                <a14:useLocalDpi xmlns:a14="http://schemas.microsoft.com/office/drawing/2010/main" val="0"/>
              </a:ext>
            </a:extLst>
          </a:blip>
          <a:srcRect l="2614" r="8592"/>
          <a:stretch/>
        </p:blipFill>
        <p:spPr>
          <a:xfrm>
            <a:off x="7135587" y="3946766"/>
            <a:ext cx="2008414" cy="2218903"/>
          </a:xfrm>
          <a:prstGeom prst="rect">
            <a:avLst/>
          </a:prstGeom>
        </p:spPr>
      </p:pic>
    </p:spTree>
    <p:extLst>
      <p:ext uri="{BB962C8B-B14F-4D97-AF65-F5344CB8AC3E}">
        <p14:creationId xmlns:p14="http://schemas.microsoft.com/office/powerpoint/2010/main" val="66871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414338"/>
            <a:ext cx="6496050" cy="1143000"/>
          </a:xfrm>
        </p:spPr>
        <p:txBody>
          <a:bodyPr/>
          <a:lstStyle/>
          <a:p>
            <a:r>
              <a:rPr lang="sv-SE" sz="3200" dirty="0" smtClean="0"/>
              <a:t>Varför måste vi välja en inriktning med alla tre åtgärdsområdena?</a:t>
            </a:r>
            <a:endParaRPr lang="sv-SE" sz="3200" dirty="0"/>
          </a:p>
        </p:txBody>
      </p:sp>
      <p:sp>
        <p:nvSpPr>
          <p:cNvPr id="3" name="Platshållare för innehåll 2"/>
          <p:cNvSpPr>
            <a:spLocks noGrp="1"/>
          </p:cNvSpPr>
          <p:nvPr>
            <p:ph idx="1"/>
          </p:nvPr>
        </p:nvSpPr>
        <p:spPr>
          <a:xfrm>
            <a:off x="457200" y="1711325"/>
            <a:ext cx="6237514" cy="4310063"/>
          </a:xfrm>
        </p:spPr>
        <p:txBody>
          <a:bodyPr/>
          <a:lstStyle/>
          <a:p>
            <a:r>
              <a:rPr lang="sv-SE" sz="2400" dirty="0" smtClean="0"/>
              <a:t>Stor omställning på kort tid</a:t>
            </a:r>
          </a:p>
          <a:p>
            <a:r>
              <a:rPr lang="sv-SE" sz="2400" dirty="0"/>
              <a:t>Sprida </a:t>
            </a:r>
            <a:r>
              <a:rPr lang="sv-SE" sz="2400" dirty="0" smtClean="0"/>
              <a:t>riskerna</a:t>
            </a:r>
            <a:endParaRPr lang="sv-SE" sz="2400" dirty="0"/>
          </a:p>
          <a:p>
            <a:r>
              <a:rPr lang="sv-SE" sz="2400" dirty="0" smtClean="0"/>
              <a:t>Välja en väg som andra kan följa</a:t>
            </a:r>
          </a:p>
          <a:p>
            <a:r>
              <a:rPr lang="sv-SE" sz="2400" dirty="0" smtClean="0"/>
              <a:t>Begränsade resurser globalt av råvaror till biodrivmedel, batterier, fordon och infrastruktur</a:t>
            </a:r>
          </a:p>
          <a:p>
            <a:r>
              <a:rPr lang="sv-SE" sz="2400" dirty="0" smtClean="0"/>
              <a:t>Synergieffekter av framförallt ett transporteffektivt samhälle</a:t>
            </a:r>
          </a:p>
          <a:p>
            <a:endParaRPr lang="sv-SE" dirty="0"/>
          </a:p>
        </p:txBody>
      </p:sp>
      <p:pic>
        <p:nvPicPr>
          <p:cNvPr id="4" name="Picture 5" descr="http://trvbildarkivet/fotoweb/cmdrequest/rest/preview.fwx/12329.jpg?rt=1&amp;f=5316A77AA39EC80F209631A71F30CC8D9A4CA34A2AC3199C4BFB56BCD47D83ADDFC19E54F66C0B756466E5CB288C82DE98FA3B9A789FF1A4B0EB50A9C9435E7F6AE15FB86E21B590E56A7DBF851D511E78226491577521A07BD46330629BAB1411D0B56ACEAE2659423AB85DB5AF144953FCE25729B7CCA8B4247F4BBE82299D002A41934F4CAF95771DFEFF4FAE6814F663786C72217739985CD71B2989D8B67D8DBE5A055CCB64F89E3149C952FFEC&amp;sz=768"/>
          <p:cNvPicPr>
            <a:picLocks noChangeAspect="1" noChangeArrowheads="1"/>
          </p:cNvPicPr>
          <p:nvPr/>
        </p:nvPicPr>
        <p:blipFill>
          <a:blip r:embed="rId2" cstate="print"/>
          <a:srcRect/>
          <a:stretch>
            <a:fillRect/>
          </a:stretch>
        </p:blipFill>
        <p:spPr bwMode="auto">
          <a:xfrm>
            <a:off x="7217208" y="-39936"/>
            <a:ext cx="2200065" cy="1655779"/>
          </a:xfrm>
          <a:prstGeom prst="rect">
            <a:avLst/>
          </a:prstGeom>
          <a:noFill/>
        </p:spPr>
      </p:pic>
      <p:pic>
        <p:nvPicPr>
          <p:cNvPr id="5" name="Picture 2" descr="http://trvbildarkivet/fotoweb/cmdrequest/rest/Preview.fwx/25979.jpg?rt=1&amp;f=5316A77AA39EC80F209631A71F30CC8D9A4CA34A2AC3199C4BFB56BCD47D83ADDFC19E54F66C0B756466E5CB288C82DE98FA3B9A789FF1A4B0EB50A9C9435E7F6AE15FB86E21B590E56A7DBF851D511E78226491577521A05C8299F4F3A98803E0FBB4277C3A0209423AB85DB5AF14496579FE04ED35EA52A77471D650C58745320529765CA60720072B4247495F0AED54818E4B8E3E9714E9FF906FEA55C0F56340E44506F80453B928B410F0990A8C&amp;sz=450"/>
          <p:cNvPicPr>
            <a:picLocks noChangeAspect="1" noChangeArrowheads="1"/>
          </p:cNvPicPr>
          <p:nvPr/>
        </p:nvPicPr>
        <p:blipFill rotWithShape="1">
          <a:blip r:embed="rId3">
            <a:extLst>
              <a:ext uri="{28A0092B-C50C-407E-A947-70E740481C1C}">
                <a14:useLocalDpi xmlns:a14="http://schemas.microsoft.com/office/drawing/2010/main" val="0"/>
              </a:ext>
            </a:extLst>
          </a:blip>
          <a:srcRect l="34002"/>
          <a:stretch/>
        </p:blipFill>
        <p:spPr bwMode="auto">
          <a:xfrm>
            <a:off x="7221538" y="1603115"/>
            <a:ext cx="2195736" cy="221799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trvbildarkivet/fotoweb/cmdrequest/rest/Preview.fwx/24196.jpg?rt=1&amp;f=5316A77AA39EC80F209631A71F30CC8D9A4CA34A2AC3199C4BFB56BCD47D83ADDFC19E54F66C0B756466E5CB288C82DE98FA3B9A789FF1A4B0EB50A9C9435E7F6AE15FB86E21B590E56A7DBF851D511E78226491577521A030DF08A29266185CBBDF08CD4EB1C3C3423AB85DB5AF1449B46FEB36846858B2A33F7A694B85ED62320529765CA60720072B4247495F0AED54818E4B8E3E9714E9FF906FEA55C0F56340E44506F80453B928B410F0990A8C&amp;sz=450"/>
          <p:cNvPicPr>
            <a:picLocks noChangeAspect="1" noChangeArrowheads="1"/>
          </p:cNvPicPr>
          <p:nvPr/>
        </p:nvPicPr>
        <p:blipFill rotWithShape="1">
          <a:blip r:embed="rId4">
            <a:extLst>
              <a:ext uri="{28A0092B-C50C-407E-A947-70E740481C1C}">
                <a14:useLocalDpi xmlns:a14="http://schemas.microsoft.com/office/drawing/2010/main" val="0"/>
              </a:ext>
            </a:extLst>
          </a:blip>
          <a:srcRect l="22917"/>
          <a:stretch/>
        </p:blipFill>
        <p:spPr bwMode="auto">
          <a:xfrm>
            <a:off x="7221538" y="3821113"/>
            <a:ext cx="2687229"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4935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539552" y="1926770"/>
            <a:ext cx="6301101" cy="4427753"/>
          </a:xfrm>
        </p:spPr>
        <p:txBody>
          <a:bodyPr/>
          <a:lstStyle/>
          <a:p>
            <a:pPr marL="0" indent="0">
              <a:lnSpc>
                <a:spcPct val="100000"/>
              </a:lnSpc>
              <a:spcBef>
                <a:spcPts val="0"/>
              </a:spcBef>
              <a:spcAft>
                <a:spcPts val="0"/>
              </a:spcAft>
              <a:buNone/>
              <a:tabLst/>
            </a:pPr>
            <a:r>
              <a:rPr lang="sv-SE" sz="2400" dirty="0"/>
              <a:t>I ett transportsystem som har ställt om och nått klimatmålen kan trafiken med bil och </a:t>
            </a:r>
            <a:r>
              <a:rPr lang="sv-SE" sz="2400" dirty="0" smtClean="0"/>
              <a:t>lastbil antas </a:t>
            </a:r>
            <a:r>
              <a:rPr lang="sv-SE" sz="2400" dirty="0"/>
              <a:t>ha minskat jämfört både med prognosen och volymen i dag. </a:t>
            </a:r>
          </a:p>
          <a:p>
            <a:pPr marL="0" indent="0">
              <a:lnSpc>
                <a:spcPct val="100000"/>
              </a:lnSpc>
              <a:spcBef>
                <a:spcPts val="0"/>
              </a:spcBef>
              <a:spcAft>
                <a:spcPts val="0"/>
              </a:spcAft>
              <a:buNone/>
              <a:tabLst/>
            </a:pPr>
            <a:endParaRPr lang="sv-SE" sz="2000" i="1" dirty="0" smtClean="0"/>
          </a:p>
          <a:p>
            <a:pPr marL="0" indent="0">
              <a:lnSpc>
                <a:spcPct val="100000"/>
              </a:lnSpc>
              <a:spcBef>
                <a:spcPts val="0"/>
              </a:spcBef>
              <a:spcAft>
                <a:spcPts val="0"/>
              </a:spcAft>
              <a:buNone/>
              <a:tabLst/>
            </a:pPr>
            <a:r>
              <a:rPr lang="sv-SE" sz="2000" i="1" dirty="0" smtClean="0"/>
              <a:t>Trafikverkets förslag till</a:t>
            </a:r>
            <a:r>
              <a:rPr lang="sv-SE" sz="2000" i="1" dirty="0"/>
              <a:t> </a:t>
            </a:r>
            <a:r>
              <a:rPr lang="sv-SE" sz="2000" i="1" dirty="0" smtClean="0"/>
              <a:t>nationell </a:t>
            </a:r>
            <a:r>
              <a:rPr lang="sv-SE" sz="2000" i="1" dirty="0"/>
              <a:t>plan för transportsystemet </a:t>
            </a:r>
            <a:r>
              <a:rPr lang="sv-SE" sz="2000" i="1" dirty="0" smtClean="0"/>
              <a:t>2018-2029</a:t>
            </a:r>
          </a:p>
          <a:p>
            <a:pPr marL="0" indent="0">
              <a:lnSpc>
                <a:spcPct val="100000"/>
              </a:lnSpc>
              <a:spcBef>
                <a:spcPts val="0"/>
              </a:spcBef>
              <a:spcAft>
                <a:spcPts val="0"/>
              </a:spcAft>
              <a:buNone/>
              <a:tabLst/>
            </a:pPr>
            <a:endParaRPr lang="sv-SE" sz="2000" i="1" dirty="0"/>
          </a:p>
          <a:p>
            <a:pPr marL="0" indent="0">
              <a:lnSpc>
                <a:spcPct val="100000"/>
              </a:lnSpc>
              <a:spcBef>
                <a:spcPts val="0"/>
              </a:spcBef>
              <a:spcAft>
                <a:spcPts val="0"/>
              </a:spcAft>
              <a:buNone/>
              <a:tabLst/>
            </a:pPr>
            <a:r>
              <a:rPr lang="sv-SE" sz="2000" i="1" dirty="0" smtClean="0"/>
              <a:t>Andra som också lyft att det krävs en kombination av alla tre åtgärdsområdena: FFF, SOFT, Miljömålsberedningen, Klimatpolitiska rådet m.fl.</a:t>
            </a:r>
          </a:p>
          <a:p>
            <a:pPr marL="0" indent="0">
              <a:lnSpc>
                <a:spcPct val="100000"/>
              </a:lnSpc>
              <a:spcBef>
                <a:spcPts val="0"/>
              </a:spcBef>
              <a:spcAft>
                <a:spcPts val="0"/>
              </a:spcAft>
              <a:buNone/>
              <a:tabLst/>
            </a:pPr>
            <a:endParaRPr lang="sv-SE" sz="2000" i="1" dirty="0"/>
          </a:p>
          <a:p>
            <a:pPr marL="0" indent="0">
              <a:buNone/>
            </a:pPr>
            <a:endParaRPr lang="sv-SE" sz="2000" i="1" dirty="0" smtClean="0"/>
          </a:p>
          <a:p>
            <a:pPr marL="0" indent="0">
              <a:spcBef>
                <a:spcPts val="0"/>
              </a:spcBef>
              <a:spcAft>
                <a:spcPts val="0"/>
              </a:spcAft>
              <a:buNone/>
              <a:tabLst/>
            </a:pPr>
            <a:endParaRPr lang="sv-SE" sz="1000" dirty="0" smtClean="0"/>
          </a:p>
          <a:p>
            <a:pPr marL="0" indent="0">
              <a:spcBef>
                <a:spcPts val="0"/>
              </a:spcBef>
              <a:spcAft>
                <a:spcPts val="0"/>
              </a:spcAft>
              <a:buNone/>
              <a:tabLst/>
            </a:pPr>
            <a:r>
              <a:rPr lang="sv-SE" sz="1000" dirty="0" smtClean="0"/>
              <a:t>.</a:t>
            </a:r>
            <a:endParaRPr lang="sv-SE" sz="1000" dirty="0"/>
          </a:p>
        </p:txBody>
      </p:sp>
      <p:sp>
        <p:nvSpPr>
          <p:cNvPr id="3" name="Rubrik 2"/>
          <p:cNvSpPr>
            <a:spLocks noGrp="1"/>
          </p:cNvSpPr>
          <p:nvPr>
            <p:ph type="title"/>
          </p:nvPr>
        </p:nvSpPr>
        <p:spPr>
          <a:xfrm>
            <a:off x="539552" y="428603"/>
            <a:ext cx="6301101" cy="1498167"/>
          </a:xfrm>
        </p:spPr>
        <p:txBody>
          <a:bodyPr/>
          <a:lstStyle/>
          <a:p>
            <a:r>
              <a:rPr lang="sv-SE" sz="3200" dirty="0" smtClean="0"/>
              <a:t>Behovet att minska biltrafiken</a:t>
            </a:r>
            <a:endParaRPr lang="sv-SE" sz="3200" dirty="0"/>
          </a:p>
        </p:txBody>
      </p:sp>
      <p:pic>
        <p:nvPicPr>
          <p:cNvPr id="6" name="Bildobjekt 5"/>
          <p:cNvPicPr>
            <a:picLocks noChangeAspect="1"/>
          </p:cNvPicPr>
          <p:nvPr/>
        </p:nvPicPr>
        <p:blipFill>
          <a:blip r:embed="rId3"/>
          <a:stretch>
            <a:fillRect/>
          </a:stretch>
        </p:blipFill>
        <p:spPr>
          <a:xfrm>
            <a:off x="7680619" y="0"/>
            <a:ext cx="1516975" cy="2148176"/>
          </a:xfrm>
          <a:prstGeom prst="rect">
            <a:avLst/>
          </a:prstGeom>
        </p:spPr>
      </p:pic>
      <p:pic>
        <p:nvPicPr>
          <p:cNvPr id="5" name="Bildobjekt 4"/>
          <p:cNvPicPr>
            <a:picLocks noChangeAspect="1"/>
          </p:cNvPicPr>
          <p:nvPr/>
        </p:nvPicPr>
        <p:blipFill>
          <a:blip r:embed="rId4"/>
          <a:stretch>
            <a:fillRect/>
          </a:stretch>
        </p:blipFill>
        <p:spPr>
          <a:xfrm>
            <a:off x="7680619" y="2090057"/>
            <a:ext cx="1516975" cy="2166531"/>
          </a:xfrm>
          <a:prstGeom prst="rect">
            <a:avLst/>
          </a:prstGeom>
        </p:spPr>
      </p:pic>
      <p:pic>
        <p:nvPicPr>
          <p:cNvPr id="7" name="Bildobjekt 6"/>
          <p:cNvPicPr>
            <a:picLocks noChangeAspect="1"/>
          </p:cNvPicPr>
          <p:nvPr/>
        </p:nvPicPr>
        <p:blipFill>
          <a:blip r:embed="rId5"/>
          <a:stretch>
            <a:fillRect/>
          </a:stretch>
        </p:blipFill>
        <p:spPr>
          <a:xfrm>
            <a:off x="7680619" y="4103956"/>
            <a:ext cx="1463381" cy="2068244"/>
          </a:xfrm>
          <a:prstGeom prst="rect">
            <a:avLst/>
          </a:prstGeom>
        </p:spPr>
      </p:pic>
    </p:spTree>
    <p:extLst>
      <p:ext uri="{BB962C8B-B14F-4D97-AF65-F5344CB8AC3E}">
        <p14:creationId xmlns:p14="http://schemas.microsoft.com/office/powerpoint/2010/main" val="433563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p:cNvSpPr>
            <a:spLocks noGrp="1"/>
          </p:cNvSpPr>
          <p:nvPr>
            <p:ph type="title"/>
          </p:nvPr>
        </p:nvSpPr>
        <p:spPr>
          <a:xfrm>
            <a:off x="714348" y="428604"/>
            <a:ext cx="8429652" cy="1036800"/>
          </a:xfrm>
        </p:spPr>
        <p:txBody>
          <a:bodyPr/>
          <a:lstStyle/>
          <a:p>
            <a:r>
              <a:rPr lang="sv-SE" sz="3200" dirty="0" smtClean="0"/>
              <a:t>Vägtrafikens utsläpp av växthusgaser </a:t>
            </a:r>
            <a:r>
              <a:rPr lang="sv-SE" dirty="0" smtClean="0"/>
              <a:t/>
            </a:r>
            <a:br>
              <a:rPr lang="sv-SE" dirty="0" smtClean="0"/>
            </a:br>
            <a:r>
              <a:rPr lang="sv-SE" sz="1800" i="1" dirty="0" smtClean="0"/>
              <a:t>i ett klimatscenario som utnyttjar alla tre sätten att minska utsläppen</a:t>
            </a:r>
            <a:endParaRPr lang="sv-SE" sz="1800" i="1" dirty="0"/>
          </a:p>
        </p:txBody>
      </p:sp>
      <p:pic>
        <p:nvPicPr>
          <p:cNvPr id="2" name="Bildobjekt 1"/>
          <p:cNvPicPr>
            <a:picLocks noChangeAspect="1"/>
          </p:cNvPicPr>
          <p:nvPr/>
        </p:nvPicPr>
        <p:blipFill>
          <a:blip r:embed="rId3"/>
          <a:stretch>
            <a:fillRect/>
          </a:stretch>
        </p:blipFill>
        <p:spPr>
          <a:xfrm>
            <a:off x="714348" y="1465404"/>
            <a:ext cx="7162754" cy="4663791"/>
          </a:xfrm>
          <a:prstGeom prst="rect">
            <a:avLst/>
          </a:prstGeom>
        </p:spPr>
      </p:pic>
    </p:spTree>
    <p:extLst>
      <p:ext uri="{BB962C8B-B14F-4D97-AF65-F5344CB8AC3E}">
        <p14:creationId xmlns:p14="http://schemas.microsoft.com/office/powerpoint/2010/main" val="2201489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7" name="Rectangle 2"/>
          <p:cNvSpPr>
            <a:spLocks noGrp="1" noChangeArrowheads="1"/>
          </p:cNvSpPr>
          <p:nvPr>
            <p:ph type="title"/>
          </p:nvPr>
        </p:nvSpPr>
        <p:spPr/>
        <p:txBody>
          <a:bodyPr/>
          <a:lstStyle/>
          <a:p>
            <a:pPr eaLnBrk="1" hangingPunct="1"/>
            <a:r>
              <a:rPr lang="sv-SE" dirty="0" smtClean="0"/>
              <a:t>Bidrag till andra hållbarhetsmål</a:t>
            </a:r>
            <a:br>
              <a:rPr lang="sv-SE" dirty="0" smtClean="0"/>
            </a:br>
            <a:r>
              <a:rPr lang="sv-SE" sz="1800" i="1" dirty="0"/>
              <a:t>i ett klimatscenario som utnyttjar alla tre sätten att minska utsläppen</a:t>
            </a:r>
            <a:endParaRPr lang="sv-SE" sz="1200" i="1" dirty="0"/>
          </a:p>
        </p:txBody>
      </p:sp>
      <p:grpSp>
        <p:nvGrpSpPr>
          <p:cNvPr id="2" name="Grupp 1"/>
          <p:cNvGrpSpPr/>
          <p:nvPr/>
        </p:nvGrpSpPr>
        <p:grpSpPr>
          <a:xfrm>
            <a:off x="516190" y="1558853"/>
            <a:ext cx="6122636" cy="4212119"/>
            <a:chOff x="1622733" y="416347"/>
            <a:chExt cx="8763000" cy="5842000"/>
          </a:xfrm>
        </p:grpSpPr>
        <p:pic>
          <p:nvPicPr>
            <p:cNvPr id="6" name="Picture 2" descr="http://www.regeringen.se/globalassets/regeringen/bilder/utrikesdepartementet/temasidor/global-malen/omsla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2733" y="416347"/>
              <a:ext cx="8763000" cy="5842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 7"/>
            <p:cNvSpPr/>
            <p:nvPr/>
          </p:nvSpPr>
          <p:spPr>
            <a:xfrm>
              <a:off x="1656761" y="2603352"/>
              <a:ext cx="1438209" cy="1438209"/>
            </a:xfrm>
            <a:prstGeom prst="ellipse">
              <a:avLst/>
            </a:prstGeom>
            <a:noFill/>
            <a:ln>
              <a:solidFill>
                <a:srgbClr val="D52B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3114462" y="2608676"/>
              <a:ext cx="1438209" cy="1438209"/>
            </a:xfrm>
            <a:prstGeom prst="ellipse">
              <a:avLst/>
            </a:prstGeom>
            <a:noFill/>
            <a:ln>
              <a:solidFill>
                <a:srgbClr val="D52B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4566649" y="2612372"/>
              <a:ext cx="1438209" cy="1438209"/>
            </a:xfrm>
            <a:prstGeom prst="ellipse">
              <a:avLst/>
            </a:prstGeom>
            <a:noFill/>
            <a:ln>
              <a:solidFill>
                <a:srgbClr val="D52B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6010006" y="2603352"/>
              <a:ext cx="1438209" cy="1438209"/>
            </a:xfrm>
            <a:prstGeom prst="ellipse">
              <a:avLst/>
            </a:prstGeom>
            <a:noFill/>
            <a:ln>
              <a:solidFill>
                <a:srgbClr val="D52B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p:cNvSpPr/>
            <p:nvPr/>
          </p:nvSpPr>
          <p:spPr>
            <a:xfrm>
              <a:off x="8910022" y="2624866"/>
              <a:ext cx="1438209" cy="1438209"/>
            </a:xfrm>
            <a:prstGeom prst="ellipse">
              <a:avLst/>
            </a:prstGeom>
            <a:noFill/>
            <a:ln>
              <a:solidFill>
                <a:srgbClr val="D52B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p:cNvSpPr/>
            <p:nvPr/>
          </p:nvSpPr>
          <p:spPr>
            <a:xfrm>
              <a:off x="7451556" y="2604900"/>
              <a:ext cx="1438209" cy="1438209"/>
            </a:xfrm>
            <a:prstGeom prst="ellipse">
              <a:avLst/>
            </a:prstGeom>
            <a:noFill/>
            <a:ln>
              <a:solidFill>
                <a:srgbClr val="D52B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p:cNvSpPr/>
            <p:nvPr/>
          </p:nvSpPr>
          <p:spPr>
            <a:xfrm>
              <a:off x="7461121" y="1166220"/>
              <a:ext cx="1438209" cy="1438209"/>
            </a:xfrm>
            <a:prstGeom prst="ellipse">
              <a:avLst/>
            </a:prstGeom>
            <a:noFill/>
            <a:ln>
              <a:solidFill>
                <a:srgbClr val="D52B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p:cNvSpPr/>
            <p:nvPr/>
          </p:nvSpPr>
          <p:spPr>
            <a:xfrm>
              <a:off x="4567016" y="1168613"/>
              <a:ext cx="1438209" cy="1438209"/>
            </a:xfrm>
            <a:prstGeom prst="ellipse">
              <a:avLst/>
            </a:prstGeom>
            <a:noFill/>
            <a:ln>
              <a:solidFill>
                <a:srgbClr val="D52B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Ellips 15"/>
            <p:cNvSpPr/>
            <p:nvPr/>
          </p:nvSpPr>
          <p:spPr>
            <a:xfrm>
              <a:off x="1659148" y="4061614"/>
              <a:ext cx="1438209" cy="1438209"/>
            </a:xfrm>
            <a:prstGeom prst="ellipse">
              <a:avLst/>
            </a:prstGeom>
            <a:noFill/>
            <a:ln>
              <a:solidFill>
                <a:srgbClr val="D52B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p:cNvSpPr/>
            <p:nvPr/>
          </p:nvSpPr>
          <p:spPr>
            <a:xfrm>
              <a:off x="4569036" y="4070634"/>
              <a:ext cx="1438209" cy="1438209"/>
            </a:xfrm>
            <a:prstGeom prst="ellipse">
              <a:avLst/>
            </a:prstGeom>
            <a:noFill/>
            <a:ln>
              <a:solidFill>
                <a:srgbClr val="D52B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p:cNvSpPr/>
            <p:nvPr/>
          </p:nvSpPr>
          <p:spPr>
            <a:xfrm>
              <a:off x="6012393" y="4061614"/>
              <a:ext cx="1438209" cy="1438209"/>
            </a:xfrm>
            <a:prstGeom prst="ellipse">
              <a:avLst/>
            </a:prstGeom>
            <a:noFill/>
            <a:ln>
              <a:solidFill>
                <a:srgbClr val="D52B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p:cNvSpPr/>
            <p:nvPr/>
          </p:nvSpPr>
          <p:spPr>
            <a:xfrm>
              <a:off x="7453942" y="4063162"/>
              <a:ext cx="1438209" cy="1438209"/>
            </a:xfrm>
            <a:prstGeom prst="ellipse">
              <a:avLst/>
            </a:prstGeom>
            <a:noFill/>
            <a:ln>
              <a:solidFill>
                <a:srgbClr val="D52B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2674366177"/>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latshållare för innehåll 3"/>
          <p:cNvSpPr>
            <a:spLocks noGrp="1"/>
          </p:cNvSpPr>
          <p:nvPr>
            <p:ph idx="1"/>
          </p:nvPr>
        </p:nvSpPr>
        <p:spPr>
          <a:xfrm>
            <a:off x="3689367" y="1990068"/>
            <a:ext cx="4815553" cy="2865400"/>
          </a:xfrm>
          <a:prstGeom prst="rect">
            <a:avLst/>
          </a:prstGeom>
        </p:spPr>
        <p:txBody>
          <a:bodyPr wrap="square">
            <a:spAutoFit/>
          </a:bodyPr>
          <a:lstStyle/>
          <a:p>
            <a:pPr eaLnBrk="1" hangingPunct="1">
              <a:spcBef>
                <a:spcPct val="30000"/>
              </a:spcBef>
              <a:spcAft>
                <a:spcPts val="600"/>
              </a:spcAft>
              <a:buClr>
                <a:srgbClr val="C00000"/>
              </a:buClr>
              <a:defRPr/>
            </a:pPr>
            <a:r>
              <a:rPr lang="sv-SE" sz="2400" dirty="0">
                <a:ea typeface="+mj-ea"/>
              </a:rPr>
              <a:t>Tillgängligheten måste utvecklas inom ramen för ett hållbart </a:t>
            </a:r>
            <a:r>
              <a:rPr lang="sv-SE" sz="2400" dirty="0" smtClean="0">
                <a:ea typeface="+mj-ea"/>
              </a:rPr>
              <a:t>samhälle i linje med klimatmålet.</a:t>
            </a:r>
            <a:endParaRPr lang="sv-SE" sz="2400" dirty="0">
              <a:ea typeface="+mj-ea"/>
            </a:endParaRPr>
          </a:p>
          <a:p>
            <a:pPr eaLnBrk="1" hangingPunct="1">
              <a:spcBef>
                <a:spcPct val="30000"/>
              </a:spcBef>
              <a:spcAft>
                <a:spcPts val="600"/>
              </a:spcAft>
              <a:buClr>
                <a:srgbClr val="C00000"/>
              </a:buClr>
              <a:defRPr/>
            </a:pPr>
            <a:r>
              <a:rPr lang="sv-SE" sz="2400" dirty="0" smtClean="0">
                <a:ea typeface="+mj-ea"/>
              </a:rPr>
              <a:t>Vad vi planerar och utvecklar måste passa in i en framtid där målen har nåtts.</a:t>
            </a:r>
            <a:endParaRPr lang="sv-SE" sz="2400" dirty="0">
              <a:ea typeface="+mj-ea"/>
            </a:endParaRPr>
          </a:p>
        </p:txBody>
      </p:sp>
      <p:sp>
        <p:nvSpPr>
          <p:cNvPr id="7" name="Rectangle 2"/>
          <p:cNvSpPr>
            <a:spLocks noGrp="1"/>
          </p:cNvSpPr>
          <p:nvPr>
            <p:ph type="title"/>
          </p:nvPr>
        </p:nvSpPr>
        <p:spPr>
          <a:xfrm>
            <a:off x="720916" y="782314"/>
            <a:ext cx="7440445" cy="855251"/>
          </a:xfrm>
        </p:spPr>
        <p:txBody>
          <a:bodyPr/>
          <a:lstStyle/>
          <a:p>
            <a:r>
              <a:rPr lang="sv-SE" sz="3600" dirty="0" smtClean="0"/>
              <a:t>Tillgänglighet i ett hållbart samhälle</a:t>
            </a:r>
            <a:endParaRPr lang="sv-SE" sz="2400" dirty="0"/>
          </a:p>
        </p:txBody>
      </p:sp>
      <p:pic>
        <p:nvPicPr>
          <p:cNvPr id="3" name="Bildobjekt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8307" y="1990068"/>
            <a:ext cx="2550184" cy="2550184"/>
          </a:xfrm>
          <a:prstGeom prst="rect">
            <a:avLst/>
          </a:prstGeom>
        </p:spPr>
      </p:pic>
      <p:sp>
        <p:nvSpPr>
          <p:cNvPr id="5" name="textruta 4"/>
          <p:cNvSpPr txBox="1"/>
          <p:nvPr/>
        </p:nvSpPr>
        <p:spPr>
          <a:xfrm>
            <a:off x="720916" y="5056041"/>
            <a:ext cx="6104427" cy="1200329"/>
          </a:xfrm>
          <a:prstGeom prst="rect">
            <a:avLst/>
          </a:prstGeom>
          <a:noFill/>
        </p:spPr>
        <p:txBody>
          <a:bodyPr wrap="square" rtlCol="0">
            <a:spAutoFit/>
          </a:bodyPr>
          <a:lstStyle/>
          <a:p>
            <a:r>
              <a:rPr lang="sv-SE" i="1" dirty="0" smtClean="0"/>
              <a:t>För att </a:t>
            </a:r>
            <a:r>
              <a:rPr lang="sv-SE" i="1" dirty="0"/>
              <a:t>det övergripande transportpolitiska målet ska</a:t>
            </a:r>
          </a:p>
          <a:p>
            <a:r>
              <a:rPr lang="sv-SE" i="1" dirty="0"/>
              <a:t>kunna nås måste funktionsmålet i huvudsak</a:t>
            </a:r>
          </a:p>
          <a:p>
            <a:r>
              <a:rPr lang="sv-SE" i="1" dirty="0"/>
              <a:t>utvecklas inom ramen för hänsynsmålet. </a:t>
            </a:r>
            <a:endParaRPr lang="sv-SE" i="1" dirty="0" smtClean="0"/>
          </a:p>
          <a:p>
            <a:r>
              <a:rPr lang="sv-SE" sz="1600" dirty="0" err="1"/>
              <a:t>Trp</a:t>
            </a:r>
            <a:r>
              <a:rPr lang="sv-SE" sz="1600" dirty="0"/>
              <a:t> mål </a:t>
            </a:r>
            <a:r>
              <a:rPr lang="sv-SE" sz="1600" dirty="0" err="1"/>
              <a:t>prop</a:t>
            </a:r>
            <a:r>
              <a:rPr lang="sv-SE" sz="1600" dirty="0"/>
              <a:t> </a:t>
            </a:r>
            <a:r>
              <a:rPr lang="sv-SE" sz="1600" dirty="0" smtClean="0"/>
              <a:t>2008/09:93, BP 2017/18:1 m.fl. </a:t>
            </a:r>
            <a:endParaRPr lang="sv-SE" sz="1600" dirty="0"/>
          </a:p>
        </p:txBody>
      </p:sp>
    </p:spTree>
    <p:extLst>
      <p:ext uri="{BB962C8B-B14F-4D97-AF65-F5344CB8AC3E}">
        <p14:creationId xmlns:p14="http://schemas.microsoft.com/office/powerpoint/2010/main" val="3359548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333028" y="227009"/>
            <a:ext cx="8229600" cy="1143000"/>
          </a:xfrm>
        </p:spPr>
        <p:txBody>
          <a:bodyPr/>
          <a:lstStyle/>
          <a:p>
            <a:r>
              <a:rPr lang="sv-SE" dirty="0" smtClean="0"/>
              <a:t>Långsiktig planering av transportsystemet</a:t>
            </a:r>
            <a:endParaRPr lang="sv-SE" sz="2000" i="1" dirty="0"/>
          </a:p>
        </p:txBody>
      </p:sp>
      <p:sp>
        <p:nvSpPr>
          <p:cNvPr id="3" name="Platshållare för innehåll 2"/>
          <p:cNvSpPr>
            <a:spLocks noGrp="1"/>
          </p:cNvSpPr>
          <p:nvPr>
            <p:ph idx="1"/>
          </p:nvPr>
        </p:nvSpPr>
        <p:spPr>
          <a:xfrm>
            <a:off x="333028" y="1652577"/>
            <a:ext cx="7480936" cy="4310063"/>
          </a:xfrm>
        </p:spPr>
        <p:txBody>
          <a:bodyPr/>
          <a:lstStyle/>
          <a:p>
            <a:r>
              <a:rPr lang="sv-SE" sz="2400" dirty="0" smtClean="0"/>
              <a:t>Det krävs styrmedel för att nå klimatmålet</a:t>
            </a:r>
            <a:endParaRPr lang="sv-SE" sz="2400" dirty="0"/>
          </a:p>
          <a:p>
            <a:pPr lvl="1"/>
            <a:r>
              <a:rPr lang="sv-SE" dirty="0"/>
              <a:t>I</a:t>
            </a:r>
            <a:r>
              <a:rPr lang="sv-SE" dirty="0" smtClean="0"/>
              <a:t>nom </a:t>
            </a:r>
            <a:r>
              <a:rPr lang="sv-SE" dirty="0"/>
              <a:t>tre </a:t>
            </a:r>
            <a:r>
              <a:rPr lang="sv-SE" dirty="0" smtClean="0"/>
              <a:t>områden; </a:t>
            </a:r>
            <a:r>
              <a:rPr lang="sv-SE" dirty="0"/>
              <a:t>transporteffektivt samhälle, energieffektivisering och förnybar </a:t>
            </a:r>
            <a:r>
              <a:rPr lang="sv-SE" dirty="0" smtClean="0"/>
              <a:t>energi </a:t>
            </a:r>
            <a:endParaRPr lang="sv-SE" dirty="0"/>
          </a:p>
          <a:p>
            <a:r>
              <a:rPr lang="sv-SE" sz="2400" dirty="0" smtClean="0"/>
              <a:t>De satsningar som görs på infrastruktur måste passa in i en framtid där vi når klimatmålet</a:t>
            </a:r>
          </a:p>
          <a:p>
            <a:r>
              <a:rPr lang="sv-SE" sz="2400" dirty="0" smtClean="0"/>
              <a:t>Detsamma gäller bebyggelseutvecklingen</a:t>
            </a:r>
          </a:p>
          <a:p>
            <a:r>
              <a:rPr lang="sv-SE" sz="2400" dirty="0" smtClean="0"/>
              <a:t>Rätt satsningar i den fysiska planeringen kan minska behovet av styrmedel för att minska biltrafiken men inte ersätta de helt</a:t>
            </a:r>
            <a:endParaRPr lang="sv-SE" sz="2400" dirty="0"/>
          </a:p>
          <a:p>
            <a:endParaRPr lang="sv-SE" sz="2400" dirty="0"/>
          </a:p>
        </p:txBody>
      </p:sp>
      <p:pic>
        <p:nvPicPr>
          <p:cNvPr id="4" name="Bildobjekt 3"/>
          <p:cNvPicPr>
            <a:picLocks noChangeAspect="1"/>
          </p:cNvPicPr>
          <p:nvPr/>
        </p:nvPicPr>
        <p:blipFill rotWithShape="1">
          <a:blip r:embed="rId3" cstate="print">
            <a:extLst>
              <a:ext uri="{28A0092B-C50C-407E-A947-70E740481C1C}">
                <a14:useLocalDpi xmlns:a14="http://schemas.microsoft.com/office/drawing/2010/main" val="0"/>
              </a:ext>
            </a:extLst>
          </a:blip>
          <a:srcRect r="72838"/>
          <a:stretch/>
        </p:blipFill>
        <p:spPr>
          <a:xfrm>
            <a:off x="7614852" y="0"/>
            <a:ext cx="1529148" cy="2333037"/>
          </a:xfrm>
          <a:prstGeom prst="rect">
            <a:avLst/>
          </a:prstGeom>
        </p:spPr>
      </p:pic>
      <p:pic>
        <p:nvPicPr>
          <p:cNvPr id="5" name="Bildobjekt 4"/>
          <p:cNvPicPr>
            <a:picLocks noChangeAspect="1"/>
          </p:cNvPicPr>
          <p:nvPr/>
        </p:nvPicPr>
        <p:blipFill rotWithShape="1">
          <a:blip r:embed="rId3" cstate="print">
            <a:extLst>
              <a:ext uri="{28A0092B-C50C-407E-A947-70E740481C1C}">
                <a14:useLocalDpi xmlns:a14="http://schemas.microsoft.com/office/drawing/2010/main" val="0"/>
              </a:ext>
            </a:extLst>
          </a:blip>
          <a:srcRect l="28209" t="1" r="44854" b="1175"/>
          <a:stretch/>
        </p:blipFill>
        <p:spPr>
          <a:xfrm>
            <a:off x="7614852" y="2333037"/>
            <a:ext cx="1529148" cy="2324799"/>
          </a:xfrm>
          <a:prstGeom prst="rect">
            <a:avLst/>
          </a:prstGeom>
        </p:spPr>
      </p:pic>
      <p:pic>
        <p:nvPicPr>
          <p:cNvPr id="6" name="Bildobjekt 5"/>
          <p:cNvPicPr>
            <a:picLocks noChangeAspect="1"/>
          </p:cNvPicPr>
          <p:nvPr/>
        </p:nvPicPr>
        <p:blipFill rotWithShape="1">
          <a:blip r:embed="rId4">
            <a:extLst>
              <a:ext uri="{28A0092B-C50C-407E-A947-70E740481C1C}">
                <a14:useLocalDpi xmlns:a14="http://schemas.microsoft.com/office/drawing/2010/main" val="0"/>
              </a:ext>
            </a:extLst>
          </a:blip>
          <a:srcRect l="34543" t="12649" r="39374" b="3838"/>
          <a:stretch/>
        </p:blipFill>
        <p:spPr>
          <a:xfrm>
            <a:off x="7614852" y="4658264"/>
            <a:ext cx="1529148" cy="1501463"/>
          </a:xfrm>
          <a:prstGeom prst="rect">
            <a:avLst/>
          </a:prstGeom>
        </p:spPr>
      </p:pic>
    </p:spTree>
    <p:extLst>
      <p:ext uri="{BB962C8B-B14F-4D97-AF65-F5344CB8AC3E}">
        <p14:creationId xmlns:p14="http://schemas.microsoft.com/office/powerpoint/2010/main" val="1420421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Fyrstegsprincipen</a:t>
            </a:r>
            <a:endParaRPr lang="sv-SE" dirty="0"/>
          </a:p>
        </p:txBody>
      </p:sp>
      <p:sp>
        <p:nvSpPr>
          <p:cNvPr id="3" name="Platshållare för innehåll 2"/>
          <p:cNvSpPr>
            <a:spLocks noGrp="1"/>
          </p:cNvSpPr>
          <p:nvPr>
            <p:ph idx="1"/>
          </p:nvPr>
        </p:nvSpPr>
        <p:spPr>
          <a:xfrm>
            <a:off x="457200" y="1557338"/>
            <a:ext cx="5638800" cy="4310063"/>
          </a:xfrm>
        </p:spPr>
        <p:txBody>
          <a:bodyPr/>
          <a:lstStyle/>
          <a:p>
            <a:pPr marL="457200" indent="-457200">
              <a:buFont typeface="+mj-lt"/>
              <a:buAutoNum type="arabicPeriod"/>
            </a:pPr>
            <a:r>
              <a:rPr lang="sv-SE" dirty="0" smtClean="0"/>
              <a:t>Tänk om</a:t>
            </a:r>
          </a:p>
          <a:p>
            <a:pPr marL="400050" lvl="1" indent="0">
              <a:buNone/>
            </a:pPr>
            <a:r>
              <a:rPr lang="sv-SE" dirty="0" smtClean="0"/>
              <a:t>Åtgärder som kan påverka behov av transporter och val av transportsätt</a:t>
            </a:r>
          </a:p>
          <a:p>
            <a:pPr marL="400050" lvl="1" indent="0">
              <a:buNone/>
            </a:pPr>
            <a:r>
              <a:rPr lang="sv-SE" dirty="0" smtClean="0"/>
              <a:t>Ex. </a:t>
            </a:r>
            <a:r>
              <a:rPr lang="sv-SE" dirty="0"/>
              <a:t>m</a:t>
            </a:r>
            <a:r>
              <a:rPr lang="sv-SE" dirty="0" smtClean="0"/>
              <a:t>arkanvändning</a:t>
            </a:r>
            <a:r>
              <a:rPr lang="sv-SE" dirty="0"/>
              <a:t>, </a:t>
            </a:r>
            <a:r>
              <a:rPr lang="sv-SE" dirty="0" smtClean="0"/>
              <a:t>skatter, avgifter</a:t>
            </a:r>
            <a:r>
              <a:rPr lang="sv-SE" dirty="0"/>
              <a:t>, </a:t>
            </a:r>
            <a:r>
              <a:rPr lang="sv-SE" dirty="0" smtClean="0"/>
              <a:t>marknadsföring, testresenär, information,…</a:t>
            </a:r>
          </a:p>
          <a:p>
            <a:pPr>
              <a:buFont typeface="+mj-lt"/>
              <a:buAutoNum type="arabicPeriod"/>
            </a:pPr>
            <a:r>
              <a:rPr lang="sv-SE" dirty="0" smtClean="0"/>
              <a:t>Optimera</a:t>
            </a:r>
          </a:p>
          <a:p>
            <a:pPr marL="400050" lvl="1" indent="0">
              <a:buNone/>
            </a:pPr>
            <a:r>
              <a:rPr lang="sv-SE" dirty="0" smtClean="0"/>
              <a:t>Åtgärder som effektiviserar utnyttjandet av befintlig infrastruktur och fordon</a:t>
            </a:r>
          </a:p>
          <a:p>
            <a:pPr marL="400050" lvl="1" indent="0">
              <a:buNone/>
            </a:pPr>
            <a:r>
              <a:rPr lang="sv-SE" dirty="0" smtClean="0"/>
              <a:t>Ex. busskörfält, signalprioritering, ökad turtäthet, logistiklösningar, reseplanerare,…</a:t>
            </a:r>
          </a:p>
          <a:p>
            <a:pPr marL="457200" indent="-457200">
              <a:buFont typeface="+mj-lt"/>
              <a:buAutoNum type="arabicPeriod"/>
            </a:pPr>
            <a:r>
              <a:rPr lang="sv-SE" dirty="0" smtClean="0"/>
              <a:t>Bygg om</a:t>
            </a:r>
          </a:p>
          <a:p>
            <a:pPr marL="400050" lvl="1" indent="0">
              <a:buNone/>
            </a:pPr>
            <a:r>
              <a:rPr lang="sv-SE" dirty="0" smtClean="0"/>
              <a:t>Begränsade ombyggnadsåtgärder</a:t>
            </a:r>
          </a:p>
          <a:p>
            <a:pPr marL="457200" indent="-457200">
              <a:buFont typeface="+mj-lt"/>
              <a:buAutoNum type="arabicPeriod"/>
            </a:pPr>
            <a:r>
              <a:rPr lang="sv-SE" dirty="0" smtClean="0"/>
              <a:t>Bygg Nytt</a:t>
            </a:r>
          </a:p>
          <a:p>
            <a:pPr marL="400050" lvl="1" indent="0">
              <a:buNone/>
            </a:pPr>
            <a:r>
              <a:rPr lang="sv-SE" dirty="0" smtClean="0"/>
              <a:t>Nyinvesteringar och större ombyggnadsåtgärder</a:t>
            </a:r>
            <a:endParaRPr lang="sv-SE" dirty="0"/>
          </a:p>
        </p:txBody>
      </p:sp>
      <p:sp>
        <p:nvSpPr>
          <p:cNvPr id="5" name="textruta 4"/>
          <p:cNvSpPr txBox="1"/>
          <p:nvPr/>
        </p:nvSpPr>
        <p:spPr>
          <a:xfrm>
            <a:off x="6305550" y="2105026"/>
            <a:ext cx="2381250" cy="2386012"/>
          </a:xfrm>
          <a:prstGeom prst="rect">
            <a:avLst/>
          </a:prstGeom>
          <a:noFill/>
        </p:spPr>
        <p:txBody>
          <a:bodyPr wrap="square" rtlCol="0">
            <a:spAutoFit/>
          </a:bodyPr>
          <a:lstStyle/>
          <a:p>
            <a:r>
              <a:rPr lang="sv-SE" dirty="0" smtClean="0"/>
              <a:t>Möjligheten att finansiera steg 1 och 2 åtgärder är begränsad.</a:t>
            </a:r>
          </a:p>
          <a:p>
            <a:endParaRPr lang="sv-SE" dirty="0"/>
          </a:p>
          <a:p>
            <a:r>
              <a:rPr lang="sv-SE" dirty="0" smtClean="0"/>
              <a:t>I stadsmiljöavtalen ingår de dock ofta som motprestation</a:t>
            </a:r>
            <a:endParaRPr lang="sv-SE" dirty="0"/>
          </a:p>
        </p:txBody>
      </p:sp>
      <p:sp>
        <p:nvSpPr>
          <p:cNvPr id="6" name="Höger klammerparentes 5"/>
          <p:cNvSpPr/>
          <p:nvPr/>
        </p:nvSpPr>
        <p:spPr>
          <a:xfrm>
            <a:off x="5943600" y="1753394"/>
            <a:ext cx="361950" cy="3089275"/>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3503631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546" y="2897228"/>
            <a:ext cx="4523292" cy="1460173"/>
          </a:xfrm>
          <a:prstGeom prst="rect">
            <a:avLst/>
          </a:prstGeom>
          <a:noFill/>
          <a:ln w="9525">
            <a:noFill/>
            <a:miter lim="800000"/>
            <a:headEnd/>
            <a:tailEnd/>
          </a:ln>
        </p:spPr>
      </p:pic>
      <p:pic>
        <p:nvPicPr>
          <p:cNvPr id="16"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96837" y="2889088"/>
            <a:ext cx="4547163" cy="1467879"/>
          </a:xfrm>
          <a:prstGeom prst="rect">
            <a:avLst/>
          </a:prstGeom>
          <a:noFill/>
          <a:ln w="9525">
            <a:noFill/>
            <a:miter lim="800000"/>
            <a:headEnd/>
            <a:tailEnd/>
          </a:ln>
        </p:spPr>
      </p:pic>
      <p:sp>
        <p:nvSpPr>
          <p:cNvPr id="5" name="Platshållare för innehåll 4"/>
          <p:cNvSpPr>
            <a:spLocks noGrp="1"/>
          </p:cNvSpPr>
          <p:nvPr>
            <p:ph idx="1"/>
          </p:nvPr>
        </p:nvSpPr>
        <p:spPr>
          <a:xfrm>
            <a:off x="1282219" y="190610"/>
            <a:ext cx="6832972" cy="811468"/>
          </a:xfrm>
        </p:spPr>
        <p:txBody>
          <a:bodyPr/>
          <a:lstStyle/>
          <a:p>
            <a:pPr marL="0" indent="0" algn="ctr">
              <a:buNone/>
            </a:pPr>
            <a:r>
              <a:rPr lang="sv-SE" sz="2000" b="1" i="1" dirty="0" smtClean="0">
                <a:solidFill>
                  <a:schemeClr val="tx2"/>
                </a:solidFill>
              </a:rPr>
              <a:t>Större </a:t>
            </a:r>
            <a:r>
              <a:rPr lang="sv-SE" sz="2000" b="1" i="1" dirty="0">
                <a:solidFill>
                  <a:schemeClr val="tx2"/>
                </a:solidFill>
              </a:rPr>
              <a:t>andel av </a:t>
            </a:r>
            <a:r>
              <a:rPr lang="sv-SE" sz="2000" b="1" i="1" dirty="0" smtClean="0">
                <a:solidFill>
                  <a:schemeClr val="tx2"/>
                </a:solidFill>
              </a:rPr>
              <a:t>persontransporter </a:t>
            </a:r>
            <a:r>
              <a:rPr lang="sv-SE" sz="2000" b="1" i="1" dirty="0">
                <a:solidFill>
                  <a:schemeClr val="tx2"/>
                </a:solidFill>
              </a:rPr>
              <a:t>i städer </a:t>
            </a:r>
            <a:r>
              <a:rPr lang="sv-SE" sz="2000" b="1" i="1" dirty="0" smtClean="0">
                <a:solidFill>
                  <a:schemeClr val="tx2"/>
                </a:solidFill>
              </a:rPr>
              <a:t>sker med </a:t>
            </a:r>
          </a:p>
          <a:p>
            <a:pPr marL="0" indent="0" algn="ctr">
              <a:buNone/>
            </a:pPr>
            <a:r>
              <a:rPr lang="sv-SE" sz="2000" b="1" i="1" dirty="0" smtClean="0">
                <a:solidFill>
                  <a:schemeClr val="tx2"/>
                </a:solidFill>
              </a:rPr>
              <a:t>kollektivtrafik och cykeltrafik</a:t>
            </a:r>
          </a:p>
          <a:p>
            <a:pPr marL="0" indent="0" algn="ctr">
              <a:buNone/>
            </a:pPr>
            <a:r>
              <a:rPr lang="sv-SE" i="1" dirty="0" smtClean="0"/>
              <a:t>Energieffektiva lösningar med låga utsläpp av växthusgaser</a:t>
            </a:r>
          </a:p>
          <a:p>
            <a:pPr marL="0" indent="0" algn="ctr">
              <a:buNone/>
            </a:pPr>
            <a:r>
              <a:rPr lang="sv-SE" i="1" dirty="0" smtClean="0"/>
              <a:t>Innovativa, kapacitetsstarka och resurseffektiva lösningar</a:t>
            </a:r>
          </a:p>
          <a:p>
            <a:pPr marL="0" indent="0" algn="ctr">
              <a:buNone/>
            </a:pPr>
            <a:r>
              <a:rPr lang="sv-SE" i="1" dirty="0" smtClean="0"/>
              <a:t>God bebyggd miljö</a:t>
            </a:r>
          </a:p>
          <a:p>
            <a:pPr marL="0" indent="0" algn="ctr">
              <a:buNone/>
            </a:pPr>
            <a:r>
              <a:rPr lang="sv-SE" i="1" dirty="0" smtClean="0"/>
              <a:t>Ökat bostadsbyggande</a:t>
            </a:r>
          </a:p>
          <a:p>
            <a:pPr marL="0" indent="0" algn="ctr">
              <a:buNone/>
            </a:pPr>
            <a:r>
              <a:rPr lang="sv-SE" i="1" dirty="0" smtClean="0"/>
              <a:t>Ökad andel hållbara transporter</a:t>
            </a:r>
          </a:p>
          <a:p>
            <a:pPr marL="0" indent="0" algn="ctr">
              <a:buNone/>
            </a:pPr>
            <a:r>
              <a:rPr lang="sv-SE" b="1" i="1" dirty="0"/>
              <a:t> </a:t>
            </a:r>
            <a:endParaRPr lang="sv-SE" b="1" i="1" dirty="0" smtClean="0"/>
          </a:p>
          <a:p>
            <a:pPr marL="0" indent="0" algn="ctr">
              <a:buNone/>
            </a:pPr>
            <a:endParaRPr lang="sv-SE" dirty="0"/>
          </a:p>
        </p:txBody>
      </p:sp>
      <p:sp>
        <p:nvSpPr>
          <p:cNvPr id="7" name="Platshållare för innehåll 4"/>
          <p:cNvSpPr txBox="1">
            <a:spLocks/>
          </p:cNvSpPr>
          <p:nvPr/>
        </p:nvSpPr>
        <p:spPr bwMode="auto">
          <a:xfrm>
            <a:off x="243180" y="5241731"/>
            <a:ext cx="3110837" cy="161626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600" marR="0" indent="-273600" algn="l" defTabSz="914400" rtl="0" eaLnBrk="0" fontAlgn="base" latinLnBrk="0" hangingPunct="0">
              <a:lnSpc>
                <a:spcPts val="2200"/>
              </a:lnSpc>
              <a:spcBef>
                <a:spcPts val="400"/>
              </a:spcBef>
              <a:spcAft>
                <a:spcPts val="600"/>
              </a:spcAft>
              <a:buClrTx/>
              <a:buSzTx/>
              <a:buFont typeface="Arial" charset="0"/>
              <a:buChar char="•"/>
              <a:tabLst>
                <a:tab pos="266700" algn="l"/>
              </a:tabLst>
              <a:defRPr sz="1800" kern="1200">
                <a:solidFill>
                  <a:schemeClr val="tx1"/>
                </a:solidFill>
                <a:latin typeface="Arial" pitchFamily="34" charset="0"/>
                <a:ea typeface="+mn-ea"/>
                <a:cs typeface="Arial" pitchFamily="34" charset="0"/>
              </a:defRPr>
            </a:lvl1pPr>
            <a:lvl2pPr marL="742950" indent="-28575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2pPr>
            <a:lvl3pPr marL="1143000" indent="-22860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4pPr>
            <a:lvl5pPr marL="2057400" indent="-22860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charset="0"/>
              <a:buNone/>
            </a:pPr>
            <a:r>
              <a:rPr lang="sv-SE" b="1" i="1" dirty="0" smtClean="0">
                <a:solidFill>
                  <a:schemeClr val="tx2"/>
                </a:solidFill>
              </a:rPr>
              <a:t>Medfinansierade åtgärder</a:t>
            </a:r>
            <a:endParaRPr lang="sv-SE" i="1" dirty="0" smtClean="0">
              <a:solidFill>
                <a:schemeClr val="tx2"/>
              </a:solidFill>
            </a:endParaRPr>
          </a:p>
          <a:p>
            <a:pPr marL="0" indent="0" algn="ctr">
              <a:buFont typeface="Arial" charset="0"/>
              <a:buNone/>
            </a:pPr>
            <a:endParaRPr lang="sv-SE" i="1" dirty="0" smtClean="0"/>
          </a:p>
          <a:p>
            <a:pPr marL="0" indent="0" algn="ctr">
              <a:buFont typeface="Arial" charset="0"/>
              <a:buNone/>
            </a:pPr>
            <a:endParaRPr lang="sv-SE" dirty="0"/>
          </a:p>
        </p:txBody>
      </p:sp>
      <p:sp>
        <p:nvSpPr>
          <p:cNvPr id="8" name="Platshållare för innehåll 4"/>
          <p:cNvSpPr txBox="1">
            <a:spLocks/>
          </p:cNvSpPr>
          <p:nvPr/>
        </p:nvSpPr>
        <p:spPr bwMode="auto">
          <a:xfrm>
            <a:off x="3276932" y="5241731"/>
            <a:ext cx="2836784" cy="8114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600" marR="0" indent="-273600" algn="l" defTabSz="914400" rtl="0" eaLnBrk="0" fontAlgn="base" latinLnBrk="0" hangingPunct="0">
              <a:lnSpc>
                <a:spcPts val="2200"/>
              </a:lnSpc>
              <a:spcBef>
                <a:spcPts val="400"/>
              </a:spcBef>
              <a:spcAft>
                <a:spcPts val="600"/>
              </a:spcAft>
              <a:buClrTx/>
              <a:buSzTx/>
              <a:buFont typeface="Arial" charset="0"/>
              <a:buChar char="•"/>
              <a:tabLst>
                <a:tab pos="266700" algn="l"/>
              </a:tabLst>
              <a:defRPr sz="1800" kern="1200">
                <a:solidFill>
                  <a:schemeClr val="tx1"/>
                </a:solidFill>
                <a:latin typeface="Arial" pitchFamily="34" charset="0"/>
                <a:ea typeface="+mn-ea"/>
                <a:cs typeface="Arial" pitchFamily="34" charset="0"/>
              </a:defRPr>
            </a:lvl1pPr>
            <a:lvl2pPr marL="742950" indent="-28575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2pPr>
            <a:lvl3pPr marL="1143000" indent="-22860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4pPr>
            <a:lvl5pPr marL="2057400" indent="-22860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charset="0"/>
              <a:buNone/>
            </a:pPr>
            <a:r>
              <a:rPr lang="sv-SE" b="1" i="1" dirty="0" smtClean="0">
                <a:solidFill>
                  <a:schemeClr val="tx2"/>
                </a:solidFill>
              </a:rPr>
              <a:t>Motprestationer</a:t>
            </a:r>
          </a:p>
          <a:p>
            <a:pPr marL="0" indent="0" algn="ctr">
              <a:buFont typeface="Arial" charset="0"/>
              <a:buNone/>
            </a:pPr>
            <a:endParaRPr lang="sv-SE" dirty="0"/>
          </a:p>
        </p:txBody>
      </p:sp>
      <p:sp>
        <p:nvSpPr>
          <p:cNvPr id="10" name="Platshållare för innehåll 4"/>
          <p:cNvSpPr txBox="1">
            <a:spLocks/>
          </p:cNvSpPr>
          <p:nvPr/>
        </p:nvSpPr>
        <p:spPr bwMode="auto">
          <a:xfrm>
            <a:off x="2755501" y="5743091"/>
            <a:ext cx="3879647" cy="8114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600" marR="0" indent="-273600" algn="l" defTabSz="914400" rtl="0" eaLnBrk="0" fontAlgn="base" latinLnBrk="0" hangingPunct="0">
              <a:lnSpc>
                <a:spcPts val="2200"/>
              </a:lnSpc>
              <a:spcBef>
                <a:spcPts val="400"/>
              </a:spcBef>
              <a:spcAft>
                <a:spcPts val="600"/>
              </a:spcAft>
              <a:buClrTx/>
              <a:buSzTx/>
              <a:buFont typeface="Arial" charset="0"/>
              <a:buChar char="•"/>
              <a:tabLst>
                <a:tab pos="266700" algn="l"/>
              </a:tabLst>
              <a:defRPr sz="1800" kern="1200">
                <a:solidFill>
                  <a:schemeClr val="tx1"/>
                </a:solidFill>
                <a:latin typeface="Arial" pitchFamily="34" charset="0"/>
                <a:ea typeface="+mn-ea"/>
                <a:cs typeface="Arial" pitchFamily="34" charset="0"/>
              </a:defRPr>
            </a:lvl1pPr>
            <a:lvl2pPr marL="742950" indent="-28575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2pPr>
            <a:lvl3pPr marL="1143000" indent="-22860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4pPr>
            <a:lvl5pPr marL="2057400" indent="-22860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charset="0"/>
              <a:buNone/>
            </a:pPr>
            <a:r>
              <a:rPr lang="sv-SE" b="1" i="1" dirty="0" smtClean="0"/>
              <a:t>Uppföljning</a:t>
            </a:r>
            <a:endParaRPr lang="sv-SE" i="1" dirty="0" smtClean="0"/>
          </a:p>
          <a:p>
            <a:pPr marL="0" indent="0" algn="ctr">
              <a:buFont typeface="Arial" charset="0"/>
              <a:buNone/>
            </a:pPr>
            <a:endParaRPr lang="sv-SE" i="1" dirty="0" smtClean="0"/>
          </a:p>
          <a:p>
            <a:pPr marL="0" indent="0" algn="ctr">
              <a:buFont typeface="Arial" charset="0"/>
              <a:buNone/>
            </a:pPr>
            <a:endParaRPr lang="sv-SE" dirty="0"/>
          </a:p>
        </p:txBody>
      </p:sp>
      <p:sp>
        <p:nvSpPr>
          <p:cNvPr id="11" name="Höger 10"/>
          <p:cNvSpPr/>
          <p:nvPr/>
        </p:nvSpPr>
        <p:spPr>
          <a:xfrm rot="19066037">
            <a:off x="1924232" y="4474905"/>
            <a:ext cx="1221255" cy="364812"/>
          </a:xfrm>
          <a:prstGeom prst="rightArrow">
            <a:avLst/>
          </a:prstGeom>
          <a:solidFill>
            <a:srgbClr val="A8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innehåll 4"/>
          <p:cNvSpPr txBox="1">
            <a:spLocks/>
          </p:cNvSpPr>
          <p:nvPr/>
        </p:nvSpPr>
        <p:spPr bwMode="auto">
          <a:xfrm>
            <a:off x="6113716" y="5233592"/>
            <a:ext cx="2836784" cy="8114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600" marR="0" indent="-273600" algn="l" defTabSz="914400" rtl="0" eaLnBrk="0" fontAlgn="base" latinLnBrk="0" hangingPunct="0">
              <a:lnSpc>
                <a:spcPts val="2200"/>
              </a:lnSpc>
              <a:spcBef>
                <a:spcPts val="400"/>
              </a:spcBef>
              <a:spcAft>
                <a:spcPts val="600"/>
              </a:spcAft>
              <a:buClrTx/>
              <a:buSzTx/>
              <a:buFont typeface="Arial" charset="0"/>
              <a:buChar char="•"/>
              <a:tabLst>
                <a:tab pos="266700" algn="l"/>
              </a:tabLst>
              <a:defRPr sz="1800" kern="1200">
                <a:solidFill>
                  <a:schemeClr val="tx1"/>
                </a:solidFill>
                <a:latin typeface="Arial" pitchFamily="34" charset="0"/>
                <a:ea typeface="+mn-ea"/>
                <a:cs typeface="Arial" pitchFamily="34" charset="0"/>
              </a:defRPr>
            </a:lvl1pPr>
            <a:lvl2pPr marL="742950" indent="-28575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2pPr>
            <a:lvl3pPr marL="1143000" indent="-22860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4pPr>
            <a:lvl5pPr marL="2057400" indent="-228600" algn="l" rtl="0" eaLnBrk="0" fontAlgn="base" hangingPunct="0">
              <a:spcBef>
                <a:spcPts val="24"/>
              </a:spcBef>
              <a:spcAft>
                <a:spcPct val="0"/>
              </a:spcAft>
              <a:buFont typeface="Arial"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charset="0"/>
              <a:buNone/>
            </a:pPr>
            <a:r>
              <a:rPr lang="sv-SE" b="1" i="1" dirty="0" smtClean="0">
                <a:solidFill>
                  <a:schemeClr val="tx2">
                    <a:lumMod val="40000"/>
                    <a:lumOff val="60000"/>
                  </a:schemeClr>
                </a:solidFill>
              </a:rPr>
              <a:t>Övriga åtgärder</a:t>
            </a:r>
          </a:p>
          <a:p>
            <a:pPr marL="0" indent="0" algn="ctr">
              <a:buFont typeface="Arial" charset="0"/>
              <a:buNone/>
            </a:pPr>
            <a:endParaRPr lang="sv-SE" i="1" dirty="0" smtClean="0">
              <a:solidFill>
                <a:schemeClr val="bg1">
                  <a:lumMod val="65000"/>
                </a:schemeClr>
              </a:solidFill>
            </a:endParaRPr>
          </a:p>
          <a:p>
            <a:pPr marL="0" indent="0" algn="ctr">
              <a:buFont typeface="Arial" charset="0"/>
              <a:buNone/>
            </a:pPr>
            <a:endParaRPr lang="sv-SE" dirty="0">
              <a:solidFill>
                <a:schemeClr val="bg1">
                  <a:lumMod val="65000"/>
                </a:schemeClr>
              </a:solidFill>
            </a:endParaRPr>
          </a:p>
        </p:txBody>
      </p:sp>
      <p:sp>
        <p:nvSpPr>
          <p:cNvPr id="14" name="Höger 13"/>
          <p:cNvSpPr/>
          <p:nvPr/>
        </p:nvSpPr>
        <p:spPr>
          <a:xfrm rot="13494741">
            <a:off x="6360257" y="4482751"/>
            <a:ext cx="1221255" cy="364812"/>
          </a:xfrm>
          <a:prstGeom prst="rightArrow">
            <a:avLst/>
          </a:prstGeom>
          <a:solidFill>
            <a:srgbClr val="A8B4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Höger 14"/>
          <p:cNvSpPr/>
          <p:nvPr/>
        </p:nvSpPr>
        <p:spPr>
          <a:xfrm rot="16200000">
            <a:off x="4192008" y="4528090"/>
            <a:ext cx="984603" cy="364812"/>
          </a:xfrm>
          <a:prstGeom prst="rightArrow">
            <a:avLst/>
          </a:prstGeom>
          <a:solidFill>
            <a:srgbClr val="A8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018563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smtClean="0"/>
              <a:t>Effekter av autonoma fordon beror på scenario</a:t>
            </a:r>
            <a:br>
              <a:rPr lang="sv-SE" dirty="0" smtClean="0"/>
            </a:br>
            <a:r>
              <a:rPr lang="sv-SE" sz="1600" i="1" dirty="0" smtClean="0"/>
              <a:t>VTI notat 18 2017</a:t>
            </a:r>
            <a:endParaRPr lang="sv-SE" sz="1600" i="1" dirty="0"/>
          </a:p>
        </p:txBody>
      </p:sp>
      <p:pic>
        <p:nvPicPr>
          <p:cNvPr id="4" name="Bildobjekt 3"/>
          <p:cNvPicPr>
            <a:picLocks noChangeAspect="1"/>
          </p:cNvPicPr>
          <p:nvPr/>
        </p:nvPicPr>
        <p:blipFill>
          <a:blip r:embed="rId2"/>
          <a:stretch>
            <a:fillRect/>
          </a:stretch>
        </p:blipFill>
        <p:spPr>
          <a:xfrm>
            <a:off x="714348" y="1561451"/>
            <a:ext cx="7443986" cy="4611104"/>
          </a:xfrm>
          <a:prstGeom prst="rect">
            <a:avLst/>
          </a:prstGeom>
        </p:spPr>
      </p:pic>
      <p:sp>
        <p:nvSpPr>
          <p:cNvPr id="5" name="textruta 4"/>
          <p:cNvSpPr txBox="1"/>
          <p:nvPr/>
        </p:nvSpPr>
        <p:spPr>
          <a:xfrm>
            <a:off x="6646332" y="1739251"/>
            <a:ext cx="1761067" cy="584775"/>
          </a:xfrm>
          <a:prstGeom prst="rect">
            <a:avLst/>
          </a:prstGeom>
          <a:noFill/>
        </p:spPr>
        <p:txBody>
          <a:bodyPr wrap="square" rtlCol="0">
            <a:spAutoFit/>
          </a:bodyPr>
          <a:lstStyle/>
          <a:p>
            <a:r>
              <a:rPr lang="sv-SE" sz="1600" i="1" dirty="0" smtClean="0">
                <a:solidFill>
                  <a:srgbClr val="00B050"/>
                </a:solidFill>
              </a:rPr>
              <a:t>Färre fordon och mindre trafik</a:t>
            </a:r>
            <a:endParaRPr lang="sv-SE" sz="1600" i="1" dirty="0">
              <a:solidFill>
                <a:srgbClr val="00B050"/>
              </a:solidFill>
            </a:endParaRPr>
          </a:p>
        </p:txBody>
      </p:sp>
      <p:sp>
        <p:nvSpPr>
          <p:cNvPr id="6" name="textruta 5"/>
          <p:cNvSpPr txBox="1"/>
          <p:nvPr/>
        </p:nvSpPr>
        <p:spPr>
          <a:xfrm>
            <a:off x="846666" y="1739251"/>
            <a:ext cx="1761067" cy="584775"/>
          </a:xfrm>
          <a:prstGeom prst="rect">
            <a:avLst/>
          </a:prstGeom>
          <a:noFill/>
        </p:spPr>
        <p:txBody>
          <a:bodyPr wrap="square" rtlCol="0">
            <a:spAutoFit/>
          </a:bodyPr>
          <a:lstStyle/>
          <a:p>
            <a:r>
              <a:rPr lang="sv-SE" sz="1600" i="1" dirty="0" smtClean="0"/>
              <a:t>Mer fordon och mer trafik</a:t>
            </a:r>
            <a:endParaRPr lang="sv-SE" sz="1600" i="1" dirty="0"/>
          </a:p>
        </p:txBody>
      </p:sp>
      <p:sp>
        <p:nvSpPr>
          <p:cNvPr id="7" name="textruta 6"/>
          <p:cNvSpPr txBox="1"/>
          <p:nvPr/>
        </p:nvSpPr>
        <p:spPr>
          <a:xfrm>
            <a:off x="6725681" y="5312184"/>
            <a:ext cx="2291319" cy="584775"/>
          </a:xfrm>
          <a:prstGeom prst="rect">
            <a:avLst/>
          </a:prstGeom>
          <a:noFill/>
        </p:spPr>
        <p:txBody>
          <a:bodyPr wrap="square" rtlCol="0">
            <a:spAutoFit/>
          </a:bodyPr>
          <a:lstStyle/>
          <a:p>
            <a:r>
              <a:rPr lang="sv-SE" sz="1600" i="1" dirty="0" smtClean="0"/>
              <a:t>Oförändrat antal fordon och oförändrad trafik</a:t>
            </a:r>
            <a:endParaRPr lang="sv-SE" sz="1600" i="1" dirty="0"/>
          </a:p>
        </p:txBody>
      </p:sp>
      <p:sp>
        <p:nvSpPr>
          <p:cNvPr id="8" name="textruta 7"/>
          <p:cNvSpPr txBox="1"/>
          <p:nvPr/>
        </p:nvSpPr>
        <p:spPr>
          <a:xfrm>
            <a:off x="926015" y="5312184"/>
            <a:ext cx="1761067" cy="584775"/>
          </a:xfrm>
          <a:prstGeom prst="rect">
            <a:avLst/>
          </a:prstGeom>
          <a:noFill/>
        </p:spPr>
        <p:txBody>
          <a:bodyPr wrap="square" rtlCol="0">
            <a:spAutoFit/>
          </a:bodyPr>
          <a:lstStyle/>
          <a:p>
            <a:r>
              <a:rPr lang="sv-SE" sz="1600" i="1" dirty="0" smtClean="0"/>
              <a:t>Mer fordon och mer trafik</a:t>
            </a:r>
            <a:endParaRPr lang="sv-SE" sz="1600" i="1" dirty="0"/>
          </a:p>
        </p:txBody>
      </p:sp>
      <p:grpSp>
        <p:nvGrpSpPr>
          <p:cNvPr id="11" name="Grupp 10"/>
          <p:cNvGrpSpPr/>
          <p:nvPr/>
        </p:nvGrpSpPr>
        <p:grpSpPr>
          <a:xfrm>
            <a:off x="4577807" y="1134533"/>
            <a:ext cx="4501607" cy="2400587"/>
            <a:chOff x="4577807" y="1134533"/>
            <a:chExt cx="4501607" cy="2400587"/>
          </a:xfrm>
        </p:grpSpPr>
        <p:sp>
          <p:nvSpPr>
            <p:cNvPr id="9" name="Ellips 8"/>
            <p:cNvSpPr/>
            <p:nvPr/>
          </p:nvSpPr>
          <p:spPr>
            <a:xfrm>
              <a:off x="4577807" y="1134533"/>
              <a:ext cx="3908941" cy="2400587"/>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textruta 9"/>
            <p:cNvSpPr txBox="1"/>
            <p:nvPr/>
          </p:nvSpPr>
          <p:spPr>
            <a:xfrm>
              <a:off x="6908799" y="1134533"/>
              <a:ext cx="2170615" cy="369332"/>
            </a:xfrm>
            <a:prstGeom prst="rect">
              <a:avLst/>
            </a:prstGeom>
            <a:solidFill>
              <a:schemeClr val="bg1"/>
            </a:solidFill>
          </p:spPr>
          <p:txBody>
            <a:bodyPr wrap="square" rtlCol="0">
              <a:spAutoFit/>
            </a:bodyPr>
            <a:lstStyle/>
            <a:p>
              <a:r>
                <a:rPr lang="sv-SE" b="1" dirty="0" smtClean="0">
                  <a:solidFill>
                    <a:srgbClr val="00B050"/>
                  </a:solidFill>
                </a:rPr>
                <a:t>Hit vill vi!</a:t>
              </a:r>
              <a:endParaRPr lang="sv-SE" b="1" dirty="0">
                <a:solidFill>
                  <a:srgbClr val="00B050"/>
                </a:solidFill>
              </a:endParaRPr>
            </a:p>
          </p:txBody>
        </p:sp>
      </p:grpSp>
    </p:spTree>
    <p:extLst>
      <p:ext uri="{BB962C8B-B14F-4D97-AF65-F5344CB8AC3E}">
        <p14:creationId xmlns:p14="http://schemas.microsoft.com/office/powerpoint/2010/main" val="528112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714348" y="1467016"/>
            <a:ext cx="6169052" cy="4248000"/>
          </a:xfrm>
        </p:spPr>
        <p:txBody>
          <a:bodyPr/>
          <a:lstStyle/>
          <a:p>
            <a:pPr>
              <a:lnSpc>
                <a:spcPct val="100000"/>
              </a:lnSpc>
            </a:pPr>
            <a:r>
              <a:rPr lang="sv-SE" sz="2400" dirty="0" smtClean="0"/>
              <a:t>Gemensam målbild om det hållbara samhället där vi nått klimatmål</a:t>
            </a:r>
          </a:p>
          <a:p>
            <a:pPr>
              <a:lnSpc>
                <a:spcPct val="100000"/>
              </a:lnSpc>
            </a:pPr>
            <a:r>
              <a:rPr lang="sv-SE" sz="2400" dirty="0" smtClean="0"/>
              <a:t>Sätt in trenden i den målbilden.            Vad krävs för att den ska kunna passa in? </a:t>
            </a:r>
          </a:p>
          <a:p>
            <a:pPr>
              <a:lnSpc>
                <a:spcPct val="100000"/>
              </a:lnSpc>
            </a:pPr>
            <a:r>
              <a:rPr lang="sv-SE" sz="2400" dirty="0" smtClean="0"/>
              <a:t>(Pro)aktiv planering och användning av styrmedel för att nå dit</a:t>
            </a:r>
            <a:endParaRPr lang="sv-SE" sz="2400" dirty="0"/>
          </a:p>
          <a:p>
            <a:endParaRPr lang="sv-SE" dirty="0"/>
          </a:p>
          <a:p>
            <a:endParaRPr lang="sv-SE" dirty="0"/>
          </a:p>
        </p:txBody>
      </p:sp>
      <p:sp>
        <p:nvSpPr>
          <p:cNvPr id="3" name="Rubrik 2"/>
          <p:cNvSpPr>
            <a:spLocks noGrp="1"/>
          </p:cNvSpPr>
          <p:nvPr>
            <p:ph type="title"/>
          </p:nvPr>
        </p:nvSpPr>
        <p:spPr/>
        <p:txBody>
          <a:bodyPr/>
          <a:lstStyle/>
          <a:p>
            <a:r>
              <a:rPr lang="sv-SE" dirty="0" smtClean="0"/>
              <a:t>Hantering av trender</a:t>
            </a:r>
            <a:endParaRPr lang="sv-SE" dirty="0"/>
          </a:p>
        </p:txBody>
      </p:sp>
      <p:pic>
        <p:nvPicPr>
          <p:cNvPr id="7" name="Bildobjekt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74049" y="3213847"/>
            <a:ext cx="2169951" cy="2958352"/>
          </a:xfrm>
          <a:prstGeom prst="rect">
            <a:avLst/>
          </a:prstGeom>
        </p:spPr>
      </p:pic>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1198" y="0"/>
            <a:ext cx="2172802" cy="3496235"/>
          </a:xfrm>
          <a:prstGeom prst="rect">
            <a:avLst/>
          </a:prstGeom>
        </p:spPr>
      </p:pic>
    </p:spTree>
    <p:extLst>
      <p:ext uri="{BB962C8B-B14F-4D97-AF65-F5344CB8AC3E}">
        <p14:creationId xmlns:p14="http://schemas.microsoft.com/office/powerpoint/2010/main" val="26826781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714348" y="1467016"/>
            <a:ext cx="6502859" cy="4248000"/>
          </a:xfrm>
        </p:spPr>
        <p:txBody>
          <a:bodyPr>
            <a:normAutofit fontScale="92500" lnSpcReduction="10000"/>
          </a:bodyPr>
          <a:lstStyle/>
          <a:p>
            <a:r>
              <a:rPr lang="en-GB" dirty="0" smtClean="0"/>
              <a:t>Bonus</a:t>
            </a:r>
          </a:p>
          <a:p>
            <a:pPr lvl="1"/>
            <a:r>
              <a:rPr lang="en-GB" dirty="0" smtClean="0"/>
              <a:t>Subsidy when buying new vehicles (up to 25% of the cost)</a:t>
            </a:r>
          </a:p>
          <a:p>
            <a:pPr lvl="1"/>
            <a:r>
              <a:rPr lang="en-GB" dirty="0" smtClean="0"/>
              <a:t>CO2 dependent up to 60 g CO2/km</a:t>
            </a:r>
          </a:p>
          <a:p>
            <a:pPr lvl="2"/>
            <a:r>
              <a:rPr lang="en-GB" dirty="0" smtClean="0"/>
              <a:t>Zero emission vehicles: 60 000 SEK (~€ 6 000)</a:t>
            </a:r>
          </a:p>
          <a:p>
            <a:pPr lvl="2"/>
            <a:r>
              <a:rPr lang="en-GB" dirty="0" smtClean="0"/>
              <a:t>Reduced with 833 SEK per g CO2 (in g/km)</a:t>
            </a:r>
          </a:p>
          <a:p>
            <a:pPr lvl="3"/>
            <a:r>
              <a:rPr lang="en-GB" dirty="0" smtClean="0"/>
              <a:t>60 g CO2/km: 10 000 SEK</a:t>
            </a:r>
          </a:p>
          <a:p>
            <a:pPr lvl="1"/>
            <a:r>
              <a:rPr lang="en-GB" dirty="0" smtClean="0"/>
              <a:t>Gas (methane) fuelled vehicles: 10 000 SEK</a:t>
            </a:r>
          </a:p>
          <a:p>
            <a:pPr lvl="1"/>
            <a:r>
              <a:rPr lang="en-GB" dirty="0" smtClean="0"/>
              <a:t>The bonus is paid after at least 6 months, if the vehicle have not changed ownership </a:t>
            </a:r>
          </a:p>
          <a:p>
            <a:r>
              <a:rPr lang="en-GB" dirty="0" err="1" smtClean="0"/>
              <a:t>Malus</a:t>
            </a:r>
            <a:endParaRPr lang="en-GB" dirty="0"/>
          </a:p>
          <a:p>
            <a:pPr lvl="1"/>
            <a:r>
              <a:rPr lang="en-GB" dirty="0" smtClean="0"/>
              <a:t>Increase annual vehicle tax for three years</a:t>
            </a:r>
          </a:p>
          <a:p>
            <a:pPr lvl="2"/>
            <a:r>
              <a:rPr lang="en-GB" dirty="0" smtClean="0"/>
              <a:t>No </a:t>
            </a:r>
            <a:r>
              <a:rPr lang="en-GB" dirty="0" err="1" smtClean="0"/>
              <a:t>malus</a:t>
            </a:r>
            <a:r>
              <a:rPr lang="en-GB" dirty="0" smtClean="0"/>
              <a:t> below 95 g CO2/km</a:t>
            </a:r>
          </a:p>
          <a:p>
            <a:pPr lvl="2"/>
            <a:r>
              <a:rPr lang="en-GB" dirty="0" smtClean="0"/>
              <a:t>82 SEK per g between 95 and 140 g CO2/km</a:t>
            </a:r>
          </a:p>
          <a:p>
            <a:pPr lvl="2"/>
            <a:r>
              <a:rPr lang="en-GB" dirty="0" smtClean="0"/>
              <a:t>107 SEK per g above 140 g CO2/km</a:t>
            </a:r>
          </a:p>
          <a:p>
            <a:r>
              <a:rPr lang="en-GB" dirty="0" smtClean="0"/>
              <a:t>Fuel dependent annual tax</a:t>
            </a:r>
          </a:p>
          <a:p>
            <a:pPr lvl="1"/>
            <a:r>
              <a:rPr lang="en-GB" dirty="0" smtClean="0"/>
              <a:t>Normal CO2 tax: 22 SEK per g CO2</a:t>
            </a:r>
          </a:p>
          <a:p>
            <a:pPr lvl="1"/>
            <a:r>
              <a:rPr lang="en-GB" dirty="0" smtClean="0"/>
              <a:t>Gas and ethanol fuelled vehicles: 11 SEK per g CO2</a:t>
            </a:r>
            <a:endParaRPr lang="en-GB" dirty="0"/>
          </a:p>
        </p:txBody>
      </p:sp>
      <p:sp>
        <p:nvSpPr>
          <p:cNvPr id="3" name="Rubrik 2"/>
          <p:cNvSpPr>
            <a:spLocks noGrp="1"/>
          </p:cNvSpPr>
          <p:nvPr>
            <p:ph type="title"/>
          </p:nvPr>
        </p:nvSpPr>
        <p:spPr/>
        <p:txBody>
          <a:bodyPr/>
          <a:lstStyle/>
          <a:p>
            <a:r>
              <a:rPr lang="sv-SE" dirty="0" smtClean="0"/>
              <a:t>Bonus-</a:t>
            </a:r>
            <a:r>
              <a:rPr lang="sv-SE" dirty="0" err="1" smtClean="0"/>
              <a:t>Malus</a:t>
            </a:r>
            <a:endParaRPr lang="sv-SE" dirty="0"/>
          </a:p>
        </p:txBody>
      </p:sp>
      <p:pic>
        <p:nvPicPr>
          <p:cNvPr id="4" name="Picture 5" descr="http://trvbildarkivet/fotoweb/cmdrequest/rest/preview.fwx/12329.jpg?rt=1&amp;f=5316A77AA39EC80F209631A71F30CC8D9A4CA34A2AC3199C4BFB56BCD47D83ADDFC19E54F66C0B756466E5CB288C82DE98FA3B9A789FF1A4B0EB50A9C9435E7F6AE15FB86E21B590E56A7DBF851D511E78226491577521A07BD46330629BAB1411D0B56ACEAE2659423AB85DB5AF144953FCE25729B7CCA8B4247F4BBE82299D002A41934F4CAF95771DFEFF4FAE6814F663786C72217739985CD71B2989D8B67D8DBE5A055CCB64F89E3149C952FFEC&amp;sz=768"/>
          <p:cNvPicPr>
            <a:picLocks noChangeAspect="1" noChangeArrowheads="1"/>
          </p:cNvPicPr>
          <p:nvPr/>
        </p:nvPicPr>
        <p:blipFill>
          <a:blip r:embed="rId2" cstate="print"/>
          <a:srcRect/>
          <a:stretch>
            <a:fillRect/>
          </a:stretch>
        </p:blipFill>
        <p:spPr bwMode="auto">
          <a:xfrm>
            <a:off x="7217208" y="-13041"/>
            <a:ext cx="2200065" cy="1655779"/>
          </a:xfrm>
          <a:prstGeom prst="rect">
            <a:avLst/>
          </a:prstGeom>
          <a:noFill/>
        </p:spPr>
      </p:pic>
      <p:pic>
        <p:nvPicPr>
          <p:cNvPr id="5" name="Picture 2" descr="http://trvbildarkivet/fotoweb/cmdrequest/rest/Preview.fwx/25979.jpg?rt=1&amp;f=5316A77AA39EC80F209631A71F30CC8D9A4CA34A2AC3199C4BFB56BCD47D83ADDFC19E54F66C0B756466E5CB288C82DE98FA3B9A789FF1A4B0EB50A9C9435E7F6AE15FB86E21B590E56A7DBF851D511E78226491577521A05C8299F4F3A98803E0FBB4277C3A0209423AB85DB5AF14496579FE04ED35EA52A77471D650C58745320529765CA60720072B4247495F0AED54818E4B8E3E9714E9FF906FEA55C0F56340E44506F80453B928B410F0990A8C&amp;sz=450"/>
          <p:cNvPicPr>
            <a:picLocks noChangeAspect="1" noChangeArrowheads="1"/>
          </p:cNvPicPr>
          <p:nvPr/>
        </p:nvPicPr>
        <p:blipFill rotWithShape="1">
          <a:blip r:embed="rId3">
            <a:extLst>
              <a:ext uri="{28A0092B-C50C-407E-A947-70E740481C1C}">
                <a14:useLocalDpi xmlns:a14="http://schemas.microsoft.com/office/drawing/2010/main" val="0"/>
              </a:ext>
            </a:extLst>
          </a:blip>
          <a:srcRect l="34002"/>
          <a:stretch/>
        </p:blipFill>
        <p:spPr bwMode="auto">
          <a:xfrm>
            <a:off x="7221538" y="1630010"/>
            <a:ext cx="2195736" cy="221799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trvbildarkivet/fotoweb/cmdrequest/rest/Preview.fwx/24196.jpg?rt=1&amp;f=5316A77AA39EC80F209631A71F30CC8D9A4CA34A2AC3199C4BFB56BCD47D83ADDFC19E54F66C0B756466E5CB288C82DE98FA3B9A789FF1A4B0EB50A9C9435E7F6AE15FB86E21B590E56A7DBF851D511E78226491577521A030DF08A29266185CBBDF08CD4EB1C3C3423AB85DB5AF1449B46FEB36846858B2A33F7A694B85ED62320529765CA60720072B4247495F0AED54818E4B8E3E9714E9FF906FEA55C0F56340E44506F80453B928B410F0990A8C&amp;sz=450"/>
          <p:cNvPicPr>
            <a:picLocks noChangeAspect="1" noChangeArrowheads="1"/>
          </p:cNvPicPr>
          <p:nvPr/>
        </p:nvPicPr>
        <p:blipFill rotWithShape="1">
          <a:blip r:embed="rId4">
            <a:extLst>
              <a:ext uri="{28A0092B-C50C-407E-A947-70E740481C1C}">
                <a14:useLocalDpi xmlns:a14="http://schemas.microsoft.com/office/drawing/2010/main" val="0"/>
              </a:ext>
            </a:extLst>
          </a:blip>
          <a:srcRect l="22917"/>
          <a:stretch/>
        </p:blipFill>
        <p:spPr bwMode="auto">
          <a:xfrm>
            <a:off x="7221538" y="3848008"/>
            <a:ext cx="2687229"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2805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450502" y="257553"/>
            <a:ext cx="7034645" cy="857250"/>
          </a:xfrm>
        </p:spPr>
        <p:txBody>
          <a:bodyPr/>
          <a:lstStyle/>
          <a:p>
            <a:r>
              <a:rPr lang="sv-SE" dirty="0" smtClean="0"/>
              <a:t>Hur bidrar Trafikverket?</a:t>
            </a:r>
            <a:br>
              <a:rPr lang="sv-SE" dirty="0" smtClean="0"/>
            </a:br>
            <a:r>
              <a:rPr lang="sv-SE" sz="1800" i="1" dirty="0" smtClean="0"/>
              <a:t>Till minskad klimatpåverkan</a:t>
            </a:r>
            <a:endParaRPr lang="sv-SE" sz="1800" i="1" dirty="0"/>
          </a:p>
        </p:txBody>
      </p:sp>
      <p:sp>
        <p:nvSpPr>
          <p:cNvPr id="3" name="Platshållare för innehåll 2"/>
          <p:cNvSpPr>
            <a:spLocks noGrp="1"/>
          </p:cNvSpPr>
          <p:nvPr>
            <p:ph idx="1"/>
          </p:nvPr>
        </p:nvSpPr>
        <p:spPr>
          <a:xfrm>
            <a:off x="450503" y="1114803"/>
            <a:ext cx="7034644" cy="3658258"/>
          </a:xfrm>
        </p:spPr>
        <p:txBody>
          <a:bodyPr/>
          <a:lstStyle/>
          <a:p>
            <a:r>
              <a:rPr lang="sv-SE" sz="2100" dirty="0" smtClean="0"/>
              <a:t>Långsiktig planering i linje med klimatmålen</a:t>
            </a:r>
          </a:p>
          <a:p>
            <a:pPr lvl="1"/>
            <a:r>
              <a:rPr lang="sv-SE" sz="1600" dirty="0" smtClean="0"/>
              <a:t>Scenarier, prognoser, styrmedel, för sektorn som når klimatmål </a:t>
            </a:r>
          </a:p>
          <a:p>
            <a:r>
              <a:rPr lang="sv-SE" dirty="0" smtClean="0"/>
              <a:t>Klimatkrav och incitament att reducera klimatpåverkan i upphandling av infrastrukturhållning</a:t>
            </a:r>
          </a:p>
          <a:p>
            <a:pPr lvl="1"/>
            <a:r>
              <a:rPr lang="sv-SE" sz="1500" dirty="0" smtClean="0"/>
              <a:t>Klimatneutral infrastruktur 2045</a:t>
            </a:r>
          </a:p>
          <a:p>
            <a:r>
              <a:rPr lang="sv-SE" sz="1900" dirty="0" smtClean="0"/>
              <a:t>Stadsmiljöavtal</a:t>
            </a:r>
          </a:p>
          <a:p>
            <a:pPr lvl="1"/>
            <a:r>
              <a:rPr lang="sv-SE" sz="1400" dirty="0" smtClean="0"/>
              <a:t>Stöd till infrastruktur för kollektivtrafik och cykel med krav på motprestationer för hållbar stadsutveckling</a:t>
            </a:r>
          </a:p>
          <a:p>
            <a:r>
              <a:rPr lang="sv-SE" sz="1800" dirty="0" smtClean="0"/>
              <a:t>Klimatneutral färjedrift 2045</a:t>
            </a:r>
          </a:p>
          <a:p>
            <a:r>
              <a:rPr lang="sv-SE" sz="1800" dirty="0" err="1" smtClean="0"/>
              <a:t>Elvägar</a:t>
            </a:r>
            <a:endParaRPr lang="sv-SE" sz="1800" dirty="0"/>
          </a:p>
          <a:p>
            <a:r>
              <a:rPr lang="sv-SE" sz="1600" dirty="0" smtClean="0"/>
              <a:t>Övergång till att enbart köpa förnybar el fr.o.m. 2018</a:t>
            </a:r>
          </a:p>
          <a:p>
            <a:r>
              <a:rPr lang="sv-SE" sz="1500" dirty="0" smtClean="0"/>
              <a:t>Framtagning av strategi för elproduktion i anläggningen 2018-19</a:t>
            </a:r>
          </a:p>
          <a:p>
            <a:r>
              <a:rPr lang="sv-SE" sz="1400" dirty="0" smtClean="0"/>
              <a:t>Pilot om artrik energiproduktion 2018-19</a:t>
            </a:r>
          </a:p>
          <a:p>
            <a:r>
              <a:rPr lang="sv-SE" sz="1300" dirty="0" smtClean="0"/>
              <a:t>Klimatkrav på upphandlade transporter</a:t>
            </a:r>
          </a:p>
          <a:p>
            <a:r>
              <a:rPr lang="sv-SE" sz="1200" dirty="0" smtClean="0"/>
              <a:t>Uppdrag inom godsstrategin</a:t>
            </a:r>
          </a:p>
          <a:p>
            <a:r>
              <a:rPr lang="sv-SE" sz="1100" dirty="0"/>
              <a:t>Föregå med gott exempel resor och möten</a:t>
            </a:r>
          </a:p>
          <a:p>
            <a:r>
              <a:rPr lang="sv-SE" sz="1000" dirty="0" smtClean="0"/>
              <a:t>Sparsam körning som krav i förarprov för körkort</a:t>
            </a:r>
          </a:p>
          <a:p>
            <a:r>
              <a:rPr lang="sv-SE" sz="900" dirty="0" smtClean="0"/>
              <a:t>Hastighetskameror för bättre hastighetsefterlevnad</a:t>
            </a:r>
          </a:p>
          <a:p>
            <a:r>
              <a:rPr lang="sv-SE" sz="800" dirty="0" smtClean="0"/>
              <a:t>O.s.v.</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2512" y="4148356"/>
            <a:ext cx="1531488" cy="1020993"/>
          </a:xfrm>
          <a:prstGeom prst="rect">
            <a:avLst/>
          </a:prstGeom>
        </p:spPr>
      </p:pic>
      <p:pic>
        <p:nvPicPr>
          <p:cNvPr id="11" name="Picture 10" descr="Z:\Fotogalleri\Bildarkivsbilder\Mostphotos\1430223-farjan-ankommer-till-vinon fixad flagga.jpg"/>
          <p:cNvPicPr>
            <a:picLocks noChangeAspect="1" noChangeArrowheads="1"/>
          </p:cNvPicPr>
          <p:nvPr/>
        </p:nvPicPr>
        <p:blipFill rotWithShape="1">
          <a:blip r:embed="rId4" cstate="print"/>
          <a:srcRect l="2581" t="10005" r="3556" b="34753"/>
          <a:stretch/>
        </p:blipFill>
        <p:spPr bwMode="auto">
          <a:xfrm>
            <a:off x="7613665" y="2548525"/>
            <a:ext cx="1530335" cy="1599895"/>
          </a:xfrm>
          <a:prstGeom prst="rect">
            <a:avLst/>
          </a:prstGeom>
          <a:noFill/>
        </p:spPr>
      </p:pic>
      <p:pic>
        <p:nvPicPr>
          <p:cNvPr id="12" name="Bildobjekt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12512" y="5128276"/>
            <a:ext cx="1531488" cy="1028650"/>
          </a:xfrm>
          <a:prstGeom prst="rect">
            <a:avLst/>
          </a:prstGeom>
        </p:spPr>
      </p:pic>
      <p:pic>
        <p:nvPicPr>
          <p:cNvPr id="10" name="Bildobjekt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7181" y="1393404"/>
            <a:ext cx="1516819" cy="1056466"/>
          </a:xfrm>
          <a:prstGeom prst="rect">
            <a:avLst/>
          </a:prstGeom>
        </p:spPr>
      </p:pic>
      <p:pic>
        <p:nvPicPr>
          <p:cNvPr id="9" name="Picture 4" descr="http://bildarkivet.trafikverket.local/fotoweb/cache/5004/Bildarkivet/Arkivet16/15062.t490e1a7a.m600.xtEPmDqNZubAanZUnQnh0TXiiB3RT7_t4rgaXidpTWtA.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6907" t="-962" r="19547" b="552"/>
          <a:stretch/>
        </p:blipFill>
        <p:spPr bwMode="auto">
          <a:xfrm>
            <a:off x="7627182" y="-21047"/>
            <a:ext cx="1546316" cy="1414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8413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714348" y="1207708"/>
            <a:ext cx="6410352" cy="4248000"/>
          </a:xfrm>
        </p:spPr>
        <p:txBody>
          <a:bodyPr/>
          <a:lstStyle/>
          <a:p>
            <a:pPr>
              <a:lnSpc>
                <a:spcPct val="100000"/>
              </a:lnSpc>
            </a:pPr>
            <a:r>
              <a:rPr lang="sv-SE" sz="2000" dirty="0" smtClean="0"/>
              <a:t>Det är möjligt att nå klimatmålen 2030 och 2045</a:t>
            </a:r>
          </a:p>
          <a:p>
            <a:pPr>
              <a:lnSpc>
                <a:spcPct val="100000"/>
              </a:lnSpc>
            </a:pPr>
            <a:r>
              <a:rPr lang="sv-SE" sz="2000" dirty="0" smtClean="0"/>
              <a:t>För att göra på ett hållbart sätt krävs styrmedel inom alla tre områden</a:t>
            </a:r>
          </a:p>
          <a:p>
            <a:pPr lvl="1"/>
            <a:r>
              <a:rPr lang="sv-SE" sz="1800" dirty="0" smtClean="0"/>
              <a:t>Transporteffektivt samhälle</a:t>
            </a:r>
          </a:p>
          <a:p>
            <a:pPr lvl="1"/>
            <a:r>
              <a:rPr lang="sv-SE" sz="1800" dirty="0" smtClean="0"/>
              <a:t>Energieffektivisering</a:t>
            </a:r>
          </a:p>
          <a:p>
            <a:pPr lvl="1"/>
            <a:r>
              <a:rPr lang="sv-SE" sz="1800" dirty="0" smtClean="0"/>
              <a:t>Förnybar energi</a:t>
            </a:r>
          </a:p>
          <a:p>
            <a:r>
              <a:rPr lang="sv-SE" sz="2000" dirty="0" smtClean="0"/>
              <a:t>Planer för infrastruktur och bebyggelse måste passa in i en framtid där klimatmålen har nåtts.</a:t>
            </a:r>
          </a:p>
          <a:p>
            <a:r>
              <a:rPr lang="sv-SE" sz="2000" dirty="0" smtClean="0"/>
              <a:t>En sådan utveckling kommer även bidra till andra hållbarhetsmål</a:t>
            </a:r>
          </a:p>
        </p:txBody>
      </p:sp>
      <p:sp>
        <p:nvSpPr>
          <p:cNvPr id="3" name="Rubrik 2"/>
          <p:cNvSpPr>
            <a:spLocks noGrp="1"/>
          </p:cNvSpPr>
          <p:nvPr>
            <p:ph type="title"/>
          </p:nvPr>
        </p:nvSpPr>
        <p:spPr>
          <a:xfrm>
            <a:off x="714348" y="170908"/>
            <a:ext cx="7772400" cy="1036800"/>
          </a:xfrm>
        </p:spPr>
        <p:txBody>
          <a:bodyPr/>
          <a:lstStyle/>
          <a:p>
            <a:r>
              <a:rPr lang="sv-SE" dirty="0" smtClean="0"/>
              <a:t>Sammanfattning</a:t>
            </a:r>
            <a:endParaRPr lang="sv-SE" dirty="0"/>
          </a:p>
        </p:txBody>
      </p:sp>
      <p:pic>
        <p:nvPicPr>
          <p:cNvPr id="4" name="Bildobjekt 3"/>
          <p:cNvPicPr>
            <a:picLocks noChangeAspect="1"/>
          </p:cNvPicPr>
          <p:nvPr/>
        </p:nvPicPr>
        <p:blipFill rotWithShape="1">
          <a:blip r:embed="rId2" cstate="print">
            <a:extLst>
              <a:ext uri="{28A0092B-C50C-407E-A947-70E740481C1C}">
                <a14:useLocalDpi xmlns:a14="http://schemas.microsoft.com/office/drawing/2010/main" val="0"/>
              </a:ext>
            </a:extLst>
          </a:blip>
          <a:srcRect l="27554" t="-519" r="26416" b="519"/>
          <a:stretch/>
        </p:blipFill>
        <p:spPr>
          <a:xfrm>
            <a:off x="7218947" y="-121065"/>
            <a:ext cx="1937359" cy="6313318"/>
          </a:xfrm>
          <a:prstGeom prst="rect">
            <a:avLst/>
          </a:prstGeom>
        </p:spPr>
      </p:pic>
    </p:spTree>
    <p:extLst>
      <p:ext uri="{BB962C8B-B14F-4D97-AF65-F5344CB8AC3E}">
        <p14:creationId xmlns:p14="http://schemas.microsoft.com/office/powerpoint/2010/main" val="823385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1929080"/>
            <a:ext cx="6356267" cy="3452669"/>
          </a:xfrm>
        </p:spPr>
        <p:txBody>
          <a:bodyPr/>
          <a:lstStyle/>
          <a:p>
            <a:r>
              <a:rPr lang="sv-SE" dirty="0"/>
              <a:t>Uppdatering av tidigare kunskapsunderlag som kom i början av 2015 (Trafikverket rapport 2014:137)</a:t>
            </a:r>
          </a:p>
          <a:p>
            <a:r>
              <a:rPr lang="sv-SE" dirty="0"/>
              <a:t>Underlag även från 2016:111 och 2016:043</a:t>
            </a:r>
          </a:p>
          <a:p>
            <a:r>
              <a:rPr lang="sv-SE" dirty="0"/>
              <a:t>Två delar</a:t>
            </a:r>
          </a:p>
          <a:p>
            <a:pPr lvl="1"/>
            <a:r>
              <a:rPr lang="sv-SE" sz="2000" dirty="0"/>
              <a:t>Transportsektor inom klimatmålets ram</a:t>
            </a:r>
          </a:p>
          <a:p>
            <a:pPr lvl="1"/>
            <a:r>
              <a:rPr lang="sv-SE" sz="2000" dirty="0"/>
              <a:t>Trafikverkets bidrag till klimatmålet</a:t>
            </a:r>
          </a:p>
          <a:p>
            <a:r>
              <a:rPr lang="sv-SE" dirty="0"/>
              <a:t>Publiceras under </a:t>
            </a:r>
            <a:r>
              <a:rPr lang="sv-SE" dirty="0" smtClean="0"/>
              <a:t>hösten 2019</a:t>
            </a:r>
            <a:endParaRPr lang="sv-SE" dirty="0"/>
          </a:p>
          <a:p>
            <a:pPr marL="198835" indent="-198835"/>
            <a:endParaRPr lang="sv-SE" sz="1500" dirty="0"/>
          </a:p>
        </p:txBody>
      </p:sp>
      <p:sp>
        <p:nvSpPr>
          <p:cNvPr id="2" name="Rubrik 1"/>
          <p:cNvSpPr>
            <a:spLocks noGrp="1"/>
          </p:cNvSpPr>
          <p:nvPr>
            <p:ph type="title"/>
          </p:nvPr>
        </p:nvSpPr>
        <p:spPr/>
        <p:txBody>
          <a:bodyPr/>
          <a:lstStyle/>
          <a:p>
            <a:r>
              <a:rPr lang="sv-SE" dirty="0" smtClean="0"/>
              <a:t>Kunskapsunderlag </a:t>
            </a:r>
            <a:r>
              <a:rPr lang="sv-SE" dirty="0"/>
              <a:t>om energieffektivisering </a:t>
            </a:r>
            <a:br>
              <a:rPr lang="sv-SE" dirty="0"/>
            </a:br>
            <a:r>
              <a:rPr lang="sv-SE" dirty="0"/>
              <a:t>och begränsad klimatpåverkan </a:t>
            </a:r>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00000">
            <a:off x="6809855" y="1198111"/>
            <a:ext cx="1683066" cy="2380254"/>
          </a:xfrm>
          <a:prstGeom prst="rect">
            <a:avLst/>
          </a:prstGeom>
          <a:ln>
            <a:noFill/>
          </a:ln>
          <a:effectLst>
            <a:outerShdw blurRad="292100" dist="139700" dir="2700000" algn="tl" rotWithShape="0">
              <a:srgbClr val="333333">
                <a:alpha val="65000"/>
              </a:srgbClr>
            </a:outerShdw>
          </a:effectLst>
        </p:spPr>
      </p:pic>
      <p:pic>
        <p:nvPicPr>
          <p:cNvPr id="8" name="Bildobjekt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600000">
            <a:off x="7776998" y="4154907"/>
            <a:ext cx="1090422" cy="1542115"/>
          </a:xfrm>
          <a:prstGeom prst="rect">
            <a:avLst/>
          </a:prstGeom>
          <a:ln>
            <a:noFill/>
          </a:ln>
          <a:effectLst>
            <a:outerShdw blurRad="292100" dist="139700" dir="2700000" algn="tl" rotWithShape="0">
              <a:srgbClr val="333333">
                <a:alpha val="65000"/>
              </a:srgbClr>
            </a:outerShdw>
          </a:effectLst>
        </p:spPr>
      </p:pic>
      <p:pic>
        <p:nvPicPr>
          <p:cNvPr id="9" name="Bildobjekt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00000">
            <a:off x="6358168" y="3738376"/>
            <a:ext cx="1090422" cy="15421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9045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333028" y="227009"/>
            <a:ext cx="8229600" cy="1143000"/>
          </a:xfrm>
        </p:spPr>
        <p:txBody>
          <a:bodyPr/>
          <a:lstStyle/>
          <a:p>
            <a:r>
              <a:rPr lang="sv-SE" dirty="0" smtClean="0"/>
              <a:t>Långsiktig planering av transportsystemet</a:t>
            </a:r>
            <a:endParaRPr lang="sv-SE" sz="2000" i="1" dirty="0"/>
          </a:p>
        </p:txBody>
      </p:sp>
      <p:sp>
        <p:nvSpPr>
          <p:cNvPr id="3" name="Platshållare för innehåll 2"/>
          <p:cNvSpPr>
            <a:spLocks noGrp="1"/>
          </p:cNvSpPr>
          <p:nvPr>
            <p:ph idx="1"/>
          </p:nvPr>
        </p:nvSpPr>
        <p:spPr>
          <a:xfrm>
            <a:off x="333028" y="1652577"/>
            <a:ext cx="7480936" cy="4310063"/>
          </a:xfrm>
        </p:spPr>
        <p:txBody>
          <a:bodyPr/>
          <a:lstStyle/>
          <a:p>
            <a:r>
              <a:rPr lang="sv-SE" sz="2400" dirty="0" smtClean="0"/>
              <a:t>Det krävs styrmedel för att nå klimatmålet</a:t>
            </a:r>
            <a:endParaRPr lang="sv-SE" sz="2400" dirty="0"/>
          </a:p>
          <a:p>
            <a:pPr lvl="1"/>
            <a:r>
              <a:rPr lang="sv-SE" dirty="0"/>
              <a:t>I</a:t>
            </a:r>
            <a:r>
              <a:rPr lang="sv-SE" dirty="0" smtClean="0"/>
              <a:t>nom </a:t>
            </a:r>
            <a:r>
              <a:rPr lang="sv-SE" dirty="0"/>
              <a:t>tre </a:t>
            </a:r>
            <a:r>
              <a:rPr lang="sv-SE" dirty="0" smtClean="0"/>
              <a:t>områden; </a:t>
            </a:r>
            <a:r>
              <a:rPr lang="sv-SE" dirty="0"/>
              <a:t>transporteffektivt samhälle, energieffektivisering och förnybar </a:t>
            </a:r>
            <a:r>
              <a:rPr lang="sv-SE" dirty="0" smtClean="0"/>
              <a:t>energi </a:t>
            </a:r>
            <a:endParaRPr lang="sv-SE" dirty="0"/>
          </a:p>
          <a:p>
            <a:r>
              <a:rPr lang="sv-SE" sz="2400" dirty="0" smtClean="0"/>
              <a:t>De satsningar som görs på infrastruktur måste passa in i en framtid där vi når klimatmålet</a:t>
            </a:r>
          </a:p>
          <a:p>
            <a:r>
              <a:rPr lang="sv-SE" sz="2400" dirty="0" smtClean="0"/>
              <a:t>Detsamma gäller bebyggelseutvecklingen</a:t>
            </a:r>
          </a:p>
          <a:p>
            <a:r>
              <a:rPr lang="sv-SE" sz="2400" dirty="0" smtClean="0"/>
              <a:t>Rätt satsningar i den fysiska planeringen kan minska behovet av styrmedel för att minska biltrafiken men inte ersätta de helt</a:t>
            </a:r>
            <a:endParaRPr lang="sv-SE" sz="2400" dirty="0"/>
          </a:p>
          <a:p>
            <a:endParaRPr lang="sv-SE" sz="2400" dirty="0"/>
          </a:p>
        </p:txBody>
      </p:sp>
      <p:pic>
        <p:nvPicPr>
          <p:cNvPr id="4" name="Bildobjekt 3"/>
          <p:cNvPicPr>
            <a:picLocks noChangeAspect="1"/>
          </p:cNvPicPr>
          <p:nvPr/>
        </p:nvPicPr>
        <p:blipFill rotWithShape="1">
          <a:blip r:embed="rId3" cstate="print">
            <a:extLst>
              <a:ext uri="{28A0092B-C50C-407E-A947-70E740481C1C}">
                <a14:useLocalDpi xmlns:a14="http://schemas.microsoft.com/office/drawing/2010/main" val="0"/>
              </a:ext>
            </a:extLst>
          </a:blip>
          <a:srcRect r="72838"/>
          <a:stretch/>
        </p:blipFill>
        <p:spPr>
          <a:xfrm>
            <a:off x="7614852" y="0"/>
            <a:ext cx="1529148" cy="2333037"/>
          </a:xfrm>
          <a:prstGeom prst="rect">
            <a:avLst/>
          </a:prstGeom>
        </p:spPr>
      </p:pic>
      <p:pic>
        <p:nvPicPr>
          <p:cNvPr id="5" name="Bildobjekt 4"/>
          <p:cNvPicPr>
            <a:picLocks noChangeAspect="1"/>
          </p:cNvPicPr>
          <p:nvPr/>
        </p:nvPicPr>
        <p:blipFill rotWithShape="1">
          <a:blip r:embed="rId3" cstate="print">
            <a:extLst>
              <a:ext uri="{28A0092B-C50C-407E-A947-70E740481C1C}">
                <a14:useLocalDpi xmlns:a14="http://schemas.microsoft.com/office/drawing/2010/main" val="0"/>
              </a:ext>
            </a:extLst>
          </a:blip>
          <a:srcRect l="28209" t="1" r="44854" b="1175"/>
          <a:stretch/>
        </p:blipFill>
        <p:spPr>
          <a:xfrm>
            <a:off x="7614852" y="2333037"/>
            <a:ext cx="1529148" cy="2324799"/>
          </a:xfrm>
          <a:prstGeom prst="rect">
            <a:avLst/>
          </a:prstGeom>
        </p:spPr>
      </p:pic>
      <p:pic>
        <p:nvPicPr>
          <p:cNvPr id="6" name="Bildobjekt 5"/>
          <p:cNvPicPr>
            <a:picLocks noChangeAspect="1"/>
          </p:cNvPicPr>
          <p:nvPr/>
        </p:nvPicPr>
        <p:blipFill rotWithShape="1">
          <a:blip r:embed="rId4">
            <a:extLst>
              <a:ext uri="{28A0092B-C50C-407E-A947-70E740481C1C}">
                <a14:useLocalDpi xmlns:a14="http://schemas.microsoft.com/office/drawing/2010/main" val="0"/>
              </a:ext>
            </a:extLst>
          </a:blip>
          <a:srcRect l="34543" t="12649" r="39374" b="3838"/>
          <a:stretch/>
        </p:blipFill>
        <p:spPr>
          <a:xfrm>
            <a:off x="7614852" y="4658264"/>
            <a:ext cx="1529148" cy="1501463"/>
          </a:xfrm>
          <a:prstGeom prst="rect">
            <a:avLst/>
          </a:prstGeom>
        </p:spPr>
      </p:pic>
    </p:spTree>
    <p:extLst>
      <p:ext uri="{BB962C8B-B14F-4D97-AF65-F5344CB8AC3E}">
        <p14:creationId xmlns:p14="http://schemas.microsoft.com/office/powerpoint/2010/main" val="2651338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5535" y="1861797"/>
            <a:ext cx="6408794" cy="4000160"/>
          </a:xfrm>
        </p:spPr>
        <p:txBody>
          <a:bodyPr/>
          <a:lstStyle/>
          <a:p>
            <a:pPr marL="202406" indent="-202406">
              <a:spcBef>
                <a:spcPts val="1200"/>
              </a:spcBef>
            </a:pPr>
            <a:r>
              <a:rPr lang="sv-SE" sz="1800" dirty="0"/>
              <a:t>Utöver </a:t>
            </a:r>
            <a:r>
              <a:rPr lang="sv-SE" sz="1800" dirty="0" smtClean="0"/>
              <a:t>klimatscenarierna i kunskapsunderlaget </a:t>
            </a:r>
            <a:r>
              <a:rPr lang="sv-SE" sz="1800" dirty="0"/>
              <a:t>kommer även fullständiga prognoser tas fram i prognosmodellerna.</a:t>
            </a:r>
          </a:p>
          <a:p>
            <a:pPr marL="202406" indent="-202406">
              <a:spcBef>
                <a:spcPts val="1200"/>
              </a:spcBef>
            </a:pPr>
            <a:r>
              <a:rPr lang="sv-SE" sz="1800" dirty="0"/>
              <a:t>Till skillnad från tidigare kommer inte bara en basprognos </a:t>
            </a:r>
            <a:br>
              <a:rPr lang="sv-SE" sz="1800" dirty="0"/>
            </a:br>
            <a:r>
              <a:rPr lang="sv-SE" sz="1800" dirty="0"/>
              <a:t>tas fram utan </a:t>
            </a:r>
            <a:r>
              <a:rPr lang="sv-SE" sz="1800" dirty="0" smtClean="0"/>
              <a:t>tre, </a:t>
            </a:r>
            <a:r>
              <a:rPr lang="sv-SE" sz="1800" dirty="0"/>
              <a:t>en referensprognos och </a:t>
            </a:r>
            <a:r>
              <a:rPr lang="sv-SE" sz="1800" dirty="0" smtClean="0"/>
              <a:t>två styrmedelsprognos </a:t>
            </a:r>
            <a:r>
              <a:rPr lang="sv-SE" sz="1800" dirty="0"/>
              <a:t>med styrmedel för att nå klimatmål. </a:t>
            </a:r>
          </a:p>
          <a:p>
            <a:pPr marL="202406" indent="-202406">
              <a:spcBef>
                <a:spcPts val="1200"/>
              </a:spcBef>
            </a:pPr>
            <a:r>
              <a:rPr lang="sv-SE" sz="1800" dirty="0"/>
              <a:t>Arbetet kommer </a:t>
            </a:r>
            <a:r>
              <a:rPr lang="sv-SE" sz="1800" dirty="0" smtClean="0"/>
              <a:t>publiceras hösten 2019</a:t>
            </a:r>
            <a:r>
              <a:rPr lang="sv-SE" sz="1800" dirty="0"/>
              <a:t>. </a:t>
            </a:r>
          </a:p>
          <a:p>
            <a:pPr marL="202406" indent="-202406">
              <a:spcBef>
                <a:spcPts val="1200"/>
              </a:spcBef>
            </a:pPr>
            <a:r>
              <a:rPr lang="sv-SE" sz="1800" dirty="0"/>
              <a:t>De nu framtagna klimatscenarierna kommer vara inspel i detta arbete</a:t>
            </a:r>
            <a:r>
              <a:rPr lang="sv-SE" sz="1800" dirty="0" smtClean="0"/>
              <a:t>.</a:t>
            </a:r>
            <a:endParaRPr lang="sv-SE" sz="1800" dirty="0"/>
          </a:p>
        </p:txBody>
      </p:sp>
      <p:sp>
        <p:nvSpPr>
          <p:cNvPr id="2" name="Rubrik 1"/>
          <p:cNvSpPr>
            <a:spLocks noGrp="1"/>
          </p:cNvSpPr>
          <p:nvPr>
            <p:ph type="title"/>
          </p:nvPr>
        </p:nvSpPr>
        <p:spPr>
          <a:xfrm>
            <a:off x="465535" y="682058"/>
            <a:ext cx="5935265" cy="857250"/>
          </a:xfrm>
        </p:spPr>
        <p:txBody>
          <a:bodyPr/>
          <a:lstStyle/>
          <a:p>
            <a:r>
              <a:rPr lang="sv-SE" dirty="0" smtClean="0"/>
              <a:t>Framtagning</a:t>
            </a:r>
            <a:r>
              <a:rPr lang="sv-SE" dirty="0"/>
              <a:t> </a:t>
            </a:r>
            <a:r>
              <a:rPr lang="sv-SE" dirty="0" smtClean="0"/>
              <a:t>fullständiga prognoser i inriktningsplaneringen</a:t>
            </a:r>
            <a:endParaRPr lang="sv-SE" dirty="0"/>
          </a:p>
        </p:txBody>
      </p:sp>
      <p:pic>
        <p:nvPicPr>
          <p:cNvPr id="4" name="Picture 2" descr="http://trvbildarkivet/fotoweb/cmdrequest/rest/Preview.fwx/20496.jpg?rt=1&amp;f=5316A77AA39EC80F209631A71F30CC8D9A4CA34A2AC3199C4BFB56BCD47D83ADDFC19E54F66C0B756466E5CB288C82DE98FA3B9A789FF1A4B0EB50A9C9435E7F6AE15FB86E21B590E56A7DBF851D511E78226491577521A02715A3E8C2D234886F71EAB41B794551423AB85DB5AF14493ED8BCF1452126B6FFA9806063727358320529765CA607201B021CA48B32E75FC521A1368A177901BA479EB58F0FB9966A114BC0AC77B3C3E1E9CF0B9F28A924&amp;sz=450"/>
          <p:cNvPicPr>
            <a:picLocks noChangeAspect="1" noChangeArrowheads="1"/>
          </p:cNvPicPr>
          <p:nvPr/>
        </p:nvPicPr>
        <p:blipFill rotWithShape="1">
          <a:blip r:embed="rId3">
            <a:extLst>
              <a:ext uri="{28A0092B-C50C-407E-A947-70E740481C1C}">
                <a14:useLocalDpi xmlns:a14="http://schemas.microsoft.com/office/drawing/2010/main" val="0"/>
              </a:ext>
            </a:extLst>
          </a:blip>
          <a:srcRect l="5871" r="2708"/>
          <a:stretch/>
        </p:blipFill>
        <p:spPr bwMode="auto">
          <a:xfrm>
            <a:off x="7204925" y="0"/>
            <a:ext cx="1939075" cy="3192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946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5535" y="1430722"/>
            <a:ext cx="6408794" cy="4000160"/>
          </a:xfrm>
        </p:spPr>
        <p:txBody>
          <a:bodyPr/>
          <a:lstStyle/>
          <a:p>
            <a:pPr>
              <a:spcAft>
                <a:spcPts val="900"/>
              </a:spcAft>
            </a:pPr>
            <a:r>
              <a:rPr lang="sv-SE" dirty="0" smtClean="0">
                <a:latin typeface="Arial" charset="0"/>
                <a:cs typeface="Arial" charset="0"/>
              </a:rPr>
              <a:t>Vilka </a:t>
            </a:r>
            <a:r>
              <a:rPr lang="sv-SE" dirty="0">
                <a:latin typeface="Arial" charset="0"/>
                <a:cs typeface="Arial" charset="0"/>
              </a:rPr>
              <a:t>åtgärder och styrmedel krävs för att nå </a:t>
            </a:r>
            <a:r>
              <a:rPr lang="sv-SE" dirty="0" smtClean="0">
                <a:latin typeface="Arial" charset="0"/>
                <a:cs typeface="Arial" charset="0"/>
              </a:rPr>
              <a:t> </a:t>
            </a:r>
            <a:r>
              <a:rPr lang="sv-SE" dirty="0">
                <a:latin typeface="Arial" charset="0"/>
                <a:cs typeface="Arial" charset="0"/>
              </a:rPr>
              <a:t>-70 procent till 2030?</a:t>
            </a:r>
          </a:p>
          <a:p>
            <a:pPr>
              <a:spcAft>
                <a:spcPts val="900"/>
              </a:spcAft>
            </a:pPr>
            <a:r>
              <a:rPr lang="sv-SE" dirty="0">
                <a:latin typeface="Arial" charset="0"/>
                <a:cs typeface="Arial" charset="0"/>
              </a:rPr>
              <a:t>Påverkan på trafikutveckling?</a:t>
            </a:r>
          </a:p>
          <a:p>
            <a:pPr>
              <a:spcAft>
                <a:spcPts val="900"/>
              </a:spcAft>
            </a:pPr>
            <a:r>
              <a:rPr lang="sv-SE" dirty="0">
                <a:latin typeface="Arial" charset="0"/>
                <a:cs typeface="Arial" charset="0"/>
              </a:rPr>
              <a:t>Samhällsekonomiska konsekvenser</a:t>
            </a:r>
          </a:p>
          <a:p>
            <a:pPr marL="0" indent="0">
              <a:spcAft>
                <a:spcPts val="900"/>
              </a:spcAft>
              <a:buNone/>
            </a:pPr>
            <a:r>
              <a:rPr lang="sv-SE" dirty="0" smtClean="0">
                <a:latin typeface="Arial" charset="0"/>
                <a:cs typeface="Arial" charset="0"/>
              </a:rPr>
              <a:t>Arbetsgång:</a:t>
            </a:r>
          </a:p>
          <a:p>
            <a:pPr>
              <a:spcAft>
                <a:spcPts val="900"/>
              </a:spcAft>
            </a:pPr>
            <a:r>
              <a:rPr lang="sv-SE" dirty="0" smtClean="0">
                <a:latin typeface="Arial" charset="0"/>
                <a:cs typeface="Arial" charset="0"/>
              </a:rPr>
              <a:t>Avstamp </a:t>
            </a:r>
            <a:r>
              <a:rPr lang="sv-SE" dirty="0">
                <a:latin typeface="Arial" charset="0"/>
                <a:cs typeface="Arial" charset="0"/>
              </a:rPr>
              <a:t>i tidigare </a:t>
            </a:r>
            <a:r>
              <a:rPr lang="sv-SE" dirty="0" smtClean="0">
                <a:latin typeface="Arial" charset="0"/>
                <a:cs typeface="Arial" charset="0"/>
              </a:rPr>
              <a:t>arbeten (TRV </a:t>
            </a:r>
            <a:r>
              <a:rPr lang="sv-SE" dirty="0">
                <a:latin typeface="Arial" charset="0"/>
                <a:cs typeface="Arial" charset="0"/>
              </a:rPr>
              <a:t>rapport 2016:111, 2016:043, SOFT m.m</a:t>
            </a:r>
            <a:r>
              <a:rPr lang="sv-SE" dirty="0" smtClean="0">
                <a:latin typeface="Arial" charset="0"/>
                <a:cs typeface="Arial" charset="0"/>
              </a:rPr>
              <a:t>.)</a:t>
            </a:r>
            <a:endParaRPr lang="sv-SE" dirty="0">
              <a:latin typeface="Arial" charset="0"/>
              <a:cs typeface="Arial" charset="0"/>
            </a:endParaRPr>
          </a:p>
          <a:p>
            <a:pPr>
              <a:spcAft>
                <a:spcPts val="900"/>
              </a:spcAft>
            </a:pPr>
            <a:r>
              <a:rPr lang="sv-SE" dirty="0">
                <a:latin typeface="Arial" charset="0"/>
                <a:cs typeface="Arial" charset="0"/>
              </a:rPr>
              <a:t>Fullständiga prognoser</a:t>
            </a:r>
          </a:p>
          <a:p>
            <a:pPr lvl="1">
              <a:spcAft>
                <a:spcPts val="900"/>
              </a:spcAft>
            </a:pPr>
            <a:r>
              <a:rPr lang="sv-SE" dirty="0" smtClean="0">
                <a:latin typeface="Arial" charset="0"/>
                <a:cs typeface="Arial" charset="0"/>
              </a:rPr>
              <a:t>Excel-modell för att ta fram ”rätt” förutsättningar</a:t>
            </a:r>
            <a:endParaRPr lang="sv-SE" dirty="0">
              <a:latin typeface="Arial" charset="0"/>
              <a:cs typeface="Arial" charset="0"/>
            </a:endParaRPr>
          </a:p>
          <a:p>
            <a:pPr lvl="1">
              <a:spcAft>
                <a:spcPts val="900"/>
              </a:spcAft>
            </a:pPr>
            <a:r>
              <a:rPr lang="sv-SE" dirty="0">
                <a:latin typeface="Arial" charset="0"/>
                <a:cs typeface="Arial" charset="0"/>
              </a:rPr>
              <a:t>SAMPERS och </a:t>
            </a:r>
            <a:r>
              <a:rPr lang="sv-SE" dirty="0" smtClean="0">
                <a:latin typeface="Arial" charset="0"/>
                <a:cs typeface="Arial" charset="0"/>
              </a:rPr>
              <a:t>SAMGODS</a:t>
            </a:r>
          </a:p>
          <a:p>
            <a:pPr>
              <a:spcAft>
                <a:spcPts val="900"/>
              </a:spcAft>
            </a:pPr>
            <a:r>
              <a:rPr lang="sv-SE" dirty="0" smtClean="0">
                <a:latin typeface="Arial" charset="0"/>
                <a:cs typeface="Arial" charset="0"/>
              </a:rPr>
              <a:t>Scenarier </a:t>
            </a:r>
            <a:r>
              <a:rPr lang="sv-SE" dirty="0">
                <a:latin typeface="Arial" charset="0"/>
                <a:cs typeface="Arial" charset="0"/>
              </a:rPr>
              <a:t>som </a:t>
            </a:r>
            <a:r>
              <a:rPr lang="sv-SE" dirty="0" smtClean="0">
                <a:latin typeface="Arial" charset="0"/>
                <a:cs typeface="Arial" charset="0"/>
              </a:rPr>
              <a:t>känslighetsanalys (</a:t>
            </a:r>
            <a:r>
              <a:rPr lang="sv-SE" dirty="0" err="1" smtClean="0">
                <a:latin typeface="Arial" charset="0"/>
                <a:cs typeface="Arial" charset="0"/>
              </a:rPr>
              <a:t>excel</a:t>
            </a:r>
            <a:r>
              <a:rPr lang="sv-SE" dirty="0" smtClean="0">
                <a:latin typeface="Arial" charset="0"/>
                <a:cs typeface="Arial" charset="0"/>
              </a:rPr>
              <a:t>-modell)</a:t>
            </a:r>
            <a:endParaRPr lang="sv-SE" dirty="0">
              <a:latin typeface="Arial" charset="0"/>
              <a:cs typeface="Arial" charset="0"/>
            </a:endParaRPr>
          </a:p>
          <a:p>
            <a:pPr marL="202406" indent="-202406">
              <a:spcBef>
                <a:spcPts val="1200"/>
              </a:spcBef>
            </a:pPr>
            <a:endParaRPr lang="sv-SE" sz="1800" dirty="0"/>
          </a:p>
        </p:txBody>
      </p:sp>
      <p:sp>
        <p:nvSpPr>
          <p:cNvPr id="2" name="Rubrik 1"/>
          <p:cNvSpPr>
            <a:spLocks noGrp="1"/>
          </p:cNvSpPr>
          <p:nvPr>
            <p:ph type="title"/>
          </p:nvPr>
        </p:nvSpPr>
        <p:spPr>
          <a:xfrm>
            <a:off x="465535" y="433863"/>
            <a:ext cx="7202362" cy="857250"/>
          </a:xfrm>
        </p:spPr>
        <p:txBody>
          <a:bodyPr/>
          <a:lstStyle/>
          <a:p>
            <a:r>
              <a:rPr lang="sv-SE" dirty="0" smtClean="0"/>
              <a:t>Frågeställningar i inriktningsplaneringen</a:t>
            </a:r>
            <a:endParaRPr lang="sv-SE" dirty="0"/>
          </a:p>
        </p:txBody>
      </p:sp>
      <p:pic>
        <p:nvPicPr>
          <p:cNvPr id="4" name="Picture 2" descr="http://trvbildarkivet/fotoweb/cmdrequest/rest/Preview.fwx/20496.jpg?rt=1&amp;f=5316A77AA39EC80F209631A71F30CC8D9A4CA34A2AC3199C4BFB56BCD47D83ADDFC19E54F66C0B756466E5CB288C82DE98FA3B9A789FF1A4B0EB50A9C9435E7F6AE15FB86E21B590E56A7DBF851D511E78226491577521A02715A3E8C2D234886F71EAB41B794551423AB85DB5AF14493ED8BCF1452126B6FFA9806063727358320529765CA607201B021CA48B32E75FC521A1368A177901BA479EB58F0FB9966A114BC0AC77B3C3E1E9CF0B9F28A924&amp;sz=450"/>
          <p:cNvPicPr>
            <a:picLocks noChangeAspect="1" noChangeArrowheads="1"/>
          </p:cNvPicPr>
          <p:nvPr/>
        </p:nvPicPr>
        <p:blipFill rotWithShape="1">
          <a:blip r:embed="rId3">
            <a:extLst>
              <a:ext uri="{28A0092B-C50C-407E-A947-70E740481C1C}">
                <a14:useLocalDpi xmlns:a14="http://schemas.microsoft.com/office/drawing/2010/main" val="0"/>
              </a:ext>
            </a:extLst>
          </a:blip>
          <a:srcRect l="5871" r="2708"/>
          <a:stretch/>
        </p:blipFill>
        <p:spPr bwMode="auto">
          <a:xfrm>
            <a:off x="7204925" y="0"/>
            <a:ext cx="1939075" cy="3192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0209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65535" y="1763486"/>
            <a:ext cx="7999196" cy="4605229"/>
          </a:xfrm>
        </p:spPr>
        <p:txBody>
          <a:bodyPr>
            <a:normAutofit fontScale="85000" lnSpcReduction="20000"/>
          </a:bodyPr>
          <a:lstStyle/>
          <a:p>
            <a:pPr>
              <a:spcAft>
                <a:spcPts val="900"/>
              </a:spcAft>
            </a:pPr>
            <a:r>
              <a:rPr lang="sv-SE" sz="2400" dirty="0" smtClean="0">
                <a:latin typeface="Arial" charset="0"/>
                <a:cs typeface="Arial" charset="0"/>
              </a:rPr>
              <a:t>Prognoser</a:t>
            </a:r>
          </a:p>
          <a:p>
            <a:pPr lvl="1">
              <a:spcAft>
                <a:spcPts val="900"/>
              </a:spcAft>
            </a:pPr>
            <a:r>
              <a:rPr lang="sv-SE" sz="2100" dirty="0" smtClean="0">
                <a:latin typeface="Arial" charset="0"/>
                <a:cs typeface="Arial" charset="0"/>
              </a:rPr>
              <a:t>A: Beslutad politik/Referens – dagens beslutade styrmedel och åtgärder </a:t>
            </a:r>
            <a:r>
              <a:rPr lang="sv-SE" sz="2100" b="1" dirty="0" smtClean="0">
                <a:solidFill>
                  <a:srgbClr val="FF0000"/>
                </a:solidFill>
                <a:latin typeface="Arial" charset="0"/>
                <a:cs typeface="Arial" charset="0"/>
              </a:rPr>
              <a:t>– når ej mål</a:t>
            </a:r>
          </a:p>
          <a:p>
            <a:pPr lvl="1">
              <a:spcAft>
                <a:spcPts val="900"/>
              </a:spcAft>
            </a:pPr>
            <a:r>
              <a:rPr lang="sv-SE" sz="2100" dirty="0" smtClean="0">
                <a:latin typeface="Arial" charset="0"/>
                <a:cs typeface="Arial" charset="0"/>
              </a:rPr>
              <a:t>B: Beslutad politik och höjd reduktionsplikt (motsvarar scenario 2 i 2016:111) </a:t>
            </a:r>
            <a:r>
              <a:rPr lang="sv-SE" sz="2100" dirty="0" smtClean="0">
                <a:solidFill>
                  <a:schemeClr val="accent6"/>
                </a:solidFill>
                <a:latin typeface="Arial" charset="0"/>
                <a:cs typeface="Arial" charset="0"/>
              </a:rPr>
              <a:t>– målet nås genom användning av biodrivmedel</a:t>
            </a:r>
          </a:p>
          <a:p>
            <a:pPr lvl="1">
              <a:spcAft>
                <a:spcPts val="900"/>
              </a:spcAft>
            </a:pPr>
            <a:r>
              <a:rPr lang="sv-SE" sz="2100" dirty="0" smtClean="0">
                <a:latin typeface="Arial" charset="0"/>
                <a:cs typeface="Arial" charset="0"/>
              </a:rPr>
              <a:t>C: Beslutad politik, </a:t>
            </a:r>
            <a:r>
              <a:rPr lang="sv-SE" sz="2100" dirty="0">
                <a:latin typeface="Arial" charset="0"/>
                <a:cs typeface="Arial" charset="0"/>
              </a:rPr>
              <a:t>höjd </a:t>
            </a:r>
            <a:r>
              <a:rPr lang="sv-SE" sz="2100" dirty="0" smtClean="0">
                <a:latin typeface="Arial" charset="0"/>
                <a:cs typeface="Arial" charset="0"/>
              </a:rPr>
              <a:t>reduktionsplikt samt </a:t>
            </a:r>
            <a:r>
              <a:rPr lang="sv-SE" sz="2100" dirty="0">
                <a:latin typeface="Arial" charset="0"/>
                <a:cs typeface="Arial" charset="0"/>
              </a:rPr>
              <a:t>styrmedel för att begränsa efterfrågan på biodrivmedel till 20 TWh </a:t>
            </a:r>
            <a:endParaRPr lang="sv-SE" sz="2100" dirty="0" smtClean="0">
              <a:latin typeface="Arial" charset="0"/>
              <a:cs typeface="Arial" charset="0"/>
            </a:endParaRPr>
          </a:p>
          <a:p>
            <a:pPr>
              <a:spcAft>
                <a:spcPts val="900"/>
              </a:spcAft>
            </a:pPr>
            <a:r>
              <a:rPr lang="sv-SE" sz="2400" dirty="0" smtClean="0">
                <a:latin typeface="Arial" charset="0"/>
                <a:cs typeface="Arial" charset="0"/>
              </a:rPr>
              <a:t>Scenarier</a:t>
            </a:r>
          </a:p>
          <a:p>
            <a:pPr lvl="1">
              <a:spcAft>
                <a:spcPts val="900"/>
              </a:spcAft>
            </a:pPr>
            <a:r>
              <a:rPr lang="sv-SE" sz="2100" dirty="0" smtClean="0">
                <a:latin typeface="Arial" charset="0"/>
                <a:cs typeface="Arial" charset="0"/>
              </a:rPr>
              <a:t>Transporteffektivt </a:t>
            </a:r>
            <a:r>
              <a:rPr lang="sv-SE" sz="2100" dirty="0">
                <a:latin typeface="Arial" charset="0"/>
                <a:cs typeface="Arial" charset="0"/>
              </a:rPr>
              <a:t>– höjd reduktionsplikt, transporteffektivt samhälle samt styrmedel för att begränsa efterfrågan på biodrivmedel till 12-13 TWh (motsvarar scenario </a:t>
            </a:r>
            <a:r>
              <a:rPr lang="sv-SE" sz="2100" dirty="0" smtClean="0">
                <a:latin typeface="Arial" charset="0"/>
                <a:cs typeface="Arial" charset="0"/>
              </a:rPr>
              <a:t>3 </a:t>
            </a:r>
            <a:r>
              <a:rPr lang="sv-SE" sz="2100" dirty="0">
                <a:latin typeface="Arial" charset="0"/>
                <a:cs typeface="Arial" charset="0"/>
              </a:rPr>
              <a:t>i 2016:111</a:t>
            </a:r>
            <a:r>
              <a:rPr lang="sv-SE" sz="2100" dirty="0" smtClean="0">
                <a:latin typeface="Arial" charset="0"/>
                <a:cs typeface="Arial" charset="0"/>
              </a:rPr>
              <a:t>)</a:t>
            </a:r>
            <a:endParaRPr lang="sv-SE" sz="2100" dirty="0">
              <a:latin typeface="Arial" charset="0"/>
              <a:cs typeface="Arial" charset="0"/>
            </a:endParaRPr>
          </a:p>
          <a:p>
            <a:pPr lvl="1">
              <a:spcAft>
                <a:spcPts val="900"/>
              </a:spcAft>
            </a:pPr>
            <a:r>
              <a:rPr lang="sv-SE" sz="2100" dirty="0" smtClean="0">
                <a:latin typeface="Arial" charset="0"/>
                <a:cs typeface="Arial" charset="0"/>
              </a:rPr>
              <a:t>Transportsnålt – höjd reduktionsplikt </a:t>
            </a:r>
            <a:r>
              <a:rPr lang="sv-SE" sz="2100" dirty="0">
                <a:latin typeface="Arial" charset="0"/>
                <a:cs typeface="Arial" charset="0"/>
              </a:rPr>
              <a:t>samt styrmedel för att begränsa efterfrågan på biodrivmedel till </a:t>
            </a:r>
            <a:r>
              <a:rPr lang="sv-SE" sz="2100" dirty="0" smtClean="0">
                <a:latin typeface="Arial" charset="0"/>
                <a:cs typeface="Arial" charset="0"/>
              </a:rPr>
              <a:t>12-13 </a:t>
            </a:r>
            <a:r>
              <a:rPr lang="sv-SE" sz="2100" dirty="0">
                <a:latin typeface="Arial" charset="0"/>
                <a:cs typeface="Arial" charset="0"/>
              </a:rPr>
              <a:t>TWh (motsvarar scenario </a:t>
            </a:r>
            <a:r>
              <a:rPr lang="sv-SE" sz="2100" dirty="0" smtClean="0">
                <a:latin typeface="Arial" charset="0"/>
                <a:cs typeface="Arial" charset="0"/>
              </a:rPr>
              <a:t>4 </a:t>
            </a:r>
            <a:r>
              <a:rPr lang="sv-SE" sz="2100" dirty="0">
                <a:latin typeface="Arial" charset="0"/>
                <a:cs typeface="Arial" charset="0"/>
              </a:rPr>
              <a:t>i 2016:111)</a:t>
            </a:r>
          </a:p>
          <a:p>
            <a:pPr lvl="1">
              <a:spcAft>
                <a:spcPts val="900"/>
              </a:spcAft>
            </a:pPr>
            <a:endParaRPr lang="sv-SE" dirty="0" smtClean="0">
              <a:latin typeface="Arial" charset="0"/>
              <a:cs typeface="Arial" charset="0"/>
            </a:endParaRPr>
          </a:p>
          <a:p>
            <a:pPr>
              <a:spcAft>
                <a:spcPts val="900"/>
              </a:spcAft>
            </a:pPr>
            <a:endParaRPr lang="sv-SE" dirty="0" smtClean="0">
              <a:latin typeface="Arial" charset="0"/>
              <a:cs typeface="Arial" charset="0"/>
            </a:endParaRPr>
          </a:p>
          <a:p>
            <a:pPr marL="0" indent="0">
              <a:spcAft>
                <a:spcPts val="900"/>
              </a:spcAft>
              <a:buNone/>
            </a:pPr>
            <a:endParaRPr lang="sv-SE" dirty="0" smtClean="0">
              <a:latin typeface="Arial" charset="0"/>
              <a:cs typeface="Arial" charset="0"/>
            </a:endParaRPr>
          </a:p>
          <a:p>
            <a:pPr marL="0" indent="0">
              <a:spcAft>
                <a:spcPts val="900"/>
              </a:spcAft>
              <a:buNone/>
            </a:pPr>
            <a:endParaRPr lang="sv-SE" dirty="0">
              <a:latin typeface="Arial" charset="0"/>
              <a:cs typeface="Arial" charset="0"/>
            </a:endParaRPr>
          </a:p>
          <a:p>
            <a:pPr>
              <a:spcAft>
                <a:spcPts val="900"/>
              </a:spcAft>
            </a:pPr>
            <a:endParaRPr lang="sv-SE" dirty="0">
              <a:latin typeface="Arial" charset="0"/>
              <a:cs typeface="Arial" charset="0"/>
            </a:endParaRPr>
          </a:p>
          <a:p>
            <a:pPr>
              <a:spcAft>
                <a:spcPts val="900"/>
              </a:spcAft>
            </a:pPr>
            <a:endParaRPr lang="sv-SE" dirty="0" smtClean="0">
              <a:latin typeface="Arial" charset="0"/>
              <a:cs typeface="Arial" charset="0"/>
            </a:endParaRPr>
          </a:p>
          <a:p>
            <a:pPr>
              <a:spcAft>
                <a:spcPts val="900"/>
              </a:spcAft>
            </a:pPr>
            <a:endParaRPr lang="sv-SE" dirty="0">
              <a:latin typeface="Arial" charset="0"/>
              <a:cs typeface="Arial" charset="0"/>
            </a:endParaRPr>
          </a:p>
          <a:p>
            <a:pPr marL="0" indent="0">
              <a:spcAft>
                <a:spcPts val="900"/>
              </a:spcAft>
              <a:buNone/>
            </a:pPr>
            <a:endParaRPr lang="sv-SE" dirty="0"/>
          </a:p>
        </p:txBody>
      </p:sp>
      <p:sp>
        <p:nvSpPr>
          <p:cNvPr id="5" name="Rubrik 1"/>
          <p:cNvSpPr>
            <a:spLocks noGrp="1"/>
          </p:cNvSpPr>
          <p:nvPr>
            <p:ph type="title"/>
          </p:nvPr>
        </p:nvSpPr>
        <p:spPr>
          <a:xfrm>
            <a:off x="465535" y="433863"/>
            <a:ext cx="7202362" cy="857250"/>
          </a:xfrm>
        </p:spPr>
        <p:txBody>
          <a:bodyPr/>
          <a:lstStyle/>
          <a:p>
            <a:r>
              <a:rPr lang="sv-SE" dirty="0" smtClean="0"/>
              <a:t>Prognoser och scenarier i Inriktningsplaneringen</a:t>
            </a:r>
            <a:endParaRPr lang="sv-SE" dirty="0"/>
          </a:p>
        </p:txBody>
      </p:sp>
    </p:spTree>
    <p:extLst>
      <p:ext uri="{BB962C8B-B14F-4D97-AF65-F5344CB8AC3E}">
        <p14:creationId xmlns:p14="http://schemas.microsoft.com/office/powerpoint/2010/main" val="1181868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upp 1"/>
          <p:cNvGrpSpPr/>
          <p:nvPr/>
        </p:nvGrpSpPr>
        <p:grpSpPr>
          <a:xfrm>
            <a:off x="293915" y="952827"/>
            <a:ext cx="8788295" cy="4615216"/>
            <a:chOff x="518368" y="1073208"/>
            <a:chExt cx="8107279" cy="4044856"/>
          </a:xfrm>
        </p:grpSpPr>
        <p:sp>
          <p:nvSpPr>
            <p:cNvPr id="5" name="Freeform 5"/>
            <p:cNvSpPr>
              <a:spLocks noEditPoints="1"/>
            </p:cNvSpPr>
            <p:nvPr/>
          </p:nvSpPr>
          <p:spPr bwMode="auto">
            <a:xfrm>
              <a:off x="2659580" y="3070975"/>
              <a:ext cx="3510000" cy="77391"/>
            </a:xfrm>
            <a:custGeom>
              <a:avLst/>
              <a:gdLst>
                <a:gd name="T0" fmla="*/ 35 w 2749"/>
                <a:gd name="T1" fmla="*/ 20 h 65"/>
                <a:gd name="T2" fmla="*/ 2714 w 2749"/>
                <a:gd name="T3" fmla="*/ 40 h 65"/>
                <a:gd name="T4" fmla="*/ 2714 w 2749"/>
                <a:gd name="T5" fmla="*/ 45 h 65"/>
                <a:gd name="T6" fmla="*/ 35 w 2749"/>
                <a:gd name="T7" fmla="*/ 25 h 65"/>
                <a:gd name="T8" fmla="*/ 35 w 2749"/>
                <a:gd name="T9" fmla="*/ 20 h 65"/>
                <a:gd name="T10" fmla="*/ 42 w 2749"/>
                <a:gd name="T11" fmla="*/ 45 h 65"/>
                <a:gd name="T12" fmla="*/ 0 w 2749"/>
                <a:gd name="T13" fmla="*/ 22 h 65"/>
                <a:gd name="T14" fmla="*/ 43 w 2749"/>
                <a:gd name="T15" fmla="*/ 0 h 65"/>
                <a:gd name="T16" fmla="*/ 42 w 2749"/>
                <a:gd name="T17" fmla="*/ 45 h 65"/>
                <a:gd name="T18" fmla="*/ 2707 w 2749"/>
                <a:gd name="T19" fmla="*/ 20 h 65"/>
                <a:gd name="T20" fmla="*/ 2749 w 2749"/>
                <a:gd name="T21" fmla="*/ 43 h 65"/>
                <a:gd name="T22" fmla="*/ 2707 w 2749"/>
                <a:gd name="T23" fmla="*/ 65 h 65"/>
                <a:gd name="T24" fmla="*/ 2707 w 2749"/>
                <a:gd name="T25" fmla="*/ 2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9" h="65">
                  <a:moveTo>
                    <a:pt x="35" y="20"/>
                  </a:moveTo>
                  <a:lnTo>
                    <a:pt x="2714" y="40"/>
                  </a:lnTo>
                  <a:lnTo>
                    <a:pt x="2714" y="45"/>
                  </a:lnTo>
                  <a:lnTo>
                    <a:pt x="35" y="25"/>
                  </a:lnTo>
                  <a:lnTo>
                    <a:pt x="35" y="20"/>
                  </a:lnTo>
                  <a:close/>
                  <a:moveTo>
                    <a:pt x="42" y="45"/>
                  </a:moveTo>
                  <a:lnTo>
                    <a:pt x="0" y="22"/>
                  </a:lnTo>
                  <a:lnTo>
                    <a:pt x="43" y="0"/>
                  </a:lnTo>
                  <a:lnTo>
                    <a:pt x="42" y="45"/>
                  </a:lnTo>
                  <a:close/>
                  <a:moveTo>
                    <a:pt x="2707" y="20"/>
                  </a:moveTo>
                  <a:lnTo>
                    <a:pt x="2749" y="43"/>
                  </a:lnTo>
                  <a:lnTo>
                    <a:pt x="2707" y="65"/>
                  </a:lnTo>
                  <a:lnTo>
                    <a:pt x="2707" y="20"/>
                  </a:lnTo>
                  <a:close/>
                </a:path>
              </a:pathLst>
            </a:custGeom>
            <a:solidFill>
              <a:srgbClr val="000000"/>
            </a:solidFill>
            <a:ln w="28575" cap="flat">
              <a:solidFill>
                <a:srgbClr val="000000"/>
              </a:solidFill>
              <a:prstDash val="solid"/>
              <a:round/>
              <a:headEnd/>
              <a:tailEnd/>
            </a:ln>
          </p:spPr>
          <p:txBody>
            <a:bodyPr vert="horz" wrap="square" lIns="68580" tIns="34290" rIns="68580" bIns="34290" numCol="1" anchor="t" anchorCtr="0" compatLnSpc="1">
              <a:prstTxWarp prst="textNoShape">
                <a:avLst/>
              </a:prstTxWarp>
            </a:bodyPr>
            <a:lstStyle/>
            <a:p>
              <a:endParaRPr lang="sv-SE" sz="2000"/>
            </a:p>
          </p:txBody>
        </p:sp>
        <p:sp>
          <p:nvSpPr>
            <p:cNvPr id="6" name="Freeform 6"/>
            <p:cNvSpPr>
              <a:spLocks noEditPoints="1"/>
            </p:cNvSpPr>
            <p:nvPr/>
          </p:nvSpPr>
          <p:spPr bwMode="auto">
            <a:xfrm>
              <a:off x="4391026" y="1376349"/>
              <a:ext cx="51197" cy="3454004"/>
            </a:xfrm>
            <a:custGeom>
              <a:avLst/>
              <a:gdLst>
                <a:gd name="T0" fmla="*/ 24 w 43"/>
                <a:gd name="T1" fmla="*/ 38 h 2901"/>
                <a:gd name="T2" fmla="*/ 24 w 43"/>
                <a:gd name="T3" fmla="*/ 2864 h 2901"/>
                <a:gd name="T4" fmla="*/ 19 w 43"/>
                <a:gd name="T5" fmla="*/ 2864 h 2901"/>
                <a:gd name="T6" fmla="*/ 19 w 43"/>
                <a:gd name="T7" fmla="*/ 38 h 2901"/>
                <a:gd name="T8" fmla="*/ 24 w 43"/>
                <a:gd name="T9" fmla="*/ 38 h 2901"/>
                <a:gd name="T10" fmla="*/ 0 w 43"/>
                <a:gd name="T11" fmla="*/ 45 h 2901"/>
                <a:gd name="T12" fmla="*/ 22 w 43"/>
                <a:gd name="T13" fmla="*/ 0 h 2901"/>
                <a:gd name="T14" fmla="*/ 43 w 43"/>
                <a:gd name="T15" fmla="*/ 45 h 2901"/>
                <a:gd name="T16" fmla="*/ 0 w 43"/>
                <a:gd name="T17" fmla="*/ 45 h 2901"/>
                <a:gd name="T18" fmla="*/ 43 w 43"/>
                <a:gd name="T19" fmla="*/ 2856 h 2901"/>
                <a:gd name="T20" fmla="*/ 22 w 43"/>
                <a:gd name="T21" fmla="*/ 2901 h 2901"/>
                <a:gd name="T22" fmla="*/ 0 w 43"/>
                <a:gd name="T23" fmla="*/ 2856 h 2901"/>
                <a:gd name="T24" fmla="*/ 43 w 43"/>
                <a:gd name="T25" fmla="*/ 2856 h 2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2901">
                  <a:moveTo>
                    <a:pt x="24" y="38"/>
                  </a:moveTo>
                  <a:lnTo>
                    <a:pt x="24" y="2864"/>
                  </a:lnTo>
                  <a:lnTo>
                    <a:pt x="19" y="2864"/>
                  </a:lnTo>
                  <a:lnTo>
                    <a:pt x="19" y="38"/>
                  </a:lnTo>
                  <a:lnTo>
                    <a:pt x="24" y="38"/>
                  </a:lnTo>
                  <a:close/>
                  <a:moveTo>
                    <a:pt x="0" y="45"/>
                  </a:moveTo>
                  <a:lnTo>
                    <a:pt x="22" y="0"/>
                  </a:lnTo>
                  <a:lnTo>
                    <a:pt x="43" y="45"/>
                  </a:lnTo>
                  <a:lnTo>
                    <a:pt x="0" y="45"/>
                  </a:lnTo>
                  <a:close/>
                  <a:moveTo>
                    <a:pt x="43" y="2856"/>
                  </a:moveTo>
                  <a:lnTo>
                    <a:pt x="22" y="2901"/>
                  </a:lnTo>
                  <a:lnTo>
                    <a:pt x="0" y="2856"/>
                  </a:lnTo>
                  <a:lnTo>
                    <a:pt x="43" y="2856"/>
                  </a:lnTo>
                  <a:close/>
                </a:path>
              </a:pathLst>
            </a:custGeom>
            <a:solidFill>
              <a:srgbClr val="000000"/>
            </a:solidFill>
            <a:ln w="28575" cap="flat">
              <a:solidFill>
                <a:srgbClr val="000000"/>
              </a:solidFill>
              <a:prstDash val="solid"/>
              <a:round/>
              <a:headEnd/>
              <a:tailEnd/>
            </a:ln>
          </p:spPr>
          <p:txBody>
            <a:bodyPr vert="horz" wrap="square" lIns="68580" tIns="34290" rIns="68580" bIns="34290" numCol="1" anchor="t" anchorCtr="0" compatLnSpc="1">
              <a:prstTxWarp prst="textNoShape">
                <a:avLst/>
              </a:prstTxWarp>
            </a:bodyPr>
            <a:lstStyle/>
            <a:p>
              <a:endParaRPr lang="sv-SE" sz="2000"/>
            </a:p>
          </p:txBody>
        </p:sp>
        <p:sp>
          <p:nvSpPr>
            <p:cNvPr id="7" name="Rectangle 7"/>
            <p:cNvSpPr>
              <a:spLocks noChangeArrowheads="1"/>
            </p:cNvSpPr>
            <p:nvPr/>
          </p:nvSpPr>
          <p:spPr bwMode="auto">
            <a:xfrm>
              <a:off x="4549291" y="1570051"/>
              <a:ext cx="1524000" cy="1406129"/>
            </a:xfrm>
            <a:prstGeom prst="rect">
              <a:avLst/>
            </a:prstGeom>
            <a:noFill/>
            <a:ln w="38100" cap="flat">
              <a:solidFill>
                <a:srgbClr val="00B05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sv-SE" sz="2000"/>
            </a:p>
          </p:txBody>
        </p:sp>
        <p:sp>
          <p:nvSpPr>
            <p:cNvPr id="13" name="Rectangle 13"/>
            <p:cNvSpPr>
              <a:spLocks noChangeArrowheads="1"/>
            </p:cNvSpPr>
            <p:nvPr/>
          </p:nvSpPr>
          <p:spPr bwMode="auto">
            <a:xfrm>
              <a:off x="5593557" y="2657930"/>
              <a:ext cx="60" cy="26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sv-SE" altLang="sv-SE" sz="2000" dirty="0"/>
            </a:p>
          </p:txBody>
        </p:sp>
        <p:sp>
          <p:nvSpPr>
            <p:cNvPr id="16" name="Rectangle 16"/>
            <p:cNvSpPr>
              <a:spLocks noChangeArrowheads="1"/>
            </p:cNvSpPr>
            <p:nvPr/>
          </p:nvSpPr>
          <p:spPr bwMode="auto">
            <a:xfrm>
              <a:off x="4549291" y="3248104"/>
              <a:ext cx="1524000" cy="1406129"/>
            </a:xfrm>
            <a:prstGeom prst="rect">
              <a:avLst/>
            </a:prstGeom>
            <a:noFill/>
            <a:ln w="381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sv-SE" sz="2000"/>
            </a:p>
          </p:txBody>
        </p:sp>
        <p:sp>
          <p:nvSpPr>
            <p:cNvPr id="26" name="Rectangle 26"/>
            <p:cNvSpPr>
              <a:spLocks noChangeArrowheads="1"/>
            </p:cNvSpPr>
            <p:nvPr/>
          </p:nvSpPr>
          <p:spPr bwMode="auto">
            <a:xfrm>
              <a:off x="2758767" y="3248104"/>
              <a:ext cx="1522810" cy="1406129"/>
            </a:xfrm>
            <a:prstGeom prst="rect">
              <a:avLst/>
            </a:prstGeom>
            <a:noFill/>
            <a:ln w="381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sv-SE" sz="2000"/>
            </a:p>
          </p:txBody>
        </p:sp>
        <p:sp>
          <p:nvSpPr>
            <p:cNvPr id="34" name="Rectangle 34"/>
            <p:cNvSpPr>
              <a:spLocks noChangeArrowheads="1"/>
            </p:cNvSpPr>
            <p:nvPr/>
          </p:nvSpPr>
          <p:spPr bwMode="auto">
            <a:xfrm>
              <a:off x="2768658" y="1570051"/>
              <a:ext cx="1522810" cy="1406129"/>
            </a:xfrm>
            <a:prstGeom prst="rect">
              <a:avLst/>
            </a:prstGeom>
            <a:noFill/>
            <a:ln w="381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sv-SE" sz="2000"/>
            </a:p>
          </p:txBody>
        </p:sp>
        <p:sp>
          <p:nvSpPr>
            <p:cNvPr id="41" name="Rectangle 41"/>
            <p:cNvSpPr>
              <a:spLocks noChangeArrowheads="1"/>
            </p:cNvSpPr>
            <p:nvPr/>
          </p:nvSpPr>
          <p:spPr bwMode="auto">
            <a:xfrm>
              <a:off x="4469607" y="1073208"/>
              <a:ext cx="60" cy="26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sv-SE" altLang="sv-SE" sz="2000" dirty="0"/>
            </a:p>
          </p:txBody>
        </p:sp>
        <p:sp>
          <p:nvSpPr>
            <p:cNvPr id="43" name="Rectangle 43"/>
            <p:cNvSpPr>
              <a:spLocks noChangeArrowheads="1"/>
            </p:cNvSpPr>
            <p:nvPr/>
          </p:nvSpPr>
          <p:spPr bwMode="auto">
            <a:xfrm>
              <a:off x="3446583" y="1124405"/>
              <a:ext cx="1941644" cy="18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b="1" dirty="0">
                  <a:solidFill>
                    <a:srgbClr val="000000"/>
                  </a:solidFill>
                </a:rPr>
                <a:t>Lite bil- och lastbilstrafik</a:t>
              </a:r>
              <a:endParaRPr lang="sv-SE" altLang="sv-SE" sz="2000" b="1" dirty="0"/>
            </a:p>
          </p:txBody>
        </p:sp>
        <p:sp>
          <p:nvSpPr>
            <p:cNvPr id="67" name="Rectangle 43"/>
            <p:cNvSpPr>
              <a:spLocks noChangeArrowheads="1"/>
            </p:cNvSpPr>
            <p:nvPr/>
          </p:nvSpPr>
          <p:spPr bwMode="auto">
            <a:xfrm>
              <a:off x="3324588" y="4921856"/>
              <a:ext cx="2188100"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b="1" dirty="0">
                  <a:solidFill>
                    <a:srgbClr val="000000"/>
                  </a:solidFill>
                </a:rPr>
                <a:t>Mycket bil- och lastbilstrafik</a:t>
              </a:r>
              <a:endParaRPr lang="sv-SE" altLang="sv-SE" sz="2000" b="1" dirty="0"/>
            </a:p>
          </p:txBody>
        </p:sp>
        <p:sp>
          <p:nvSpPr>
            <p:cNvPr id="68" name="Rectangle 43"/>
            <p:cNvSpPr>
              <a:spLocks noChangeArrowheads="1"/>
            </p:cNvSpPr>
            <p:nvPr/>
          </p:nvSpPr>
          <p:spPr bwMode="auto">
            <a:xfrm>
              <a:off x="6247762" y="4274031"/>
              <a:ext cx="2377885" cy="37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i="1" dirty="0">
                  <a:solidFill>
                    <a:srgbClr val="000000"/>
                  </a:solidFill>
                </a:rPr>
                <a:t>Energi och resurskrävande.</a:t>
              </a:r>
            </a:p>
            <a:p>
              <a:r>
                <a:rPr lang="sv-SE" altLang="sv-SE" sz="1400" i="1" dirty="0">
                  <a:solidFill>
                    <a:srgbClr val="000000"/>
                  </a:solidFill>
                </a:rPr>
                <a:t>Ej hållbart i ett globalt perspektiv</a:t>
              </a:r>
              <a:endParaRPr lang="sv-SE" altLang="sv-SE" sz="1400" i="1" dirty="0"/>
            </a:p>
          </p:txBody>
        </p:sp>
        <p:sp>
          <p:nvSpPr>
            <p:cNvPr id="69" name="Rectangle 43"/>
            <p:cNvSpPr>
              <a:spLocks noChangeArrowheads="1"/>
            </p:cNvSpPr>
            <p:nvPr/>
          </p:nvSpPr>
          <p:spPr bwMode="auto">
            <a:xfrm>
              <a:off x="518368" y="4426709"/>
              <a:ext cx="2157547" cy="18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i="1" dirty="0">
                  <a:solidFill>
                    <a:srgbClr val="000000"/>
                  </a:solidFill>
                </a:rPr>
                <a:t>Mycket höga koldioxidutsläpp</a:t>
              </a:r>
              <a:endParaRPr lang="sv-SE" altLang="sv-SE" sz="1400" i="1" dirty="0"/>
            </a:p>
          </p:txBody>
        </p:sp>
        <p:sp>
          <p:nvSpPr>
            <p:cNvPr id="70" name="Rectangle 43"/>
            <p:cNvSpPr>
              <a:spLocks noChangeArrowheads="1"/>
            </p:cNvSpPr>
            <p:nvPr/>
          </p:nvSpPr>
          <p:spPr bwMode="auto">
            <a:xfrm>
              <a:off x="6280724" y="3023883"/>
              <a:ext cx="1779333"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b="1" dirty="0">
                  <a:solidFill>
                    <a:srgbClr val="000000"/>
                  </a:solidFill>
                </a:rPr>
                <a:t>Hög teknisk utveckling</a:t>
              </a:r>
              <a:endParaRPr lang="sv-SE" altLang="sv-SE" sz="2000" b="1" dirty="0"/>
            </a:p>
          </p:txBody>
        </p:sp>
        <p:sp>
          <p:nvSpPr>
            <p:cNvPr id="71" name="Rectangle 43"/>
            <p:cNvSpPr>
              <a:spLocks noChangeArrowheads="1"/>
            </p:cNvSpPr>
            <p:nvPr/>
          </p:nvSpPr>
          <p:spPr bwMode="auto">
            <a:xfrm>
              <a:off x="812773" y="2996454"/>
              <a:ext cx="1752083"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b="1" dirty="0">
                  <a:solidFill>
                    <a:srgbClr val="000000"/>
                  </a:solidFill>
                </a:rPr>
                <a:t>Låg teknisk utveckling</a:t>
              </a:r>
              <a:endParaRPr lang="sv-SE" altLang="sv-SE" sz="2000" b="1" dirty="0"/>
            </a:p>
          </p:txBody>
        </p:sp>
        <p:sp>
          <p:nvSpPr>
            <p:cNvPr id="73" name="Rectangle 43"/>
            <p:cNvSpPr>
              <a:spLocks noChangeArrowheads="1"/>
            </p:cNvSpPr>
            <p:nvPr/>
          </p:nvSpPr>
          <p:spPr bwMode="auto">
            <a:xfrm>
              <a:off x="810026" y="1568053"/>
              <a:ext cx="1761232" cy="566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sv-SE" altLang="sv-SE" sz="1400" i="1" dirty="0">
                  <a:solidFill>
                    <a:srgbClr val="000000"/>
                  </a:solidFill>
                </a:rPr>
                <a:t>Lägre utsläpp </a:t>
              </a:r>
            </a:p>
            <a:p>
              <a:pPr algn="r"/>
              <a:r>
                <a:rPr lang="sv-SE" altLang="sv-SE" sz="1400" i="1" dirty="0">
                  <a:solidFill>
                    <a:srgbClr val="000000"/>
                  </a:solidFill>
                </a:rPr>
                <a:t>men klarar inte mål </a:t>
              </a:r>
            </a:p>
            <a:p>
              <a:pPr algn="r"/>
              <a:r>
                <a:rPr lang="sv-SE" altLang="sv-SE" sz="1400" i="1" dirty="0">
                  <a:solidFill>
                    <a:srgbClr val="000000"/>
                  </a:solidFill>
                </a:rPr>
                <a:t>vare sig 2030 och 2045 </a:t>
              </a:r>
              <a:endParaRPr lang="sv-SE" altLang="sv-SE" sz="1400" i="1" dirty="0"/>
            </a:p>
          </p:txBody>
        </p:sp>
        <p:sp>
          <p:nvSpPr>
            <p:cNvPr id="74" name="Rectangle 43"/>
            <p:cNvSpPr>
              <a:spLocks noChangeArrowheads="1"/>
            </p:cNvSpPr>
            <p:nvPr/>
          </p:nvSpPr>
          <p:spPr bwMode="auto">
            <a:xfrm>
              <a:off x="6245551" y="1568053"/>
              <a:ext cx="2302467" cy="566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i="1" dirty="0">
                  <a:solidFill>
                    <a:srgbClr val="000000"/>
                  </a:solidFill>
                </a:rPr>
                <a:t>Låga utsläpp</a:t>
              </a:r>
            </a:p>
            <a:p>
              <a:r>
                <a:rPr lang="sv-SE" altLang="sv-SE" sz="1400" i="1" dirty="0">
                  <a:solidFill>
                    <a:srgbClr val="000000"/>
                  </a:solidFill>
                </a:rPr>
                <a:t>Resurseffektivt</a:t>
              </a:r>
            </a:p>
            <a:p>
              <a:r>
                <a:rPr lang="sv-SE" altLang="sv-SE" sz="1400" i="1" dirty="0">
                  <a:solidFill>
                    <a:srgbClr val="000000"/>
                  </a:solidFill>
                </a:rPr>
                <a:t>Klarar mål både 2030 och 2045</a:t>
              </a:r>
              <a:endParaRPr lang="sv-SE" altLang="sv-SE" sz="1400" i="1" dirty="0"/>
            </a:p>
          </p:txBody>
        </p:sp>
        <p:sp>
          <p:nvSpPr>
            <p:cNvPr id="75" name="Rectangle 43"/>
            <p:cNvSpPr>
              <a:spLocks noChangeArrowheads="1"/>
            </p:cNvSpPr>
            <p:nvPr/>
          </p:nvSpPr>
          <p:spPr bwMode="auto">
            <a:xfrm>
              <a:off x="2814331" y="1692394"/>
              <a:ext cx="1431463" cy="84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dirty="0">
                  <a:solidFill>
                    <a:srgbClr val="000000"/>
                  </a:solidFill>
                </a:rPr>
                <a:t>Transporteffektivt,</a:t>
              </a:r>
            </a:p>
            <a:p>
              <a:r>
                <a:rPr lang="sv-SE" altLang="sv-SE" sz="1400" dirty="0">
                  <a:solidFill>
                    <a:srgbClr val="000000"/>
                  </a:solidFill>
                </a:rPr>
                <a:t>teknikutveckling</a:t>
              </a:r>
            </a:p>
            <a:p>
              <a:r>
                <a:rPr lang="sv-SE" altLang="sv-SE" sz="1400" dirty="0">
                  <a:solidFill>
                    <a:srgbClr val="000000"/>
                  </a:solidFill>
                </a:rPr>
                <a:t>enligt fattade beslut</a:t>
              </a:r>
            </a:p>
            <a:p>
              <a:pPr>
                <a:spcBef>
                  <a:spcPts val="750"/>
                </a:spcBef>
              </a:pPr>
              <a:r>
                <a:rPr lang="sv-SE" altLang="sv-SE" sz="1400" i="1" dirty="0">
                  <a:solidFill>
                    <a:srgbClr val="000000"/>
                  </a:solidFill>
                </a:rPr>
                <a:t>(Inget scenario)</a:t>
              </a:r>
              <a:endParaRPr lang="sv-SE" altLang="sv-SE" sz="1400" i="1" dirty="0"/>
            </a:p>
          </p:txBody>
        </p:sp>
        <p:sp>
          <p:nvSpPr>
            <p:cNvPr id="76" name="Rectangle 43"/>
            <p:cNvSpPr>
              <a:spLocks noChangeArrowheads="1"/>
            </p:cNvSpPr>
            <p:nvPr/>
          </p:nvSpPr>
          <p:spPr bwMode="auto">
            <a:xfrm>
              <a:off x="4647240" y="1662748"/>
              <a:ext cx="1366397" cy="1108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dirty="0">
                  <a:solidFill>
                    <a:srgbClr val="000000"/>
                  </a:solidFill>
                </a:rPr>
                <a:t>Transporteffektivt,</a:t>
              </a:r>
            </a:p>
            <a:p>
              <a:r>
                <a:rPr lang="sv-SE" altLang="sv-SE" sz="1400" dirty="0">
                  <a:solidFill>
                    <a:srgbClr val="000000"/>
                  </a:solidFill>
                </a:rPr>
                <a:t>teknisk utveckling</a:t>
              </a:r>
            </a:p>
            <a:p>
              <a:r>
                <a:rPr lang="sv-SE" altLang="sv-SE" sz="1400" dirty="0">
                  <a:solidFill>
                    <a:srgbClr val="000000"/>
                  </a:solidFill>
                </a:rPr>
                <a:t>av fordon och driv-</a:t>
              </a:r>
            </a:p>
            <a:p>
              <a:r>
                <a:rPr lang="sv-SE" altLang="sv-SE" sz="1400" dirty="0">
                  <a:solidFill>
                    <a:srgbClr val="000000"/>
                  </a:solidFill>
                </a:rPr>
                <a:t>medel</a:t>
              </a:r>
            </a:p>
            <a:p>
              <a:pPr>
                <a:spcBef>
                  <a:spcPts val="750"/>
                </a:spcBef>
              </a:pPr>
              <a:r>
                <a:rPr lang="sv-SE" altLang="sv-SE" sz="1000" b="1" dirty="0">
                  <a:solidFill>
                    <a:srgbClr val="00B050"/>
                  </a:solidFill>
                </a:rPr>
                <a:t>(Transporteffektivt, 3)</a:t>
              </a:r>
            </a:p>
            <a:p>
              <a:r>
                <a:rPr lang="sv-SE" altLang="sv-SE" sz="1000" b="1" dirty="0">
                  <a:solidFill>
                    <a:srgbClr val="00B050"/>
                  </a:solidFill>
                </a:rPr>
                <a:t>(Transportsnålt, 4)</a:t>
              </a:r>
            </a:p>
          </p:txBody>
        </p:sp>
        <p:sp>
          <p:nvSpPr>
            <p:cNvPr id="77" name="Rectangle 43"/>
            <p:cNvSpPr>
              <a:spLocks noChangeArrowheads="1"/>
            </p:cNvSpPr>
            <p:nvPr/>
          </p:nvSpPr>
          <p:spPr bwMode="auto">
            <a:xfrm>
              <a:off x="2809572" y="3344566"/>
              <a:ext cx="1431463" cy="103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dirty="0">
                  <a:solidFill>
                    <a:srgbClr val="000000"/>
                  </a:solidFill>
                </a:rPr>
                <a:t>Trafikutveckling</a:t>
              </a:r>
              <a:br>
                <a:rPr lang="sv-SE" altLang="sv-SE" sz="1400" dirty="0">
                  <a:solidFill>
                    <a:srgbClr val="000000"/>
                  </a:solidFill>
                </a:rPr>
              </a:br>
              <a:r>
                <a:rPr lang="sv-SE" altLang="sv-SE" sz="1400" dirty="0">
                  <a:solidFill>
                    <a:srgbClr val="000000"/>
                  </a:solidFill>
                </a:rPr>
                <a:t>enligt prognos</a:t>
              </a:r>
            </a:p>
            <a:p>
              <a:r>
                <a:rPr lang="sv-SE" altLang="sv-SE" sz="1400" dirty="0">
                  <a:solidFill>
                    <a:srgbClr val="000000"/>
                  </a:solidFill>
                </a:rPr>
                <a:t>teknikutveckling </a:t>
              </a:r>
            </a:p>
            <a:p>
              <a:r>
                <a:rPr lang="sv-SE" altLang="sv-SE" sz="1400" dirty="0">
                  <a:solidFill>
                    <a:srgbClr val="000000"/>
                  </a:solidFill>
                </a:rPr>
                <a:t>enligt fattade beslut</a:t>
              </a:r>
            </a:p>
            <a:p>
              <a:pPr>
                <a:spcBef>
                  <a:spcPts val="750"/>
                </a:spcBef>
              </a:pPr>
              <a:r>
                <a:rPr lang="sv-SE" altLang="sv-SE" sz="1400" i="1" dirty="0">
                  <a:solidFill>
                    <a:srgbClr val="000000"/>
                  </a:solidFill>
                </a:rPr>
                <a:t>(Referensscenario)</a:t>
              </a:r>
              <a:endParaRPr lang="sv-SE" altLang="sv-SE" sz="1400" i="1" dirty="0"/>
            </a:p>
          </p:txBody>
        </p:sp>
        <p:sp>
          <p:nvSpPr>
            <p:cNvPr id="78" name="Rectangle 43"/>
            <p:cNvSpPr>
              <a:spLocks noChangeArrowheads="1"/>
            </p:cNvSpPr>
            <p:nvPr/>
          </p:nvSpPr>
          <p:spPr bwMode="auto">
            <a:xfrm>
              <a:off x="4647240" y="3344566"/>
              <a:ext cx="1382604" cy="12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v-SE" altLang="sv-SE" sz="1400" dirty="0">
                  <a:solidFill>
                    <a:srgbClr val="000000"/>
                  </a:solidFill>
                </a:rPr>
                <a:t>Trafikutveckling</a:t>
              </a:r>
              <a:br>
                <a:rPr lang="sv-SE" altLang="sv-SE" sz="1400" dirty="0">
                  <a:solidFill>
                    <a:srgbClr val="000000"/>
                  </a:solidFill>
                </a:rPr>
              </a:br>
              <a:r>
                <a:rPr lang="sv-SE" altLang="sv-SE" sz="1400" dirty="0">
                  <a:solidFill>
                    <a:srgbClr val="000000"/>
                  </a:solidFill>
                </a:rPr>
                <a:t>enligt prognos och</a:t>
              </a:r>
            </a:p>
            <a:p>
              <a:r>
                <a:rPr lang="sv-SE" altLang="sv-SE" sz="1400" dirty="0">
                  <a:solidFill>
                    <a:srgbClr val="000000"/>
                  </a:solidFill>
                </a:rPr>
                <a:t>teknisk utveckling </a:t>
              </a:r>
            </a:p>
            <a:p>
              <a:r>
                <a:rPr lang="sv-SE" altLang="sv-SE" sz="1400" dirty="0">
                  <a:solidFill>
                    <a:srgbClr val="000000"/>
                  </a:solidFill>
                </a:rPr>
                <a:t>Av fordon och driv-</a:t>
              </a:r>
              <a:br>
                <a:rPr lang="sv-SE" altLang="sv-SE" sz="1400" dirty="0">
                  <a:solidFill>
                    <a:srgbClr val="000000"/>
                  </a:solidFill>
                </a:rPr>
              </a:br>
              <a:r>
                <a:rPr lang="sv-SE" altLang="sv-SE" sz="1400" dirty="0">
                  <a:solidFill>
                    <a:srgbClr val="000000"/>
                  </a:solidFill>
                </a:rPr>
                <a:t>medel</a:t>
              </a:r>
            </a:p>
            <a:p>
              <a:pPr>
                <a:spcBef>
                  <a:spcPts val="750"/>
                </a:spcBef>
              </a:pPr>
              <a:r>
                <a:rPr lang="sv-SE" altLang="sv-SE" sz="1400" i="1" dirty="0">
                  <a:solidFill>
                    <a:srgbClr val="000000"/>
                  </a:solidFill>
                </a:rPr>
                <a:t>(Biodrivmedel, 2)</a:t>
              </a:r>
              <a:endParaRPr lang="sv-SE" altLang="sv-SE" sz="1400" i="1" dirty="0"/>
            </a:p>
          </p:txBody>
        </p:sp>
      </p:grpSp>
    </p:spTree>
    <p:extLst>
      <p:ext uri="{BB962C8B-B14F-4D97-AF65-F5344CB8AC3E}">
        <p14:creationId xmlns:p14="http://schemas.microsoft.com/office/powerpoint/2010/main" val="2201713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23477" y="1291113"/>
            <a:ext cx="8014670" cy="4804887"/>
          </a:xfrm>
        </p:spPr>
        <p:txBody>
          <a:bodyPr>
            <a:normAutofit/>
          </a:bodyPr>
          <a:lstStyle/>
          <a:p>
            <a:pPr>
              <a:spcAft>
                <a:spcPts val="900"/>
              </a:spcAft>
            </a:pPr>
            <a:r>
              <a:rPr lang="sv-SE" dirty="0" smtClean="0">
                <a:latin typeface="Arial" charset="0"/>
                <a:cs typeface="Arial" charset="0"/>
              </a:rPr>
              <a:t>Beslutad reduktionsplikt t.o.m. 2020</a:t>
            </a:r>
          </a:p>
          <a:p>
            <a:pPr>
              <a:spcAft>
                <a:spcPts val="900"/>
              </a:spcAft>
            </a:pPr>
            <a:r>
              <a:rPr lang="sv-SE" dirty="0" smtClean="0">
                <a:latin typeface="Arial" charset="0"/>
                <a:cs typeface="Arial" charset="0"/>
              </a:rPr>
              <a:t>Överenskomna koldioxidkrav för lätta och tunga fordon</a:t>
            </a:r>
          </a:p>
          <a:p>
            <a:pPr lvl="1">
              <a:spcAft>
                <a:spcPts val="900"/>
              </a:spcAft>
            </a:pPr>
            <a:r>
              <a:rPr lang="sv-SE" dirty="0" smtClean="0">
                <a:latin typeface="Arial" charset="0"/>
                <a:cs typeface="Arial" charset="0"/>
              </a:rPr>
              <a:t>37,5 procents reduktion av koldioxidutsläppet för nya personbilar till 2030 jämfört med 2021</a:t>
            </a:r>
          </a:p>
          <a:p>
            <a:pPr lvl="1">
              <a:spcAft>
                <a:spcPts val="900"/>
              </a:spcAft>
            </a:pPr>
            <a:r>
              <a:rPr lang="sv-SE" dirty="0" smtClean="0">
                <a:latin typeface="Arial" charset="0"/>
                <a:cs typeface="Arial" charset="0"/>
              </a:rPr>
              <a:t>30 procents reduktion av koldioxidutsläppet för nya tunga lastbilar till 2030 jämfört med 2019</a:t>
            </a:r>
          </a:p>
          <a:p>
            <a:pPr>
              <a:spcAft>
                <a:spcPts val="900"/>
              </a:spcAft>
            </a:pPr>
            <a:r>
              <a:rPr lang="sv-SE" dirty="0">
                <a:latin typeface="Arial" charset="0"/>
                <a:cs typeface="Arial" charset="0"/>
              </a:rPr>
              <a:t>Nationellt styrmedel för energieffektiva tunga fordon</a:t>
            </a:r>
          </a:p>
          <a:p>
            <a:pPr lvl="1">
              <a:spcAft>
                <a:spcPts val="900"/>
              </a:spcAft>
            </a:pPr>
            <a:r>
              <a:rPr lang="sv-SE" dirty="0">
                <a:latin typeface="Arial" charset="0"/>
                <a:cs typeface="Arial" charset="0"/>
              </a:rPr>
              <a:t>Säkerställer att reduktionen på EU-nivå även sker i Sverige</a:t>
            </a:r>
          </a:p>
          <a:p>
            <a:pPr>
              <a:spcAft>
                <a:spcPts val="900"/>
              </a:spcAft>
            </a:pPr>
            <a:r>
              <a:rPr lang="sv-SE" dirty="0" smtClean="0">
                <a:latin typeface="Arial" charset="0"/>
                <a:cs typeface="Arial" charset="0"/>
              </a:rPr>
              <a:t>Förstärkt bonus-</a:t>
            </a:r>
            <a:r>
              <a:rPr lang="sv-SE" dirty="0" err="1" smtClean="0">
                <a:latin typeface="Arial" charset="0"/>
                <a:cs typeface="Arial" charset="0"/>
              </a:rPr>
              <a:t>malus</a:t>
            </a:r>
            <a:r>
              <a:rPr lang="sv-SE" dirty="0" smtClean="0">
                <a:latin typeface="Arial" charset="0"/>
                <a:cs typeface="Arial" charset="0"/>
              </a:rPr>
              <a:t> lätta fordon (utom prognos A)</a:t>
            </a:r>
          </a:p>
          <a:p>
            <a:pPr lvl="1">
              <a:spcAft>
                <a:spcPts val="900"/>
              </a:spcAft>
            </a:pPr>
            <a:r>
              <a:rPr lang="sv-SE" dirty="0" smtClean="0">
                <a:latin typeface="Arial" charset="0"/>
                <a:cs typeface="Arial" charset="0"/>
              </a:rPr>
              <a:t>Höjer reduktionen av koldioxid till 50 procent för personbil till 2030 jämfört med 2021</a:t>
            </a:r>
          </a:p>
          <a:p>
            <a:pPr marL="457189" lvl="1" indent="0">
              <a:spcAft>
                <a:spcPts val="900"/>
              </a:spcAft>
              <a:buNone/>
            </a:pPr>
            <a:endParaRPr lang="sv-SE" dirty="0" smtClean="0">
              <a:latin typeface="Arial" charset="0"/>
              <a:cs typeface="Arial" charset="0"/>
            </a:endParaRPr>
          </a:p>
          <a:p>
            <a:pPr lvl="1">
              <a:spcAft>
                <a:spcPts val="900"/>
              </a:spcAft>
            </a:pPr>
            <a:endParaRPr lang="sv-SE" dirty="0" smtClean="0">
              <a:latin typeface="Arial" charset="0"/>
              <a:cs typeface="Arial" charset="0"/>
            </a:endParaRPr>
          </a:p>
          <a:p>
            <a:pPr>
              <a:spcAft>
                <a:spcPts val="900"/>
              </a:spcAft>
            </a:pPr>
            <a:endParaRPr lang="sv-SE" dirty="0" smtClean="0">
              <a:latin typeface="Arial" charset="0"/>
              <a:cs typeface="Arial" charset="0"/>
            </a:endParaRPr>
          </a:p>
          <a:p>
            <a:pPr marL="0" indent="0">
              <a:spcAft>
                <a:spcPts val="900"/>
              </a:spcAft>
              <a:buNone/>
            </a:pPr>
            <a:endParaRPr lang="sv-SE" dirty="0" smtClean="0">
              <a:latin typeface="Arial" charset="0"/>
              <a:cs typeface="Arial" charset="0"/>
            </a:endParaRPr>
          </a:p>
          <a:p>
            <a:pPr marL="0" indent="0">
              <a:spcAft>
                <a:spcPts val="900"/>
              </a:spcAft>
              <a:buNone/>
            </a:pPr>
            <a:endParaRPr lang="sv-SE" dirty="0">
              <a:latin typeface="Arial" charset="0"/>
              <a:cs typeface="Arial" charset="0"/>
            </a:endParaRPr>
          </a:p>
          <a:p>
            <a:pPr>
              <a:spcAft>
                <a:spcPts val="900"/>
              </a:spcAft>
            </a:pPr>
            <a:endParaRPr lang="sv-SE" dirty="0">
              <a:latin typeface="Arial" charset="0"/>
              <a:cs typeface="Arial" charset="0"/>
            </a:endParaRPr>
          </a:p>
          <a:p>
            <a:pPr>
              <a:spcAft>
                <a:spcPts val="900"/>
              </a:spcAft>
            </a:pPr>
            <a:endParaRPr lang="sv-SE" dirty="0" smtClean="0">
              <a:latin typeface="Arial" charset="0"/>
              <a:cs typeface="Arial" charset="0"/>
            </a:endParaRPr>
          </a:p>
          <a:p>
            <a:pPr>
              <a:spcAft>
                <a:spcPts val="900"/>
              </a:spcAft>
            </a:pPr>
            <a:endParaRPr lang="sv-SE" dirty="0">
              <a:latin typeface="Arial" charset="0"/>
              <a:cs typeface="Arial" charset="0"/>
            </a:endParaRPr>
          </a:p>
          <a:p>
            <a:pPr marL="0" indent="0">
              <a:spcAft>
                <a:spcPts val="900"/>
              </a:spcAft>
              <a:buNone/>
            </a:pPr>
            <a:endParaRPr lang="sv-SE" dirty="0"/>
          </a:p>
        </p:txBody>
      </p:sp>
      <p:sp>
        <p:nvSpPr>
          <p:cNvPr id="5" name="Rubrik 1"/>
          <p:cNvSpPr>
            <a:spLocks noGrp="1"/>
          </p:cNvSpPr>
          <p:nvPr>
            <p:ph type="title"/>
          </p:nvPr>
        </p:nvSpPr>
        <p:spPr>
          <a:xfrm>
            <a:off x="465535" y="433863"/>
            <a:ext cx="7202362" cy="857250"/>
          </a:xfrm>
        </p:spPr>
        <p:txBody>
          <a:bodyPr/>
          <a:lstStyle/>
          <a:p>
            <a:r>
              <a:rPr lang="sv-SE" dirty="0" smtClean="0"/>
              <a:t>Grundantaganden</a:t>
            </a:r>
            <a:endParaRPr lang="sv-SE" dirty="0"/>
          </a:p>
        </p:txBody>
      </p:sp>
    </p:spTree>
    <p:extLst>
      <p:ext uri="{BB962C8B-B14F-4D97-AF65-F5344CB8AC3E}">
        <p14:creationId xmlns:p14="http://schemas.microsoft.com/office/powerpoint/2010/main" val="371773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313510" y="1752399"/>
            <a:ext cx="6584274" cy="4290148"/>
          </a:xfrm>
          <a:prstGeom prst="rect">
            <a:avLst/>
          </a:prstGeom>
        </p:spPr>
      </p:pic>
      <p:sp>
        <p:nvSpPr>
          <p:cNvPr id="6" name="Rektangel 5"/>
          <p:cNvSpPr/>
          <p:nvPr/>
        </p:nvSpPr>
        <p:spPr>
          <a:xfrm>
            <a:off x="0" y="504538"/>
            <a:ext cx="9826388" cy="646970"/>
          </a:xfrm>
          <a:prstGeom prst="rect">
            <a:avLst/>
          </a:prstGeom>
          <a:gradFill flip="none" rotWithShape="1">
            <a:gsLst>
              <a:gs pos="26000">
                <a:srgbClr val="D4251D"/>
              </a:gs>
              <a:gs pos="98000">
                <a:schemeClr val="bg1"/>
              </a:gs>
              <a:gs pos="83000">
                <a:schemeClr val="bg1"/>
              </a:gs>
              <a:gs pos="91143">
                <a:srgbClr val="FFFFFF"/>
              </a:gs>
              <a:gs pos="100000">
                <a:schemeClr val="bg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sv-SE" sz="2400" dirty="0">
                <a:latin typeface="Arial" charset="0"/>
                <a:cs typeface="Arial" charset="0"/>
              </a:rPr>
              <a:t>Andel laddbara fordon i nybilsförsäljningen</a:t>
            </a:r>
          </a:p>
          <a:p>
            <a:pPr lvl="1"/>
            <a:r>
              <a:rPr lang="sv-SE" sz="1500" i="1" dirty="0">
                <a:latin typeface="Arial" charset="0"/>
                <a:cs typeface="Arial" charset="0"/>
              </a:rPr>
              <a:t>Effekt av CO2 krav och förstärkt bonus-</a:t>
            </a:r>
            <a:r>
              <a:rPr lang="sv-SE" sz="1500" i="1" dirty="0" err="1">
                <a:latin typeface="Arial" charset="0"/>
                <a:cs typeface="Arial" charset="0"/>
              </a:rPr>
              <a:t>malus</a:t>
            </a:r>
            <a:r>
              <a:rPr lang="sv-SE" sz="1500" i="1" dirty="0">
                <a:latin typeface="Arial" charset="0"/>
                <a:cs typeface="Arial" charset="0"/>
              </a:rPr>
              <a:t> m.m.</a:t>
            </a:r>
          </a:p>
        </p:txBody>
      </p:sp>
    </p:spTree>
    <p:extLst>
      <p:ext uri="{BB962C8B-B14F-4D97-AF65-F5344CB8AC3E}">
        <p14:creationId xmlns:p14="http://schemas.microsoft.com/office/powerpoint/2010/main" val="3978951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rotWithShape="1">
          <a:blip r:embed="rId3"/>
          <a:srcRect b="7364"/>
          <a:stretch/>
        </p:blipFill>
        <p:spPr>
          <a:xfrm>
            <a:off x="714348" y="1316156"/>
            <a:ext cx="7772399" cy="4694447"/>
          </a:xfrm>
          <a:prstGeom prst="rect">
            <a:avLst/>
          </a:prstGeom>
        </p:spPr>
      </p:pic>
      <p:sp>
        <p:nvSpPr>
          <p:cNvPr id="5" name="Rubrik 4"/>
          <p:cNvSpPr>
            <a:spLocks noGrp="1"/>
          </p:cNvSpPr>
          <p:nvPr>
            <p:ph type="title"/>
          </p:nvPr>
        </p:nvSpPr>
        <p:spPr/>
        <p:txBody>
          <a:bodyPr/>
          <a:lstStyle/>
          <a:p>
            <a:r>
              <a:rPr lang="sv-SE" dirty="0" smtClean="0"/>
              <a:t>Transport – 1/3 of </a:t>
            </a:r>
            <a:r>
              <a:rPr lang="sv-SE" dirty="0" err="1" smtClean="0"/>
              <a:t>domestic</a:t>
            </a:r>
            <a:r>
              <a:rPr lang="sv-SE" dirty="0" smtClean="0"/>
              <a:t> CO2 emission</a:t>
            </a:r>
            <a:endParaRPr lang="sv-SE" dirty="0"/>
          </a:p>
        </p:txBody>
      </p:sp>
      <p:sp>
        <p:nvSpPr>
          <p:cNvPr id="3" name="textruta 2"/>
          <p:cNvSpPr txBox="1"/>
          <p:nvPr/>
        </p:nvSpPr>
        <p:spPr>
          <a:xfrm>
            <a:off x="714347" y="5253317"/>
            <a:ext cx="1165412" cy="646331"/>
          </a:xfrm>
          <a:prstGeom prst="rect">
            <a:avLst/>
          </a:prstGeom>
          <a:solidFill>
            <a:schemeClr val="bg1"/>
          </a:solidFill>
        </p:spPr>
        <p:txBody>
          <a:bodyPr wrap="square" rtlCol="0">
            <a:spAutoFit/>
          </a:bodyPr>
          <a:lstStyle/>
          <a:p>
            <a:pPr algn="ctr"/>
            <a:r>
              <a:rPr lang="sv-SE" sz="1200" dirty="0" err="1" smtClean="0"/>
              <a:t>Other</a:t>
            </a:r>
            <a:r>
              <a:rPr lang="sv-SE" sz="1200" dirty="0" smtClean="0"/>
              <a:t> national emissions </a:t>
            </a:r>
          </a:p>
          <a:p>
            <a:pPr algn="ctr"/>
            <a:r>
              <a:rPr lang="sv-SE" sz="1200" dirty="0" smtClean="0"/>
              <a:t>68%</a:t>
            </a:r>
            <a:endParaRPr lang="sv-SE" sz="1200" dirty="0"/>
          </a:p>
        </p:txBody>
      </p:sp>
      <p:sp>
        <p:nvSpPr>
          <p:cNvPr id="6" name="textruta 5"/>
          <p:cNvSpPr txBox="1"/>
          <p:nvPr/>
        </p:nvSpPr>
        <p:spPr>
          <a:xfrm>
            <a:off x="3583053" y="1706625"/>
            <a:ext cx="1688194" cy="646331"/>
          </a:xfrm>
          <a:prstGeom prst="rect">
            <a:avLst/>
          </a:prstGeom>
          <a:solidFill>
            <a:schemeClr val="bg1"/>
          </a:solidFill>
        </p:spPr>
        <p:txBody>
          <a:bodyPr wrap="square" rtlCol="0">
            <a:spAutoFit/>
          </a:bodyPr>
          <a:lstStyle/>
          <a:p>
            <a:pPr algn="ctr"/>
            <a:r>
              <a:rPr lang="sv-SE" sz="1200" dirty="0" err="1" smtClean="0"/>
              <a:t>Domestic</a:t>
            </a:r>
            <a:r>
              <a:rPr lang="sv-SE" sz="1200" dirty="0" smtClean="0"/>
              <a:t> transport, </a:t>
            </a:r>
            <a:r>
              <a:rPr lang="sv-SE" sz="1200" dirty="0" err="1" smtClean="0"/>
              <a:t>other</a:t>
            </a:r>
            <a:r>
              <a:rPr lang="sv-SE" sz="1200" dirty="0" smtClean="0"/>
              <a:t> </a:t>
            </a:r>
            <a:r>
              <a:rPr lang="sv-SE" sz="1200" dirty="0" err="1" smtClean="0"/>
              <a:t>than</a:t>
            </a:r>
            <a:r>
              <a:rPr lang="sv-SE" sz="1200" dirty="0" smtClean="0"/>
              <a:t> road</a:t>
            </a:r>
          </a:p>
          <a:p>
            <a:pPr algn="ctr"/>
            <a:r>
              <a:rPr lang="sv-SE" sz="1200" dirty="0" smtClean="0"/>
              <a:t>2%</a:t>
            </a:r>
            <a:endParaRPr lang="sv-SE" sz="1200" dirty="0"/>
          </a:p>
        </p:txBody>
      </p:sp>
      <p:sp>
        <p:nvSpPr>
          <p:cNvPr id="7" name="textruta 6"/>
          <p:cNvSpPr txBox="1"/>
          <p:nvPr/>
        </p:nvSpPr>
        <p:spPr>
          <a:xfrm>
            <a:off x="3967120" y="3201714"/>
            <a:ext cx="1257888" cy="461665"/>
          </a:xfrm>
          <a:prstGeom prst="rect">
            <a:avLst/>
          </a:prstGeom>
          <a:solidFill>
            <a:schemeClr val="bg1"/>
          </a:solidFill>
        </p:spPr>
        <p:txBody>
          <a:bodyPr wrap="square" rtlCol="0">
            <a:spAutoFit/>
          </a:bodyPr>
          <a:lstStyle/>
          <a:p>
            <a:pPr algn="ctr"/>
            <a:r>
              <a:rPr lang="en-GB" sz="1200" dirty="0" smtClean="0"/>
              <a:t>Road traffic, 32%</a:t>
            </a:r>
            <a:endParaRPr lang="en-GB" sz="1200" dirty="0"/>
          </a:p>
        </p:txBody>
      </p:sp>
      <p:sp>
        <p:nvSpPr>
          <p:cNvPr id="8" name="textruta 7"/>
          <p:cNvSpPr txBox="1"/>
          <p:nvPr/>
        </p:nvSpPr>
        <p:spPr>
          <a:xfrm>
            <a:off x="4059596" y="3781181"/>
            <a:ext cx="1165412" cy="646331"/>
          </a:xfrm>
          <a:prstGeom prst="rect">
            <a:avLst/>
          </a:prstGeom>
          <a:solidFill>
            <a:schemeClr val="bg1"/>
          </a:solidFill>
        </p:spPr>
        <p:txBody>
          <a:bodyPr wrap="square" rtlCol="0">
            <a:spAutoFit/>
          </a:bodyPr>
          <a:lstStyle/>
          <a:p>
            <a:pPr algn="ctr"/>
            <a:r>
              <a:rPr lang="sv-SE" sz="1200" dirty="0" err="1" smtClean="0"/>
              <a:t>Passenger</a:t>
            </a:r>
            <a:r>
              <a:rPr lang="sv-SE" sz="1200" dirty="0" smtClean="0"/>
              <a:t> </a:t>
            </a:r>
            <a:r>
              <a:rPr lang="sv-SE" sz="1200" dirty="0" err="1" smtClean="0"/>
              <a:t>cars</a:t>
            </a:r>
            <a:endParaRPr lang="sv-SE" sz="1200" dirty="0" smtClean="0"/>
          </a:p>
          <a:p>
            <a:pPr algn="ctr"/>
            <a:r>
              <a:rPr lang="sv-SE" sz="1200" dirty="0" smtClean="0"/>
              <a:t>20%</a:t>
            </a:r>
            <a:endParaRPr lang="sv-SE" sz="1200" dirty="0"/>
          </a:p>
        </p:txBody>
      </p:sp>
      <p:sp>
        <p:nvSpPr>
          <p:cNvPr id="9" name="textruta 8"/>
          <p:cNvSpPr txBox="1"/>
          <p:nvPr/>
        </p:nvSpPr>
        <p:spPr>
          <a:xfrm>
            <a:off x="6962747" y="2289330"/>
            <a:ext cx="1165412" cy="461665"/>
          </a:xfrm>
          <a:prstGeom prst="rect">
            <a:avLst/>
          </a:prstGeom>
          <a:solidFill>
            <a:schemeClr val="bg1"/>
          </a:solidFill>
        </p:spPr>
        <p:txBody>
          <a:bodyPr wrap="square" rtlCol="0">
            <a:spAutoFit/>
          </a:bodyPr>
          <a:lstStyle/>
          <a:p>
            <a:pPr algn="ctr"/>
            <a:r>
              <a:rPr lang="sv-SE" sz="1200" dirty="0" smtClean="0"/>
              <a:t>LCV</a:t>
            </a:r>
          </a:p>
          <a:p>
            <a:pPr algn="ctr"/>
            <a:r>
              <a:rPr lang="sv-SE" sz="1200" dirty="0" smtClean="0"/>
              <a:t>3%</a:t>
            </a:r>
            <a:endParaRPr lang="sv-SE" sz="1200" dirty="0"/>
          </a:p>
        </p:txBody>
      </p:sp>
      <p:sp>
        <p:nvSpPr>
          <p:cNvPr id="11" name="textruta 10"/>
          <p:cNvSpPr txBox="1"/>
          <p:nvPr/>
        </p:nvSpPr>
        <p:spPr>
          <a:xfrm>
            <a:off x="7367574" y="3873515"/>
            <a:ext cx="1165412" cy="461665"/>
          </a:xfrm>
          <a:prstGeom prst="rect">
            <a:avLst/>
          </a:prstGeom>
          <a:solidFill>
            <a:schemeClr val="bg1"/>
          </a:solidFill>
        </p:spPr>
        <p:txBody>
          <a:bodyPr wrap="square" rtlCol="0">
            <a:spAutoFit/>
          </a:bodyPr>
          <a:lstStyle/>
          <a:p>
            <a:pPr algn="ctr"/>
            <a:r>
              <a:rPr lang="sv-SE" sz="1200" dirty="0" smtClean="0"/>
              <a:t>HDV</a:t>
            </a:r>
          </a:p>
          <a:p>
            <a:pPr algn="ctr"/>
            <a:r>
              <a:rPr lang="sv-SE" sz="1200" dirty="0" smtClean="0"/>
              <a:t>6%</a:t>
            </a:r>
            <a:endParaRPr lang="sv-SE" sz="1200" dirty="0"/>
          </a:p>
        </p:txBody>
      </p:sp>
      <p:sp>
        <p:nvSpPr>
          <p:cNvPr id="12" name="textruta 11"/>
          <p:cNvSpPr txBox="1"/>
          <p:nvPr/>
        </p:nvSpPr>
        <p:spPr>
          <a:xfrm>
            <a:off x="7213759" y="4684145"/>
            <a:ext cx="1165412" cy="646331"/>
          </a:xfrm>
          <a:prstGeom prst="rect">
            <a:avLst/>
          </a:prstGeom>
          <a:solidFill>
            <a:schemeClr val="bg1"/>
          </a:solidFill>
        </p:spPr>
        <p:txBody>
          <a:bodyPr wrap="square" rtlCol="0">
            <a:spAutoFit/>
          </a:bodyPr>
          <a:lstStyle/>
          <a:p>
            <a:pPr algn="ctr"/>
            <a:r>
              <a:rPr lang="sv-SE" sz="1200" dirty="0" err="1" smtClean="0"/>
              <a:t>Other</a:t>
            </a:r>
            <a:r>
              <a:rPr lang="sv-SE" sz="1200" dirty="0" smtClean="0"/>
              <a:t> road </a:t>
            </a:r>
            <a:r>
              <a:rPr lang="sv-SE" sz="1200" dirty="0" err="1" smtClean="0"/>
              <a:t>vehicles</a:t>
            </a:r>
            <a:endParaRPr lang="sv-SE" sz="1200" dirty="0" smtClean="0"/>
          </a:p>
          <a:p>
            <a:pPr algn="ctr"/>
            <a:r>
              <a:rPr lang="sv-SE" sz="1200" dirty="0" smtClean="0"/>
              <a:t>1%</a:t>
            </a:r>
            <a:endParaRPr lang="sv-SE" sz="1200" dirty="0"/>
          </a:p>
        </p:txBody>
      </p:sp>
    </p:spTree>
    <p:extLst>
      <p:ext uri="{BB962C8B-B14F-4D97-AF65-F5344CB8AC3E}">
        <p14:creationId xmlns:p14="http://schemas.microsoft.com/office/powerpoint/2010/main" val="4030775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smtClean="0">
                <a:solidFill>
                  <a:schemeClr val="bg1">
                    <a:lumMod val="50000"/>
                  </a:schemeClr>
                </a:solidFill>
              </a:rPr>
              <a:t>EU-krav</a:t>
            </a:r>
          </a:p>
          <a:p>
            <a:r>
              <a:rPr lang="sv-SE" dirty="0" smtClean="0"/>
              <a:t>Förstärkt bonus-</a:t>
            </a:r>
            <a:r>
              <a:rPr lang="sv-SE" dirty="0" err="1" smtClean="0"/>
              <a:t>malus</a:t>
            </a:r>
            <a:endParaRPr lang="sv-SE" dirty="0" smtClean="0"/>
          </a:p>
          <a:p>
            <a:r>
              <a:rPr lang="sv-SE" dirty="0" smtClean="0"/>
              <a:t>Styrmedel för snabbare utbyggnad av </a:t>
            </a:r>
            <a:r>
              <a:rPr lang="sv-SE" dirty="0" err="1" smtClean="0"/>
              <a:t>laddinfrastruktur</a:t>
            </a:r>
            <a:endParaRPr lang="sv-SE" dirty="0" smtClean="0"/>
          </a:p>
          <a:p>
            <a:r>
              <a:rPr lang="sv-SE" sz="1500" dirty="0"/>
              <a:t>Koldioxiddifferentierad kilometerskatt</a:t>
            </a:r>
          </a:p>
          <a:p>
            <a:r>
              <a:rPr lang="sv-SE" sz="1500" dirty="0"/>
              <a:t>Återbetalning av bonus vid export</a:t>
            </a:r>
          </a:p>
          <a:p>
            <a:r>
              <a:rPr lang="sv-SE" sz="1500" dirty="0"/>
              <a:t>Undantag moms för laddbara fordon</a:t>
            </a:r>
          </a:p>
          <a:p>
            <a:r>
              <a:rPr lang="sv-SE" sz="1500" dirty="0"/>
              <a:t>Miljöbilsdefinition</a:t>
            </a:r>
          </a:p>
          <a:p>
            <a:r>
              <a:rPr lang="sv-SE" sz="1500" dirty="0"/>
              <a:t>Krav vid myndigheters inköp av fordon</a:t>
            </a:r>
          </a:p>
          <a:p>
            <a:r>
              <a:rPr lang="sv-SE" sz="1500" dirty="0"/>
              <a:t>Krav vid offentlig upphandling av fordon och fordonstjänster</a:t>
            </a:r>
          </a:p>
          <a:p>
            <a:r>
              <a:rPr lang="sv-SE" sz="1500" dirty="0"/>
              <a:t>Premiera elfordon lokalt via, miljözoner, differentierade p-avgifter, differentierad trängselskatt</a:t>
            </a:r>
            <a:endParaRPr lang="sv-SE" dirty="0"/>
          </a:p>
        </p:txBody>
      </p:sp>
      <p:sp>
        <p:nvSpPr>
          <p:cNvPr id="3" name="Rubrik 2"/>
          <p:cNvSpPr>
            <a:spLocks noGrp="1"/>
          </p:cNvSpPr>
          <p:nvPr>
            <p:ph type="title"/>
          </p:nvPr>
        </p:nvSpPr>
        <p:spPr/>
        <p:txBody>
          <a:bodyPr/>
          <a:lstStyle/>
          <a:p>
            <a:r>
              <a:rPr lang="sv-SE" dirty="0" smtClean="0"/>
              <a:t>Styrmedel för att få till ökad elektrifiering</a:t>
            </a:r>
            <a:endParaRPr lang="sv-SE" dirty="0"/>
          </a:p>
        </p:txBody>
      </p:sp>
    </p:spTree>
    <p:extLst>
      <p:ext uri="{BB962C8B-B14F-4D97-AF65-F5344CB8AC3E}">
        <p14:creationId xmlns:p14="http://schemas.microsoft.com/office/powerpoint/2010/main" val="390275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extLst>
              <p:ext uri="{D42A27DB-BD31-4B8C-83A1-F6EECF244321}">
                <p14:modId xmlns:p14="http://schemas.microsoft.com/office/powerpoint/2010/main" val="2741532441"/>
              </p:ext>
            </p:extLst>
          </p:nvPr>
        </p:nvGraphicFramePr>
        <p:xfrm>
          <a:off x="182879" y="1163974"/>
          <a:ext cx="7981408" cy="4981692"/>
        </p:xfrm>
        <a:graphic>
          <a:graphicData uri="http://schemas.openxmlformats.org/drawingml/2006/table">
            <a:tbl>
              <a:tblPr/>
              <a:tblGrid>
                <a:gridCol w="5737013">
                  <a:extLst>
                    <a:ext uri="{9D8B030D-6E8A-4147-A177-3AD203B41FA5}">
                      <a16:colId xmlns:a16="http://schemas.microsoft.com/office/drawing/2014/main" val="330957528"/>
                    </a:ext>
                  </a:extLst>
                </a:gridCol>
                <a:gridCol w="2244395">
                  <a:extLst>
                    <a:ext uri="{9D8B030D-6E8A-4147-A177-3AD203B41FA5}">
                      <a16:colId xmlns:a16="http://schemas.microsoft.com/office/drawing/2014/main" val="3649695088"/>
                    </a:ext>
                  </a:extLst>
                </a:gridCol>
              </a:tblGrid>
              <a:tr h="407061">
                <a:tc>
                  <a:txBody>
                    <a:bodyPr/>
                    <a:lstStyle/>
                    <a:p>
                      <a:pPr algn="l" fontAlgn="b"/>
                      <a:r>
                        <a:rPr lang="sv-SE" sz="1600" b="0" i="0" u="none" strike="noStrike" dirty="0">
                          <a:solidFill>
                            <a:srgbClr val="000000"/>
                          </a:solidFill>
                          <a:effectLst/>
                          <a:latin typeface="Calibri" panose="020F0502020204030204" pitchFamily="34" charset="0"/>
                        </a:rPr>
                        <a:t> </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600" b="0" i="0" u="none" strike="noStrike" dirty="0">
                          <a:solidFill>
                            <a:srgbClr val="000000"/>
                          </a:solidFill>
                          <a:effectLst/>
                          <a:latin typeface="Calibri" panose="020F0502020204030204" pitchFamily="34" charset="0"/>
                        </a:rPr>
                        <a:t>2030 Ny</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3480103"/>
                  </a:ext>
                </a:extLst>
              </a:tr>
              <a:tr h="297512">
                <a:tc>
                  <a:txBody>
                    <a:bodyPr/>
                    <a:lstStyle/>
                    <a:p>
                      <a:pPr algn="l" fontAlgn="b"/>
                      <a:r>
                        <a:rPr lang="sv-SE" sz="1600" b="0" i="0" u="none" strike="noStrike" dirty="0">
                          <a:solidFill>
                            <a:srgbClr val="000000"/>
                          </a:solidFill>
                          <a:effectLst/>
                          <a:latin typeface="Calibri" panose="020F0502020204030204" pitchFamily="34" charset="0"/>
                        </a:rPr>
                        <a:t>Hållbar stadsplanering, inklusive infrastruktur för gång och cykel</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600" b="0" i="0" u="none" strike="noStrike">
                          <a:solidFill>
                            <a:srgbClr val="000000"/>
                          </a:solidFill>
                          <a:effectLst/>
                          <a:latin typeface="Calibri" panose="020F0502020204030204" pitchFamily="34" charset="0"/>
                        </a:rPr>
                        <a:t>-9,7%</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3865535"/>
                  </a:ext>
                </a:extLst>
              </a:tr>
              <a:tr h="245440">
                <a:tc>
                  <a:txBody>
                    <a:bodyPr/>
                    <a:lstStyle/>
                    <a:p>
                      <a:pPr algn="r" fontAlgn="b"/>
                      <a:r>
                        <a:rPr lang="sv-SE" sz="1600" b="0" i="1" u="none" strike="noStrike" dirty="0">
                          <a:solidFill>
                            <a:srgbClr val="000000"/>
                          </a:solidFill>
                          <a:effectLst/>
                          <a:latin typeface="Calibri" panose="020F0502020204030204" pitchFamily="34" charset="0"/>
                        </a:rPr>
                        <a:t>Ökad förtätning</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600" b="0" i="1" u="none" strike="noStrike">
                          <a:solidFill>
                            <a:srgbClr val="000000"/>
                          </a:solidFill>
                          <a:effectLst/>
                          <a:latin typeface="Calibri" panose="020F0502020204030204" pitchFamily="34" charset="0"/>
                        </a:rPr>
                        <a:t>-4,5%</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7472860"/>
                  </a:ext>
                </a:extLst>
              </a:tr>
              <a:tr h="245440">
                <a:tc>
                  <a:txBody>
                    <a:bodyPr/>
                    <a:lstStyle/>
                    <a:p>
                      <a:pPr algn="r" fontAlgn="b"/>
                      <a:r>
                        <a:rPr lang="sv-SE" sz="1600" b="0" i="1" u="none" strike="noStrike">
                          <a:solidFill>
                            <a:srgbClr val="000000"/>
                          </a:solidFill>
                          <a:effectLst/>
                          <a:latin typeface="Calibri" panose="020F0502020204030204" pitchFamily="34" charset="0"/>
                        </a:rPr>
                        <a:t>Ökad centralitet</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600" b="0" i="1" u="none" strike="noStrike">
                          <a:solidFill>
                            <a:srgbClr val="000000"/>
                          </a:solidFill>
                          <a:effectLst/>
                          <a:latin typeface="Calibri" panose="020F0502020204030204" pitchFamily="34" charset="0"/>
                        </a:rPr>
                        <a:t>-0,5%</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008114"/>
                  </a:ext>
                </a:extLst>
              </a:tr>
              <a:tr h="245440">
                <a:tc>
                  <a:txBody>
                    <a:bodyPr/>
                    <a:lstStyle/>
                    <a:p>
                      <a:pPr algn="r" fontAlgn="b"/>
                      <a:r>
                        <a:rPr lang="sv-SE" sz="1600" b="0" i="1" u="none" strike="noStrike">
                          <a:solidFill>
                            <a:srgbClr val="000000"/>
                          </a:solidFill>
                          <a:effectLst/>
                          <a:latin typeface="Calibri" panose="020F0502020204030204" pitchFamily="34" charset="0"/>
                        </a:rPr>
                        <a:t>Kollektivtrafiknära lokalisering</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600" b="0" i="1" u="none" strike="noStrike">
                          <a:solidFill>
                            <a:srgbClr val="000000"/>
                          </a:solidFill>
                          <a:effectLst/>
                          <a:latin typeface="Calibri" panose="020F0502020204030204" pitchFamily="34" charset="0"/>
                        </a:rPr>
                        <a:t>-0,5%</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2817226"/>
                  </a:ext>
                </a:extLst>
              </a:tr>
              <a:tr h="245440">
                <a:tc>
                  <a:txBody>
                    <a:bodyPr/>
                    <a:lstStyle/>
                    <a:p>
                      <a:pPr algn="r" fontAlgn="b"/>
                      <a:r>
                        <a:rPr lang="sv-SE" sz="1600" b="0" i="1" u="none" strike="noStrike">
                          <a:solidFill>
                            <a:srgbClr val="000000"/>
                          </a:solidFill>
                          <a:effectLst/>
                          <a:latin typeface="Calibri" panose="020F0502020204030204" pitchFamily="34" charset="0"/>
                        </a:rPr>
                        <a:t>Funktionsblandning</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600" b="0" i="1" u="none" strike="noStrike" dirty="0">
                          <a:solidFill>
                            <a:srgbClr val="000000"/>
                          </a:solidFill>
                          <a:effectLst/>
                          <a:latin typeface="Calibri" panose="020F0502020204030204" pitchFamily="34" charset="0"/>
                        </a:rPr>
                        <a:t>-0,5%</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8196016"/>
                  </a:ext>
                </a:extLst>
              </a:tr>
              <a:tr h="297512">
                <a:tc>
                  <a:txBody>
                    <a:bodyPr/>
                    <a:lstStyle/>
                    <a:p>
                      <a:pPr algn="r" fontAlgn="b"/>
                      <a:r>
                        <a:rPr lang="sv-SE" sz="1600" b="0" i="1" u="none" strike="noStrike">
                          <a:solidFill>
                            <a:srgbClr val="000000"/>
                          </a:solidFill>
                          <a:effectLst/>
                          <a:latin typeface="Calibri" panose="020F0502020204030204" pitchFamily="34" charset="0"/>
                        </a:rPr>
                        <a:t>Utformning utifrån gående och cyklister inkl. supercykelvägar</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600" b="0" i="1" u="none" strike="noStrike" dirty="0">
                          <a:solidFill>
                            <a:srgbClr val="000000"/>
                          </a:solidFill>
                          <a:effectLst/>
                          <a:latin typeface="Calibri" panose="020F0502020204030204" pitchFamily="34" charset="0"/>
                        </a:rPr>
                        <a:t>-3,0%</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3697788"/>
                  </a:ext>
                </a:extLst>
              </a:tr>
              <a:tr h="245440">
                <a:tc>
                  <a:txBody>
                    <a:bodyPr/>
                    <a:lstStyle/>
                    <a:p>
                      <a:pPr algn="r" fontAlgn="b"/>
                      <a:r>
                        <a:rPr lang="sv-SE" sz="1600" b="0" i="1" u="none" strike="noStrike">
                          <a:solidFill>
                            <a:srgbClr val="000000"/>
                          </a:solidFill>
                          <a:effectLst/>
                          <a:latin typeface="Calibri" panose="020F0502020204030204" pitchFamily="34" charset="0"/>
                        </a:rPr>
                        <a:t>Mobility management</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600" b="0" i="1" u="none" strike="noStrike" dirty="0">
                          <a:solidFill>
                            <a:srgbClr val="000000"/>
                          </a:solidFill>
                          <a:effectLst/>
                          <a:latin typeface="Calibri" panose="020F0502020204030204" pitchFamily="34" charset="0"/>
                        </a:rPr>
                        <a:t>-1,0%</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9748193"/>
                  </a:ext>
                </a:extLst>
              </a:tr>
              <a:tr h="245440">
                <a:tc>
                  <a:txBody>
                    <a:bodyPr/>
                    <a:lstStyle/>
                    <a:p>
                      <a:pPr algn="l" fontAlgn="b"/>
                      <a:r>
                        <a:rPr lang="sv-SE" sz="1600" b="0" i="0" u="none" strike="noStrike">
                          <a:solidFill>
                            <a:srgbClr val="000000"/>
                          </a:solidFill>
                          <a:effectLst/>
                          <a:latin typeface="Calibri" panose="020F0502020204030204" pitchFamily="34" charset="0"/>
                        </a:rPr>
                        <a:t>Parkeringspolicy och avgifter</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600" b="0" i="0" u="none" strike="noStrike">
                          <a:solidFill>
                            <a:srgbClr val="000000"/>
                          </a:solidFill>
                          <a:effectLst/>
                          <a:latin typeface="Calibri" panose="020F0502020204030204" pitchFamily="34" charset="0"/>
                        </a:rPr>
                        <a:t>-2,0%</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751957"/>
                  </a:ext>
                </a:extLst>
              </a:tr>
              <a:tr h="271374">
                <a:tc>
                  <a:txBody>
                    <a:bodyPr/>
                    <a:lstStyle/>
                    <a:p>
                      <a:pPr algn="l" fontAlgn="b"/>
                      <a:r>
                        <a:rPr lang="sv-SE" sz="1600" b="0" i="0" u="none" strike="noStrike">
                          <a:solidFill>
                            <a:srgbClr val="000000"/>
                          </a:solidFill>
                          <a:effectLst/>
                          <a:latin typeface="Calibri" panose="020F0502020204030204" pitchFamily="34" charset="0"/>
                        </a:rPr>
                        <a:t>Km-skatt</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600" b="0" i="0" u="none" strike="noStrike" dirty="0">
                          <a:solidFill>
                            <a:srgbClr val="000000"/>
                          </a:solidFill>
                          <a:effectLst/>
                          <a:latin typeface="Calibri" panose="020F0502020204030204" pitchFamily="34" charset="0"/>
                        </a:rPr>
                        <a:t>-4,0%</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6702391"/>
                  </a:ext>
                </a:extLst>
              </a:tr>
              <a:tr h="245440">
                <a:tc>
                  <a:txBody>
                    <a:bodyPr/>
                    <a:lstStyle/>
                    <a:p>
                      <a:pPr algn="l" fontAlgn="b"/>
                      <a:r>
                        <a:rPr lang="sv-SE" sz="1600" b="0" i="0" u="none" strike="noStrike">
                          <a:solidFill>
                            <a:srgbClr val="000000"/>
                          </a:solidFill>
                          <a:effectLst/>
                          <a:latin typeface="Calibri" panose="020F0502020204030204" pitchFamily="34" charset="0"/>
                        </a:rPr>
                        <a:t>Trafikledning och trafikinformation</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600" b="0" i="0" u="none" strike="noStrike" dirty="0">
                          <a:solidFill>
                            <a:srgbClr val="000000"/>
                          </a:solidFill>
                          <a:effectLst/>
                          <a:latin typeface="Calibri" panose="020F0502020204030204" pitchFamily="34" charset="0"/>
                        </a:rPr>
                        <a:t>-0,5%</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0193995"/>
                  </a:ext>
                </a:extLst>
              </a:tr>
              <a:tr h="245440">
                <a:tc>
                  <a:txBody>
                    <a:bodyPr/>
                    <a:lstStyle/>
                    <a:p>
                      <a:pPr algn="l" fontAlgn="b"/>
                      <a:r>
                        <a:rPr lang="sv-SE" sz="1600" b="0" i="0" u="none" strike="noStrike">
                          <a:solidFill>
                            <a:srgbClr val="000000"/>
                          </a:solidFill>
                          <a:effectLst/>
                          <a:latin typeface="Calibri" panose="020F0502020204030204" pitchFamily="34" charset="0"/>
                        </a:rPr>
                        <a:t>Bilpooler och biluthyrning</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600" b="0" i="0" u="none" strike="noStrike" dirty="0">
                          <a:solidFill>
                            <a:srgbClr val="000000"/>
                          </a:solidFill>
                          <a:effectLst/>
                          <a:latin typeface="Calibri" panose="020F0502020204030204" pitchFamily="34" charset="0"/>
                        </a:rPr>
                        <a:t>-4,0%</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6949857"/>
                  </a:ext>
                </a:extLst>
              </a:tr>
              <a:tr h="245440">
                <a:tc>
                  <a:txBody>
                    <a:bodyPr/>
                    <a:lstStyle/>
                    <a:p>
                      <a:pPr algn="l" fontAlgn="b"/>
                      <a:r>
                        <a:rPr lang="sv-SE" sz="1600" b="0" i="0" u="none" strike="noStrike">
                          <a:solidFill>
                            <a:srgbClr val="000000"/>
                          </a:solidFill>
                          <a:effectLst/>
                          <a:latin typeface="Calibri" panose="020F0502020204030204" pitchFamily="34" charset="0"/>
                        </a:rPr>
                        <a:t>Samåkning</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600" b="0" i="0" u="none" strike="noStrike" dirty="0">
                          <a:solidFill>
                            <a:srgbClr val="000000"/>
                          </a:solidFill>
                          <a:effectLst/>
                          <a:latin typeface="Calibri" panose="020F0502020204030204" pitchFamily="34" charset="0"/>
                        </a:rPr>
                        <a:t>0,0%</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8751828"/>
                  </a:ext>
                </a:extLst>
              </a:tr>
              <a:tr h="245440">
                <a:tc>
                  <a:txBody>
                    <a:bodyPr/>
                    <a:lstStyle/>
                    <a:p>
                      <a:pPr algn="l" fontAlgn="b"/>
                      <a:r>
                        <a:rPr lang="sv-SE" sz="1600" b="0" i="0" u="none" strike="noStrike">
                          <a:solidFill>
                            <a:srgbClr val="000000"/>
                          </a:solidFill>
                          <a:effectLst/>
                          <a:latin typeface="Calibri" panose="020F0502020204030204" pitchFamily="34" charset="0"/>
                        </a:rPr>
                        <a:t>E-handel</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600" b="0" i="0" u="none" strike="noStrike" dirty="0">
                          <a:solidFill>
                            <a:srgbClr val="000000"/>
                          </a:solidFill>
                          <a:effectLst/>
                          <a:latin typeface="Calibri" panose="020F0502020204030204" pitchFamily="34" charset="0"/>
                        </a:rPr>
                        <a:t>-1,7%</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5737727"/>
                  </a:ext>
                </a:extLst>
              </a:tr>
              <a:tr h="245440">
                <a:tc>
                  <a:txBody>
                    <a:bodyPr/>
                    <a:lstStyle/>
                    <a:p>
                      <a:pPr algn="l" fontAlgn="b"/>
                      <a:r>
                        <a:rPr lang="sv-SE" sz="1600" b="0" i="0" u="none" strike="noStrike">
                          <a:solidFill>
                            <a:srgbClr val="000000"/>
                          </a:solidFill>
                          <a:effectLst/>
                          <a:latin typeface="Calibri" panose="020F0502020204030204" pitchFamily="34" charset="0"/>
                        </a:rPr>
                        <a:t>Resfritt</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600" b="0" i="0" u="none" strike="noStrike" dirty="0">
                          <a:solidFill>
                            <a:srgbClr val="000000"/>
                          </a:solidFill>
                          <a:effectLst/>
                          <a:latin typeface="Calibri" panose="020F0502020204030204" pitchFamily="34" charset="0"/>
                        </a:rPr>
                        <a:t>-5,0%</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672134"/>
                  </a:ext>
                </a:extLst>
              </a:tr>
              <a:tr h="407061">
                <a:tc>
                  <a:txBody>
                    <a:bodyPr/>
                    <a:lstStyle/>
                    <a:p>
                      <a:pPr algn="l" fontAlgn="b"/>
                      <a:r>
                        <a:rPr lang="sv-SE" sz="1600" b="0" i="0" u="none" strike="noStrike">
                          <a:solidFill>
                            <a:srgbClr val="000000"/>
                          </a:solidFill>
                          <a:effectLst/>
                          <a:latin typeface="Calibri" panose="020F0502020204030204" pitchFamily="34" charset="0"/>
                        </a:rPr>
                        <a:t>Förbättrad kollektivtrafik (residualeffekt från fördubblingsmålet)</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600" b="0" i="0" u="none" strike="noStrike" dirty="0">
                          <a:solidFill>
                            <a:srgbClr val="000000"/>
                          </a:solidFill>
                          <a:effectLst/>
                          <a:latin typeface="Calibri" panose="020F0502020204030204" pitchFamily="34" charset="0"/>
                        </a:rPr>
                        <a:t>-3,8%</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1788959"/>
                  </a:ext>
                </a:extLst>
              </a:tr>
              <a:tr h="297512">
                <a:tc>
                  <a:txBody>
                    <a:bodyPr/>
                    <a:lstStyle/>
                    <a:p>
                      <a:pPr algn="l" fontAlgn="b"/>
                      <a:r>
                        <a:rPr lang="sv-SE" sz="1600" b="0" i="0" u="none" strike="noStrike">
                          <a:solidFill>
                            <a:srgbClr val="000000"/>
                          </a:solidFill>
                          <a:effectLst/>
                          <a:latin typeface="Calibri" panose="020F0502020204030204" pitchFamily="34" charset="0"/>
                        </a:rPr>
                        <a:t>Förändrade hastighetsgränser (effekter på trafik)</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600" b="0" i="0" u="none" strike="noStrike" dirty="0">
                          <a:solidFill>
                            <a:srgbClr val="000000"/>
                          </a:solidFill>
                          <a:effectLst/>
                          <a:latin typeface="Calibri" panose="020F0502020204030204" pitchFamily="34" charset="0"/>
                        </a:rPr>
                        <a:t>-4,0%</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6631716"/>
                  </a:ext>
                </a:extLst>
              </a:tr>
              <a:tr h="245440">
                <a:tc>
                  <a:txBody>
                    <a:bodyPr/>
                    <a:lstStyle/>
                    <a:p>
                      <a:pPr algn="l" fontAlgn="b"/>
                      <a:r>
                        <a:rPr lang="sv-SE" sz="1600" b="0" i="0" u="none" strike="noStrike">
                          <a:solidFill>
                            <a:srgbClr val="000000"/>
                          </a:solidFill>
                          <a:effectLst/>
                          <a:latin typeface="Calibri" panose="020F0502020204030204" pitchFamily="34" charset="0"/>
                        </a:rPr>
                        <a:t>Totalt</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sv-SE" sz="1600" b="0" i="0" u="none" strike="noStrike" dirty="0">
                          <a:solidFill>
                            <a:srgbClr val="000000"/>
                          </a:solidFill>
                          <a:effectLst/>
                          <a:latin typeface="Calibri" panose="020F0502020204030204" pitchFamily="34" charset="0"/>
                        </a:rPr>
                        <a:t>-30,0%</a:t>
                      </a:r>
                    </a:p>
                  </a:txBody>
                  <a:tcPr marL="6465" marR="6465" marT="64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1837321"/>
                  </a:ext>
                </a:extLst>
              </a:tr>
            </a:tbl>
          </a:graphicData>
        </a:graphic>
      </p:graphicFrame>
      <p:sp>
        <p:nvSpPr>
          <p:cNvPr id="5" name="Rektangel 4"/>
          <p:cNvSpPr/>
          <p:nvPr/>
        </p:nvSpPr>
        <p:spPr>
          <a:xfrm>
            <a:off x="182879" y="215673"/>
            <a:ext cx="8496886" cy="796823"/>
          </a:xfrm>
          <a:prstGeom prst="rect">
            <a:avLst/>
          </a:prstGeom>
          <a:gradFill flip="none" rotWithShape="1">
            <a:gsLst>
              <a:gs pos="26000">
                <a:srgbClr val="D4251D"/>
              </a:gs>
              <a:gs pos="98000">
                <a:schemeClr val="bg1"/>
              </a:gs>
              <a:gs pos="83000">
                <a:schemeClr val="bg1"/>
              </a:gs>
              <a:gs pos="91143">
                <a:srgbClr val="FFFFFF"/>
              </a:gs>
              <a:gs pos="100000">
                <a:schemeClr val="bg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sv-SE" sz="2400" dirty="0" smtClean="0"/>
              <a:t>Potentialer, transporteffektivt samhälle (scen 3) persontransporter </a:t>
            </a:r>
            <a:endParaRPr lang="sv-S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3333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457200" y="1923507"/>
            <a:ext cx="8218504" cy="2704764"/>
          </a:xfrm>
          <a:prstGeom prst="rect">
            <a:avLst/>
          </a:prstGeom>
        </p:spPr>
      </p:pic>
      <p:sp>
        <p:nvSpPr>
          <p:cNvPr id="5" name="Rektangel 4"/>
          <p:cNvSpPr/>
          <p:nvPr/>
        </p:nvSpPr>
        <p:spPr>
          <a:xfrm>
            <a:off x="0" y="694352"/>
            <a:ext cx="8496886" cy="796823"/>
          </a:xfrm>
          <a:prstGeom prst="rect">
            <a:avLst/>
          </a:prstGeom>
          <a:gradFill flip="none" rotWithShape="1">
            <a:gsLst>
              <a:gs pos="26000">
                <a:srgbClr val="D4251D"/>
              </a:gs>
              <a:gs pos="98000">
                <a:schemeClr val="bg1"/>
              </a:gs>
              <a:gs pos="83000">
                <a:schemeClr val="bg1"/>
              </a:gs>
              <a:gs pos="91143">
                <a:srgbClr val="FFFFFF"/>
              </a:gs>
              <a:gs pos="100000">
                <a:schemeClr val="bg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sv-SE" sz="2400" dirty="0"/>
              <a:t>Potentialer, transporteffektivt samhälle (scen 3) godstransporter </a:t>
            </a:r>
            <a:endParaRPr lang="sv-S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3469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ruta 2"/>
          <p:cNvSpPr txBox="1"/>
          <p:nvPr/>
        </p:nvSpPr>
        <p:spPr>
          <a:xfrm>
            <a:off x="3241391" y="5069797"/>
            <a:ext cx="45719" cy="369332"/>
          </a:xfrm>
          <a:prstGeom prst="rect">
            <a:avLst/>
          </a:prstGeom>
          <a:noFill/>
        </p:spPr>
        <p:txBody>
          <a:bodyPr wrap="square" rtlCol="0">
            <a:spAutoFit/>
          </a:bodyPr>
          <a:lstStyle/>
          <a:p>
            <a:endParaRPr lang="sv-SE" dirty="0"/>
          </a:p>
        </p:txBody>
      </p:sp>
      <p:sp>
        <p:nvSpPr>
          <p:cNvPr id="7" name="Rektangel 6"/>
          <p:cNvSpPr/>
          <p:nvPr/>
        </p:nvSpPr>
        <p:spPr>
          <a:xfrm>
            <a:off x="0" y="596751"/>
            <a:ext cx="7498080" cy="553701"/>
          </a:xfrm>
          <a:prstGeom prst="rect">
            <a:avLst/>
          </a:prstGeom>
          <a:gradFill flip="none" rotWithShape="1">
            <a:gsLst>
              <a:gs pos="26000">
                <a:srgbClr val="D4251D"/>
              </a:gs>
              <a:gs pos="98000">
                <a:schemeClr val="bg1"/>
              </a:gs>
              <a:gs pos="83000">
                <a:schemeClr val="bg1"/>
              </a:gs>
              <a:gs pos="91143">
                <a:srgbClr val="FFFFFF"/>
              </a:gs>
              <a:gs pos="100000">
                <a:schemeClr val="bg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sv-SE" sz="2400" b="1" dirty="0"/>
              <a:t>Excelmodellen </a:t>
            </a:r>
            <a:r>
              <a:rPr lang="sv-SE" sz="2400" b="1" dirty="0" err="1"/>
              <a:t>ver</a:t>
            </a:r>
            <a:r>
              <a:rPr lang="sv-SE" sz="2400" b="1" dirty="0"/>
              <a:t>. 201905</a:t>
            </a:r>
            <a:endParaRPr lang="sv-SE" sz="1200" dirty="0">
              <a:latin typeface="Arial" panose="020B0604020202020204" pitchFamily="34" charset="0"/>
              <a:cs typeface="Arial" panose="020B0604020202020204" pitchFamily="34" charset="0"/>
            </a:endParaRPr>
          </a:p>
        </p:txBody>
      </p:sp>
      <p:sp>
        <p:nvSpPr>
          <p:cNvPr id="8" name="textruta 7"/>
          <p:cNvSpPr txBox="1"/>
          <p:nvPr/>
        </p:nvSpPr>
        <p:spPr>
          <a:xfrm rot="1216421">
            <a:off x="7904169" y="827287"/>
            <a:ext cx="1056835" cy="646331"/>
          </a:xfrm>
          <a:prstGeom prst="rect">
            <a:avLst/>
          </a:prstGeom>
          <a:noFill/>
        </p:spPr>
        <p:txBody>
          <a:bodyPr wrap="square" rtlCol="0">
            <a:spAutoFit/>
          </a:bodyPr>
          <a:lstStyle/>
          <a:p>
            <a:r>
              <a:rPr lang="sv-SE" sz="900" b="1" dirty="0">
                <a:solidFill>
                  <a:srgbClr val="C00000"/>
                </a:solidFill>
              </a:rPr>
              <a:t>ARBETSMATERIAL,</a:t>
            </a:r>
          </a:p>
          <a:p>
            <a:r>
              <a:rPr lang="sv-SE" sz="900" b="1" dirty="0">
                <a:solidFill>
                  <a:srgbClr val="C00000"/>
                </a:solidFill>
              </a:rPr>
              <a:t>UPPDATERAS LÖPANDE!</a:t>
            </a:r>
          </a:p>
        </p:txBody>
      </p:sp>
      <p:graphicFrame>
        <p:nvGraphicFramePr>
          <p:cNvPr id="2" name="Tabell 1"/>
          <p:cNvGraphicFramePr>
            <a:graphicFrameLocks noGrp="1"/>
          </p:cNvGraphicFramePr>
          <p:nvPr>
            <p:extLst>
              <p:ext uri="{D42A27DB-BD31-4B8C-83A1-F6EECF244321}">
                <p14:modId xmlns:p14="http://schemas.microsoft.com/office/powerpoint/2010/main" val="2558480956"/>
              </p:ext>
            </p:extLst>
          </p:nvPr>
        </p:nvGraphicFramePr>
        <p:xfrm>
          <a:off x="154747" y="1448975"/>
          <a:ext cx="8885499" cy="4721740"/>
        </p:xfrm>
        <a:graphic>
          <a:graphicData uri="http://schemas.openxmlformats.org/drawingml/2006/table">
            <a:tbl>
              <a:tblPr/>
              <a:tblGrid>
                <a:gridCol w="2616815">
                  <a:extLst>
                    <a:ext uri="{9D8B030D-6E8A-4147-A177-3AD203B41FA5}">
                      <a16:colId xmlns:a16="http://schemas.microsoft.com/office/drawing/2014/main" val="1069149885"/>
                    </a:ext>
                  </a:extLst>
                </a:gridCol>
                <a:gridCol w="1203982">
                  <a:extLst>
                    <a:ext uri="{9D8B030D-6E8A-4147-A177-3AD203B41FA5}">
                      <a16:colId xmlns:a16="http://schemas.microsoft.com/office/drawing/2014/main" val="105328341"/>
                    </a:ext>
                  </a:extLst>
                </a:gridCol>
                <a:gridCol w="1068839">
                  <a:extLst>
                    <a:ext uri="{9D8B030D-6E8A-4147-A177-3AD203B41FA5}">
                      <a16:colId xmlns:a16="http://schemas.microsoft.com/office/drawing/2014/main" val="1871386040"/>
                    </a:ext>
                  </a:extLst>
                </a:gridCol>
                <a:gridCol w="1068839">
                  <a:extLst>
                    <a:ext uri="{9D8B030D-6E8A-4147-A177-3AD203B41FA5}">
                      <a16:colId xmlns:a16="http://schemas.microsoft.com/office/drawing/2014/main" val="1084267464"/>
                    </a:ext>
                  </a:extLst>
                </a:gridCol>
                <a:gridCol w="1068839">
                  <a:extLst>
                    <a:ext uri="{9D8B030D-6E8A-4147-A177-3AD203B41FA5}">
                      <a16:colId xmlns:a16="http://schemas.microsoft.com/office/drawing/2014/main" val="2451715113"/>
                    </a:ext>
                  </a:extLst>
                </a:gridCol>
                <a:gridCol w="1059625">
                  <a:extLst>
                    <a:ext uri="{9D8B030D-6E8A-4147-A177-3AD203B41FA5}">
                      <a16:colId xmlns:a16="http://schemas.microsoft.com/office/drawing/2014/main" val="3160686614"/>
                    </a:ext>
                  </a:extLst>
                </a:gridCol>
                <a:gridCol w="798560">
                  <a:extLst>
                    <a:ext uri="{9D8B030D-6E8A-4147-A177-3AD203B41FA5}">
                      <a16:colId xmlns:a16="http://schemas.microsoft.com/office/drawing/2014/main" val="1543624871"/>
                    </a:ext>
                  </a:extLst>
                </a:gridCol>
              </a:tblGrid>
              <a:tr h="203278">
                <a:tc>
                  <a:txBody>
                    <a:bodyPr/>
                    <a:lstStyle/>
                    <a:p>
                      <a:pPr algn="l" fontAlgn="b"/>
                      <a:r>
                        <a:rPr lang="sv-SE" sz="1300" b="0" i="0" u="none" strike="noStrike" dirty="0">
                          <a:solidFill>
                            <a:srgbClr val="000000"/>
                          </a:solidFill>
                          <a:effectLst/>
                          <a:latin typeface="Calibri" panose="020F0502020204030204" pitchFamily="34" charset="0"/>
                        </a:rPr>
                        <a:t> </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1" i="0" u="none" strike="noStrike">
                          <a:solidFill>
                            <a:srgbClr val="000000"/>
                          </a:solidFill>
                          <a:effectLst/>
                          <a:latin typeface="Calibri" panose="020F0502020204030204" pitchFamily="34" charset="0"/>
                        </a:rPr>
                        <a:t>2017</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300" b="1" i="0" u="none" strike="noStrike">
                          <a:solidFill>
                            <a:srgbClr val="000000"/>
                          </a:solidFill>
                          <a:effectLst/>
                          <a:latin typeface="Calibri" panose="020F0502020204030204" pitchFamily="34" charset="0"/>
                        </a:rPr>
                        <a:t>Prognos A - excel</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300" b="1" i="0" u="none" strike="noStrike">
                          <a:solidFill>
                            <a:srgbClr val="000000"/>
                          </a:solidFill>
                          <a:effectLst/>
                          <a:latin typeface="Calibri" panose="020F0502020204030204" pitchFamily="34" charset="0"/>
                        </a:rPr>
                        <a:t>Prognos B -excel</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300" b="1" i="0" u="none" strike="noStrike">
                          <a:solidFill>
                            <a:srgbClr val="000000"/>
                          </a:solidFill>
                          <a:effectLst/>
                          <a:latin typeface="Calibri" panose="020F0502020204030204" pitchFamily="34" charset="0"/>
                        </a:rPr>
                        <a:t>Prognos C -excel</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300" b="1" i="0" u="none" strike="noStrike">
                          <a:solidFill>
                            <a:srgbClr val="000000"/>
                          </a:solidFill>
                          <a:effectLst/>
                          <a:latin typeface="Calibri" panose="020F0502020204030204" pitchFamily="34" charset="0"/>
                        </a:rPr>
                        <a:t>Scenario 3</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300" b="1" i="0" u="none" strike="noStrike">
                          <a:solidFill>
                            <a:srgbClr val="000000"/>
                          </a:solidFill>
                          <a:effectLst/>
                          <a:latin typeface="Calibri" panose="020F0502020204030204" pitchFamily="34" charset="0"/>
                        </a:rPr>
                        <a:t>Scenario 4</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8184106"/>
                  </a:ext>
                </a:extLst>
              </a:tr>
              <a:tr h="203278">
                <a:tc>
                  <a:txBody>
                    <a:bodyPr/>
                    <a:lstStyle/>
                    <a:p>
                      <a:pPr algn="l" fontAlgn="b"/>
                      <a:r>
                        <a:rPr lang="sv-SE" sz="1300" b="0" i="0" u="none" strike="noStrike" dirty="0">
                          <a:solidFill>
                            <a:srgbClr val="000000"/>
                          </a:solidFill>
                          <a:effectLst/>
                          <a:latin typeface="Calibri" panose="020F0502020204030204" pitchFamily="34" charset="0"/>
                        </a:rPr>
                        <a:t>Minskning CO2</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-19%</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-38%</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-70%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-70%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-70%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-70%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9655204"/>
                  </a:ext>
                </a:extLst>
              </a:tr>
              <a:tr h="203278">
                <a:tc>
                  <a:txBody>
                    <a:bodyPr/>
                    <a:lstStyle/>
                    <a:p>
                      <a:pPr algn="l" fontAlgn="b"/>
                      <a:r>
                        <a:rPr lang="sv-SE" sz="1300" b="0" i="0" u="none" strike="noStrike">
                          <a:solidFill>
                            <a:srgbClr val="000000"/>
                          </a:solidFill>
                          <a:effectLst/>
                          <a:latin typeface="Calibri" panose="020F0502020204030204" pitchFamily="34" charset="0"/>
                        </a:rPr>
                        <a:t>Andel biodrivmedel</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20%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25%</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55%</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48%</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36%</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36%</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9127803"/>
                  </a:ext>
                </a:extLst>
              </a:tr>
              <a:tr h="203278">
                <a:tc>
                  <a:txBody>
                    <a:bodyPr/>
                    <a:lstStyle/>
                    <a:p>
                      <a:pPr algn="l" fontAlgn="b"/>
                      <a:r>
                        <a:rPr lang="sv-SE" sz="1300" b="0" i="0" u="none" strike="noStrike">
                          <a:solidFill>
                            <a:srgbClr val="000000"/>
                          </a:solidFill>
                          <a:effectLst/>
                          <a:latin typeface="Calibri" panose="020F0502020204030204" pitchFamily="34" charset="0"/>
                        </a:rPr>
                        <a:t>Drivmedelspris inkl skatt bensin (kr/l)*</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13,8</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18,3</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22,7</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24,9</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20,7</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46,9</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2249240"/>
                  </a:ext>
                </a:extLst>
              </a:tr>
              <a:tr h="203278">
                <a:tc>
                  <a:txBody>
                    <a:bodyPr/>
                    <a:lstStyle/>
                    <a:p>
                      <a:pPr algn="l" fontAlgn="b"/>
                      <a:r>
                        <a:rPr lang="nb-NO" sz="1300" b="0" i="0" u="none" strike="noStrike">
                          <a:solidFill>
                            <a:srgbClr val="000000"/>
                          </a:solidFill>
                          <a:effectLst/>
                          <a:latin typeface="Calibri" panose="020F0502020204030204" pitchFamily="34" charset="0"/>
                        </a:rPr>
                        <a:t>Drivmedelspris inkl skatt diesel (kr/l)*</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13,2</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19,9</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21,5</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22,9</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19,8</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38,3</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1652167"/>
                  </a:ext>
                </a:extLst>
              </a:tr>
              <a:tr h="203278">
                <a:tc>
                  <a:txBody>
                    <a:bodyPr/>
                    <a:lstStyle/>
                    <a:p>
                      <a:pPr algn="l" fontAlgn="b"/>
                      <a:r>
                        <a:rPr lang="sv-SE" sz="1300" b="0" i="0" u="none" strike="noStrike">
                          <a:solidFill>
                            <a:srgbClr val="000000"/>
                          </a:solidFill>
                          <a:effectLst/>
                          <a:latin typeface="Calibri" panose="020F0502020204030204" pitchFamily="34" charset="0"/>
                        </a:rPr>
                        <a:t>Kilometerskatt person (kr/km)</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0,0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0,3</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3334768"/>
                  </a:ext>
                </a:extLst>
              </a:tr>
              <a:tr h="203278">
                <a:tc>
                  <a:txBody>
                    <a:bodyPr/>
                    <a:lstStyle/>
                    <a:p>
                      <a:pPr algn="l" fontAlgn="b"/>
                      <a:r>
                        <a:rPr lang="sv-SE" sz="1300" b="0" i="0" u="none" strike="noStrike">
                          <a:solidFill>
                            <a:srgbClr val="000000"/>
                          </a:solidFill>
                          <a:effectLst/>
                          <a:latin typeface="Calibri" panose="020F0502020204030204" pitchFamily="34" charset="0"/>
                        </a:rPr>
                        <a:t>Kilometerskatt gods (kr/km)</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0,0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3349540"/>
                  </a:ext>
                </a:extLst>
              </a:tr>
              <a:tr h="203278">
                <a:tc>
                  <a:txBody>
                    <a:bodyPr/>
                    <a:lstStyle/>
                    <a:p>
                      <a:pPr algn="l" fontAlgn="b"/>
                      <a:r>
                        <a:rPr lang="sv-SE" sz="1300" b="0" i="0" u="none" strike="noStrike">
                          <a:solidFill>
                            <a:srgbClr val="000000"/>
                          </a:solidFill>
                          <a:effectLst/>
                          <a:latin typeface="Calibri" panose="020F0502020204030204" pitchFamily="34" charset="0"/>
                        </a:rPr>
                        <a:t>Körkostnad personbil (kr/mil)</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19,7</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19,6</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20,2</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30,9</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21,3</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36,7</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0263335"/>
                  </a:ext>
                </a:extLst>
              </a:tr>
              <a:tr h="203278">
                <a:tc>
                  <a:txBody>
                    <a:bodyPr/>
                    <a:lstStyle/>
                    <a:p>
                      <a:pPr algn="l" fontAlgn="b"/>
                      <a:r>
                        <a:rPr lang="sv-SE" sz="1300" b="0" i="0" u="none" strike="noStrike">
                          <a:solidFill>
                            <a:srgbClr val="000000"/>
                          </a:solidFill>
                          <a:effectLst/>
                          <a:latin typeface="Calibri" panose="020F0502020204030204" pitchFamily="34" charset="0"/>
                        </a:rPr>
                        <a:t>Körkostnad lastbil (kr/mil)</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29,4</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38,8</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41,1</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63,6</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33,5</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92,7</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6296054"/>
                  </a:ext>
                </a:extLst>
              </a:tr>
              <a:tr h="203278">
                <a:tc>
                  <a:txBody>
                    <a:bodyPr/>
                    <a:lstStyle/>
                    <a:p>
                      <a:pPr algn="l" fontAlgn="b"/>
                      <a:r>
                        <a:rPr lang="sv-SE" sz="1300" b="0" i="0" u="none" strike="noStrike">
                          <a:solidFill>
                            <a:srgbClr val="000000"/>
                          </a:solidFill>
                          <a:effectLst/>
                          <a:latin typeface="Calibri" panose="020F0502020204030204" pitchFamily="34" charset="0"/>
                        </a:rPr>
                        <a:t>Energieffektiv användning person </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300" b="0" i="0" u="none" strike="noStrike">
                          <a:solidFill>
                            <a:srgbClr val="000000"/>
                          </a:solidFill>
                          <a:effectLst/>
                          <a:latin typeface="Calibri" panose="020F0502020204030204" pitchFamily="34" charset="0"/>
                        </a:rPr>
                        <a:t> </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9482947"/>
                  </a:ext>
                </a:extLst>
              </a:tr>
              <a:tr h="203278">
                <a:tc>
                  <a:txBody>
                    <a:bodyPr/>
                    <a:lstStyle/>
                    <a:p>
                      <a:pPr algn="l" fontAlgn="b"/>
                      <a:r>
                        <a:rPr lang="sv-SE" sz="1300" b="0" i="0" u="none" strike="noStrike" dirty="0">
                          <a:solidFill>
                            <a:srgbClr val="000000"/>
                          </a:solidFill>
                          <a:effectLst/>
                          <a:latin typeface="Calibri" panose="020F0502020204030204" pitchFamily="34" charset="0"/>
                        </a:rPr>
                        <a:t>Energieffektiv användning  gods</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300" b="0" i="0" u="none" strike="noStrike">
                          <a:solidFill>
                            <a:srgbClr val="000000"/>
                          </a:solidFill>
                          <a:effectLst/>
                          <a:latin typeface="Calibri" panose="020F0502020204030204" pitchFamily="34" charset="0"/>
                        </a:rPr>
                        <a:t> </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2128267"/>
                  </a:ext>
                </a:extLst>
              </a:tr>
              <a:tr h="203278">
                <a:tc>
                  <a:txBody>
                    <a:bodyPr/>
                    <a:lstStyle/>
                    <a:p>
                      <a:pPr algn="l" fontAlgn="b"/>
                      <a:r>
                        <a:rPr lang="sv-SE" sz="1300" b="0" i="0" u="none" strike="noStrike">
                          <a:solidFill>
                            <a:srgbClr val="000000"/>
                          </a:solidFill>
                          <a:effectLst/>
                          <a:latin typeface="Calibri" panose="020F0502020204030204" pitchFamily="34" charset="0"/>
                        </a:rPr>
                        <a:t>Transporteffektiv samhällsplanering person </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300" b="0" i="0" u="none" strike="noStrike">
                          <a:solidFill>
                            <a:srgbClr val="000000"/>
                          </a:solidFill>
                          <a:effectLst/>
                          <a:latin typeface="Calibri" panose="020F0502020204030204" pitchFamily="34" charset="0"/>
                        </a:rPr>
                        <a:t> </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-27%</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0874694"/>
                  </a:ext>
                </a:extLst>
              </a:tr>
              <a:tr h="203278">
                <a:tc>
                  <a:txBody>
                    <a:bodyPr/>
                    <a:lstStyle/>
                    <a:p>
                      <a:pPr algn="l" fontAlgn="b"/>
                      <a:r>
                        <a:rPr lang="sv-SE" sz="1300" b="0" i="0" u="none" strike="noStrike">
                          <a:solidFill>
                            <a:srgbClr val="000000"/>
                          </a:solidFill>
                          <a:effectLst/>
                          <a:latin typeface="Calibri" panose="020F0502020204030204" pitchFamily="34" charset="0"/>
                        </a:rPr>
                        <a:t>Transporteffektiv samhällsplanering gods</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300" b="0" i="0" u="none" strike="noStrike">
                          <a:solidFill>
                            <a:srgbClr val="000000"/>
                          </a:solidFill>
                          <a:effectLst/>
                          <a:latin typeface="Calibri" panose="020F0502020204030204" pitchFamily="34" charset="0"/>
                        </a:rPr>
                        <a:t> </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-22%</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9554390"/>
                  </a:ext>
                </a:extLst>
              </a:tr>
              <a:tr h="203278">
                <a:tc>
                  <a:txBody>
                    <a:bodyPr/>
                    <a:lstStyle/>
                    <a:p>
                      <a:pPr algn="l" fontAlgn="b"/>
                      <a:r>
                        <a:rPr lang="sv-SE" sz="1300" b="0" i="0" u="none" strike="noStrike">
                          <a:solidFill>
                            <a:srgbClr val="000000"/>
                          </a:solidFill>
                          <a:effectLst/>
                          <a:latin typeface="Calibri" panose="020F0502020204030204" pitchFamily="34" charset="0"/>
                        </a:rPr>
                        <a:t>Andel el person</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0,4%</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9%</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27%</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27%</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26%</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32%</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593349"/>
                  </a:ext>
                </a:extLst>
              </a:tr>
              <a:tr h="203278">
                <a:tc>
                  <a:txBody>
                    <a:bodyPr/>
                    <a:lstStyle/>
                    <a:p>
                      <a:pPr algn="l" fontAlgn="b"/>
                      <a:r>
                        <a:rPr lang="sv-SE" sz="1300" b="0" i="0" u="none" strike="noStrike">
                          <a:solidFill>
                            <a:srgbClr val="000000"/>
                          </a:solidFill>
                          <a:effectLst/>
                          <a:latin typeface="Calibri" panose="020F0502020204030204" pitchFamily="34" charset="0"/>
                        </a:rPr>
                        <a:t>Andel el gods</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3%</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10%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10%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10%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6581571"/>
                  </a:ext>
                </a:extLst>
              </a:tr>
              <a:tr h="203278">
                <a:tc>
                  <a:txBody>
                    <a:bodyPr/>
                    <a:lstStyle/>
                    <a:p>
                      <a:pPr algn="l" fontAlgn="b"/>
                      <a:r>
                        <a:rPr lang="sv-SE" sz="1300" b="0" i="0" u="none" strike="noStrike">
                          <a:solidFill>
                            <a:srgbClr val="000000"/>
                          </a:solidFill>
                          <a:effectLst/>
                          <a:latin typeface="Calibri" panose="020F0502020204030204" pitchFamily="34" charset="0"/>
                        </a:rPr>
                        <a:t>Biodrivmedel (TWh)</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14,7</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15,2</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27,0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20,0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12,4</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12,4</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2976858"/>
                  </a:ext>
                </a:extLst>
              </a:tr>
              <a:tr h="203278">
                <a:tc>
                  <a:txBody>
                    <a:bodyPr/>
                    <a:lstStyle/>
                    <a:p>
                      <a:pPr algn="l" fontAlgn="b"/>
                      <a:r>
                        <a:rPr lang="sv-SE" sz="1300" b="0" i="0" u="none" strike="noStrike">
                          <a:solidFill>
                            <a:srgbClr val="000000"/>
                          </a:solidFill>
                          <a:effectLst/>
                          <a:latin typeface="Calibri" panose="020F0502020204030204" pitchFamily="34" charset="0"/>
                        </a:rPr>
                        <a:t>Trafikarbete person (mdr fkm)</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78,0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88,0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85,3</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71,8</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61,3</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64,9</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3415722"/>
                  </a:ext>
                </a:extLst>
              </a:tr>
              <a:tr h="203278">
                <a:tc>
                  <a:txBody>
                    <a:bodyPr/>
                    <a:lstStyle/>
                    <a:p>
                      <a:pPr algn="l" fontAlgn="b"/>
                      <a:r>
                        <a:rPr lang="sv-SE" sz="1300" b="0" i="0" u="none" strike="noStrike">
                          <a:solidFill>
                            <a:srgbClr val="000000"/>
                          </a:solidFill>
                          <a:effectLst/>
                          <a:latin typeface="Calibri" panose="020F0502020204030204" pitchFamily="34" charset="0"/>
                        </a:rPr>
                        <a:t>Trafikarbete gods (mdr fkm)</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4,9</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6,0</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5,9</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5,1</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4,8</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4,1</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7405283"/>
                  </a:ext>
                </a:extLst>
              </a:tr>
              <a:tr h="203278">
                <a:tc>
                  <a:txBody>
                    <a:bodyPr/>
                    <a:lstStyle/>
                    <a:p>
                      <a:pPr algn="l" fontAlgn="b"/>
                      <a:r>
                        <a:rPr lang="sv-SE" sz="1300" b="0" i="0" u="none" strike="noStrike">
                          <a:solidFill>
                            <a:srgbClr val="000000"/>
                          </a:solidFill>
                          <a:effectLst/>
                          <a:latin typeface="Calibri" panose="020F0502020204030204" pitchFamily="34" charset="0"/>
                        </a:rPr>
                        <a:t>Förändring trafik rel 2017 personbil</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300" b="0" i="0" u="none" strike="noStrike">
                          <a:solidFill>
                            <a:srgbClr val="000000"/>
                          </a:solidFill>
                          <a:effectLst/>
                          <a:latin typeface="Calibri" panose="020F0502020204030204" pitchFamily="34" charset="0"/>
                        </a:rPr>
                        <a:t> </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13%</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9%</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-8%</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-21%</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-17%</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4166343"/>
                  </a:ext>
                </a:extLst>
              </a:tr>
              <a:tr h="203278">
                <a:tc>
                  <a:txBody>
                    <a:bodyPr/>
                    <a:lstStyle/>
                    <a:p>
                      <a:pPr algn="l" fontAlgn="b"/>
                      <a:r>
                        <a:rPr lang="sv-SE" sz="1300" b="0" i="0" u="none" strike="noStrike">
                          <a:solidFill>
                            <a:srgbClr val="000000"/>
                          </a:solidFill>
                          <a:effectLst/>
                          <a:latin typeface="Calibri" panose="020F0502020204030204" pitchFamily="34" charset="0"/>
                        </a:rPr>
                        <a:t>Förändring trafik rel 2017 lastbil</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v-SE" sz="1300" b="0" i="0" u="none" strike="noStrike">
                          <a:solidFill>
                            <a:srgbClr val="000000"/>
                          </a:solidFill>
                          <a:effectLst/>
                          <a:latin typeface="Calibri" panose="020F0502020204030204" pitchFamily="34" charset="0"/>
                        </a:rPr>
                        <a:t> </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22%</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21%</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4%</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a:solidFill>
                            <a:srgbClr val="000000"/>
                          </a:solidFill>
                          <a:effectLst/>
                          <a:latin typeface="Calibri" panose="020F0502020204030204" pitchFamily="34" charset="0"/>
                        </a:rPr>
                        <a:t>-2%</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v-SE" sz="1300" b="0" i="0" u="none" strike="noStrike" dirty="0">
                          <a:solidFill>
                            <a:srgbClr val="000000"/>
                          </a:solidFill>
                          <a:effectLst/>
                          <a:latin typeface="Calibri" panose="020F0502020204030204" pitchFamily="34" charset="0"/>
                        </a:rPr>
                        <a:t>-16%</a:t>
                      </a:r>
                    </a:p>
                  </a:txBody>
                  <a:tcPr marL="8249" marR="8249" marT="82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7123097"/>
                  </a:ext>
                </a:extLst>
              </a:tr>
            </a:tbl>
          </a:graphicData>
        </a:graphic>
      </p:graphicFrame>
    </p:spTree>
    <p:extLst>
      <p:ext uri="{BB962C8B-B14F-4D97-AF65-F5344CB8AC3E}">
        <p14:creationId xmlns:p14="http://schemas.microsoft.com/office/powerpoint/2010/main" val="3284185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AC44B3-19E8-411F-BC35-7884737A226E}"/>
              </a:ext>
            </a:extLst>
          </p:cNvPr>
          <p:cNvSpPr>
            <a:spLocks noGrp="1"/>
          </p:cNvSpPr>
          <p:nvPr>
            <p:ph idx="1"/>
          </p:nvPr>
        </p:nvSpPr>
        <p:spPr>
          <a:xfrm>
            <a:off x="351213" y="1714501"/>
            <a:ext cx="6793264" cy="3232547"/>
          </a:xfrm>
        </p:spPr>
        <p:txBody>
          <a:bodyPr/>
          <a:lstStyle/>
          <a:p>
            <a:pPr marL="0" indent="0">
              <a:buNone/>
            </a:pPr>
            <a:r>
              <a:rPr lang="sv-SE" dirty="0"/>
              <a:t>Excelmodellen</a:t>
            </a:r>
          </a:p>
          <a:p>
            <a:pPr lvl="1"/>
            <a:r>
              <a:rPr lang="sv-SE" sz="1400" dirty="0"/>
              <a:t>Framtagande och uppdatering vår 2019, avstämningar vår 2019 </a:t>
            </a:r>
          </a:p>
          <a:p>
            <a:pPr marL="0" indent="0">
              <a:buNone/>
            </a:pPr>
            <a:r>
              <a:rPr lang="sv-SE" dirty="0"/>
              <a:t>Fullständiga trafikprognoser</a:t>
            </a:r>
          </a:p>
          <a:p>
            <a:pPr lvl="1"/>
            <a:r>
              <a:rPr lang="sv-SE" sz="1400" dirty="0"/>
              <a:t>Prognosförutsättningar mars 2019</a:t>
            </a:r>
          </a:p>
          <a:p>
            <a:pPr lvl="1"/>
            <a:r>
              <a:rPr lang="sv-SE" sz="1400" dirty="0"/>
              <a:t>Modellkörningar april-maj 2019</a:t>
            </a:r>
          </a:p>
          <a:p>
            <a:pPr lvl="1"/>
            <a:r>
              <a:rPr lang="sv-SE" sz="1400" dirty="0"/>
              <a:t>Efteranalyser från och med maj 2019</a:t>
            </a:r>
          </a:p>
          <a:p>
            <a:pPr marL="0" indent="0">
              <a:buNone/>
            </a:pPr>
            <a:r>
              <a:rPr lang="sv-SE" dirty="0"/>
              <a:t>Känslighetsanalyser</a:t>
            </a:r>
          </a:p>
          <a:p>
            <a:pPr lvl="1"/>
            <a:r>
              <a:rPr lang="sv-SE" sz="1400" dirty="0"/>
              <a:t>Vår samt tidig höst 2019</a:t>
            </a:r>
          </a:p>
          <a:p>
            <a:pPr marL="0" indent="0">
              <a:buNone/>
            </a:pPr>
            <a:r>
              <a:rPr lang="sv-SE" dirty="0"/>
              <a:t>Kunskapsunderlag - klimat</a:t>
            </a:r>
          </a:p>
          <a:p>
            <a:pPr lvl="1"/>
            <a:r>
              <a:rPr lang="sv-SE" sz="1400" dirty="0"/>
              <a:t>Tidig höst 2019</a:t>
            </a:r>
          </a:p>
          <a:p>
            <a:pPr marL="0" indent="0">
              <a:buNone/>
            </a:pPr>
            <a:r>
              <a:rPr lang="sv-SE" dirty="0"/>
              <a:t>Basprognos </a:t>
            </a:r>
          </a:p>
          <a:p>
            <a:pPr lvl="1"/>
            <a:r>
              <a:rPr lang="sv-SE" sz="1400" dirty="0"/>
              <a:t>Val av basprognos tidig höst 2019</a:t>
            </a:r>
          </a:p>
          <a:p>
            <a:pPr lvl="1"/>
            <a:r>
              <a:rPr lang="sv-SE" sz="1400" dirty="0"/>
              <a:t>Uppdateringar av indata höst 2019</a:t>
            </a:r>
          </a:p>
          <a:p>
            <a:pPr lvl="1"/>
            <a:r>
              <a:rPr lang="sv-SE" sz="1400" dirty="0"/>
              <a:t>Publiceras 1 april 2020</a:t>
            </a:r>
          </a:p>
        </p:txBody>
      </p:sp>
      <p:sp>
        <p:nvSpPr>
          <p:cNvPr id="4" name="Rektangel 3"/>
          <p:cNvSpPr/>
          <p:nvPr/>
        </p:nvSpPr>
        <p:spPr>
          <a:xfrm>
            <a:off x="0" y="491969"/>
            <a:ext cx="10702977" cy="646970"/>
          </a:xfrm>
          <a:prstGeom prst="rect">
            <a:avLst/>
          </a:prstGeom>
          <a:gradFill flip="none" rotWithShape="1">
            <a:gsLst>
              <a:gs pos="26000">
                <a:srgbClr val="D4251D"/>
              </a:gs>
              <a:gs pos="98000">
                <a:schemeClr val="bg1"/>
              </a:gs>
              <a:gs pos="83000">
                <a:schemeClr val="bg1"/>
              </a:gs>
              <a:gs pos="91143">
                <a:srgbClr val="FFFFFF"/>
              </a:gs>
              <a:gs pos="100000">
                <a:schemeClr val="bg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sv-SE" sz="2400" b="1" dirty="0"/>
              <a:t>Tidplan</a:t>
            </a:r>
            <a:endParaRPr lang="sv-S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3870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Diskussion</a:t>
            </a:r>
            <a:endParaRPr lang="sv-SE" dirty="0"/>
          </a:p>
        </p:txBody>
      </p:sp>
      <p:sp>
        <p:nvSpPr>
          <p:cNvPr id="3" name="Platshållare för innehåll 2"/>
          <p:cNvSpPr>
            <a:spLocks noGrp="1"/>
          </p:cNvSpPr>
          <p:nvPr>
            <p:ph idx="1"/>
          </p:nvPr>
        </p:nvSpPr>
        <p:spPr/>
        <p:txBody>
          <a:bodyPr/>
          <a:lstStyle/>
          <a:p>
            <a:r>
              <a:rPr lang="sv-SE" dirty="0" smtClean="0"/>
              <a:t>Vad kan ni ta med er i era utredningar? </a:t>
            </a:r>
          </a:p>
          <a:p>
            <a:endParaRPr lang="sv-SE" dirty="0"/>
          </a:p>
          <a:p>
            <a:endParaRPr lang="sv-SE" dirty="0" smtClean="0"/>
          </a:p>
          <a:p>
            <a:endParaRPr lang="sv-SE" dirty="0"/>
          </a:p>
          <a:p>
            <a:endParaRPr lang="sv-SE" dirty="0" smtClean="0"/>
          </a:p>
          <a:p>
            <a:r>
              <a:rPr lang="sv-SE" dirty="0" smtClean="0"/>
              <a:t>Finns det något gällande klimatfrågor (även andra miljö/hälsofrågor) där ni ser ett behov av tydligare stöd/riktlinjer/utpekad riktning från Trafikverket?</a:t>
            </a:r>
          </a:p>
          <a:p>
            <a:endParaRPr lang="sv-SE" dirty="0"/>
          </a:p>
        </p:txBody>
      </p:sp>
    </p:spTree>
    <p:extLst>
      <p:ext uri="{BB962C8B-B14F-4D97-AF65-F5344CB8AC3E}">
        <p14:creationId xmlns:p14="http://schemas.microsoft.com/office/powerpoint/2010/main" val="1353373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3747" y="571991"/>
            <a:ext cx="1668636" cy="2502954"/>
          </a:xfrm>
          <a:prstGeom prst="rect">
            <a:avLst/>
          </a:prstGeom>
        </p:spPr>
      </p:pic>
      <p:pic>
        <p:nvPicPr>
          <p:cNvPr id="5" name="Bildobjekt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3747" y="3475434"/>
            <a:ext cx="1668636" cy="2502954"/>
          </a:xfrm>
          <a:prstGeom prst="rect">
            <a:avLst/>
          </a:prstGeom>
        </p:spPr>
      </p:pic>
      <p:sp>
        <p:nvSpPr>
          <p:cNvPr id="2" name="Platshållare för innehåll 1"/>
          <p:cNvSpPr>
            <a:spLocks noGrp="1"/>
          </p:cNvSpPr>
          <p:nvPr>
            <p:ph idx="1"/>
          </p:nvPr>
        </p:nvSpPr>
        <p:spPr>
          <a:xfrm>
            <a:off x="714348" y="1730388"/>
            <a:ext cx="6593956" cy="4248000"/>
          </a:xfrm>
        </p:spPr>
        <p:txBody>
          <a:bodyPr/>
          <a:lstStyle/>
          <a:p>
            <a:pPr marL="514350" indent="-514350">
              <a:lnSpc>
                <a:spcPct val="100000"/>
              </a:lnSpc>
              <a:buFont typeface="+mj-lt"/>
              <a:buAutoNum type="arabicPeriod"/>
            </a:pPr>
            <a:r>
              <a:rPr lang="en-GB" sz="2400" dirty="0" smtClean="0"/>
              <a:t>Transport efficient society</a:t>
            </a:r>
          </a:p>
          <a:p>
            <a:pPr marL="514350" indent="-514350">
              <a:lnSpc>
                <a:spcPct val="100000"/>
              </a:lnSpc>
              <a:buFont typeface="+mj-lt"/>
              <a:buAutoNum type="arabicPeriod"/>
            </a:pPr>
            <a:endParaRPr lang="en-GB" sz="2400" dirty="0" smtClean="0"/>
          </a:p>
          <a:p>
            <a:pPr marL="514350" indent="-514350">
              <a:lnSpc>
                <a:spcPct val="100000"/>
              </a:lnSpc>
              <a:buFont typeface="+mj-lt"/>
              <a:buAutoNum type="arabicPeriod"/>
            </a:pPr>
            <a:r>
              <a:rPr lang="en-GB" sz="2400" dirty="0" smtClean="0"/>
              <a:t>Efficient vehicles and operation</a:t>
            </a:r>
          </a:p>
          <a:p>
            <a:pPr marL="514350" indent="-514350">
              <a:lnSpc>
                <a:spcPct val="100000"/>
              </a:lnSpc>
              <a:buFont typeface="+mj-lt"/>
              <a:buAutoNum type="arabicPeriod"/>
            </a:pPr>
            <a:endParaRPr lang="en-GB" sz="2400" dirty="0" smtClean="0"/>
          </a:p>
          <a:p>
            <a:pPr marL="514350" indent="-514350">
              <a:lnSpc>
                <a:spcPct val="100000"/>
              </a:lnSpc>
              <a:buFont typeface="+mj-lt"/>
              <a:buAutoNum type="arabicPeriod"/>
            </a:pPr>
            <a:r>
              <a:rPr lang="en-GB" sz="2400" dirty="0" smtClean="0"/>
              <a:t>Renewable energy</a:t>
            </a:r>
          </a:p>
          <a:p>
            <a:pPr lvl="1" indent="0">
              <a:buNone/>
            </a:pPr>
            <a:endParaRPr lang="en-GB" sz="2000" dirty="0" smtClean="0"/>
          </a:p>
          <a:p>
            <a:pPr marL="0" lvl="1" indent="0">
              <a:buNone/>
            </a:pPr>
            <a:endParaRPr lang="en-GB" sz="2000" i="1" dirty="0" smtClean="0"/>
          </a:p>
          <a:p>
            <a:pPr marL="0" lvl="1" indent="0">
              <a:buNone/>
            </a:pPr>
            <a:endParaRPr lang="en-GB" sz="2000" i="1" dirty="0" smtClean="0"/>
          </a:p>
          <a:p>
            <a:pPr marL="0" lvl="1" indent="0">
              <a:buNone/>
            </a:pPr>
            <a:r>
              <a:rPr lang="en-GB" sz="2000" i="1" dirty="0" smtClean="0">
                <a:solidFill>
                  <a:srgbClr val="00B050"/>
                </a:solidFill>
              </a:rPr>
              <a:t>Emissions from infrastructure and vehicles also need to reach no net emissions by 2045</a:t>
            </a:r>
            <a:endParaRPr lang="en-GB" dirty="0" smtClean="0"/>
          </a:p>
          <a:p>
            <a:endParaRPr lang="en-GB" dirty="0" smtClean="0"/>
          </a:p>
        </p:txBody>
      </p:sp>
      <p:sp>
        <p:nvSpPr>
          <p:cNvPr id="3" name="Rubrik 2"/>
          <p:cNvSpPr>
            <a:spLocks noGrp="1"/>
          </p:cNvSpPr>
          <p:nvPr>
            <p:ph type="title"/>
          </p:nvPr>
        </p:nvSpPr>
        <p:spPr>
          <a:xfrm>
            <a:off x="714348" y="428604"/>
            <a:ext cx="6932546" cy="1036800"/>
          </a:xfrm>
        </p:spPr>
        <p:txBody>
          <a:bodyPr/>
          <a:lstStyle/>
          <a:p>
            <a:r>
              <a:rPr lang="en-GB" sz="3200" dirty="0" smtClean="0"/>
              <a:t>Three principles to reduce the emissions from the transport sector</a:t>
            </a:r>
            <a:endParaRPr lang="en-GB" sz="3200" dirty="0"/>
          </a:p>
        </p:txBody>
      </p:sp>
      <p:pic>
        <p:nvPicPr>
          <p:cNvPr id="15" name="Picture 4" descr="http://trvbildarkivet/fotoweb/cmdrequest/rest/preview.fwx/20164.jpg?rt=1&amp;f=5316A77AA39EC80F209631A71F30CC8D9A4CA34A2AC3199C4BFB56BCD47D83ADDFC19E54F66C0B756466E5CB288C82DE98FA3B9A789FF1A4B0EB50A9C9435E7F6AE15FB86E21B590E56A7DBF851D511E78226491577521A02715A3E8C2D23488C2F8634A039C3108423AB85DB5AF1449B218E3EB70E0597A5BE75A2958C531D2320529765CA60720A6AFEA460CC8948CEA3DEACCB463D0171A97CBD7D9DD30EA09DF8C6CD348963A032A2A5E2CF4F542&amp;sz=768"/>
          <p:cNvPicPr>
            <a:picLocks noChangeAspect="1" noChangeArrowheads="1"/>
          </p:cNvPicPr>
          <p:nvPr/>
        </p:nvPicPr>
        <p:blipFill>
          <a:blip r:embed="rId5" cstate="print"/>
          <a:srcRect l="8120" b="4750"/>
          <a:stretch>
            <a:fillRect/>
          </a:stretch>
        </p:blipFill>
        <p:spPr bwMode="auto">
          <a:xfrm>
            <a:off x="7524327" y="2633693"/>
            <a:ext cx="1668056" cy="1152825"/>
          </a:xfrm>
          <a:prstGeom prst="rect">
            <a:avLst/>
          </a:prstGeom>
          <a:noFill/>
        </p:spPr>
      </p:pic>
      <p:pic>
        <p:nvPicPr>
          <p:cNvPr id="17" name="Picture 10" descr="http://gobigas.goteborgenergi.se/DynamixPublic/Media/GetImage.ashx?CacheKey=96209eace6dc7d146465ce291f72b2667929b23f"/>
          <p:cNvPicPr>
            <a:picLocks noChangeAspect="1" noChangeArrowheads="1"/>
          </p:cNvPicPr>
          <p:nvPr/>
        </p:nvPicPr>
        <p:blipFill>
          <a:blip r:embed="rId6" cstate="print"/>
          <a:srcRect l="23622" r="20669"/>
          <a:stretch>
            <a:fillRect/>
          </a:stretch>
        </p:blipFill>
        <p:spPr bwMode="auto">
          <a:xfrm>
            <a:off x="7524325" y="5040000"/>
            <a:ext cx="1612404" cy="1157714"/>
          </a:xfrm>
          <a:prstGeom prst="rect">
            <a:avLst/>
          </a:prstGeom>
          <a:noFill/>
        </p:spPr>
      </p:pic>
      <p:pic>
        <p:nvPicPr>
          <p:cNvPr id="19" name="Bildobjekt 18"/>
          <p:cNvPicPr>
            <a:picLocks noChangeAspect="1"/>
          </p:cNvPicPr>
          <p:nvPr/>
        </p:nvPicPr>
        <p:blipFill rotWithShape="1">
          <a:blip r:embed="rId7" cstate="print">
            <a:extLst>
              <a:ext uri="{28A0092B-C50C-407E-A947-70E740481C1C}">
                <a14:useLocalDpi xmlns:a14="http://schemas.microsoft.com/office/drawing/2010/main" val="0"/>
              </a:ext>
            </a:extLst>
          </a:blip>
          <a:srcRect l="31591" t="20855" r="10351" b="8092"/>
          <a:stretch/>
        </p:blipFill>
        <p:spPr>
          <a:xfrm>
            <a:off x="7523747" y="0"/>
            <a:ext cx="1668636" cy="1361389"/>
          </a:xfrm>
          <a:prstGeom prst="rect">
            <a:avLst/>
          </a:prstGeom>
        </p:spPr>
      </p:pic>
    </p:spTree>
    <p:extLst>
      <p:ext uri="{BB962C8B-B14F-4D97-AF65-F5344CB8AC3E}">
        <p14:creationId xmlns:p14="http://schemas.microsoft.com/office/powerpoint/2010/main" val="33149280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en-GB" dirty="0" smtClean="0"/>
              <a:t>Transport efficient society</a:t>
            </a:r>
            <a:endParaRPr lang="en-GB" dirty="0"/>
          </a:p>
        </p:txBody>
      </p:sp>
      <p:sp>
        <p:nvSpPr>
          <p:cNvPr id="4" name="Underrubrik 3"/>
          <p:cNvSpPr>
            <a:spLocks noGrp="1"/>
          </p:cNvSpPr>
          <p:nvPr>
            <p:ph type="subTitle" idx="1"/>
          </p:nvPr>
        </p:nvSpPr>
        <p:spPr/>
        <p:txBody>
          <a:bodyPr/>
          <a:lstStyle/>
          <a:p>
            <a:endParaRPr lang="sv-SE"/>
          </a:p>
        </p:txBody>
      </p:sp>
    </p:spTree>
    <p:extLst>
      <p:ext uri="{BB962C8B-B14F-4D97-AF65-F5344CB8AC3E}">
        <p14:creationId xmlns:p14="http://schemas.microsoft.com/office/powerpoint/2010/main" val="11318570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p:cNvPicPr>
            <a:picLocks noChangeAspect="1"/>
          </p:cNvPicPr>
          <p:nvPr/>
        </p:nvPicPr>
        <p:blipFill rotWithShape="1">
          <a:blip r:embed="rId3" cstate="print">
            <a:extLst>
              <a:ext uri="{28A0092B-C50C-407E-A947-70E740481C1C}">
                <a14:useLocalDpi xmlns:a14="http://schemas.microsoft.com/office/drawing/2010/main" val="0"/>
              </a:ext>
            </a:extLst>
          </a:blip>
          <a:srcRect l="1754" t="379" r="568" b="9411"/>
          <a:stretch/>
        </p:blipFill>
        <p:spPr>
          <a:xfrm>
            <a:off x="6997118" y="1752834"/>
            <a:ext cx="2156962" cy="2988110"/>
          </a:xfrm>
          <a:prstGeom prst="rect">
            <a:avLst/>
          </a:prstGeom>
        </p:spPr>
      </p:pic>
      <p:pic>
        <p:nvPicPr>
          <p:cNvPr id="8" name="Picture 2" descr="P1070999"/>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733" t="10481" r="22478" b="25161"/>
          <a:stretch/>
        </p:blipFill>
        <p:spPr bwMode="auto">
          <a:xfrm>
            <a:off x="6997118" y="1505010"/>
            <a:ext cx="2156962" cy="1575084"/>
          </a:xfrm>
          <a:prstGeom prst="rect">
            <a:avLst/>
          </a:prstGeom>
          <a:noFill/>
          <a:extLst>
            <a:ext uri="{909E8E84-426E-40DD-AFC4-6F175D3DCCD1}">
              <a14:hiddenFill xmlns:a14="http://schemas.microsoft.com/office/drawing/2010/main">
                <a:solidFill>
                  <a:srgbClr val="FFFFFF"/>
                </a:solidFill>
              </a14:hiddenFill>
            </a:ext>
          </a:extLst>
        </p:spPr>
      </p:pic>
      <p:sp>
        <p:nvSpPr>
          <p:cNvPr id="2" name="Platshållare för innehåll 1"/>
          <p:cNvSpPr>
            <a:spLocks noGrp="1"/>
          </p:cNvSpPr>
          <p:nvPr>
            <p:ph idx="1"/>
          </p:nvPr>
        </p:nvSpPr>
        <p:spPr>
          <a:xfrm>
            <a:off x="714348" y="1647200"/>
            <a:ext cx="6102087" cy="4352010"/>
          </a:xfrm>
        </p:spPr>
        <p:txBody>
          <a:bodyPr>
            <a:normAutofit fontScale="92500"/>
          </a:bodyPr>
          <a:lstStyle/>
          <a:p>
            <a:pPr>
              <a:lnSpc>
                <a:spcPct val="100000"/>
              </a:lnSpc>
            </a:pPr>
            <a:r>
              <a:rPr lang="en-GB" dirty="0" smtClean="0"/>
              <a:t>25-30 percent less traffic with passenger cars nation wide</a:t>
            </a:r>
          </a:p>
          <a:p>
            <a:pPr lvl="1"/>
            <a:r>
              <a:rPr lang="en-GB" dirty="0" smtClean="0"/>
              <a:t>Reduction focused to urban areas</a:t>
            </a:r>
          </a:p>
          <a:p>
            <a:pPr>
              <a:lnSpc>
                <a:spcPct val="100000"/>
              </a:lnSpc>
            </a:pPr>
            <a:r>
              <a:rPr lang="en-GB" dirty="0" smtClean="0"/>
              <a:t>Planning and development of society including transport system towards less traffic</a:t>
            </a:r>
          </a:p>
          <a:p>
            <a:pPr lvl="1"/>
            <a:r>
              <a:rPr lang="en-GB" dirty="0" smtClean="0"/>
              <a:t>Dense, central, close to public transport, mixed functions</a:t>
            </a:r>
          </a:p>
          <a:p>
            <a:pPr lvl="1"/>
            <a:r>
              <a:rPr lang="en-GB" dirty="0" smtClean="0"/>
              <a:t>Designed for pedestrians, cycle, public transport, shared distribution of goods</a:t>
            </a:r>
          </a:p>
          <a:p>
            <a:pPr lvl="1"/>
            <a:r>
              <a:rPr lang="en-GB" dirty="0" smtClean="0"/>
              <a:t>Lower speed</a:t>
            </a:r>
          </a:p>
          <a:p>
            <a:pPr lvl="1"/>
            <a:r>
              <a:rPr lang="en-GB" dirty="0" smtClean="0"/>
              <a:t>Reduced areas for parking and road infrastructure</a:t>
            </a:r>
          </a:p>
          <a:p>
            <a:pPr>
              <a:lnSpc>
                <a:spcPct val="100000"/>
              </a:lnSpc>
            </a:pPr>
            <a:r>
              <a:rPr lang="en-GB" dirty="0" smtClean="0"/>
              <a:t>Increased availability for travel free alternatives, pedestrians, cycle and public transport</a:t>
            </a:r>
          </a:p>
          <a:p>
            <a:pPr lvl="1"/>
            <a:r>
              <a:rPr lang="en-GB" dirty="0" smtClean="0"/>
              <a:t>Double public transport</a:t>
            </a:r>
          </a:p>
          <a:p>
            <a:pPr lvl="1"/>
            <a:r>
              <a:rPr lang="en-GB" dirty="0" smtClean="0"/>
              <a:t>Travel free meeting</a:t>
            </a:r>
          </a:p>
          <a:p>
            <a:pPr lvl="1"/>
            <a:r>
              <a:rPr lang="en-GB" dirty="0" smtClean="0"/>
              <a:t>E-commerce</a:t>
            </a:r>
          </a:p>
          <a:p>
            <a:pPr>
              <a:lnSpc>
                <a:spcPct val="100000"/>
              </a:lnSpc>
            </a:pPr>
            <a:r>
              <a:rPr lang="en-GB" i="1" dirty="0" smtClean="0">
                <a:solidFill>
                  <a:srgbClr val="00B050"/>
                </a:solidFill>
              </a:rPr>
              <a:t>Measures: Fuel tax, km tax</a:t>
            </a:r>
            <a:r>
              <a:rPr lang="en-GB" i="1" dirty="0">
                <a:solidFill>
                  <a:srgbClr val="00B050"/>
                </a:solidFill>
              </a:rPr>
              <a:t>, deductions for travel </a:t>
            </a:r>
            <a:r>
              <a:rPr lang="en-GB" i="1" dirty="0" smtClean="0">
                <a:solidFill>
                  <a:srgbClr val="00B050"/>
                </a:solidFill>
              </a:rPr>
              <a:t>expenses, urban agreement, planning…</a:t>
            </a:r>
          </a:p>
        </p:txBody>
      </p:sp>
      <p:sp>
        <p:nvSpPr>
          <p:cNvPr id="3" name="Rubrik 2"/>
          <p:cNvSpPr>
            <a:spLocks noGrp="1"/>
          </p:cNvSpPr>
          <p:nvPr>
            <p:ph type="title"/>
          </p:nvPr>
        </p:nvSpPr>
        <p:spPr>
          <a:xfrm>
            <a:off x="714348" y="428604"/>
            <a:ext cx="6996637" cy="799696"/>
          </a:xfrm>
        </p:spPr>
        <p:txBody>
          <a:bodyPr/>
          <a:lstStyle/>
          <a:p>
            <a:r>
              <a:rPr lang="en-GB" dirty="0"/>
              <a:t>Transport efficient </a:t>
            </a:r>
            <a:r>
              <a:rPr lang="en-GB" dirty="0" smtClean="0"/>
              <a:t>society</a:t>
            </a:r>
            <a:br>
              <a:rPr lang="en-GB" dirty="0" smtClean="0"/>
            </a:br>
            <a:r>
              <a:rPr lang="en-GB" sz="2000" i="1" dirty="0" smtClean="0"/>
              <a:t>Target: 2030 passenger transport</a:t>
            </a:r>
          </a:p>
        </p:txBody>
      </p:sp>
      <p:pic>
        <p:nvPicPr>
          <p:cNvPr id="7" name="Bildobjekt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97118" y="4740944"/>
            <a:ext cx="2146882" cy="1431255"/>
          </a:xfrm>
          <a:prstGeom prst="rect">
            <a:avLst/>
          </a:prstGeom>
        </p:spPr>
      </p:pic>
      <p:pic>
        <p:nvPicPr>
          <p:cNvPr id="10" name="Bildobjekt 9"/>
          <p:cNvPicPr>
            <a:picLocks noChangeAspect="1"/>
          </p:cNvPicPr>
          <p:nvPr/>
        </p:nvPicPr>
        <p:blipFill rotWithShape="1">
          <a:blip r:embed="rId6" cstate="print">
            <a:extLst>
              <a:ext uri="{28A0092B-C50C-407E-A947-70E740481C1C}">
                <a14:useLocalDpi xmlns:a14="http://schemas.microsoft.com/office/drawing/2010/main" val="0"/>
              </a:ext>
            </a:extLst>
          </a:blip>
          <a:srcRect l="4915"/>
          <a:stretch/>
        </p:blipFill>
        <p:spPr>
          <a:xfrm>
            <a:off x="6997118" y="9704"/>
            <a:ext cx="2379684" cy="1743130"/>
          </a:xfrm>
          <a:prstGeom prst="rect">
            <a:avLst/>
          </a:prstGeom>
        </p:spPr>
      </p:pic>
    </p:spTree>
    <p:extLst>
      <p:ext uri="{BB962C8B-B14F-4D97-AF65-F5344CB8AC3E}">
        <p14:creationId xmlns:p14="http://schemas.microsoft.com/office/powerpoint/2010/main" val="4072888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714348" y="1627437"/>
            <a:ext cx="6296052" cy="4248000"/>
          </a:xfrm>
        </p:spPr>
        <p:txBody>
          <a:bodyPr/>
          <a:lstStyle/>
          <a:p>
            <a:r>
              <a:rPr lang="en-GB" dirty="0" smtClean="0"/>
              <a:t>Increased transport demand via improved logistics and modal shift (rail and maritime)</a:t>
            </a:r>
          </a:p>
          <a:p>
            <a:r>
              <a:rPr lang="en-GB" dirty="0" smtClean="0"/>
              <a:t>Shared urban transport</a:t>
            </a:r>
          </a:p>
          <a:p>
            <a:r>
              <a:rPr lang="en-GB" dirty="0" smtClean="0"/>
              <a:t>Robust rail system with increased capacity</a:t>
            </a:r>
          </a:p>
          <a:p>
            <a:pPr>
              <a:lnSpc>
                <a:spcPct val="100000"/>
              </a:lnSpc>
            </a:pPr>
            <a:r>
              <a:rPr lang="en-GB" dirty="0" smtClean="0"/>
              <a:t>Reduced cost and time for modal shift</a:t>
            </a:r>
          </a:p>
          <a:p>
            <a:pPr>
              <a:lnSpc>
                <a:spcPct val="100000"/>
              </a:lnSpc>
            </a:pPr>
            <a:r>
              <a:rPr lang="en-GB" dirty="0" smtClean="0"/>
              <a:t>High capacity transport </a:t>
            </a:r>
          </a:p>
          <a:p>
            <a:pPr>
              <a:lnSpc>
                <a:spcPct val="100000"/>
              </a:lnSpc>
            </a:pPr>
            <a:endParaRPr lang="en-GB" dirty="0" smtClean="0"/>
          </a:p>
          <a:p>
            <a:pPr>
              <a:lnSpc>
                <a:spcPct val="100000"/>
              </a:lnSpc>
            </a:pPr>
            <a:r>
              <a:rPr lang="en-GB" i="1" dirty="0" smtClean="0">
                <a:solidFill>
                  <a:srgbClr val="00B050"/>
                </a:solidFill>
              </a:rPr>
              <a:t>Measures: Fuel tax, </a:t>
            </a:r>
            <a:r>
              <a:rPr lang="en-GB" i="1" dirty="0" err="1" smtClean="0">
                <a:solidFill>
                  <a:srgbClr val="00B050"/>
                </a:solidFill>
              </a:rPr>
              <a:t>ecobonus</a:t>
            </a:r>
            <a:r>
              <a:rPr lang="en-GB" i="1" dirty="0" smtClean="0">
                <a:solidFill>
                  <a:srgbClr val="00B050"/>
                </a:solidFill>
              </a:rPr>
              <a:t> for rail and marine, km tax, modal shift subsidy, planning…</a:t>
            </a:r>
          </a:p>
        </p:txBody>
      </p:sp>
      <p:sp>
        <p:nvSpPr>
          <p:cNvPr id="3" name="Rubrik 2"/>
          <p:cNvSpPr>
            <a:spLocks noGrp="1"/>
          </p:cNvSpPr>
          <p:nvPr>
            <p:ph type="title"/>
          </p:nvPr>
        </p:nvSpPr>
        <p:spPr>
          <a:xfrm>
            <a:off x="714348" y="428604"/>
            <a:ext cx="6729189" cy="1038412"/>
          </a:xfrm>
        </p:spPr>
        <p:txBody>
          <a:bodyPr/>
          <a:lstStyle/>
          <a:p>
            <a:r>
              <a:rPr lang="en-GB" dirty="0"/>
              <a:t>Transport efficient </a:t>
            </a:r>
            <a:r>
              <a:rPr lang="en-GB" dirty="0" smtClean="0"/>
              <a:t>society</a:t>
            </a:r>
            <a:r>
              <a:rPr lang="sv-SE" dirty="0" smtClean="0"/>
              <a:t/>
            </a:r>
            <a:br>
              <a:rPr lang="sv-SE" dirty="0" smtClean="0"/>
            </a:br>
            <a:r>
              <a:rPr lang="en-GB" sz="2000" i="1" dirty="0" smtClean="0"/>
              <a:t>Target 2030 freight transport</a:t>
            </a:r>
            <a:endParaRPr lang="en-GB" sz="1800" i="1" dirty="0"/>
          </a:p>
        </p:txBody>
      </p:sp>
      <p:pic>
        <p:nvPicPr>
          <p:cNvPr id="4" name="Bildobjekt 3"/>
          <p:cNvPicPr>
            <a:picLocks noChangeAspect="1"/>
          </p:cNvPicPr>
          <p:nvPr/>
        </p:nvPicPr>
        <p:blipFill rotWithShape="1">
          <a:blip r:embed="rId3" cstate="print">
            <a:extLst>
              <a:ext uri="{28A0092B-C50C-407E-A947-70E740481C1C}">
                <a14:useLocalDpi xmlns:a14="http://schemas.microsoft.com/office/drawing/2010/main" val="0"/>
              </a:ext>
            </a:extLst>
          </a:blip>
          <a:srcRect l="6365" r="11499" b="12809"/>
          <a:stretch/>
        </p:blipFill>
        <p:spPr>
          <a:xfrm>
            <a:off x="7010400" y="-1"/>
            <a:ext cx="2133599" cy="1729639"/>
          </a:xfrm>
          <a:prstGeom prst="rect">
            <a:avLst/>
          </a:prstGeom>
        </p:spPr>
      </p:pic>
      <p:pic>
        <p:nvPicPr>
          <p:cNvPr id="5" name="Picture 2"/>
          <p:cNvPicPr>
            <a:picLocks noChangeAspect="1" noChangeArrowheads="1"/>
          </p:cNvPicPr>
          <p:nvPr/>
        </p:nvPicPr>
        <p:blipFill rotWithShape="1">
          <a:blip r:embed="rId4" cstate="print"/>
          <a:srcRect r="5067"/>
          <a:stretch/>
        </p:blipFill>
        <p:spPr bwMode="auto">
          <a:xfrm flipH="1">
            <a:off x="7010400" y="1729638"/>
            <a:ext cx="2164666" cy="1520150"/>
          </a:xfrm>
          <a:prstGeom prst="rect">
            <a:avLst/>
          </a:prstGeom>
          <a:noFill/>
          <a:ln w="9525">
            <a:noFill/>
            <a:miter lim="800000"/>
            <a:headEnd/>
            <a:tailEnd/>
          </a:ln>
        </p:spPr>
      </p:pic>
      <p:pic>
        <p:nvPicPr>
          <p:cNvPr id="6" name="Picture 4" descr="http://trvbildarkivet/fotoweb/cmdrequest/rest/preview.fwx/20164.jpg?rt=1&amp;f=5316A77AA39EC80F209631A71F30CC8D9A4CA34A2AC3199C4BFB56BCD47D83ADDFC19E54F66C0B756466E5CB288C82DE98FA3B9A789FF1A4B0EB50A9C9435E7F6AE15FB86E21B590E56A7DBF851D511E78226491577521A02715A3E8C2D23488C2F8634A039C3108423AB85DB5AF1449B218E3EB70E0597A5BE75A2958C531D2320529765CA60720A6AFEA460CC8948CEA3DEACCB463D0171A97CBD7D9DD30EA09DF8C6CD348963A032A2A5E2CF4F542&amp;sz=768"/>
          <p:cNvPicPr>
            <a:picLocks noChangeAspect="1" noChangeArrowheads="1"/>
          </p:cNvPicPr>
          <p:nvPr/>
        </p:nvPicPr>
        <p:blipFill>
          <a:blip r:embed="rId5" cstate="print"/>
          <a:srcRect l="8120" b="4750"/>
          <a:stretch>
            <a:fillRect/>
          </a:stretch>
        </p:blipFill>
        <p:spPr bwMode="auto">
          <a:xfrm>
            <a:off x="7010400" y="3250521"/>
            <a:ext cx="2133600" cy="1474571"/>
          </a:xfrm>
          <a:prstGeom prst="rect">
            <a:avLst/>
          </a:prstGeom>
          <a:noFill/>
        </p:spPr>
      </p:pic>
      <p:pic>
        <p:nvPicPr>
          <p:cNvPr id="8" name="Picture 2" descr="http://trvbildarkivet/fotoweb/cmdrequest/rest/Preview.fwx/14927.jpg?rt=1&amp;f=5316A77AA39EC80F209631A71F30CC8D9A4CA34A2AC3199C4BFB56BCD47D83ADDFC19E54F66C0B756466E5CB288C82DE98FA3B9A789FF1A4B0EB50A9C9435E7F6AE15FB86E21B590E56A7DBF851D511E78226491577521A0D48CC9CEBC5FC45C544E5FFDFC5AD285423AB85DB5AF1449FFCD3D237A564BF71BAB997E819B6945002A41934F4CAF9558F7FC4203D90A975B119A834642BC6D932F5AD3F9ECC2C07C1BDEF18C41F6E56DA6F8680103AC8D&amp;sz=450"/>
          <p:cNvPicPr>
            <a:picLocks noChangeAspect="1" noChangeArrowheads="1"/>
          </p:cNvPicPr>
          <p:nvPr/>
        </p:nvPicPr>
        <p:blipFill rotWithShape="1">
          <a:blip r:embed="rId6" cstate="print"/>
          <a:srcRect r="4383" b="1708"/>
          <a:stretch/>
        </p:blipFill>
        <p:spPr bwMode="auto">
          <a:xfrm>
            <a:off x="7010401" y="4725092"/>
            <a:ext cx="2133599" cy="1467023"/>
          </a:xfrm>
          <a:prstGeom prst="rect">
            <a:avLst/>
          </a:prstGeom>
          <a:noFill/>
        </p:spPr>
      </p:pic>
    </p:spTree>
    <p:extLst>
      <p:ext uri="{BB962C8B-B14F-4D97-AF65-F5344CB8AC3E}">
        <p14:creationId xmlns:p14="http://schemas.microsoft.com/office/powerpoint/2010/main" val="2317262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ormell 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Uppladdat arbetsrumsdokument" ma:contentTypeID="0x0101002EE44F411E754ABAB6EB27FC7D8442BF00FBDC29B7F7B140FA848AB6ABEF7636D900051CBA1F1F8CC445BEFBF5F27AA99465" ma:contentTypeVersion="4" ma:contentTypeDescription="Skapa ett nytt dokument." ma:contentTypeScope="" ma:versionID="bf6f4f161d0e57425f644a1dd4d47e9d">
  <xsd:schema xmlns:xsd="http://www.w3.org/2001/XMLSchema" xmlns:xs="http://www.w3.org/2001/XMLSchema" xmlns:p="http://schemas.microsoft.com/office/2006/metadata/properties" xmlns:ns1="Trafikverket" xmlns:ns3="48f10349-adca-4f79-b3fd-3d2916af8921" targetNamespace="http://schemas.microsoft.com/office/2006/metadata/properties" ma:root="true" ma:fieldsID="435169ce25545cc18fac198043723e88" ns1:_="" ns3:_="">
    <xsd:import namespace="Trafikverket"/>
    <xsd:import namespace="48f10349-adca-4f79-b3fd-3d2916af8921"/>
    <xsd:element name="properties">
      <xsd:complexType>
        <xsd:sequence>
          <xsd:element name="documentManagement">
            <xsd:complexType>
              <xsd:all>
                <xsd:element ref="ns1:Skapat_x0020_av_x0020_NY"/>
                <xsd:element ref="ns1:Dokumentdatum_x0020_NY"/>
                <xsd:element ref="ns1:TRVversionNY" minOccurs="0"/>
                <xsd:element ref="ns1:TrvDocumentTemplateId" minOccurs="0"/>
                <xsd:element ref="ns1:TrvDocumentTemplateVersion" minOccurs="0"/>
                <xsd:element ref="ns3:TrvUploadedDocumentTypeTaxHTField0" minOccurs="0"/>
                <xsd:element ref="ns3:TaxCatchAll" minOccurs="0"/>
                <xsd:element ref="ns3:TaxCatchAllLab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Trafikverket" elementFormDefault="qualified">
    <xsd:import namespace="http://schemas.microsoft.com/office/2006/documentManagement/types"/>
    <xsd:import namespace="http://schemas.microsoft.com/office/infopath/2007/PartnerControls"/>
    <xsd:element name="Skapat_x0020_av_x0020_NY" ma:index="0" ma:displayName="Skapat av" ma:description="Namn och organisationsbeteckning för den person som skapat dokumentet." ma:internalName="TrvCreatedBy" ma:readOnly="false">
      <xsd:simpleType>
        <xsd:restriction base="dms:Text"/>
      </xsd:simpleType>
    </xsd:element>
    <xsd:element name="Dokumentdatum_x0020_NY" ma:index="2" ma:displayName="Dokumentdatum" ma:description="Datum för nuvarande version" ma:format="DateOnly" ma:internalName="TrvDocumentDate" ma:readOnly="false">
      <xsd:simpleType>
        <xsd:restriction base="dms:DateTime"/>
      </xsd:simpleType>
    </xsd:element>
    <xsd:element name="TRVversionNY" ma:index="8" nillable="true" ma:displayName="Version" ma:description="Dokumentets versionsnummer" ma:internalName="TrvVersion" ma:readOnly="true">
      <xsd:simpleType>
        <xsd:restriction base="dms:Text"/>
      </xsd:simpleType>
    </xsd:element>
    <xsd:element name="TrvDocumentTemplateId" ma:index="9" nillable="true" ma:displayName="TMALL-nummer" ma:description="Unik sträng eller nummer som identifierar dokumentmallen. Värdet sätts av respektive system." ma:internalName="TrvDocumentTemplateId" ma:readOnly="true">
      <xsd:simpleType>
        <xsd:restriction base="dms:Text"/>
      </xsd:simpleType>
    </xsd:element>
    <xsd:element name="TrvDocumentTemplateVersion" ma:index="10" nillable="true" ma:displayName="Mallversion" ma:description="Dokumentmallens versionsnummer" ma:internalName="TrvDocumentTemplateVers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8f10349-adca-4f79-b3fd-3d2916af8921" elementFormDefault="qualified">
    <xsd:import namespace="http://schemas.microsoft.com/office/2006/documentManagement/types"/>
    <xsd:import namespace="http://schemas.microsoft.com/office/infopath/2007/PartnerControls"/>
    <xsd:element name="TrvUploadedDocumentTypeTaxHTField0" ma:index="13" ma:taxonomy="true" ma:internalName="TrvUploadedDocumentTypeTaxHTField0" ma:taxonomyFieldName="TrvUploadedDocumentType" ma:displayName="Dokumenttyp för uppladdade dokument" ma:readOnly="false" ma:fieldId="{eb96df49-af7b-4885-ae87-85b965eb0ad2}" ma:sspId="186cccb1-9fab-4187-b54f-d2fc3705fc8a" ma:termSetId="152f56a5-fdb2-4180-8a6e-79ef00400bc3" ma:anchorId="238613c4-8162-47c5-b0c8-3db178651ae8" ma:open="false" ma:isKeyword="false">
      <xsd:complexType>
        <xsd:sequence>
          <xsd:element ref="pc:Terms" minOccurs="0" maxOccurs="1"/>
        </xsd:sequence>
      </xsd:complexType>
    </xsd:element>
    <xsd:element name="TaxCatchAll" ma:index="14" nillable="true" ma:displayName="Taxonomy Catch All Column" ma:description="" ma:hidden="true" ma:list="{f8f6e4b9-e9fc-49f2-bbd6-f51a8224d3dc}" ma:internalName="TaxCatchAll" ma:showField="CatchAllData" ma:web="48f10349-adca-4f79-b3fd-3d2916af8921">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description="" ma:hidden="true" ma:list="{f8f6e4b9-e9fc-49f2-bbd6-f51a8224d3dc}" ma:internalName="TaxCatchAllLabel" ma:readOnly="true" ma:showField="CatchAllDataLabel" ma:web="48f10349-adca-4f79-b3fd-3d2916af89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Innehållstyp"/>
        <xsd:element ref="dc:title" maxOccurs="1" ma:index="1" ma:displayName="Dokument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customXsn xmlns="http://schemas.microsoft.com/office/2006/metadata/customXsn">
  <xsnLocation/>
  <cached>True</cached>
  <openByDefault>True</openByDefault>
  <xsnScope/>
</customXsn>
</file>

<file path=customXml/item4.xml><?xml version="1.0" encoding="utf-8"?>
<p:properties xmlns:p="http://schemas.microsoft.com/office/2006/metadata/properties" xmlns:xsi="http://www.w3.org/2001/XMLSchema-instance">
  <documentManagement>
    <TaxCatchAll xmlns="48f10349-adca-4f79-b3fd-3d2916af8921">
      <Value>28</Value>
    </TaxCatchAll>
    <Dokumentdatum_x0020_NY xmlns="Trafikverket">2019-09-01T22:00:00+00:00</Dokumentdatum_x0020_NY>
    <Skapat_x0020_av_x0020_NY xmlns="Trafikverket">Lindblom Helen, PLkvm</Skapat_x0020_av_x0020_NY>
    <TRVversionNY xmlns="Trafikverket">0.4</TRVversionNY>
    <TrvUploadedDocumentTypeTaxHTField0 xmlns="48f10349-adca-4f79-b3fd-3d2916af8921">
      <Terms xmlns="http://schemas.microsoft.com/office/infopath/2007/PartnerControls">
        <TermInfo xmlns="http://schemas.microsoft.com/office/infopath/2007/PartnerControls">
          <TermName xmlns="http://schemas.microsoft.com/office/infopath/2007/PartnerControls">ARBETSMATERIAL</TermName>
          <TermId xmlns="http://schemas.microsoft.com/office/infopath/2007/PartnerControls">a2894791-a90f-4fd8-bd38-5426c743cb42</TermId>
        </TermInfo>
      </Terms>
    </TrvUploadedDocumentTypeTaxHTField0>
  </documentManagement>
</p:properties>
</file>

<file path=customXml/itemProps1.xml><?xml version="1.0" encoding="utf-8"?>
<ds:datastoreItem xmlns:ds="http://schemas.openxmlformats.org/officeDocument/2006/customXml" ds:itemID="{E29A7BC9-2299-41A2-8907-BEB2835B6A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Trafikverket"/>
    <ds:schemaRef ds:uri="48f10349-adca-4f79-b3fd-3d2916af89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084812-9376-4F20-AB88-E9ECB24BB19A}">
  <ds:schemaRefs>
    <ds:schemaRef ds:uri="http://schemas.microsoft.com/sharepoint/v3/contenttype/forms"/>
  </ds:schemaRefs>
</ds:datastoreItem>
</file>

<file path=customXml/itemProps3.xml><?xml version="1.0" encoding="utf-8"?>
<ds:datastoreItem xmlns:ds="http://schemas.openxmlformats.org/officeDocument/2006/customXml" ds:itemID="{9814A301-E42A-4DA3-8AA0-EA31D564DE3B}">
  <ds:schemaRefs>
    <ds:schemaRef ds:uri="http://schemas.microsoft.com/office/2006/metadata/customXsn"/>
  </ds:schemaRefs>
</ds:datastoreItem>
</file>

<file path=customXml/itemProps4.xml><?xml version="1.0" encoding="utf-8"?>
<ds:datastoreItem xmlns:ds="http://schemas.openxmlformats.org/officeDocument/2006/customXml" ds:itemID="{EC45C7EE-38CC-4DF8-B031-CD9DE236B959}">
  <ds:schemaRefs>
    <ds:schemaRef ds:uri="http://purl.org/dc/terms/"/>
    <ds:schemaRef ds:uri="http://schemas.microsoft.com/office/2006/documentManagement/types"/>
    <ds:schemaRef ds:uri="http://schemas.microsoft.com/office/2006/metadata/properties"/>
    <ds:schemaRef ds:uri="http://www.w3.org/XML/1998/namespace"/>
    <ds:schemaRef ds:uri="Trafikverket"/>
    <ds:schemaRef ds:uri="http://purl.org/dc/elements/1.1/"/>
    <ds:schemaRef ds:uri="http://schemas.microsoft.com/office/infopath/2007/PartnerControls"/>
    <ds:schemaRef ds:uri="http://schemas.openxmlformats.org/package/2006/metadata/core-properties"/>
    <ds:schemaRef ds:uri="48f10349-adca-4f79-b3fd-3d2916af892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Presentation</Template>
  <TotalTime>13968</TotalTime>
  <Words>4841</Words>
  <Application>Microsoft Office PowerPoint</Application>
  <PresentationFormat>On-screen Show (4:3)</PresentationFormat>
  <Paragraphs>775</Paragraphs>
  <Slides>55</Slides>
  <Notes>35</Notes>
  <HiddenSlides>35</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55</vt:i4>
      </vt:variant>
    </vt:vector>
  </HeadingPairs>
  <TitlesOfParts>
    <vt:vector size="59" baseType="lpstr">
      <vt:lpstr>Arial</vt:lpstr>
      <vt:lpstr>Calibri</vt:lpstr>
      <vt:lpstr>Anpassad formgivning</vt:lpstr>
      <vt:lpstr>Formell presentation</vt:lpstr>
      <vt:lpstr>Traffic trends and climate goals for the Swedish transport sector                   Magnus.Lindgren@Trafikverket.se      </vt:lpstr>
      <vt:lpstr>Climate related objectives and visions</vt:lpstr>
      <vt:lpstr>Increased share of walking, cycling and public transport</vt:lpstr>
      <vt:lpstr>Bonus-Malus</vt:lpstr>
      <vt:lpstr>Transport – 1/3 of domestic CO2 emission</vt:lpstr>
      <vt:lpstr>Three principles to reduce the emissions from the transport sector</vt:lpstr>
      <vt:lpstr>Transport efficient society</vt:lpstr>
      <vt:lpstr>Transport efficient society Target: 2030 passenger transport</vt:lpstr>
      <vt:lpstr>Transport efficient society Target 2030 freight transport</vt:lpstr>
      <vt:lpstr>Transport work on Swedish roads…keeps increasing…</vt:lpstr>
      <vt:lpstr>Development of transport work 2018</vt:lpstr>
      <vt:lpstr>Efficient vehicles and operation</vt:lpstr>
      <vt:lpstr>PowerPoint Presentation</vt:lpstr>
      <vt:lpstr>Efficient vehicles and operation Target 2030 </vt:lpstr>
      <vt:lpstr>Renewable energy</vt:lpstr>
      <vt:lpstr>PowerPoint Presentation</vt:lpstr>
      <vt:lpstr>PowerPoint Presentation</vt:lpstr>
      <vt:lpstr>Global biofuel use</vt:lpstr>
      <vt:lpstr>Renewable energy Target 2030 </vt:lpstr>
      <vt:lpstr>Need for additional measures</vt:lpstr>
      <vt:lpstr>Vägtrafikens utsläpp av växthusgaser  i ett klimatscenario som utnyttjar alla tre sätten att minska utsläppen</vt:lpstr>
      <vt:lpstr>Behov av nya åtgärder och styrmedel Vägtrafikens utsläpp med föreslagna CO2 krav (lätta och tunga),  reduktionsplikt och bonus-malus (lätta)</vt:lpstr>
      <vt:lpstr>PowerPoint Presentation</vt:lpstr>
      <vt:lpstr>PowerPoint Presentation</vt:lpstr>
      <vt:lpstr>Koldioxidutsläppet nya personbilar i Sverige</vt:lpstr>
      <vt:lpstr>Prognos (BAU) utsläpp kväveoxider från vägtrafiken </vt:lpstr>
      <vt:lpstr>Prognos (BAU) utsläpp avgaspartiklar från vägtrafiken </vt:lpstr>
      <vt:lpstr> Klimatscenarier för transportsektorn har tagits fram i omgångar under lång tid  Trafikverket 2016:111: Beskriver olika scenarier för utvecklingen mot -80 % 2030  Balanserar mellan de tre områdena fordon, drivmedel och trafikarbetsminskning</vt:lpstr>
      <vt:lpstr>PowerPoint Presentation</vt:lpstr>
      <vt:lpstr>Varför måste vi välja en inriktning med alla tre åtgärdsområdena?</vt:lpstr>
      <vt:lpstr>Behovet att minska biltrafiken</vt:lpstr>
      <vt:lpstr>Vägtrafikens utsläpp av växthusgaser  i ett klimatscenario som utnyttjar alla tre sätten att minska utsläppen</vt:lpstr>
      <vt:lpstr>Bidrag till andra hållbarhetsmål i ett klimatscenario som utnyttjar alla tre sätten att minska utsläppen</vt:lpstr>
      <vt:lpstr>Tillgänglighet i ett hållbart samhälle</vt:lpstr>
      <vt:lpstr>Långsiktig planering av transportsystemet</vt:lpstr>
      <vt:lpstr>Fyrstegsprincipen</vt:lpstr>
      <vt:lpstr>PowerPoint Presentation</vt:lpstr>
      <vt:lpstr>Effekter av autonoma fordon beror på scenario VTI notat 18 2017</vt:lpstr>
      <vt:lpstr>Hantering av trender</vt:lpstr>
      <vt:lpstr>Hur bidrar Trafikverket? Till minskad klimatpåverkan</vt:lpstr>
      <vt:lpstr>Sammanfattning</vt:lpstr>
      <vt:lpstr>Kunskapsunderlag om energieffektivisering  och begränsad klimatpåverkan </vt:lpstr>
      <vt:lpstr>Långsiktig planering av transportsystemet</vt:lpstr>
      <vt:lpstr>Framtagning fullständiga prognoser i inriktningsplaneringen</vt:lpstr>
      <vt:lpstr>Frågeställningar i inriktningsplaneringen</vt:lpstr>
      <vt:lpstr>Prognoser och scenarier i Inriktningsplaneringen</vt:lpstr>
      <vt:lpstr>PowerPoint Presentation</vt:lpstr>
      <vt:lpstr>Grundantaganden</vt:lpstr>
      <vt:lpstr>PowerPoint Presentation</vt:lpstr>
      <vt:lpstr>Styrmedel för att få till ökad elektrifiering</vt:lpstr>
      <vt:lpstr>PowerPoint Presentation</vt:lpstr>
      <vt:lpstr>PowerPoint Presentation</vt:lpstr>
      <vt:lpstr>PowerPoint Presentation</vt:lpstr>
      <vt:lpstr>PowerPoint Presentation</vt:lpstr>
      <vt:lpstr>Diskussion</vt:lpstr>
    </vt:vector>
  </TitlesOfParts>
  <Company>Trafikverket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creator>forcar03</dc:creator>
  <cp:lastModifiedBy>John Saddler</cp:lastModifiedBy>
  <cp:revision>564</cp:revision>
  <cp:lastPrinted>2018-10-24T13:46:55Z</cp:lastPrinted>
  <dcterms:created xsi:type="dcterms:W3CDTF">2011-10-07T11:22:11Z</dcterms:created>
  <dcterms:modified xsi:type="dcterms:W3CDTF">2019-09-17T08:15:42Z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0x0101002EE44F411E754ABAB6EB27FC7D8442BF00FBDC29B7F7B140FA848AB6ABEF7636D900051CBA1F1F8CC445BEFBF5F27AA99465</vt:lpwstr>
  </property>
  <property fmtid="{D5CDD505-2E9C-101B-9397-08002B2CF9AE}" pid="3" name="TrvUploadedDocumentType">
    <vt:lpwstr>28;#ARBETSMATERIAL|a2894791-a90f-4fd8-bd38-5426c743cb42</vt:lpwstr>
  </property>
  <property fmtid="{D5CDD505-2E9C-101B-9397-08002B2CF9AE}" pid="4" name="TrvDocumentType">
    <vt:lpwstr>28;#ARBETSMATERIAL|a2894791-a90f-4fd8-bd38-5426c743cb42</vt:lpwstr>
  </property>
  <property fmtid="{D5CDD505-2E9C-101B-9397-08002B2CF9AE}" pid="5" name="TrvDocumentTypeTaxHTField0">
    <vt:lpwstr>ARBETSMATERIAL|a2894791-a90f-4fd8-bd38-5426c743cb42</vt:lpwstr>
  </property>
</Properties>
</file>