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62" r:id="rId2"/>
    <p:sldMasterId id="2147483714" r:id="rId3"/>
  </p:sldMasterIdLst>
  <p:notesMasterIdLst>
    <p:notesMasterId r:id="rId22"/>
  </p:notesMasterIdLst>
  <p:handoutMasterIdLst>
    <p:handoutMasterId r:id="rId23"/>
  </p:handoutMasterIdLst>
  <p:sldIdLst>
    <p:sldId id="787" r:id="rId4"/>
    <p:sldId id="345" r:id="rId5"/>
    <p:sldId id="993" r:id="rId6"/>
    <p:sldId id="918" r:id="rId7"/>
    <p:sldId id="995" r:id="rId8"/>
    <p:sldId id="994" r:id="rId9"/>
    <p:sldId id="996" r:id="rId10"/>
    <p:sldId id="1007" r:id="rId11"/>
    <p:sldId id="979" r:id="rId12"/>
    <p:sldId id="1011" r:id="rId13"/>
    <p:sldId id="901" r:id="rId14"/>
    <p:sldId id="809" r:id="rId15"/>
    <p:sldId id="969" r:id="rId16"/>
    <p:sldId id="1008" r:id="rId17"/>
    <p:sldId id="1012" r:id="rId18"/>
    <p:sldId id="1013" r:id="rId19"/>
    <p:sldId id="964" r:id="rId20"/>
    <p:sldId id="998" r:id="rId21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ED33"/>
    <a:srgbClr val="FFCC00"/>
    <a:srgbClr val="996633"/>
    <a:srgbClr val="A50021"/>
    <a:srgbClr val="CC6600"/>
    <a:srgbClr val="66FF33"/>
    <a:srgbClr val="FFFF00"/>
    <a:srgbClr val="05BB09"/>
    <a:srgbClr val="FF99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10AC42-43AD-4A89-ACDC-E5D66C9BB1CE}" v="11" dt="2019-09-13T14:12:02.8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29" autoAdjust="0"/>
    <p:restoredTop sz="91562" autoAdjust="0"/>
  </p:normalViewPr>
  <p:slideViewPr>
    <p:cSldViewPr>
      <p:cViewPr varScale="1">
        <p:scale>
          <a:sx n="105" d="100"/>
          <a:sy n="105" d="100"/>
        </p:scale>
        <p:origin x="141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-1626" y="648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 van Dyk" userId="fd0da30e47e9dd36" providerId="LiveId" clId="{B7662ED7-E8AB-4C75-B1FE-60B4403B151F}"/>
    <pc:docChg chg="custSel addSld delSld modSld sldOrd">
      <pc:chgData name="Susan van Dyk" userId="fd0da30e47e9dd36" providerId="LiveId" clId="{B7662ED7-E8AB-4C75-B1FE-60B4403B151F}" dt="2019-09-12T11:56:35.265" v="738"/>
      <pc:docMkLst>
        <pc:docMk/>
      </pc:docMkLst>
      <pc:sldChg chg="delSp modSp add">
        <pc:chgData name="Susan van Dyk" userId="fd0da30e47e9dd36" providerId="LiveId" clId="{B7662ED7-E8AB-4C75-B1FE-60B4403B151F}" dt="2019-09-12T11:17:49.629" v="652" actId="1035"/>
        <pc:sldMkLst>
          <pc:docMk/>
          <pc:sldMk cId="1254802623" sldId="809"/>
        </pc:sldMkLst>
        <pc:spChg chg="mod">
          <ac:chgData name="Susan van Dyk" userId="fd0da30e47e9dd36" providerId="LiveId" clId="{B7662ED7-E8AB-4C75-B1FE-60B4403B151F}" dt="2019-09-12T11:17:49.629" v="652" actId="1035"/>
          <ac:spMkLst>
            <pc:docMk/>
            <pc:sldMk cId="1254802623" sldId="809"/>
            <ac:spMk id="2" creationId="{00000000-0000-0000-0000-000000000000}"/>
          </ac:spMkLst>
        </pc:spChg>
        <pc:spChg chg="mod">
          <ac:chgData name="Susan van Dyk" userId="fd0da30e47e9dd36" providerId="LiveId" clId="{B7662ED7-E8AB-4C75-B1FE-60B4403B151F}" dt="2019-09-12T11:17:45.111" v="650" actId="1035"/>
          <ac:spMkLst>
            <pc:docMk/>
            <pc:sldMk cId="1254802623" sldId="809"/>
            <ac:spMk id="20" creationId="{00000000-0000-0000-0000-000000000000}"/>
          </ac:spMkLst>
        </pc:spChg>
        <pc:grpChg chg="del">
          <ac:chgData name="Susan van Dyk" userId="fd0da30e47e9dd36" providerId="LiveId" clId="{B7662ED7-E8AB-4C75-B1FE-60B4403B151F}" dt="2019-09-12T11:17:36.874" v="642" actId="478"/>
          <ac:grpSpMkLst>
            <pc:docMk/>
            <pc:sldMk cId="1254802623" sldId="809"/>
            <ac:grpSpMk id="7" creationId="{00000000-0000-0000-0000-000000000000}"/>
          </ac:grpSpMkLst>
        </pc:grpChg>
        <pc:cxnChg chg="mod">
          <ac:chgData name="Susan van Dyk" userId="fd0da30e47e9dd36" providerId="LiveId" clId="{B7662ED7-E8AB-4C75-B1FE-60B4403B151F}" dt="2019-09-12T11:17:36.874" v="642" actId="478"/>
          <ac:cxnSpMkLst>
            <pc:docMk/>
            <pc:sldMk cId="1254802623" sldId="809"/>
            <ac:cxnSpMk id="11" creationId="{00000000-0000-0000-0000-000000000000}"/>
          </ac:cxnSpMkLst>
        </pc:cxnChg>
      </pc:sldChg>
      <pc:sldChg chg="delSp modSp add">
        <pc:chgData name="Susan van Dyk" userId="fd0da30e47e9dd36" providerId="LiveId" clId="{B7662ED7-E8AB-4C75-B1FE-60B4403B151F}" dt="2019-09-12T11:07:52.124" v="369" actId="1035"/>
        <pc:sldMkLst>
          <pc:docMk/>
          <pc:sldMk cId="2604480542" sldId="901"/>
        </pc:sldMkLst>
        <pc:spChg chg="del">
          <ac:chgData name="Susan van Dyk" userId="fd0da30e47e9dd36" providerId="LiveId" clId="{B7662ED7-E8AB-4C75-B1FE-60B4403B151F}" dt="2019-09-12T11:06:20.901" v="269" actId="478"/>
          <ac:spMkLst>
            <pc:docMk/>
            <pc:sldMk cId="2604480542" sldId="901"/>
            <ac:spMk id="7" creationId="{00000000-0000-0000-0000-000000000000}"/>
          </ac:spMkLst>
        </pc:spChg>
        <pc:spChg chg="mod">
          <ac:chgData name="Susan van Dyk" userId="fd0da30e47e9dd36" providerId="LiveId" clId="{B7662ED7-E8AB-4C75-B1FE-60B4403B151F}" dt="2019-09-12T11:07:52.124" v="369" actId="1035"/>
          <ac:spMkLst>
            <pc:docMk/>
            <pc:sldMk cId="2604480542" sldId="901"/>
            <ac:spMk id="8" creationId="{00000000-0000-0000-0000-000000000000}"/>
          </ac:spMkLst>
        </pc:spChg>
      </pc:sldChg>
      <pc:sldChg chg="addSp delSp modSp">
        <pc:chgData name="Susan van Dyk" userId="fd0da30e47e9dd36" providerId="LiveId" clId="{B7662ED7-E8AB-4C75-B1FE-60B4403B151F}" dt="2019-09-12T11:21:31.551" v="737" actId="255"/>
        <pc:sldMkLst>
          <pc:docMk/>
          <pc:sldMk cId="1950805829" sldId="964"/>
        </pc:sldMkLst>
        <pc:spChg chg="add del mod">
          <ac:chgData name="Susan van Dyk" userId="fd0da30e47e9dd36" providerId="LiveId" clId="{B7662ED7-E8AB-4C75-B1FE-60B4403B151F}" dt="2019-09-12T11:19:00.798" v="655" actId="1035"/>
          <ac:spMkLst>
            <pc:docMk/>
            <pc:sldMk cId="1950805829" sldId="964"/>
            <ac:spMk id="2" creationId="{00000000-0000-0000-0000-000000000000}"/>
          </ac:spMkLst>
        </pc:spChg>
        <pc:spChg chg="mod">
          <ac:chgData name="Susan van Dyk" userId="fd0da30e47e9dd36" providerId="LiveId" clId="{B7662ED7-E8AB-4C75-B1FE-60B4403B151F}" dt="2019-09-12T11:21:31.551" v="737" actId="255"/>
          <ac:spMkLst>
            <pc:docMk/>
            <pc:sldMk cId="1950805829" sldId="964"/>
            <ac:spMk id="3" creationId="{4AA7673B-0A19-43CE-BD0B-FF01C5387F11}"/>
          </ac:spMkLst>
        </pc:spChg>
        <pc:spChg chg="add del mod">
          <ac:chgData name="Susan van Dyk" userId="fd0da30e47e9dd36" providerId="LiveId" clId="{B7662ED7-E8AB-4C75-B1FE-60B4403B151F}" dt="2019-09-12T11:18:58.624" v="654" actId="478"/>
          <ac:spMkLst>
            <pc:docMk/>
            <pc:sldMk cId="1950805829" sldId="964"/>
            <ac:spMk id="5" creationId="{4808E04B-446E-4DBB-80BD-8F7E9FCC4EDA}"/>
          </ac:spMkLst>
        </pc:spChg>
      </pc:sldChg>
      <pc:sldChg chg="ord">
        <pc:chgData name="Susan van Dyk" userId="fd0da30e47e9dd36" providerId="LiveId" clId="{B7662ED7-E8AB-4C75-B1FE-60B4403B151F}" dt="2019-09-12T11:11:06.417" v="396"/>
        <pc:sldMkLst>
          <pc:docMk/>
          <pc:sldMk cId="964755467" sldId="969"/>
        </pc:sldMkLst>
      </pc:sldChg>
      <pc:sldChg chg="delSp modSp add modTransition">
        <pc:chgData name="Susan van Dyk" userId="fd0da30e47e9dd36" providerId="LiveId" clId="{B7662ED7-E8AB-4C75-B1FE-60B4403B151F}" dt="2019-09-12T11:13:53.314" v="472" actId="20577"/>
        <pc:sldMkLst>
          <pc:docMk/>
          <pc:sldMk cId="2326479018" sldId="979"/>
        </pc:sldMkLst>
        <pc:spChg chg="mod">
          <ac:chgData name="Susan van Dyk" userId="fd0da30e47e9dd36" providerId="LiveId" clId="{B7662ED7-E8AB-4C75-B1FE-60B4403B151F}" dt="2019-09-12T11:08:45.302" v="385" actId="1035"/>
          <ac:spMkLst>
            <pc:docMk/>
            <pc:sldMk cId="2326479018" sldId="979"/>
            <ac:spMk id="2" creationId="{00000000-0000-0000-0000-000000000000}"/>
          </ac:spMkLst>
        </pc:spChg>
        <pc:spChg chg="mod">
          <ac:chgData name="Susan van Dyk" userId="fd0da30e47e9dd36" providerId="LiveId" clId="{B7662ED7-E8AB-4C75-B1FE-60B4403B151F}" dt="2019-09-12T11:13:53.314" v="472" actId="20577"/>
          <ac:spMkLst>
            <pc:docMk/>
            <pc:sldMk cId="2326479018" sldId="979"/>
            <ac:spMk id="4" creationId="{055E7F47-CE2B-4BB1-9016-7DDD28A7472F}"/>
          </ac:spMkLst>
        </pc:spChg>
        <pc:picChg chg="del">
          <ac:chgData name="Susan van Dyk" userId="fd0da30e47e9dd36" providerId="LiveId" clId="{B7662ED7-E8AB-4C75-B1FE-60B4403B151F}" dt="2019-09-12T11:08:34.869" v="373" actId="478"/>
          <ac:picMkLst>
            <pc:docMk/>
            <pc:sldMk cId="2326479018" sldId="979"/>
            <ac:picMk id="12" creationId="{1D53CDE8-5346-4E36-8313-353CCEE4A051}"/>
          </ac:picMkLst>
        </pc:picChg>
      </pc:sldChg>
      <pc:sldChg chg="addSp">
        <pc:chgData name="Susan van Dyk" userId="fd0da30e47e9dd36" providerId="LiveId" clId="{B7662ED7-E8AB-4C75-B1FE-60B4403B151F}" dt="2019-09-12T11:56:35.265" v="738"/>
        <pc:sldMkLst>
          <pc:docMk/>
          <pc:sldMk cId="2179934000" sldId="993"/>
        </pc:sldMkLst>
        <pc:picChg chg="add">
          <ac:chgData name="Susan van Dyk" userId="fd0da30e47e9dd36" providerId="LiveId" clId="{B7662ED7-E8AB-4C75-B1FE-60B4403B151F}" dt="2019-09-12T11:56:35.265" v="738"/>
          <ac:picMkLst>
            <pc:docMk/>
            <pc:sldMk cId="2179934000" sldId="993"/>
            <ac:picMk id="2050" creationId="{2CD59BFB-E374-4EFA-BDBA-026274807E26}"/>
          </ac:picMkLst>
        </pc:picChg>
      </pc:sldChg>
      <pc:sldChg chg="addSp modSp">
        <pc:chgData name="Susan van Dyk" userId="fd0da30e47e9dd36" providerId="LiveId" clId="{B7662ED7-E8AB-4C75-B1FE-60B4403B151F}" dt="2019-09-11T18:48:46.659" v="161" actId="1076"/>
        <pc:sldMkLst>
          <pc:docMk/>
          <pc:sldMk cId="866503494" sldId="994"/>
        </pc:sldMkLst>
        <pc:cxnChg chg="add mod">
          <ac:chgData name="Susan van Dyk" userId="fd0da30e47e9dd36" providerId="LiveId" clId="{B7662ED7-E8AB-4C75-B1FE-60B4403B151F}" dt="2019-09-11T18:48:46.659" v="161" actId="1076"/>
          <ac:cxnSpMkLst>
            <pc:docMk/>
            <pc:sldMk cId="866503494" sldId="994"/>
            <ac:cxnSpMk id="5" creationId="{AC029189-DDA8-4713-9E6E-D7BB60F26048}"/>
          </ac:cxnSpMkLst>
        </pc:cxnChg>
        <pc:cxnChg chg="add mod">
          <ac:chgData name="Susan van Dyk" userId="fd0da30e47e9dd36" providerId="LiveId" clId="{B7662ED7-E8AB-4C75-B1FE-60B4403B151F}" dt="2019-09-11T18:48:34.998" v="158" actId="1076"/>
          <ac:cxnSpMkLst>
            <pc:docMk/>
            <pc:sldMk cId="866503494" sldId="994"/>
            <ac:cxnSpMk id="6" creationId="{4186FBA4-C36F-4A24-9C65-BC5C31D964C8}"/>
          </ac:cxnSpMkLst>
        </pc:cxnChg>
        <pc:cxnChg chg="add mod">
          <ac:chgData name="Susan van Dyk" userId="fd0da30e47e9dd36" providerId="LiveId" clId="{B7662ED7-E8AB-4C75-B1FE-60B4403B151F}" dt="2019-09-11T18:48:41.331" v="160" actId="1076"/>
          <ac:cxnSpMkLst>
            <pc:docMk/>
            <pc:sldMk cId="866503494" sldId="994"/>
            <ac:cxnSpMk id="7" creationId="{A097EF3B-6E89-40B3-8FF2-F4A67F6E60EC}"/>
          </ac:cxnSpMkLst>
        </pc:cxnChg>
      </pc:sldChg>
      <pc:sldChg chg="modSp">
        <pc:chgData name="Susan van Dyk" userId="fd0da30e47e9dd36" providerId="LiveId" clId="{B7662ED7-E8AB-4C75-B1FE-60B4403B151F}" dt="2019-09-11T18:19:20.054" v="153" actId="20577"/>
        <pc:sldMkLst>
          <pc:docMk/>
          <pc:sldMk cId="2250304719" sldId="996"/>
        </pc:sldMkLst>
        <pc:spChg chg="mod">
          <ac:chgData name="Susan van Dyk" userId="fd0da30e47e9dd36" providerId="LiveId" clId="{B7662ED7-E8AB-4C75-B1FE-60B4403B151F}" dt="2019-09-11T18:19:20.054" v="153" actId="20577"/>
          <ac:spMkLst>
            <pc:docMk/>
            <pc:sldMk cId="2250304719" sldId="996"/>
            <ac:spMk id="2" creationId="{C0FB9A95-0070-4F50-901C-F886F13A2AA4}"/>
          </ac:spMkLst>
        </pc:spChg>
      </pc:sldChg>
      <pc:sldChg chg="ord">
        <pc:chgData name="Susan van Dyk" userId="fd0da30e47e9dd36" providerId="LiveId" clId="{B7662ED7-E8AB-4C75-B1FE-60B4403B151F}" dt="2019-09-12T11:12:36.536" v="406"/>
        <pc:sldMkLst>
          <pc:docMk/>
          <pc:sldMk cId="4285268822" sldId="1008"/>
        </pc:sldMkLst>
      </pc:sldChg>
      <pc:sldChg chg="modSp add del">
        <pc:chgData name="Susan van Dyk" userId="fd0da30e47e9dd36" providerId="LiveId" clId="{B7662ED7-E8AB-4C75-B1FE-60B4403B151F}" dt="2019-09-12T11:11:08.009" v="397" actId="2696"/>
        <pc:sldMkLst>
          <pc:docMk/>
          <pc:sldMk cId="1329259146" sldId="1009"/>
        </pc:sldMkLst>
        <pc:spChg chg="mod">
          <ac:chgData name="Susan van Dyk" userId="fd0da30e47e9dd36" providerId="LiveId" clId="{B7662ED7-E8AB-4C75-B1FE-60B4403B151F}" dt="2019-09-11T14:07:03.209" v="29" actId="20577"/>
          <ac:spMkLst>
            <pc:docMk/>
            <pc:sldMk cId="1329259146" sldId="1009"/>
            <ac:spMk id="2" creationId="{EBED5F13-8B46-48F3-9540-1401091A573F}"/>
          </ac:spMkLst>
        </pc:spChg>
        <pc:spChg chg="mod">
          <ac:chgData name="Susan van Dyk" userId="fd0da30e47e9dd36" providerId="LiveId" clId="{B7662ED7-E8AB-4C75-B1FE-60B4403B151F}" dt="2019-09-11T14:07:52.824" v="106" actId="20577"/>
          <ac:spMkLst>
            <pc:docMk/>
            <pc:sldMk cId="1329259146" sldId="1009"/>
            <ac:spMk id="3" creationId="{D5C6F8D1-F4B0-41A9-859F-F0E8D55800AB}"/>
          </ac:spMkLst>
        </pc:spChg>
      </pc:sldChg>
      <pc:sldChg chg="add del ord">
        <pc:chgData name="Susan van Dyk" userId="fd0da30e47e9dd36" providerId="LiveId" clId="{B7662ED7-E8AB-4C75-B1FE-60B4403B151F}" dt="2019-09-12T11:14:55.212" v="474" actId="2696"/>
        <pc:sldMkLst>
          <pc:docMk/>
          <pc:sldMk cId="1722085988" sldId="1010"/>
        </pc:sldMkLst>
      </pc:sldChg>
      <pc:sldChg chg="delSp modSp add modTransition">
        <pc:chgData name="Susan van Dyk" userId="fd0da30e47e9dd36" providerId="LiveId" clId="{B7662ED7-E8AB-4C75-B1FE-60B4403B151F}" dt="2019-09-12T11:11:42.246" v="405" actId="1035"/>
        <pc:sldMkLst>
          <pc:docMk/>
          <pc:sldMk cId="1004329409" sldId="1011"/>
        </pc:sldMkLst>
        <pc:spChg chg="mod">
          <ac:chgData name="Susan van Dyk" userId="fd0da30e47e9dd36" providerId="LiveId" clId="{B7662ED7-E8AB-4C75-B1FE-60B4403B151F}" dt="2019-09-12T11:11:42.246" v="405" actId="1035"/>
          <ac:spMkLst>
            <pc:docMk/>
            <pc:sldMk cId="1004329409" sldId="1011"/>
            <ac:spMk id="2" creationId="{9E5C74A2-9174-4D5F-BCBF-5CB772FDF50C}"/>
          </ac:spMkLst>
        </pc:spChg>
        <pc:graphicFrameChg chg="mod">
          <ac:chgData name="Susan van Dyk" userId="fd0da30e47e9dd36" providerId="LiveId" clId="{B7662ED7-E8AB-4C75-B1FE-60B4403B151F}" dt="2019-09-12T11:11:34.088" v="403" actId="1035"/>
          <ac:graphicFrameMkLst>
            <pc:docMk/>
            <pc:sldMk cId="1004329409" sldId="1011"/>
            <ac:graphicFrameMk id="5" creationId="{88D8CC9F-22F6-4E7B-92FD-F60FDDD534C3}"/>
          </ac:graphicFrameMkLst>
        </pc:graphicFrameChg>
        <pc:picChg chg="del">
          <ac:chgData name="Susan van Dyk" userId="fd0da30e47e9dd36" providerId="LiveId" clId="{B7662ED7-E8AB-4C75-B1FE-60B4403B151F}" dt="2019-09-12T11:11:19.534" v="399" actId="478"/>
          <ac:picMkLst>
            <pc:docMk/>
            <pc:sldMk cId="1004329409" sldId="1011"/>
            <ac:picMk id="4" creationId="{6103DAC4-0F7D-4066-BA10-F278356A1E96}"/>
          </ac:picMkLst>
        </pc:picChg>
      </pc:sldChg>
    </pc:docChg>
  </pc:docChgLst>
  <pc:docChgLst>
    <pc:chgData name="Susan van Dyk" userId="fd0da30e47e9dd36" providerId="LiveId" clId="{4A10AC42-43AD-4A89-ACDC-E5D66C9BB1CE}"/>
    <pc:docChg chg="custSel addSld modSld sldOrd">
      <pc:chgData name="Susan van Dyk" userId="fd0da30e47e9dd36" providerId="LiveId" clId="{4A10AC42-43AD-4A89-ACDC-E5D66C9BB1CE}" dt="2019-09-13T14:30:50.246" v="1512" actId="20577"/>
      <pc:docMkLst>
        <pc:docMk/>
      </pc:docMkLst>
      <pc:sldChg chg="modSp add ord">
        <pc:chgData name="Susan van Dyk" userId="fd0da30e47e9dd36" providerId="LiveId" clId="{4A10AC42-43AD-4A89-ACDC-E5D66C9BB1CE}" dt="2019-09-13T14:27:32.004" v="1150" actId="6549"/>
        <pc:sldMkLst>
          <pc:docMk/>
          <pc:sldMk cId="2047216703" sldId="1012"/>
        </pc:sldMkLst>
        <pc:spChg chg="mod">
          <ac:chgData name="Susan van Dyk" userId="fd0da30e47e9dd36" providerId="LiveId" clId="{4A10AC42-43AD-4A89-ACDC-E5D66C9BB1CE}" dt="2019-09-13T14:04:45.740" v="187" actId="404"/>
          <ac:spMkLst>
            <pc:docMk/>
            <pc:sldMk cId="2047216703" sldId="1012"/>
            <ac:spMk id="2" creationId="{80D0BCE8-D96E-40D5-A344-A9CA22FD9174}"/>
          </ac:spMkLst>
        </pc:spChg>
        <pc:spChg chg="mod">
          <ac:chgData name="Susan van Dyk" userId="fd0da30e47e9dd36" providerId="LiveId" clId="{4A10AC42-43AD-4A89-ACDC-E5D66C9BB1CE}" dt="2019-09-13T14:27:32.004" v="1150" actId="6549"/>
          <ac:spMkLst>
            <pc:docMk/>
            <pc:sldMk cId="2047216703" sldId="1012"/>
            <ac:spMk id="3" creationId="{7B29D1CA-F4A8-42E5-BC61-C6D321119DB9}"/>
          </ac:spMkLst>
        </pc:spChg>
      </pc:sldChg>
      <pc:sldChg chg="modSp add">
        <pc:chgData name="Susan van Dyk" userId="fd0da30e47e9dd36" providerId="LiveId" clId="{4A10AC42-43AD-4A89-ACDC-E5D66C9BB1CE}" dt="2019-09-13T14:30:50.246" v="1512" actId="20577"/>
        <pc:sldMkLst>
          <pc:docMk/>
          <pc:sldMk cId="187187289" sldId="1013"/>
        </pc:sldMkLst>
        <pc:spChg chg="mod">
          <ac:chgData name="Susan van Dyk" userId="fd0da30e47e9dd36" providerId="LiveId" clId="{4A10AC42-43AD-4A89-ACDC-E5D66C9BB1CE}" dt="2019-09-13T14:11:56.573" v="687" actId="20577"/>
          <ac:spMkLst>
            <pc:docMk/>
            <pc:sldMk cId="187187289" sldId="1013"/>
            <ac:spMk id="2" creationId="{EF417830-9821-4D52-9122-3BD865144E47}"/>
          </ac:spMkLst>
        </pc:spChg>
        <pc:spChg chg="mod">
          <ac:chgData name="Susan van Dyk" userId="fd0da30e47e9dd36" providerId="LiveId" clId="{4A10AC42-43AD-4A89-ACDC-E5D66C9BB1CE}" dt="2019-09-13T14:30:50.246" v="1512" actId="20577"/>
          <ac:spMkLst>
            <pc:docMk/>
            <pc:sldMk cId="187187289" sldId="1013"/>
            <ac:spMk id="3" creationId="{9032BF93-221D-4729-9907-1726200BCF7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59E85-1535-4F84-9F0A-6D6D76021DAD}" type="datetimeFigureOut">
              <a:rPr lang="en-CA" smtClean="0"/>
              <a:t>2019-09-23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E19A7-654B-4EA9-84DF-9C73712430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1896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102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182" y="4415790"/>
            <a:ext cx="550545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102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fld id="{7BEF754F-2497-4DFD-8485-8F672DE76D4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1529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95E3C-2FC3-41D6-99A9-977029F8D0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71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305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F3014-5CDC-44D6-8172-3CDBA148194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358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095E3C-2FC3-41D6-99A9-977029F8D0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06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 descr="FPB ppt Templ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67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0825" y="2130425"/>
            <a:ext cx="8713788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467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0825" y="3886200"/>
            <a:ext cx="8713788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6" name="Rectangle 3"/>
          <p:cNvSpPr txBox="1">
            <a:spLocks noChangeArrowheads="1"/>
          </p:cNvSpPr>
          <p:nvPr userDrawn="1"/>
        </p:nvSpPr>
        <p:spPr>
          <a:xfrm>
            <a:off x="1066800" y="6324600"/>
            <a:ext cx="3960812" cy="2873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100" dirty="0">
                <a:latin typeface="+mj-lt"/>
              </a:rPr>
              <a:t>Forest Products Biotechnology/Bioenergy (FPB/B)</a:t>
            </a:r>
            <a:endParaRPr lang="en-US" sz="1100" dirty="0">
              <a:solidFill>
                <a:srgbClr val="000066"/>
              </a:solidFill>
              <a:latin typeface="+mj-lt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42988" y="6291263"/>
            <a:ext cx="3960812" cy="2873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10924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6563" y="0"/>
            <a:ext cx="2178050" cy="623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0"/>
            <a:ext cx="6383338" cy="623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42988" y="6291263"/>
            <a:ext cx="3960812" cy="2873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23040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096963"/>
            <a:ext cx="4281488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042988" y="6291263"/>
            <a:ext cx="3960812" cy="2873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3642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328340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CA0D"/>
              </a:buClr>
              <a:buSzPct val="100000"/>
              <a:buFont typeface="Trebuchet MS"/>
              <a:buNone/>
              <a:defRPr sz="3200" b="1" i="0" u="none" strike="noStrike" cap="none">
                <a:solidFill>
                  <a:srgbClr val="F7CA0D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Trebuchet MS"/>
              <a:buNone/>
              <a:defRPr sz="2200" b="1" i="0" u="none" strike="noStrike" cap="none">
                <a:solidFill>
                  <a:srgbClr val="FFCC66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Trebuchet MS"/>
              <a:buNone/>
              <a:defRPr sz="2200" b="1" i="0" u="none" strike="noStrike" cap="none">
                <a:solidFill>
                  <a:srgbClr val="FFCC66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Trebuchet MS"/>
              <a:buNone/>
              <a:defRPr sz="2200" b="1" i="0" u="none" strike="noStrike" cap="none">
                <a:solidFill>
                  <a:srgbClr val="FFCC66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Trebuchet MS"/>
              <a:buNone/>
              <a:defRPr sz="2200" b="1" i="0" u="none" strike="noStrike" cap="none">
                <a:solidFill>
                  <a:srgbClr val="FFCC66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Trebuchet MS"/>
              <a:buNone/>
              <a:defRPr sz="2200" b="1" i="0" u="none" strike="noStrike" cap="none">
                <a:solidFill>
                  <a:srgbClr val="FFCC66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Trebuchet MS"/>
              <a:buNone/>
              <a:defRPr sz="2200" b="1" i="0" u="none" strike="noStrike" cap="none">
                <a:solidFill>
                  <a:srgbClr val="FFCC66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Trebuchet MS"/>
              <a:buNone/>
              <a:defRPr sz="2200" b="1" i="0" u="none" strike="noStrike" cap="none">
                <a:solidFill>
                  <a:srgbClr val="FFCC66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Trebuchet MS"/>
              <a:buNone/>
              <a:defRPr sz="2200" b="1" i="0" u="none" strike="noStrike" cap="none">
                <a:solidFill>
                  <a:srgbClr val="FFCC66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 dirty="0"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oto Sans Symbols"/>
              <a:buChar char="▪"/>
              <a:defRPr sz="1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057400" marR="0" lvl="4" indent="-50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Noto Sans Symbols"/>
              <a:buChar char="▪"/>
              <a:defRPr sz="1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514600" marR="0" lvl="5" indent="-50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Noto Sans Symbols"/>
              <a:buChar char="▪"/>
              <a:defRPr sz="1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971800" marR="0" lvl="6" indent="-50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Noto Sans Symbols"/>
              <a:buChar char="▪"/>
              <a:defRPr sz="1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429000" marR="0" lvl="7" indent="-50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Noto Sans Symbols"/>
              <a:buChar char="▪"/>
              <a:defRPr sz="1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886200" marR="0" lvl="8" indent="-50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Noto Sans Symbols"/>
              <a:buChar char="▪"/>
              <a:defRPr sz="1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9" y="6217621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indent="-88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fld id="{00000000-1234-1234-1234-123412341234}" type="slidenum">
              <a:rPr lang="en-GB" sz="140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indent="-8890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</a:pPr>
              <a:t>‹#›</a:t>
            </a:fld>
            <a:endParaRPr lang="en-GB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7188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PB ppt Templ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0825" y="2130425"/>
            <a:ext cx="8713788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0825" y="3886200"/>
            <a:ext cx="8713788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3"/>
          <p:cNvSpPr txBox="1">
            <a:spLocks noChangeArrowheads="1"/>
          </p:cNvSpPr>
          <p:nvPr userDrawn="1"/>
        </p:nvSpPr>
        <p:spPr>
          <a:xfrm>
            <a:off x="1066800" y="6324600"/>
            <a:ext cx="3960812" cy="2873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00" dirty="0">
                <a:latin typeface="+mj-lt"/>
              </a:rPr>
              <a:t>UBC Bioenergy/Forest Products Biotechnology  Group</a:t>
            </a:r>
            <a:endParaRPr lang="en-US" sz="1000" dirty="0">
              <a:solidFill>
                <a:srgbClr val="0000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939033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FFFF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339946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609862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096963"/>
            <a:ext cx="4281488" cy="514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701780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731691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640988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475163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17032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75386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263667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906127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6563" y="0"/>
            <a:ext cx="2178050" cy="623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0"/>
            <a:ext cx="6383338" cy="623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563194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83125" y="1096963"/>
            <a:ext cx="4281488" cy="514032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2972348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3125" y="1096963"/>
            <a:ext cx="4281488" cy="2493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3125" y="3743325"/>
            <a:ext cx="4281488" cy="249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01137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0825" y="1096963"/>
            <a:ext cx="4279900" cy="2493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50825" y="3743325"/>
            <a:ext cx="4279900" cy="249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83125" y="1096963"/>
            <a:ext cx="4281488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208523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096963"/>
            <a:ext cx="4281488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382530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3125" y="1096963"/>
            <a:ext cx="4281488" cy="2493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3125" y="3743325"/>
            <a:ext cx="4281488" cy="249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65259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0420721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096963"/>
            <a:ext cx="8713788" cy="514032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7881747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PB ppt Templ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0825" y="2130425"/>
            <a:ext cx="8713788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0825" y="3886200"/>
            <a:ext cx="8713788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3"/>
          <p:cNvSpPr txBox="1">
            <a:spLocks noChangeArrowheads="1"/>
          </p:cNvSpPr>
          <p:nvPr userDrawn="1"/>
        </p:nvSpPr>
        <p:spPr>
          <a:xfrm>
            <a:off x="1066800" y="6324600"/>
            <a:ext cx="3960812" cy="2873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00" dirty="0">
                <a:latin typeface="+mj-lt"/>
              </a:rPr>
              <a:t>UBC Bioenergy/Forest Products Biotechnology  Group</a:t>
            </a:r>
            <a:endParaRPr lang="en-US" sz="1000" dirty="0">
              <a:solidFill>
                <a:srgbClr val="0000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2874977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080877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551321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096963"/>
            <a:ext cx="4281488" cy="514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206481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1693637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335414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0681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06821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275556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096963"/>
            <a:ext cx="4281488" cy="514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215683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2258612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6563" y="0"/>
            <a:ext cx="2178050" cy="623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0"/>
            <a:ext cx="6383338" cy="623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4693702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096963"/>
            <a:ext cx="4281488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862582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0825" y="1096963"/>
            <a:ext cx="4279900" cy="2493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50825" y="3743325"/>
            <a:ext cx="4279900" cy="249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83125" y="1096963"/>
            <a:ext cx="4281488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77730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9763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096963"/>
            <a:ext cx="4279900" cy="5140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3125" y="1096963"/>
            <a:ext cx="4281488" cy="2493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3125" y="3743325"/>
            <a:ext cx="4281488" cy="249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722915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242267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4425358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81587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617736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487505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390277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think-cell Slide" r:id="rId17" imgW="415" imgH="413" progId="TCLayout.ActiveDocument.1">
                  <p:embed/>
                </p:oleObj>
              </mc:Choice>
              <mc:Fallback>
                <p:oleObj name="think-cell Slide" r:id="rId17" imgW="415" imgH="41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762" name="Picture 2" descr="FPB ppt Templat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0"/>
            <a:ext cx="8713788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00" tIns="44450" rIns="88900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457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096963"/>
            <a:ext cx="8713788" cy="51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066800" y="6324600"/>
            <a:ext cx="3960812" cy="2873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100" dirty="0">
                <a:latin typeface="+mj-lt"/>
              </a:rPr>
              <a:t>Forest Products Biotechnology/Bioenergy </a:t>
            </a:r>
            <a:r>
              <a:rPr lang="en-US" sz="1100" dirty="0">
                <a:solidFill>
                  <a:schemeClr val="bg2"/>
                </a:solidFill>
                <a:latin typeface="+mj-lt"/>
              </a:rPr>
              <a:t>at UBC</a:t>
            </a:r>
          </a:p>
        </p:txBody>
      </p:sp>
      <p:pic>
        <p:nvPicPr>
          <p:cNvPr id="7" name="Picture 6" descr="ubclogo_color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6157020"/>
            <a:ext cx="457200" cy="622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729" r:id="rId13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CC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CC6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CC6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CC6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CC66"/>
          </a:solidFill>
          <a:latin typeface="Trebuchet MS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CC66"/>
          </a:solidFill>
          <a:latin typeface="Trebuchet MS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CC66"/>
          </a:solidFill>
          <a:latin typeface="Trebuchet MS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CC66"/>
          </a:solidFill>
          <a:latin typeface="Trebuchet MS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CC6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PB ppt Templat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0"/>
            <a:ext cx="8713788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900" tIns="44450" rIns="88900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096963"/>
            <a:ext cx="8713788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066800" y="6324600"/>
            <a:ext cx="3960812" cy="2873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00" dirty="0">
                <a:latin typeface="+mj-lt"/>
              </a:rPr>
              <a:t>UBC Bioenergy/Forest Products Biotechnology  Group</a:t>
            </a:r>
            <a:endParaRPr lang="en-US" sz="1000" dirty="0">
              <a:solidFill>
                <a:srgbClr val="0000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17181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PB ppt Templat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0"/>
            <a:ext cx="8713788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900" tIns="44450" rIns="88900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096963"/>
            <a:ext cx="8713788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066800" y="6324600"/>
            <a:ext cx="3960812" cy="2873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914400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00" dirty="0">
                <a:latin typeface="+mj-lt"/>
              </a:rPr>
              <a:t>UBC Bioenergy/Forest Products Biotechnology  Group</a:t>
            </a:r>
            <a:endParaRPr lang="en-US" sz="1000" dirty="0">
              <a:solidFill>
                <a:srgbClr val="0000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33139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000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000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000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FFC000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rgbClr val="FFCC6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task39.org/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2025" y="914400"/>
            <a:ext cx="8127456" cy="1470025"/>
          </a:xfrm>
        </p:spPr>
        <p:txBody>
          <a:bodyPr/>
          <a:lstStyle/>
          <a:p>
            <a:pPr algn="ctr"/>
            <a:r>
              <a:rPr lang="en-GB" sz="3200" dirty="0"/>
              <a:t>The production of low carbon intensity fuels through co-processing in existing petroleum refineries </a:t>
            </a:r>
            <a:br>
              <a:rPr lang="en-GB" sz="3200" dirty="0"/>
            </a:br>
            <a:r>
              <a:rPr lang="en-GB" sz="3200" dirty="0"/>
              <a:t>– Ongoing work in Task 39 </a:t>
            </a:r>
            <a:br>
              <a:rPr lang="en-GB" sz="3200" dirty="0"/>
            </a:br>
            <a:r>
              <a:rPr lang="en-GB" sz="3200" dirty="0"/>
              <a:t>&amp; upcoming webinar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706" y="3048000"/>
            <a:ext cx="7862094" cy="2362200"/>
          </a:xfrm>
        </p:spPr>
        <p:txBody>
          <a:bodyPr/>
          <a:lstStyle/>
          <a:p>
            <a:r>
              <a:rPr lang="en-CA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Susan van Dyk, Mahmood </a:t>
            </a:r>
            <a:r>
              <a:rPr lang="en-CA" sz="24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Ebadian</a:t>
            </a:r>
            <a:r>
              <a:rPr lang="en-CA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lang="en-CA" sz="24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Jianping</a:t>
            </a:r>
            <a:r>
              <a:rPr lang="en-CA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Su, James McMillan  and Jack Saddler</a:t>
            </a:r>
          </a:p>
          <a:p>
            <a:endParaRPr lang="en-CA" sz="1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Forest Products Biotechnology/Bioenergy Group</a:t>
            </a:r>
            <a:endParaRPr lang="en-CA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en-CA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en-CA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International Energy Agency Bioenergy Task 39 </a:t>
            </a:r>
          </a:p>
          <a:p>
            <a:endParaRPr lang="en-CA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867400"/>
            <a:ext cx="16002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1339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C74A2-9174-4D5F-BCBF-5CB772FDF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Comparison FCC and hydrotreater insertion points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8D8CC9F-22F6-4E7B-92FD-F60FDDD534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635505"/>
              </p:ext>
            </p:extLst>
          </p:nvPr>
        </p:nvGraphicFramePr>
        <p:xfrm>
          <a:off x="628650" y="1905000"/>
          <a:ext cx="7886700" cy="4328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639220873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0811985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FCC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Hydrotreater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22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Lower risk as catalyst continuously regenerated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Good for feedstocks that require cracking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Key product from FCC is gasoline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No additional hydrogen required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Higher risk of catalyst deactivation which would be costly as regeneration takes place offsite every few years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Additional hydrogen required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Potential impact on desulfurization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29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32940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76065"/>
            <a:ext cx="8713788" cy="976313"/>
          </a:xfrm>
        </p:spPr>
        <p:txBody>
          <a:bodyPr/>
          <a:lstStyle/>
          <a:p>
            <a:r>
              <a:rPr lang="en-US" dirty="0"/>
              <a:t>Tracking renewable content during co-processing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827" y="1905000"/>
            <a:ext cx="820737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dirty="0"/>
              <a:t>Ongoing debate about the best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b="0" dirty="0"/>
              <a:t>C14 isotopic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b="0" dirty="0"/>
              <a:t>Potential mass balance approach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Mass balance based on observed yields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Carbon mass balance method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Life cycle assessment of coprocessing (T39 work led by Antonio and now Don and T39 colleagues)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Policy incentives linked to renewable content in liquid products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8054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968" y="381000"/>
            <a:ext cx="3940175" cy="914399"/>
          </a:xfrm>
        </p:spPr>
        <p:txBody>
          <a:bodyPr/>
          <a:lstStyle/>
          <a:p>
            <a:r>
              <a:rPr lang="en-US" dirty="0"/>
              <a:t>Role of policy</a:t>
            </a:r>
            <a:endParaRPr lang="en-CA" dirty="0"/>
          </a:p>
        </p:txBody>
      </p:sp>
      <p:sp>
        <p:nvSpPr>
          <p:cNvPr id="20" name="Content Placeholder 19"/>
          <p:cNvSpPr>
            <a:spLocks noGrp="1"/>
          </p:cNvSpPr>
          <p:nvPr>
            <p:ph idx="1"/>
          </p:nvPr>
        </p:nvSpPr>
        <p:spPr>
          <a:xfrm>
            <a:off x="266411" y="1676400"/>
            <a:ext cx="7886989" cy="3326119"/>
          </a:xfrm>
        </p:spPr>
        <p:txBody>
          <a:bodyPr/>
          <a:lstStyle/>
          <a:p>
            <a:r>
              <a:rPr lang="en-US" sz="2400" dirty="0"/>
              <a:t>Policy has been essential for </a:t>
            </a:r>
          </a:p>
          <a:p>
            <a:pPr marL="0" indent="0">
              <a:buNone/>
            </a:pPr>
            <a:r>
              <a:rPr lang="en-US" sz="2400" dirty="0"/>
              <a:t>     development of conventional biofuels</a:t>
            </a:r>
          </a:p>
          <a:p>
            <a:r>
              <a:rPr lang="en-CA" sz="2400" dirty="0"/>
              <a:t>Blending mandates, Subsidies, Tax credits, </a:t>
            </a:r>
            <a:br>
              <a:rPr lang="en-CA" sz="2400" dirty="0"/>
            </a:br>
            <a:r>
              <a:rPr lang="en-CA" sz="2400" dirty="0"/>
              <a:t>market based measures (carbon tax, low carbon fuel standards)</a:t>
            </a:r>
          </a:p>
          <a:p>
            <a:pPr marL="0" indent="0">
              <a:buNone/>
            </a:pPr>
            <a:endParaRPr lang="en-CA" sz="1600" dirty="0"/>
          </a:p>
          <a:p>
            <a:r>
              <a:rPr lang="en-CA" sz="2400" dirty="0"/>
              <a:t>Drop-in biofuels not competitive at low oil prices</a:t>
            </a:r>
          </a:p>
          <a:p>
            <a:r>
              <a:rPr lang="en-CA" sz="2400" dirty="0"/>
              <a:t>Biojet vs Renewable diesel</a:t>
            </a:r>
          </a:p>
          <a:p>
            <a:r>
              <a:rPr lang="en-CA" sz="2400" dirty="0"/>
              <a:t>Coprocessing policy considerations – LCA and incentives</a:t>
            </a:r>
          </a:p>
          <a:p>
            <a:endParaRPr lang="en-CA" sz="2400" dirty="0"/>
          </a:p>
          <a:p>
            <a:endParaRPr lang="en-CA" sz="2400" dirty="0"/>
          </a:p>
          <a:p>
            <a:endParaRPr lang="en-CA" sz="1600" dirty="0"/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25480262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on coprocessing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512" y="1219200"/>
            <a:ext cx="8713788" cy="4864308"/>
          </a:xfrm>
        </p:spPr>
        <p:txBody>
          <a:bodyPr/>
          <a:lstStyle/>
          <a:p>
            <a:r>
              <a:rPr lang="en-US" sz="2400" dirty="0"/>
              <a:t>Co-processing uses existing refinery infrastructure to produce lower CI fuels at lower cost</a:t>
            </a:r>
          </a:p>
          <a:p>
            <a:r>
              <a:rPr lang="en-US" sz="2400" dirty="0"/>
              <a:t>Significant interest in coprocessing from many refineries – partially driven by policy (California and British Columbia)</a:t>
            </a:r>
          </a:p>
          <a:p>
            <a:r>
              <a:rPr lang="en-US" sz="2400" dirty="0"/>
              <a:t>Co-processing and other types of refinery integration can increase the production of drop-in biofuels</a:t>
            </a:r>
          </a:p>
          <a:p>
            <a:r>
              <a:rPr lang="en-US" sz="2400" dirty="0"/>
              <a:t>Key role that the cost, availability and sustainability of the feedstocks/intermediates will play in co-processing (“</a:t>
            </a:r>
            <a:r>
              <a:rPr lang="en-US" sz="2400" dirty="0">
                <a:solidFill>
                  <a:srgbClr val="FFC000"/>
                </a:solidFill>
              </a:rPr>
              <a:t>conventional</a:t>
            </a:r>
            <a:r>
              <a:rPr lang="en-US" sz="2400" dirty="0"/>
              <a:t>” (oleochemical/lipids in the short-to-mid term, “</a:t>
            </a:r>
            <a:r>
              <a:rPr lang="en-US" sz="2400" dirty="0">
                <a:solidFill>
                  <a:srgbClr val="FFC000"/>
                </a:solidFill>
              </a:rPr>
              <a:t>advanced</a:t>
            </a:r>
            <a:r>
              <a:rPr lang="en-US" sz="2400" dirty="0"/>
              <a:t>” (Biocrude/bio-oils) longer term</a:t>
            </a:r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6475546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F7BE197-415D-4EBF-A366-BF2793FCD658}"/>
              </a:ext>
            </a:extLst>
          </p:cNvPr>
          <p:cNvSpPr txBox="1">
            <a:spLocks/>
          </p:cNvSpPr>
          <p:nvPr/>
        </p:nvSpPr>
        <p:spPr bwMode="auto">
          <a:xfrm>
            <a:off x="265834" y="129951"/>
            <a:ext cx="7886700" cy="100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00" tIns="44450" rIns="88900" bIns="4445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9pPr>
          </a:lstStyle>
          <a:p>
            <a:r>
              <a:rPr lang="en-US" sz="3400" kern="0" dirty="0">
                <a:latin typeface="+mn-lt"/>
              </a:rPr>
              <a:t>Oil refinery vs co-processing refinery</a:t>
            </a:r>
          </a:p>
        </p:txBody>
      </p:sp>
      <p:pic>
        <p:nvPicPr>
          <p:cNvPr id="5" name="Picture 2" descr="Image result for barrel of oil and products">
            <a:extLst>
              <a:ext uri="{FF2B5EF4-FFF2-40B4-BE49-F238E27FC236}">
                <a16:creationId xmlns:a16="http://schemas.microsoft.com/office/drawing/2014/main" id="{7F131529-6715-4B50-B87E-8265F1C85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09" y="1221497"/>
            <a:ext cx="3952875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able">
            <a:extLst>
              <a:ext uri="{FF2B5EF4-FFF2-40B4-BE49-F238E27FC236}">
                <a16:creationId xmlns:a16="http://schemas.microsoft.com/office/drawing/2014/main" id="{AF2A3141-DD3F-4CFF-80AB-501E93086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066800"/>
            <a:ext cx="1634038" cy="3332228"/>
          </a:xfrm>
          <a:prstGeom prst="rect">
            <a:avLst/>
          </a:prstGeom>
        </p:spPr>
      </p:pic>
      <p:sp>
        <p:nvSpPr>
          <p:cNvPr id="7" name="Left-Right Arrow 6">
            <a:extLst>
              <a:ext uri="{FF2B5EF4-FFF2-40B4-BE49-F238E27FC236}">
                <a16:creationId xmlns:a16="http://schemas.microsoft.com/office/drawing/2014/main" id="{05FC11D3-3FB5-4326-BAEF-961ACF4E57F2}"/>
              </a:ext>
            </a:extLst>
          </p:cNvPr>
          <p:cNvSpPr/>
          <p:nvPr/>
        </p:nvSpPr>
        <p:spPr bwMode="auto">
          <a:xfrm>
            <a:off x="4495800" y="2527589"/>
            <a:ext cx="1295400" cy="304800"/>
          </a:xfrm>
          <a:prstGeom prst="leftRightArrow">
            <a:avLst/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BC53C2-CBA9-403E-8B9E-73DD280D6975}"/>
              </a:ext>
            </a:extLst>
          </p:cNvPr>
          <p:cNvSpPr txBox="1"/>
          <p:nvPr/>
        </p:nvSpPr>
        <p:spPr>
          <a:xfrm>
            <a:off x="948238" y="4756504"/>
            <a:ext cx="7662362" cy="156966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- Synergy around multiple products produced simultaneously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C000"/>
                </a:solidFill>
              </a:rPr>
              <a:t>- Coprocessing produces products for long-distance sectors such as aviation, marine, trucking, rail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8526882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0BCE8-D96E-40D5-A344-A9CA22FD9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77" y="304800"/>
            <a:ext cx="8713788" cy="976313"/>
          </a:xfrm>
        </p:spPr>
        <p:txBody>
          <a:bodyPr/>
          <a:lstStyle/>
          <a:p>
            <a:r>
              <a:rPr lang="en-US" sz="3600" dirty="0"/>
              <a:t>Future </a:t>
            </a:r>
            <a:r>
              <a:rPr lang="en-US" sz="3600" dirty="0" smtClean="0"/>
              <a:t>T39 work on </a:t>
            </a:r>
            <a:r>
              <a:rPr lang="en-US" sz="3600" dirty="0" err="1"/>
              <a:t>coprocessing</a:t>
            </a:r>
            <a:r>
              <a:rPr lang="en-US" sz="36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9D1CA-F4A8-42E5-BC61-C6D3211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777" y="1676400"/>
            <a:ext cx="8713788" cy="5140325"/>
          </a:xfrm>
        </p:spPr>
        <p:txBody>
          <a:bodyPr/>
          <a:lstStyle/>
          <a:p>
            <a:r>
              <a:rPr lang="en-US" sz="2400" dirty="0"/>
              <a:t>Feedstock variability and impact on coprocessing in different reactors e.g. saturated vs unsaturated lipids</a:t>
            </a:r>
          </a:p>
          <a:p>
            <a:r>
              <a:rPr lang="en-US" sz="2400" dirty="0"/>
              <a:t>Identifying pretreatments based on </a:t>
            </a:r>
            <a:r>
              <a:rPr lang="en-US" sz="2400" dirty="0" err="1"/>
              <a:t>biofeedstock</a:t>
            </a:r>
            <a:r>
              <a:rPr lang="en-US" sz="2400" dirty="0"/>
              <a:t> characteristics e.g. alkali metals, phosphorous, chlorine </a:t>
            </a:r>
          </a:p>
          <a:p>
            <a:r>
              <a:rPr lang="en-US" sz="2400" dirty="0"/>
              <a:t>Optimal blend ratios for different feedstocks and different refinery insertion points</a:t>
            </a:r>
          </a:p>
          <a:p>
            <a:r>
              <a:rPr lang="en-US" sz="2400" dirty="0"/>
              <a:t>Impacts of coprocessing on product yields and quality</a:t>
            </a:r>
          </a:p>
          <a:p>
            <a:r>
              <a:rPr lang="en-US" sz="2400" dirty="0"/>
              <a:t>Refinery infrastructure modifications and cost e.g. impact of TAN levels on infrastructure modifications such as high quality stainless steel for piping, pumps and storage</a:t>
            </a:r>
          </a:p>
        </p:txBody>
      </p:sp>
    </p:spTree>
    <p:extLst>
      <p:ext uri="{BB962C8B-B14F-4D97-AF65-F5344CB8AC3E}">
        <p14:creationId xmlns:p14="http://schemas.microsoft.com/office/powerpoint/2010/main" val="204721670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17830-9821-4D52-9122-3BD865144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76" y="304800"/>
            <a:ext cx="8713788" cy="976313"/>
          </a:xfrm>
        </p:spPr>
        <p:txBody>
          <a:bodyPr/>
          <a:lstStyle/>
          <a:p>
            <a:r>
              <a:rPr lang="en-US" sz="3600" dirty="0"/>
              <a:t>Future work – collaboration with other Tasks e.g. </a:t>
            </a:r>
            <a:r>
              <a:rPr lang="en-US" sz="3600" dirty="0" smtClean="0"/>
              <a:t>Tasks 33,34,43 &amp;45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2BF93-221D-4729-9907-1726200BC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12" y="1676400"/>
            <a:ext cx="8713788" cy="4448245"/>
          </a:xfrm>
        </p:spPr>
        <p:txBody>
          <a:bodyPr/>
          <a:lstStyle/>
          <a:p>
            <a:r>
              <a:rPr lang="en-US" dirty="0" smtClean="0"/>
              <a:t>Anticipated </a:t>
            </a:r>
            <a:r>
              <a:rPr lang="en-US" dirty="0"/>
              <a:t>that direct thermochemical liquefaction technologies will become the main feedstock for coprocessing in the long-term</a:t>
            </a:r>
          </a:p>
          <a:p>
            <a:pPr lvl="1"/>
            <a:r>
              <a:rPr lang="en-US" dirty="0"/>
              <a:t>Collaboration with Task 34 – differences in feedstocks and production technology (FP, CFP, HTL) and impact on coprocessing and product quality</a:t>
            </a:r>
          </a:p>
          <a:p>
            <a:pPr lvl="1"/>
            <a:r>
              <a:rPr lang="en-US" dirty="0"/>
              <a:t>Standards for refinery-ready biobased intermediates and consistent analytical methods</a:t>
            </a:r>
          </a:p>
          <a:p>
            <a:r>
              <a:rPr lang="en-US" dirty="0"/>
              <a:t>Collaboration with Task </a:t>
            </a:r>
            <a:r>
              <a:rPr lang="en-US" dirty="0" smtClean="0"/>
              <a:t>33 </a:t>
            </a:r>
            <a:r>
              <a:rPr lang="en-US" dirty="0"/>
              <a:t>– Coprocessing of Fischer-Tropsch liquids, insertion points and impact on </a:t>
            </a:r>
            <a:r>
              <a:rPr lang="en-US" dirty="0" smtClean="0"/>
              <a:t>products</a:t>
            </a:r>
          </a:p>
          <a:p>
            <a:r>
              <a:rPr lang="en-US" dirty="0" smtClean="0"/>
              <a:t>Collaboration </a:t>
            </a:r>
            <a:r>
              <a:rPr lang="en-US" dirty="0"/>
              <a:t>with Task </a:t>
            </a:r>
            <a:r>
              <a:rPr lang="en-US" dirty="0" smtClean="0"/>
              <a:t>43 </a:t>
            </a:r>
            <a:r>
              <a:rPr lang="en-US" dirty="0"/>
              <a:t>-Sustainable biomass supply integration for bioenergy within the broader bioeconomy</a:t>
            </a:r>
          </a:p>
          <a:p>
            <a:r>
              <a:rPr lang="en-US" dirty="0"/>
              <a:t>Collaboration with Task </a:t>
            </a:r>
            <a:r>
              <a:rPr lang="en-US" dirty="0" smtClean="0"/>
              <a:t>45 (Sustainability) </a:t>
            </a:r>
            <a:r>
              <a:rPr lang="en-US" dirty="0"/>
              <a:t>– LCA of coprocessing and impact on carbon intensity of </a:t>
            </a:r>
            <a:r>
              <a:rPr lang="en-US" dirty="0" err="1"/>
              <a:t>coprocessed</a:t>
            </a:r>
            <a:r>
              <a:rPr lang="en-US" dirty="0"/>
              <a:t> fuels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8728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381000"/>
            <a:ext cx="8713788" cy="1143000"/>
          </a:xfrm>
        </p:spPr>
        <p:txBody>
          <a:bodyPr/>
          <a:lstStyle/>
          <a:p>
            <a:r>
              <a:rPr lang="en-CA" sz="3000" dirty="0">
                <a:solidFill>
                  <a:srgbClr val="FFC000"/>
                </a:solidFill>
              </a:rPr>
              <a:t>Future work – </a:t>
            </a:r>
            <a:r>
              <a:rPr lang="en-CA" sz="3000" dirty="0" smtClean="0">
                <a:solidFill>
                  <a:srgbClr val="FFC000"/>
                </a:solidFill>
              </a:rPr>
              <a:t>update </a:t>
            </a:r>
            <a:r>
              <a:rPr lang="en-CA" sz="3000" dirty="0">
                <a:solidFill>
                  <a:srgbClr val="FFC000"/>
                </a:solidFill>
              </a:rPr>
              <a:t>biojet </a:t>
            </a:r>
            <a:r>
              <a:rPr lang="en-CA" sz="3000" dirty="0" smtClean="0">
                <a:solidFill>
                  <a:srgbClr val="FFC000"/>
                </a:solidFill>
              </a:rPr>
              <a:t>fuel production &amp; </a:t>
            </a:r>
            <a:r>
              <a:rPr lang="en-CA" sz="3000" dirty="0">
                <a:solidFill>
                  <a:srgbClr val="FFC000"/>
                </a:solidFill>
              </a:rPr>
              <a:t>commercialisation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7673B-0A19-43CE-BD0B-FF01C5387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676400"/>
            <a:ext cx="6835775" cy="4560888"/>
          </a:xfrm>
        </p:spPr>
        <p:txBody>
          <a:bodyPr/>
          <a:lstStyle/>
          <a:p>
            <a:r>
              <a:rPr lang="en-CA" i="1" dirty="0"/>
              <a:t>Biojet fuels – last comprehensive review in 2015</a:t>
            </a:r>
          </a:p>
          <a:p>
            <a:r>
              <a:rPr lang="en-CA" i="1" dirty="0"/>
              <a:t>Significant developments - urgent need for an update</a:t>
            </a:r>
          </a:p>
          <a:p>
            <a:pPr lvl="1"/>
            <a:r>
              <a:rPr lang="en-CA" i="1" dirty="0"/>
              <a:t>Technology developments</a:t>
            </a:r>
          </a:p>
          <a:p>
            <a:pPr lvl="1"/>
            <a:r>
              <a:rPr lang="en-CA" i="1" dirty="0"/>
              <a:t>Current status of production incl. coprocessing</a:t>
            </a:r>
          </a:p>
          <a:p>
            <a:pPr lvl="1"/>
            <a:r>
              <a:rPr lang="en-CA" i="1" dirty="0"/>
              <a:t>Progress in ASTM certification</a:t>
            </a:r>
          </a:p>
          <a:p>
            <a:pPr lvl="1"/>
            <a:r>
              <a:rPr lang="en-CA" i="1" dirty="0"/>
              <a:t>Policy developments e.g. CORSIA &amp; carbon offsets</a:t>
            </a:r>
          </a:p>
          <a:p>
            <a:endParaRPr lang="en-CA" i="1" dirty="0"/>
          </a:p>
          <a:p>
            <a:r>
              <a:rPr lang="en-CA" sz="2400" dirty="0" smtClean="0">
                <a:solidFill>
                  <a:srgbClr val="FFFF00"/>
                </a:solidFill>
              </a:rPr>
              <a:t>Coordinate </a:t>
            </a:r>
            <a:r>
              <a:rPr lang="en-CA" sz="2400" dirty="0">
                <a:solidFill>
                  <a:srgbClr val="FFFF00"/>
                </a:solidFill>
              </a:rPr>
              <a:t>Task </a:t>
            </a:r>
            <a:r>
              <a:rPr lang="en-CA" sz="2400" dirty="0" smtClean="0">
                <a:solidFill>
                  <a:srgbClr val="FFFF00"/>
                </a:solidFill>
              </a:rPr>
              <a:t>39 members activities</a:t>
            </a:r>
            <a:endParaRPr lang="en-CA" sz="2400" dirty="0">
              <a:solidFill>
                <a:srgbClr val="FFFF00"/>
              </a:solidFill>
            </a:endParaRPr>
          </a:p>
          <a:p>
            <a:pPr lvl="1"/>
            <a:r>
              <a:rPr lang="en-CA" sz="2200" dirty="0">
                <a:solidFill>
                  <a:srgbClr val="FFC000"/>
                </a:solidFill>
              </a:rPr>
              <a:t>Contributions from country representatives </a:t>
            </a:r>
            <a:r>
              <a:rPr lang="en-CA" sz="2200" dirty="0" smtClean="0">
                <a:solidFill>
                  <a:srgbClr val="FFC000"/>
                </a:solidFill>
              </a:rPr>
              <a:t>regrading their-country’s </a:t>
            </a:r>
            <a:r>
              <a:rPr lang="en-CA" sz="2200" dirty="0">
                <a:solidFill>
                  <a:srgbClr val="FFC000"/>
                </a:solidFill>
              </a:rPr>
              <a:t>developments in biojet fuel commercialisation and policies</a:t>
            </a:r>
            <a:r>
              <a:rPr lang="en-CA" sz="2400" dirty="0">
                <a:solidFill>
                  <a:srgbClr val="FFC000"/>
                </a:solidFill>
              </a:rPr>
              <a:t/>
            </a:r>
            <a:br>
              <a:rPr lang="en-CA" sz="2400" dirty="0">
                <a:solidFill>
                  <a:srgbClr val="FFC000"/>
                </a:solidFill>
              </a:rPr>
            </a:br>
            <a:r>
              <a:rPr lang="en-CA" dirty="0">
                <a:solidFill>
                  <a:srgbClr val="FFFF00"/>
                </a:solidFill>
              </a:rPr>
              <a:t/>
            </a:r>
            <a:br>
              <a:rPr lang="en-CA" dirty="0">
                <a:solidFill>
                  <a:srgbClr val="FFFF00"/>
                </a:solidFill>
              </a:rPr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8F5F9B-CFE2-4DDB-8650-17D03CA36B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16" t="11259" r="32250" b="3112"/>
          <a:stretch/>
        </p:blipFill>
        <p:spPr>
          <a:xfrm>
            <a:off x="6952827" y="1371600"/>
            <a:ext cx="2011786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0582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608C1-430C-4D29-80EB-09A1F774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533400"/>
            <a:ext cx="8713788" cy="976313"/>
          </a:xfrm>
        </p:spPr>
        <p:txBody>
          <a:bodyPr/>
          <a:lstStyle/>
          <a:p>
            <a:r>
              <a:rPr lang="en-US" sz="3600" dirty="0"/>
              <a:t>Future work - </a:t>
            </a:r>
            <a:r>
              <a:rPr lang="en-CA" sz="3600" i="1" dirty="0" smtClean="0"/>
              <a:t>Contribute </a:t>
            </a:r>
            <a:r>
              <a:rPr lang="en-CA" sz="3600" i="1" dirty="0"/>
              <a:t>to the Marine report update </a:t>
            </a:r>
            <a:r>
              <a:rPr lang="en-CA" sz="3600" i="1" dirty="0" smtClean="0"/>
              <a:t>(Denmark?)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688C2-E4FA-4AFC-BC25-6BBDB7208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441" y="1905000"/>
            <a:ext cx="8713788" cy="4484688"/>
          </a:xfrm>
        </p:spPr>
        <p:txBody>
          <a:bodyPr/>
          <a:lstStyle/>
          <a:p>
            <a:r>
              <a:rPr lang="en-CA" sz="2800" i="1" dirty="0"/>
              <a:t>The role of coprocessing in production of lower CI and lower sulfur marine fuels</a:t>
            </a:r>
          </a:p>
          <a:p>
            <a:endParaRPr lang="en-CA" sz="2800" i="1" dirty="0"/>
          </a:p>
          <a:p>
            <a:r>
              <a:rPr lang="en-US" sz="2800" i="1" dirty="0"/>
              <a:t>Overview of the IMO fuel sulfur limits in 2020 and challenges/approaches for meeting sulfur specifications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6596605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0700" y="598439"/>
            <a:ext cx="5403300" cy="763600"/>
          </a:xfrm>
        </p:spPr>
        <p:txBody>
          <a:bodyPr/>
          <a:lstStyle/>
          <a:p>
            <a:r>
              <a:rPr lang="en-GB" dirty="0"/>
              <a:t> ‘DROP-IN’ BIOFUELS: The key role that co-processing will play in its production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indent="-88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fld id="{00000000-1234-1234-1234-123412341234}" type="slidenum">
              <a:rPr lang="en-GB" sz="14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indent="-8890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defRPr/>
              </a:pPr>
              <a:t>2</a:t>
            </a:fld>
            <a:endParaRPr lang="en-GB"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3078EF-7ED8-467E-AEAC-9D3EE39256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33" t="18888" r="22499" b="5555"/>
          <a:stretch/>
        </p:blipFill>
        <p:spPr>
          <a:xfrm>
            <a:off x="4009927" y="3383312"/>
            <a:ext cx="4462532" cy="33468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304802"/>
            <a:ext cx="3733800" cy="52849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1F4541-2DE6-4C49-955A-8635B9C8E5BD}"/>
              </a:ext>
            </a:extLst>
          </p:cNvPr>
          <p:cNvSpPr txBox="1"/>
          <p:nvPr/>
        </p:nvSpPr>
        <p:spPr>
          <a:xfrm>
            <a:off x="4551218" y="2171374"/>
            <a:ext cx="4156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www.task39.org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019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E4320-5EE5-464E-80DE-B4EA6C8FB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 on 25 September 2019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AAB084-E238-4FE0-AA88-4B95B8B95E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Insert poster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196AF-3D27-4548-80E6-F4860593B7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indent="-88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fld id="{00000000-1234-1234-1234-123412341234}" type="slidenum">
              <a:rPr lang="en-GB" sz="140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indent="-8890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</a:pPr>
              <a:t>3</a:t>
            </a:fld>
            <a:endParaRPr lang="en-GB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CD59BFB-E374-4EFA-BDBA-026274807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0"/>
            <a:ext cx="9064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93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1371600"/>
          </a:xfrm>
        </p:spPr>
        <p:txBody>
          <a:bodyPr/>
          <a:lstStyle/>
          <a:p>
            <a:r>
              <a:rPr lang="en-US" sz="3600" dirty="0"/>
              <a:t>Options for increased biofuel production through refinery integration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600200"/>
            <a:ext cx="6149975" cy="4256088"/>
          </a:xfrm>
        </p:spPr>
        <p:txBody>
          <a:bodyPr/>
          <a:lstStyle/>
          <a:p>
            <a:r>
              <a:rPr lang="en-US" sz="2400" dirty="0"/>
              <a:t>Build stand-alone infrastructure for drop-in biofuel production</a:t>
            </a:r>
          </a:p>
          <a:p>
            <a:r>
              <a:rPr lang="en-US" sz="2400" dirty="0"/>
              <a:t>Co-location/piggy-backing (e.g. for access to hydrogen)</a:t>
            </a:r>
          </a:p>
          <a:p>
            <a:r>
              <a:rPr lang="en-US" sz="2400" dirty="0"/>
              <a:t>Repurpose existing infrastructure (e.g. ENI, TOTAL, </a:t>
            </a:r>
            <a:r>
              <a:rPr lang="en-US" sz="2400" dirty="0" err="1"/>
              <a:t>WorldEnergy</a:t>
            </a:r>
            <a:r>
              <a:rPr lang="en-US" sz="2400" dirty="0"/>
              <a:t>, Marathon)</a:t>
            </a:r>
          </a:p>
          <a:p>
            <a:r>
              <a:rPr lang="en-US" sz="2400" dirty="0"/>
              <a:t>Co-processing of biobased intermediates in existing refineries to produce fossil fuels with renewable content &amp; lower carbon intensity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6591300" y="1424940"/>
            <a:ext cx="2247900" cy="4290060"/>
            <a:chOff x="5715000" y="1196340"/>
            <a:chExt cx="2247900" cy="4290060"/>
          </a:xfrm>
        </p:grpSpPr>
        <p:sp>
          <p:nvSpPr>
            <p:cNvPr id="5" name="Down Arrow 4"/>
            <p:cNvSpPr/>
            <p:nvPr/>
          </p:nvSpPr>
          <p:spPr bwMode="auto">
            <a:xfrm>
              <a:off x="5867400" y="1219200"/>
              <a:ext cx="762000" cy="4267200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6" name="Up Arrow 5"/>
            <p:cNvSpPr/>
            <p:nvPr/>
          </p:nvSpPr>
          <p:spPr bwMode="auto">
            <a:xfrm>
              <a:off x="6781800" y="1196340"/>
              <a:ext cx="762000" cy="4270248"/>
            </a:xfrm>
            <a:prstGeom prst="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15000" y="3810000"/>
              <a:ext cx="1181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Refinery</a:t>
              </a:r>
            </a:p>
            <a:p>
              <a:r>
                <a:rPr lang="en-US" sz="1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RISK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667500" y="2869799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Capital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081729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1D4717B-3A7C-4116-8FD5-DA40BCA769AA}"/>
              </a:ext>
            </a:extLst>
          </p:cNvPr>
          <p:cNvSpPr txBox="1">
            <a:spLocks/>
          </p:cNvSpPr>
          <p:nvPr/>
        </p:nvSpPr>
        <p:spPr bwMode="auto">
          <a:xfrm>
            <a:off x="152400" y="76200"/>
            <a:ext cx="8520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00" tIns="44450" rIns="88900" bIns="4445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CC66"/>
                </a:solidFill>
                <a:latin typeface="Trebuchet MS" pitchFamily="34" charset="0"/>
              </a:defRPr>
            </a:lvl9pPr>
          </a:lstStyle>
          <a:p>
            <a:r>
              <a:rPr lang="en-US" sz="3200" kern="0" dirty="0">
                <a:solidFill>
                  <a:srgbClr val="FFC000"/>
                </a:solidFill>
              </a:rPr>
              <a:t>Co-processing as a key strategy to expand drop-in biofuel production? </a:t>
            </a:r>
          </a:p>
          <a:p>
            <a:r>
              <a:rPr lang="en-US" sz="3200" kern="0" dirty="0">
                <a:solidFill>
                  <a:srgbClr val="FFC000"/>
                </a:solidFill>
              </a:rPr>
              <a:t>- </a:t>
            </a:r>
            <a:r>
              <a:rPr lang="en-US" sz="2400" kern="0" dirty="0">
                <a:solidFill>
                  <a:srgbClr val="FFC000"/>
                </a:solidFill>
              </a:rPr>
              <a:t>Benefits of coprocessing and refinery integration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4910BBD-3227-4FAB-A5AD-66550208F390}"/>
              </a:ext>
            </a:extLst>
          </p:cNvPr>
          <p:cNvSpPr txBox="1">
            <a:spLocks/>
          </p:cNvSpPr>
          <p:nvPr/>
        </p:nvSpPr>
        <p:spPr bwMode="auto">
          <a:xfrm>
            <a:off x="311700" y="2057400"/>
            <a:ext cx="8520600" cy="3742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tabLst>
                <a:tab pos="457200" algn="l"/>
              </a:tabLst>
            </a:pPr>
            <a:r>
              <a:rPr lang="en-US" b="0" kern="0" dirty="0"/>
              <a:t>Drop-in biofuel production uses similar processes to petroleum refining</a:t>
            </a:r>
          </a:p>
          <a:p>
            <a:pPr lvl="1">
              <a:tabLst>
                <a:tab pos="457200" algn="l"/>
              </a:tabLst>
            </a:pPr>
            <a:r>
              <a:rPr lang="en-US" b="0" kern="0" dirty="0"/>
              <a:t>catalytic cracking, </a:t>
            </a:r>
            <a:r>
              <a:rPr lang="en-US" b="0" kern="0" dirty="0" err="1"/>
              <a:t>hydroprocessing</a:t>
            </a:r>
            <a:endParaRPr lang="en-US" b="0" kern="0" dirty="0"/>
          </a:p>
          <a:p>
            <a:pPr>
              <a:buClrTx/>
              <a:tabLst>
                <a:tab pos="457200" algn="l"/>
              </a:tabLst>
            </a:pPr>
            <a:r>
              <a:rPr lang="en-US" b="0" kern="0" dirty="0"/>
              <a:t>High hydrogen requirements for removal of oxygen</a:t>
            </a:r>
          </a:p>
          <a:p>
            <a:pPr>
              <a:buClrTx/>
              <a:tabLst>
                <a:tab pos="457200" algn="l"/>
              </a:tabLst>
            </a:pPr>
            <a:r>
              <a:rPr lang="en-US" b="0" kern="0" dirty="0"/>
              <a:t>Fractionation and blending into finished fuels</a:t>
            </a:r>
          </a:p>
          <a:p>
            <a:pPr>
              <a:buClrTx/>
              <a:tabLst>
                <a:tab pos="457200" algn="l"/>
              </a:tabLst>
            </a:pPr>
            <a:r>
              <a:rPr lang="en-US" b="0" kern="0" dirty="0"/>
              <a:t>Many of these processes require high investment cost and economics rely on large scale</a:t>
            </a:r>
          </a:p>
          <a:p>
            <a:pPr>
              <a:buClrTx/>
              <a:tabLst>
                <a:tab pos="457200" algn="l"/>
              </a:tabLst>
            </a:pPr>
            <a:endParaRPr lang="en-US" b="0" kern="0" dirty="0"/>
          </a:p>
          <a:p>
            <a:pPr>
              <a:buClrTx/>
              <a:tabLst>
                <a:tab pos="457200" algn="l"/>
              </a:tabLst>
            </a:pPr>
            <a:r>
              <a:rPr lang="en-US" b="0" kern="0" dirty="0"/>
              <a:t>Refinery coprocessing can:</a:t>
            </a:r>
          </a:p>
          <a:p>
            <a:pPr lvl="1">
              <a:tabLst>
                <a:tab pos="457200" algn="l"/>
              </a:tabLst>
            </a:pPr>
            <a:r>
              <a:rPr lang="en-US" b="0" kern="0" dirty="0"/>
              <a:t>reduce investment cost of freestanding biorefineries</a:t>
            </a:r>
          </a:p>
          <a:p>
            <a:pPr lvl="1">
              <a:tabLst>
                <a:tab pos="457200" algn="l"/>
              </a:tabLst>
            </a:pPr>
            <a:r>
              <a:rPr lang="en-US" b="0" kern="0" dirty="0"/>
              <a:t>Produce lower carbon intensity fuels</a:t>
            </a:r>
          </a:p>
          <a:p>
            <a:pPr lvl="1">
              <a:tabLst>
                <a:tab pos="457200" algn="l"/>
              </a:tabLst>
            </a:pPr>
            <a:r>
              <a:rPr lang="en-US" b="0" kern="0" dirty="0"/>
              <a:t>Improve properties of final fuels e.g. lower sulfur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96412C-B5D6-4871-AABB-C740D5721A55}"/>
              </a:ext>
            </a:extLst>
          </p:cNvPr>
          <p:cNvSpPr txBox="1"/>
          <p:nvPr/>
        </p:nvSpPr>
        <p:spPr>
          <a:xfrm>
            <a:off x="914400" y="6029980"/>
            <a:ext cx="7239000" cy="523220"/>
          </a:xfrm>
          <a:prstGeom prst="rect">
            <a:avLst/>
          </a:prstGeom>
          <a:solidFill>
            <a:schemeClr val="tx1"/>
          </a:solidFill>
          <a:ln w="57150">
            <a:solidFill>
              <a:schemeClr val="accent4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Biofuel producer vs Petroleum Refinery</a:t>
            </a:r>
          </a:p>
        </p:txBody>
      </p:sp>
    </p:spTree>
    <p:extLst>
      <p:ext uri="{BB962C8B-B14F-4D97-AF65-F5344CB8AC3E}">
        <p14:creationId xmlns:p14="http://schemas.microsoft.com/office/powerpoint/2010/main" val="8058830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DFF76-8248-4F41-A673-11F78A1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2887"/>
            <a:ext cx="8713788" cy="976313"/>
          </a:xfrm>
        </p:spPr>
        <p:txBody>
          <a:bodyPr/>
          <a:lstStyle/>
          <a:p>
            <a:r>
              <a:rPr lang="en-US" sz="3600" dirty="0"/>
              <a:t>Multiple refinery configurations and potential insertion points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98D1E3-16F6-4986-A900-9E9A1156056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52601"/>
            <a:ext cx="8686800" cy="4495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C029189-DDA8-4713-9E6E-D7BB60F26048}"/>
              </a:ext>
            </a:extLst>
          </p:cNvPr>
          <p:cNvCxnSpPr/>
          <p:nvPr/>
        </p:nvCxnSpPr>
        <p:spPr bwMode="auto">
          <a:xfrm>
            <a:off x="3048000" y="3843129"/>
            <a:ext cx="609600" cy="228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186FBA4-C36F-4A24-9C65-BC5C31D964C8}"/>
              </a:ext>
            </a:extLst>
          </p:cNvPr>
          <p:cNvCxnSpPr/>
          <p:nvPr/>
        </p:nvCxnSpPr>
        <p:spPr bwMode="auto">
          <a:xfrm>
            <a:off x="4191000" y="4495800"/>
            <a:ext cx="609600" cy="228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097EF3B-6E89-40B3-8FF2-F4A67F6E60EC}"/>
              </a:ext>
            </a:extLst>
          </p:cNvPr>
          <p:cNvCxnSpPr/>
          <p:nvPr/>
        </p:nvCxnSpPr>
        <p:spPr bwMode="auto">
          <a:xfrm>
            <a:off x="2590800" y="4391439"/>
            <a:ext cx="609600" cy="228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6650349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B9A95-0070-4F50-901C-F886F13A2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42887"/>
            <a:ext cx="8713788" cy="976313"/>
          </a:xfrm>
        </p:spPr>
        <p:txBody>
          <a:bodyPr/>
          <a:lstStyle/>
          <a:p>
            <a:r>
              <a:rPr lang="en-US" sz="3600" dirty="0"/>
              <a:t>Refinery challenges &amp; pathways to coprocessing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4653C-6933-44C0-B282-4F7E4C921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4973" y="1524000"/>
            <a:ext cx="9154706" cy="4038600"/>
          </a:xfrm>
        </p:spPr>
        <p:txBody>
          <a:bodyPr/>
          <a:lstStyle/>
          <a:p>
            <a:r>
              <a:rPr lang="en-US" sz="2400" dirty="0"/>
              <a:t>Recent work with several refineries, e.g. Canadian and US refineries, has highlighted the attraction and challenges that refineries have and will encounter making low CI fuels</a:t>
            </a:r>
          </a:p>
          <a:p>
            <a:endParaRPr lang="en-US" sz="2400" dirty="0"/>
          </a:p>
          <a:p>
            <a:r>
              <a:rPr lang="en-US" sz="2400" dirty="0"/>
              <a:t>Challenges</a:t>
            </a:r>
          </a:p>
          <a:p>
            <a:pPr lvl="1"/>
            <a:r>
              <a:rPr lang="en-US" dirty="0"/>
              <a:t>infrastructure cost to facilitate coprocessing, (in some cases, minimal)</a:t>
            </a:r>
          </a:p>
          <a:p>
            <a:pPr lvl="1"/>
            <a:r>
              <a:rPr lang="en-US" dirty="0"/>
              <a:t>unplanned shutdowns due to catalyst inhibition etc. (minimal so far)</a:t>
            </a:r>
          </a:p>
          <a:p>
            <a:pPr lvl="1"/>
            <a:r>
              <a:rPr lang="en-US" dirty="0"/>
              <a:t>Increased cost of maintenance (minimal, so far)</a:t>
            </a:r>
          </a:p>
          <a:p>
            <a:pPr lvl="1"/>
            <a:r>
              <a:rPr lang="en-US" dirty="0"/>
              <a:t>Increased demand for hydrogen (“green” hydrogen preferred)</a:t>
            </a:r>
          </a:p>
          <a:p>
            <a:pPr lvl="1"/>
            <a:r>
              <a:rPr lang="en-US" dirty="0"/>
              <a:t>Cost, supply and CI of biobased feedstocks e.g. lipids (ongoing)</a:t>
            </a:r>
          </a:p>
          <a:p>
            <a:pPr lvl="1"/>
            <a:r>
              <a:rPr lang="en-US" dirty="0"/>
              <a:t>impact of coprocessing on fuel product quality &amp; ASTM certification</a:t>
            </a:r>
          </a:p>
        </p:txBody>
      </p:sp>
    </p:spTree>
    <p:extLst>
      <p:ext uri="{BB962C8B-B14F-4D97-AF65-F5344CB8AC3E}">
        <p14:creationId xmlns:p14="http://schemas.microsoft.com/office/powerpoint/2010/main" val="225030471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78918-3A05-4A4B-B684-EBD61DADE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"/>
            <a:ext cx="8713788" cy="976313"/>
          </a:xfrm>
        </p:spPr>
        <p:txBody>
          <a:bodyPr/>
          <a:lstStyle/>
          <a:p>
            <a:r>
              <a:rPr lang="en-US" sz="3200" b="1" dirty="0">
                <a:latin typeface="+mn-lt"/>
              </a:rPr>
              <a:t>Advantages of coprocessing for refineries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5114E-DDB2-4ADD-BAE1-785C23BBE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914400"/>
            <a:ext cx="8713788" cy="4408488"/>
          </a:xfrm>
        </p:spPr>
        <p:txBody>
          <a:bodyPr/>
          <a:lstStyle/>
          <a:p>
            <a:r>
              <a:rPr lang="en-US" sz="2400" dirty="0"/>
              <a:t>Production of low CI fuels and access to incentives</a:t>
            </a:r>
          </a:p>
          <a:p>
            <a:r>
              <a:rPr lang="en-US" sz="2400" dirty="0"/>
              <a:t>Accessing a niche market for biobased fuels e.g. biojet</a:t>
            </a:r>
          </a:p>
          <a:p>
            <a:r>
              <a:rPr lang="en-US" sz="2400" dirty="0"/>
              <a:t>Improved fuel qualities possible – e.g. </a:t>
            </a:r>
          </a:p>
          <a:p>
            <a:pPr lvl="1"/>
            <a:r>
              <a:rPr lang="en-US" dirty="0"/>
              <a:t>higher octane gasoline; </a:t>
            </a:r>
          </a:p>
          <a:p>
            <a:pPr lvl="1"/>
            <a:r>
              <a:rPr lang="en-US" dirty="0"/>
              <a:t>higher cetane diesel; </a:t>
            </a:r>
          </a:p>
          <a:p>
            <a:pPr lvl="1"/>
            <a:r>
              <a:rPr lang="en-US" dirty="0"/>
              <a:t>lower sulfur content of finished fuels</a:t>
            </a:r>
          </a:p>
          <a:p>
            <a:r>
              <a:rPr lang="en-US" sz="2400" dirty="0"/>
              <a:t>Key obstacles to expanded refinery coprocessing</a:t>
            </a:r>
          </a:p>
          <a:p>
            <a:pPr lvl="1"/>
            <a:r>
              <a:rPr lang="en-US" sz="2400" dirty="0"/>
              <a:t>shortage of refinery level data e.g. </a:t>
            </a:r>
          </a:p>
          <a:p>
            <a:pPr lvl="2"/>
            <a:r>
              <a:rPr lang="en-US" sz="2000" dirty="0"/>
              <a:t>impacts on products, </a:t>
            </a:r>
          </a:p>
          <a:p>
            <a:pPr lvl="2"/>
            <a:r>
              <a:rPr lang="en-US" sz="2000" dirty="0"/>
              <a:t>long-term impact on catalysts and operations</a:t>
            </a:r>
          </a:p>
          <a:p>
            <a:pPr lvl="2"/>
            <a:r>
              <a:rPr lang="en-US" sz="2000" dirty="0"/>
              <a:t>Optimal blends for different feedstocks</a:t>
            </a:r>
          </a:p>
          <a:p>
            <a:pPr lvl="1"/>
            <a:r>
              <a:rPr lang="en-US" sz="2400" dirty="0"/>
              <a:t>Need for clear standards for biobased intermediates, e.g. oxygen levels, contaminants</a:t>
            </a:r>
          </a:p>
        </p:txBody>
      </p:sp>
    </p:spTree>
    <p:extLst>
      <p:ext uri="{BB962C8B-B14F-4D97-AF65-F5344CB8AC3E}">
        <p14:creationId xmlns:p14="http://schemas.microsoft.com/office/powerpoint/2010/main" val="383306043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-228600"/>
            <a:ext cx="8729889" cy="1540666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+mn-lt"/>
              </a:rPr>
              <a:t>Biobased feedstocks for coprocessing</a:t>
            </a:r>
            <a:r>
              <a:rPr lang="en-US" sz="2800" b="1" dirty="0">
                <a:latin typeface="+mn-lt"/>
              </a:rPr>
              <a:t/>
            </a:r>
            <a:br>
              <a:rPr lang="en-US" sz="2800" b="1" dirty="0">
                <a:latin typeface="+mn-lt"/>
              </a:rPr>
            </a:br>
            <a:endParaRPr lang="en-US" sz="2800" b="1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E7F47-CE2B-4BB1-9016-7DDD28A74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1735" y="914400"/>
            <a:ext cx="8707665" cy="4536504"/>
          </a:xfrm>
        </p:spPr>
        <p:txBody>
          <a:bodyPr/>
          <a:lstStyle/>
          <a:p>
            <a:r>
              <a:rPr lang="en-US" sz="2400" b="1" dirty="0"/>
              <a:t>“</a:t>
            </a:r>
            <a:r>
              <a:rPr lang="en-US" sz="2400" b="1" dirty="0">
                <a:solidFill>
                  <a:srgbClr val="FFC000"/>
                </a:solidFill>
              </a:rPr>
              <a:t>Conventional</a:t>
            </a:r>
            <a:r>
              <a:rPr lang="en-US" sz="2400" b="1" dirty="0"/>
              <a:t>” lower carbon intensity (CI) drop-in biofuels -  Lipids will be the initial intermediate inserted into the refinery </a:t>
            </a:r>
            <a:endParaRPr lang="en-US" sz="2400" dirty="0"/>
          </a:p>
          <a:p>
            <a:pPr lvl="1"/>
            <a:r>
              <a:rPr lang="en-US" sz="2000" dirty="0"/>
              <a:t>Lipids easier to upgrade &amp; readily available</a:t>
            </a:r>
          </a:p>
          <a:p>
            <a:pPr lvl="1"/>
            <a:r>
              <a:rPr lang="en-US" sz="2000" dirty="0"/>
              <a:t>But an expensive feedstock and sustainability concerns</a:t>
            </a:r>
          </a:p>
          <a:p>
            <a:pPr lvl="1"/>
            <a:r>
              <a:rPr lang="en-US" sz="2000" dirty="0"/>
              <a:t>Waste feedstocks, e.g. used cooking oil and tallow, limited availability</a:t>
            </a:r>
          </a:p>
          <a:p>
            <a:r>
              <a:rPr lang="en-US" sz="2400" b="1" dirty="0"/>
              <a:t>“</a:t>
            </a:r>
            <a:r>
              <a:rPr lang="en-US" sz="2400" b="1" dirty="0">
                <a:solidFill>
                  <a:srgbClr val="FFC000"/>
                </a:solidFill>
              </a:rPr>
              <a:t>Advanced</a:t>
            </a:r>
            <a:r>
              <a:rPr lang="en-US" sz="2400" b="1" dirty="0"/>
              <a:t>” lower carbon intensity (CI) drop-in biofuels</a:t>
            </a:r>
          </a:p>
          <a:p>
            <a:pPr marL="0" indent="0">
              <a:buNone/>
            </a:pPr>
            <a:r>
              <a:rPr lang="en-US" sz="2400" b="1" dirty="0"/>
              <a:t>     Bio-oils and biocrudes (based on pyrolysis, HTL, etc.)</a:t>
            </a:r>
          </a:p>
          <a:p>
            <a:pPr lvl="1"/>
            <a:r>
              <a:rPr lang="en-US" sz="2000" dirty="0"/>
              <a:t>Long-term choice for refinery insertion</a:t>
            </a:r>
          </a:p>
          <a:p>
            <a:pPr lvl="1"/>
            <a:r>
              <a:rPr lang="en-US" sz="2000" dirty="0"/>
              <a:t>Lower cost than lipids although more complex</a:t>
            </a:r>
          </a:p>
          <a:p>
            <a:pPr lvl="1"/>
            <a:r>
              <a:rPr lang="en-US" sz="2000" dirty="0"/>
              <a:t>Biggest challenge – availability</a:t>
            </a:r>
          </a:p>
          <a:p>
            <a:pPr lvl="1"/>
            <a:r>
              <a:rPr lang="en-US" sz="2000" dirty="0"/>
              <a:t>Sufficient volumes will be challenging for several years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2647901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PB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FPB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FP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PB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FPB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FPB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FP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PB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FPB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FPB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FP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PB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B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FPB</Template>
  <TotalTime>65932</TotalTime>
  <Words>1052</Words>
  <Application>Microsoft Office PowerPoint</Application>
  <PresentationFormat>On-screen Show (4:3)</PresentationFormat>
  <Paragraphs>138</Paragraphs>
  <Slides>18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Noto Sans Symbols</vt:lpstr>
      <vt:lpstr>Times New Roman</vt:lpstr>
      <vt:lpstr>Trebuchet MS</vt:lpstr>
      <vt:lpstr>Wingdings</vt:lpstr>
      <vt:lpstr>FPB</vt:lpstr>
      <vt:lpstr>1_FPB</vt:lpstr>
      <vt:lpstr>3_FPB</vt:lpstr>
      <vt:lpstr>think-cell Slide</vt:lpstr>
      <vt:lpstr>The production of low carbon intensity fuels through co-processing in existing petroleum refineries  – Ongoing work in Task 39  &amp; upcoming webinar</vt:lpstr>
      <vt:lpstr> ‘DROP-IN’ BIOFUELS: The key role that co-processing will play in its production </vt:lpstr>
      <vt:lpstr>Webinar on 25 September 2019</vt:lpstr>
      <vt:lpstr>Options for increased biofuel production through refinery integration </vt:lpstr>
      <vt:lpstr>PowerPoint Presentation</vt:lpstr>
      <vt:lpstr>Multiple refinery configurations and potential insertion points</vt:lpstr>
      <vt:lpstr>Refinery challenges &amp; pathways to coprocessing</vt:lpstr>
      <vt:lpstr>Advantages of coprocessing for refineries</vt:lpstr>
      <vt:lpstr>Biobased feedstocks for coprocessing </vt:lpstr>
      <vt:lpstr>Comparison FCC and hydrotreater insertion points</vt:lpstr>
      <vt:lpstr>Tracking renewable content during co-processing</vt:lpstr>
      <vt:lpstr>Role of policy</vt:lpstr>
      <vt:lpstr>Conclusions on coprocessing update</vt:lpstr>
      <vt:lpstr>PowerPoint Presentation</vt:lpstr>
      <vt:lpstr>Future T39 work on coprocessing </vt:lpstr>
      <vt:lpstr>Future work – collaboration with other Tasks e.g. Tasks 33,34,43 &amp;45</vt:lpstr>
      <vt:lpstr>Future work – update biojet fuel production &amp; commercialisation</vt:lpstr>
      <vt:lpstr>Future work - Contribute to the Marine report update (Denmark?)</vt:lpstr>
    </vt:vector>
  </TitlesOfParts>
  <Company>BCIT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Beatson Group Summary</dc:title>
  <dc:creator>Rodger</dc:creator>
  <cp:lastModifiedBy>Saddler, Jack</cp:lastModifiedBy>
  <cp:revision>1648</cp:revision>
  <cp:lastPrinted>2011-04-18T19:28:12Z</cp:lastPrinted>
  <dcterms:created xsi:type="dcterms:W3CDTF">2005-11-21T20:21:15Z</dcterms:created>
  <dcterms:modified xsi:type="dcterms:W3CDTF">2019-09-23T16:27:33Z</dcterms:modified>
</cp:coreProperties>
</file>