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6"/>
  </p:notesMasterIdLst>
  <p:sldIdLst>
    <p:sldId id="261" r:id="rId2"/>
    <p:sldId id="359" r:id="rId3"/>
    <p:sldId id="385" r:id="rId4"/>
    <p:sldId id="327" r:id="rId5"/>
    <p:sldId id="387" r:id="rId6"/>
    <p:sldId id="372" r:id="rId7"/>
    <p:sldId id="386" r:id="rId8"/>
    <p:sldId id="388" r:id="rId9"/>
    <p:sldId id="339" r:id="rId10"/>
    <p:sldId id="389" r:id="rId11"/>
    <p:sldId id="393" r:id="rId12"/>
    <p:sldId id="394" r:id="rId13"/>
    <p:sldId id="396" r:id="rId14"/>
    <p:sldId id="364"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Millan, Jim" initials="MJ" lastIdx="16" clrIdx="0">
    <p:extLst>
      <p:ext uri="{19B8F6BF-5375-455C-9EA6-DF929625EA0E}">
        <p15:presenceInfo xmlns:p15="http://schemas.microsoft.com/office/powerpoint/2012/main" userId="404e9a66-bfc7-4785-8f29-40f9aa0e32d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1" autoAdjust="0"/>
    <p:restoredTop sz="96395" autoAdjust="0"/>
  </p:normalViewPr>
  <p:slideViewPr>
    <p:cSldViewPr>
      <p:cViewPr varScale="1">
        <p:scale>
          <a:sx n="92" d="100"/>
          <a:sy n="92" d="100"/>
        </p:scale>
        <p:origin x="1338" y="90"/>
      </p:cViewPr>
      <p:guideLst>
        <p:guide orient="horz" pos="2160"/>
        <p:guide pos="2880"/>
      </p:guideLst>
    </p:cSldViewPr>
  </p:slideViewPr>
  <p:notesTextViewPr>
    <p:cViewPr>
      <p:scale>
        <a:sx n="1" d="1"/>
        <a:sy n="1" d="1"/>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9FDB31-D0CA-644A-862B-C4941FE328C5}" type="datetimeFigureOut">
              <a:rPr lang="en-US" smtClean="0"/>
              <a:t>9/15/2019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502703-A4FB-D74E-B57C-829B5D598B4E}" type="slidenum">
              <a:rPr lang="en-US" smtClean="0"/>
              <a:t>‹#›</a:t>
            </a:fld>
            <a:endParaRPr lang="en-US"/>
          </a:p>
        </p:txBody>
      </p:sp>
    </p:spTree>
    <p:extLst>
      <p:ext uri="{BB962C8B-B14F-4D97-AF65-F5344CB8AC3E}">
        <p14:creationId xmlns:p14="http://schemas.microsoft.com/office/powerpoint/2010/main" val="30661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I would like to say hi to</a:t>
            </a:r>
            <a:r>
              <a:rPr lang="en-US" baseline="0" dirty="0" smtClean="0"/>
              <a:t> all of our member countries and welcome our new members </a:t>
            </a:r>
            <a:r>
              <a:rPr lang="en-US" baseline="0" dirty="0" err="1" smtClean="0"/>
              <a:t>Irland</a:t>
            </a:r>
            <a:r>
              <a:rPr lang="en-US" baseline="0" dirty="0" smtClean="0"/>
              <a:t> and it seems that everything going well. Thanks a lot Adrian and </a:t>
            </a:r>
            <a:r>
              <a:rPr lang="en-US" baseline="0" dirty="0" err="1" smtClean="0"/>
              <a:t>Luara</a:t>
            </a:r>
            <a:r>
              <a:rPr lang="en-US" baseline="0" dirty="0" smtClean="0"/>
              <a:t> again for all the </a:t>
            </a:r>
            <a:r>
              <a:rPr lang="en-US" baseline="0" dirty="0" err="1" smtClean="0"/>
              <a:t>efforst</a:t>
            </a:r>
            <a:r>
              <a:rPr lang="en-US" baseline="0" dirty="0" smtClean="0"/>
              <a:t> you made in the last three months to </a:t>
            </a:r>
            <a:r>
              <a:rPr lang="en-US" baseline="0" dirty="0" err="1" smtClean="0"/>
              <a:t>oranzie</a:t>
            </a:r>
            <a:r>
              <a:rPr lang="en-US" baseline="0" dirty="0" smtClean="0"/>
              <a:t> both </a:t>
            </a:r>
            <a:r>
              <a:rPr lang="en-US" baseline="0" dirty="0" err="1" smtClean="0"/>
              <a:t>bsuiiness</a:t>
            </a:r>
            <a:r>
              <a:rPr lang="en-US" baseline="0" dirty="0" smtClean="0"/>
              <a:t> </a:t>
            </a:r>
            <a:r>
              <a:rPr lang="en-US" baseline="0" dirty="0" err="1" smtClean="0"/>
              <a:t>menneign</a:t>
            </a:r>
            <a:r>
              <a:rPr lang="en-US" baseline="0" dirty="0" smtClean="0"/>
              <a:t> </a:t>
            </a:r>
            <a:r>
              <a:rPr lang="en-US" baseline="0" dirty="0" err="1" smtClean="0"/>
              <a:t>andjoing</a:t>
            </a:r>
            <a:r>
              <a:rPr lang="en-US" baseline="0" dirty="0" smtClean="0"/>
              <a:t> workshop. </a:t>
            </a:r>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a:t>
            </a:fld>
            <a:endParaRPr lang="en-US"/>
          </a:p>
        </p:txBody>
      </p:sp>
    </p:spTree>
    <p:extLst>
      <p:ext uri="{BB962C8B-B14F-4D97-AF65-F5344CB8AC3E}">
        <p14:creationId xmlns:p14="http://schemas.microsoft.com/office/powerpoint/2010/main" val="40364149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10</a:t>
            </a:fld>
            <a:endParaRPr lang="en-US"/>
          </a:p>
        </p:txBody>
      </p:sp>
    </p:spTree>
    <p:extLst>
      <p:ext uri="{BB962C8B-B14F-4D97-AF65-F5344CB8AC3E}">
        <p14:creationId xmlns:p14="http://schemas.microsoft.com/office/powerpoint/2010/main" val="91027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11</a:t>
            </a:fld>
            <a:endParaRPr lang="en-US"/>
          </a:p>
        </p:txBody>
      </p:sp>
    </p:spTree>
    <p:extLst>
      <p:ext uri="{BB962C8B-B14F-4D97-AF65-F5344CB8AC3E}">
        <p14:creationId xmlns:p14="http://schemas.microsoft.com/office/powerpoint/2010/main" val="18701030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12</a:t>
            </a:fld>
            <a:endParaRPr lang="en-US"/>
          </a:p>
        </p:txBody>
      </p:sp>
    </p:spTree>
    <p:extLst>
      <p:ext uri="{BB962C8B-B14F-4D97-AF65-F5344CB8AC3E}">
        <p14:creationId xmlns:p14="http://schemas.microsoft.com/office/powerpoint/2010/main" val="1321947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13</a:t>
            </a:fld>
            <a:endParaRPr lang="en-US"/>
          </a:p>
        </p:txBody>
      </p:sp>
    </p:spTree>
    <p:extLst>
      <p:ext uri="{BB962C8B-B14F-4D97-AF65-F5344CB8AC3E}">
        <p14:creationId xmlns:p14="http://schemas.microsoft.com/office/powerpoint/2010/main" val="2406472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14</a:t>
            </a:fld>
            <a:endParaRPr lang="en-US"/>
          </a:p>
        </p:txBody>
      </p:sp>
    </p:spTree>
    <p:extLst>
      <p:ext uri="{BB962C8B-B14F-4D97-AF65-F5344CB8AC3E}">
        <p14:creationId xmlns:p14="http://schemas.microsoft.com/office/powerpoint/2010/main" val="412631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China: top 10 producers</a:t>
            </a:r>
          </a:p>
          <a:p>
            <a:r>
              <a:rPr lang="en-US" dirty="0" smtClean="0"/>
              <a:t>India:</a:t>
            </a:r>
            <a:r>
              <a:rPr lang="en-US" baseline="0" dirty="0" smtClean="0"/>
              <a:t> </a:t>
            </a:r>
            <a:r>
              <a:rPr lang="en-US" baseline="0" dirty="0" err="1" smtClean="0"/>
              <a:t>ambionsu</a:t>
            </a:r>
            <a:r>
              <a:rPr lang="en-US" baseline="0" dirty="0" smtClean="0"/>
              <a:t> plans to increase the production and use </a:t>
            </a:r>
            <a:endParaRPr lang="en-US" dirty="0" smtClean="0"/>
          </a:p>
          <a:p>
            <a:r>
              <a:rPr lang="en-US" dirty="0" smtClean="0"/>
              <a:t>Since we have some new members, I’d like to give an </a:t>
            </a:r>
            <a:r>
              <a:rPr lang="en-US" dirty="0" err="1" smtClean="0"/>
              <a:t>overiow</a:t>
            </a:r>
            <a:r>
              <a:rPr lang="en-US" dirty="0" smtClean="0"/>
              <a:t> </a:t>
            </a:r>
            <a:r>
              <a:rPr lang="en-US" dirty="0" err="1" smtClean="0"/>
              <a:t>wha</a:t>
            </a:r>
            <a:r>
              <a:rPr lang="en-US" baseline="0" dirty="0" smtClean="0"/>
              <a:t> is the </a:t>
            </a:r>
            <a:r>
              <a:rPr lang="en-US" baseline="0" dirty="0" err="1" smtClean="0"/>
              <a:t>impenayion</a:t>
            </a:r>
            <a:r>
              <a:rPr lang="en-US" baseline="0" dirty="0" smtClean="0"/>
              <a:t> agenda </a:t>
            </a:r>
            <a:r>
              <a:rPr lang="en-US" baseline="0" dirty="0" err="1" smtClean="0"/>
              <a:t>nd</a:t>
            </a:r>
            <a:r>
              <a:rPr lang="en-US" baseline="0" dirty="0" smtClean="0"/>
              <a:t> why we are doing this. </a:t>
            </a:r>
            <a:endParaRPr lang="en-US" dirty="0" smtClean="0"/>
          </a:p>
          <a:p>
            <a:r>
              <a:rPr lang="en-US" dirty="0" smtClean="0"/>
              <a:t>What is the </a:t>
            </a:r>
            <a:r>
              <a:rPr lang="en-US" dirty="0" err="1" smtClean="0"/>
              <a:t>implmenationdgane</a:t>
            </a:r>
            <a:r>
              <a:rPr lang="en-US" dirty="0" smtClean="0"/>
              <a:t> </a:t>
            </a:r>
            <a:r>
              <a:rPr lang="en-US" dirty="0" err="1" smtClean="0"/>
              <a:t>ans</a:t>
            </a:r>
            <a:r>
              <a:rPr lang="en-US" dirty="0" smtClean="0"/>
              <a:t> why </a:t>
            </a:r>
          </a:p>
          <a:p>
            <a:r>
              <a:rPr lang="en-US" dirty="0" smtClean="0"/>
              <a:t>What policies we have out three, how they are </a:t>
            </a:r>
            <a:r>
              <a:rPr lang="en-US" dirty="0" err="1" smtClean="0"/>
              <a:t>impct</a:t>
            </a:r>
            <a:r>
              <a:rPr lang="en-US" dirty="0" smtClean="0"/>
              <a:t> the biofuels use and </a:t>
            </a:r>
            <a:r>
              <a:rPr lang="en-US" dirty="0" err="1" smtClean="0"/>
              <a:t>productiona</a:t>
            </a:r>
            <a:r>
              <a:rPr lang="en-US" dirty="0" smtClean="0"/>
              <a:t> </a:t>
            </a:r>
            <a:r>
              <a:rPr lang="en-US" dirty="0" err="1" smtClean="0"/>
              <a:t>dn</a:t>
            </a:r>
            <a:r>
              <a:rPr lang="en-US" dirty="0" smtClean="0"/>
              <a:t> how </a:t>
            </a:r>
          </a:p>
          <a:p>
            <a:r>
              <a:rPr lang="en-US" dirty="0" smtClean="0"/>
              <a:t>Market pull and technology push</a:t>
            </a:r>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2</a:t>
            </a:fld>
            <a:endParaRPr lang="en-US"/>
          </a:p>
        </p:txBody>
      </p:sp>
    </p:spTree>
    <p:extLst>
      <p:ext uri="{BB962C8B-B14F-4D97-AF65-F5344CB8AC3E}">
        <p14:creationId xmlns:p14="http://schemas.microsoft.com/office/powerpoint/2010/main" val="3944179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3</a:t>
            </a:fld>
            <a:endParaRPr lang="en-US"/>
          </a:p>
        </p:txBody>
      </p:sp>
    </p:spTree>
    <p:extLst>
      <p:ext uri="{BB962C8B-B14F-4D97-AF65-F5344CB8AC3E}">
        <p14:creationId xmlns:p14="http://schemas.microsoft.com/office/powerpoint/2010/main" val="2515214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 to these information, we did a </a:t>
            </a:r>
            <a:r>
              <a:rPr lang="en-US" dirty="0" err="1" smtClean="0"/>
              <a:t>litertaire</a:t>
            </a:r>
            <a:r>
              <a:rPr lang="en-US" dirty="0" smtClean="0"/>
              <a:t> </a:t>
            </a:r>
            <a:r>
              <a:rPr lang="en-US" dirty="0" err="1" smtClean="0"/>
              <a:t>rebeow</a:t>
            </a:r>
            <a:r>
              <a:rPr lang="en-US" dirty="0" smtClean="0"/>
              <a:t> to make sure we are covering all </a:t>
            </a:r>
            <a:r>
              <a:rPr lang="en-US" dirty="0" err="1" smtClean="0"/>
              <a:t>rlvenat</a:t>
            </a:r>
            <a:r>
              <a:rPr lang="en-US" dirty="0" smtClean="0"/>
              <a:t> knowledge and data on a global scope</a:t>
            </a:r>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4</a:t>
            </a:fld>
            <a:endParaRPr lang="en-US"/>
          </a:p>
        </p:txBody>
      </p:sp>
    </p:spTree>
    <p:extLst>
      <p:ext uri="{BB962C8B-B14F-4D97-AF65-F5344CB8AC3E}">
        <p14:creationId xmlns:p14="http://schemas.microsoft.com/office/powerpoint/2010/main" val="1938242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combination of market-pull and technology-push policies have been implemented to propel the production and use of biofuels at different stages of technology and market development.</a:t>
            </a:r>
          </a:p>
          <a:p>
            <a:r>
              <a:rPr lang="en-GB" sz="1200" kern="1200" dirty="0" smtClean="0">
                <a:solidFill>
                  <a:schemeClr val="tx1"/>
                </a:solidFill>
                <a:effectLst/>
                <a:latin typeface="+mn-lt"/>
                <a:ea typeface="+mn-ea"/>
                <a:cs typeface="+mn-cs"/>
              </a:rPr>
              <a:t>The technology-push policies </a:t>
            </a:r>
            <a:r>
              <a:rPr lang="en-GB" sz="1200" b="1" kern="1200" dirty="0" smtClean="0">
                <a:solidFill>
                  <a:schemeClr val="tx1"/>
                </a:solidFill>
                <a:effectLst/>
                <a:latin typeface="+mn-lt"/>
                <a:ea typeface="+mn-ea"/>
                <a:cs typeface="+mn-cs"/>
              </a:rPr>
              <a:t>provide direct funding </a:t>
            </a:r>
            <a:r>
              <a:rPr lang="en-GB" sz="1200" kern="1200" dirty="0" smtClean="0">
                <a:solidFill>
                  <a:schemeClr val="tx1"/>
                </a:solidFill>
                <a:effectLst/>
                <a:latin typeface="+mn-lt"/>
                <a:ea typeface="+mn-ea"/>
                <a:cs typeface="+mn-cs"/>
              </a:rPr>
              <a:t>to the technology development at the pilot, demonstration and pre-commercialization scales to de-risk the technology development and deployment.</a:t>
            </a:r>
          </a:p>
          <a:p>
            <a:r>
              <a:rPr lang="en-GB" sz="1200" kern="1200" dirty="0" smtClean="0">
                <a:solidFill>
                  <a:schemeClr val="tx1"/>
                </a:solidFill>
                <a:effectLst/>
                <a:latin typeface="+mn-lt"/>
                <a:ea typeface="+mn-ea"/>
                <a:cs typeface="+mn-cs"/>
              </a:rPr>
              <a:t>On the other hands, the market-pull policies assist in increasing </a:t>
            </a:r>
            <a:r>
              <a:rPr lang="en-GB" sz="1200" b="1" kern="1200" dirty="0" smtClean="0">
                <a:solidFill>
                  <a:schemeClr val="tx1"/>
                </a:solidFill>
                <a:effectLst/>
                <a:latin typeface="+mn-lt"/>
                <a:ea typeface="+mn-ea"/>
                <a:cs typeface="+mn-cs"/>
              </a:rPr>
              <a:t>the market penetration and cost-competitiveness </a:t>
            </a:r>
            <a:r>
              <a:rPr lang="en-GB" sz="1200" kern="1200" dirty="0" smtClean="0">
                <a:solidFill>
                  <a:schemeClr val="tx1"/>
                </a:solidFill>
                <a:effectLst/>
                <a:latin typeface="+mn-lt"/>
                <a:ea typeface="+mn-ea"/>
                <a:cs typeface="+mn-cs"/>
              </a:rPr>
              <a:t>of biofuels. Market-pull policies usually support biofuels that have proven and close-to-the-market technology pathways. </a:t>
            </a:r>
          </a:p>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5</a:t>
            </a:fld>
            <a:endParaRPr lang="en-US"/>
          </a:p>
        </p:txBody>
      </p:sp>
    </p:spTree>
    <p:extLst>
      <p:ext uri="{BB962C8B-B14F-4D97-AF65-F5344CB8AC3E}">
        <p14:creationId xmlns:p14="http://schemas.microsoft.com/office/powerpoint/2010/main" val="2134883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see if each county has a </a:t>
            </a:r>
            <a:r>
              <a:rPr lang="en-US" dirty="0" err="1" smtClean="0"/>
              <a:t>specifc</a:t>
            </a:r>
            <a:r>
              <a:rPr lang="en-US" dirty="0" smtClean="0"/>
              <a:t> </a:t>
            </a:r>
            <a:r>
              <a:rPr lang="en-US" dirty="0" err="1" smtClean="0"/>
              <a:t>acititves</a:t>
            </a:r>
            <a:r>
              <a:rPr lang="en-US" baseline="0" dirty="0" smtClean="0"/>
              <a:t> to support the development of advanced biofuels</a:t>
            </a:r>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6</a:t>
            </a:fld>
            <a:endParaRPr lang="en-US"/>
          </a:p>
        </p:txBody>
      </p:sp>
    </p:spTree>
    <p:extLst>
      <p:ext uri="{BB962C8B-B14F-4D97-AF65-F5344CB8AC3E}">
        <p14:creationId xmlns:p14="http://schemas.microsoft.com/office/powerpoint/2010/main" val="2042419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7</a:t>
            </a:fld>
            <a:endParaRPr lang="en-US"/>
          </a:p>
        </p:txBody>
      </p:sp>
    </p:spTree>
    <p:extLst>
      <p:ext uri="{BB962C8B-B14F-4D97-AF65-F5344CB8AC3E}">
        <p14:creationId xmlns:p14="http://schemas.microsoft.com/office/powerpoint/2010/main" val="3735690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8</a:t>
            </a:fld>
            <a:endParaRPr lang="en-US"/>
          </a:p>
        </p:txBody>
      </p:sp>
    </p:spTree>
    <p:extLst>
      <p:ext uri="{BB962C8B-B14F-4D97-AF65-F5344CB8AC3E}">
        <p14:creationId xmlns:p14="http://schemas.microsoft.com/office/powerpoint/2010/main" val="1947025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market-pull instruments including biofuels blending mandates and fuel/CO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excise tax reduction/exemptions are broadly effective to support technologies that are relatively mature, as they create a demand for biofuels, which is typically met with commercial conversion technologies such as conventional ethanol or biodiesel. However, such instruments can be limited in their capacity to pull early-stage technologies into the market, since these are often not yet commercially viable, typically more expensive and struggling to compete against fossil fuels and already established biofuels.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 contrast, regulatory frameworks such as California’s LCFS, Brazil’s RenovaBio and Canada’s Clean Fuel Standard (CFS) are examples of policies that aim to pull second generation biofuels into the market by providing a fuel agnostic incentive to products with the lowest carbon intensity. </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Despite the dominance of market-pull instruments (i.e. biofuels blending mandates, fuel/CO</a:t>
            </a:r>
            <a:r>
              <a:rPr lang="en-US" sz="1200" kern="1200" baseline="-25000" dirty="0" smtClean="0">
                <a:solidFill>
                  <a:schemeClr val="tx1"/>
                </a:solidFill>
                <a:effectLst/>
                <a:latin typeface="+mn-lt"/>
                <a:ea typeface="+mn-ea"/>
                <a:cs typeface="+mn-cs"/>
              </a:rPr>
              <a:t>2</a:t>
            </a:r>
            <a:r>
              <a:rPr lang="en-US" sz="1200" kern="1200" dirty="0" smtClean="0">
                <a:solidFill>
                  <a:schemeClr val="tx1"/>
                </a:solidFill>
                <a:effectLst/>
                <a:latin typeface="+mn-lt"/>
                <a:ea typeface="+mn-ea"/>
                <a:cs typeface="+mn-cs"/>
              </a:rPr>
              <a:t> excise reduction/exemptions and LCFS), a signiﬁcant policy focus has been to support technology research, development and demonstration (RD&amp;D) through grant instruments, particularly for advanced biofuels. Such technology-push instruments or measures are typically effective for driving early stage technologies such as advanced biofuels towards demonstration and commercialization. Technology-push instruments reduce the cost of research and development to drive new ideas and reduce technology cost, helping take early stage technologies through the valley of death that so often exists between early technology development and profitable commercial operation (Biofuture Platform, 2018). </a:t>
            </a:r>
          </a:p>
          <a:p>
            <a:endParaRPr lang="en-US" dirty="0"/>
          </a:p>
        </p:txBody>
      </p:sp>
      <p:sp>
        <p:nvSpPr>
          <p:cNvPr id="4" name="Slide Number Placeholder 3"/>
          <p:cNvSpPr>
            <a:spLocks noGrp="1"/>
          </p:cNvSpPr>
          <p:nvPr>
            <p:ph type="sldNum" sz="quarter" idx="10"/>
          </p:nvPr>
        </p:nvSpPr>
        <p:spPr/>
        <p:txBody>
          <a:bodyPr/>
          <a:lstStyle/>
          <a:p>
            <a:fld id="{B4502703-A4FB-D74E-B57C-829B5D598B4E}" type="slidenum">
              <a:rPr lang="en-US" smtClean="0"/>
              <a:t>9</a:t>
            </a:fld>
            <a:endParaRPr lang="en-US"/>
          </a:p>
        </p:txBody>
      </p:sp>
    </p:spTree>
    <p:extLst>
      <p:ext uri="{BB962C8B-B14F-4D97-AF65-F5344CB8AC3E}">
        <p14:creationId xmlns:p14="http://schemas.microsoft.com/office/powerpoint/2010/main" val="665663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130425"/>
            <a:ext cx="7815290" cy="1470025"/>
          </a:xfrm>
        </p:spPr>
        <p:txBody>
          <a:bodyPr/>
          <a:lstStyle>
            <a:lvl1pPr>
              <a:defRPr>
                <a:solidFill>
                  <a:schemeClr val="bg1">
                    <a:lumMod val="50000"/>
                  </a:schemeClr>
                </a:solidFill>
              </a:defRPr>
            </a:lvl1pPr>
          </a:lstStyle>
          <a:p>
            <a:r>
              <a:rPr lang="en-US" dirty="0"/>
              <a:t>Click to edit Master title style</a:t>
            </a:r>
          </a:p>
        </p:txBody>
      </p:sp>
      <p:sp>
        <p:nvSpPr>
          <p:cNvPr id="3" name="Subtitle 2"/>
          <p:cNvSpPr>
            <a:spLocks noGrp="1"/>
          </p:cNvSpPr>
          <p:nvPr>
            <p:ph type="subTitle" idx="1"/>
          </p:nvPr>
        </p:nvSpPr>
        <p:spPr>
          <a:xfrm>
            <a:off x="642910" y="4071942"/>
            <a:ext cx="6400800" cy="1323972"/>
          </a:xfrm>
        </p:spPr>
        <p:txBody>
          <a:bodyPr/>
          <a:lstStyle>
            <a:lvl1pPr marL="0" indent="0" algn="l">
              <a:buNone/>
              <a:defRPr sz="2000">
                <a:solidFill>
                  <a:schemeClr val="tx2">
                    <a:lumMod val="50000"/>
                  </a:schemeClr>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4012065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0688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9100" y="514350"/>
            <a:ext cx="2195513" cy="5938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0975" y="514350"/>
            <a:ext cx="6435725" cy="5938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8393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80975" y="514350"/>
            <a:ext cx="8713788" cy="936625"/>
          </a:xfrm>
        </p:spPr>
        <p:txBody>
          <a:bodyPr/>
          <a:lstStyle/>
          <a:p>
            <a:r>
              <a:rPr lang="en-US"/>
              <a:t>Click to edit Master title style</a:t>
            </a:r>
          </a:p>
        </p:txBody>
      </p:sp>
      <p:sp>
        <p:nvSpPr>
          <p:cNvPr id="3" name="Table Placeholder 2"/>
          <p:cNvSpPr>
            <a:spLocks noGrp="1"/>
          </p:cNvSpPr>
          <p:nvPr>
            <p:ph type="tbl" idx="1"/>
          </p:nvPr>
        </p:nvSpPr>
        <p:spPr>
          <a:xfrm>
            <a:off x="250825" y="1557338"/>
            <a:ext cx="8713788" cy="4895850"/>
          </a:xfrm>
        </p:spPr>
        <p:txBody>
          <a:bodyPr/>
          <a:lstStyle/>
          <a:p>
            <a:pPr lvl="0"/>
            <a:endParaRPr lang="en-US" noProof="0"/>
          </a:p>
        </p:txBody>
      </p:sp>
    </p:spTree>
    <p:extLst>
      <p:ext uri="{BB962C8B-B14F-4D97-AF65-F5344CB8AC3E}">
        <p14:creationId xmlns:p14="http://schemas.microsoft.com/office/powerpoint/2010/main" val="2396391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4281" y="514351"/>
            <a:ext cx="8680481" cy="616050"/>
          </a:xfrm>
        </p:spPr>
        <p:txBody>
          <a:bodyPr/>
          <a:lstStyle>
            <a:lvl1pPr>
              <a:defRPr sz="3200">
                <a:solidFill>
                  <a:schemeClr val="bg1">
                    <a:lumMod val="50000"/>
                  </a:schemeClr>
                </a:solidFill>
              </a:defRPr>
            </a:lvl1pPr>
          </a:lstStyle>
          <a:p>
            <a:r>
              <a:rPr lang="en-US" dirty="0"/>
              <a:t>Click to edit Master title style</a:t>
            </a:r>
          </a:p>
        </p:txBody>
      </p:sp>
      <p:sp>
        <p:nvSpPr>
          <p:cNvPr id="3" name="Content Placeholder 2"/>
          <p:cNvSpPr>
            <a:spLocks noGrp="1"/>
          </p:cNvSpPr>
          <p:nvPr>
            <p:ph idx="1"/>
          </p:nvPr>
        </p:nvSpPr>
        <p:spPr>
          <a:xfrm>
            <a:off x="214282" y="1142984"/>
            <a:ext cx="8713788" cy="5357850"/>
          </a:xfrm>
        </p:spPr>
        <p:txBody>
          <a:bodyPr/>
          <a:lstStyle>
            <a:lvl1pPr>
              <a:defRPr sz="20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9074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84090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0825" y="1557338"/>
            <a:ext cx="4279900"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3125" y="1557338"/>
            <a:ext cx="4281488" cy="48958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93111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224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64239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5265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20551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079008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0975" y="514350"/>
            <a:ext cx="8713788" cy="936625"/>
          </a:xfrm>
          <a:prstGeom prst="rect">
            <a:avLst/>
          </a:prstGeom>
          <a:noFill/>
          <a:ln w="12700">
            <a:noFill/>
            <a:miter lim="800000"/>
            <a:headEnd/>
            <a:tailEnd/>
          </a:ln>
        </p:spPr>
        <p:txBody>
          <a:bodyPr vert="horz" wrap="square" lIns="88900" tIns="44450" rIns="88900" bIns="44450" numCol="1" anchor="b" anchorCtr="0" compatLnSpc="1">
            <a:prstTxWarp prst="textNoShape">
              <a:avLst/>
            </a:prstTxWarp>
          </a:bodyPr>
          <a:lstStyle/>
          <a:p>
            <a:pPr lvl="0"/>
            <a:r>
              <a:rPr lang="en-CA"/>
              <a:t>Click to edit Master title style</a:t>
            </a:r>
          </a:p>
        </p:txBody>
      </p:sp>
      <p:sp>
        <p:nvSpPr>
          <p:cNvPr id="1027" name="Rectangle 3"/>
          <p:cNvSpPr>
            <a:spLocks noGrp="1" noChangeArrowheads="1"/>
          </p:cNvSpPr>
          <p:nvPr>
            <p:ph type="body" idx="1"/>
          </p:nvPr>
        </p:nvSpPr>
        <p:spPr bwMode="auto">
          <a:xfrm>
            <a:off x="250825" y="1557338"/>
            <a:ext cx="8713788" cy="4895850"/>
          </a:xfrm>
          <a:prstGeom prst="rect">
            <a:avLst/>
          </a:prstGeom>
          <a:noFill/>
          <a:ln w="12700">
            <a:noFill/>
            <a:miter lim="800000"/>
            <a:headEnd/>
            <a:tailEnd/>
          </a:ln>
        </p:spPr>
        <p:txBody>
          <a:bodyPr vert="horz" wrap="square" lIns="88900" tIns="44450" rIns="88900" bIns="44450" numCol="1" anchor="t" anchorCtr="0" compatLnSpc="1">
            <a:prstTxWarp prst="textNoShape">
              <a:avLst/>
            </a:prstTxWarp>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p>
        </p:txBody>
      </p:sp>
      <p:sp>
        <p:nvSpPr>
          <p:cNvPr id="82948" name="Text Box 4"/>
          <p:cNvSpPr txBox="1">
            <a:spLocks noChangeArrowheads="1"/>
          </p:cNvSpPr>
          <p:nvPr/>
        </p:nvSpPr>
        <p:spPr bwMode="auto">
          <a:xfrm>
            <a:off x="8604250" y="6669088"/>
            <a:ext cx="461963" cy="144462"/>
          </a:xfrm>
          <a:prstGeom prst="rect">
            <a:avLst/>
          </a:prstGeom>
          <a:noFill/>
          <a:ln w="9525">
            <a:noFill/>
            <a:miter lim="800000"/>
            <a:headEnd/>
            <a:tailEnd/>
          </a:ln>
        </p:spPr>
        <p:txBody>
          <a:bodyPr lIns="18000" tIns="0" rIns="18000" bIns="0" anchor="ctr"/>
          <a:lstStyle/>
          <a:p>
            <a:pPr algn="ctr" eaLnBrk="0" fontAlgn="base" hangingPunct="0">
              <a:spcBef>
                <a:spcPct val="0"/>
              </a:spcBef>
              <a:spcAft>
                <a:spcPct val="0"/>
              </a:spcAft>
              <a:defRPr/>
            </a:pPr>
            <a:fld id="{647A410A-66A4-4DA2-A881-76691332D866}" type="slidenum">
              <a:rPr lang="en-CA" sz="800" b="1">
                <a:solidFill>
                  <a:srgbClr val="000036"/>
                </a:solidFill>
              </a:rPr>
              <a:pPr algn="ctr" eaLnBrk="0" fontAlgn="base" hangingPunct="0">
                <a:spcBef>
                  <a:spcPct val="0"/>
                </a:spcBef>
                <a:spcAft>
                  <a:spcPct val="0"/>
                </a:spcAft>
                <a:defRPr/>
              </a:pPr>
              <a:t>‹#›</a:t>
            </a:fld>
            <a:endParaRPr lang="en-CA" sz="800">
              <a:solidFill>
                <a:srgbClr val="000036"/>
              </a:solidFill>
            </a:endParaRPr>
          </a:p>
        </p:txBody>
      </p:sp>
      <p:pic>
        <p:nvPicPr>
          <p:cNvPr id="1029" name="Picture 5" descr="footer_002_pptver"/>
          <p:cNvPicPr>
            <a:picLocks noChangeAspect="1" noChangeArrowheads="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0" y="6519863"/>
            <a:ext cx="9144000" cy="85725"/>
          </a:xfrm>
          <a:prstGeom prst="rect">
            <a:avLst/>
          </a:prstGeom>
          <a:noFill/>
          <a:ln w="9525">
            <a:noFill/>
            <a:miter lim="800000"/>
            <a:headEnd/>
            <a:tailEnd/>
          </a:ln>
        </p:spPr>
      </p:pic>
      <p:pic>
        <p:nvPicPr>
          <p:cNvPr id="1030" name="Picture 6"/>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0" y="66675"/>
            <a:ext cx="9144000" cy="450850"/>
          </a:xfrm>
          <a:prstGeom prst="rect">
            <a:avLst/>
          </a:prstGeom>
          <a:noFill/>
          <a:ln w="12700">
            <a:noFill/>
            <a:miter lim="800000"/>
            <a:headEnd/>
            <a:tailEnd/>
          </a:ln>
        </p:spPr>
      </p:pic>
    </p:spTree>
    <p:extLst>
      <p:ext uri="{BB962C8B-B14F-4D97-AF65-F5344CB8AC3E}">
        <p14:creationId xmlns:p14="http://schemas.microsoft.com/office/powerpoint/2010/main" val="1997906120"/>
      </p:ext>
    </p:extLst>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0" fontAlgn="base" hangingPunct="0">
        <a:spcBef>
          <a:spcPct val="0"/>
        </a:spcBef>
        <a:spcAft>
          <a:spcPct val="0"/>
        </a:spcAft>
        <a:defRPr sz="4000" b="1">
          <a:solidFill>
            <a:srgbClr val="000036"/>
          </a:solidFill>
          <a:latin typeface="+mj-lt"/>
          <a:ea typeface="+mj-ea"/>
          <a:cs typeface="+mj-cs"/>
        </a:defRPr>
      </a:lvl1pPr>
      <a:lvl2pPr algn="l" rtl="0" eaLnBrk="0" fontAlgn="base" hangingPunct="0">
        <a:spcBef>
          <a:spcPct val="0"/>
        </a:spcBef>
        <a:spcAft>
          <a:spcPct val="0"/>
        </a:spcAft>
        <a:defRPr sz="4000" b="1">
          <a:solidFill>
            <a:srgbClr val="000036"/>
          </a:solidFill>
          <a:latin typeface="Trebuchet MS" pitchFamily="34" charset="0"/>
        </a:defRPr>
      </a:lvl2pPr>
      <a:lvl3pPr algn="l" rtl="0" eaLnBrk="0" fontAlgn="base" hangingPunct="0">
        <a:spcBef>
          <a:spcPct val="0"/>
        </a:spcBef>
        <a:spcAft>
          <a:spcPct val="0"/>
        </a:spcAft>
        <a:defRPr sz="4000" b="1">
          <a:solidFill>
            <a:srgbClr val="000036"/>
          </a:solidFill>
          <a:latin typeface="Trebuchet MS" pitchFamily="34" charset="0"/>
        </a:defRPr>
      </a:lvl3pPr>
      <a:lvl4pPr algn="l" rtl="0" eaLnBrk="0" fontAlgn="base" hangingPunct="0">
        <a:spcBef>
          <a:spcPct val="0"/>
        </a:spcBef>
        <a:spcAft>
          <a:spcPct val="0"/>
        </a:spcAft>
        <a:defRPr sz="4000" b="1">
          <a:solidFill>
            <a:srgbClr val="000036"/>
          </a:solidFill>
          <a:latin typeface="Trebuchet MS" pitchFamily="34" charset="0"/>
        </a:defRPr>
      </a:lvl4pPr>
      <a:lvl5pPr algn="l" rtl="0" eaLnBrk="0" fontAlgn="base" hangingPunct="0">
        <a:spcBef>
          <a:spcPct val="0"/>
        </a:spcBef>
        <a:spcAft>
          <a:spcPct val="0"/>
        </a:spcAft>
        <a:defRPr sz="4000" b="1">
          <a:solidFill>
            <a:srgbClr val="000036"/>
          </a:solidFill>
          <a:latin typeface="Trebuchet MS" pitchFamily="34" charset="0"/>
        </a:defRPr>
      </a:lvl5pPr>
      <a:lvl6pPr marL="457200" algn="l" rtl="0" fontAlgn="base">
        <a:spcBef>
          <a:spcPct val="0"/>
        </a:spcBef>
        <a:spcAft>
          <a:spcPct val="0"/>
        </a:spcAft>
        <a:defRPr sz="4000" b="1">
          <a:solidFill>
            <a:srgbClr val="000036"/>
          </a:solidFill>
          <a:latin typeface="Trebuchet MS" pitchFamily="34" charset="0"/>
        </a:defRPr>
      </a:lvl6pPr>
      <a:lvl7pPr marL="914400" algn="l" rtl="0" fontAlgn="base">
        <a:spcBef>
          <a:spcPct val="0"/>
        </a:spcBef>
        <a:spcAft>
          <a:spcPct val="0"/>
        </a:spcAft>
        <a:defRPr sz="4000" b="1">
          <a:solidFill>
            <a:srgbClr val="000036"/>
          </a:solidFill>
          <a:latin typeface="Trebuchet MS" pitchFamily="34" charset="0"/>
        </a:defRPr>
      </a:lvl7pPr>
      <a:lvl8pPr marL="1371600" algn="l" rtl="0" fontAlgn="base">
        <a:spcBef>
          <a:spcPct val="0"/>
        </a:spcBef>
        <a:spcAft>
          <a:spcPct val="0"/>
        </a:spcAft>
        <a:defRPr sz="4000" b="1">
          <a:solidFill>
            <a:srgbClr val="000036"/>
          </a:solidFill>
          <a:latin typeface="Trebuchet MS" pitchFamily="34" charset="0"/>
        </a:defRPr>
      </a:lvl8pPr>
      <a:lvl9pPr marL="1828800" algn="l" rtl="0" fontAlgn="base">
        <a:spcBef>
          <a:spcPct val="0"/>
        </a:spcBef>
        <a:spcAft>
          <a:spcPct val="0"/>
        </a:spcAft>
        <a:defRPr sz="4000" b="1">
          <a:solidFill>
            <a:srgbClr val="000036"/>
          </a:solidFill>
          <a:latin typeface="Trebuchet MS" pitchFamily="34" charset="0"/>
        </a:defRPr>
      </a:lvl9pPr>
    </p:titleStyle>
    <p:bodyStyle>
      <a:lvl1pPr marL="342900" indent="-342900" algn="l" rtl="0" eaLnBrk="0" fontAlgn="base" hangingPunct="0">
        <a:spcBef>
          <a:spcPct val="20000"/>
        </a:spcBef>
        <a:spcAft>
          <a:spcPct val="0"/>
        </a:spcAft>
        <a:buClr>
          <a:srgbClr val="FF9900"/>
        </a:buClr>
        <a:buFont typeface="Wingdings" pitchFamily="2" charset="2"/>
        <a:buChar char="§"/>
        <a:defRPr sz="2800">
          <a:solidFill>
            <a:schemeClr val="bg2"/>
          </a:solidFill>
          <a:latin typeface="+mn-lt"/>
          <a:ea typeface="+mn-ea"/>
          <a:cs typeface="+mn-cs"/>
        </a:defRPr>
      </a:lvl1pPr>
      <a:lvl2pPr marL="742950" indent="-285750" algn="l" rtl="0" eaLnBrk="0" fontAlgn="base" hangingPunct="0">
        <a:spcBef>
          <a:spcPct val="20000"/>
        </a:spcBef>
        <a:spcAft>
          <a:spcPct val="0"/>
        </a:spcAft>
        <a:buClr>
          <a:srgbClr val="FFCC00"/>
        </a:buClr>
        <a:buFont typeface="Wingdings" pitchFamily="2" charset="2"/>
        <a:buChar char="§"/>
        <a:defRPr sz="2400">
          <a:solidFill>
            <a:schemeClr val="bg2"/>
          </a:solidFill>
          <a:latin typeface="+mn-lt"/>
        </a:defRPr>
      </a:lvl2pPr>
      <a:lvl3pPr marL="1143000" indent="-228600" algn="l" rtl="0" eaLnBrk="0" fontAlgn="base" hangingPunct="0">
        <a:spcBef>
          <a:spcPct val="20000"/>
        </a:spcBef>
        <a:spcAft>
          <a:spcPct val="0"/>
        </a:spcAft>
        <a:buClr>
          <a:srgbClr val="FF9900"/>
        </a:buClr>
        <a:buFont typeface="Wingdings" pitchFamily="2" charset="2"/>
        <a:buChar char="§"/>
        <a:defRPr sz="2000">
          <a:solidFill>
            <a:schemeClr val="bg2"/>
          </a:solidFill>
          <a:latin typeface="+mn-lt"/>
        </a:defRPr>
      </a:lvl3pPr>
      <a:lvl4pPr marL="1600200" indent="-228600" algn="l" rtl="0" eaLnBrk="0" fontAlgn="base" hangingPunct="0">
        <a:spcBef>
          <a:spcPct val="20000"/>
        </a:spcBef>
        <a:spcAft>
          <a:spcPct val="0"/>
        </a:spcAft>
        <a:buClr>
          <a:srgbClr val="FFCC00"/>
        </a:buClr>
        <a:buFont typeface="Wingdings" pitchFamily="2" charset="2"/>
        <a:buChar char="§"/>
        <a:defRPr>
          <a:solidFill>
            <a:schemeClr val="bg2"/>
          </a:solidFill>
          <a:latin typeface="+mn-lt"/>
        </a:defRPr>
      </a:lvl4pPr>
      <a:lvl5pPr marL="2057400" indent="-228600" algn="l" rtl="0" eaLnBrk="0" fontAlgn="base" hangingPunct="0">
        <a:spcBef>
          <a:spcPct val="20000"/>
        </a:spcBef>
        <a:spcAft>
          <a:spcPct val="0"/>
        </a:spcAft>
        <a:buClr>
          <a:srgbClr val="FF9900"/>
        </a:buClr>
        <a:buFont typeface="Wingdings" pitchFamily="2" charset="2"/>
        <a:buChar char="§"/>
        <a:defRPr sz="1600">
          <a:solidFill>
            <a:schemeClr val="bg2"/>
          </a:solidFill>
          <a:latin typeface="+mn-lt"/>
        </a:defRPr>
      </a:lvl5pPr>
      <a:lvl6pPr marL="25146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6pPr>
      <a:lvl7pPr marL="29718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7pPr>
      <a:lvl8pPr marL="34290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8pPr>
      <a:lvl9pPr marL="3886200" indent="-228600" algn="l" rtl="0" fontAlgn="base">
        <a:spcBef>
          <a:spcPct val="20000"/>
        </a:spcBef>
        <a:spcAft>
          <a:spcPct val="0"/>
        </a:spcAft>
        <a:buClr>
          <a:srgbClr val="FF9900"/>
        </a:buClr>
        <a:buFont typeface="Wingdings" pitchFamily="2" charset="2"/>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tm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tm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0" y="980728"/>
            <a:ext cx="9144000" cy="4351412"/>
          </a:xfrm>
        </p:spPr>
        <p:txBody>
          <a:bodyPr/>
          <a:lstStyle/>
          <a:p>
            <a:pPr algn="ctr"/>
            <a:r>
              <a:rPr lang="en-CA" sz="2800" dirty="0"/>
              <a:t>I</a:t>
            </a:r>
            <a:r>
              <a:rPr lang="en-CA" sz="2800" dirty="0" smtClean="0"/>
              <a:t>mplementation </a:t>
            </a:r>
            <a:r>
              <a:rPr lang="en-CA" sz="2800" dirty="0"/>
              <a:t>A</a:t>
            </a:r>
            <a:r>
              <a:rPr lang="en-CA" sz="2800" dirty="0" smtClean="0"/>
              <a:t>gendas Report: 2019-2020 Update</a:t>
            </a:r>
            <a:r>
              <a:rPr lang="en-US" dirty="0"/>
              <a:t/>
            </a:r>
            <a:br>
              <a:rPr lang="en-US" dirty="0"/>
            </a:br>
            <a:r>
              <a:rPr lang="en-CA" sz="2400" dirty="0" smtClean="0"/>
              <a:t>(compare-and-contrast policies used to develop biofuels)</a:t>
            </a:r>
            <a:br>
              <a:rPr lang="en-CA" sz="2400" dirty="0" smtClean="0"/>
            </a:br>
            <a:r>
              <a:rPr lang="en-CA" sz="2400" dirty="0" smtClean="0"/>
              <a:t/>
            </a:r>
            <a:br>
              <a:rPr lang="en-CA" sz="2400" dirty="0" smtClean="0"/>
            </a:br>
            <a:r>
              <a:rPr lang="en-CA" dirty="0"/>
              <a:t/>
            </a:r>
            <a:br>
              <a:rPr lang="en-CA" dirty="0"/>
            </a:br>
            <a:r>
              <a:rPr lang="en-CA" sz="2300" dirty="0"/>
              <a:t>Mahmood </a:t>
            </a:r>
            <a:r>
              <a:rPr lang="en-CA" sz="2300" dirty="0" smtClean="0"/>
              <a:t>Ebadian</a:t>
            </a:r>
            <a:r>
              <a:rPr lang="en-CA" sz="2500" dirty="0" smtClean="0"/>
              <a:t/>
            </a:r>
            <a:br>
              <a:rPr lang="en-CA" sz="2500" dirty="0" smtClean="0"/>
            </a:br>
            <a:r>
              <a:rPr lang="en-CA" sz="2500" dirty="0"/>
              <a:t/>
            </a:r>
            <a:br>
              <a:rPr lang="en-CA" sz="2500" dirty="0"/>
            </a:br>
            <a:r>
              <a:rPr lang="en-CA" sz="2300" dirty="0" smtClean="0"/>
              <a:t>IEA Bioenergy Task 39, Business Meeting</a:t>
            </a:r>
            <a:br>
              <a:rPr lang="en-CA" sz="2300" dirty="0" smtClean="0"/>
            </a:br>
            <a:r>
              <a:rPr lang="en-CA" sz="2300" dirty="0" smtClean="0"/>
              <a:t>Stockholm</a:t>
            </a:r>
            <a:r>
              <a:rPr lang="en-CA" sz="2300" dirty="0"/>
              <a:t>, </a:t>
            </a:r>
            <a:r>
              <a:rPr lang="en-CA" sz="2300" dirty="0" smtClean="0"/>
              <a:t>Sweden</a:t>
            </a:r>
            <a:br>
              <a:rPr lang="en-CA" sz="2300" dirty="0" smtClean="0"/>
            </a:br>
            <a:r>
              <a:rPr lang="en-CA" sz="2300" dirty="0" smtClean="0"/>
              <a:t>September 16-17, 2019</a:t>
            </a:r>
            <a:endParaRPr lang="en-CA" sz="2000" dirty="0">
              <a:solidFill>
                <a:schemeClr val="bg2"/>
              </a:solidFill>
            </a:endParaRPr>
          </a:p>
        </p:txBody>
      </p:sp>
      <p:sp>
        <p:nvSpPr>
          <p:cNvPr id="6" name="Text Box 24"/>
          <p:cNvSpPr txBox="1">
            <a:spLocks noChangeArrowheads="1"/>
          </p:cNvSpPr>
          <p:nvPr/>
        </p:nvSpPr>
        <p:spPr bwMode="auto">
          <a:xfrm>
            <a:off x="0" y="6523"/>
            <a:ext cx="5076056" cy="581397"/>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1911960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9581" y="620688"/>
            <a:ext cx="9001000" cy="520142"/>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Existing Policies for biofuel production and use </a:t>
            </a:r>
            <a:endParaRPr lang="en-GB" sz="2000" b="1" dirty="0">
              <a:solidFill>
                <a:srgbClr val="FF0000"/>
              </a:solidFill>
              <a:latin typeface="+mj-lt"/>
              <a:cs typeface="Calibri" panose="020F050202020403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273922897"/>
              </p:ext>
            </p:extLst>
          </p:nvPr>
        </p:nvGraphicFramePr>
        <p:xfrm>
          <a:off x="107504" y="1124744"/>
          <a:ext cx="8856984" cy="5299448"/>
        </p:xfrm>
        <a:graphic>
          <a:graphicData uri="http://schemas.openxmlformats.org/drawingml/2006/table">
            <a:tbl>
              <a:tblPr firstRow="1" firstCol="1" bandRow="1">
                <a:tableStyleId>{5C22544A-7EE6-4342-B048-85BDC9FD1C3A}</a:tableStyleId>
              </a:tblPr>
              <a:tblGrid>
                <a:gridCol w="2285147">
                  <a:extLst>
                    <a:ext uri="{9D8B030D-6E8A-4147-A177-3AD203B41FA5}">
                      <a16:colId xmlns:a16="http://schemas.microsoft.com/office/drawing/2014/main" xmlns="" val="20000"/>
                    </a:ext>
                  </a:extLst>
                </a:gridCol>
                <a:gridCol w="3461950">
                  <a:extLst>
                    <a:ext uri="{9D8B030D-6E8A-4147-A177-3AD203B41FA5}">
                      <a16:colId xmlns:a16="http://schemas.microsoft.com/office/drawing/2014/main" xmlns="" val="20001"/>
                    </a:ext>
                  </a:extLst>
                </a:gridCol>
                <a:gridCol w="3109887">
                  <a:extLst>
                    <a:ext uri="{9D8B030D-6E8A-4147-A177-3AD203B41FA5}">
                      <a16:colId xmlns:a16="http://schemas.microsoft.com/office/drawing/2014/main" xmlns="" val="20002"/>
                    </a:ext>
                  </a:extLst>
                </a:gridCol>
              </a:tblGrid>
              <a:tr h="154877">
                <a:tc>
                  <a:txBody>
                    <a:bodyPr/>
                    <a:lstStyle/>
                    <a:p>
                      <a:pPr marL="0" marR="0">
                        <a:lnSpc>
                          <a:spcPct val="107000"/>
                        </a:lnSpc>
                        <a:spcBef>
                          <a:spcPts val="0"/>
                        </a:spcBef>
                        <a:spcAft>
                          <a:spcPts val="0"/>
                        </a:spcAft>
                        <a:tabLst>
                          <a:tab pos="457200" algn="l"/>
                        </a:tabLst>
                      </a:pPr>
                      <a:r>
                        <a:rPr lang="en-GB" sz="1200" b="1" dirty="0">
                          <a:solidFill>
                            <a:schemeClr val="bg2"/>
                          </a:solidFill>
                          <a:effectLst/>
                        </a:rPr>
                        <a:t>Policy instrument</a:t>
                      </a:r>
                      <a:endParaRPr lang="en-US" sz="12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0" marR="0">
                        <a:lnSpc>
                          <a:spcPct val="107000"/>
                        </a:lnSpc>
                        <a:spcBef>
                          <a:spcPts val="0"/>
                        </a:spcBef>
                        <a:spcAft>
                          <a:spcPts val="0"/>
                        </a:spcAft>
                        <a:tabLst>
                          <a:tab pos="457200" algn="l"/>
                        </a:tabLst>
                      </a:pPr>
                      <a:r>
                        <a:rPr lang="en-GB" sz="1200" b="1" dirty="0">
                          <a:solidFill>
                            <a:schemeClr val="bg2"/>
                          </a:solidFill>
                          <a:effectLst/>
                        </a:rPr>
                        <a:t>Strengths</a:t>
                      </a:r>
                      <a:endParaRPr lang="en-US" sz="12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0" marR="0">
                        <a:lnSpc>
                          <a:spcPct val="107000"/>
                        </a:lnSpc>
                        <a:spcBef>
                          <a:spcPts val="0"/>
                        </a:spcBef>
                        <a:spcAft>
                          <a:spcPts val="0"/>
                        </a:spcAft>
                        <a:tabLst>
                          <a:tab pos="457200" algn="l"/>
                        </a:tabLst>
                      </a:pPr>
                      <a:r>
                        <a:rPr lang="en-GB" sz="1200" b="1" dirty="0">
                          <a:solidFill>
                            <a:schemeClr val="bg2"/>
                          </a:solidFill>
                          <a:effectLst/>
                        </a:rPr>
                        <a:t>Limitations</a:t>
                      </a:r>
                      <a:endParaRPr lang="en-US" sz="12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extLst>
                  <a:ext uri="{0D108BD9-81ED-4DB2-BD59-A6C34878D82A}">
                    <a16:rowId xmlns:a16="http://schemas.microsoft.com/office/drawing/2014/main" xmlns="" val="10000"/>
                  </a:ext>
                </a:extLst>
              </a:tr>
              <a:tr h="1871943">
                <a:tc>
                  <a:txBody>
                    <a:bodyPr/>
                    <a:lstStyle/>
                    <a:p>
                      <a:pPr marL="0" marR="0">
                        <a:lnSpc>
                          <a:spcPct val="107000"/>
                        </a:lnSpc>
                        <a:spcBef>
                          <a:spcPts val="0"/>
                        </a:spcBef>
                        <a:spcAft>
                          <a:spcPts val="0"/>
                        </a:spcAft>
                        <a:tabLst>
                          <a:tab pos="457200" algn="l"/>
                        </a:tabLst>
                      </a:pPr>
                      <a:r>
                        <a:rPr lang="en-CA" sz="1000" b="1" dirty="0">
                          <a:solidFill>
                            <a:schemeClr val="bg2"/>
                          </a:solidFill>
                          <a:effectLst/>
                        </a:rPr>
                        <a:t>Biofuel blending mandates</a:t>
                      </a:r>
                      <a:endParaRPr lang="en-US" sz="10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100965" marR="0" indent="-100965">
                        <a:lnSpc>
                          <a:spcPct val="107000"/>
                        </a:lnSpc>
                        <a:spcBef>
                          <a:spcPts val="0"/>
                        </a:spcBef>
                        <a:spcAft>
                          <a:spcPts val="0"/>
                        </a:spcAft>
                        <a:tabLst>
                          <a:tab pos="457200" algn="l"/>
                        </a:tabLst>
                      </a:pPr>
                      <a:r>
                        <a:rPr lang="en-GB" sz="1000" b="0" dirty="0">
                          <a:effectLst/>
                        </a:rPr>
                        <a:t>- Effective for developing a biofuel market at early stages</a:t>
                      </a:r>
                      <a:endParaRPr lang="en-US" sz="1000" b="0" dirty="0">
                        <a:effectLst/>
                      </a:endParaRPr>
                    </a:p>
                    <a:p>
                      <a:pPr marL="100965" marR="0" indent="-100965">
                        <a:lnSpc>
                          <a:spcPct val="107000"/>
                        </a:lnSpc>
                        <a:spcBef>
                          <a:spcPts val="0"/>
                        </a:spcBef>
                        <a:spcAft>
                          <a:spcPts val="0"/>
                        </a:spcAft>
                        <a:tabLst>
                          <a:tab pos="457200" algn="l"/>
                        </a:tabLst>
                      </a:pPr>
                      <a:r>
                        <a:rPr lang="en-CA" sz="1000" b="0" dirty="0">
                          <a:effectLst/>
                        </a:rPr>
                        <a:t>- Effective in establishing biofuels markets and in shielding biofuels from low oil prices</a:t>
                      </a:r>
                      <a:endParaRPr lang="en-US" sz="1000" b="0" dirty="0">
                        <a:effectLst/>
                      </a:endParaRPr>
                    </a:p>
                    <a:p>
                      <a:pPr marL="100965" marR="0" indent="-100965">
                        <a:lnSpc>
                          <a:spcPct val="107000"/>
                        </a:lnSpc>
                        <a:spcBef>
                          <a:spcPts val="0"/>
                        </a:spcBef>
                        <a:spcAft>
                          <a:spcPts val="0"/>
                        </a:spcAft>
                        <a:tabLst>
                          <a:tab pos="457200" algn="l"/>
                        </a:tabLst>
                      </a:pPr>
                      <a:r>
                        <a:rPr lang="en-GB" sz="1000" b="0" dirty="0">
                          <a:effectLst/>
                        </a:rPr>
                        <a:t>- Greater certainty of increased development</a:t>
                      </a:r>
                      <a:endParaRPr lang="en-US" sz="1000" b="0" dirty="0">
                        <a:effectLst/>
                      </a:endParaRPr>
                    </a:p>
                    <a:p>
                      <a:pPr marL="100965" marR="0" indent="-100965">
                        <a:lnSpc>
                          <a:spcPct val="107000"/>
                        </a:lnSpc>
                        <a:spcBef>
                          <a:spcPts val="0"/>
                        </a:spcBef>
                        <a:spcAft>
                          <a:spcPts val="0"/>
                        </a:spcAft>
                        <a:tabLst>
                          <a:tab pos="457200" algn="l"/>
                        </a:tabLst>
                      </a:pPr>
                      <a:r>
                        <a:rPr lang="en-GB" sz="1000" b="0" dirty="0">
                          <a:effectLst/>
                        </a:rPr>
                        <a:t>- broadly effective to support technologies that are relatively mature, as they create a demand for biofuels, which is typically met with commercial conversion technologies such as conventional ethanol or biodiesel</a:t>
                      </a:r>
                      <a:endParaRPr lang="en-US" sz="1000" b="0" dirty="0">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100965" marR="0" indent="-100965">
                        <a:lnSpc>
                          <a:spcPct val="107000"/>
                        </a:lnSpc>
                        <a:spcBef>
                          <a:spcPts val="0"/>
                        </a:spcBef>
                        <a:spcAft>
                          <a:spcPts val="0"/>
                        </a:spcAft>
                        <a:tabLst>
                          <a:tab pos="457200" algn="l"/>
                        </a:tabLst>
                      </a:pPr>
                      <a:r>
                        <a:rPr lang="en-GB" sz="1000" b="0">
                          <a:effectLst/>
                        </a:rPr>
                        <a:t>- Need to balance costs of infrastructure while demand is low in early stages</a:t>
                      </a:r>
                      <a:endParaRPr lang="en-US" sz="1000" b="0">
                        <a:effectLst/>
                      </a:endParaRPr>
                    </a:p>
                    <a:p>
                      <a:pPr marL="100965" marR="0" indent="-100965">
                        <a:lnSpc>
                          <a:spcPct val="107000"/>
                        </a:lnSpc>
                        <a:spcBef>
                          <a:spcPts val="0"/>
                        </a:spcBef>
                        <a:spcAft>
                          <a:spcPts val="0"/>
                        </a:spcAft>
                        <a:tabLst>
                          <a:tab pos="457200" algn="l"/>
                        </a:tabLst>
                      </a:pPr>
                      <a:r>
                        <a:rPr lang="en-GB" sz="1000" b="0">
                          <a:effectLst/>
                        </a:rPr>
                        <a:t>- Need suitable governance to ensure compliance</a:t>
                      </a:r>
                      <a:endParaRPr lang="en-US" sz="1000" b="0">
                        <a:effectLst/>
                      </a:endParaRPr>
                    </a:p>
                    <a:p>
                      <a:pPr marL="100965" marR="0" indent="-100965">
                        <a:lnSpc>
                          <a:spcPct val="107000"/>
                        </a:lnSpc>
                        <a:spcBef>
                          <a:spcPts val="0"/>
                        </a:spcBef>
                        <a:spcAft>
                          <a:spcPts val="0"/>
                        </a:spcAft>
                        <a:tabLst>
                          <a:tab pos="457200" algn="l"/>
                        </a:tabLst>
                      </a:pPr>
                      <a:r>
                        <a:rPr lang="en-GB" sz="1000" b="0">
                          <a:effectLst/>
                        </a:rPr>
                        <a:t>- Not necessarily so useful in expanding /maintaining markets</a:t>
                      </a:r>
                      <a:endParaRPr lang="en-US" sz="1000" b="0">
                        <a:effectLst/>
                      </a:endParaRPr>
                    </a:p>
                    <a:p>
                      <a:pPr marL="100965" marR="0" indent="-100965">
                        <a:lnSpc>
                          <a:spcPct val="107000"/>
                        </a:lnSpc>
                        <a:spcBef>
                          <a:spcPts val="0"/>
                        </a:spcBef>
                        <a:spcAft>
                          <a:spcPts val="0"/>
                        </a:spcAft>
                        <a:tabLst>
                          <a:tab pos="457200" algn="l"/>
                        </a:tabLst>
                      </a:pPr>
                      <a:r>
                        <a:rPr lang="en-GB" sz="1000" b="0">
                          <a:effectLst/>
                        </a:rPr>
                        <a:t>- Not necessarily successful for meeting GHG reduction targets</a:t>
                      </a:r>
                      <a:endParaRPr lang="en-US" sz="1000" b="0">
                        <a:effectLst/>
                      </a:endParaRPr>
                    </a:p>
                    <a:p>
                      <a:pPr marL="100965" marR="0" indent="-100965">
                        <a:lnSpc>
                          <a:spcPct val="107000"/>
                        </a:lnSpc>
                        <a:spcBef>
                          <a:spcPts val="0"/>
                        </a:spcBef>
                        <a:spcAft>
                          <a:spcPts val="0"/>
                        </a:spcAft>
                        <a:tabLst>
                          <a:tab pos="457200" algn="l"/>
                        </a:tabLst>
                      </a:pPr>
                      <a:r>
                        <a:rPr lang="en-GB" sz="1000" b="0">
                          <a:effectLst/>
                        </a:rPr>
                        <a:t>- Limited in their capacity to pull early-stage technologies into the market, since these are often not commercially viable, or are typically more expensive to be produced commercially - struggling to compete against ﬁrst generation biofuels</a:t>
                      </a:r>
                      <a:endParaRPr lang="en-US" sz="1000" b="0">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extLst>
                  <a:ext uri="{0D108BD9-81ED-4DB2-BD59-A6C34878D82A}">
                    <a16:rowId xmlns:a16="http://schemas.microsoft.com/office/drawing/2014/main" xmlns="" val="10001"/>
                  </a:ext>
                </a:extLst>
              </a:tr>
              <a:tr h="2015938">
                <a:tc>
                  <a:txBody>
                    <a:bodyPr/>
                    <a:lstStyle/>
                    <a:p>
                      <a:pPr marL="0" marR="0">
                        <a:lnSpc>
                          <a:spcPct val="107000"/>
                        </a:lnSpc>
                        <a:spcBef>
                          <a:spcPts val="0"/>
                        </a:spcBef>
                        <a:spcAft>
                          <a:spcPts val="0"/>
                        </a:spcAft>
                        <a:tabLst>
                          <a:tab pos="457200" algn="l"/>
                        </a:tabLst>
                      </a:pPr>
                      <a:r>
                        <a:rPr lang="en-GB" sz="1000" b="1" dirty="0">
                          <a:solidFill>
                            <a:schemeClr val="bg2"/>
                          </a:solidFill>
                          <a:effectLst/>
                        </a:rPr>
                        <a:t>Excise duty reductions/exemptions</a:t>
                      </a:r>
                      <a:endParaRPr lang="en-US" sz="10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100965" marR="0" indent="-100965">
                        <a:lnSpc>
                          <a:spcPct val="107000"/>
                        </a:lnSpc>
                        <a:spcBef>
                          <a:spcPts val="0"/>
                        </a:spcBef>
                        <a:spcAft>
                          <a:spcPts val="0"/>
                        </a:spcAft>
                        <a:tabLst>
                          <a:tab pos="457200" algn="l"/>
                        </a:tabLst>
                      </a:pPr>
                      <a:r>
                        <a:rPr lang="en-GB" sz="1000" b="0">
                          <a:effectLst/>
                        </a:rPr>
                        <a:t>- Increases the competitiveness of biofuels with fossil fuels, especially at early stages of development, if fossil vs renewable fuels are taxed differently</a:t>
                      </a:r>
                      <a:endParaRPr lang="en-US" sz="1000" b="0">
                        <a:effectLst/>
                      </a:endParaRPr>
                    </a:p>
                    <a:p>
                      <a:pPr marL="100965" marR="0" indent="-100965">
                        <a:lnSpc>
                          <a:spcPct val="107000"/>
                        </a:lnSpc>
                        <a:spcBef>
                          <a:spcPts val="0"/>
                        </a:spcBef>
                        <a:spcAft>
                          <a:spcPts val="0"/>
                        </a:spcAft>
                        <a:tabLst>
                          <a:tab pos="457200" algn="l"/>
                        </a:tabLst>
                      </a:pPr>
                      <a:r>
                        <a:rPr lang="en-GB" sz="1000" b="0">
                          <a:effectLst/>
                        </a:rPr>
                        <a:t>- Can be also considered for the production of biomass such as dedicated biomass crops (e.g. switchgrass, carinata, willow) in order to ensure sufficient feedstocks for production of conventional and advanced biofuels and ultimately achievement of mandates for use</a:t>
                      </a:r>
                      <a:endParaRPr lang="en-US" sz="1000" b="0">
                        <a:effectLst/>
                      </a:endParaRPr>
                    </a:p>
                    <a:p>
                      <a:pPr marL="100965" marR="0" indent="-100965">
                        <a:lnSpc>
                          <a:spcPct val="107000"/>
                        </a:lnSpc>
                        <a:spcBef>
                          <a:spcPts val="0"/>
                        </a:spcBef>
                        <a:spcAft>
                          <a:spcPts val="0"/>
                        </a:spcAft>
                        <a:tabLst>
                          <a:tab pos="457200" algn="l"/>
                        </a:tabLst>
                      </a:pPr>
                      <a:r>
                        <a:rPr lang="en-GB" sz="1000" b="0">
                          <a:effectLst/>
                        </a:rPr>
                        <a:t>- Broadly effective to support technologies that are relatively mature, as they create a demand for biofuels, which is typically met with commercial conversion technologies such as conventional ethanol or biodiesel</a:t>
                      </a:r>
                      <a:endParaRPr lang="en-US" sz="1000" b="0">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100965" marR="0" indent="-100965">
                        <a:lnSpc>
                          <a:spcPct val="107000"/>
                        </a:lnSpc>
                        <a:spcBef>
                          <a:spcPts val="0"/>
                        </a:spcBef>
                        <a:spcAft>
                          <a:spcPts val="0"/>
                        </a:spcAft>
                        <a:tabLst>
                          <a:tab pos="457200" algn="l"/>
                        </a:tabLst>
                      </a:pPr>
                      <a:r>
                        <a:rPr lang="en-GB" sz="1000" b="0" dirty="0">
                          <a:effectLst/>
                        </a:rPr>
                        <a:t>- As fuel excise rates vary, this may not be a strong enough driver to foster the biofuels market as an stand-alone policy</a:t>
                      </a:r>
                      <a:endParaRPr lang="en-US" sz="1000" b="0" dirty="0">
                        <a:effectLst/>
                      </a:endParaRPr>
                    </a:p>
                    <a:p>
                      <a:pPr marL="100965" marR="0" indent="-100965">
                        <a:lnSpc>
                          <a:spcPct val="107000"/>
                        </a:lnSpc>
                        <a:spcBef>
                          <a:spcPts val="0"/>
                        </a:spcBef>
                        <a:spcAft>
                          <a:spcPts val="0"/>
                        </a:spcAft>
                        <a:tabLst>
                          <a:tab pos="457200" algn="l"/>
                        </a:tabLst>
                      </a:pPr>
                      <a:r>
                        <a:rPr lang="en-GB" sz="1000" b="0" dirty="0">
                          <a:effectLst/>
                        </a:rPr>
                        <a:t>- Limited in their capacity to pull early-stage technologies into the market, since these are often not commercially viable, or are typically more expensive to be produced commercially - struggling to compete against ﬁrst generation biofuels</a:t>
                      </a:r>
                      <a:endParaRPr lang="en-US" sz="1000" b="0" dirty="0">
                        <a:effectLst/>
                      </a:endParaRPr>
                    </a:p>
                    <a:p>
                      <a:pPr marL="100965" marR="0" indent="-100965">
                        <a:lnSpc>
                          <a:spcPct val="107000"/>
                        </a:lnSpc>
                        <a:spcBef>
                          <a:spcPts val="0"/>
                        </a:spcBef>
                        <a:spcAft>
                          <a:spcPts val="0"/>
                        </a:spcAft>
                        <a:tabLst>
                          <a:tab pos="457200" algn="l"/>
                        </a:tabLst>
                      </a:pPr>
                      <a:r>
                        <a:rPr lang="en-GB" sz="1000" b="0" dirty="0">
                          <a:effectLst/>
                        </a:rPr>
                        <a:t> </a:t>
                      </a:r>
                      <a:endParaRPr lang="en-US" sz="1000" b="0" dirty="0">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extLst>
                  <a:ext uri="{0D108BD9-81ED-4DB2-BD59-A6C34878D82A}">
                    <a16:rowId xmlns:a16="http://schemas.microsoft.com/office/drawing/2014/main" xmlns="" val="10002"/>
                  </a:ext>
                </a:extLst>
              </a:tr>
              <a:tr h="863973">
                <a:tc>
                  <a:txBody>
                    <a:bodyPr/>
                    <a:lstStyle/>
                    <a:p>
                      <a:pPr marL="0" marR="0">
                        <a:lnSpc>
                          <a:spcPct val="107000"/>
                        </a:lnSpc>
                        <a:spcBef>
                          <a:spcPts val="0"/>
                        </a:spcBef>
                        <a:spcAft>
                          <a:spcPts val="0"/>
                        </a:spcAft>
                        <a:tabLst>
                          <a:tab pos="457200" algn="l"/>
                        </a:tabLst>
                      </a:pPr>
                      <a:r>
                        <a:rPr lang="en-GB" sz="1000" b="1" dirty="0">
                          <a:solidFill>
                            <a:schemeClr val="bg2"/>
                          </a:solidFill>
                          <a:effectLst/>
                        </a:rPr>
                        <a:t>Low carbon fuel standards (LCFS)</a:t>
                      </a:r>
                      <a:endParaRPr lang="en-US" sz="10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100965" marR="0" indent="-100965">
                        <a:lnSpc>
                          <a:spcPct val="107000"/>
                        </a:lnSpc>
                        <a:spcBef>
                          <a:spcPts val="0"/>
                        </a:spcBef>
                        <a:spcAft>
                          <a:spcPts val="0"/>
                        </a:spcAft>
                        <a:tabLst>
                          <a:tab pos="457200" algn="l"/>
                        </a:tabLst>
                      </a:pPr>
                      <a:r>
                        <a:rPr lang="en-GB" sz="1000" b="0">
                          <a:effectLst/>
                        </a:rPr>
                        <a:t>- Technology neutral</a:t>
                      </a:r>
                      <a:endParaRPr lang="en-US" sz="1000" b="0">
                        <a:effectLst/>
                      </a:endParaRPr>
                    </a:p>
                    <a:p>
                      <a:pPr marL="100965" marR="0" indent="-100965">
                        <a:lnSpc>
                          <a:spcPct val="107000"/>
                        </a:lnSpc>
                        <a:spcBef>
                          <a:spcPts val="0"/>
                        </a:spcBef>
                        <a:spcAft>
                          <a:spcPts val="0"/>
                        </a:spcAft>
                        <a:tabLst>
                          <a:tab pos="457200" algn="l"/>
                        </a:tabLst>
                      </a:pPr>
                      <a:r>
                        <a:rPr lang="en-GB" sz="1000" b="0">
                          <a:effectLst/>
                        </a:rPr>
                        <a:t>- Favours technologies able to offer the most significant decarbonisation relative to cost</a:t>
                      </a:r>
                      <a:endParaRPr lang="en-US" sz="1000" b="0">
                        <a:effectLst/>
                      </a:endParaRPr>
                    </a:p>
                    <a:p>
                      <a:pPr marL="100965" marR="0" indent="-100965">
                        <a:lnSpc>
                          <a:spcPct val="107000"/>
                        </a:lnSpc>
                        <a:spcBef>
                          <a:spcPts val="0"/>
                        </a:spcBef>
                        <a:spcAft>
                          <a:spcPts val="0"/>
                        </a:spcAft>
                        <a:tabLst>
                          <a:tab pos="457200" algn="l"/>
                        </a:tabLst>
                      </a:pPr>
                      <a:r>
                        <a:rPr lang="en-GB" sz="1000" b="0">
                          <a:effectLst/>
                        </a:rPr>
                        <a:t>- Spurs the development and production of more life cycle efficient advanced biofuels</a:t>
                      </a:r>
                      <a:endParaRPr lang="en-US" sz="1000" b="0">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tc>
                  <a:txBody>
                    <a:bodyPr/>
                    <a:lstStyle/>
                    <a:p>
                      <a:pPr marL="100965" marR="0" indent="-100965">
                        <a:lnSpc>
                          <a:spcPct val="107000"/>
                        </a:lnSpc>
                        <a:spcBef>
                          <a:spcPts val="0"/>
                        </a:spcBef>
                        <a:spcAft>
                          <a:spcPts val="0"/>
                        </a:spcAft>
                        <a:tabLst>
                          <a:tab pos="457200" algn="l"/>
                        </a:tabLst>
                      </a:pPr>
                      <a:r>
                        <a:rPr lang="en-GB" sz="1000" b="0" dirty="0">
                          <a:effectLst/>
                        </a:rPr>
                        <a:t>- Unlikely to simulate demand for higher cost, less-developed technologies with long-term potential </a:t>
                      </a:r>
                      <a:endParaRPr lang="en-US" sz="1000" b="0" dirty="0">
                        <a:effectLst/>
                      </a:endParaRPr>
                    </a:p>
                    <a:p>
                      <a:pPr marL="100965" marR="0" indent="-100965">
                        <a:lnSpc>
                          <a:spcPct val="107000"/>
                        </a:lnSpc>
                        <a:spcBef>
                          <a:spcPts val="0"/>
                        </a:spcBef>
                        <a:spcAft>
                          <a:spcPts val="0"/>
                        </a:spcAft>
                        <a:tabLst>
                          <a:tab pos="457200" algn="l"/>
                        </a:tabLst>
                      </a:pPr>
                      <a:r>
                        <a:rPr lang="en-GB" sz="1000" b="0" dirty="0">
                          <a:effectLst/>
                        </a:rPr>
                        <a:t>- Determining life cycle emissions is complex and time consuming and requiring big data collection</a:t>
                      </a:r>
                      <a:endParaRPr lang="en-US" sz="1000" b="0" dirty="0">
                        <a:effectLst/>
                        <a:latin typeface="Calibri" panose="020F0502020204030204" pitchFamily="34" charset="0"/>
                        <a:ea typeface="Calibri" panose="020F0502020204030204" pitchFamily="34" charset="0"/>
                        <a:cs typeface="Arial" panose="020B0604020202020204" pitchFamily="34" charset="0"/>
                      </a:endParaRPr>
                    </a:p>
                  </a:txBody>
                  <a:tcPr marL="52663" marR="52663" marT="0" marB="0"/>
                </a:tc>
                <a:extLst>
                  <a:ext uri="{0D108BD9-81ED-4DB2-BD59-A6C34878D82A}">
                    <a16:rowId xmlns:a16="http://schemas.microsoft.com/office/drawing/2014/main" xmlns="" val="10003"/>
                  </a:ext>
                </a:extLst>
              </a:tr>
            </a:tbl>
          </a:graphicData>
        </a:graphic>
      </p:graphicFrame>
      <p:sp>
        <p:nvSpPr>
          <p:cNvPr id="6"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12850666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9581" y="620688"/>
            <a:ext cx="9001000" cy="520142"/>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Existing Policies for biofuel production and use </a:t>
            </a:r>
            <a:endParaRPr lang="en-GB" sz="2000" b="1" dirty="0">
              <a:solidFill>
                <a:srgbClr val="FF0000"/>
              </a:solidFill>
              <a:latin typeface="+mj-lt"/>
              <a:cs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697721943"/>
              </p:ext>
            </p:extLst>
          </p:nvPr>
        </p:nvGraphicFramePr>
        <p:xfrm>
          <a:off x="121989" y="1196752"/>
          <a:ext cx="8626475" cy="5062919"/>
        </p:xfrm>
        <a:graphic>
          <a:graphicData uri="http://schemas.openxmlformats.org/drawingml/2006/table">
            <a:tbl>
              <a:tblPr firstRow="1" firstCol="1" bandRow="1">
                <a:tableStyleId>{5C22544A-7EE6-4342-B048-85BDC9FD1C3A}</a:tableStyleId>
              </a:tblPr>
              <a:tblGrid>
                <a:gridCol w="2225675">
                  <a:extLst>
                    <a:ext uri="{9D8B030D-6E8A-4147-A177-3AD203B41FA5}">
                      <a16:colId xmlns:a16="http://schemas.microsoft.com/office/drawing/2014/main" xmlns="" val="20000"/>
                    </a:ext>
                  </a:extLst>
                </a:gridCol>
                <a:gridCol w="3371850">
                  <a:extLst>
                    <a:ext uri="{9D8B030D-6E8A-4147-A177-3AD203B41FA5}">
                      <a16:colId xmlns:a16="http://schemas.microsoft.com/office/drawing/2014/main" xmlns="" val="20001"/>
                    </a:ext>
                  </a:extLst>
                </a:gridCol>
                <a:gridCol w="3028950">
                  <a:extLst>
                    <a:ext uri="{9D8B030D-6E8A-4147-A177-3AD203B41FA5}">
                      <a16:colId xmlns:a16="http://schemas.microsoft.com/office/drawing/2014/main" xmlns="" val="20002"/>
                    </a:ext>
                  </a:extLst>
                </a:gridCol>
              </a:tblGrid>
              <a:tr h="0">
                <a:tc>
                  <a:txBody>
                    <a:bodyPr/>
                    <a:lstStyle/>
                    <a:p>
                      <a:pPr marL="0" marR="0">
                        <a:lnSpc>
                          <a:spcPct val="107000"/>
                        </a:lnSpc>
                        <a:spcBef>
                          <a:spcPts val="0"/>
                        </a:spcBef>
                        <a:spcAft>
                          <a:spcPts val="0"/>
                        </a:spcAft>
                        <a:tabLst>
                          <a:tab pos="457200" algn="l"/>
                        </a:tabLst>
                      </a:pPr>
                      <a:r>
                        <a:rPr lang="en-GB" sz="1150" dirty="0">
                          <a:solidFill>
                            <a:schemeClr val="bg2"/>
                          </a:solidFill>
                          <a:effectLst/>
                        </a:rPr>
                        <a:t>Policy instrument</a:t>
                      </a:r>
                      <a:endParaRPr lang="en-US" sz="11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tabLst>
                          <a:tab pos="457200" algn="l"/>
                        </a:tabLst>
                      </a:pPr>
                      <a:r>
                        <a:rPr lang="en-GB" sz="1150">
                          <a:solidFill>
                            <a:schemeClr val="bg2"/>
                          </a:solidFill>
                          <a:effectLst/>
                        </a:rPr>
                        <a:t>Strengths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07000"/>
                        </a:lnSpc>
                        <a:spcBef>
                          <a:spcPts val="0"/>
                        </a:spcBef>
                        <a:spcAft>
                          <a:spcPts val="0"/>
                        </a:spcAft>
                        <a:tabLst>
                          <a:tab pos="457200" algn="l"/>
                        </a:tabLst>
                      </a:pPr>
                      <a:r>
                        <a:rPr lang="en-GB" sz="1150">
                          <a:solidFill>
                            <a:schemeClr val="bg2"/>
                          </a:solidFill>
                          <a:effectLst/>
                        </a:rPr>
                        <a:t>Limitations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0"/>
                  </a:ext>
                </a:extLst>
              </a:tr>
              <a:tr h="0">
                <a:tc>
                  <a:txBody>
                    <a:bodyPr/>
                    <a:lstStyle/>
                    <a:p>
                      <a:pPr marL="0" marR="0">
                        <a:lnSpc>
                          <a:spcPct val="107000"/>
                        </a:lnSpc>
                        <a:spcBef>
                          <a:spcPts val="0"/>
                        </a:spcBef>
                        <a:spcAft>
                          <a:spcPts val="0"/>
                        </a:spcAft>
                        <a:tabLst>
                          <a:tab pos="457200" algn="l"/>
                        </a:tabLst>
                      </a:pPr>
                      <a:r>
                        <a:rPr lang="en-GB" sz="1150">
                          <a:solidFill>
                            <a:schemeClr val="bg2"/>
                          </a:solidFill>
                          <a:effectLst/>
                        </a:rPr>
                        <a:t>Low carbon fuel standards (LCFS)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100965" marR="0" indent="-100965">
                        <a:lnSpc>
                          <a:spcPct val="107000"/>
                        </a:lnSpc>
                        <a:spcBef>
                          <a:spcPts val="0"/>
                        </a:spcBef>
                        <a:spcAft>
                          <a:spcPts val="0"/>
                        </a:spcAft>
                        <a:tabLst>
                          <a:tab pos="457200" algn="l"/>
                        </a:tabLst>
                      </a:pPr>
                      <a:r>
                        <a:rPr lang="en-GB" sz="1150">
                          <a:solidFill>
                            <a:schemeClr val="bg2"/>
                          </a:solidFill>
                          <a:effectLst/>
                        </a:rPr>
                        <a:t>- Encourages conventional biofuel producers to lower their carbon footprint by transitioning away from fossil fuel-based energy and making better use of their by-products such as CO</a:t>
                      </a:r>
                      <a:r>
                        <a:rPr lang="en-GB" sz="1150" baseline="-25000">
                          <a:solidFill>
                            <a:schemeClr val="bg2"/>
                          </a:solidFill>
                          <a:effectLst/>
                        </a:rPr>
                        <a:t>2</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100965" marR="0" indent="-100965">
                        <a:lnSpc>
                          <a:spcPct val="107000"/>
                        </a:lnSpc>
                        <a:spcBef>
                          <a:spcPts val="0"/>
                        </a:spcBef>
                        <a:spcAft>
                          <a:spcPts val="0"/>
                        </a:spcAft>
                        <a:tabLst>
                          <a:tab pos="457200" algn="l"/>
                        </a:tabLst>
                      </a:pPr>
                      <a:r>
                        <a:rPr lang="en-GB" sz="1150">
                          <a:solidFill>
                            <a:schemeClr val="bg2"/>
                          </a:solidFill>
                          <a:effectLst/>
                        </a:rPr>
                        <a:t>- Results of life cycle analysis depend on system boundaries, allocation methods and other assumptions and are subject to debate</a:t>
                      </a:r>
                      <a:endParaRPr lang="en-US" sz="1100">
                        <a:solidFill>
                          <a:schemeClr val="bg2"/>
                        </a:solidFill>
                        <a:effectLst/>
                      </a:endParaRPr>
                    </a:p>
                    <a:p>
                      <a:pPr marL="100965" marR="0" indent="-100965">
                        <a:lnSpc>
                          <a:spcPct val="107000"/>
                        </a:lnSpc>
                        <a:spcBef>
                          <a:spcPts val="0"/>
                        </a:spcBef>
                        <a:spcAft>
                          <a:spcPts val="0"/>
                        </a:spcAft>
                        <a:tabLst>
                          <a:tab pos="457200" algn="l"/>
                        </a:tabLst>
                      </a:pPr>
                      <a:r>
                        <a:rPr lang="en-GB" sz="1150">
                          <a:solidFill>
                            <a:schemeClr val="bg2"/>
                          </a:solidFill>
                          <a:effectLst/>
                        </a:rPr>
                        <a:t>- Need suitable governance to ensure compliance</a:t>
                      </a:r>
                      <a:endParaRPr lang="en-US" sz="1100">
                        <a:solidFill>
                          <a:schemeClr val="bg2"/>
                        </a:solidFill>
                        <a:effectLst/>
                      </a:endParaRPr>
                    </a:p>
                    <a:p>
                      <a:pPr marL="100965" marR="0" indent="-100965">
                        <a:lnSpc>
                          <a:spcPct val="107000"/>
                        </a:lnSpc>
                        <a:spcBef>
                          <a:spcPts val="0"/>
                        </a:spcBef>
                        <a:spcAft>
                          <a:spcPts val="0"/>
                        </a:spcAft>
                        <a:tabLst>
                          <a:tab pos="457200" algn="l"/>
                        </a:tabLst>
                      </a:pPr>
                      <a:r>
                        <a:rPr lang="en-GB" sz="1150">
                          <a:solidFill>
                            <a:schemeClr val="bg2"/>
                          </a:solidFill>
                          <a:effectLst/>
                        </a:rPr>
                        <a:t>- Need suitable verification process to measure the carbon intensity of biofuels produced from different feedstock-conversion technology pathways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1"/>
                  </a:ext>
                </a:extLst>
              </a:tr>
              <a:tr h="0">
                <a:tc>
                  <a:txBody>
                    <a:bodyPr/>
                    <a:lstStyle/>
                    <a:p>
                      <a:pPr marL="0" marR="0">
                        <a:lnSpc>
                          <a:spcPct val="107000"/>
                        </a:lnSpc>
                        <a:spcBef>
                          <a:spcPts val="0"/>
                        </a:spcBef>
                        <a:spcAft>
                          <a:spcPts val="0"/>
                        </a:spcAft>
                        <a:tabLst>
                          <a:tab pos="457200" algn="l"/>
                        </a:tabLst>
                      </a:pPr>
                      <a:r>
                        <a:rPr lang="en-GB" sz="1150" dirty="0">
                          <a:solidFill>
                            <a:schemeClr val="bg2"/>
                          </a:solidFill>
                          <a:effectLst/>
                        </a:rPr>
                        <a:t>Research and development, demonstration funding and financial de-risking measures, mainly for advanced </a:t>
                      </a:r>
                      <a:r>
                        <a:rPr lang="en-GB" sz="1150" dirty="0" smtClean="0">
                          <a:solidFill>
                            <a:schemeClr val="bg2"/>
                          </a:solidFill>
                          <a:effectLst/>
                        </a:rPr>
                        <a:t>biofuels</a:t>
                      </a:r>
                      <a:endParaRPr lang="en-US" sz="11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100965" marR="0" indent="-100965">
                        <a:lnSpc>
                          <a:spcPct val="107000"/>
                        </a:lnSpc>
                        <a:spcBef>
                          <a:spcPts val="0"/>
                        </a:spcBef>
                        <a:spcAft>
                          <a:spcPts val="0"/>
                        </a:spcAft>
                        <a:tabLst>
                          <a:tab pos="457200" algn="l"/>
                        </a:tabLst>
                      </a:pPr>
                      <a:r>
                        <a:rPr lang="en-GB" sz="1150">
                          <a:solidFill>
                            <a:schemeClr val="bg2"/>
                          </a:solidFill>
                          <a:effectLst/>
                        </a:rPr>
                        <a:t>- Necessary to support early market technology development and initial commercial projects with longer-term market potential but high investment risk</a:t>
                      </a:r>
                      <a:endParaRPr lang="en-US" sz="1100">
                        <a:solidFill>
                          <a:schemeClr val="bg2"/>
                        </a:solidFill>
                        <a:effectLst/>
                      </a:endParaRPr>
                    </a:p>
                    <a:p>
                      <a:pPr marL="100965" marR="0" indent="-100965">
                        <a:lnSpc>
                          <a:spcPct val="107000"/>
                        </a:lnSpc>
                        <a:spcBef>
                          <a:spcPts val="0"/>
                        </a:spcBef>
                        <a:spcAft>
                          <a:spcPts val="0"/>
                        </a:spcAft>
                        <a:tabLst>
                          <a:tab pos="457200" algn="l"/>
                        </a:tabLst>
                      </a:pPr>
                      <a:r>
                        <a:rPr lang="en-GB" sz="1150">
                          <a:solidFill>
                            <a:schemeClr val="bg2"/>
                          </a:solidFill>
                          <a:effectLst/>
                        </a:rPr>
                        <a:t>- Successful in de-risking technology and catalysing private investment for subsequent stages, somewhat sparing public budgets as technologies advance into commercial stages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100965" marR="0" indent="-100965">
                        <a:lnSpc>
                          <a:spcPct val="107000"/>
                        </a:lnSpc>
                        <a:spcBef>
                          <a:spcPts val="0"/>
                        </a:spcBef>
                        <a:spcAft>
                          <a:spcPts val="0"/>
                        </a:spcAft>
                        <a:tabLst>
                          <a:tab pos="457200" algn="l"/>
                        </a:tabLst>
                      </a:pPr>
                      <a:r>
                        <a:rPr lang="en-GB" sz="1150">
                          <a:solidFill>
                            <a:schemeClr val="bg2"/>
                          </a:solidFill>
                          <a:effectLst/>
                        </a:rPr>
                        <a:t>- Financial risks associated with potential project failures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2"/>
                  </a:ext>
                </a:extLst>
              </a:tr>
              <a:tr h="0">
                <a:tc>
                  <a:txBody>
                    <a:bodyPr/>
                    <a:lstStyle/>
                    <a:p>
                      <a:pPr marL="0" marR="0">
                        <a:lnSpc>
                          <a:spcPct val="107000"/>
                        </a:lnSpc>
                        <a:spcBef>
                          <a:spcPts val="0"/>
                        </a:spcBef>
                        <a:spcAft>
                          <a:spcPts val="0"/>
                        </a:spcAft>
                        <a:tabLst>
                          <a:tab pos="457200" algn="l"/>
                        </a:tabLst>
                      </a:pPr>
                      <a:r>
                        <a:rPr lang="en-CA" sz="1150">
                          <a:solidFill>
                            <a:schemeClr val="bg2"/>
                          </a:solidFill>
                          <a:effectLst/>
                        </a:rPr>
                        <a:t>Sustainability policy</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100965" marR="0" indent="-100965">
                        <a:lnSpc>
                          <a:spcPct val="107000"/>
                        </a:lnSpc>
                        <a:spcBef>
                          <a:spcPts val="0"/>
                        </a:spcBef>
                        <a:spcAft>
                          <a:spcPts val="0"/>
                        </a:spcAft>
                        <a:tabLst>
                          <a:tab pos="457200" algn="l"/>
                        </a:tabLst>
                      </a:pPr>
                      <a:r>
                        <a:rPr lang="en-GB" sz="1150">
                          <a:solidFill>
                            <a:schemeClr val="bg2"/>
                          </a:solidFill>
                          <a:effectLst/>
                        </a:rPr>
                        <a:t>- Propel the production and use of advanced biofuels </a:t>
                      </a:r>
                      <a:r>
                        <a:rPr lang="en-CA" sz="1150">
                          <a:solidFill>
                            <a:schemeClr val="bg2"/>
                          </a:solidFill>
                          <a:effectLst/>
                        </a:rPr>
                        <a:t>using non-food crop feedstocks</a:t>
                      </a:r>
                      <a:r>
                        <a:rPr lang="en-GB" sz="1150">
                          <a:solidFill>
                            <a:schemeClr val="bg2"/>
                          </a:solidFill>
                          <a:effectLst/>
                        </a:rPr>
                        <a:t> such as municipal solid waste (MSW), used cooking oil, and agricultural and forest residues</a:t>
                      </a:r>
                      <a:endParaRPr lang="en-US" sz="110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100965" marR="0" indent="-100965">
                        <a:lnSpc>
                          <a:spcPct val="107000"/>
                        </a:lnSpc>
                        <a:spcBef>
                          <a:spcPts val="0"/>
                        </a:spcBef>
                        <a:spcAft>
                          <a:spcPts val="0"/>
                        </a:spcAft>
                        <a:tabLst>
                          <a:tab pos="457200" algn="l"/>
                        </a:tabLst>
                      </a:pPr>
                      <a:r>
                        <a:rPr lang="en-GB" sz="1150" dirty="0">
                          <a:solidFill>
                            <a:schemeClr val="bg2"/>
                          </a:solidFill>
                          <a:effectLst/>
                        </a:rPr>
                        <a:t>- Could constrain further production of conventional biofuels from food crops, even for cases where there is little potential for detrimental </a:t>
                      </a:r>
                      <a:r>
                        <a:rPr lang="en-CA" sz="1150" dirty="0">
                          <a:solidFill>
                            <a:schemeClr val="bg2"/>
                          </a:solidFill>
                          <a:effectLst/>
                        </a:rPr>
                        <a:t>indirect land use changes </a:t>
                      </a:r>
                      <a:endParaRPr lang="en-US" sz="1100" dirty="0">
                        <a:solidFill>
                          <a:schemeClr val="bg2"/>
                        </a:solidFill>
                        <a:effectLst/>
                      </a:endParaRPr>
                    </a:p>
                    <a:p>
                      <a:pPr marL="100965" marR="0" indent="-100965">
                        <a:lnSpc>
                          <a:spcPct val="107000"/>
                        </a:lnSpc>
                        <a:spcBef>
                          <a:spcPts val="0"/>
                        </a:spcBef>
                        <a:spcAft>
                          <a:spcPts val="0"/>
                        </a:spcAft>
                        <a:tabLst>
                          <a:tab pos="457200" algn="l"/>
                        </a:tabLst>
                      </a:pPr>
                      <a:r>
                        <a:rPr lang="en-CA" sz="1150" dirty="0">
                          <a:solidFill>
                            <a:schemeClr val="bg2"/>
                          </a:solidFill>
                          <a:effectLst/>
                        </a:rPr>
                        <a:t>- Could make waste production profitable, which is not in line with overall waste reduction initiatives and polices</a:t>
                      </a:r>
                      <a:endParaRPr lang="en-US" sz="1100"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xmlns="" val="10003"/>
                  </a:ext>
                </a:extLst>
              </a:tr>
            </a:tbl>
          </a:graphicData>
        </a:graphic>
      </p:graphicFrame>
      <p:sp>
        <p:nvSpPr>
          <p:cNvPr id="8" name="Text Box 24"/>
          <p:cNvSpPr txBox="1">
            <a:spLocks noChangeArrowheads="1"/>
          </p:cNvSpPr>
          <p:nvPr/>
        </p:nvSpPr>
        <p:spPr bwMode="auto">
          <a:xfrm>
            <a:off x="0" y="45790"/>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2577494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39488" y="565932"/>
            <a:ext cx="9001000" cy="5783122"/>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Proposed plan for the implementation report for the current triennium (2019-2021)</a:t>
            </a:r>
          </a:p>
          <a:p>
            <a:pPr marL="457200" indent="-457200">
              <a:buFont typeface="Arial" panose="020B0604020202020204" pitchFamily="34" charset="0"/>
              <a:buChar char="•"/>
            </a:pPr>
            <a:endParaRPr lang="en-GB" sz="10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US" sz="2000" b="1" dirty="0" smtClean="0">
                <a:solidFill>
                  <a:schemeClr val="bg1">
                    <a:lumMod val="50000"/>
                  </a:schemeClr>
                </a:solidFill>
                <a:cs typeface="Calibri" panose="020F0502020204030204" pitchFamily="34" charset="0"/>
              </a:rPr>
              <a:t>Two updates of implementation agendas will be published</a:t>
            </a:r>
          </a:p>
          <a:p>
            <a:pPr marL="822960" indent="-457200">
              <a:buFont typeface="Wingdings" panose="05000000000000000000" pitchFamily="2" charset="2"/>
              <a:buChar char="Ø"/>
            </a:pPr>
            <a:r>
              <a:rPr lang="en-US" sz="2000" b="1" dirty="0" smtClean="0">
                <a:solidFill>
                  <a:schemeClr val="bg1">
                    <a:lumMod val="50000"/>
                  </a:schemeClr>
                </a:solidFill>
                <a:cs typeface="Calibri" panose="020F0502020204030204" pitchFamily="34" charset="0"/>
              </a:rPr>
              <a:t>2019-first half of 2020 Update</a:t>
            </a:r>
          </a:p>
          <a:p>
            <a:pPr marL="822960" indent="-457200">
              <a:buFont typeface="Wingdings" panose="05000000000000000000" pitchFamily="2" charset="2"/>
              <a:buChar char="Ø"/>
            </a:pPr>
            <a:r>
              <a:rPr lang="en-US" sz="2000" b="1" dirty="0" smtClean="0">
                <a:solidFill>
                  <a:schemeClr val="bg1">
                    <a:lumMod val="50000"/>
                  </a:schemeClr>
                </a:solidFill>
                <a:cs typeface="Calibri" panose="020F0502020204030204" pitchFamily="34" charset="0"/>
              </a:rPr>
              <a:t>Second half of 2020-2021 Update</a:t>
            </a:r>
          </a:p>
          <a:p>
            <a:pPr marL="457200" indent="-457200">
              <a:buFont typeface="Wingdings" panose="05000000000000000000" pitchFamily="2" charset="2"/>
              <a:buChar char="Ø"/>
            </a:pPr>
            <a:endParaRPr lang="en-US" sz="2000" b="1" dirty="0" smtClean="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2000" b="1" dirty="0">
                <a:solidFill>
                  <a:schemeClr val="bg1">
                    <a:lumMod val="50000"/>
                  </a:schemeClr>
                </a:solidFill>
                <a:cs typeface="Calibri" panose="020F0502020204030204" pitchFamily="34" charset="0"/>
              </a:rPr>
              <a:t>Mostly use the same format as </a:t>
            </a:r>
            <a:r>
              <a:rPr lang="en-US" sz="2000" b="1" dirty="0" smtClean="0">
                <a:solidFill>
                  <a:schemeClr val="bg1">
                    <a:lumMod val="50000"/>
                  </a:schemeClr>
                </a:solidFill>
                <a:cs typeface="Calibri" panose="020F0502020204030204" pitchFamily="34" charset="0"/>
              </a:rPr>
              <a:t>before??</a:t>
            </a:r>
            <a:endParaRPr lang="en-US" sz="20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endParaRPr lang="en-US" sz="20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2000" b="1" dirty="0" smtClean="0">
                <a:solidFill>
                  <a:schemeClr val="bg1">
                    <a:lumMod val="50000"/>
                  </a:schemeClr>
                </a:solidFill>
                <a:cs typeface="Calibri" panose="020F0502020204030204" pitchFamily="34" charset="0"/>
              </a:rPr>
              <a:t>In addition, collect </a:t>
            </a:r>
            <a:r>
              <a:rPr lang="en-US" sz="2000" b="1" dirty="0">
                <a:solidFill>
                  <a:schemeClr val="bg1">
                    <a:lumMod val="50000"/>
                  </a:schemeClr>
                </a:solidFill>
                <a:cs typeface="Calibri" panose="020F0502020204030204" pitchFamily="34" charset="0"/>
              </a:rPr>
              <a:t>information on the </a:t>
            </a:r>
            <a:r>
              <a:rPr lang="en-US" sz="2000" b="1" dirty="0" smtClean="0">
                <a:solidFill>
                  <a:schemeClr val="bg1">
                    <a:lumMod val="50000"/>
                  </a:schemeClr>
                </a:solidFill>
                <a:cs typeface="Calibri" panose="020F0502020204030204" pitchFamily="34" charset="0"/>
              </a:rPr>
              <a:t>global trade </a:t>
            </a:r>
            <a:r>
              <a:rPr lang="en-US" sz="2000" b="1" dirty="0">
                <a:solidFill>
                  <a:schemeClr val="bg1">
                    <a:lumMod val="50000"/>
                  </a:schemeClr>
                </a:solidFill>
                <a:cs typeface="Calibri" panose="020F0502020204030204" pitchFamily="34" charset="0"/>
              </a:rPr>
              <a:t>of biofuels </a:t>
            </a:r>
            <a:r>
              <a:rPr lang="en-US" sz="2000" b="1" dirty="0" smtClean="0">
                <a:solidFill>
                  <a:schemeClr val="bg1">
                    <a:lumMod val="50000"/>
                  </a:schemeClr>
                </a:solidFill>
                <a:cs typeface="Calibri" panose="020F0502020204030204" pitchFamily="34" charset="0"/>
              </a:rPr>
              <a:t>at the regional level</a:t>
            </a:r>
            <a:r>
              <a:rPr lang="en-CA" sz="2000" b="1" dirty="0" smtClean="0">
                <a:solidFill>
                  <a:schemeClr val="bg1">
                    <a:lumMod val="50000"/>
                  </a:schemeClr>
                </a:solidFill>
                <a:cs typeface="Calibri" panose="020F0502020204030204" pitchFamily="34" charset="0"/>
              </a:rPr>
              <a:t> </a:t>
            </a:r>
            <a:r>
              <a:rPr lang="en-CA" sz="2000" b="1" dirty="0">
                <a:solidFill>
                  <a:schemeClr val="bg1">
                    <a:lumMod val="50000"/>
                  </a:schemeClr>
                </a:solidFill>
                <a:cs typeface="Calibri" panose="020F0502020204030204" pitchFamily="34" charset="0"/>
              </a:rPr>
              <a:t>(e.g., Europe, Asia, North and South America, </a:t>
            </a:r>
            <a:r>
              <a:rPr lang="en-CA" sz="2000" b="1" dirty="0" smtClean="0">
                <a:solidFill>
                  <a:schemeClr val="bg1">
                    <a:lumMod val="50000"/>
                  </a:schemeClr>
                </a:solidFill>
                <a:cs typeface="Calibri" panose="020F0502020204030204" pitchFamily="34" charset="0"/>
              </a:rPr>
              <a:t>Australia, Africa) and imposed tariffs/duties on biofuels import/export</a:t>
            </a:r>
          </a:p>
          <a:p>
            <a:pPr marL="457200" indent="-457200">
              <a:buFont typeface="Arial" panose="020B0604020202020204" pitchFamily="34" charset="0"/>
              <a:buChar char="•"/>
            </a:pPr>
            <a:endParaRPr lang="en-CA" sz="2000" b="1" dirty="0" smtClean="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CA" sz="2000" b="1" dirty="0" smtClean="0">
                <a:solidFill>
                  <a:schemeClr val="bg1">
                    <a:lumMod val="50000"/>
                  </a:schemeClr>
                </a:solidFill>
                <a:cs typeface="Calibri" panose="020F0502020204030204" pitchFamily="34" charset="0"/>
              </a:rPr>
              <a:t>Collect and compile information on the compliance mechanisms used to enforce biofuel policies (add a new section to the report)</a:t>
            </a:r>
          </a:p>
          <a:p>
            <a:pPr marL="457200" indent="-457200">
              <a:buFont typeface="Arial" panose="020B0604020202020204" pitchFamily="34" charset="0"/>
              <a:buChar char="•"/>
            </a:pPr>
            <a:endParaRPr lang="en-CA" sz="20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2000" b="1" dirty="0">
                <a:solidFill>
                  <a:schemeClr val="bg1">
                    <a:lumMod val="50000"/>
                  </a:schemeClr>
                </a:solidFill>
                <a:cs typeface="Calibri" panose="020F0502020204030204" pitchFamily="34" charset="0"/>
              </a:rPr>
              <a:t>Investigate/recommend optimal types of policies for aviation and marine sectors given their distinctive international </a:t>
            </a:r>
            <a:r>
              <a:rPr lang="en-US" sz="2000" b="1" dirty="0" smtClean="0">
                <a:solidFill>
                  <a:schemeClr val="bg1">
                    <a:lumMod val="50000"/>
                  </a:schemeClr>
                </a:solidFill>
                <a:cs typeface="Calibri" panose="020F0502020204030204" pitchFamily="34" charset="0"/>
              </a:rPr>
              <a:t>characteristics</a:t>
            </a:r>
            <a:endParaRPr lang="en-CA" sz="2000" b="1" dirty="0" smtClean="0">
              <a:solidFill>
                <a:schemeClr val="bg1">
                  <a:lumMod val="50000"/>
                </a:schemeClr>
              </a:solidFill>
              <a:cs typeface="Calibri" panose="020F0502020204030204" pitchFamily="34" charset="0"/>
            </a:endParaRPr>
          </a:p>
        </p:txBody>
      </p:sp>
      <p:sp>
        <p:nvSpPr>
          <p:cNvPr id="6" name="Text Box 24"/>
          <p:cNvSpPr txBox="1">
            <a:spLocks noChangeArrowheads="1"/>
          </p:cNvSpPr>
          <p:nvPr/>
        </p:nvSpPr>
        <p:spPr bwMode="auto">
          <a:xfrm>
            <a:off x="0" y="7690"/>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4108525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58180" y="620688"/>
            <a:ext cx="9001000" cy="3628686"/>
          </a:xfrm>
          <a:prstGeom prst="rect">
            <a:avLst/>
          </a:prstGeom>
          <a:noFill/>
          <a:ln w="9525">
            <a:noFill/>
            <a:miter lim="800000"/>
            <a:headEnd/>
            <a:tailEnd/>
          </a:ln>
        </p:spPr>
        <p:txBody>
          <a:bodyPr wrap="square" lIns="0" tIns="27432" rIns="0" bIns="0" rtlCol="0">
            <a:spAutoFit/>
          </a:bodyPr>
          <a:lstStyle/>
          <a:p>
            <a:r>
              <a:rPr lang="en-US" sz="3200" b="1" dirty="0">
                <a:solidFill>
                  <a:schemeClr val="bg1">
                    <a:lumMod val="50000"/>
                  </a:schemeClr>
                </a:solidFill>
                <a:cs typeface="Calibri" panose="020F0502020204030204" pitchFamily="34" charset="0"/>
              </a:rPr>
              <a:t>Proposed plan for the implementation report for the current triennium (2019-2021)</a:t>
            </a:r>
          </a:p>
          <a:p>
            <a:pPr marL="457200" indent="-457200">
              <a:buFont typeface="Arial" panose="020B0604020202020204" pitchFamily="34" charset="0"/>
              <a:buChar char="•"/>
            </a:pPr>
            <a:endParaRPr lang="en-GB" sz="10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US" sz="2000" b="1" dirty="0" smtClean="0">
                <a:solidFill>
                  <a:schemeClr val="bg1">
                    <a:lumMod val="50000"/>
                  </a:schemeClr>
                </a:solidFill>
                <a:cs typeface="Calibri" panose="020F0502020204030204" pitchFamily="34" charset="0"/>
              </a:rPr>
              <a:t>Greater emphasis on Low Carbon Fuel Standards Policies, especially </a:t>
            </a:r>
            <a:r>
              <a:rPr lang="en-US" sz="2000" b="1" dirty="0">
                <a:solidFill>
                  <a:schemeClr val="bg1">
                    <a:lumMod val="50000"/>
                  </a:schemeClr>
                </a:solidFill>
                <a:cs typeface="Calibri" panose="020F0502020204030204" pitchFamily="34" charset="0"/>
              </a:rPr>
              <a:t>the RenovaBio </a:t>
            </a:r>
            <a:r>
              <a:rPr lang="en-US" sz="2000" b="1" dirty="0" smtClean="0">
                <a:solidFill>
                  <a:schemeClr val="bg1">
                    <a:lumMod val="50000"/>
                  </a:schemeClr>
                </a:solidFill>
                <a:cs typeface="Calibri" panose="020F0502020204030204" pitchFamily="34" charset="0"/>
              </a:rPr>
              <a:t>in Brazil and Clean Fuel Standard in Canada</a:t>
            </a:r>
          </a:p>
          <a:p>
            <a:pPr marL="457200" indent="-457200">
              <a:buFont typeface="Arial" panose="020B0604020202020204" pitchFamily="34" charset="0"/>
              <a:buChar char="•"/>
            </a:pPr>
            <a:endParaRPr lang="en-US" sz="2000" b="1" dirty="0" smtClean="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2000" b="1" dirty="0" smtClean="0">
                <a:solidFill>
                  <a:schemeClr val="bg1">
                    <a:lumMod val="50000"/>
                  </a:schemeClr>
                </a:solidFill>
                <a:cs typeface="Calibri" panose="020F0502020204030204" pitchFamily="34" charset="0"/>
              </a:rPr>
              <a:t>Greater emphasis on biomass and biofuels sustainability criteria </a:t>
            </a:r>
            <a:r>
              <a:rPr lang="en-US" sz="2000" b="1" dirty="0">
                <a:solidFill>
                  <a:schemeClr val="bg1">
                    <a:lumMod val="50000"/>
                  </a:schemeClr>
                </a:solidFill>
                <a:cs typeface="Calibri" panose="020F0502020204030204" pitchFamily="34" charset="0"/>
              </a:rPr>
              <a:t>and </a:t>
            </a:r>
            <a:r>
              <a:rPr lang="en-US" sz="2000" b="1" dirty="0" smtClean="0">
                <a:solidFill>
                  <a:schemeClr val="bg1">
                    <a:lumMod val="50000"/>
                  </a:schemeClr>
                </a:solidFill>
                <a:cs typeface="Calibri" panose="020F0502020204030204" pitchFamily="34" charset="0"/>
              </a:rPr>
              <a:t>existing/emerging sustainability </a:t>
            </a:r>
            <a:r>
              <a:rPr lang="en-US" sz="2000" b="1" dirty="0">
                <a:solidFill>
                  <a:schemeClr val="bg1">
                    <a:lumMod val="50000"/>
                  </a:schemeClr>
                </a:solidFill>
                <a:cs typeface="Calibri" panose="020F0502020204030204" pitchFamily="34" charset="0"/>
              </a:rPr>
              <a:t>certification </a:t>
            </a:r>
            <a:r>
              <a:rPr lang="en-US" sz="2000" b="1" dirty="0" smtClean="0">
                <a:solidFill>
                  <a:schemeClr val="bg1">
                    <a:lumMod val="50000"/>
                  </a:schemeClr>
                </a:solidFill>
                <a:cs typeface="Calibri" panose="020F0502020204030204" pitchFamily="34" charset="0"/>
              </a:rPr>
              <a:t>schemes </a:t>
            </a:r>
          </a:p>
          <a:p>
            <a:pPr marL="457200" indent="-457200">
              <a:buFont typeface="Wingdings" panose="05000000000000000000" pitchFamily="2" charset="2"/>
              <a:buChar char="Ø"/>
            </a:pPr>
            <a:endParaRPr lang="en-US" sz="2000" b="1" dirty="0" smtClean="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2000" b="1" dirty="0" smtClean="0">
                <a:solidFill>
                  <a:schemeClr val="bg1">
                    <a:lumMod val="50000"/>
                  </a:schemeClr>
                </a:solidFill>
                <a:cs typeface="Calibri" panose="020F0502020204030204" pitchFamily="34" charset="0"/>
              </a:rPr>
              <a:t>Add other non-member countries (e.g. mainly Asia including China, India, Indonesia</a:t>
            </a:r>
            <a:r>
              <a:rPr lang="en-US" sz="2000" b="1" dirty="0">
                <a:solidFill>
                  <a:schemeClr val="bg1">
                    <a:lumMod val="50000"/>
                  </a:schemeClr>
                </a:solidFill>
                <a:cs typeface="Calibri" panose="020F0502020204030204" pitchFamily="34" charset="0"/>
              </a:rPr>
              <a:t>, </a:t>
            </a:r>
            <a:r>
              <a:rPr lang="en-CA" sz="2000" b="1" dirty="0" smtClean="0">
                <a:solidFill>
                  <a:schemeClr val="bg1">
                    <a:lumMod val="50000"/>
                  </a:schemeClr>
                </a:solidFill>
                <a:cs typeface="Calibri" panose="020F0502020204030204" pitchFamily="34" charset="0"/>
              </a:rPr>
              <a:t>Malaysia)</a:t>
            </a:r>
            <a:r>
              <a:rPr lang="en-US" sz="2000" b="1" dirty="0" smtClean="0">
                <a:solidFill>
                  <a:schemeClr val="bg1">
                    <a:lumMod val="50000"/>
                  </a:schemeClr>
                </a:solidFill>
                <a:cs typeface="Calibri" panose="020F0502020204030204" pitchFamily="34" charset="0"/>
              </a:rPr>
              <a:t> </a:t>
            </a:r>
            <a:endParaRPr lang="en-CA" sz="2000" b="1" dirty="0">
              <a:solidFill>
                <a:schemeClr val="bg1">
                  <a:lumMod val="50000"/>
                </a:schemeClr>
              </a:solidFill>
              <a:cs typeface="Calibri" panose="020F0502020204030204" pitchFamily="34" charset="0"/>
            </a:endParaRPr>
          </a:p>
        </p:txBody>
      </p:sp>
      <p:sp>
        <p:nvSpPr>
          <p:cNvPr id="6" name="Text Box 24"/>
          <p:cNvSpPr txBox="1">
            <a:spLocks noChangeArrowheads="1"/>
          </p:cNvSpPr>
          <p:nvPr/>
        </p:nvSpPr>
        <p:spPr bwMode="auto">
          <a:xfrm>
            <a:off x="0" y="7690"/>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16006929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74846" y="570452"/>
            <a:ext cx="9001000" cy="7137338"/>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Next steps for 2019-first half of 2020 Update</a:t>
            </a:r>
          </a:p>
          <a:p>
            <a:pPr marL="457200" indent="-457200">
              <a:buFont typeface="Arial" panose="020B0604020202020204" pitchFamily="34" charset="0"/>
              <a:buChar char="•"/>
            </a:pPr>
            <a:endParaRPr lang="en-GB" sz="10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US" sz="1700" b="1" dirty="0" smtClean="0">
                <a:solidFill>
                  <a:schemeClr val="bg1">
                    <a:lumMod val="50000"/>
                  </a:schemeClr>
                </a:solidFill>
                <a:cs typeface="Calibri" panose="020F0502020204030204" pitchFamily="34" charset="0"/>
              </a:rPr>
              <a:t>Send a copy of the revised questionnaire to member countries for their review and feedback- October </a:t>
            </a:r>
            <a:r>
              <a:rPr lang="en-US" sz="1700" b="1" dirty="0" smtClean="0">
                <a:solidFill>
                  <a:schemeClr val="bg1">
                    <a:lumMod val="50000"/>
                  </a:schemeClr>
                </a:solidFill>
                <a:cs typeface="Calibri" panose="020F0502020204030204" pitchFamily="34" charset="0"/>
              </a:rPr>
              <a:t>2019</a:t>
            </a:r>
          </a:p>
          <a:p>
            <a:pPr marL="457200" indent="-457200">
              <a:buFont typeface="Arial" panose="020B0604020202020204" pitchFamily="34" charset="0"/>
              <a:buChar char="•"/>
            </a:pPr>
            <a:endParaRPr lang="en-US" sz="17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1700" b="1" dirty="0" smtClean="0">
                <a:solidFill>
                  <a:schemeClr val="bg1">
                    <a:lumMod val="50000"/>
                  </a:schemeClr>
                </a:solidFill>
                <a:cs typeface="Calibri" panose="020F0502020204030204" pitchFamily="34" charset="0"/>
              </a:rPr>
              <a:t>Finalize the </a:t>
            </a:r>
            <a:r>
              <a:rPr lang="en-US" sz="1700" b="1" dirty="0">
                <a:solidFill>
                  <a:schemeClr val="bg1">
                    <a:lumMod val="50000"/>
                  </a:schemeClr>
                </a:solidFill>
                <a:cs typeface="Calibri" panose="020F0502020204030204" pitchFamily="34" charset="0"/>
              </a:rPr>
              <a:t>revised </a:t>
            </a:r>
            <a:r>
              <a:rPr lang="en-US" sz="1700" b="1" dirty="0" smtClean="0">
                <a:solidFill>
                  <a:schemeClr val="bg1">
                    <a:lumMod val="50000"/>
                  </a:schemeClr>
                </a:solidFill>
                <a:cs typeface="Calibri" panose="020F0502020204030204" pitchFamily="34" charset="0"/>
              </a:rPr>
              <a:t>questionnaire based on the received feedbacks from member countries- December 2019</a:t>
            </a:r>
            <a:endParaRPr lang="en-US" sz="17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endParaRPr lang="en-US" sz="17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1700" b="1" dirty="0" smtClean="0">
                <a:solidFill>
                  <a:schemeClr val="bg1">
                    <a:lumMod val="50000"/>
                  </a:schemeClr>
                </a:solidFill>
                <a:cs typeface="Calibri" panose="020F0502020204030204" pitchFamily="34" charset="0"/>
              </a:rPr>
              <a:t>Request completion of the </a:t>
            </a:r>
            <a:r>
              <a:rPr lang="en-US" sz="1700" b="1" dirty="0">
                <a:solidFill>
                  <a:schemeClr val="bg1">
                    <a:lumMod val="50000"/>
                  </a:schemeClr>
                </a:solidFill>
                <a:cs typeface="Calibri" panose="020F0502020204030204" pitchFamily="34" charset="0"/>
              </a:rPr>
              <a:t>revised </a:t>
            </a:r>
            <a:r>
              <a:rPr lang="en-US" sz="1700" b="1" dirty="0" smtClean="0">
                <a:solidFill>
                  <a:schemeClr val="bg1">
                    <a:lumMod val="50000"/>
                  </a:schemeClr>
                </a:solidFill>
                <a:cs typeface="Calibri" panose="020F0502020204030204" pitchFamily="34" charset="0"/>
              </a:rPr>
              <a:t>questionnaire by end of </a:t>
            </a:r>
            <a:r>
              <a:rPr lang="en-US" sz="1700" b="1" dirty="0" smtClean="0">
                <a:solidFill>
                  <a:schemeClr val="bg1">
                    <a:lumMod val="50000"/>
                  </a:schemeClr>
                </a:solidFill>
                <a:cs typeface="Calibri" panose="020F0502020204030204" pitchFamily="34" charset="0"/>
              </a:rPr>
              <a:t>March 2020</a:t>
            </a:r>
            <a:endParaRPr lang="en-US" sz="1700" b="1" dirty="0" smtClean="0">
              <a:solidFill>
                <a:schemeClr val="bg1">
                  <a:lumMod val="50000"/>
                </a:schemeClr>
              </a:solidFill>
              <a:cs typeface="Calibri" panose="020F0502020204030204" pitchFamily="34" charset="0"/>
            </a:endParaRPr>
          </a:p>
          <a:p>
            <a:pPr marL="914400" indent="-457200">
              <a:buFont typeface="Courier New" panose="02070309020205020404" pitchFamily="49" charset="0"/>
              <a:buChar char="o"/>
            </a:pPr>
            <a:r>
              <a:rPr lang="en-US" sz="1700" b="1" u="sng" dirty="0" smtClean="0">
                <a:solidFill>
                  <a:schemeClr val="bg1">
                    <a:lumMod val="50000"/>
                  </a:schemeClr>
                </a:solidFill>
                <a:cs typeface="Calibri" panose="020F0502020204030204" pitchFamily="34" charset="0"/>
              </a:rPr>
              <a:t>For established members</a:t>
            </a:r>
            <a:r>
              <a:rPr lang="en-US" sz="1700" b="1" dirty="0" smtClean="0">
                <a:solidFill>
                  <a:schemeClr val="bg1">
                    <a:lumMod val="50000"/>
                  </a:schemeClr>
                </a:solidFill>
                <a:cs typeface="Calibri" panose="020F0502020204030204" pitchFamily="34" charset="0"/>
              </a:rPr>
              <a:t>: Share a copy of their respective country chapters, asking for an update of their chapters (e.g. changes in biofuels policies, biofuels production and use) </a:t>
            </a:r>
          </a:p>
          <a:p>
            <a:pPr marL="914400" indent="-457200">
              <a:buFont typeface="Courier New" panose="02070309020205020404" pitchFamily="49" charset="0"/>
              <a:buChar char="o"/>
            </a:pPr>
            <a:r>
              <a:rPr lang="en-US" sz="1700" b="1" u="sng" dirty="0" smtClean="0">
                <a:solidFill>
                  <a:schemeClr val="bg1">
                    <a:lumMod val="50000"/>
                  </a:schemeClr>
                </a:solidFill>
                <a:cs typeface="Calibri" panose="020F0502020204030204" pitchFamily="34" charset="0"/>
              </a:rPr>
              <a:t>For </a:t>
            </a:r>
            <a:r>
              <a:rPr lang="en-US" sz="1700" b="1" u="sng" dirty="0">
                <a:solidFill>
                  <a:schemeClr val="bg1">
                    <a:lumMod val="50000"/>
                  </a:schemeClr>
                </a:solidFill>
                <a:cs typeface="Calibri" panose="020F0502020204030204" pitchFamily="34" charset="0"/>
              </a:rPr>
              <a:t>new </a:t>
            </a:r>
            <a:r>
              <a:rPr lang="en-US" sz="1700" b="1" u="sng" dirty="0" smtClean="0">
                <a:solidFill>
                  <a:schemeClr val="bg1">
                    <a:lumMod val="50000"/>
                  </a:schemeClr>
                </a:solidFill>
                <a:cs typeface="Calibri" panose="020F0502020204030204" pitchFamily="34" charset="0"/>
              </a:rPr>
              <a:t>members</a:t>
            </a:r>
            <a:r>
              <a:rPr lang="en-US" sz="1700" b="1" dirty="0" smtClean="0">
                <a:solidFill>
                  <a:schemeClr val="bg1">
                    <a:lumMod val="50000"/>
                  </a:schemeClr>
                </a:solidFill>
                <a:cs typeface="Calibri" panose="020F0502020204030204" pitchFamily="34" charset="0"/>
              </a:rPr>
              <a:t>: Share a copy of the </a:t>
            </a:r>
            <a:r>
              <a:rPr lang="en-US" sz="1700" b="1" dirty="0">
                <a:solidFill>
                  <a:schemeClr val="bg1">
                    <a:lumMod val="50000"/>
                  </a:schemeClr>
                </a:solidFill>
                <a:cs typeface="Calibri" panose="020F0502020204030204" pitchFamily="34" charset="0"/>
              </a:rPr>
              <a:t>revised </a:t>
            </a:r>
            <a:r>
              <a:rPr lang="en-US" sz="1700" b="1" dirty="0" smtClean="0">
                <a:solidFill>
                  <a:schemeClr val="bg1">
                    <a:lumMod val="50000"/>
                  </a:schemeClr>
                </a:solidFill>
                <a:cs typeface="Calibri" panose="020F0502020204030204" pitchFamily="34" charset="0"/>
              </a:rPr>
              <a:t>questionnaire, asking for completion and submission</a:t>
            </a:r>
          </a:p>
          <a:p>
            <a:pPr marL="457200"/>
            <a:endParaRPr lang="en-US" sz="1700" b="1" dirty="0" smtClean="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1700" b="1" dirty="0" smtClean="0">
                <a:solidFill>
                  <a:schemeClr val="bg1">
                    <a:lumMod val="50000"/>
                  </a:schemeClr>
                </a:solidFill>
                <a:cs typeface="Calibri" panose="020F0502020204030204" pitchFamily="34" charset="0"/>
              </a:rPr>
              <a:t>Develop the draft report of the implementation agenda and distribute among member countries for review and comments- May 2019</a:t>
            </a:r>
          </a:p>
          <a:p>
            <a:pPr marL="457200" indent="-457200">
              <a:buFont typeface="Arial" panose="020B0604020202020204" pitchFamily="34" charset="0"/>
              <a:buChar char="•"/>
            </a:pPr>
            <a:endParaRPr lang="en-US" sz="17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1700" b="1" dirty="0" smtClean="0">
                <a:solidFill>
                  <a:schemeClr val="bg1">
                    <a:lumMod val="50000"/>
                  </a:schemeClr>
                </a:solidFill>
                <a:cs typeface="Calibri" panose="020F0502020204030204" pitchFamily="34" charset="0"/>
              </a:rPr>
              <a:t>Collect comments and feedbacks from member countries on the initial draft- July 2020</a:t>
            </a:r>
          </a:p>
          <a:p>
            <a:pPr marL="457200" indent="-457200">
              <a:buFont typeface="Arial" panose="020B0604020202020204" pitchFamily="34" charset="0"/>
              <a:buChar char="•"/>
            </a:pPr>
            <a:endParaRPr lang="en-US" sz="17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r>
              <a:rPr lang="en-US" sz="1700" b="1" dirty="0" smtClean="0">
                <a:solidFill>
                  <a:schemeClr val="bg1">
                    <a:lumMod val="50000"/>
                  </a:schemeClr>
                </a:solidFill>
                <a:cs typeface="Calibri" panose="020F0502020204030204" pitchFamily="34" charset="0"/>
              </a:rPr>
              <a:t>Finalize and publish the implementation agenda- 2019-2020 Update- August 2020</a:t>
            </a:r>
            <a:endParaRPr lang="en-US" sz="17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endParaRPr lang="en-US" sz="2000" b="1" dirty="0">
              <a:solidFill>
                <a:schemeClr val="bg1">
                  <a:lumMod val="50000"/>
                </a:schemeClr>
              </a:solidFill>
              <a:cs typeface="Calibri" panose="020F0502020204030204" pitchFamily="34" charset="0"/>
            </a:endParaRPr>
          </a:p>
          <a:p>
            <a:pPr marL="457200" indent="-457200">
              <a:buFont typeface="Arial" panose="020B0604020202020204" pitchFamily="34" charset="0"/>
              <a:buChar char="•"/>
            </a:pPr>
            <a:endParaRPr lang="en-CA" sz="2000" b="1" dirty="0">
              <a:solidFill>
                <a:srgbClr val="FF0000"/>
              </a:solidFill>
              <a:cs typeface="Calibri" panose="020F0502020204030204" pitchFamily="34" charset="0"/>
            </a:endParaRPr>
          </a:p>
          <a:p>
            <a:endParaRPr lang="en-US" sz="2300" b="1" dirty="0" smtClean="0">
              <a:solidFill>
                <a:schemeClr val="bg1">
                  <a:lumMod val="50000"/>
                </a:schemeClr>
              </a:solidFill>
              <a:cs typeface="Calibri" panose="020F0502020204030204" pitchFamily="34" charset="0"/>
            </a:endParaRPr>
          </a:p>
        </p:txBody>
      </p:sp>
      <p:sp>
        <p:nvSpPr>
          <p:cNvPr id="6"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1639867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35496" y="661503"/>
            <a:ext cx="9001000" cy="6029343"/>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Implementation Agendas Report</a:t>
            </a:r>
          </a:p>
          <a:p>
            <a:pPr marL="457200" indent="-457200">
              <a:buFont typeface="Arial" panose="020B0604020202020204" pitchFamily="34" charset="0"/>
              <a:buChar char="•"/>
            </a:pPr>
            <a:endParaRPr lang="en-US" sz="25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CA" sz="2200" b="1" dirty="0">
                <a:solidFill>
                  <a:schemeClr val="bg1">
                    <a:lumMod val="50000"/>
                  </a:schemeClr>
                </a:solidFill>
                <a:latin typeface="+mj-lt"/>
                <a:cs typeface="Calibri" panose="020F0502020204030204" pitchFamily="34" charset="0"/>
              </a:rPr>
              <a:t>Compares and contrasts </a:t>
            </a:r>
            <a:r>
              <a:rPr lang="en-CA" sz="2200" b="1" dirty="0" smtClean="0">
                <a:solidFill>
                  <a:schemeClr val="bg1">
                    <a:lumMod val="50000"/>
                  </a:schemeClr>
                </a:solidFill>
                <a:latin typeface="+mj-lt"/>
                <a:cs typeface="Calibri" panose="020F0502020204030204" pitchFamily="34" charset="0"/>
              </a:rPr>
              <a:t>developments </a:t>
            </a:r>
            <a:r>
              <a:rPr lang="en-CA" sz="2200" b="1" dirty="0">
                <a:solidFill>
                  <a:schemeClr val="bg1">
                    <a:lumMod val="50000"/>
                  </a:schemeClr>
                </a:solidFill>
                <a:latin typeface="+mj-lt"/>
                <a:cs typeface="Calibri" panose="020F0502020204030204" pitchFamily="34" charset="0"/>
              </a:rPr>
              <a:t>in </a:t>
            </a:r>
            <a:r>
              <a:rPr lang="en-CA" sz="2200" b="1" dirty="0" smtClean="0">
                <a:solidFill>
                  <a:schemeClr val="bg1">
                    <a:lumMod val="50000"/>
                  </a:schemeClr>
                </a:solidFill>
                <a:latin typeface="+mj-lt"/>
                <a:cs typeface="Calibri" panose="020F0502020204030204" pitchFamily="34" charset="0"/>
              </a:rPr>
              <a:t>transport biofuels </a:t>
            </a:r>
            <a:r>
              <a:rPr lang="en-CA" sz="2200" b="1" dirty="0">
                <a:solidFill>
                  <a:schemeClr val="bg1">
                    <a:lumMod val="50000"/>
                  </a:schemeClr>
                </a:solidFill>
                <a:latin typeface="+mj-lt"/>
                <a:cs typeface="Calibri" panose="020F0502020204030204" pitchFamily="34" charset="0"/>
              </a:rPr>
              <a:t>production and use </a:t>
            </a:r>
            <a:r>
              <a:rPr lang="en-CA" sz="2200" b="1" dirty="0" smtClean="0">
                <a:solidFill>
                  <a:schemeClr val="bg1">
                    <a:lumMod val="50000"/>
                  </a:schemeClr>
                </a:solidFill>
                <a:latin typeface="+mj-lt"/>
                <a:cs typeface="Calibri" panose="020F0502020204030204" pitchFamily="34" charset="0"/>
              </a:rPr>
              <a:t>in </a:t>
            </a:r>
            <a:r>
              <a:rPr lang="en-CA" sz="2200" b="1" dirty="0">
                <a:solidFill>
                  <a:schemeClr val="bg1">
                    <a:lumMod val="50000"/>
                  </a:schemeClr>
                </a:solidFill>
                <a:latin typeface="+mj-lt"/>
                <a:cs typeface="Calibri" panose="020F0502020204030204" pitchFamily="34" charset="0"/>
              </a:rPr>
              <a:t>member </a:t>
            </a:r>
            <a:r>
              <a:rPr lang="en-CA" sz="2200" b="1" dirty="0" smtClean="0">
                <a:solidFill>
                  <a:schemeClr val="bg1">
                    <a:lumMod val="50000"/>
                  </a:schemeClr>
                </a:solidFill>
                <a:latin typeface="+mj-lt"/>
                <a:cs typeface="Calibri" panose="020F0502020204030204" pitchFamily="34" charset="0"/>
              </a:rPr>
              <a:t>countries</a:t>
            </a:r>
            <a:endParaRPr lang="en-CA" sz="22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endParaRPr lang="en-CA" sz="22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CA" sz="2200" b="1" dirty="0" smtClean="0">
                <a:solidFill>
                  <a:schemeClr val="bg1">
                    <a:lumMod val="50000"/>
                  </a:schemeClr>
                </a:solidFill>
                <a:latin typeface="+mj-lt"/>
                <a:cs typeface="Calibri" panose="020F0502020204030204" pitchFamily="34" charset="0"/>
              </a:rPr>
              <a:t>Focuses on </a:t>
            </a:r>
            <a:r>
              <a:rPr lang="en-CA" sz="2200" b="1" dirty="0">
                <a:solidFill>
                  <a:schemeClr val="bg1">
                    <a:lumMod val="50000"/>
                  </a:schemeClr>
                </a:solidFill>
                <a:latin typeface="+mj-lt"/>
                <a:cs typeface="Calibri" panose="020F0502020204030204" pitchFamily="34" charset="0"/>
              </a:rPr>
              <a:t>biofuel policies and the extent to which these biofuels policies have </a:t>
            </a:r>
            <a:r>
              <a:rPr lang="en-CA" sz="2200" b="1" dirty="0" smtClean="0">
                <a:solidFill>
                  <a:schemeClr val="bg1">
                    <a:lumMod val="50000"/>
                  </a:schemeClr>
                </a:solidFill>
                <a:latin typeface="+mj-lt"/>
                <a:cs typeface="Calibri" panose="020F0502020204030204" pitchFamily="34" charset="0"/>
              </a:rPr>
              <a:t>been effective</a:t>
            </a:r>
            <a:endParaRPr lang="en-CA" sz="22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endParaRPr lang="en-CA" sz="22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CA" sz="2200" b="1" dirty="0">
                <a:solidFill>
                  <a:schemeClr val="bg1">
                    <a:lumMod val="50000"/>
                  </a:schemeClr>
                </a:solidFill>
                <a:latin typeface="+mj-lt"/>
                <a:cs typeface="Calibri" panose="020F0502020204030204" pitchFamily="34" charset="0"/>
              </a:rPr>
              <a:t>A</a:t>
            </a:r>
            <a:r>
              <a:rPr lang="en-CA" sz="2200" b="1" dirty="0" smtClean="0">
                <a:solidFill>
                  <a:schemeClr val="bg1">
                    <a:lumMod val="50000"/>
                  </a:schemeClr>
                </a:solidFill>
                <a:latin typeface="+mj-lt"/>
                <a:cs typeface="Calibri" panose="020F0502020204030204" pitchFamily="34" charset="0"/>
              </a:rPr>
              <a:t>ssesses </a:t>
            </a:r>
            <a:r>
              <a:rPr lang="en-CA" sz="2200" b="1" dirty="0">
                <a:solidFill>
                  <a:schemeClr val="bg1">
                    <a:lumMod val="50000"/>
                  </a:schemeClr>
                </a:solidFill>
                <a:latin typeface="+mj-lt"/>
                <a:cs typeface="Calibri" panose="020F0502020204030204" pitchFamily="34" charset="0"/>
              </a:rPr>
              <a:t>the measures taken by member countries to develop or stimulate their respective biofuels </a:t>
            </a:r>
            <a:r>
              <a:rPr lang="en-CA" sz="2200" b="1" dirty="0" smtClean="0">
                <a:solidFill>
                  <a:schemeClr val="bg1">
                    <a:lumMod val="50000"/>
                  </a:schemeClr>
                </a:solidFill>
                <a:latin typeface="+mj-lt"/>
                <a:cs typeface="Calibri" panose="020F0502020204030204" pitchFamily="34" charset="0"/>
              </a:rPr>
              <a:t>sectors, </a:t>
            </a:r>
            <a:r>
              <a:rPr lang="en-CA" sz="2200" b="1" dirty="0">
                <a:solidFill>
                  <a:schemeClr val="bg1">
                    <a:lumMod val="50000"/>
                  </a:schemeClr>
                </a:solidFill>
                <a:latin typeface="+mj-lt"/>
                <a:cs typeface="Calibri" panose="020F0502020204030204" pitchFamily="34" charset="0"/>
              </a:rPr>
              <a:t>including incentives and investment in research, development and commercialization</a:t>
            </a:r>
          </a:p>
          <a:p>
            <a:pPr marL="457200" indent="-457200">
              <a:buFont typeface="Arial" panose="020B0604020202020204" pitchFamily="34" charset="0"/>
              <a:buChar char="•"/>
            </a:pPr>
            <a:endParaRPr lang="en-CA" sz="22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CA" sz="2200" b="1" dirty="0" smtClean="0">
                <a:solidFill>
                  <a:schemeClr val="bg1">
                    <a:lumMod val="50000"/>
                  </a:schemeClr>
                </a:solidFill>
                <a:latin typeface="+mj-lt"/>
                <a:cs typeface="Calibri" panose="020F0502020204030204" pitchFamily="34" charset="0"/>
              </a:rPr>
              <a:t>Provides an update on the </a:t>
            </a:r>
            <a:r>
              <a:rPr lang="en-CA" sz="2200" b="1" dirty="0">
                <a:solidFill>
                  <a:schemeClr val="bg1">
                    <a:lumMod val="50000"/>
                  </a:schemeClr>
                </a:solidFill>
                <a:latin typeface="+mj-lt"/>
                <a:cs typeface="Calibri" panose="020F0502020204030204" pitchFamily="34" charset="0"/>
              </a:rPr>
              <a:t>current status of biofuel sustainability assessments and related discussions that factor into policy development</a:t>
            </a:r>
          </a:p>
          <a:p>
            <a:pPr marL="457200" indent="-457200">
              <a:buFont typeface="Arial" panose="020B0604020202020204" pitchFamily="34" charset="0"/>
              <a:buChar char="•"/>
            </a:pPr>
            <a:endParaRPr lang="en-CA" sz="22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endParaRPr lang="en-GB" sz="2500" b="1" dirty="0">
              <a:solidFill>
                <a:schemeClr val="bg1">
                  <a:lumMod val="50000"/>
                </a:schemeClr>
              </a:solidFill>
              <a:latin typeface="+mj-lt"/>
              <a:cs typeface="Calibri" panose="020F0502020204030204" pitchFamily="34" charset="0"/>
            </a:endParaRPr>
          </a:p>
        </p:txBody>
      </p:sp>
      <p:sp>
        <p:nvSpPr>
          <p:cNvPr id="6" name="Text Box 24"/>
          <p:cNvSpPr txBox="1">
            <a:spLocks noChangeArrowheads="1"/>
          </p:cNvSpPr>
          <p:nvPr/>
        </p:nvSpPr>
        <p:spPr bwMode="auto">
          <a:xfrm>
            <a:off x="0" y="44624"/>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2223109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2618" y="597810"/>
            <a:ext cx="9001000" cy="520142"/>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Implementation agenda report- 2018 Update</a:t>
            </a:r>
          </a:p>
        </p:txBody>
      </p:sp>
      <p:pic>
        <p:nvPicPr>
          <p:cNvPr id="2" name="Picture 1"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97000" y="1268761"/>
            <a:ext cx="3227776" cy="4104456"/>
          </a:xfrm>
          <a:prstGeom prst="rect">
            <a:avLst/>
          </a:prstGeom>
        </p:spPr>
      </p:pic>
      <p:sp>
        <p:nvSpPr>
          <p:cNvPr id="5" name="TextBox 4"/>
          <p:cNvSpPr txBox="1"/>
          <p:nvPr/>
        </p:nvSpPr>
        <p:spPr bwMode="auto">
          <a:xfrm>
            <a:off x="12688" y="1340768"/>
            <a:ext cx="5684311" cy="4998291"/>
          </a:xfrm>
          <a:prstGeom prst="rect">
            <a:avLst/>
          </a:prstGeom>
          <a:noFill/>
          <a:ln w="9525">
            <a:noFill/>
            <a:miter lim="800000"/>
            <a:headEnd/>
            <a:tailEnd/>
          </a:ln>
        </p:spPr>
        <p:txBody>
          <a:bodyPr wrap="square" lIns="0" tIns="27432" rIns="0" bIns="0" rtlCol="0">
            <a:spAutoFit/>
          </a:bodyPr>
          <a:lstStyle/>
          <a:p>
            <a:pPr marL="457200" indent="-457200">
              <a:buFont typeface="Arial" panose="020B0604020202020204" pitchFamily="34" charset="0"/>
              <a:buChar char="•"/>
            </a:pPr>
            <a:r>
              <a:rPr lang="en-US" sz="2300" b="1" dirty="0" smtClean="0">
                <a:solidFill>
                  <a:schemeClr val="bg1">
                    <a:lumMod val="50000"/>
                  </a:schemeClr>
                </a:solidFill>
                <a:latin typeface="+mj-lt"/>
                <a:cs typeface="Calibri" panose="020F0502020204030204" pitchFamily="34" charset="0"/>
              </a:rPr>
              <a:t>Four updates of the report has been published by Task 39 in the past including 2007, 2009, 2014 and 2017</a:t>
            </a:r>
          </a:p>
          <a:p>
            <a:pPr marL="457200" indent="-457200">
              <a:buFont typeface="Arial" panose="020B0604020202020204" pitchFamily="34" charset="0"/>
              <a:buChar char="•"/>
            </a:pPr>
            <a:endParaRPr lang="en-US" sz="23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US" sz="2300" b="1" dirty="0" smtClean="0">
                <a:solidFill>
                  <a:schemeClr val="bg1">
                    <a:lumMod val="50000"/>
                  </a:schemeClr>
                </a:solidFill>
                <a:latin typeface="+mj-lt"/>
                <a:cs typeface="Calibri" panose="020F0502020204030204" pitchFamily="34" charset="0"/>
              </a:rPr>
              <a:t>180-page report comprised of 18 chapters</a:t>
            </a:r>
          </a:p>
          <a:p>
            <a:pPr marL="914400" indent="-457200">
              <a:buFont typeface="Wingdings" panose="05000000000000000000" pitchFamily="2" charset="2"/>
              <a:buChar char="Ø"/>
            </a:pPr>
            <a:r>
              <a:rPr lang="en-US" sz="2000" b="1" dirty="0" smtClean="0">
                <a:solidFill>
                  <a:schemeClr val="bg1">
                    <a:lumMod val="50000"/>
                  </a:schemeClr>
                </a:solidFill>
                <a:latin typeface="+mj-lt"/>
                <a:cs typeface="Calibri" panose="020F0502020204030204" pitchFamily="34" charset="0"/>
              </a:rPr>
              <a:t>Chapter 1: global biofuels production and use</a:t>
            </a:r>
          </a:p>
          <a:p>
            <a:pPr marL="914400" indent="-457200">
              <a:buFont typeface="Wingdings" panose="05000000000000000000" pitchFamily="2" charset="2"/>
              <a:buChar char="Ø"/>
            </a:pPr>
            <a:r>
              <a:rPr lang="en-US" sz="2000" b="1" dirty="0" smtClean="0">
                <a:solidFill>
                  <a:schemeClr val="bg1">
                    <a:lumMod val="50000"/>
                  </a:schemeClr>
                </a:solidFill>
                <a:latin typeface="+mj-lt"/>
                <a:cs typeface="Calibri" panose="020F0502020204030204" pitchFamily="34" charset="0"/>
              </a:rPr>
              <a:t>Chapters 2-17: biofuel policies in </a:t>
            </a:r>
            <a:r>
              <a:rPr lang="en-US" sz="2000" b="1" dirty="0" smtClean="0">
                <a:solidFill>
                  <a:schemeClr val="bg1">
                    <a:lumMod val="50000"/>
                  </a:schemeClr>
                </a:solidFill>
                <a:latin typeface="+mj-lt"/>
                <a:cs typeface="Calibri" panose="020F0502020204030204" pitchFamily="34" charset="0"/>
              </a:rPr>
              <a:t>16 countries </a:t>
            </a:r>
            <a:r>
              <a:rPr lang="en-US" sz="2000" b="1" dirty="0" smtClean="0">
                <a:solidFill>
                  <a:schemeClr val="bg1">
                    <a:lumMod val="50000"/>
                  </a:schemeClr>
                </a:solidFill>
                <a:latin typeface="+mj-lt"/>
                <a:cs typeface="Calibri" panose="020F0502020204030204" pitchFamily="34" charset="0"/>
              </a:rPr>
              <a:t>(country chapters)</a:t>
            </a:r>
          </a:p>
          <a:p>
            <a:pPr marL="914400" indent="-457200">
              <a:buFont typeface="Wingdings" panose="05000000000000000000" pitchFamily="2" charset="2"/>
              <a:buChar char="Ø"/>
            </a:pPr>
            <a:r>
              <a:rPr lang="en-US" sz="2000" b="1" dirty="0" smtClean="0">
                <a:solidFill>
                  <a:schemeClr val="bg1">
                    <a:lumMod val="50000"/>
                  </a:schemeClr>
                </a:solidFill>
                <a:latin typeface="+mj-lt"/>
                <a:cs typeface="Calibri" panose="020F0502020204030204" pitchFamily="34" charset="0"/>
              </a:rPr>
              <a:t>Chapter 18: Compare and contrast biofuel policies </a:t>
            </a:r>
          </a:p>
          <a:p>
            <a:pPr marL="457200" indent="-457200">
              <a:buFont typeface="Wingdings" panose="05000000000000000000" pitchFamily="2" charset="2"/>
              <a:buChar char="Ø"/>
            </a:pPr>
            <a:endParaRPr lang="en-US" sz="2000" b="1" dirty="0">
              <a:solidFill>
                <a:schemeClr val="bg1">
                  <a:lumMod val="50000"/>
                </a:schemeClr>
              </a:solidFill>
              <a:latin typeface="+mj-lt"/>
              <a:cs typeface="Calibri" panose="020F0502020204030204" pitchFamily="34" charset="0"/>
            </a:endParaRPr>
          </a:p>
          <a:p>
            <a:r>
              <a:rPr lang="en-US" sz="1500" b="1" dirty="0" smtClean="0">
                <a:solidFill>
                  <a:schemeClr val="bg1">
                    <a:lumMod val="50000"/>
                  </a:schemeClr>
                </a:solidFill>
                <a:latin typeface="+mj-lt"/>
                <a:cs typeface="Calibri" panose="020F0502020204030204" pitchFamily="34" charset="0"/>
              </a:rPr>
              <a:t>The full report and executive summary are available at “Member Only” section of the Task 39 website. The embargo period ends in December 2019. </a:t>
            </a:r>
            <a:endParaRPr lang="en-US" sz="1500" b="1" dirty="0">
              <a:solidFill>
                <a:schemeClr val="bg1">
                  <a:lumMod val="50000"/>
                </a:schemeClr>
              </a:solidFill>
              <a:latin typeface="+mj-lt"/>
              <a:cs typeface="Calibri" panose="020F0502020204030204" pitchFamily="34" charset="0"/>
            </a:endParaRPr>
          </a:p>
        </p:txBody>
      </p:sp>
      <p:sp>
        <p:nvSpPr>
          <p:cNvPr id="8"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3016123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640" y="2332"/>
            <a:ext cx="9170640" cy="6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itle 1"/>
          <p:cNvSpPr>
            <a:spLocks noGrp="1"/>
          </p:cNvSpPr>
          <p:nvPr>
            <p:ph type="title"/>
          </p:nvPr>
        </p:nvSpPr>
        <p:spPr>
          <a:xfrm>
            <a:off x="107504" y="809328"/>
            <a:ext cx="8856984" cy="5400600"/>
          </a:xfrm>
        </p:spPr>
        <p:txBody>
          <a:bodyPr/>
          <a:lstStyle/>
          <a:p>
            <a:r>
              <a:rPr lang="en-US" dirty="0" smtClean="0"/>
              <a:t>Methodology</a:t>
            </a:r>
            <a:br>
              <a:rPr lang="en-US" dirty="0" smtClean="0"/>
            </a:br>
            <a:r>
              <a:rPr lang="en-US" sz="1500" dirty="0" smtClean="0">
                <a:solidFill>
                  <a:schemeClr val="bg2"/>
                </a:solidFill>
              </a:rPr>
              <a:t/>
            </a:r>
            <a:br>
              <a:rPr lang="en-US" sz="1500" dirty="0" smtClean="0">
                <a:solidFill>
                  <a:schemeClr val="bg2"/>
                </a:solidFill>
              </a:rPr>
            </a:br>
            <a:r>
              <a:rPr lang="en-US" sz="2500" dirty="0"/>
              <a:t>1. </a:t>
            </a:r>
            <a:r>
              <a:rPr lang="en-US" sz="2200" dirty="0"/>
              <a:t>Developed </a:t>
            </a:r>
            <a:r>
              <a:rPr lang="en-US" sz="2200" dirty="0" smtClean="0"/>
              <a:t>a new questionnaire</a:t>
            </a:r>
            <a:br>
              <a:rPr lang="en-US" sz="2200" dirty="0" smtClean="0"/>
            </a:br>
            <a:r>
              <a:rPr lang="en-US" sz="1500" dirty="0"/>
              <a:t/>
            </a:r>
            <a:br>
              <a:rPr lang="en-US" sz="1500" dirty="0"/>
            </a:br>
            <a:r>
              <a:rPr lang="en-US" sz="2200" dirty="0"/>
              <a:t>2. Sent out the questionnaire to </a:t>
            </a:r>
            <a:r>
              <a:rPr lang="en-US" sz="2200" dirty="0" smtClean="0"/>
              <a:t>member countries</a:t>
            </a:r>
            <a:br>
              <a:rPr lang="en-US" sz="2200" dirty="0" smtClean="0"/>
            </a:br>
            <a:r>
              <a:rPr lang="en-US" sz="1500" dirty="0" smtClean="0"/>
              <a:t/>
            </a:r>
            <a:br>
              <a:rPr lang="en-US" sz="1500" dirty="0" smtClean="0"/>
            </a:br>
            <a:r>
              <a:rPr lang="en-US" sz="2200" dirty="0" smtClean="0"/>
              <a:t>3</a:t>
            </a:r>
            <a:r>
              <a:rPr lang="en-US" sz="2200" dirty="0"/>
              <a:t>. Collected </a:t>
            </a:r>
            <a:r>
              <a:rPr lang="en-US" sz="2200" dirty="0" smtClean="0"/>
              <a:t>the </a:t>
            </a:r>
            <a:r>
              <a:rPr lang="en-US" sz="2200" dirty="0"/>
              <a:t>completed </a:t>
            </a:r>
            <a:r>
              <a:rPr lang="en-US" sz="2200" dirty="0" smtClean="0"/>
              <a:t>questionnaires from country representatives, complied the information and reviewed/ incorporated recent related publications </a:t>
            </a:r>
            <a:br>
              <a:rPr lang="en-US" sz="2200" dirty="0" smtClean="0"/>
            </a:br>
            <a:r>
              <a:rPr lang="en-US" sz="1500" dirty="0" smtClean="0"/>
              <a:t> </a:t>
            </a:r>
            <a:r>
              <a:rPr lang="en-US" sz="1500" dirty="0"/>
              <a:t/>
            </a:r>
            <a:br>
              <a:rPr lang="en-US" sz="1500" dirty="0"/>
            </a:br>
            <a:r>
              <a:rPr lang="en-US" sz="2200" dirty="0"/>
              <a:t>4. </a:t>
            </a:r>
            <a:r>
              <a:rPr lang="en-US" sz="2200" dirty="0" smtClean="0"/>
              <a:t>“Polished” each country’s contribution to try to make them more comparable </a:t>
            </a:r>
            <a:br>
              <a:rPr lang="en-US" sz="2200" dirty="0" smtClean="0"/>
            </a:br>
            <a:r>
              <a:rPr lang="en-US" sz="1500" dirty="0"/>
              <a:t/>
            </a:r>
            <a:br>
              <a:rPr lang="en-US" sz="1500" dirty="0"/>
            </a:br>
            <a:r>
              <a:rPr lang="en-US" sz="2200" dirty="0"/>
              <a:t>5. </a:t>
            </a:r>
            <a:r>
              <a:rPr lang="en-US" sz="2200" dirty="0" smtClean="0"/>
              <a:t>Shared </a:t>
            </a:r>
            <a:r>
              <a:rPr lang="en-US" sz="2200" dirty="0"/>
              <a:t>the </a:t>
            </a:r>
            <a:r>
              <a:rPr lang="en-US" sz="2200" dirty="0" smtClean="0"/>
              <a:t>draft country </a:t>
            </a:r>
            <a:r>
              <a:rPr lang="en-US" sz="2200" dirty="0"/>
              <a:t>sections </a:t>
            </a:r>
            <a:r>
              <a:rPr lang="en-US" sz="2200" dirty="0" smtClean="0"/>
              <a:t>with each country </a:t>
            </a:r>
            <a:r>
              <a:rPr lang="en-US" sz="2200" dirty="0"/>
              <a:t>representatives </a:t>
            </a:r>
            <a:r>
              <a:rPr lang="en-US" sz="2200" dirty="0" smtClean="0"/>
              <a:t>for their review/feedback</a:t>
            </a:r>
            <a:br>
              <a:rPr lang="en-US" sz="2200" dirty="0" smtClean="0"/>
            </a:br>
            <a:r>
              <a:rPr lang="en-US" sz="1500" dirty="0"/>
              <a:t/>
            </a:r>
            <a:br>
              <a:rPr lang="en-US" sz="1500" dirty="0"/>
            </a:br>
            <a:r>
              <a:rPr lang="en-US" sz="2200" dirty="0"/>
              <a:t>6. Prepared a</a:t>
            </a:r>
            <a:r>
              <a:rPr lang="en-US" sz="2200" dirty="0" smtClean="0"/>
              <a:t> draft </a:t>
            </a:r>
            <a:r>
              <a:rPr lang="en-CA" sz="2200" dirty="0" smtClean="0"/>
              <a:t>implementation </a:t>
            </a:r>
            <a:r>
              <a:rPr lang="en-CA" sz="2200" dirty="0"/>
              <a:t>agendas </a:t>
            </a:r>
            <a:r>
              <a:rPr lang="en-CA" sz="2200" dirty="0" smtClean="0"/>
              <a:t>report</a:t>
            </a:r>
            <a:endParaRPr lang="en-CA" sz="2200" dirty="0"/>
          </a:p>
        </p:txBody>
      </p:sp>
      <p:sp>
        <p:nvSpPr>
          <p:cNvPr id="7"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3263972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07504" y="692696"/>
            <a:ext cx="9001000" cy="1012585"/>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Existing policies and incentives for biofuel production and use </a:t>
            </a:r>
          </a:p>
        </p:txBody>
      </p:sp>
      <p:pic>
        <p:nvPicPr>
          <p:cNvPr id="14" name="Picture 13"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060848"/>
            <a:ext cx="9144000" cy="2633127"/>
          </a:xfrm>
          <a:prstGeom prst="rect">
            <a:avLst/>
          </a:prstGeom>
        </p:spPr>
      </p:pic>
      <p:sp>
        <p:nvSpPr>
          <p:cNvPr id="16" name="Text Box 24"/>
          <p:cNvSpPr txBox="1">
            <a:spLocks noChangeArrowheads="1"/>
          </p:cNvSpPr>
          <p:nvPr/>
        </p:nvSpPr>
        <p:spPr bwMode="auto">
          <a:xfrm>
            <a:off x="0" y="26740"/>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351287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07504" y="692696"/>
            <a:ext cx="9001000" cy="6004721"/>
          </a:xfrm>
          <a:prstGeom prst="rect">
            <a:avLst/>
          </a:prstGeom>
          <a:noFill/>
          <a:ln w="9525">
            <a:noFill/>
            <a:miter lim="800000"/>
            <a:headEnd/>
            <a:tailEnd/>
          </a:ln>
        </p:spPr>
        <p:txBody>
          <a:bodyPr wrap="square" lIns="0" tIns="27432" rIns="0" bIns="0" rtlCol="0">
            <a:spAutoFit/>
          </a:bodyPr>
          <a:lstStyle/>
          <a:p>
            <a:r>
              <a:rPr lang="en-US" sz="3200" b="1" dirty="0" smtClean="0">
                <a:solidFill>
                  <a:schemeClr val="bg1">
                    <a:lumMod val="50000"/>
                  </a:schemeClr>
                </a:solidFill>
                <a:latin typeface="+mj-lt"/>
                <a:cs typeface="Calibri" panose="020F0502020204030204" pitchFamily="34" charset="0"/>
              </a:rPr>
              <a:t>Implementation agenda report</a:t>
            </a:r>
          </a:p>
          <a:p>
            <a:pPr marL="457200" indent="-457200">
              <a:buFont typeface="Arial" panose="020B0604020202020204" pitchFamily="34" charset="0"/>
              <a:buChar char="•"/>
            </a:pPr>
            <a:endParaRPr lang="en-US" sz="15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US" sz="2500" b="1" dirty="0" smtClean="0">
                <a:solidFill>
                  <a:schemeClr val="bg1">
                    <a:lumMod val="50000"/>
                  </a:schemeClr>
                </a:solidFill>
                <a:latin typeface="+mj-lt"/>
                <a:cs typeface="Calibri" panose="020F0502020204030204" pitchFamily="34" charset="0"/>
              </a:rPr>
              <a:t>Main drivers for biofuels policy</a:t>
            </a:r>
          </a:p>
          <a:p>
            <a:pPr marL="457200" indent="-457200">
              <a:buFont typeface="Arial" panose="020B0604020202020204" pitchFamily="34" charset="0"/>
              <a:buChar char="•"/>
            </a:pPr>
            <a:endParaRPr lang="en-US" sz="1500" b="1" dirty="0" smtClean="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US" sz="2500" b="1" dirty="0" smtClean="0">
                <a:solidFill>
                  <a:schemeClr val="bg1">
                    <a:lumMod val="50000"/>
                  </a:schemeClr>
                </a:solidFill>
                <a:latin typeface="+mj-lt"/>
                <a:cs typeface="Calibri" panose="020F0502020204030204" pitchFamily="34" charset="0"/>
              </a:rPr>
              <a:t>Biofuels policy </a:t>
            </a:r>
          </a:p>
          <a:p>
            <a:pPr marL="640080" indent="-457200">
              <a:buFont typeface="Wingdings" panose="05000000000000000000" pitchFamily="2" charset="2"/>
              <a:buChar char="§"/>
            </a:pPr>
            <a:r>
              <a:rPr lang="en-US" sz="2500" b="1" dirty="0" smtClean="0">
                <a:solidFill>
                  <a:schemeClr val="bg1">
                    <a:lumMod val="50000"/>
                  </a:schemeClr>
                </a:solidFill>
                <a:latin typeface="+mj-lt"/>
                <a:cs typeface="Calibri" panose="020F0502020204030204" pitchFamily="34" charset="0"/>
              </a:rPr>
              <a:t>Market-pull</a:t>
            </a:r>
          </a:p>
          <a:p>
            <a:pPr marL="914400" indent="-457200">
              <a:buFont typeface="Wingdings" panose="05000000000000000000" pitchFamily="2" charset="2"/>
              <a:buChar char="Ø"/>
            </a:pPr>
            <a:r>
              <a:rPr lang="en-US" sz="2000" b="1" dirty="0" smtClean="0">
                <a:solidFill>
                  <a:schemeClr val="bg1">
                    <a:lumMod val="50000"/>
                  </a:schemeClr>
                </a:solidFill>
                <a:latin typeface="+mj-lt"/>
                <a:cs typeface="Calibri" panose="020F0502020204030204" pitchFamily="34" charset="0"/>
              </a:rPr>
              <a:t>Biofuels obligations (e.g. blending mandates) </a:t>
            </a:r>
          </a:p>
          <a:p>
            <a:pPr marL="914400" indent="-457200">
              <a:buFont typeface="Wingdings" panose="05000000000000000000" pitchFamily="2" charset="2"/>
              <a:buChar char="Ø"/>
            </a:pPr>
            <a:r>
              <a:rPr lang="en-US" sz="2000" b="1" dirty="0" smtClean="0">
                <a:solidFill>
                  <a:schemeClr val="bg1">
                    <a:lumMod val="50000"/>
                  </a:schemeClr>
                </a:solidFill>
                <a:latin typeface="+mj-lt"/>
                <a:cs typeface="Calibri" panose="020F0502020204030204" pitchFamily="34" charset="0"/>
              </a:rPr>
              <a:t>Excise duty reductions </a:t>
            </a:r>
          </a:p>
          <a:p>
            <a:pPr marL="914400" indent="-457200">
              <a:buFont typeface="Wingdings" panose="05000000000000000000" pitchFamily="2" charset="2"/>
              <a:buChar char="Ø"/>
            </a:pPr>
            <a:r>
              <a:rPr lang="en-US" sz="2000" b="1" dirty="0" smtClean="0">
                <a:solidFill>
                  <a:schemeClr val="bg1">
                    <a:lumMod val="50000"/>
                  </a:schemeClr>
                </a:solidFill>
                <a:latin typeface="+mj-lt"/>
                <a:cs typeface="Calibri" panose="020F0502020204030204" pitchFamily="34" charset="0"/>
              </a:rPr>
              <a:t>Fiscal incentives</a:t>
            </a:r>
          </a:p>
          <a:p>
            <a:pPr marL="914400" indent="-457200">
              <a:buFont typeface="Wingdings" panose="05000000000000000000" pitchFamily="2" charset="2"/>
              <a:buChar char="Ø"/>
            </a:pPr>
            <a:r>
              <a:rPr lang="en-US" sz="2000" b="1" dirty="0">
                <a:solidFill>
                  <a:schemeClr val="bg1">
                    <a:lumMod val="50000"/>
                  </a:schemeClr>
                </a:solidFill>
                <a:latin typeface="+mj-lt"/>
                <a:cs typeface="Calibri" panose="020F0502020204030204" pitchFamily="34" charset="0"/>
              </a:rPr>
              <a:t>Investment subsidies </a:t>
            </a:r>
            <a:endParaRPr lang="en-US" sz="2000" b="1" dirty="0" smtClean="0">
              <a:solidFill>
                <a:schemeClr val="bg1">
                  <a:lumMod val="50000"/>
                </a:schemeClr>
              </a:solidFill>
              <a:latin typeface="+mj-lt"/>
              <a:cs typeface="Calibri" panose="020F0502020204030204" pitchFamily="34" charset="0"/>
            </a:endParaRPr>
          </a:p>
          <a:p>
            <a:pPr marL="640080" indent="-342900">
              <a:buFont typeface="Wingdings" panose="05000000000000000000" pitchFamily="2" charset="2"/>
              <a:buChar char="§"/>
            </a:pPr>
            <a:r>
              <a:rPr lang="en-US" sz="2500" b="1" dirty="0" smtClean="0">
                <a:solidFill>
                  <a:schemeClr val="bg1">
                    <a:lumMod val="50000"/>
                  </a:schemeClr>
                </a:solidFill>
                <a:latin typeface="+mj-lt"/>
                <a:cs typeface="Calibri" panose="020F0502020204030204" pitchFamily="34" charset="0"/>
              </a:rPr>
              <a:t>Technology Push </a:t>
            </a:r>
          </a:p>
          <a:p>
            <a:pPr marL="914400" indent="-457200">
              <a:buFont typeface="Wingdings" panose="05000000000000000000" pitchFamily="2" charset="2"/>
              <a:buChar char="Ø"/>
            </a:pPr>
            <a:r>
              <a:rPr lang="en-US" sz="2000" b="1" dirty="0" smtClean="0">
                <a:solidFill>
                  <a:schemeClr val="bg1">
                    <a:lumMod val="50000"/>
                  </a:schemeClr>
                </a:solidFill>
                <a:cs typeface="Calibri" panose="020F0502020204030204" pitchFamily="34" charset="0"/>
              </a:rPr>
              <a:t>Grant programs (pilot scale, demo scale…)</a:t>
            </a:r>
            <a:endParaRPr lang="en-US" sz="2000" b="1" dirty="0">
              <a:solidFill>
                <a:schemeClr val="bg1">
                  <a:lumMod val="50000"/>
                </a:schemeClr>
              </a:solidFill>
              <a:cs typeface="Calibri" panose="020F0502020204030204" pitchFamily="34" charset="0"/>
            </a:endParaRPr>
          </a:p>
          <a:p>
            <a:pPr marL="914400" indent="-457200">
              <a:buFont typeface="Wingdings" panose="05000000000000000000" pitchFamily="2" charset="2"/>
              <a:buChar char="Ø"/>
            </a:pPr>
            <a:r>
              <a:rPr lang="en-US" sz="2000" b="1" dirty="0">
                <a:solidFill>
                  <a:schemeClr val="bg1">
                    <a:lumMod val="50000"/>
                  </a:schemeClr>
                </a:solidFill>
                <a:cs typeface="Calibri" panose="020F0502020204030204" pitchFamily="34" charset="0"/>
              </a:rPr>
              <a:t>Loan guarantees and credit lines </a:t>
            </a:r>
          </a:p>
          <a:p>
            <a:pPr marL="914400" indent="-457200" algn="just">
              <a:lnSpc>
                <a:spcPct val="107000"/>
              </a:lnSpc>
              <a:buFont typeface="Wingdings" panose="05000000000000000000" pitchFamily="2" charset="2"/>
              <a:buChar char="Ø"/>
            </a:pPr>
            <a:r>
              <a:rPr lang="en-US" sz="2000" b="1" dirty="0">
                <a:solidFill>
                  <a:schemeClr val="bg1">
                    <a:lumMod val="50000"/>
                  </a:schemeClr>
                </a:solidFill>
                <a:cs typeface="Calibri" panose="020F0502020204030204" pitchFamily="34" charset="0"/>
              </a:rPr>
              <a:t>Financial incentives for feedstock development and logistics</a:t>
            </a:r>
          </a:p>
          <a:p>
            <a:pPr marL="914400" indent="-457200">
              <a:buFont typeface="Wingdings" panose="05000000000000000000" pitchFamily="2" charset="2"/>
              <a:buChar char="Ø"/>
            </a:pPr>
            <a:endParaRPr lang="en-US" sz="15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GB" sz="2500" b="1" dirty="0">
                <a:solidFill>
                  <a:schemeClr val="bg1">
                    <a:lumMod val="50000"/>
                  </a:schemeClr>
                </a:solidFill>
                <a:latin typeface="+mj-lt"/>
                <a:cs typeface="Calibri" panose="020F0502020204030204" pitchFamily="34" charset="0"/>
              </a:rPr>
              <a:t>Promotion of advanced </a:t>
            </a:r>
            <a:r>
              <a:rPr lang="en-GB" sz="2500" b="1" dirty="0" smtClean="0">
                <a:solidFill>
                  <a:schemeClr val="bg1">
                    <a:lumMod val="50000"/>
                  </a:schemeClr>
                </a:solidFill>
                <a:latin typeface="+mj-lt"/>
                <a:cs typeface="Calibri" panose="020F0502020204030204" pitchFamily="34" charset="0"/>
              </a:rPr>
              <a:t>biofuels</a:t>
            </a:r>
          </a:p>
          <a:p>
            <a:pPr marL="457200" indent="-457200">
              <a:buFont typeface="Arial" panose="020B0604020202020204" pitchFamily="34" charset="0"/>
              <a:buChar char="•"/>
            </a:pPr>
            <a:endParaRPr lang="en-US" sz="1000" b="1" dirty="0">
              <a:solidFill>
                <a:schemeClr val="bg1">
                  <a:lumMod val="50000"/>
                </a:schemeClr>
              </a:solidFill>
              <a:latin typeface="+mj-lt"/>
              <a:cs typeface="Calibri" panose="020F0502020204030204" pitchFamily="34" charset="0"/>
            </a:endParaRPr>
          </a:p>
          <a:p>
            <a:pPr marL="457200" indent="-457200">
              <a:buFont typeface="Arial" panose="020B0604020202020204" pitchFamily="34" charset="0"/>
              <a:buChar char="•"/>
            </a:pPr>
            <a:r>
              <a:rPr lang="en-GB" sz="2500" b="1" dirty="0">
                <a:solidFill>
                  <a:schemeClr val="bg1">
                    <a:lumMod val="50000"/>
                  </a:schemeClr>
                </a:solidFill>
                <a:latin typeface="+mj-lt"/>
                <a:cs typeface="Calibri" panose="020F0502020204030204" pitchFamily="34" charset="0"/>
              </a:rPr>
              <a:t>Market development and policy effectiveness </a:t>
            </a:r>
            <a:endParaRPr lang="en-US" sz="2500" b="1" dirty="0">
              <a:solidFill>
                <a:schemeClr val="bg1">
                  <a:lumMod val="50000"/>
                </a:schemeClr>
              </a:solidFill>
              <a:latin typeface="+mj-lt"/>
              <a:cs typeface="Calibri" panose="020F0502020204030204" pitchFamily="34" charset="0"/>
            </a:endParaRPr>
          </a:p>
        </p:txBody>
      </p:sp>
      <p:sp>
        <p:nvSpPr>
          <p:cNvPr id="6"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3413027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35496" y="548680"/>
            <a:ext cx="9001000" cy="473976"/>
          </a:xfrm>
          <a:prstGeom prst="rect">
            <a:avLst/>
          </a:prstGeom>
          <a:noFill/>
          <a:ln w="9525">
            <a:noFill/>
            <a:miter lim="800000"/>
            <a:headEnd/>
            <a:tailEnd/>
          </a:ln>
        </p:spPr>
        <p:txBody>
          <a:bodyPr wrap="square" lIns="0" tIns="27432" rIns="0" bIns="0" rtlCol="0">
            <a:spAutoFit/>
          </a:bodyPr>
          <a:lstStyle/>
          <a:p>
            <a:r>
              <a:rPr lang="en-US" sz="2900" b="1" dirty="0" smtClean="0">
                <a:solidFill>
                  <a:schemeClr val="bg1">
                    <a:lumMod val="50000"/>
                  </a:schemeClr>
                </a:solidFill>
                <a:latin typeface="+mj-lt"/>
                <a:cs typeface="Calibri" panose="020F0502020204030204" pitchFamily="34" charset="0"/>
              </a:rPr>
              <a:t>Market-pull policies for biofuel production and use </a:t>
            </a:r>
          </a:p>
        </p:txBody>
      </p:sp>
      <p:graphicFrame>
        <p:nvGraphicFramePr>
          <p:cNvPr id="3" name="Table 2"/>
          <p:cNvGraphicFramePr>
            <a:graphicFrameLocks noGrp="1"/>
          </p:cNvGraphicFramePr>
          <p:nvPr>
            <p:extLst>
              <p:ext uri="{D42A27DB-BD31-4B8C-83A1-F6EECF244321}">
                <p14:modId xmlns:p14="http://schemas.microsoft.com/office/powerpoint/2010/main" val="2855143300"/>
              </p:ext>
            </p:extLst>
          </p:nvPr>
        </p:nvGraphicFramePr>
        <p:xfrm>
          <a:off x="107504" y="1120006"/>
          <a:ext cx="9001000" cy="5117306"/>
        </p:xfrm>
        <a:graphic>
          <a:graphicData uri="http://schemas.openxmlformats.org/drawingml/2006/table">
            <a:tbl>
              <a:tblPr firstRow="1" firstCol="1" bandRow="1">
                <a:tableStyleId>{5C22544A-7EE6-4342-B048-85BDC9FD1C3A}</a:tableStyleId>
              </a:tblPr>
              <a:tblGrid>
                <a:gridCol w="891155">
                  <a:extLst>
                    <a:ext uri="{9D8B030D-6E8A-4147-A177-3AD203B41FA5}">
                      <a16:colId xmlns:a16="http://schemas.microsoft.com/office/drawing/2014/main" xmlns="" val="20000"/>
                    </a:ext>
                  </a:extLst>
                </a:gridCol>
                <a:gridCol w="3100823">
                  <a:extLst>
                    <a:ext uri="{9D8B030D-6E8A-4147-A177-3AD203B41FA5}">
                      <a16:colId xmlns:a16="http://schemas.microsoft.com/office/drawing/2014/main" xmlns="" val="20001"/>
                    </a:ext>
                  </a:extLst>
                </a:gridCol>
                <a:gridCol w="3458610">
                  <a:extLst>
                    <a:ext uri="{9D8B030D-6E8A-4147-A177-3AD203B41FA5}">
                      <a16:colId xmlns:a16="http://schemas.microsoft.com/office/drawing/2014/main" xmlns="" val="20002"/>
                    </a:ext>
                  </a:extLst>
                </a:gridCol>
                <a:gridCol w="1550412">
                  <a:extLst>
                    <a:ext uri="{9D8B030D-6E8A-4147-A177-3AD203B41FA5}">
                      <a16:colId xmlns:a16="http://schemas.microsoft.com/office/drawing/2014/main" xmlns="" val="20003"/>
                    </a:ext>
                  </a:extLst>
                </a:gridCol>
              </a:tblGrid>
              <a:tr h="244792">
                <a:tc>
                  <a:txBody>
                    <a:bodyPr/>
                    <a:lstStyle/>
                    <a:p>
                      <a:pPr marL="0" marR="0" algn="just">
                        <a:spcBef>
                          <a:spcPts val="0"/>
                        </a:spcBef>
                        <a:spcAft>
                          <a:spcPts val="0"/>
                        </a:spcAft>
                      </a:pPr>
                      <a:r>
                        <a:rPr lang="en-CA" sz="900" b="1" dirty="0">
                          <a:solidFill>
                            <a:schemeClr val="bg2"/>
                          </a:solidFill>
                          <a:effectLst/>
                        </a:rPr>
                        <a:t>Country</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0" marR="0" algn="just">
                        <a:spcBef>
                          <a:spcPts val="0"/>
                        </a:spcBef>
                        <a:spcAft>
                          <a:spcPts val="0"/>
                        </a:spcAft>
                      </a:pPr>
                      <a:r>
                        <a:rPr lang="en-GB" sz="900" b="1" dirty="0">
                          <a:solidFill>
                            <a:schemeClr val="bg2"/>
                          </a:solidFill>
                          <a:effectLst/>
                        </a:rPr>
                        <a:t>Biofuels mandates</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0" marR="0" algn="just">
                        <a:spcBef>
                          <a:spcPts val="0"/>
                        </a:spcBef>
                        <a:spcAft>
                          <a:spcPts val="0"/>
                        </a:spcAft>
                      </a:pPr>
                      <a:r>
                        <a:rPr lang="en-CA" sz="900" b="1" dirty="0">
                          <a:solidFill>
                            <a:schemeClr val="bg2"/>
                          </a:solidFill>
                          <a:effectLst/>
                        </a:rPr>
                        <a:t>Fuel excise tax reduction/exemption</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0" marR="0" algn="l">
                        <a:spcBef>
                          <a:spcPts val="0"/>
                        </a:spcBef>
                        <a:spcAft>
                          <a:spcPts val="0"/>
                        </a:spcAft>
                      </a:pPr>
                      <a:r>
                        <a:rPr lang="en-CA" sz="900" b="1" dirty="0">
                          <a:solidFill>
                            <a:schemeClr val="bg2"/>
                          </a:solidFill>
                          <a:effectLst/>
                        </a:rPr>
                        <a:t>Other policy mechanisms</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0"/>
                  </a:ext>
                </a:extLst>
              </a:tr>
              <a:tr h="489585">
                <a:tc>
                  <a:txBody>
                    <a:bodyPr/>
                    <a:lstStyle/>
                    <a:p>
                      <a:pPr marL="0" marR="0" algn="just">
                        <a:spcBef>
                          <a:spcPts val="0"/>
                        </a:spcBef>
                        <a:spcAft>
                          <a:spcPts val="0"/>
                        </a:spcAft>
                      </a:pPr>
                      <a:r>
                        <a:rPr lang="en-CA" sz="900" b="1" dirty="0">
                          <a:solidFill>
                            <a:schemeClr val="bg2"/>
                          </a:solidFill>
                          <a:effectLst/>
                        </a:rPr>
                        <a:t>Australia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6680" marR="0" indent="-106680" algn="l">
                        <a:spcBef>
                          <a:spcPts val="0"/>
                        </a:spcBef>
                        <a:spcAft>
                          <a:spcPts val="0"/>
                        </a:spcAft>
                      </a:pPr>
                      <a:r>
                        <a:rPr lang="en-CA" sz="900" b="0" dirty="0">
                          <a:effectLst/>
                        </a:rPr>
                        <a:t>- No national renewable fuels target</a:t>
                      </a:r>
                      <a:endParaRPr lang="en-US" sz="900" b="0" dirty="0">
                        <a:effectLst/>
                      </a:endParaRPr>
                    </a:p>
                    <a:p>
                      <a:pPr marL="106680" marR="0" indent="-106680" algn="l">
                        <a:spcBef>
                          <a:spcPts val="0"/>
                        </a:spcBef>
                        <a:spcAft>
                          <a:spcPts val="0"/>
                        </a:spcAft>
                      </a:pPr>
                      <a:r>
                        <a:rPr lang="en-CA" sz="900" b="0" dirty="0">
                          <a:effectLst/>
                        </a:rPr>
                        <a:t>- New South Wales: 5% biodiesel and 6% ethanol (volume)</a:t>
                      </a:r>
                      <a:endParaRPr lang="en-US" sz="900" b="0" dirty="0">
                        <a:effectLst/>
                      </a:endParaRPr>
                    </a:p>
                    <a:p>
                      <a:pPr marL="106680" marR="0" indent="-106680" algn="l">
                        <a:spcBef>
                          <a:spcPts val="0"/>
                        </a:spcBef>
                        <a:spcAft>
                          <a:spcPts val="0"/>
                        </a:spcAft>
                      </a:pPr>
                      <a:r>
                        <a:rPr lang="en-CA" sz="900" b="0" dirty="0">
                          <a:effectLst/>
                        </a:rPr>
                        <a:t>- Queensland: 0.5% biodiesel and 4% ethanol (volume)</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dirty="0">
                          <a:effectLst/>
                        </a:rPr>
                        <a:t>- Producer grant scheme (fuel excise reduction)</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1"/>
                  </a:ext>
                </a:extLst>
              </a:tr>
              <a:tr h="489585">
                <a:tc>
                  <a:txBody>
                    <a:bodyPr/>
                    <a:lstStyle/>
                    <a:p>
                      <a:pPr marL="0" marR="0" algn="just">
                        <a:spcBef>
                          <a:spcPts val="0"/>
                        </a:spcBef>
                        <a:spcAft>
                          <a:spcPts val="0"/>
                        </a:spcAft>
                      </a:pPr>
                      <a:r>
                        <a:rPr lang="en-CA" sz="900" b="1" dirty="0">
                          <a:solidFill>
                            <a:schemeClr val="bg2"/>
                          </a:solidFill>
                          <a:effectLst/>
                        </a:rPr>
                        <a:t>Austria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6680" marR="0" indent="-106680" algn="l">
                        <a:spcBef>
                          <a:spcPts val="0"/>
                        </a:spcBef>
                        <a:spcAft>
                          <a:spcPts val="0"/>
                        </a:spcAft>
                      </a:pPr>
                      <a:r>
                        <a:rPr lang="en-CA" sz="900" b="0" dirty="0">
                          <a:effectLst/>
                        </a:rPr>
                        <a:t>- 6.3% biodiesel, 3.4% ethanol and 5.75% biofuels (energy content)</a:t>
                      </a:r>
                      <a:endParaRPr lang="en-US" sz="900" b="0" dirty="0">
                        <a:effectLst/>
                      </a:endParaRPr>
                    </a:p>
                    <a:p>
                      <a:pPr marL="106680" marR="0" indent="-106680" algn="l">
                        <a:spcBef>
                          <a:spcPts val="0"/>
                        </a:spcBef>
                        <a:spcAft>
                          <a:spcPts val="0"/>
                        </a:spcAft>
                      </a:pPr>
                      <a:r>
                        <a:rPr lang="en-CA" sz="900" b="0" dirty="0">
                          <a:effectLst/>
                        </a:rPr>
                        <a:t>- 0.2% advanced biofuels target by 2022 (energy content)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a:effectLst/>
                        </a:rPr>
                        <a:t>- Tax concessions for fuels with a biofuel share of at least 4.4%</a:t>
                      </a:r>
                      <a:endParaRPr lang="en-US" sz="900" b="0">
                        <a:effectLst/>
                      </a:endParaRPr>
                    </a:p>
                    <a:p>
                      <a:pPr marL="49530" marR="0" indent="-49530" algn="l">
                        <a:spcBef>
                          <a:spcPts val="0"/>
                        </a:spcBef>
                        <a:spcAft>
                          <a:spcPts val="0"/>
                        </a:spcAft>
                      </a:pPr>
                      <a:r>
                        <a:rPr lang="en-CA" sz="900" b="0">
                          <a:effectLst/>
                        </a:rPr>
                        <a:t>- Pure biofuels exempted from mineral oil tax </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2"/>
                  </a:ext>
                </a:extLst>
              </a:tr>
              <a:tr h="489585">
                <a:tc>
                  <a:txBody>
                    <a:bodyPr/>
                    <a:lstStyle/>
                    <a:p>
                      <a:pPr marL="0" marR="0" algn="just">
                        <a:spcBef>
                          <a:spcPts val="0"/>
                        </a:spcBef>
                        <a:spcAft>
                          <a:spcPts val="0"/>
                        </a:spcAft>
                      </a:pPr>
                      <a:r>
                        <a:rPr lang="en-CA" sz="900" b="1" dirty="0">
                          <a:solidFill>
                            <a:schemeClr val="bg2"/>
                          </a:solidFill>
                          <a:effectLst/>
                        </a:rPr>
                        <a:t>Brazil</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6680" marR="0" indent="-106680" algn="l">
                        <a:spcBef>
                          <a:spcPts val="0"/>
                        </a:spcBef>
                        <a:spcAft>
                          <a:spcPts val="0"/>
                        </a:spcAft>
                      </a:pPr>
                      <a:r>
                        <a:rPr lang="en-CA" sz="900" b="0" dirty="0">
                          <a:effectLst/>
                        </a:rPr>
                        <a:t>- 27% ethanol and 10% biodiesel (volume)</a:t>
                      </a:r>
                      <a:endParaRPr lang="en-US" sz="900" b="0" dirty="0">
                        <a:effectLst/>
                      </a:endParaRPr>
                    </a:p>
                    <a:p>
                      <a:pPr marL="106680" marR="0" indent="-106680" algn="l">
                        <a:spcBef>
                          <a:spcPts val="0"/>
                        </a:spcBef>
                        <a:spcAft>
                          <a:spcPts val="0"/>
                        </a:spcAft>
                      </a:pPr>
                      <a:r>
                        <a:rPr lang="en-CA" sz="900" b="0" dirty="0">
                          <a:effectLst/>
                        </a:rPr>
                        <a:t>- 100% hydrous ethanol is also marketed in all gas stations in Brazil</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dirty="0">
                          <a:effectLst/>
                        </a:rPr>
                        <a:t>- There are tax incentives for biofuel producers, blenders and users including tax incentives for ethanol-flex fuel vehicles, tax incentives for ethanol fuel and federal tax exemptions and incentives for biodiesel production </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3"/>
                  </a:ext>
                </a:extLst>
              </a:tr>
              <a:tr h="734377">
                <a:tc>
                  <a:txBody>
                    <a:bodyPr/>
                    <a:lstStyle/>
                    <a:p>
                      <a:pPr marL="0" marR="0" algn="just">
                        <a:spcBef>
                          <a:spcPts val="0"/>
                        </a:spcBef>
                        <a:spcAft>
                          <a:spcPts val="0"/>
                        </a:spcAft>
                      </a:pPr>
                      <a:r>
                        <a:rPr lang="en-CA" sz="900" b="1" dirty="0">
                          <a:solidFill>
                            <a:schemeClr val="bg2"/>
                          </a:solidFill>
                          <a:effectLst/>
                        </a:rPr>
                        <a:t>Canada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6680" marR="0" indent="-106680" algn="l">
                        <a:spcBef>
                          <a:spcPts val="0"/>
                        </a:spcBef>
                        <a:spcAft>
                          <a:spcPts val="0"/>
                        </a:spcAft>
                      </a:pPr>
                      <a:r>
                        <a:rPr lang="en-CA" sz="900" b="0">
                          <a:effectLst/>
                        </a:rPr>
                        <a:t>- Federal use mandates: 5% ethanol and 2% biodiesel (volume)</a:t>
                      </a:r>
                      <a:endParaRPr lang="en-US" sz="900" b="0">
                        <a:effectLst/>
                      </a:endParaRPr>
                    </a:p>
                    <a:p>
                      <a:pPr marL="106680" marR="0" indent="-106680" algn="l">
                        <a:spcBef>
                          <a:spcPts val="0"/>
                        </a:spcBef>
                        <a:spcAft>
                          <a:spcPts val="0"/>
                        </a:spcAft>
                      </a:pPr>
                      <a:r>
                        <a:rPr lang="en-CA" sz="900" b="0">
                          <a:effectLst/>
                        </a:rPr>
                        <a:t>- Five provinces of British Columbia, Alberta, Saskatchewan, Manitoba and Ontario established a blending requirement of 5% to 8.5% for ethanol and 2% to 4% for biodiesel (volume)</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a:effectLst/>
                        </a:rPr>
                        <a:t>- British Columbia’s Carbon Tax and Low Carbon Fuel Standard</a:t>
                      </a:r>
                      <a:endParaRPr lang="en-US" sz="900" b="0">
                        <a:effectLst/>
                      </a:endParaRPr>
                    </a:p>
                    <a:p>
                      <a:pPr marL="102235" marR="0" indent="-102235" algn="l">
                        <a:spcBef>
                          <a:spcPts val="0"/>
                        </a:spcBef>
                        <a:spcAft>
                          <a:spcPts val="0"/>
                        </a:spcAft>
                      </a:pPr>
                      <a:r>
                        <a:rPr lang="en-CA" sz="900" b="0">
                          <a:effectLst/>
                        </a:rPr>
                        <a:t>- Ontario’s auction for carbon allowances</a:t>
                      </a:r>
                      <a:endParaRPr lang="en-US" sz="900" b="0">
                        <a:effectLst/>
                      </a:endParaRPr>
                    </a:p>
                    <a:p>
                      <a:pPr marL="102235" marR="0" indent="-102235" algn="l">
                        <a:spcBef>
                          <a:spcPts val="0"/>
                        </a:spcBef>
                        <a:spcAft>
                          <a:spcPts val="0"/>
                        </a:spcAft>
                      </a:pPr>
                      <a:r>
                        <a:rPr lang="en-CA" sz="900" b="0">
                          <a:effectLst/>
                        </a:rPr>
                        <a:t>- Alberta’s carbon levy </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4"/>
                  </a:ext>
                </a:extLst>
              </a:tr>
              <a:tr h="244792">
                <a:tc>
                  <a:txBody>
                    <a:bodyPr/>
                    <a:lstStyle/>
                    <a:p>
                      <a:pPr marL="0" marR="0" algn="just">
                        <a:spcBef>
                          <a:spcPts val="0"/>
                        </a:spcBef>
                        <a:spcAft>
                          <a:spcPts val="0"/>
                        </a:spcAft>
                      </a:pPr>
                      <a:r>
                        <a:rPr lang="en-CA" sz="900" b="1" dirty="0">
                          <a:solidFill>
                            <a:schemeClr val="bg2"/>
                          </a:solidFill>
                          <a:effectLst/>
                        </a:rPr>
                        <a:t>Denmark</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6680" marR="0" indent="-106680" algn="l">
                        <a:spcBef>
                          <a:spcPts val="0"/>
                        </a:spcBef>
                        <a:spcAft>
                          <a:spcPts val="0"/>
                        </a:spcAft>
                      </a:pPr>
                      <a:r>
                        <a:rPr lang="en-CA" sz="900" b="0">
                          <a:effectLst/>
                        </a:rPr>
                        <a:t>- 5.75% biofuels (both ethanol and biodiesel) (volume)</a:t>
                      </a:r>
                      <a:endParaRPr lang="en-US" sz="900" b="0">
                        <a:effectLst/>
                      </a:endParaRPr>
                    </a:p>
                    <a:p>
                      <a:pPr marL="106680" marR="0" indent="-106680" algn="l">
                        <a:spcBef>
                          <a:spcPts val="0"/>
                        </a:spcBef>
                        <a:spcAft>
                          <a:spcPts val="0"/>
                        </a:spcAft>
                      </a:pPr>
                      <a:r>
                        <a:rPr lang="en-US" sz="900" b="0">
                          <a:effectLst/>
                        </a:rPr>
                        <a:t>- 0.9% </a:t>
                      </a:r>
                      <a:r>
                        <a:rPr lang="en-CA" sz="900" b="0">
                          <a:effectLst/>
                        </a:rPr>
                        <a:t>for advanced biofuels </a:t>
                      </a:r>
                      <a:r>
                        <a:rPr lang="en-US" sz="900" b="0">
                          <a:effectLst/>
                        </a:rPr>
                        <a:t>by 2020</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dirty="0">
                          <a:effectLst/>
                        </a:rPr>
                        <a:t>- CO</a:t>
                      </a:r>
                      <a:r>
                        <a:rPr lang="en-CA" sz="900" b="0" baseline="-25000" dirty="0">
                          <a:effectLst/>
                        </a:rPr>
                        <a:t>2</a:t>
                      </a:r>
                      <a:r>
                        <a:rPr lang="en-CA" sz="900" b="0" dirty="0">
                          <a:effectLst/>
                        </a:rPr>
                        <a:t> excise exemptions for biofuels</a:t>
                      </a:r>
                      <a:endParaRPr lang="en-US" sz="900" b="0" dirty="0">
                        <a:effectLst/>
                      </a:endParaRPr>
                    </a:p>
                    <a:p>
                      <a:pPr marL="49530" marR="0" indent="-49530" algn="l">
                        <a:spcBef>
                          <a:spcPts val="0"/>
                        </a:spcBef>
                        <a:spcAft>
                          <a:spcPts val="0"/>
                        </a:spcAft>
                      </a:pPr>
                      <a:r>
                        <a:rPr lang="en-CA" sz="900" b="0" dirty="0">
                          <a:effectLst/>
                          <a:highlight>
                            <a:srgbClr val="FFFF00"/>
                          </a:highlight>
                        </a:rPr>
                        <a:t> </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5"/>
                  </a:ext>
                </a:extLst>
              </a:tr>
              <a:tr h="856774">
                <a:tc>
                  <a:txBody>
                    <a:bodyPr/>
                    <a:lstStyle/>
                    <a:p>
                      <a:pPr marL="0" marR="0" algn="just">
                        <a:spcBef>
                          <a:spcPts val="0"/>
                        </a:spcBef>
                        <a:spcAft>
                          <a:spcPts val="0"/>
                        </a:spcAft>
                      </a:pPr>
                      <a:r>
                        <a:rPr lang="en-CA" sz="900" b="1" kern="1200" dirty="0">
                          <a:solidFill>
                            <a:schemeClr val="bg2"/>
                          </a:solidFill>
                          <a:effectLst/>
                          <a:latin typeface="+mn-lt"/>
                          <a:ea typeface="+mn-ea"/>
                          <a:cs typeface="+mn-cs"/>
                        </a:rPr>
                        <a:t>European Union (EU)</a:t>
                      </a:r>
                      <a:endParaRPr lang="en-US" sz="900" b="1" kern="1200" dirty="0">
                        <a:solidFill>
                          <a:schemeClr val="bg2"/>
                        </a:solidFill>
                        <a:effectLst/>
                        <a:latin typeface="+mn-lt"/>
                        <a:ea typeface="+mn-ea"/>
                        <a:cs typeface="+mn-cs"/>
                      </a:endParaRPr>
                    </a:p>
                  </a:txBody>
                  <a:tcPr marL="55078" marR="55078" marT="0" marB="0"/>
                </a:tc>
                <a:tc>
                  <a:txBody>
                    <a:bodyPr/>
                    <a:lstStyle/>
                    <a:p>
                      <a:pPr marL="106680" marR="0" indent="-106680" algn="just">
                        <a:spcBef>
                          <a:spcPts val="0"/>
                        </a:spcBef>
                        <a:spcAft>
                          <a:spcPts val="0"/>
                        </a:spcAft>
                      </a:pPr>
                      <a:r>
                        <a:rPr lang="en-CA" sz="900" b="0">
                          <a:effectLst/>
                        </a:rPr>
                        <a:t>- Cap on food and feed crops of max 1% above 2020 consumption with a maximum of 7% (energy content) </a:t>
                      </a:r>
                      <a:endParaRPr lang="en-US" sz="900" b="0">
                        <a:effectLst/>
                      </a:endParaRPr>
                    </a:p>
                    <a:p>
                      <a:pPr marL="106680" marR="0" indent="-106680" algn="just">
                        <a:spcBef>
                          <a:spcPts val="0"/>
                        </a:spcBef>
                        <a:spcAft>
                          <a:spcPts val="0"/>
                        </a:spcAft>
                      </a:pPr>
                      <a:r>
                        <a:rPr lang="en-CA" sz="900" b="0">
                          <a:effectLst/>
                        </a:rPr>
                        <a:t>- Sub-target for advanced biofuels of 0.2% for 2023, 1.0% for 2025 and 3.5 for 2030 (energy content)</a:t>
                      </a:r>
                      <a:endParaRPr lang="en-US" sz="900" b="0">
                        <a:effectLst/>
                      </a:endParaRPr>
                    </a:p>
                    <a:p>
                      <a:pPr marL="106680" marR="0" indent="-106680" algn="l">
                        <a:spcBef>
                          <a:spcPts val="0"/>
                        </a:spcBef>
                        <a:spcAft>
                          <a:spcPts val="0"/>
                        </a:spcAft>
                      </a:pPr>
                      <a:r>
                        <a:rPr lang="en-CA" sz="900" b="0">
                          <a:effectLst/>
                        </a:rPr>
                        <a:t>- Use of high iLUC crops should gradually decrease to 0% in 2030 unless they are certified to be low-iLUC</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just">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6"/>
                  </a:ext>
                </a:extLst>
              </a:tr>
              <a:tr h="979170">
                <a:tc>
                  <a:txBody>
                    <a:bodyPr/>
                    <a:lstStyle/>
                    <a:p>
                      <a:pPr marL="0" marR="0" algn="just">
                        <a:spcBef>
                          <a:spcPts val="0"/>
                        </a:spcBef>
                        <a:spcAft>
                          <a:spcPts val="0"/>
                        </a:spcAft>
                      </a:pPr>
                      <a:r>
                        <a:rPr lang="en-CA" sz="900" b="1" kern="1200" dirty="0">
                          <a:solidFill>
                            <a:schemeClr val="bg2"/>
                          </a:solidFill>
                          <a:effectLst/>
                          <a:latin typeface="+mn-lt"/>
                          <a:ea typeface="+mn-ea"/>
                          <a:cs typeface="+mn-cs"/>
                        </a:rPr>
                        <a:t>Germany</a:t>
                      </a:r>
                      <a:endParaRPr lang="en-US" sz="900" b="1" kern="1200" dirty="0">
                        <a:solidFill>
                          <a:schemeClr val="bg2"/>
                        </a:solidFill>
                        <a:effectLst/>
                        <a:latin typeface="+mn-lt"/>
                        <a:ea typeface="+mn-ea"/>
                        <a:cs typeface="+mn-cs"/>
                      </a:endParaRPr>
                    </a:p>
                  </a:txBody>
                  <a:tcPr marL="55078" marR="55078" marT="0" marB="0"/>
                </a:tc>
                <a:tc>
                  <a:txBody>
                    <a:bodyPr/>
                    <a:lstStyle/>
                    <a:p>
                      <a:pPr marL="106680" marR="0" indent="-106680" algn="l">
                        <a:spcBef>
                          <a:spcPts val="0"/>
                        </a:spcBef>
                        <a:spcAft>
                          <a:spcPts val="0"/>
                        </a:spcAft>
                      </a:pPr>
                      <a:r>
                        <a:rPr lang="en-CA" sz="900" b="0">
                          <a:effectLst/>
                        </a:rPr>
                        <a:t>- GHG reduction of </a:t>
                      </a:r>
                      <a:r>
                        <a:rPr lang="en-US" sz="900" b="0">
                          <a:effectLst/>
                        </a:rPr>
                        <a:t>3.5%/4%/6% </a:t>
                      </a:r>
                      <a:r>
                        <a:rPr lang="en-CA" sz="900" b="0">
                          <a:effectLst/>
                        </a:rPr>
                        <a:t>in the fuel mix </a:t>
                      </a:r>
                      <a:r>
                        <a:rPr lang="en-US" sz="900" b="0">
                          <a:effectLst/>
                        </a:rPr>
                        <a:t>for the entire fuel sector from 2015/2017/2020 onwards</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just">
                        <a:spcBef>
                          <a:spcPts val="0"/>
                        </a:spcBef>
                        <a:spcAft>
                          <a:spcPts val="0"/>
                        </a:spcAft>
                      </a:pPr>
                      <a:r>
                        <a:rPr lang="en-US" sz="900" b="0" dirty="0">
                          <a:effectLst/>
                        </a:rPr>
                        <a:t>There is no tax relief for FAME biodiesel, HVO/HEFA fuels, vegetable oils and ethanol:</a:t>
                      </a:r>
                    </a:p>
                    <a:p>
                      <a:pPr marL="49530" marR="0" indent="-49530" algn="just">
                        <a:spcBef>
                          <a:spcPts val="0"/>
                        </a:spcBef>
                        <a:spcAft>
                          <a:spcPts val="0"/>
                        </a:spcAft>
                      </a:pPr>
                      <a:r>
                        <a:rPr lang="en-US" sz="900" b="0" dirty="0">
                          <a:effectLst/>
                        </a:rPr>
                        <a:t>- FAME biodiesel, HVO/HEFA fuels and vegetable oils have the same fuel tax as diesel fuel (€ 0.4104/liter)</a:t>
                      </a:r>
                    </a:p>
                    <a:p>
                      <a:pPr marL="49530" marR="0" indent="-49530" algn="just">
                        <a:spcBef>
                          <a:spcPts val="0"/>
                        </a:spcBef>
                        <a:spcAft>
                          <a:spcPts val="0"/>
                        </a:spcAft>
                      </a:pPr>
                      <a:r>
                        <a:rPr lang="en-US" sz="900" b="0" dirty="0">
                          <a:effectLst/>
                        </a:rPr>
                        <a:t>- Ethanol has the same fuel tax as gasoline fuel (€ 0.6545/liter)</a:t>
                      </a:r>
                    </a:p>
                    <a:p>
                      <a:pPr marL="49530" marR="0" indent="-49530" algn="just">
                        <a:spcBef>
                          <a:spcPts val="0"/>
                        </a:spcBef>
                        <a:spcAft>
                          <a:spcPts val="0"/>
                        </a:spcAft>
                      </a:pPr>
                      <a:r>
                        <a:rPr lang="en-US" sz="900" b="0" dirty="0">
                          <a:effectLst/>
                        </a:rPr>
                        <a:t>- The fuel tax for CNG and biomethane is € 0.0139/kWh until 2023</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dirty="0">
                          <a:effectLst/>
                        </a:rPr>
                        <a:t>- A carbon tax is indirectly applied via CO</a:t>
                      </a:r>
                      <a:r>
                        <a:rPr lang="en-CA" sz="900" b="0" baseline="-25000" dirty="0">
                          <a:effectLst/>
                        </a:rPr>
                        <a:t>2</a:t>
                      </a:r>
                      <a:r>
                        <a:rPr lang="en-CA" sz="900" b="0" dirty="0">
                          <a:effectLst/>
                        </a:rPr>
                        <a:t> tax for passenger cars</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7"/>
                  </a:ext>
                </a:extLst>
              </a:tr>
              <a:tr h="367189">
                <a:tc>
                  <a:txBody>
                    <a:bodyPr/>
                    <a:lstStyle/>
                    <a:p>
                      <a:pPr marL="0" marR="0" algn="just">
                        <a:spcBef>
                          <a:spcPts val="0"/>
                        </a:spcBef>
                        <a:spcAft>
                          <a:spcPts val="0"/>
                        </a:spcAft>
                      </a:pPr>
                      <a:r>
                        <a:rPr lang="en-CA" sz="900" b="1" kern="1200" dirty="0">
                          <a:solidFill>
                            <a:schemeClr val="bg2"/>
                          </a:solidFill>
                          <a:effectLst/>
                          <a:latin typeface="+mn-lt"/>
                          <a:ea typeface="+mn-ea"/>
                          <a:cs typeface="+mn-cs"/>
                        </a:rPr>
                        <a:t>Japan</a:t>
                      </a:r>
                      <a:endParaRPr lang="en-US" sz="900" b="1" kern="1200" dirty="0">
                        <a:solidFill>
                          <a:schemeClr val="bg2"/>
                        </a:solidFill>
                        <a:effectLst/>
                        <a:latin typeface="+mn-lt"/>
                        <a:ea typeface="+mn-ea"/>
                        <a:cs typeface="+mn-cs"/>
                      </a:endParaRPr>
                    </a:p>
                  </a:txBody>
                  <a:tcPr marL="55078" marR="55078" marT="0" marB="0"/>
                </a:tc>
                <a:tc>
                  <a:txBody>
                    <a:bodyPr/>
                    <a:lstStyle/>
                    <a:p>
                      <a:pPr marL="106680" marR="0" indent="-106680" algn="l">
                        <a:spcBef>
                          <a:spcPts val="0"/>
                        </a:spcBef>
                        <a:spcAft>
                          <a:spcPts val="0"/>
                        </a:spcAft>
                      </a:pPr>
                      <a:r>
                        <a:rPr lang="en-CA" sz="900" b="0">
                          <a:effectLst/>
                        </a:rPr>
                        <a:t>- 500 million liter ethanol mandate (volume)</a:t>
                      </a:r>
                      <a:endParaRPr lang="en-US" sz="900" b="0">
                        <a:effectLst/>
                      </a:endParaRPr>
                    </a:p>
                    <a:p>
                      <a:pPr marL="106680" marR="0" indent="-106680" algn="l">
                        <a:spcBef>
                          <a:spcPts val="0"/>
                        </a:spcBef>
                        <a:spcAft>
                          <a:spcPts val="0"/>
                        </a:spcAft>
                      </a:pPr>
                      <a:r>
                        <a:rPr lang="en-CA" sz="900" b="0">
                          <a:effectLst/>
                        </a:rPr>
                        <a:t>- Introducing 10 million liters (crude oil equivalent) of second generation biofuels (volume)</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49530" marR="0" indent="-49530" algn="l">
                        <a:spcBef>
                          <a:spcPts val="0"/>
                        </a:spcBef>
                        <a:spcAft>
                          <a:spcPts val="0"/>
                        </a:spcAft>
                      </a:pPr>
                      <a:r>
                        <a:rPr lang="en-CA" sz="900" b="0" dirty="0">
                          <a:effectLst/>
                        </a:rPr>
                        <a:t>- No diesel oil delivery tax for B100</a:t>
                      </a:r>
                      <a:endParaRPr lang="en-US" sz="900" b="0" dirty="0">
                        <a:effectLst/>
                      </a:endParaRPr>
                    </a:p>
                    <a:p>
                      <a:pPr marL="49530" marR="0" indent="-49530" algn="l">
                        <a:spcBef>
                          <a:spcPts val="0"/>
                        </a:spcBef>
                        <a:spcAft>
                          <a:spcPts val="0"/>
                        </a:spcAft>
                      </a:pPr>
                      <a:r>
                        <a:rPr lang="en-CA" sz="900" b="0" dirty="0">
                          <a:effectLst/>
                        </a:rPr>
                        <a:t>- A special tax incentive for the consumption of ethanol</a:t>
                      </a:r>
                      <a:endParaRPr lang="en-US" sz="900" b="0" dirty="0">
                        <a:effectLst/>
                      </a:endParaRPr>
                    </a:p>
                    <a:p>
                      <a:pPr marL="49530" marR="0" indent="-49530" algn="l">
                        <a:spcBef>
                          <a:spcPts val="0"/>
                        </a:spcBef>
                        <a:spcAft>
                          <a:spcPts val="0"/>
                        </a:spcAft>
                      </a:pPr>
                      <a:r>
                        <a:rPr lang="en-CA" sz="900" b="0" dirty="0">
                          <a:effectLst/>
                        </a:rPr>
                        <a:t>- Import of bio-ETBE encouraged through a zero tariff</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tc>
                  <a:txBody>
                    <a:bodyPr/>
                    <a:lstStyle/>
                    <a:p>
                      <a:pPr marL="102235" marR="0" indent="-102235"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55078" marR="55078" marT="0" marB="0"/>
                </a:tc>
                <a:extLst>
                  <a:ext uri="{0D108BD9-81ED-4DB2-BD59-A6C34878D82A}">
                    <a16:rowId xmlns:a16="http://schemas.microsoft.com/office/drawing/2014/main" xmlns="" val="10008"/>
                  </a:ext>
                </a:extLst>
              </a:tr>
            </a:tbl>
          </a:graphicData>
        </a:graphic>
      </p:graphicFrame>
      <p:sp>
        <p:nvSpPr>
          <p:cNvPr id="8" name="Text Box 24"/>
          <p:cNvSpPr txBox="1">
            <a:spLocks noChangeArrowheads="1"/>
          </p:cNvSpPr>
          <p:nvPr/>
        </p:nvSpPr>
        <p:spPr bwMode="auto">
          <a:xfrm>
            <a:off x="0" y="1721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27390516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899288308"/>
              </p:ext>
            </p:extLst>
          </p:nvPr>
        </p:nvGraphicFramePr>
        <p:xfrm>
          <a:off x="107504" y="1052736"/>
          <a:ext cx="8856983" cy="4933103"/>
        </p:xfrm>
        <a:graphic>
          <a:graphicData uri="http://schemas.openxmlformats.org/drawingml/2006/table">
            <a:tbl>
              <a:tblPr firstRow="1" firstCol="1" bandRow="1">
                <a:tableStyleId>{5C22544A-7EE6-4342-B048-85BDC9FD1C3A}</a:tableStyleId>
              </a:tblPr>
              <a:tblGrid>
                <a:gridCol w="897107">
                  <a:extLst>
                    <a:ext uri="{9D8B030D-6E8A-4147-A177-3AD203B41FA5}">
                      <a16:colId xmlns:a16="http://schemas.microsoft.com/office/drawing/2014/main" xmlns="" val="20000"/>
                    </a:ext>
                  </a:extLst>
                </a:gridCol>
                <a:gridCol w="3042082">
                  <a:extLst>
                    <a:ext uri="{9D8B030D-6E8A-4147-A177-3AD203B41FA5}">
                      <a16:colId xmlns:a16="http://schemas.microsoft.com/office/drawing/2014/main" xmlns="" val="20001"/>
                    </a:ext>
                  </a:extLst>
                </a:gridCol>
                <a:gridCol w="2576577">
                  <a:extLst>
                    <a:ext uri="{9D8B030D-6E8A-4147-A177-3AD203B41FA5}">
                      <a16:colId xmlns:a16="http://schemas.microsoft.com/office/drawing/2014/main" xmlns="" val="20002"/>
                    </a:ext>
                  </a:extLst>
                </a:gridCol>
                <a:gridCol w="2341217">
                  <a:extLst>
                    <a:ext uri="{9D8B030D-6E8A-4147-A177-3AD203B41FA5}">
                      <a16:colId xmlns:a16="http://schemas.microsoft.com/office/drawing/2014/main" xmlns="" val="20003"/>
                    </a:ext>
                  </a:extLst>
                </a:gridCol>
              </a:tblGrid>
              <a:tr h="135996">
                <a:tc>
                  <a:txBody>
                    <a:bodyPr/>
                    <a:lstStyle/>
                    <a:p>
                      <a:pPr marL="0" marR="0" algn="just">
                        <a:spcBef>
                          <a:spcPts val="0"/>
                        </a:spcBef>
                        <a:spcAft>
                          <a:spcPts val="0"/>
                        </a:spcAft>
                      </a:pPr>
                      <a:r>
                        <a:rPr lang="en-CA" sz="900" b="1" dirty="0">
                          <a:solidFill>
                            <a:schemeClr val="bg2"/>
                          </a:solidFill>
                          <a:effectLst/>
                        </a:rPr>
                        <a:t>Country</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0" marR="0" algn="just">
                        <a:spcBef>
                          <a:spcPts val="0"/>
                        </a:spcBef>
                        <a:spcAft>
                          <a:spcPts val="0"/>
                        </a:spcAft>
                      </a:pPr>
                      <a:r>
                        <a:rPr lang="en-GB" sz="900" b="1" dirty="0">
                          <a:solidFill>
                            <a:schemeClr val="bg2"/>
                          </a:solidFill>
                          <a:effectLst/>
                        </a:rPr>
                        <a:t>Biofuels mandates</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0" marR="0" algn="just">
                        <a:spcBef>
                          <a:spcPts val="0"/>
                        </a:spcBef>
                        <a:spcAft>
                          <a:spcPts val="0"/>
                        </a:spcAft>
                      </a:pPr>
                      <a:r>
                        <a:rPr lang="en-CA" sz="900" b="1" dirty="0">
                          <a:solidFill>
                            <a:schemeClr val="bg2"/>
                          </a:solidFill>
                          <a:effectLst/>
                        </a:rPr>
                        <a:t>Fuel excise reduction/exemption</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0" marR="0" algn="l">
                        <a:spcBef>
                          <a:spcPts val="0"/>
                        </a:spcBef>
                        <a:spcAft>
                          <a:spcPts val="0"/>
                        </a:spcAft>
                      </a:pPr>
                      <a:r>
                        <a:rPr lang="en-CA" sz="900" b="1" dirty="0">
                          <a:solidFill>
                            <a:schemeClr val="bg2"/>
                          </a:solidFill>
                          <a:effectLst/>
                        </a:rPr>
                        <a:t>Other policy mechanisms</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0"/>
                  </a:ext>
                </a:extLst>
              </a:tr>
              <a:tr h="407987">
                <a:tc>
                  <a:txBody>
                    <a:bodyPr/>
                    <a:lstStyle/>
                    <a:p>
                      <a:pPr marL="0" marR="0" algn="just">
                        <a:lnSpc>
                          <a:spcPct val="115000"/>
                        </a:lnSpc>
                        <a:spcBef>
                          <a:spcPts val="0"/>
                        </a:spcBef>
                        <a:spcAft>
                          <a:spcPts val="0"/>
                        </a:spcAft>
                      </a:pPr>
                      <a:r>
                        <a:rPr lang="en-CA" sz="900" b="1" dirty="0">
                          <a:solidFill>
                            <a:schemeClr val="bg2"/>
                          </a:solidFill>
                          <a:effectLst/>
                        </a:rPr>
                        <a:t>Netherlands</a:t>
                      </a:r>
                      <a:endParaRPr lang="en-US" sz="900" b="1" i="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CA" sz="900" b="0" dirty="0">
                          <a:effectLst/>
                        </a:rPr>
                        <a:t>- 16.4% biofuels (both ethanol and biodiesel, double counting advanced biofuels) (energy content)</a:t>
                      </a:r>
                      <a:endParaRPr lang="en-US" sz="900" b="0" dirty="0">
                        <a:effectLst/>
                      </a:endParaRPr>
                    </a:p>
                    <a:p>
                      <a:pPr marL="81280" marR="0" indent="-81280" algn="l">
                        <a:spcBef>
                          <a:spcPts val="0"/>
                        </a:spcBef>
                        <a:spcAft>
                          <a:spcPts val="0"/>
                        </a:spcAft>
                      </a:pPr>
                      <a:r>
                        <a:rPr lang="en-CA" sz="900" b="0" dirty="0">
                          <a:effectLst/>
                        </a:rPr>
                        <a:t>- 1.0% for advanced biofuels in 2020</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1"/>
                  </a:ext>
                </a:extLst>
              </a:tr>
              <a:tr h="407987">
                <a:tc>
                  <a:txBody>
                    <a:bodyPr/>
                    <a:lstStyle/>
                    <a:p>
                      <a:pPr marL="0" marR="0" algn="l">
                        <a:spcBef>
                          <a:spcPts val="0"/>
                        </a:spcBef>
                        <a:spcAft>
                          <a:spcPts val="0"/>
                        </a:spcAft>
                      </a:pPr>
                      <a:r>
                        <a:rPr lang="en-CA" sz="900" b="1" dirty="0">
                          <a:solidFill>
                            <a:schemeClr val="bg2"/>
                          </a:solidFill>
                          <a:effectLst/>
                        </a:rPr>
                        <a:t>New Zealand</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GB" sz="900" b="0" dirty="0">
                          <a:effectLst/>
                        </a:rPr>
                        <a:t>- No mandate on biofuel use or any biofuel volume obligations</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a:effectLst/>
                        </a:rPr>
                        <a:t>- Fuel excise exemption for ethanol (including imported ethanol)</a:t>
                      </a:r>
                      <a:endParaRPr lang="en-US" sz="900" b="0">
                        <a:effectLst/>
                      </a:endParaRPr>
                    </a:p>
                    <a:p>
                      <a:pPr marL="89535" marR="0" indent="-89535" algn="l">
                        <a:spcBef>
                          <a:spcPts val="0"/>
                        </a:spcBef>
                        <a:spcAft>
                          <a:spcPts val="0"/>
                        </a:spcAft>
                      </a:pPr>
                      <a:r>
                        <a:rPr lang="en-CA" sz="900" b="0">
                          <a:effectLst/>
                        </a:rPr>
                        <a:t>- No excise exemption for biodiesel</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a:effectLst/>
                        </a:rPr>
                        <a:t>- Emissions trading scheme</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2"/>
                  </a:ext>
                </a:extLst>
              </a:tr>
              <a:tr h="407987">
                <a:tc>
                  <a:txBody>
                    <a:bodyPr/>
                    <a:lstStyle/>
                    <a:p>
                      <a:pPr marL="0" marR="0" algn="l">
                        <a:spcBef>
                          <a:spcPts val="0"/>
                        </a:spcBef>
                        <a:spcAft>
                          <a:spcPts val="0"/>
                        </a:spcAft>
                      </a:pPr>
                      <a:r>
                        <a:rPr lang="en-CA" sz="900" b="1" dirty="0">
                          <a:solidFill>
                            <a:schemeClr val="bg2"/>
                          </a:solidFill>
                          <a:effectLst/>
                        </a:rPr>
                        <a:t>South Africa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GB" sz="900" b="0">
                          <a:effectLst/>
                        </a:rPr>
                        <a:t>- No mandate on biofuel use or any biofuel volume obligations </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dirty="0">
                          <a:effectLst/>
                        </a:rPr>
                        <a:t>- Fuel excise exemption for ethanol</a:t>
                      </a:r>
                      <a:endParaRPr lang="en-US" sz="900" b="0" dirty="0">
                        <a:effectLst/>
                      </a:endParaRPr>
                    </a:p>
                    <a:p>
                      <a:pPr marL="89535" marR="0" indent="-89535" algn="l">
                        <a:spcBef>
                          <a:spcPts val="0"/>
                        </a:spcBef>
                        <a:spcAft>
                          <a:spcPts val="0"/>
                        </a:spcAft>
                      </a:pPr>
                      <a:r>
                        <a:rPr lang="en-CA" sz="900" b="0" dirty="0">
                          <a:effectLst/>
                        </a:rPr>
                        <a:t>- Biodiesel manufacturers receive a rebate of 50% on the general fuel levy</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3"/>
                  </a:ext>
                </a:extLst>
              </a:tr>
              <a:tr h="135996">
                <a:tc>
                  <a:txBody>
                    <a:bodyPr/>
                    <a:lstStyle/>
                    <a:p>
                      <a:pPr marL="0" marR="0" algn="l">
                        <a:spcBef>
                          <a:spcPts val="0"/>
                        </a:spcBef>
                        <a:spcAft>
                          <a:spcPts val="0"/>
                        </a:spcAft>
                      </a:pPr>
                      <a:r>
                        <a:rPr lang="en-CA" sz="900" b="1" dirty="0">
                          <a:solidFill>
                            <a:schemeClr val="bg2"/>
                          </a:solidFill>
                          <a:effectLst/>
                        </a:rPr>
                        <a:t>South Korea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GB" sz="900" b="0">
                          <a:effectLst/>
                        </a:rPr>
                        <a:t>- 2.5% mandate for biodiesel (volume)</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4"/>
                  </a:ext>
                </a:extLst>
              </a:tr>
              <a:tr h="543983">
                <a:tc>
                  <a:txBody>
                    <a:bodyPr/>
                    <a:lstStyle/>
                    <a:p>
                      <a:pPr marL="0" marR="0" algn="l">
                        <a:spcBef>
                          <a:spcPts val="0"/>
                        </a:spcBef>
                        <a:spcAft>
                          <a:spcPts val="0"/>
                        </a:spcAft>
                      </a:pPr>
                      <a:r>
                        <a:rPr lang="en-CA" sz="900" b="1" dirty="0">
                          <a:solidFill>
                            <a:schemeClr val="bg2"/>
                          </a:solidFill>
                          <a:effectLst/>
                        </a:rPr>
                        <a:t>Sweden</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CA" sz="900" b="0">
                          <a:effectLst/>
                        </a:rPr>
                        <a:t>- GHG emissions reduction of 2.6% for gasoline and 19.3% for diesel </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dirty="0">
                          <a:effectLst/>
                        </a:rPr>
                        <a:t>- The tax exemption has varied from full to reduced tax exemption but from January 2018 all biofuels are fully exempted from tax</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a:effectLst/>
                        </a:rPr>
                        <a:t>-</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5"/>
                  </a:ext>
                </a:extLst>
              </a:tr>
              <a:tr h="407987">
                <a:tc>
                  <a:txBody>
                    <a:bodyPr/>
                    <a:lstStyle/>
                    <a:p>
                      <a:pPr marL="0" marR="0" algn="l">
                        <a:spcBef>
                          <a:spcPts val="0"/>
                        </a:spcBef>
                        <a:spcAft>
                          <a:spcPts val="0"/>
                        </a:spcAft>
                      </a:pPr>
                      <a:r>
                        <a:rPr lang="en-CA" sz="900" b="1" dirty="0">
                          <a:solidFill>
                            <a:schemeClr val="bg2"/>
                          </a:solidFill>
                          <a:effectLst/>
                        </a:rPr>
                        <a:t>The United States (US)</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CA" sz="900" b="0">
                          <a:effectLst/>
                        </a:rPr>
                        <a:t>- Volume targets for biofuels including conventional corn-based ethanol and advanced, cellulosic and diesel biofuels</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dirty="0">
                          <a:effectLst/>
                        </a:rPr>
                        <a: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dirty="0">
                          <a:effectLst/>
                        </a:rPr>
                        <a:t>- California’s Low-Carbon Fuel Standard (LCFS)</a:t>
                      </a:r>
                      <a:endParaRPr lang="en-US" sz="900" b="0" dirty="0">
                        <a:effectLst/>
                      </a:endParaRPr>
                    </a:p>
                    <a:p>
                      <a:pPr marL="97790" marR="0" indent="-97790" algn="l">
                        <a:spcBef>
                          <a:spcPts val="0"/>
                        </a:spcBef>
                        <a:spcAft>
                          <a:spcPts val="0"/>
                        </a:spcAft>
                      </a:pPr>
                      <a:r>
                        <a:rPr lang="en-CA" sz="900" b="0" dirty="0">
                          <a:effectLst/>
                        </a:rPr>
                        <a:t>- Biodiesel producer’s credit</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6"/>
                  </a:ext>
                </a:extLst>
              </a:tr>
              <a:tr h="1087967">
                <a:tc>
                  <a:txBody>
                    <a:bodyPr/>
                    <a:lstStyle/>
                    <a:p>
                      <a:pPr marL="0" marR="0" algn="l">
                        <a:spcBef>
                          <a:spcPts val="0"/>
                        </a:spcBef>
                        <a:spcAft>
                          <a:spcPts val="0"/>
                        </a:spcAft>
                      </a:pPr>
                      <a:r>
                        <a:rPr lang="en-CA" sz="900" b="1" dirty="0">
                          <a:solidFill>
                            <a:schemeClr val="bg2"/>
                          </a:solidFill>
                          <a:effectLst/>
                        </a:rPr>
                        <a:t>China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CA" sz="900" b="0">
                          <a:effectLst/>
                        </a:rPr>
                        <a:t>- No official national mandate for ethanol and biodiesel use in the transportation sector</a:t>
                      </a:r>
                      <a:endParaRPr lang="en-US" sz="900" b="0">
                        <a:effectLst/>
                      </a:endParaRPr>
                    </a:p>
                    <a:p>
                      <a:pPr marL="81280" marR="0" indent="-81280" algn="l">
                        <a:spcBef>
                          <a:spcPts val="0"/>
                        </a:spcBef>
                        <a:spcAft>
                          <a:spcPts val="0"/>
                        </a:spcAft>
                      </a:pPr>
                      <a:r>
                        <a:rPr lang="en-CA" sz="900" b="0">
                          <a:effectLst/>
                        </a:rPr>
                        <a:t>- 11 provinces and cities (known as pilot provinces and cities) selected as fuel ethanol pilot zones for mandatory E10 blending (volume)</a:t>
                      </a:r>
                      <a:endParaRPr lang="en-US" sz="900" b="0">
                        <a:effectLst/>
                      </a:endParaRPr>
                    </a:p>
                    <a:p>
                      <a:pPr marL="81280" marR="0" indent="-81280" algn="l">
                        <a:spcBef>
                          <a:spcPts val="0"/>
                        </a:spcBef>
                        <a:spcAft>
                          <a:spcPts val="0"/>
                        </a:spcAft>
                      </a:pPr>
                      <a:r>
                        <a:rPr lang="en-CA" sz="900" b="0">
                          <a:effectLst/>
                        </a:rPr>
                        <a:t>- Small trial program using 2% and 5% biodiesel blends carried out in a few provinces (volume)</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dirty="0">
                          <a:effectLst/>
                        </a:rPr>
                        <a:t>- An excise tax exemption for waste oil-based biodiesel production</a:t>
                      </a:r>
                      <a:endParaRPr lang="en-US" sz="900" b="0" dirty="0">
                        <a:effectLst/>
                      </a:endParaRPr>
                    </a:p>
                    <a:p>
                      <a:pPr marL="89535" marR="0" indent="-89535" algn="l">
                        <a:spcBef>
                          <a:spcPts val="0"/>
                        </a:spcBef>
                        <a:spcAft>
                          <a:spcPts val="0"/>
                        </a:spcAft>
                      </a:pPr>
                      <a:r>
                        <a:rPr lang="en-CA" sz="900" b="0" dirty="0">
                          <a:effectLst/>
                        </a:rPr>
                        <a:t> </a:t>
                      </a:r>
                      <a:endParaRPr lang="en-US" sz="900" b="0" dirty="0">
                        <a:effectLst/>
                      </a:endParaRPr>
                    </a:p>
                    <a:p>
                      <a:pPr marL="89535" marR="0" indent="-89535" algn="l">
                        <a:spcBef>
                          <a:spcPts val="0"/>
                        </a:spcBef>
                        <a:spcAft>
                          <a:spcPts val="0"/>
                        </a:spcAft>
                      </a:pPr>
                      <a:r>
                        <a:rPr lang="en-CA" sz="900" b="0" dirty="0">
                          <a:effectLst/>
                        </a:rPr>
                        <a:t>- No excise tax exemption for ethanol</a:t>
                      </a:r>
                      <a:endParaRPr lang="en-US" sz="900" b="0" dirty="0">
                        <a:effectLst/>
                      </a:endParaRPr>
                    </a:p>
                    <a:p>
                      <a:pPr marL="89535" marR="0" indent="-89535" algn="l">
                        <a:spcBef>
                          <a:spcPts val="0"/>
                        </a:spcBef>
                        <a:spcAft>
                          <a:spcPts val="0"/>
                        </a:spcAft>
                      </a:pPr>
                      <a:r>
                        <a:rPr lang="en-CA" sz="900" b="0" dirty="0">
                          <a:effectLst/>
                        </a:rPr>
                        <a:t> </a:t>
                      </a:r>
                      <a:endParaRPr lang="en-US" sz="900" b="0" dirty="0">
                        <a:effectLst/>
                      </a:endParaRPr>
                    </a:p>
                    <a:p>
                      <a:pPr marL="89535" marR="0" indent="-89535" algn="l">
                        <a:spcBef>
                          <a:spcPts val="0"/>
                        </a:spcBef>
                        <a:spcAft>
                          <a:spcPts val="0"/>
                        </a:spcAft>
                      </a:pPr>
                      <a:r>
                        <a:rPr lang="en-CA" sz="900" b="0" dirty="0">
                          <a:effectLst/>
                        </a:rPr>
                        <a:t> </a:t>
                      </a:r>
                      <a:endParaRPr lang="en-US" sz="900" b="0" dirty="0">
                        <a:effectLst/>
                      </a:endParaRPr>
                    </a:p>
                    <a:p>
                      <a:pPr marL="89535" marR="0" indent="-89535" algn="l">
                        <a:spcBef>
                          <a:spcPts val="0"/>
                        </a:spcBef>
                        <a:spcAft>
                          <a:spcPts val="0"/>
                        </a:spcAft>
                      </a:pPr>
                      <a:r>
                        <a:rPr lang="en-CA" sz="900" b="0" dirty="0">
                          <a:effectLst/>
                        </a:rPr>
                        <a:t> </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dirty="0">
                          <a:effectLst/>
                        </a:rPr>
                        <a:t>- Fuel ethanol subsidies: halted since 2016 for conventional grain ethanol (1 G); subsidies for 1.5 generation ethanol (from cassava or sweet sorghum) since 2013-2017 but phased out in 2018; cellulosic ethanol production subsidy of $0.07 per liter (600 RMB per ton)</a:t>
                      </a:r>
                      <a:endParaRPr lang="en-US" sz="900" b="0" dirty="0">
                        <a:effectLst/>
                      </a:endParaRPr>
                    </a:p>
                    <a:p>
                      <a:pPr marL="97790" marR="0" indent="-97790" algn="l">
                        <a:spcBef>
                          <a:spcPts val="0"/>
                        </a:spcBef>
                        <a:spcAft>
                          <a:spcPts val="0"/>
                        </a:spcAft>
                      </a:pPr>
                      <a:r>
                        <a:rPr lang="en-CA" sz="900" b="0" dirty="0">
                          <a:effectLst/>
                        </a:rPr>
                        <a:t>- Import tariffs on US-origin ethanol</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7"/>
                  </a:ext>
                </a:extLst>
              </a:tr>
              <a:tr h="1359958">
                <a:tc>
                  <a:txBody>
                    <a:bodyPr/>
                    <a:lstStyle/>
                    <a:p>
                      <a:pPr marL="0" marR="0" algn="l">
                        <a:spcBef>
                          <a:spcPts val="0"/>
                        </a:spcBef>
                        <a:spcAft>
                          <a:spcPts val="0"/>
                        </a:spcAft>
                      </a:pPr>
                      <a:r>
                        <a:rPr lang="en-CA" sz="900" b="1" dirty="0">
                          <a:solidFill>
                            <a:schemeClr val="bg2"/>
                          </a:solidFill>
                          <a:effectLst/>
                        </a:rPr>
                        <a:t>India</a:t>
                      </a:r>
                      <a:endParaRPr lang="en-US" sz="900" b="1" dirty="0">
                        <a:solidFill>
                          <a:schemeClr val="bg2"/>
                        </a:solidFill>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1280" marR="0" indent="-81280" algn="l">
                        <a:spcBef>
                          <a:spcPts val="0"/>
                        </a:spcBef>
                        <a:spcAft>
                          <a:spcPts val="0"/>
                        </a:spcAft>
                      </a:pPr>
                      <a:r>
                        <a:rPr lang="en-CA" sz="900" b="0">
                          <a:effectLst/>
                        </a:rPr>
                        <a:t>- No official national mandate for ethanol and biodiesel use in the transportation sector</a:t>
                      </a:r>
                      <a:endParaRPr lang="en-US" sz="900" b="0">
                        <a:effectLst/>
                      </a:endParaRPr>
                    </a:p>
                    <a:p>
                      <a:pPr marL="81280" marR="0" indent="-81280" algn="l">
                        <a:spcBef>
                          <a:spcPts val="0"/>
                        </a:spcBef>
                        <a:spcAft>
                          <a:spcPts val="0"/>
                        </a:spcAft>
                      </a:pPr>
                      <a:r>
                        <a:rPr lang="en-CA" sz="900" b="0">
                          <a:effectLst/>
                        </a:rPr>
                        <a:t>- The 20% and 5% blending targets are proposed (volume)</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89535" marR="0" indent="-89535" algn="l">
                        <a:spcBef>
                          <a:spcPts val="0"/>
                        </a:spcBef>
                        <a:spcAft>
                          <a:spcPts val="0"/>
                        </a:spcAft>
                      </a:pPr>
                      <a:r>
                        <a:rPr lang="en-CA" sz="900" b="0">
                          <a:effectLst/>
                        </a:rPr>
                        <a:t>- No excise tax exemption/reductions for ethanol and biodiesel</a:t>
                      </a:r>
                      <a:endParaRPr lang="en-US" sz="900" b="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tc>
                  <a:txBody>
                    <a:bodyPr/>
                    <a:lstStyle/>
                    <a:p>
                      <a:pPr marL="97790" marR="0" indent="-97790" algn="l">
                        <a:spcBef>
                          <a:spcPts val="0"/>
                        </a:spcBef>
                        <a:spcAft>
                          <a:spcPts val="0"/>
                        </a:spcAft>
                      </a:pPr>
                      <a:r>
                        <a:rPr lang="en-CA" sz="900" b="0" dirty="0">
                          <a:effectLst/>
                        </a:rPr>
                        <a:t>- Deregulated diesel prices</a:t>
                      </a:r>
                      <a:endParaRPr lang="en-US" sz="900" b="0" dirty="0">
                        <a:effectLst/>
                      </a:endParaRPr>
                    </a:p>
                    <a:p>
                      <a:pPr marL="97790" marR="0" indent="-97790" algn="l">
                        <a:spcBef>
                          <a:spcPts val="0"/>
                        </a:spcBef>
                        <a:spcAft>
                          <a:spcPts val="0"/>
                        </a:spcAft>
                      </a:pPr>
                      <a:r>
                        <a:rPr lang="en-CA" sz="900" b="0" dirty="0">
                          <a:effectLst/>
                        </a:rPr>
                        <a:t>- Allow 100% foreign direct investment in biofuel technologies</a:t>
                      </a:r>
                      <a:endParaRPr lang="en-US" sz="900" b="0" dirty="0">
                        <a:effectLst/>
                      </a:endParaRPr>
                    </a:p>
                    <a:p>
                      <a:pPr marL="97790" marR="0" indent="-97790" algn="l">
                        <a:spcBef>
                          <a:spcPts val="0"/>
                        </a:spcBef>
                        <a:spcAft>
                          <a:spcPts val="0"/>
                        </a:spcAft>
                      </a:pPr>
                      <a:r>
                        <a:rPr lang="en-CA" sz="900" b="0" dirty="0">
                          <a:effectLst/>
                        </a:rPr>
                        <a:t>- Over $30 million USD investment in biofuel R&amp;D and second generation ethanol technology</a:t>
                      </a:r>
                      <a:endParaRPr lang="en-US" sz="900" b="0" dirty="0">
                        <a:effectLst/>
                      </a:endParaRPr>
                    </a:p>
                    <a:p>
                      <a:pPr marL="97790" marR="0" indent="-97790" algn="l">
                        <a:spcBef>
                          <a:spcPts val="0"/>
                        </a:spcBef>
                        <a:spcAft>
                          <a:spcPts val="0"/>
                        </a:spcAft>
                      </a:pPr>
                      <a:r>
                        <a:rPr lang="en-CA" sz="900" b="0" dirty="0">
                          <a:effectLst/>
                        </a:rPr>
                        <a:t>- Biofuel imports are banned but the import of feedstock for production of biodiesel is permitted to the extent necessary</a:t>
                      </a:r>
                      <a:endParaRPr lang="en-US" sz="900" b="0" dirty="0">
                        <a:effectLst/>
                        <a:latin typeface="Times New Roman" panose="02020603050405020304" pitchFamily="18" charset="0"/>
                        <a:ea typeface="MS Mincho" panose="02020609040205080304" pitchFamily="49" charset="-128"/>
                        <a:cs typeface="Calibri" panose="020F0502020204030204" pitchFamily="34" charset="0"/>
                      </a:endParaRPr>
                    </a:p>
                  </a:txBody>
                  <a:tcPr marL="61198" marR="61198" marT="0" marB="0"/>
                </a:tc>
                <a:extLst>
                  <a:ext uri="{0D108BD9-81ED-4DB2-BD59-A6C34878D82A}">
                    <a16:rowId xmlns:a16="http://schemas.microsoft.com/office/drawing/2014/main" xmlns="" val="10008"/>
                  </a:ext>
                </a:extLst>
              </a:tr>
            </a:tbl>
          </a:graphicData>
        </a:graphic>
      </p:graphicFrame>
      <p:sp>
        <p:nvSpPr>
          <p:cNvPr id="6" name="TextBox 5"/>
          <p:cNvSpPr txBox="1"/>
          <p:nvPr/>
        </p:nvSpPr>
        <p:spPr bwMode="auto">
          <a:xfrm>
            <a:off x="35496" y="548680"/>
            <a:ext cx="9001000" cy="473976"/>
          </a:xfrm>
          <a:prstGeom prst="rect">
            <a:avLst/>
          </a:prstGeom>
          <a:noFill/>
          <a:ln w="9525">
            <a:noFill/>
            <a:miter lim="800000"/>
            <a:headEnd/>
            <a:tailEnd/>
          </a:ln>
        </p:spPr>
        <p:txBody>
          <a:bodyPr wrap="square" lIns="0" tIns="27432" rIns="0" bIns="0" rtlCol="0">
            <a:spAutoFit/>
          </a:bodyPr>
          <a:lstStyle/>
          <a:p>
            <a:r>
              <a:rPr lang="en-US" sz="2900" b="1" dirty="0" smtClean="0">
                <a:solidFill>
                  <a:schemeClr val="bg1">
                    <a:lumMod val="50000"/>
                  </a:schemeClr>
                </a:solidFill>
                <a:latin typeface="+mj-lt"/>
                <a:cs typeface="Calibri" panose="020F0502020204030204" pitchFamily="34" charset="0"/>
              </a:rPr>
              <a:t>Market-pull policies for biofuel production and use </a:t>
            </a:r>
          </a:p>
        </p:txBody>
      </p:sp>
      <p:sp>
        <p:nvSpPr>
          <p:cNvPr id="9"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35705657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6640" y="0"/>
            <a:ext cx="9170640" cy="548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bwMode="auto">
          <a:xfrm>
            <a:off x="107504" y="692696"/>
            <a:ext cx="9001000" cy="1474250"/>
          </a:xfrm>
          <a:prstGeom prst="rect">
            <a:avLst/>
          </a:prstGeom>
          <a:noFill/>
          <a:ln w="9525">
            <a:noFill/>
            <a:miter lim="800000"/>
            <a:headEnd/>
            <a:tailEnd/>
          </a:ln>
        </p:spPr>
        <p:txBody>
          <a:bodyPr wrap="square" lIns="0" tIns="27432" rIns="0" bIns="0" rtlCol="0">
            <a:spAutoFit/>
          </a:bodyPr>
          <a:lstStyle/>
          <a:p>
            <a:r>
              <a:rPr lang="en-CA" sz="2700" b="1" dirty="0" smtClean="0">
                <a:solidFill>
                  <a:schemeClr val="bg1">
                    <a:lumMod val="50000"/>
                  </a:schemeClr>
                </a:solidFill>
                <a:latin typeface="+mj-lt"/>
                <a:cs typeface="Calibri" panose="020F0502020204030204" pitchFamily="34" charset="0"/>
              </a:rPr>
              <a:t>Technology-push policies: Financial </a:t>
            </a:r>
            <a:r>
              <a:rPr lang="en-CA" sz="2700" b="1" dirty="0">
                <a:solidFill>
                  <a:schemeClr val="bg1">
                    <a:lumMod val="50000"/>
                  </a:schemeClr>
                </a:solidFill>
                <a:latin typeface="+mj-lt"/>
                <a:cs typeface="Calibri" panose="020F0502020204030204" pitchFamily="34" charset="0"/>
              </a:rPr>
              <a:t>schemes, investment subsidies and incentives</a:t>
            </a:r>
          </a:p>
          <a:p>
            <a:r>
              <a:rPr lang="en-CA" sz="2000" b="1" dirty="0" smtClean="0">
                <a:solidFill>
                  <a:schemeClr val="bg1">
                    <a:lumMod val="50000"/>
                  </a:schemeClr>
                </a:solidFill>
                <a:latin typeface="+mj-lt"/>
                <a:cs typeface="Calibri" panose="020F0502020204030204" pitchFamily="34" charset="0"/>
              </a:rPr>
              <a:t>Member countries have various funding programs to further encourage production and use of biofuels, especially advanced biofuels. </a:t>
            </a:r>
            <a:endParaRPr lang="en-CA" sz="2000" b="1" dirty="0">
              <a:solidFill>
                <a:schemeClr val="bg1">
                  <a:lumMod val="50000"/>
                </a:schemeClr>
              </a:solidFill>
              <a:latin typeface="+mj-lt"/>
              <a:cs typeface="Calibri" panose="020F050202020403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267314432"/>
              </p:ext>
            </p:extLst>
          </p:nvPr>
        </p:nvGraphicFramePr>
        <p:xfrm>
          <a:off x="107504" y="2204864"/>
          <a:ext cx="9001000" cy="4234418"/>
        </p:xfrm>
        <a:graphic>
          <a:graphicData uri="http://schemas.openxmlformats.org/drawingml/2006/table">
            <a:tbl>
              <a:tblPr firstRow="1" firstCol="1" bandRow="1"/>
              <a:tblGrid>
                <a:gridCol w="5688632">
                  <a:extLst>
                    <a:ext uri="{9D8B030D-6E8A-4147-A177-3AD203B41FA5}">
                      <a16:colId xmlns:a16="http://schemas.microsoft.com/office/drawing/2014/main" xmlns="" val="20000"/>
                    </a:ext>
                  </a:extLst>
                </a:gridCol>
                <a:gridCol w="3312368">
                  <a:extLst>
                    <a:ext uri="{9D8B030D-6E8A-4147-A177-3AD203B41FA5}">
                      <a16:colId xmlns:a16="http://schemas.microsoft.com/office/drawing/2014/main" xmlns="" val="20001"/>
                    </a:ext>
                  </a:extLst>
                </a:gridCol>
              </a:tblGrid>
              <a:tr h="209329">
                <a:tc>
                  <a:txBody>
                    <a:bodyPr/>
                    <a:lstStyle/>
                    <a:p>
                      <a:pPr marL="0" marR="0" algn="l">
                        <a:lnSpc>
                          <a:spcPct val="107000"/>
                        </a:lnSpc>
                        <a:spcBef>
                          <a:spcPts val="0"/>
                        </a:spcBef>
                        <a:spcAft>
                          <a:spcPts val="0"/>
                        </a:spcAft>
                      </a:pPr>
                      <a:r>
                        <a:rPr lang="en-US" sz="1700" b="1" dirty="0" smtClean="0">
                          <a:solidFill>
                            <a:schemeClr val="bg2"/>
                          </a:solidFill>
                          <a:effectLst/>
                          <a:latin typeface="Calibri" panose="020F0502020204030204" pitchFamily="34" charset="0"/>
                          <a:ea typeface="Calibri" panose="020F0502020204030204" pitchFamily="34" charset="0"/>
                          <a:cs typeface="Arial" panose="020B0604020202020204" pitchFamily="34" charset="0"/>
                        </a:rPr>
                        <a:t>Technology-push</a:t>
                      </a:r>
                      <a:r>
                        <a:rPr lang="en-US" sz="1700" b="1" baseline="0" dirty="0" smtClean="0">
                          <a:solidFill>
                            <a:schemeClr val="bg2"/>
                          </a:solidFill>
                          <a:effectLst/>
                          <a:latin typeface="Calibri" panose="020F0502020204030204" pitchFamily="34" charset="0"/>
                          <a:ea typeface="Calibri" panose="020F0502020204030204" pitchFamily="34" charset="0"/>
                          <a:cs typeface="Arial" panose="020B0604020202020204" pitchFamily="34" charset="0"/>
                        </a:rPr>
                        <a:t> incentives</a:t>
                      </a:r>
                      <a:endPar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tc>
                  <a:txBody>
                    <a:bodyPr/>
                    <a:lstStyle/>
                    <a:p>
                      <a:pPr marL="0" marR="0" algn="l">
                        <a:lnSpc>
                          <a:spcPct val="107000"/>
                        </a:lnSpc>
                        <a:spcBef>
                          <a:spcPts val="0"/>
                        </a:spcBef>
                        <a:spcAft>
                          <a:spcPts val="0"/>
                        </a:spcAft>
                      </a:pPr>
                      <a:r>
                        <a:rPr lang="en-US" sz="1700" b="1" dirty="0" smtClean="0">
                          <a:solidFill>
                            <a:schemeClr val="bg2"/>
                          </a:solidFill>
                          <a:effectLst/>
                          <a:latin typeface="Calibri" panose="020F0502020204030204" pitchFamily="34" charset="0"/>
                          <a:ea typeface="Calibri" panose="020F0502020204030204" pitchFamily="34" charset="0"/>
                          <a:cs typeface="Arial" panose="020B0604020202020204" pitchFamily="34" charset="0"/>
                        </a:rPr>
                        <a:t>Country</a:t>
                      </a:r>
                      <a:endPar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60000"/>
                        <a:lumOff val="40000"/>
                      </a:schemeClr>
                    </a:solidFill>
                  </a:tcPr>
                </a:tc>
                <a:extLst>
                  <a:ext uri="{0D108BD9-81ED-4DB2-BD59-A6C34878D82A}">
                    <a16:rowId xmlns:a16="http://schemas.microsoft.com/office/drawing/2014/main" xmlns="" val="10000"/>
                  </a:ext>
                </a:extLst>
              </a:tr>
              <a:tr h="907526">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Grants for conversion technology development to increase technology readiness levels and to de-risk the technology and supply chain development.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Australia, Austria, Brazil, Canada, Germany, South Korea, Sweden, US, China, India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77890">
                <a:tc>
                  <a:txBody>
                    <a:bodyPr/>
                    <a:lstStyle/>
                    <a:p>
                      <a:pPr marL="0" marR="0" algn="just">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Loan guarantees and credit lines to buy down the financial risk of constructing first-of-a-kind larger-scale commercial facilities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US and Brazil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38945">
                <a:tc>
                  <a:txBody>
                    <a:bodyPr/>
                    <a:lstStyle/>
                    <a:p>
                      <a:pPr marL="0" marR="0" algn="just">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Rebate and tax incentives on bioenergy R&amp;D expenses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Australia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716835">
                <a:tc>
                  <a:txBody>
                    <a:bodyPr/>
                    <a:lstStyle/>
                    <a:p>
                      <a:pPr marL="0" marR="0" algn="just">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Rebates and bonuses to car buyers for the purchase of certain vehicles such as flex-fuel vehicles (FFVs) and other rebates such as reduced license fees and tax credits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Austria, Brazil, Sweden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77890">
                <a:tc>
                  <a:txBody>
                    <a:bodyPr/>
                    <a:lstStyle/>
                    <a:p>
                      <a:pPr marL="0" marR="0" algn="just">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Fiscal incentives and subsidies (e.g. reduced property tax, corporate tax, renewable energy depreciation on assists)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Brazil, Japan, China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38945">
                <a:tc>
                  <a:txBody>
                    <a:bodyPr/>
                    <a:lstStyle/>
                    <a:p>
                      <a:pPr marL="0" marR="0" algn="just">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Financial incentives for feedstock development and logistics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Brazil, USA, China, India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38945">
                <a:tc>
                  <a:txBody>
                    <a:bodyPr/>
                    <a:lstStyle/>
                    <a:p>
                      <a:pPr marL="0" marR="0" algn="just">
                        <a:lnSpc>
                          <a:spcPct val="107000"/>
                        </a:lnSpc>
                        <a:spcBef>
                          <a:spcPts val="0"/>
                        </a:spcBef>
                        <a:spcAft>
                          <a:spcPts val="0"/>
                        </a:spcAft>
                      </a:pPr>
                      <a:r>
                        <a:rPr lang="en-US" sz="1700" b="1">
                          <a:solidFill>
                            <a:schemeClr val="bg2"/>
                          </a:solidFill>
                          <a:effectLst/>
                          <a:latin typeface="Calibri" panose="020F0502020204030204" pitchFamily="34" charset="0"/>
                          <a:ea typeface="Calibri" panose="020F0502020204030204" pitchFamily="34" charset="0"/>
                          <a:cs typeface="Arial" panose="020B0604020202020204" pitchFamily="34" charset="0"/>
                        </a:rPr>
                        <a:t>Grants for storage and distribution infrastructure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700" b="1" dirty="0">
                          <a:solidFill>
                            <a:schemeClr val="bg2"/>
                          </a:solidFill>
                          <a:effectLst/>
                          <a:latin typeface="Calibri" panose="020F0502020204030204" pitchFamily="34" charset="0"/>
                          <a:ea typeface="Calibri" panose="020F0502020204030204" pitchFamily="34" charset="0"/>
                          <a:cs typeface="Arial" panose="020B0604020202020204" pitchFamily="34" charset="0"/>
                        </a:rPr>
                        <a:t>Canada, The Netherlands, Sweden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bl>
          </a:graphicData>
        </a:graphic>
      </p:graphicFrame>
      <p:sp>
        <p:nvSpPr>
          <p:cNvPr id="9" name="Text Box 24"/>
          <p:cNvSpPr txBox="1">
            <a:spLocks noChangeArrowheads="1"/>
          </p:cNvSpPr>
          <p:nvPr/>
        </p:nvSpPr>
        <p:spPr bwMode="auto">
          <a:xfrm>
            <a:off x="0" y="36265"/>
            <a:ext cx="5076056" cy="504056"/>
          </a:xfrm>
          <a:prstGeom prst="rect">
            <a:avLst/>
          </a:prstGeom>
          <a:solidFill>
            <a:srgbClr val="12360C"/>
          </a:solidFill>
          <a:ln>
            <a:noFill/>
          </a:ln>
          <a:effectLst>
            <a:outerShdw dist="38100" algn="l" rotWithShape="0">
              <a:srgbClr val="000000">
                <a:alpha val="39999"/>
              </a:srgbClr>
            </a:outerShdw>
            <a:softEdge rad="63500"/>
          </a:effectLst>
          <a:extLst/>
        </p:spPr>
        <p:txBody>
          <a:bodyPr rot="0" vert="horz" wrap="square" lIns="91440" tIns="45720" rIns="91440" bIns="45720" anchor="t" anchorCtr="0" upright="1">
            <a:noAutofit/>
          </a:bodyPr>
          <a:lstStyle/>
          <a:p>
            <a:r>
              <a:rPr lang="en-US" sz="1400" b="1" dirty="0" smtClean="0">
                <a:solidFill>
                  <a:srgbClr val="F2F2F2"/>
                </a:solidFill>
                <a:latin typeface="Trebuchet MS"/>
                <a:ea typeface="Times New Roman"/>
                <a:cs typeface="Times New Roman"/>
              </a:rPr>
              <a:t>Commercializing </a:t>
            </a:r>
            <a:r>
              <a:rPr lang="en-US" sz="1400" b="1" dirty="0">
                <a:solidFill>
                  <a:srgbClr val="F2F2F2"/>
                </a:solidFill>
                <a:latin typeface="Trebuchet MS"/>
                <a:ea typeface="Times New Roman"/>
                <a:cs typeface="Times New Roman"/>
              </a:rPr>
              <a:t>Conventional and Advanced Transport Biofuels from Biomass and Other Renewable Feedstocks</a:t>
            </a:r>
          </a:p>
          <a:p>
            <a:pPr>
              <a:spcAft>
                <a:spcPts val="0"/>
              </a:spcAft>
            </a:pPr>
            <a:endParaRPr lang="en-CA" sz="1100" dirty="0">
              <a:solidFill>
                <a:srgbClr val="000000"/>
              </a:solidFill>
              <a:effectLst/>
              <a:latin typeface="Trebuchet MS"/>
              <a:ea typeface="Times New Roman"/>
              <a:cs typeface="Times New Roman"/>
            </a:endParaRPr>
          </a:p>
        </p:txBody>
      </p:sp>
    </p:spTree>
    <p:extLst>
      <p:ext uri="{BB962C8B-B14F-4D97-AF65-F5344CB8AC3E}">
        <p14:creationId xmlns:p14="http://schemas.microsoft.com/office/powerpoint/2010/main" val="3799136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ntitled 1">
  <a:themeElements>
    <a:clrScheme name="">
      <a:dk1>
        <a:srgbClr val="000000"/>
      </a:dk1>
      <a:lt1>
        <a:srgbClr val="FFFFFF"/>
      </a:lt1>
      <a:dk2>
        <a:srgbClr val="0066CC"/>
      </a:dk2>
      <a:lt2>
        <a:srgbClr val="CBCBCB"/>
      </a:lt2>
      <a:accent1>
        <a:srgbClr val="00CCFF"/>
      </a:accent1>
      <a:accent2>
        <a:srgbClr val="00FFCC"/>
      </a:accent2>
      <a:accent3>
        <a:srgbClr val="AAB8E2"/>
      </a:accent3>
      <a:accent4>
        <a:srgbClr val="DADADA"/>
      </a:accent4>
      <a:accent5>
        <a:srgbClr val="AAE2FF"/>
      </a:accent5>
      <a:accent6>
        <a:srgbClr val="00E7B9"/>
      </a:accent6>
      <a:hlink>
        <a:srgbClr val="FF3300"/>
      </a:hlink>
      <a:folHlink>
        <a:srgbClr val="FF7C80"/>
      </a:folHlink>
    </a:clrScheme>
    <a:fontScheme name="1_untitled 1">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CA" sz="2400" b="1" i="0" u="none" strike="noStrike" cap="none" normalizeH="0" baseline="0" smtClean="0">
            <a:ln>
              <a:noFill/>
            </a:ln>
            <a:solidFill>
              <a:schemeClr val="tx1"/>
            </a:solidFill>
            <a:effectLst/>
            <a:latin typeface="Trebuchet MS" pitchFamily="34" charset="0"/>
          </a:defRPr>
        </a:defPPr>
      </a:lstStyle>
    </a:spDef>
    <a:lnDef>
      <a:spPr bwMode="auto">
        <a:solidFill>
          <a:schemeClr val="accent1"/>
        </a:solidFill>
        <a:ln w="9525" cap="flat" cmpd="sng" algn="ctr">
          <a:solidFill>
            <a:schemeClr val="bg2"/>
          </a:solidFill>
          <a:prstDash val="solid"/>
          <a:round/>
          <a:headEnd type="none" w="med" len="med"/>
          <a:tailEnd type="none" w="med" len="med"/>
        </a:ln>
        <a:effectLst/>
      </a:spPr>
      <a:bodyPr/>
      <a:lstStyle/>
    </a:lnDef>
    <a:txDef>
      <a:spPr bwMode="auto">
        <a:solidFill>
          <a:srgbClr val="4F81BD"/>
        </a:solidFill>
        <a:ln w="9525">
          <a:noFill/>
          <a:miter lim="800000"/>
          <a:headEnd/>
          <a:tailEnd/>
        </a:ln>
      </a:spPr>
      <a:bodyPr lIns="0" tIns="27432" rIns="0" bIns="0"/>
      <a:lstStyle>
        <a:defPPr algn="ctr">
          <a:defRPr sz="1000" i="1" dirty="0">
            <a:solidFill>
              <a:srgbClr val="FFFFFF"/>
            </a:solidFill>
            <a:latin typeface="Calibri" pitchFamily="34" charset="0"/>
            <a:cs typeface="Times New Roman" pitchFamily="18" charset="0"/>
          </a:defRPr>
        </a:defPPr>
      </a:lstStyle>
    </a:txDef>
  </a:objectDefaults>
  <a:extraClrSchemeLst>
    <a:extraClrScheme>
      <a:clrScheme name="1_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8999</TotalTime>
  <Words>2972</Words>
  <Application>Microsoft Office PowerPoint</Application>
  <PresentationFormat>On-screen Show (4:3)</PresentationFormat>
  <Paragraphs>290</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MS Mincho</vt:lpstr>
      <vt:lpstr>Arial</vt:lpstr>
      <vt:lpstr>Calibri</vt:lpstr>
      <vt:lpstr>Courier New</vt:lpstr>
      <vt:lpstr>Times New Roman</vt:lpstr>
      <vt:lpstr>Trebuchet MS</vt:lpstr>
      <vt:lpstr>Wingdings</vt:lpstr>
      <vt:lpstr>1_untitled 1</vt:lpstr>
      <vt:lpstr>Implementation Agendas Report: 2019-2020 Update (compare-and-contrast policies used to develop biofuels)   Mahmood Ebadian  IEA Bioenergy Task 39, Business Meeting Stockholm, Sweden September 16-17, 2019</vt:lpstr>
      <vt:lpstr>PowerPoint Presentation</vt:lpstr>
      <vt:lpstr>PowerPoint Presentation</vt:lpstr>
      <vt:lpstr>Methodology  1. Developed a new questionnaire  2. Sent out the questionnaire to member countries  3. Collected the completed questionnaires from country representatives, complied the information and reviewed/ incorporated recent related publications    4. “Polished” each country’s contribution to try to make them more comparable   5. Shared the draft country sections with each country representatives for their review/feedback  6. Prepared a draft implementation agendas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from Sergios Karatzos</dc:creator>
  <cp:lastModifiedBy>Mahmood</cp:lastModifiedBy>
  <cp:revision>365</cp:revision>
  <dcterms:created xsi:type="dcterms:W3CDTF">2012-10-02T19:00:21Z</dcterms:created>
  <dcterms:modified xsi:type="dcterms:W3CDTF">2019-09-16T02:21:02Z</dcterms:modified>
</cp:coreProperties>
</file>