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6E13FBBF-D203-4522-BC20-B454F856F4BC}" type="datetimeFigureOut">
              <a:rPr lang="en-IE" smtClean="0"/>
              <a:t>15/09/2019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959199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E13FBBF-D203-4522-BC20-B454F856F4BC}" type="datetimeFigureOut">
              <a:rPr lang="en-IE" smtClean="0"/>
              <a:t>15/09/2019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1828819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E13FBBF-D203-4522-BC20-B454F856F4BC}" type="datetimeFigureOut">
              <a:rPr lang="en-IE" smtClean="0"/>
              <a:t>15/09/2019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2170208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E13FBBF-D203-4522-BC20-B454F856F4BC}" type="datetimeFigureOut">
              <a:rPr lang="en-IE" smtClean="0"/>
              <a:t>15/09/2019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3744600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13FBBF-D203-4522-BC20-B454F856F4BC}" type="datetimeFigureOut">
              <a:rPr lang="en-IE" smtClean="0"/>
              <a:t>15/09/2019</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3950348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6E13FBBF-D203-4522-BC20-B454F856F4BC}" type="datetimeFigureOut">
              <a:rPr lang="en-IE" smtClean="0"/>
              <a:t>15/09/2019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2958401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6E13FBBF-D203-4522-BC20-B454F856F4BC}" type="datetimeFigureOut">
              <a:rPr lang="en-IE" smtClean="0"/>
              <a:t>15/09/2019</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861450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6E13FBBF-D203-4522-BC20-B454F856F4BC}" type="datetimeFigureOut">
              <a:rPr lang="en-IE" smtClean="0"/>
              <a:t>15/09/2019</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3768633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13FBBF-D203-4522-BC20-B454F856F4BC}" type="datetimeFigureOut">
              <a:rPr lang="en-IE" smtClean="0"/>
              <a:t>15/09/2019</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3109021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13FBBF-D203-4522-BC20-B454F856F4BC}" type="datetimeFigureOut">
              <a:rPr lang="en-IE" smtClean="0"/>
              <a:t>15/09/2019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4275219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13FBBF-D203-4522-BC20-B454F856F4BC}" type="datetimeFigureOut">
              <a:rPr lang="en-IE" smtClean="0"/>
              <a:t>15/09/2019</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D30036F-C487-4918-95B9-2A2CEF09D09E}" type="slidenum">
              <a:rPr lang="en-IE" smtClean="0"/>
              <a:t>‹#›</a:t>
            </a:fld>
            <a:endParaRPr lang="en-IE"/>
          </a:p>
        </p:txBody>
      </p:sp>
    </p:spTree>
    <p:extLst>
      <p:ext uri="{BB962C8B-B14F-4D97-AF65-F5344CB8AC3E}">
        <p14:creationId xmlns:p14="http://schemas.microsoft.com/office/powerpoint/2010/main" val="3923455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13FBBF-D203-4522-BC20-B454F856F4BC}" type="datetimeFigureOut">
              <a:rPr lang="en-IE" smtClean="0"/>
              <a:t>15/09/2019</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30036F-C487-4918-95B9-2A2CEF09D09E}" type="slidenum">
              <a:rPr lang="en-IE" smtClean="0"/>
              <a:t>‹#›</a:t>
            </a:fld>
            <a:endParaRPr lang="en-IE"/>
          </a:p>
        </p:txBody>
      </p:sp>
    </p:spTree>
    <p:extLst>
      <p:ext uri="{BB962C8B-B14F-4D97-AF65-F5344CB8AC3E}">
        <p14:creationId xmlns:p14="http://schemas.microsoft.com/office/powerpoint/2010/main" val="1411163218"/>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E" b="1" dirty="0" smtClean="0"/>
              <a:t>T39 Continued LCA model work</a:t>
            </a:r>
            <a:endParaRPr lang="en-IE" b="1" dirty="0"/>
          </a:p>
        </p:txBody>
      </p:sp>
      <p:sp>
        <p:nvSpPr>
          <p:cNvPr id="3" name="Subtitle 2"/>
          <p:cNvSpPr>
            <a:spLocks noGrp="1"/>
          </p:cNvSpPr>
          <p:nvPr>
            <p:ph type="subTitle" idx="1"/>
          </p:nvPr>
        </p:nvSpPr>
        <p:spPr>
          <a:xfrm>
            <a:off x="1371600" y="3886200"/>
            <a:ext cx="6400800" cy="2279104"/>
          </a:xfrm>
        </p:spPr>
        <p:txBody>
          <a:bodyPr>
            <a:normAutofit fontScale="85000" lnSpcReduction="20000"/>
          </a:bodyPr>
          <a:lstStyle/>
          <a:p>
            <a:r>
              <a:rPr lang="en-US" sz="2600" dirty="0" smtClean="0">
                <a:solidFill>
                  <a:schemeClr val="tx1"/>
                </a:solidFill>
              </a:rPr>
              <a:t>IEA Bioenergy TCP Task 39 Business Meeting</a:t>
            </a:r>
          </a:p>
          <a:p>
            <a:r>
              <a:rPr lang="en-US" sz="2600" dirty="0" smtClean="0">
                <a:solidFill>
                  <a:schemeClr val="tx1"/>
                </a:solidFill>
              </a:rPr>
              <a:t>Stockholm</a:t>
            </a:r>
            <a:r>
              <a:rPr lang="en-US" sz="2600" dirty="0" smtClean="0">
                <a:solidFill>
                  <a:schemeClr val="tx1"/>
                </a:solidFill>
              </a:rPr>
              <a:t>, </a:t>
            </a:r>
            <a:r>
              <a:rPr lang="en-US" sz="2600" dirty="0" smtClean="0">
                <a:solidFill>
                  <a:schemeClr val="tx1"/>
                </a:solidFill>
              </a:rPr>
              <a:t>September 16-17, 2019</a:t>
            </a:r>
          </a:p>
          <a:p>
            <a:endParaRPr lang="en-US" dirty="0" smtClean="0">
              <a:solidFill>
                <a:schemeClr val="tx1"/>
              </a:solidFill>
            </a:endParaRPr>
          </a:p>
          <a:p>
            <a:r>
              <a:rPr lang="en-US" i="1" dirty="0" smtClean="0">
                <a:solidFill>
                  <a:schemeClr val="tx1"/>
                </a:solidFill>
              </a:rPr>
              <a:t>Don O’Connor, </a:t>
            </a:r>
            <a:r>
              <a:rPr lang="en-US" i="1" u="sng" dirty="0" smtClean="0">
                <a:solidFill>
                  <a:schemeClr val="tx1"/>
                </a:solidFill>
              </a:rPr>
              <a:t>Adrian O’Connell</a:t>
            </a:r>
            <a:r>
              <a:rPr lang="en-US" i="1" dirty="0" smtClean="0">
                <a:solidFill>
                  <a:schemeClr val="tx1"/>
                </a:solidFill>
              </a:rPr>
              <a:t>, Michael Wang, Jack Saddler, Jim McMillan and Mark Staples</a:t>
            </a:r>
            <a:endParaRPr lang="en-IE" i="1" dirty="0">
              <a:solidFill>
                <a:schemeClr val="tx1"/>
              </a:solidFill>
            </a:endParaRPr>
          </a:p>
        </p:txBody>
      </p:sp>
    </p:spTree>
    <p:extLst>
      <p:ext uri="{BB962C8B-B14F-4D97-AF65-F5344CB8AC3E}">
        <p14:creationId xmlns:p14="http://schemas.microsoft.com/office/powerpoint/2010/main" val="1472655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07288" cy="1143000"/>
          </a:xfrm>
        </p:spPr>
        <p:txBody>
          <a:bodyPr>
            <a:normAutofit fontScale="90000"/>
          </a:bodyPr>
          <a:lstStyle/>
          <a:p>
            <a:r>
              <a:rPr lang="en-IE" dirty="0" smtClean="0"/>
              <a:t>1. Conclusion </a:t>
            </a:r>
            <a:r>
              <a:rPr lang="en-IE" dirty="0" smtClean="0"/>
              <a:t>from past triennium work</a:t>
            </a:r>
            <a:endParaRPr lang="en-IE" dirty="0"/>
          </a:p>
        </p:txBody>
      </p:sp>
      <p:sp>
        <p:nvSpPr>
          <p:cNvPr id="3" name="Content Placeholder 2"/>
          <p:cNvSpPr>
            <a:spLocks noGrp="1"/>
          </p:cNvSpPr>
          <p:nvPr>
            <p:ph idx="1"/>
          </p:nvPr>
        </p:nvSpPr>
        <p:spPr/>
        <p:txBody>
          <a:bodyPr/>
          <a:lstStyle/>
          <a:p>
            <a:r>
              <a:rPr lang="en-IE" dirty="0" smtClean="0"/>
              <a:t>LCA models give different results</a:t>
            </a:r>
          </a:p>
          <a:p>
            <a:r>
              <a:rPr lang="en-IE" dirty="0" smtClean="0"/>
              <a:t>But when</a:t>
            </a:r>
          </a:p>
          <a:p>
            <a:pPr lvl="1"/>
            <a:r>
              <a:rPr lang="en-IE" dirty="0" smtClean="0"/>
              <a:t>(</a:t>
            </a:r>
            <a:r>
              <a:rPr lang="en-IE" dirty="0" err="1" smtClean="0"/>
              <a:t>i</a:t>
            </a:r>
            <a:r>
              <a:rPr lang="en-IE" dirty="0" smtClean="0"/>
              <a:t>) the inputs and</a:t>
            </a:r>
          </a:p>
          <a:p>
            <a:pPr lvl="1"/>
            <a:r>
              <a:rPr lang="en-IE" dirty="0" smtClean="0"/>
              <a:t>(ii) the allocation approaches are harmonized</a:t>
            </a:r>
          </a:p>
          <a:p>
            <a:r>
              <a:rPr lang="en-IE" dirty="0" smtClean="0"/>
              <a:t>LCA results become much closer</a:t>
            </a:r>
            <a:endParaRPr lang="en-IE" dirty="0"/>
          </a:p>
        </p:txBody>
      </p:sp>
    </p:spTree>
    <p:extLst>
      <p:ext uri="{BB962C8B-B14F-4D97-AF65-F5344CB8AC3E}">
        <p14:creationId xmlns:p14="http://schemas.microsoft.com/office/powerpoint/2010/main" val="29298377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t>2. Follow-on </a:t>
            </a:r>
            <a:r>
              <a:rPr lang="en-IE" dirty="0" smtClean="0"/>
              <a:t>work for new triennium</a:t>
            </a:r>
            <a:endParaRPr lang="en-IE" dirty="0"/>
          </a:p>
        </p:txBody>
      </p:sp>
      <p:sp>
        <p:nvSpPr>
          <p:cNvPr id="3" name="Content Placeholder 2"/>
          <p:cNvSpPr>
            <a:spLocks noGrp="1"/>
          </p:cNvSpPr>
          <p:nvPr>
            <p:ph idx="1"/>
          </p:nvPr>
        </p:nvSpPr>
        <p:spPr>
          <a:xfrm>
            <a:off x="323528" y="1268760"/>
            <a:ext cx="8496944" cy="5328592"/>
          </a:xfrm>
        </p:spPr>
        <p:txBody>
          <a:bodyPr>
            <a:noAutofit/>
          </a:bodyPr>
          <a:lstStyle/>
          <a:p>
            <a:r>
              <a:rPr lang="en-IE" sz="1800" dirty="0" smtClean="0"/>
              <a:t>Focus on the input data for the pathways</a:t>
            </a:r>
          </a:p>
          <a:p>
            <a:r>
              <a:rPr lang="en-IE" sz="1800" dirty="0" smtClean="0"/>
              <a:t>Are differences in input data “real”?</a:t>
            </a:r>
          </a:p>
          <a:p>
            <a:r>
              <a:rPr lang="en-IE" sz="1800" dirty="0" smtClean="0"/>
              <a:t>There are many reasons why the input values can be different:</a:t>
            </a:r>
          </a:p>
          <a:p>
            <a:r>
              <a:rPr lang="en-IE" sz="1800" dirty="0" smtClean="0"/>
              <a:t>Originating from different time periods</a:t>
            </a:r>
          </a:p>
          <a:p>
            <a:r>
              <a:rPr lang="en-IE" sz="1800" dirty="0" smtClean="0"/>
              <a:t>Geographical location creates differences; for e.g. GHG intensity of electricity varies significantly based on location</a:t>
            </a:r>
          </a:p>
          <a:p>
            <a:r>
              <a:rPr lang="en-IE" sz="1800" dirty="0" smtClean="0"/>
              <a:t>Regions may import biofuels or feedstocks from different regions; giving them a different “overall” </a:t>
            </a:r>
            <a:r>
              <a:rPr lang="en-IE" sz="1800" dirty="0" err="1" smtClean="0"/>
              <a:t>GHGi</a:t>
            </a:r>
            <a:r>
              <a:rPr lang="en-IE" sz="1800" dirty="0" smtClean="0"/>
              <a:t> for a biofuel than that reported in a single area</a:t>
            </a:r>
          </a:p>
          <a:p>
            <a:r>
              <a:rPr lang="en-IE" sz="1800" dirty="0" smtClean="0"/>
              <a:t>Model developers try to fill in data gaps, but typically this is in a</a:t>
            </a:r>
            <a:r>
              <a:rPr lang="en-IE" sz="1800" dirty="0" smtClean="0">
                <a:solidFill>
                  <a:srgbClr val="FF0000"/>
                </a:solidFill>
              </a:rPr>
              <a:t> </a:t>
            </a:r>
            <a:r>
              <a:rPr lang="en-IE" sz="1800" dirty="0" smtClean="0"/>
              <a:t>non-uniform manner</a:t>
            </a:r>
          </a:p>
          <a:p>
            <a:r>
              <a:rPr lang="en-IE" sz="1800" dirty="0" smtClean="0"/>
              <a:t>How does the quality of the data collection compare between models, for e.g. how big a sample does the value represent?</a:t>
            </a:r>
          </a:p>
          <a:p>
            <a:r>
              <a:rPr lang="en-IE" sz="1800" dirty="0" smtClean="0"/>
              <a:t>Certain values can be technology dependent (for e.g. manual vs. mechanical harvests for sugarcane)</a:t>
            </a:r>
          </a:p>
          <a:p>
            <a:r>
              <a:rPr lang="en-IE" sz="1800" dirty="0" smtClean="0"/>
              <a:t>Combine inputs and expertise from different Task 39 members to develop complete, high quality data sets for some of the pathways.</a:t>
            </a:r>
          </a:p>
          <a:p>
            <a:r>
              <a:rPr lang="en-IE" sz="1800" dirty="0" smtClean="0"/>
              <a:t>Make these data sets available for model developers to incorporate into their models</a:t>
            </a:r>
          </a:p>
        </p:txBody>
      </p:sp>
    </p:spTree>
    <p:extLst>
      <p:ext uri="{BB962C8B-B14F-4D97-AF65-F5344CB8AC3E}">
        <p14:creationId xmlns:p14="http://schemas.microsoft.com/office/powerpoint/2010/main" val="27889730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dirty="0" smtClean="0"/>
              <a:t>3. Pathways </a:t>
            </a:r>
            <a:r>
              <a:rPr lang="en-IE" dirty="0" smtClean="0"/>
              <a:t>of main interest</a:t>
            </a:r>
            <a:endParaRPr lang="en-IE" dirty="0"/>
          </a:p>
        </p:txBody>
      </p:sp>
      <p:sp>
        <p:nvSpPr>
          <p:cNvPr id="3" name="Content Placeholder 2"/>
          <p:cNvSpPr>
            <a:spLocks noGrp="1"/>
          </p:cNvSpPr>
          <p:nvPr>
            <p:ph idx="1"/>
          </p:nvPr>
        </p:nvSpPr>
        <p:spPr/>
        <p:txBody>
          <a:bodyPr>
            <a:normAutofit fontScale="70000" lnSpcReduction="20000"/>
          </a:bodyPr>
          <a:lstStyle/>
          <a:p>
            <a:r>
              <a:rPr lang="en-IE" b="1" dirty="0" smtClean="0"/>
              <a:t>Brazilian sugarcane ethanol</a:t>
            </a:r>
          </a:p>
          <a:p>
            <a:pPr lvl="1"/>
            <a:r>
              <a:rPr lang="en-IE" dirty="0" smtClean="0"/>
              <a:t>T39 contains a lot of Brazilian expertise already who can help on this. The bioenergy steering committee could (a) develop the list of information required for the full data set and (b) provide some guidance on the quality of information expected.</a:t>
            </a:r>
          </a:p>
          <a:p>
            <a:r>
              <a:rPr lang="en-IE" b="1" dirty="0" smtClean="0"/>
              <a:t>Soybean biodiesel</a:t>
            </a:r>
          </a:p>
          <a:p>
            <a:pPr lvl="1"/>
            <a:r>
              <a:rPr lang="en-IE" dirty="0" smtClean="0"/>
              <a:t>A pathway could be developed for North America (using a lot of USDA data and processing data from the National Biodiesel Board and others) and one for Brazil (again using input from T39 Brazilian expertise).</a:t>
            </a:r>
          </a:p>
          <a:p>
            <a:r>
              <a:rPr lang="en-IE" b="1" dirty="0" smtClean="0"/>
              <a:t>Corn ethanol</a:t>
            </a:r>
          </a:p>
          <a:p>
            <a:pPr lvl="1"/>
            <a:r>
              <a:rPr lang="en-IE" dirty="0" smtClean="0"/>
              <a:t>EU and North American data could be developed and compared.</a:t>
            </a:r>
          </a:p>
          <a:p>
            <a:pPr lvl="1"/>
            <a:r>
              <a:rPr lang="en-IE" dirty="0" smtClean="0"/>
              <a:t>Corn information in </a:t>
            </a:r>
            <a:r>
              <a:rPr lang="en-IE" dirty="0" err="1" smtClean="0"/>
              <a:t>BioGrace</a:t>
            </a:r>
            <a:r>
              <a:rPr lang="en-IE" dirty="0" smtClean="0"/>
              <a:t> was specific to the EU. NA ethanol exporters to the EU had to use actual values for NA corn production.</a:t>
            </a:r>
          </a:p>
          <a:p>
            <a:pPr lvl="1"/>
            <a:r>
              <a:rPr lang="en-IE" dirty="0" smtClean="0"/>
              <a:t>Brazil developing corn ethanol plants but Brazilian experts already conducting a large amount of work for T39.</a:t>
            </a:r>
          </a:p>
        </p:txBody>
      </p:sp>
    </p:spTree>
    <p:extLst>
      <p:ext uri="{BB962C8B-B14F-4D97-AF65-F5344CB8AC3E}">
        <p14:creationId xmlns:p14="http://schemas.microsoft.com/office/powerpoint/2010/main" val="22048956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dirty="0" smtClean="0"/>
              <a:t>4. Other </a:t>
            </a:r>
            <a:r>
              <a:rPr lang="en-IE" dirty="0" smtClean="0"/>
              <a:t>points for consideration</a:t>
            </a:r>
            <a:endParaRPr lang="en-IE" dirty="0"/>
          </a:p>
        </p:txBody>
      </p:sp>
      <p:sp>
        <p:nvSpPr>
          <p:cNvPr id="3" name="Content Placeholder 2"/>
          <p:cNvSpPr>
            <a:spLocks noGrp="1"/>
          </p:cNvSpPr>
          <p:nvPr>
            <p:ph idx="1"/>
          </p:nvPr>
        </p:nvSpPr>
        <p:spPr>
          <a:xfrm>
            <a:off x="457200" y="1600200"/>
            <a:ext cx="8229600" cy="4853136"/>
          </a:xfrm>
        </p:spPr>
        <p:txBody>
          <a:bodyPr>
            <a:normAutofit fontScale="77500" lnSpcReduction="20000"/>
          </a:bodyPr>
          <a:lstStyle/>
          <a:p>
            <a:r>
              <a:rPr lang="en-IE" dirty="0" smtClean="0"/>
              <a:t>All pathways look at (a) feedstock production and (b) fuel </a:t>
            </a:r>
            <a:r>
              <a:rPr lang="en-IE" dirty="0" smtClean="0"/>
              <a:t>production </a:t>
            </a:r>
            <a:endParaRPr lang="en-IE" dirty="0" smtClean="0"/>
          </a:p>
          <a:p>
            <a:r>
              <a:rPr lang="en-IE" dirty="0" smtClean="0"/>
              <a:t>The relative importance of each will vary with the pathway.</a:t>
            </a:r>
          </a:p>
          <a:p>
            <a:r>
              <a:rPr lang="en-IE" dirty="0" smtClean="0"/>
              <a:t>Seek to include public data for renewable diesel plants if such was publically available. Alternatively, we produce our “best-guess” and allow industry give input on it?</a:t>
            </a:r>
          </a:p>
          <a:p>
            <a:r>
              <a:rPr lang="en-IE" dirty="0" smtClean="0"/>
              <a:t>Member countries welcome to suggest other pathways and/or contribute information. Palm oil is of interest; would be of interest especially if we have expertise on this from the producer countries within T39</a:t>
            </a:r>
          </a:p>
          <a:p>
            <a:r>
              <a:rPr lang="en-IE" dirty="0" smtClean="0"/>
              <a:t>Part of the </a:t>
            </a:r>
            <a:r>
              <a:rPr lang="en-IE" dirty="0" smtClean="0"/>
              <a:t>group’s </a:t>
            </a:r>
            <a:r>
              <a:rPr lang="en-IE" dirty="0" smtClean="0"/>
              <a:t>work will be to independently verify and check input data</a:t>
            </a:r>
          </a:p>
        </p:txBody>
      </p:sp>
    </p:spTree>
    <p:extLst>
      <p:ext uri="{BB962C8B-B14F-4D97-AF65-F5344CB8AC3E}">
        <p14:creationId xmlns:p14="http://schemas.microsoft.com/office/powerpoint/2010/main" val="10570438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8" y="274638"/>
            <a:ext cx="9036496" cy="1143000"/>
          </a:xfrm>
        </p:spPr>
        <p:txBody>
          <a:bodyPr>
            <a:normAutofit fontScale="90000"/>
          </a:bodyPr>
          <a:lstStyle/>
          <a:p>
            <a:r>
              <a:rPr lang="en-IE" dirty="0" smtClean="0"/>
              <a:t>5. Paper </a:t>
            </a:r>
            <a:r>
              <a:rPr lang="en-IE" dirty="0" smtClean="0"/>
              <a:t>on different allocation methods?</a:t>
            </a:r>
            <a:endParaRPr lang="en-IE" dirty="0"/>
          </a:p>
        </p:txBody>
      </p:sp>
      <p:sp>
        <p:nvSpPr>
          <p:cNvPr id="3" name="Content Placeholder 2"/>
          <p:cNvSpPr>
            <a:spLocks noGrp="1"/>
          </p:cNvSpPr>
          <p:nvPr>
            <p:ph idx="1"/>
          </p:nvPr>
        </p:nvSpPr>
        <p:spPr/>
        <p:txBody>
          <a:bodyPr>
            <a:normAutofit lnSpcReduction="10000"/>
          </a:bodyPr>
          <a:lstStyle/>
          <a:p>
            <a:r>
              <a:rPr lang="en-IE" dirty="0" smtClean="0"/>
              <a:t>Many papers exist that describe the different approaches and the impact on LCA results</a:t>
            </a:r>
          </a:p>
          <a:p>
            <a:r>
              <a:rPr lang="en-IE" dirty="0" smtClean="0"/>
              <a:t>But Policy Makers still don’t fully understand some of the broader implications of the different </a:t>
            </a:r>
            <a:r>
              <a:rPr lang="en-IE" dirty="0" smtClean="0"/>
              <a:t>approaches</a:t>
            </a:r>
            <a:endParaRPr lang="en-IE" dirty="0" smtClean="0"/>
          </a:p>
          <a:p>
            <a:r>
              <a:rPr lang="en-IE" dirty="0" smtClean="0"/>
              <a:t>Our group could develop a 4-5 pager on the implications of the different allocation approaches, and does so in language that non LCA practitioners can </a:t>
            </a:r>
            <a:r>
              <a:rPr lang="en-IE" dirty="0" smtClean="0"/>
              <a:t>understand</a:t>
            </a:r>
            <a:endParaRPr lang="en-IE" dirty="0" smtClean="0"/>
          </a:p>
        </p:txBody>
      </p:sp>
    </p:spTree>
    <p:extLst>
      <p:ext uri="{BB962C8B-B14F-4D97-AF65-F5344CB8AC3E}">
        <p14:creationId xmlns:p14="http://schemas.microsoft.com/office/powerpoint/2010/main" val="16721554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dirty="0" smtClean="0"/>
              <a:t>6. Other </a:t>
            </a:r>
            <a:r>
              <a:rPr lang="en-IE" dirty="0" smtClean="0"/>
              <a:t>possible work areas</a:t>
            </a:r>
            <a:endParaRPr lang="en-IE" dirty="0"/>
          </a:p>
        </p:txBody>
      </p:sp>
      <p:sp>
        <p:nvSpPr>
          <p:cNvPr id="3" name="Content Placeholder 2"/>
          <p:cNvSpPr>
            <a:spLocks noGrp="1"/>
          </p:cNvSpPr>
          <p:nvPr>
            <p:ph idx="1"/>
          </p:nvPr>
        </p:nvSpPr>
        <p:spPr>
          <a:xfrm>
            <a:off x="323528" y="1379909"/>
            <a:ext cx="8568952" cy="4857403"/>
          </a:xfrm>
        </p:spPr>
        <p:txBody>
          <a:bodyPr>
            <a:normAutofit fontScale="85000" lnSpcReduction="20000"/>
          </a:bodyPr>
          <a:lstStyle/>
          <a:p>
            <a:r>
              <a:rPr lang="en-IE" dirty="0" smtClean="0"/>
              <a:t>Other areas of work we could consider looking at:</a:t>
            </a:r>
          </a:p>
          <a:p>
            <a:r>
              <a:rPr lang="en-IE" dirty="0" smtClean="0"/>
              <a:t>The issue of waste definitions and how to deal with.</a:t>
            </a:r>
          </a:p>
          <a:p>
            <a:r>
              <a:rPr lang="en-IE" dirty="0" smtClean="0"/>
              <a:t>Modelling of other “unusual” or newer feedstocks (e.g. tall oil for example</a:t>
            </a:r>
            <a:r>
              <a:rPr lang="en-IE" dirty="0" smtClean="0"/>
              <a:t>).</a:t>
            </a:r>
            <a:endParaRPr lang="en-US" dirty="0" smtClean="0"/>
          </a:p>
          <a:p>
            <a:pPr marL="0" indent="0" algn="ctr">
              <a:lnSpc>
                <a:spcPct val="170000"/>
              </a:lnSpc>
              <a:buNone/>
            </a:pPr>
            <a:r>
              <a:rPr lang="en-US" sz="4600" dirty="0" smtClean="0"/>
              <a:t>Concluding Remark</a:t>
            </a:r>
            <a:endParaRPr lang="en-IE" sz="4600" dirty="0" smtClean="0"/>
          </a:p>
          <a:p>
            <a:r>
              <a:rPr lang="en-IE" dirty="0" smtClean="0"/>
              <a:t>The above work will very much help Task 39 </a:t>
            </a:r>
            <a:r>
              <a:rPr lang="en-IE" dirty="0" smtClean="0"/>
              <a:t>become </a:t>
            </a:r>
            <a:r>
              <a:rPr lang="en-IE" dirty="0" smtClean="0"/>
              <a:t>the “go to” experts for LCA issues related to biofuels. The data sets could form a type of Task 39 Bio-Wikipedia, open to the public, we could receive updates from the public </a:t>
            </a:r>
            <a:r>
              <a:rPr lang="en-IE" dirty="0" err="1" smtClean="0"/>
              <a:t>etc</a:t>
            </a:r>
            <a:r>
              <a:rPr lang="en-IE" dirty="0" smtClean="0"/>
              <a:t>, and review it and incorporate the update (or not!) in the dataset.</a:t>
            </a:r>
          </a:p>
        </p:txBody>
      </p:sp>
    </p:spTree>
    <p:extLst>
      <p:ext uri="{BB962C8B-B14F-4D97-AF65-F5344CB8AC3E}">
        <p14:creationId xmlns:p14="http://schemas.microsoft.com/office/powerpoint/2010/main" val="726508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06080"/>
            <a:ext cx="8229600" cy="1143000"/>
          </a:xfrm>
        </p:spPr>
        <p:txBody>
          <a:bodyPr>
            <a:normAutofit/>
          </a:bodyPr>
          <a:lstStyle/>
          <a:p>
            <a:r>
              <a:rPr lang="en-IE" dirty="0" smtClean="0"/>
              <a:t>Thank you!</a:t>
            </a:r>
            <a:endParaRPr lang="en-IE" dirty="0"/>
          </a:p>
        </p:txBody>
      </p:sp>
    </p:spTree>
    <p:extLst>
      <p:ext uri="{BB962C8B-B14F-4D97-AF65-F5344CB8AC3E}">
        <p14:creationId xmlns:p14="http://schemas.microsoft.com/office/powerpoint/2010/main" val="179906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TotalTime>
  <Words>691</Words>
  <Application>Microsoft Office PowerPoint</Application>
  <PresentationFormat>On-screen Show (4:3)</PresentationFormat>
  <Paragraphs>49</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T39 Continued LCA model work</vt:lpstr>
      <vt:lpstr>1. Conclusion from past triennium work</vt:lpstr>
      <vt:lpstr>2. Follow-on work for new triennium</vt:lpstr>
      <vt:lpstr>3. Pathways of main interest</vt:lpstr>
      <vt:lpstr>4. Other points for consideration</vt:lpstr>
      <vt:lpstr>5. Paper on different allocation methods?</vt:lpstr>
      <vt:lpstr>6. Other possible work areas</vt:lpstr>
      <vt:lpstr>Thank you!</vt:lpstr>
    </vt:vector>
  </TitlesOfParts>
  <Company>JRC-Ispra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T39 Continued LCA model work</dc:title>
  <dc:creator>Adrian Parker O'Connel</dc:creator>
  <cp:lastModifiedBy>adrian o connel</cp:lastModifiedBy>
  <cp:revision>22</cp:revision>
  <dcterms:created xsi:type="dcterms:W3CDTF">2019-08-18T15:15:56Z</dcterms:created>
  <dcterms:modified xsi:type="dcterms:W3CDTF">2019-09-15T21:08:18Z</dcterms:modified>
</cp:coreProperties>
</file>