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slideLayouts/slideLayout16.xml" ContentType="application/vnd.openxmlformats-officedocument.presentationml.slideLayout+xml"/>
  <Override PartName="/ppt/theme/theme5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6.xml" ContentType="application/vnd.openxmlformats-officedocument.theme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9" r:id="rId1"/>
    <p:sldMasterId id="2147483785" r:id="rId2"/>
    <p:sldMasterId id="2147483787" r:id="rId3"/>
    <p:sldMasterId id="2147483789" r:id="rId4"/>
    <p:sldMasterId id="2147483800" r:id="rId5"/>
    <p:sldMasterId id="2147483802" r:id="rId6"/>
    <p:sldMasterId id="2147483806" r:id="rId7"/>
  </p:sldMasterIdLst>
  <p:notesMasterIdLst>
    <p:notesMasterId r:id="rId29"/>
  </p:notesMasterIdLst>
  <p:handoutMasterIdLst>
    <p:handoutMasterId r:id="rId30"/>
  </p:handoutMasterIdLst>
  <p:sldIdLst>
    <p:sldId id="256" r:id="rId8"/>
    <p:sldId id="359" r:id="rId9"/>
    <p:sldId id="376" r:id="rId10"/>
    <p:sldId id="386" r:id="rId11"/>
    <p:sldId id="383" r:id="rId12"/>
    <p:sldId id="384" r:id="rId13"/>
    <p:sldId id="385" r:id="rId14"/>
    <p:sldId id="390" r:id="rId15"/>
    <p:sldId id="387" r:id="rId16"/>
    <p:sldId id="382" r:id="rId17"/>
    <p:sldId id="391" r:id="rId18"/>
    <p:sldId id="363" r:id="rId19"/>
    <p:sldId id="364" r:id="rId20"/>
    <p:sldId id="389" r:id="rId21"/>
    <p:sldId id="366" r:id="rId22"/>
    <p:sldId id="380" r:id="rId23"/>
    <p:sldId id="378" r:id="rId24"/>
    <p:sldId id="360" r:id="rId25"/>
    <p:sldId id="361" r:id="rId26"/>
    <p:sldId id="348" r:id="rId27"/>
    <p:sldId id="333" r:id="rId2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3072">
          <p15:clr>
            <a:srgbClr val="A4A3A4"/>
          </p15:clr>
        </p15:guide>
        <p15:guide id="3" orient="horz" pos="350">
          <p15:clr>
            <a:srgbClr val="A4A3A4"/>
          </p15:clr>
        </p15:guide>
        <p15:guide id="4" orient="horz" pos="798">
          <p15:clr>
            <a:srgbClr val="A4A3A4"/>
          </p15:clr>
        </p15:guide>
        <p15:guide id="5" orient="horz" pos="124">
          <p15:clr>
            <a:srgbClr val="A4A3A4"/>
          </p15:clr>
        </p15:guide>
        <p15:guide id="6" orient="horz" pos="260">
          <p15:clr>
            <a:srgbClr val="A4A3A4"/>
          </p15:clr>
        </p15:guide>
        <p15:guide id="7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3366"/>
    <a:srgbClr val="002C51"/>
    <a:srgbClr val="D6BBEB"/>
    <a:srgbClr val="99FFCC"/>
    <a:srgbClr val="000000"/>
    <a:srgbClr val="FFCC99"/>
    <a:srgbClr val="C7A1E3"/>
    <a:srgbClr val="61FFCA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1886" autoAdjust="0"/>
  </p:normalViewPr>
  <p:slideViewPr>
    <p:cSldViewPr snapToObjects="1">
      <p:cViewPr>
        <p:scale>
          <a:sx n="110" d="100"/>
          <a:sy n="110" d="100"/>
        </p:scale>
        <p:origin x="-1560" y="72"/>
      </p:cViewPr>
      <p:guideLst>
        <p:guide orient="horz" pos="2160"/>
        <p:guide orient="horz" pos="4096"/>
        <p:guide orient="horz" pos="467"/>
        <p:guide orient="horz" pos="1064"/>
        <p:guide orient="horz" pos="165"/>
        <p:guide orient="horz" pos="34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98" d="100"/>
          <a:sy n="98" d="100"/>
        </p:scale>
        <p:origin x="351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E3B515-94D5-4B26-BB2B-2057F6C27B71}" type="datetimeFigureOut">
              <a:rPr lang="sv-SE" smtClean="0"/>
              <a:t>2019-09-17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1A1FD9-72AF-492C-ABF2-AF29BE04127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30564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D2643-3C5B-444A-8937-75D6D6233DD1}" type="datetimeFigureOut">
              <a:rPr lang="sv-SE" smtClean="0"/>
              <a:t>2019-09-17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49D515-E9E9-47C4-ACB4-BFCF7824B93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3263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Max 10</a:t>
            </a:r>
            <a:r>
              <a:rPr lang="sv-SE" baseline="0" dirty="0" smtClean="0"/>
              <a:t> min</a:t>
            </a:r>
          </a:p>
          <a:p>
            <a:r>
              <a:rPr lang="sv-SE" baseline="0" dirty="0" smtClean="0"/>
              <a:t>5 min frågor 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9D515-E9E9-47C4-ACB4-BFCF7824B93A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45544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9D515-E9E9-47C4-ACB4-BFCF7824B93A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4409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9D515-E9E9-47C4-ACB4-BFCF7824B93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64945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9D515-E9E9-47C4-ACB4-BFCF7824B93A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91400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49D515-E9E9-47C4-ACB4-BFCF7824B93A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506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5873"/>
            <a:ext cx="7772400" cy="706969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404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932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LTU sve - vit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9486" y="1843324"/>
            <a:ext cx="4405029" cy="317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303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75873"/>
            <a:ext cx="7772400" cy="706969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4049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3544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4342" y="3921187"/>
            <a:ext cx="5005388" cy="208068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>
                <a:solidFill>
                  <a:srgbClr val="262626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dirty="0" smtClean="0"/>
              <a:t>CLICK TO EDIT MASTER TEXT STYLES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306491"/>
            <a:ext cx="6334835" cy="2129367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80000"/>
              </a:lnSpc>
              <a:buNone/>
              <a:defRPr sz="4000" b="1">
                <a:solidFill>
                  <a:schemeClr val="tx2"/>
                </a:solidFill>
              </a:defRPr>
            </a:lvl1pPr>
            <a:lvl2pPr marL="457200" indent="0">
              <a:buNone/>
              <a:defRPr sz="4000" b="1"/>
            </a:lvl2pPr>
            <a:lvl3pPr marL="914400" indent="0">
              <a:buNone/>
              <a:defRPr sz="4000" b="1"/>
            </a:lvl3pPr>
            <a:lvl4pPr marL="1371600" indent="0">
              <a:buNone/>
              <a:defRPr sz="4000" b="1"/>
            </a:lvl4pPr>
            <a:lvl5pPr marL="1828800" indent="0">
              <a:buNone/>
              <a:defRPr sz="4000" b="1"/>
            </a:lvl5pPr>
          </a:lstStyle>
          <a:p>
            <a:pPr lvl="0"/>
            <a:r>
              <a:rPr lang="sv-SE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7151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1491E-85A9-A94D-B0E9-7043E147B49A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Chalmers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8EA3-C3DD-5544-8A1C-EA00A1673D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58788" y="3031067"/>
            <a:ext cx="8228012" cy="3115733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1pPr>
            <a:lvl2pPr marL="742950" indent="-28575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2pPr>
            <a:lvl3pPr marL="11430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3pPr>
            <a:lvl4pPr marL="16002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4pPr>
            <a:lvl5pPr marL="20574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5pPr>
          </a:lstStyle>
          <a:p>
            <a:pPr lvl="0"/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edit</a:t>
            </a:r>
            <a:r>
              <a:rPr lang="sv-SE" dirty="0" smtClean="0"/>
              <a:t> Master text </a:t>
            </a:r>
            <a:r>
              <a:rPr lang="sv-SE" dirty="0" err="1" smtClean="0"/>
              <a:t>styles</a:t>
            </a:r>
            <a:endParaRPr lang="sv-SE" dirty="0" smtClean="0"/>
          </a:p>
          <a:p>
            <a:pPr lvl="1"/>
            <a:r>
              <a:rPr lang="sv-SE" dirty="0" smtClean="0"/>
              <a:t>Second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2"/>
            <a:r>
              <a:rPr lang="sv-SE" dirty="0" err="1" smtClean="0"/>
              <a:t>Third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3"/>
            <a:r>
              <a:rPr lang="sv-SE" dirty="0" err="1" smtClean="0"/>
              <a:t>Fourth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4"/>
            <a:r>
              <a:rPr lang="sv-SE" dirty="0" err="1" smtClean="0"/>
              <a:t>Fifth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58788" y="2006600"/>
            <a:ext cx="8228012" cy="922867"/>
          </a:xfrm>
          <a:prstGeom prst="rect">
            <a:avLst/>
          </a:prstGeom>
        </p:spPr>
        <p:txBody>
          <a:bodyPr vert="horz" tIns="0" anchor="t" anchorCtr="0"/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edit</a:t>
            </a:r>
            <a:r>
              <a:rPr lang="sv-SE" dirty="0" smtClean="0"/>
              <a:t> Master text </a:t>
            </a:r>
            <a:r>
              <a:rPr lang="sv-SE" dirty="0" err="1" smtClean="0"/>
              <a:t>styles</a:t>
            </a:r>
            <a:endParaRPr lang="sv-SE" dirty="0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458788" y="1185333"/>
            <a:ext cx="8228012" cy="821267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2800" b="1" kern="100" spc="0"/>
            </a:lvl1pPr>
            <a:lvl2pPr marL="457200" indent="0" algn="l">
              <a:buFontTx/>
              <a:buNone/>
              <a:defRPr sz="3200"/>
            </a:lvl2pPr>
            <a:lvl3pPr marL="914400" indent="0" algn="l">
              <a:buFontTx/>
              <a:buNone/>
              <a:defRPr sz="3200"/>
            </a:lvl3pPr>
            <a:lvl4pPr marL="1371600" indent="0" algn="l">
              <a:buFontTx/>
              <a:buNone/>
              <a:defRPr sz="3200"/>
            </a:lvl4pPr>
            <a:lvl5pPr marL="1828800" indent="0" algn="l">
              <a:buFontTx/>
              <a:buNone/>
              <a:defRPr sz="3200"/>
            </a:lvl5pPr>
          </a:lstStyle>
          <a:p>
            <a:pPr lvl="0"/>
            <a:r>
              <a:rPr lang="sv-SE" dirty="0" smtClean="0"/>
              <a:t>CLICK TO EDIT MASTER TEXT STYLES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560228"/>
            <a:ext cx="9144000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552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C3D7-77A6-874E-83A9-BAEA88BCCA67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Chalmers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8EA3-C3DD-5544-8A1C-EA00A1673D3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458788" y="1275189"/>
            <a:ext cx="5092926" cy="821267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80000"/>
              </a:lnSpc>
              <a:buFontTx/>
              <a:buNone/>
              <a:defRPr sz="2800" b="1" kern="100" spc="0"/>
            </a:lvl1pPr>
            <a:lvl2pPr marL="457200" indent="0" algn="l">
              <a:buFontTx/>
              <a:buNone/>
              <a:defRPr sz="3200"/>
            </a:lvl2pPr>
            <a:lvl3pPr marL="914400" indent="0" algn="l">
              <a:buFontTx/>
              <a:buNone/>
              <a:defRPr sz="3200"/>
            </a:lvl3pPr>
            <a:lvl4pPr marL="1371600" indent="0" algn="l">
              <a:buFontTx/>
              <a:buNone/>
              <a:defRPr sz="3200"/>
            </a:lvl4pPr>
            <a:lvl5pPr marL="1828800" indent="0" algn="l">
              <a:buFontTx/>
              <a:buNone/>
              <a:defRPr sz="3200"/>
            </a:lvl5pPr>
          </a:lstStyle>
          <a:p>
            <a:pPr lvl="0"/>
            <a:r>
              <a:rPr lang="sv-SE" dirty="0" smtClean="0"/>
              <a:t>CLICK TO EDIT MASTER TEXT STYLES</a:t>
            </a: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58788" y="2374468"/>
            <a:ext cx="5092926" cy="3115733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1pPr>
            <a:lvl2pPr marL="742950" indent="-28575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2pPr>
            <a:lvl3pPr marL="11430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3pPr>
            <a:lvl4pPr marL="16002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4pPr>
            <a:lvl5pPr marL="20574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5pPr>
          </a:lstStyle>
          <a:p>
            <a:pPr lvl="0"/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edit</a:t>
            </a:r>
            <a:r>
              <a:rPr lang="sv-SE" dirty="0" smtClean="0"/>
              <a:t> Master text </a:t>
            </a:r>
            <a:r>
              <a:rPr lang="sv-SE" dirty="0" err="1" smtClean="0"/>
              <a:t>styles</a:t>
            </a:r>
            <a:endParaRPr lang="sv-SE" dirty="0" smtClean="0"/>
          </a:p>
          <a:p>
            <a:pPr lvl="1"/>
            <a:r>
              <a:rPr lang="sv-SE" dirty="0" smtClean="0"/>
              <a:t>Second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2"/>
            <a:r>
              <a:rPr lang="sv-SE" dirty="0" err="1" smtClean="0"/>
              <a:t>Third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3"/>
            <a:r>
              <a:rPr lang="sv-SE" dirty="0" err="1" smtClean="0"/>
              <a:t>Fourth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4"/>
            <a:r>
              <a:rPr lang="sv-SE" dirty="0" err="1" smtClean="0"/>
              <a:t>Fifth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19800" y="566748"/>
            <a:ext cx="3124200" cy="570126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60228"/>
            <a:ext cx="9144000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028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C3D7-77A6-874E-83A9-BAEA88BCCA67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Chalmers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8EA3-C3DD-5544-8A1C-EA00A1673D3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567267"/>
            <a:ext cx="9144000" cy="5715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560228"/>
            <a:ext cx="9144000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69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624342" y="3921187"/>
            <a:ext cx="5005388" cy="208068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1800">
                <a:solidFill>
                  <a:srgbClr val="262626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dirty="0" smtClean="0"/>
              <a:t>CLICK TO EDIT MASTER TEXT STYLES</a:t>
            </a:r>
          </a:p>
        </p:txBody>
      </p:sp>
      <p:sp>
        <p:nvSpPr>
          <p:cNvPr id="3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306491"/>
            <a:ext cx="6334835" cy="2129367"/>
          </a:xfrm>
          <a:prstGeom prst="rect">
            <a:avLst/>
          </a:prstGeom>
        </p:spPr>
        <p:txBody>
          <a:bodyPr vert="horz"/>
          <a:lstStyle>
            <a:lvl1pPr marL="0" indent="0">
              <a:lnSpc>
                <a:spcPct val="80000"/>
              </a:lnSpc>
              <a:buNone/>
              <a:defRPr sz="4000" b="1">
                <a:solidFill>
                  <a:schemeClr val="tx2"/>
                </a:solidFill>
              </a:defRPr>
            </a:lvl1pPr>
            <a:lvl2pPr marL="457200" indent="0">
              <a:buNone/>
              <a:defRPr sz="4000" b="1"/>
            </a:lvl2pPr>
            <a:lvl3pPr marL="914400" indent="0">
              <a:buNone/>
              <a:defRPr sz="4000" b="1"/>
            </a:lvl3pPr>
            <a:lvl4pPr marL="1371600" indent="0">
              <a:buNone/>
              <a:defRPr sz="4000" b="1"/>
            </a:lvl4pPr>
            <a:lvl5pPr marL="1828800" indent="0">
              <a:buNone/>
              <a:defRPr sz="4000" b="1"/>
            </a:lvl5pPr>
          </a:lstStyle>
          <a:p>
            <a:pPr lvl="0"/>
            <a:r>
              <a:rPr lang="sv-SE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1209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1491E-85A9-A94D-B0E9-7043E147B49A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Chalmers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8EA3-C3DD-5544-8A1C-EA00A1673D3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58788" y="3031067"/>
            <a:ext cx="8228012" cy="3115733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1pPr>
            <a:lvl2pPr marL="742950" indent="-28575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2pPr>
            <a:lvl3pPr marL="11430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3pPr>
            <a:lvl4pPr marL="16002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4pPr>
            <a:lvl5pPr marL="20574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5pPr>
          </a:lstStyle>
          <a:p>
            <a:pPr lvl="0"/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edit</a:t>
            </a:r>
            <a:r>
              <a:rPr lang="sv-SE" dirty="0" smtClean="0"/>
              <a:t> Master text </a:t>
            </a:r>
            <a:r>
              <a:rPr lang="sv-SE" dirty="0" err="1" smtClean="0"/>
              <a:t>styles</a:t>
            </a:r>
            <a:endParaRPr lang="sv-SE" dirty="0" smtClean="0"/>
          </a:p>
          <a:p>
            <a:pPr lvl="1"/>
            <a:r>
              <a:rPr lang="sv-SE" dirty="0" smtClean="0"/>
              <a:t>Second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2"/>
            <a:r>
              <a:rPr lang="sv-SE" dirty="0" err="1" smtClean="0"/>
              <a:t>Third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3"/>
            <a:r>
              <a:rPr lang="sv-SE" dirty="0" err="1" smtClean="0"/>
              <a:t>Fourth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4"/>
            <a:r>
              <a:rPr lang="sv-SE" dirty="0" err="1" smtClean="0"/>
              <a:t>Fifth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en-US" dirty="0"/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5"/>
          </p:nvPr>
        </p:nvSpPr>
        <p:spPr>
          <a:xfrm>
            <a:off x="458788" y="2006600"/>
            <a:ext cx="8228012" cy="922867"/>
          </a:xfrm>
          <a:prstGeom prst="rect">
            <a:avLst/>
          </a:prstGeom>
        </p:spPr>
        <p:txBody>
          <a:bodyPr vert="horz" tIns="0" anchor="t" anchorCtr="0"/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edit</a:t>
            </a:r>
            <a:r>
              <a:rPr lang="sv-SE" dirty="0" smtClean="0"/>
              <a:t> Master text </a:t>
            </a:r>
            <a:r>
              <a:rPr lang="sv-SE" dirty="0" err="1" smtClean="0"/>
              <a:t>styles</a:t>
            </a:r>
            <a:endParaRPr lang="sv-SE" dirty="0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458788" y="1185333"/>
            <a:ext cx="8228012" cy="821267"/>
          </a:xfrm>
          <a:prstGeom prst="rect">
            <a:avLst/>
          </a:prstGeom>
        </p:spPr>
        <p:txBody>
          <a:bodyPr vert="horz"/>
          <a:lstStyle>
            <a:lvl1pPr marL="0" indent="0" algn="l">
              <a:buFontTx/>
              <a:buNone/>
              <a:defRPr sz="2800" b="1" kern="100" spc="0"/>
            </a:lvl1pPr>
            <a:lvl2pPr marL="457200" indent="0" algn="l">
              <a:buFontTx/>
              <a:buNone/>
              <a:defRPr sz="3200"/>
            </a:lvl2pPr>
            <a:lvl3pPr marL="914400" indent="0" algn="l">
              <a:buFontTx/>
              <a:buNone/>
              <a:defRPr sz="3200"/>
            </a:lvl3pPr>
            <a:lvl4pPr marL="1371600" indent="0" algn="l">
              <a:buFontTx/>
              <a:buNone/>
              <a:defRPr sz="3200"/>
            </a:lvl4pPr>
            <a:lvl5pPr marL="1828800" indent="0" algn="l">
              <a:buFontTx/>
              <a:buNone/>
              <a:defRPr sz="3200"/>
            </a:lvl5pPr>
          </a:lstStyle>
          <a:p>
            <a:pPr lvl="0"/>
            <a:r>
              <a:rPr lang="sv-SE" dirty="0" smtClean="0"/>
              <a:t>CLICK TO EDIT MASTER TEXT STYLES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560228"/>
            <a:ext cx="9144000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C3D7-77A6-874E-83A9-BAEA88BCCA67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Chalmers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8EA3-C3DD-5544-8A1C-EA00A1673D3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18"/>
          <p:cNvSpPr>
            <a:spLocks noGrp="1"/>
          </p:cNvSpPr>
          <p:nvPr>
            <p:ph type="body" sz="quarter" idx="14" hasCustomPrompt="1"/>
          </p:nvPr>
        </p:nvSpPr>
        <p:spPr>
          <a:xfrm>
            <a:off x="458788" y="1275189"/>
            <a:ext cx="5092926" cy="821267"/>
          </a:xfrm>
          <a:prstGeom prst="rect">
            <a:avLst/>
          </a:prstGeom>
        </p:spPr>
        <p:txBody>
          <a:bodyPr vert="horz"/>
          <a:lstStyle>
            <a:lvl1pPr marL="0" indent="0" algn="l">
              <a:lnSpc>
                <a:spcPct val="80000"/>
              </a:lnSpc>
              <a:buFontTx/>
              <a:buNone/>
              <a:defRPr sz="2800" b="1" kern="100" spc="0"/>
            </a:lvl1pPr>
            <a:lvl2pPr marL="457200" indent="0" algn="l">
              <a:buFontTx/>
              <a:buNone/>
              <a:defRPr sz="3200"/>
            </a:lvl2pPr>
            <a:lvl3pPr marL="914400" indent="0" algn="l">
              <a:buFontTx/>
              <a:buNone/>
              <a:defRPr sz="3200"/>
            </a:lvl3pPr>
            <a:lvl4pPr marL="1371600" indent="0" algn="l">
              <a:buFontTx/>
              <a:buNone/>
              <a:defRPr sz="3200"/>
            </a:lvl4pPr>
            <a:lvl5pPr marL="1828800" indent="0" algn="l">
              <a:buFontTx/>
              <a:buNone/>
              <a:defRPr sz="3200"/>
            </a:lvl5pPr>
          </a:lstStyle>
          <a:p>
            <a:pPr lvl="0"/>
            <a:r>
              <a:rPr lang="sv-SE" dirty="0" smtClean="0"/>
              <a:t>CLICK TO EDIT MASTER TEXT STYLES</a:t>
            </a:r>
          </a:p>
        </p:txBody>
      </p:sp>
      <p:sp>
        <p:nvSpPr>
          <p:cNvPr id="10" name="Text Placeholder 16"/>
          <p:cNvSpPr>
            <a:spLocks noGrp="1"/>
          </p:cNvSpPr>
          <p:nvPr>
            <p:ph type="body" sz="quarter" idx="13"/>
          </p:nvPr>
        </p:nvSpPr>
        <p:spPr>
          <a:xfrm>
            <a:off x="458788" y="2374468"/>
            <a:ext cx="5092926" cy="3115733"/>
          </a:xfrm>
          <a:prstGeom prst="rect">
            <a:avLst/>
          </a:prstGeom>
        </p:spPr>
        <p:txBody>
          <a:bodyPr vert="horz"/>
          <a:lstStyle>
            <a:lvl1pPr marL="342900" indent="-3429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1pPr>
            <a:lvl2pPr marL="742950" indent="-28575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2pPr>
            <a:lvl3pPr marL="11430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3pPr>
            <a:lvl4pPr marL="16002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4pPr>
            <a:lvl5pPr marL="2057400" indent="-228600">
              <a:buClr>
                <a:schemeClr val="tx1">
                  <a:lumMod val="65000"/>
                  <a:lumOff val="35000"/>
                </a:schemeClr>
              </a:buClr>
              <a:buFont typeface="Arial"/>
              <a:buChar char="•"/>
              <a:defRPr b="1"/>
            </a:lvl5pPr>
          </a:lstStyle>
          <a:p>
            <a:pPr lvl="0"/>
            <a:r>
              <a:rPr lang="sv-SE" dirty="0" err="1" smtClean="0"/>
              <a:t>Click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edit</a:t>
            </a:r>
            <a:r>
              <a:rPr lang="sv-SE" dirty="0" smtClean="0"/>
              <a:t> Master text </a:t>
            </a:r>
            <a:r>
              <a:rPr lang="sv-SE" dirty="0" err="1" smtClean="0"/>
              <a:t>styles</a:t>
            </a:r>
            <a:endParaRPr lang="sv-SE" dirty="0" smtClean="0"/>
          </a:p>
          <a:p>
            <a:pPr lvl="1"/>
            <a:r>
              <a:rPr lang="sv-SE" dirty="0" smtClean="0"/>
              <a:t>Second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2"/>
            <a:r>
              <a:rPr lang="sv-SE" dirty="0" err="1" smtClean="0"/>
              <a:t>Third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3"/>
            <a:r>
              <a:rPr lang="sv-SE" dirty="0" err="1" smtClean="0"/>
              <a:t>Fourth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sv-SE" dirty="0" smtClean="0"/>
          </a:p>
          <a:p>
            <a:pPr lvl="4"/>
            <a:r>
              <a:rPr lang="sv-SE" dirty="0" err="1" smtClean="0"/>
              <a:t>Fifth</a:t>
            </a:r>
            <a:r>
              <a:rPr lang="sv-SE" dirty="0" smtClean="0"/>
              <a:t> </a:t>
            </a:r>
            <a:r>
              <a:rPr lang="sv-SE" dirty="0" err="1" smtClean="0"/>
              <a:t>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019800" y="566748"/>
            <a:ext cx="3124200" cy="5701264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560228"/>
            <a:ext cx="9144000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82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C3D7-77A6-874E-83A9-BAEA88BCCA67}" type="datetime1">
              <a:rPr lang="en-US" smtClean="0"/>
              <a:t>9/17/2019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Chalmers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4E8EA3-C3DD-5544-8A1C-EA00A1673D3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567267"/>
            <a:ext cx="9144000" cy="57150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0" y="560228"/>
            <a:ext cx="9144000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526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547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90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02425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02425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825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3133"/>
            <a:ext cx="2674640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64906"/>
            <a:ext cx="2674640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3242407" y="1853133"/>
            <a:ext cx="2674640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1"/>
          </p:nvPr>
        </p:nvSpPr>
        <p:spPr>
          <a:xfrm>
            <a:off x="3242407" y="2564906"/>
            <a:ext cx="2674640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2"/>
          </p:nvPr>
        </p:nvSpPr>
        <p:spPr>
          <a:xfrm>
            <a:off x="6027613" y="1853133"/>
            <a:ext cx="2674640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6027613" y="2564906"/>
            <a:ext cx="2674640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61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313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64906"/>
            <a:ext cx="4040188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85313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564906"/>
            <a:ext cx="4041775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731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npassad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988840"/>
            <a:ext cx="8229600" cy="443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5895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 descr="LTU sve - vit.eps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9486" y="1843324"/>
            <a:ext cx="4405029" cy="3171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5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3133"/>
            <a:ext cx="2674640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64906"/>
            <a:ext cx="2674640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3242407" y="1853133"/>
            <a:ext cx="2674640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11"/>
          </p:nvPr>
        </p:nvSpPr>
        <p:spPr>
          <a:xfrm>
            <a:off x="3242407" y="2564906"/>
            <a:ext cx="2674640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2"/>
          </p:nvPr>
        </p:nvSpPr>
        <p:spPr>
          <a:xfrm>
            <a:off x="6027613" y="1853133"/>
            <a:ext cx="2674640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3"/>
          </p:nvPr>
        </p:nvSpPr>
        <p:spPr>
          <a:xfrm>
            <a:off x="6027613" y="2564906"/>
            <a:ext cx="2674640" cy="2453439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7039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npassad layou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5" name="Text Placeholder 2"/>
          <p:cNvSpPr>
            <a:spLocks noGrp="1"/>
          </p:cNvSpPr>
          <p:nvPr>
            <p:ph idx="1"/>
          </p:nvPr>
        </p:nvSpPr>
        <p:spPr bwMode="auto">
          <a:xfrm>
            <a:off x="457200" y="1988840"/>
            <a:ext cx="8229600" cy="443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572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6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6.emf"/><Relationship Id="rId5" Type="http://schemas.openxmlformats.org/officeDocument/2006/relationships/image" Target="../media/image5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8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6712"/>
            <a:ext cx="8229600" cy="96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88840"/>
            <a:ext cx="8229600" cy="4224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133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782" r:id="rId8"/>
    <p:sldLayoutId id="2147483784" r:id="rId9"/>
    <p:sldLayoutId id="2147483783" r:id="rId10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2800" b="1" kern="1200" cap="none" baseline="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bg1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bg1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bg1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objekt 11" descr="isblock frilagda med skugga cmyk blänkare.psd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8000"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8709"/>
          <a:stretch/>
        </p:blipFill>
        <p:spPr>
          <a:xfrm>
            <a:off x="7470488" y="3717032"/>
            <a:ext cx="1680037" cy="4029619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6712"/>
            <a:ext cx="8229600" cy="960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88840"/>
            <a:ext cx="8229600" cy="443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87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2800" b="1" kern="1200" cap="all" baseline="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162852"/>
          </a:solidFill>
          <a:latin typeface="Arial" charset="0"/>
          <a:ea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003366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400" kern="1200">
          <a:solidFill>
            <a:schemeClr val="bg1"/>
          </a:solidFill>
          <a:latin typeface="Arial"/>
          <a:ea typeface="ＭＳ Ｐゴシック" charset="0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/>
          <a:ea typeface="ＭＳ Ｐゴシック" charset="0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800" kern="1200">
          <a:solidFill>
            <a:schemeClr val="bg1"/>
          </a:solidFill>
          <a:latin typeface="Arial"/>
          <a:ea typeface="ＭＳ Ｐゴシック" charset="0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bg1"/>
          </a:solidFill>
          <a:latin typeface="Arial"/>
          <a:ea typeface="ＭＳ Ｐゴシック" charset="0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600" kern="1200">
          <a:solidFill>
            <a:schemeClr val="bg1"/>
          </a:solidFill>
          <a:latin typeface="Arial"/>
          <a:ea typeface="ＭＳ Ｐゴシック" charset="0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77" y="1049051"/>
            <a:ext cx="2740164" cy="71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43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</p:sldLayoutIdLst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4100" b="1" kern="120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8196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ABA6ABB-0B25-7449-AB4B-8AF87CD2F9F0}" type="datetime1">
              <a:rPr lang="en-US" smtClean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rgbClr val="9C9C9C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Chalmers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rgbClr val="9C9C9C"/>
                </a:solidFill>
                <a:latin typeface="Arial"/>
                <a:cs typeface="Arial"/>
              </a:defRPr>
            </a:lvl1pPr>
          </a:lstStyle>
          <a:p>
            <a:fld id="{344E8EA3-C3DD-5544-8A1C-EA00A1673D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"/>
            <a:ext cx="9144000" cy="56022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0" y="6283036"/>
            <a:ext cx="9144000" cy="6928"/>
          </a:xfrm>
          <a:prstGeom prst="line">
            <a:avLst/>
          </a:prstGeom>
          <a:ln w="63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0" y="560228"/>
            <a:ext cx="9144000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333" y="117310"/>
            <a:ext cx="1315600" cy="34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60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200" b="1" kern="500" spc="0">
          <a:solidFill>
            <a:srgbClr val="26262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200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180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160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140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120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77" y="1049051"/>
            <a:ext cx="2740164" cy="712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58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</p:sldLayoutIdLst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4100" b="1" kern="120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8196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0ABA6ABB-0B25-7449-AB4B-8AF87CD2F9F0}" type="datetime1">
              <a:rPr lang="en-US" smtClean="0"/>
              <a:t>9/17/2019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rgbClr val="9C9C9C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Chalmers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rgbClr val="9C9C9C"/>
                </a:solidFill>
                <a:latin typeface="Arial"/>
                <a:cs typeface="Arial"/>
              </a:defRPr>
            </a:lvl1pPr>
          </a:lstStyle>
          <a:p>
            <a:fld id="{344E8EA3-C3DD-5544-8A1C-EA00A1673D3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1"/>
            <a:ext cx="9144000" cy="560227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0" hangingPunct="0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0" y="6283036"/>
            <a:ext cx="9144000" cy="6928"/>
          </a:xfrm>
          <a:prstGeom prst="line">
            <a:avLst/>
          </a:prstGeom>
          <a:ln w="6350" cmpd="sng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0" y="560228"/>
            <a:ext cx="9144000" cy="0"/>
          </a:xfrm>
          <a:prstGeom prst="line">
            <a:avLst/>
          </a:prstGeom>
          <a:ln w="6350" cmpd="sng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333" y="117310"/>
            <a:ext cx="1315600" cy="34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859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</p:sldLayoutIdLst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3200" b="1" kern="500" spc="0">
          <a:solidFill>
            <a:srgbClr val="262626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200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180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160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140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SzPct val="100000"/>
        <a:buFontTx/>
        <a:buBlip>
          <a:blip r:embed="rId6"/>
        </a:buBlip>
        <a:defRPr sz="120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vancezChalmers_white_centered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2258" y="1388534"/>
            <a:ext cx="2679700" cy="40809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0683" y="1423531"/>
            <a:ext cx="2535338" cy="405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85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</p:sldLayoutIdLst>
  <mc:AlternateContent xmlns:mc="http://schemas.openxmlformats.org/markup-compatibility/2006" xmlns:p14="http://schemas.microsoft.com/office/powerpoint/2010/main">
    <mc:Choice Requires="p14">
      <p:transition spd="slow" p14:dur="900">
        <p:fad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  <p:hf hdr="0"/>
  <p:txStyles>
    <p:titleStyle>
      <a:lvl1pPr algn="l" defTabSz="457200" rtl="0" eaLnBrk="1" latinLnBrk="0" hangingPunct="1">
        <a:spcBef>
          <a:spcPct val="0"/>
        </a:spcBef>
        <a:buNone/>
        <a:defRPr sz="4100" b="1" kern="1200">
          <a:solidFill>
            <a:schemeClr val="tx2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hyperlink" Target="https://www.google.com/url?sa=i&amp;rct=j&amp;q=&amp;esrc=s&amp;source=images&amp;cd=&amp;ved=2ahUKEwi_56j9-NXkAhUN06YKHWCgBYUQjRx6BAgBEAQ&amp;url=https://www.envirosystems.se/sv/news-media/images/&amp;psig=AOvVaw37d9CUoTLf6pO3uJ9d3Gxz&amp;ust=1568744007724293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google.com/url?sa=i&amp;rct=j&amp;q=&amp;esrc=s&amp;source=images&amp;cd=&amp;ved=2ahUKEwi_56j9-NXkAhUN06YKHWCgBYUQjRx6BAgBEAQ&amp;url=https://www.envirosystems.se/sv/news-media/images/&amp;psig=AOvVaw37d9CUoTLf6pO3uJ9d3Gxz&amp;ust=156874400772429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0" y="1892830"/>
            <a:ext cx="9108504" cy="1657117"/>
          </a:xfrm>
        </p:spPr>
        <p:txBody>
          <a:bodyPr/>
          <a:lstStyle/>
          <a:p>
            <a:r>
              <a:rPr lang="en-US" cap="none" dirty="0"/>
              <a:t>Status of Swedish gasification and pyrolysis </a:t>
            </a:r>
            <a:r>
              <a:rPr lang="en-US" cap="none" dirty="0" smtClean="0"/>
              <a:t>technologies </a:t>
            </a:r>
            <a:r>
              <a:rPr lang="en-US" cap="none" dirty="0"/>
              <a:t>to biofuels</a:t>
            </a:r>
            <a:endParaRPr lang="sv-SE" cap="non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47014" y="5157192"/>
            <a:ext cx="6400800" cy="1152128"/>
          </a:xfrm>
        </p:spPr>
        <p:txBody>
          <a:bodyPr/>
          <a:lstStyle/>
          <a:p>
            <a:r>
              <a:rPr lang="en-US" sz="1400" dirty="0" smtClean="0"/>
              <a:t>Joakim Lundgren, Professor</a:t>
            </a:r>
          </a:p>
          <a:p>
            <a:r>
              <a:rPr lang="en-US" sz="1400" dirty="0"/>
              <a:t>Division of Energy Science, Luleå University of Technology</a:t>
            </a:r>
          </a:p>
          <a:p>
            <a:r>
              <a:rPr lang="en-US" sz="1400" dirty="0" smtClean="0"/>
              <a:t>Director of Swedish Gasification Centre (SFC)</a:t>
            </a:r>
          </a:p>
          <a:p>
            <a:r>
              <a:rPr lang="en-US" sz="1400" dirty="0" smtClean="0"/>
              <a:t>Swedish representative in IEA Bioenergy Task 33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1168684" y="3262199"/>
            <a:ext cx="6652439" cy="1376055"/>
            <a:chOff x="395536" y="2427734"/>
            <a:chExt cx="6652439" cy="1032041"/>
          </a:xfrm>
        </p:grpSpPr>
        <p:pic>
          <p:nvPicPr>
            <p:cNvPr id="4" name="Picture 2" descr="Bildresultat fÃ¶r refinery">
              <a:extLst>
                <a:ext uri="{FF2B5EF4-FFF2-40B4-BE49-F238E27FC236}">
                  <a16:creationId xmlns="" xmlns:a16="http://schemas.microsoft.com/office/drawing/2014/main" id="{4FBF79A5-D84D-46A0-A43E-18E49FDF91A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0" b="516"/>
            <a:stretch/>
          </p:blipFill>
          <p:spPr bwMode="auto">
            <a:xfrm>
              <a:off x="395536" y="2427734"/>
              <a:ext cx="1546294" cy="1032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Bildresultat fÃ¶r construction site">
              <a:extLst>
                <a:ext uri="{FF2B5EF4-FFF2-40B4-BE49-F238E27FC236}">
                  <a16:creationId xmlns="" xmlns:a16="http://schemas.microsoft.com/office/drawing/2014/main" id="{B638FD28-6868-475B-A660-DF5F4FE21B9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r="1572"/>
            <a:stretch/>
          </p:blipFill>
          <p:spPr bwMode="auto">
            <a:xfrm>
              <a:off x="1941830" y="2427734"/>
              <a:ext cx="1521983" cy="10320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6" descr="Bildresultat fÃ¶r massabruk">
              <a:extLst>
                <a:ext uri="{FF2B5EF4-FFF2-40B4-BE49-F238E27FC236}">
                  <a16:creationId xmlns="" xmlns:a16="http://schemas.microsoft.com/office/drawing/2014/main" id="{40D32320-6E31-4458-A9DC-D78B8C98FFD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092" b="13093"/>
            <a:stretch/>
          </p:blipFill>
          <p:spPr bwMode="auto">
            <a:xfrm>
              <a:off x="3463813" y="2437195"/>
              <a:ext cx="1801117" cy="1013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6" descr="Bildresultat fÃ¶r grot skog">
              <a:extLst>
                <a:ext uri="{FF2B5EF4-FFF2-40B4-BE49-F238E27FC236}">
                  <a16:creationId xmlns="" xmlns:a16="http://schemas.microsoft.com/office/drawing/2014/main" id="{8EB2F247-D234-4D43-A98D-3F9469210D5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68" t="11062" r="14415"/>
            <a:stretch/>
          </p:blipFill>
          <p:spPr bwMode="auto">
            <a:xfrm>
              <a:off x="5246862" y="2446649"/>
              <a:ext cx="1801113" cy="101312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60" y="5589240"/>
            <a:ext cx="782014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86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7374" y="2636912"/>
            <a:ext cx="6400800" cy="17526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Activities on gasification to biofuels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8688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SFC- A Centre of Excellence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5842992" cy="4224469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1200"/>
              </a:spcBef>
            </a:pPr>
            <a:r>
              <a:rPr lang="en-US" altLang="en-US" sz="2000" b="1" dirty="0"/>
              <a:t>Strengthen and coordinate</a:t>
            </a:r>
            <a:r>
              <a:rPr lang="en-US" altLang="en-US" sz="2000" dirty="0"/>
              <a:t> Swedish gasification </a:t>
            </a:r>
            <a:r>
              <a:rPr lang="en-US" altLang="en-US" sz="2000" dirty="0" smtClean="0"/>
              <a:t>R&amp;D</a:t>
            </a:r>
          </a:p>
          <a:p>
            <a:pPr>
              <a:spcBef>
                <a:spcPts val="1200"/>
              </a:spcBef>
            </a:pPr>
            <a:r>
              <a:rPr lang="en-US" sz="2000" dirty="0"/>
              <a:t>In total, </a:t>
            </a:r>
            <a:r>
              <a:rPr lang="en-US" sz="2000" b="1" dirty="0"/>
              <a:t>19</a:t>
            </a:r>
            <a:r>
              <a:rPr lang="en-US" sz="2000" dirty="0"/>
              <a:t> </a:t>
            </a:r>
            <a:r>
              <a:rPr lang="en-US" sz="2000" b="1" dirty="0"/>
              <a:t>companies</a:t>
            </a:r>
            <a:r>
              <a:rPr lang="en-US" sz="2000" dirty="0"/>
              <a:t>, </a:t>
            </a:r>
            <a:r>
              <a:rPr lang="en-US" sz="2000" b="1" dirty="0"/>
              <a:t>8 universities</a:t>
            </a:r>
            <a:r>
              <a:rPr lang="en-US" sz="2000" dirty="0"/>
              <a:t> and </a:t>
            </a:r>
            <a:r>
              <a:rPr lang="en-US" sz="2000" b="1" dirty="0"/>
              <a:t>one </a:t>
            </a:r>
            <a:r>
              <a:rPr lang="en-US" sz="2000" b="1" dirty="0" smtClean="0"/>
              <a:t>institute</a:t>
            </a:r>
            <a:endParaRPr lang="en-US" altLang="en-US" sz="2000" dirty="0"/>
          </a:p>
          <a:p>
            <a:pPr>
              <a:spcBef>
                <a:spcPts val="1200"/>
              </a:spcBef>
            </a:pPr>
            <a:r>
              <a:rPr lang="en-US" altLang="en-US" sz="2000" dirty="0" smtClean="0"/>
              <a:t>Annual budget </a:t>
            </a:r>
            <a:r>
              <a:rPr lang="en-US" altLang="en-US" sz="2000" dirty="0"/>
              <a:t>of approx. </a:t>
            </a:r>
            <a:r>
              <a:rPr lang="en-US" altLang="en-US" sz="2000" b="1" dirty="0"/>
              <a:t>6 million Euros </a:t>
            </a:r>
            <a:r>
              <a:rPr lang="en-US" altLang="en-US" sz="2000" dirty="0" smtClean="0"/>
              <a:t>for </a:t>
            </a:r>
            <a:r>
              <a:rPr lang="en-US" altLang="en-US" sz="2000" dirty="0"/>
              <a:t>10 </a:t>
            </a:r>
            <a:r>
              <a:rPr lang="en-US" altLang="en-US" sz="2000" dirty="0" smtClean="0"/>
              <a:t>years (until 2021)</a:t>
            </a:r>
          </a:p>
          <a:p>
            <a:pPr>
              <a:spcBef>
                <a:spcPts val="1200"/>
              </a:spcBef>
            </a:pPr>
            <a:r>
              <a:rPr lang="en-US" altLang="en-US" sz="2000" b="1" dirty="0" smtClean="0"/>
              <a:t>Fundamental </a:t>
            </a:r>
            <a:r>
              <a:rPr lang="en-US" altLang="en-US" sz="2000" b="1" dirty="0"/>
              <a:t>and applied R&amp;D </a:t>
            </a:r>
            <a:r>
              <a:rPr lang="en-US" altLang="en-US" sz="2000" dirty="0"/>
              <a:t>to support the development of biomass gasification technologies </a:t>
            </a:r>
            <a:endParaRPr lang="en-US" altLang="en-US" sz="2000" dirty="0" smtClean="0"/>
          </a:p>
          <a:p>
            <a:pPr>
              <a:spcBef>
                <a:spcPts val="1200"/>
              </a:spcBef>
            </a:pPr>
            <a:r>
              <a:rPr lang="en-US" altLang="en-US" sz="2000" dirty="0" smtClean="0"/>
              <a:t>Foster </a:t>
            </a:r>
            <a:r>
              <a:rPr lang="en-US" altLang="en-US" sz="2000" dirty="0"/>
              <a:t>a new generation of </a:t>
            </a:r>
            <a:r>
              <a:rPr lang="en-US" altLang="en-US" sz="2000" b="1" dirty="0"/>
              <a:t>gasification competence </a:t>
            </a:r>
            <a:r>
              <a:rPr lang="en-US" altLang="en-US" sz="2000" dirty="0"/>
              <a:t>in Swedish academy and </a:t>
            </a:r>
            <a:r>
              <a:rPr lang="en-US" altLang="en-US" sz="2000" dirty="0" smtClean="0"/>
              <a:t>industry</a:t>
            </a:r>
          </a:p>
          <a:p>
            <a:pPr>
              <a:spcBef>
                <a:spcPts val="1200"/>
              </a:spcBef>
            </a:pPr>
            <a:endParaRPr lang="en-US" b="1" dirty="0"/>
          </a:p>
          <a:p>
            <a:r>
              <a:rPr lang="sv-SE" sz="1500" dirty="0" err="1" smtClean="0"/>
              <a:t>More</a:t>
            </a:r>
            <a:r>
              <a:rPr lang="sv-SE" sz="1500" dirty="0" smtClean="0"/>
              <a:t> info at www.sfc-sweden.se</a:t>
            </a:r>
            <a:endParaRPr lang="sv-SE" sz="15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07" t="7144" r="26574" b="6205"/>
          <a:stretch/>
        </p:blipFill>
        <p:spPr bwMode="auto">
          <a:xfrm>
            <a:off x="6372200" y="1988840"/>
            <a:ext cx="2631310" cy="2671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961" y="2725633"/>
            <a:ext cx="1264065" cy="3433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986" y="5589240"/>
            <a:ext cx="782014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2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GoBiGas phase I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24469"/>
          </a:xfrm>
        </p:spPr>
        <p:txBody>
          <a:bodyPr/>
          <a:lstStyle/>
          <a:p>
            <a:r>
              <a:rPr lang="en-US" sz="2000" dirty="0"/>
              <a:t>The gasifier was operated in total ~ 12 000 hours. 1 800 hours continuously 2017-2018</a:t>
            </a:r>
          </a:p>
          <a:p>
            <a:r>
              <a:rPr lang="en-US" sz="2000" dirty="0"/>
              <a:t>100% bio-SNG production capacity (20 MW) was reached </a:t>
            </a:r>
            <a:r>
              <a:rPr lang="en-US" sz="2000" dirty="0" smtClean="0"/>
              <a:t>in </a:t>
            </a:r>
            <a:r>
              <a:rPr lang="en-US" sz="2000" dirty="0"/>
              <a:t>the beginning of 2018</a:t>
            </a:r>
          </a:p>
          <a:p>
            <a:r>
              <a:rPr lang="en-US" sz="2000" dirty="0"/>
              <a:t>Approx.  65 GWh bio-SNG was produced</a:t>
            </a:r>
          </a:p>
          <a:p>
            <a:r>
              <a:rPr lang="en-US" sz="2000" dirty="0"/>
              <a:t>All performance targets were reached</a:t>
            </a:r>
          </a:p>
          <a:p>
            <a:r>
              <a:rPr lang="en-US" sz="2000" dirty="0"/>
              <a:t>GoBiGas </a:t>
            </a:r>
            <a:r>
              <a:rPr lang="en-US" sz="2000" dirty="0" smtClean="0"/>
              <a:t>project was for </a:t>
            </a:r>
            <a:r>
              <a:rPr lang="en-US" sz="2000" dirty="0"/>
              <a:t>economic reasons stopped in March 2018 and is currently in conservation state </a:t>
            </a:r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4" y="4905252"/>
            <a:ext cx="7096844" cy="195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17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LTU Green </a:t>
            </a:r>
            <a:r>
              <a:rPr lang="sv-SE" dirty="0" err="1" smtClean="0"/>
              <a:t>Fuels</a:t>
            </a:r>
            <a:r>
              <a:rPr lang="sv-SE" dirty="0" smtClean="0"/>
              <a:t> (former Chemrec </a:t>
            </a:r>
            <a:r>
              <a:rPr lang="sv-SE" dirty="0" err="1" smtClean="0"/>
              <a:t>tech</a:t>
            </a:r>
            <a:r>
              <a:rPr lang="sv-SE" dirty="0" smtClean="0"/>
              <a:t>.)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Content Placeholder 5" descr="DME_Lastbil_4_retuscher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62650" y="1628800"/>
            <a:ext cx="2724150" cy="2216152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1" y="1628800"/>
            <a:ext cx="5093083" cy="2216152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</p:spPr>
      </p:pic>
      <p:graphicFrame>
        <p:nvGraphicFramePr>
          <p:cNvPr id="6" name="Platshållare för innehåll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113098"/>
              </p:ext>
            </p:extLst>
          </p:nvPr>
        </p:nvGraphicFramePr>
        <p:xfrm>
          <a:off x="465151" y="4075206"/>
          <a:ext cx="8229600" cy="261122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7432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63206"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Pilot BL gasification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Pilot methanol + DME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Field testing</a:t>
                      </a:r>
                      <a:endParaRPr lang="en-US" sz="18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5603"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3</a:t>
                      </a:r>
                      <a:r>
                        <a:rPr lang="en-US" sz="1800" baseline="0" noProof="0" dirty="0" smtClean="0"/>
                        <a:t> MW, 20 t DS/d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4 t/d</a:t>
                      </a:r>
                      <a:r>
                        <a:rPr lang="en-US" sz="1800" baseline="0" noProof="0" dirty="0" smtClean="0"/>
                        <a:t> methanol/DME</a:t>
                      </a:r>
                      <a:endParaRPr lang="en-US" sz="1800" noProof="0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 noProof="0" dirty="0" smtClean="0"/>
                        <a:t>Volvo Trucks DME</a:t>
                      </a:r>
                    </a:p>
                    <a:p>
                      <a:r>
                        <a:rPr lang="en-US" sz="1800" noProof="0" dirty="0" smtClean="0"/>
                        <a:t>8 trucks, &gt;1 500 000 km</a:t>
                      </a:r>
                      <a:endParaRPr lang="en-US" sz="18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8977"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&gt;28 000 h since 2005</a:t>
                      </a:r>
                      <a:endParaRPr lang="en-US" sz="18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noProof="0" dirty="0" smtClean="0"/>
                        <a:t>&gt;12 000 h since 2011</a:t>
                      </a:r>
                      <a:endParaRPr lang="en-US" sz="1800" noProof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3206"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noProof="0" dirty="0" smtClean="0"/>
                        <a:t>Recovery of cooking chemicals without difficulties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US" sz="1800" noProof="0" dirty="0" smtClean="0"/>
                        <a:t>DME</a:t>
                      </a:r>
                      <a:r>
                        <a:rPr lang="en-US" sz="1800" baseline="0" noProof="0" dirty="0" smtClean="0"/>
                        <a:t> and methanol in industrial applications</a:t>
                      </a:r>
                      <a:endParaRPr lang="en-US" sz="18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3206"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noProof="0" dirty="0" smtClean="0"/>
                        <a:t>Opportunities for exp. campaigns 24/7, high availability</a:t>
                      </a:r>
                      <a:endParaRPr lang="en-US" sz="1800" noProof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461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LTU Green </a:t>
            </a:r>
            <a:r>
              <a:rPr lang="sv-SE" dirty="0" err="1"/>
              <a:t>Fuels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5122912" cy="422446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Several </a:t>
            </a:r>
            <a:r>
              <a:rPr lang="en-US" sz="2000" dirty="0"/>
              <a:t>projects </a:t>
            </a:r>
            <a:r>
              <a:rPr lang="en-US" sz="2000" dirty="0" smtClean="0"/>
              <a:t>on development </a:t>
            </a:r>
            <a:r>
              <a:rPr lang="en-US" sz="2000" dirty="0"/>
              <a:t>of bio jet fuel in </a:t>
            </a:r>
            <a:r>
              <a:rPr lang="en-US" sz="2000" dirty="0" smtClean="0"/>
              <a:t>Sweden</a:t>
            </a:r>
          </a:p>
          <a:p>
            <a:endParaRPr lang="en-US" sz="2000" dirty="0" smtClean="0"/>
          </a:p>
          <a:p>
            <a:r>
              <a:rPr lang="en-US" sz="2000" dirty="0" smtClean="0"/>
              <a:t>Collaborations with KLM</a:t>
            </a:r>
            <a:r>
              <a:rPr lang="en-US" sz="2000" dirty="0"/>
              <a:t>, </a:t>
            </a:r>
            <a:r>
              <a:rPr lang="en-US" sz="2000" dirty="0" err="1"/>
              <a:t>SkyNRG</a:t>
            </a:r>
            <a:r>
              <a:rPr lang="en-US" sz="2000" dirty="0"/>
              <a:t>, </a:t>
            </a:r>
            <a:r>
              <a:rPr lang="en-US" sz="2000" dirty="0" err="1" smtClean="0"/>
              <a:t>Södra</a:t>
            </a:r>
            <a:r>
              <a:rPr lang="en-US" sz="2000" dirty="0"/>
              <a:t>, </a:t>
            </a:r>
            <a:r>
              <a:rPr lang="en-US" sz="2000" dirty="0" err="1"/>
              <a:t>Fores</a:t>
            </a:r>
            <a:r>
              <a:rPr lang="en-US" sz="2000" dirty="0"/>
              <a:t>, </a:t>
            </a:r>
            <a:r>
              <a:rPr lang="en-US" sz="2000" dirty="0" smtClean="0"/>
              <a:t>RISE, airports, municipalities, energy companies</a:t>
            </a:r>
            <a:endParaRPr lang="sv-SE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4" t="7087" r="23182" b="3613"/>
          <a:stretch/>
        </p:blipFill>
        <p:spPr bwMode="auto">
          <a:xfrm>
            <a:off x="5580112" y="1934823"/>
            <a:ext cx="3427095" cy="43032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57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788023" y="4640485"/>
            <a:ext cx="3816425" cy="2100883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LTU Green </a:t>
            </a:r>
            <a:r>
              <a:rPr lang="sv-SE" dirty="0" err="1" smtClean="0"/>
              <a:t>Fuels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175" y="1988840"/>
            <a:ext cx="8229600" cy="4224469"/>
          </a:xfrm>
        </p:spPr>
        <p:txBody>
          <a:bodyPr/>
          <a:lstStyle/>
          <a:p>
            <a:r>
              <a:rPr lang="en-US" sz="2000" dirty="0" smtClean="0"/>
              <a:t>Co-gasification of black liquor with extended feedstock base*</a:t>
            </a:r>
          </a:p>
          <a:p>
            <a:pPr lvl="1"/>
            <a:r>
              <a:rPr lang="en-US" sz="1600" dirty="0" smtClean="0"/>
              <a:t>The BL reactivity can be kept even if the black liquor is significantly diluted with a secondary feedstock. </a:t>
            </a:r>
          </a:p>
          <a:p>
            <a:pPr lvl="1"/>
            <a:r>
              <a:rPr lang="en-US" sz="1600" dirty="0" smtClean="0"/>
              <a:t>As a way to increase the operation flexibility and the biofuel production capacity of a mill integrated gasifier, a secondary biomass feedstock could be blended into the black liquor and co-gasified</a:t>
            </a:r>
          </a:p>
          <a:p>
            <a:pPr lvl="1"/>
            <a:endParaRPr lang="en-US" sz="1800" dirty="0" smtClean="0"/>
          </a:p>
          <a:p>
            <a:r>
              <a:rPr lang="en-US" sz="2000" dirty="0" smtClean="0"/>
              <a:t>Gasification of partial black liquor streams for drop-in fuels (methanol-to-gasoline)</a:t>
            </a:r>
            <a:endParaRPr lang="en-US" sz="2000" dirty="0"/>
          </a:p>
        </p:txBody>
      </p:sp>
      <p:pic>
        <p:nvPicPr>
          <p:cNvPr id="8" name="Bildobjekt 8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304" y="4668180"/>
            <a:ext cx="3506174" cy="2001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46758" y="6025368"/>
            <a:ext cx="438132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 smtClean="0">
                <a:solidFill>
                  <a:schemeClr val="bg1"/>
                </a:solidFill>
              </a:rPr>
              <a:t>*Carvalho et al.(2018</a:t>
            </a:r>
            <a:r>
              <a:rPr lang="sv-SE" sz="1000" dirty="0">
                <a:solidFill>
                  <a:schemeClr val="bg1"/>
                </a:solidFill>
              </a:rPr>
              <a:t>). </a:t>
            </a:r>
            <a:r>
              <a:rPr lang="sv-SE" sz="1000" dirty="0" err="1">
                <a:solidFill>
                  <a:schemeClr val="bg1"/>
                </a:solidFill>
              </a:rPr>
              <a:t>Methanol</a:t>
            </a:r>
            <a:r>
              <a:rPr lang="sv-SE" sz="1000" dirty="0">
                <a:solidFill>
                  <a:schemeClr val="bg1"/>
                </a:solidFill>
              </a:rPr>
              <a:t> </a:t>
            </a:r>
            <a:r>
              <a:rPr lang="sv-SE" sz="1000" dirty="0" err="1">
                <a:solidFill>
                  <a:schemeClr val="bg1"/>
                </a:solidFill>
              </a:rPr>
              <a:t>production</a:t>
            </a:r>
            <a:r>
              <a:rPr lang="sv-SE" sz="1000" dirty="0">
                <a:solidFill>
                  <a:schemeClr val="bg1"/>
                </a:solidFill>
              </a:rPr>
              <a:t> via black </a:t>
            </a:r>
            <a:r>
              <a:rPr lang="sv-SE" sz="1000" dirty="0" err="1">
                <a:solidFill>
                  <a:schemeClr val="bg1"/>
                </a:solidFill>
              </a:rPr>
              <a:t>liquor</a:t>
            </a:r>
            <a:r>
              <a:rPr lang="sv-SE" sz="1000" dirty="0">
                <a:solidFill>
                  <a:schemeClr val="bg1"/>
                </a:solidFill>
              </a:rPr>
              <a:t> </a:t>
            </a:r>
            <a:r>
              <a:rPr lang="sv-SE" sz="1000" dirty="0" smtClean="0">
                <a:solidFill>
                  <a:schemeClr val="bg1"/>
                </a:solidFill>
              </a:rPr>
              <a:t>co-</a:t>
            </a:r>
            <a:r>
              <a:rPr lang="sv-SE" sz="1000" dirty="0" err="1" smtClean="0">
                <a:solidFill>
                  <a:schemeClr val="bg1"/>
                </a:solidFill>
              </a:rPr>
              <a:t>gasification</a:t>
            </a:r>
            <a:endParaRPr lang="sv-SE" sz="1000" dirty="0" smtClean="0">
              <a:solidFill>
                <a:schemeClr val="bg1"/>
              </a:solidFill>
            </a:endParaRPr>
          </a:p>
          <a:p>
            <a:r>
              <a:rPr lang="sv-SE" sz="1000" dirty="0" err="1" smtClean="0">
                <a:solidFill>
                  <a:schemeClr val="bg1"/>
                </a:solidFill>
              </a:rPr>
              <a:t>with</a:t>
            </a:r>
            <a:r>
              <a:rPr lang="sv-SE" sz="1000" dirty="0" smtClean="0">
                <a:solidFill>
                  <a:schemeClr val="bg1"/>
                </a:solidFill>
              </a:rPr>
              <a:t> </a:t>
            </a:r>
            <a:r>
              <a:rPr lang="sv-SE" sz="1000" dirty="0" err="1">
                <a:solidFill>
                  <a:schemeClr val="bg1"/>
                </a:solidFill>
              </a:rPr>
              <a:t>expanded</a:t>
            </a:r>
            <a:r>
              <a:rPr lang="sv-SE" sz="1000" dirty="0">
                <a:solidFill>
                  <a:schemeClr val="bg1"/>
                </a:solidFill>
              </a:rPr>
              <a:t> </a:t>
            </a:r>
            <a:r>
              <a:rPr lang="sv-SE" sz="1000" dirty="0" err="1">
                <a:solidFill>
                  <a:schemeClr val="bg1"/>
                </a:solidFill>
              </a:rPr>
              <a:t>raw</a:t>
            </a:r>
            <a:r>
              <a:rPr lang="sv-SE" sz="1000" dirty="0">
                <a:solidFill>
                  <a:schemeClr val="bg1"/>
                </a:solidFill>
              </a:rPr>
              <a:t> material </a:t>
            </a:r>
            <a:r>
              <a:rPr lang="sv-SE" sz="1000" dirty="0" err="1">
                <a:solidFill>
                  <a:schemeClr val="bg1"/>
                </a:solidFill>
              </a:rPr>
              <a:t>base</a:t>
            </a:r>
            <a:r>
              <a:rPr lang="sv-SE" sz="1000" dirty="0">
                <a:solidFill>
                  <a:schemeClr val="bg1"/>
                </a:solidFill>
              </a:rPr>
              <a:t> – Techno-</a:t>
            </a:r>
            <a:r>
              <a:rPr lang="sv-SE" sz="1000" dirty="0" err="1">
                <a:solidFill>
                  <a:schemeClr val="bg1"/>
                </a:solidFill>
              </a:rPr>
              <a:t>economic</a:t>
            </a:r>
            <a:r>
              <a:rPr lang="sv-SE" sz="1000" dirty="0">
                <a:solidFill>
                  <a:schemeClr val="bg1"/>
                </a:solidFill>
              </a:rPr>
              <a:t> assessment. </a:t>
            </a:r>
            <a:endParaRPr lang="sv-SE" sz="1000" dirty="0" smtClean="0">
              <a:solidFill>
                <a:schemeClr val="bg1"/>
              </a:solidFill>
            </a:endParaRPr>
          </a:p>
          <a:p>
            <a:r>
              <a:rPr lang="sv-SE" sz="1000" dirty="0" err="1" smtClean="0">
                <a:solidFill>
                  <a:schemeClr val="bg1"/>
                </a:solidFill>
              </a:rPr>
              <a:t>Applied</a:t>
            </a:r>
            <a:r>
              <a:rPr lang="sv-SE" sz="1000" dirty="0" smtClean="0">
                <a:solidFill>
                  <a:schemeClr val="bg1"/>
                </a:solidFill>
              </a:rPr>
              <a:t> </a:t>
            </a:r>
            <a:r>
              <a:rPr lang="sv-SE" sz="1000" dirty="0">
                <a:solidFill>
                  <a:schemeClr val="bg1"/>
                </a:solidFill>
              </a:rPr>
              <a:t>Energy 225, </a:t>
            </a:r>
            <a:r>
              <a:rPr lang="sv-SE" sz="1000" dirty="0" err="1">
                <a:solidFill>
                  <a:schemeClr val="bg1"/>
                </a:solidFill>
              </a:rPr>
              <a:t>pp</a:t>
            </a:r>
            <a:r>
              <a:rPr lang="sv-SE" sz="1000" dirty="0">
                <a:solidFill>
                  <a:schemeClr val="bg1"/>
                </a:solidFill>
              </a:rPr>
              <a:t> 570-584</a:t>
            </a:r>
          </a:p>
        </p:txBody>
      </p:sp>
    </p:spTree>
    <p:extLst>
      <p:ext uri="{BB962C8B-B14F-4D97-AF65-F5344CB8AC3E}">
        <p14:creationId xmlns:p14="http://schemas.microsoft.com/office/powerpoint/2010/main" val="68809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Cortus </a:t>
            </a:r>
            <a:r>
              <a:rPr lang="en-US" dirty="0" smtClean="0"/>
              <a:t>Energy - WoodRoll</a:t>
            </a:r>
            <a:r>
              <a:rPr lang="en-US" baseline="30000" dirty="0"/>
              <a:t>®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5987008" cy="422446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Two biofuels projects in pipeline</a:t>
            </a:r>
          </a:p>
          <a:p>
            <a:endParaRPr lang="en-US" sz="2000" dirty="0" smtClean="0"/>
          </a:p>
          <a:p>
            <a:pPr lvl="1"/>
            <a:r>
              <a:rPr lang="en-US" sz="1600" dirty="0" smtClean="0"/>
              <a:t>Agreement with Swedish Biofuels AB to start projecting production of bio jet fuels based on forest biomass and alcohols for the </a:t>
            </a:r>
            <a:r>
              <a:rPr lang="en-US" sz="1600" dirty="0" err="1" smtClean="0"/>
              <a:t>Arlanda</a:t>
            </a:r>
            <a:r>
              <a:rPr lang="en-US" sz="1600" dirty="0" smtClean="0"/>
              <a:t> Airport needs</a:t>
            </a:r>
          </a:p>
          <a:p>
            <a:pPr lvl="1"/>
            <a:endParaRPr lang="en-US" sz="1600" dirty="0" smtClean="0"/>
          </a:p>
          <a:p>
            <a:pPr lvl="1"/>
            <a:r>
              <a:rPr lang="en-US" sz="1600" dirty="0" smtClean="0"/>
              <a:t>Project on hydrogen production with </a:t>
            </a:r>
            <a:r>
              <a:rPr lang="en-US" sz="1600" dirty="0" err="1" smtClean="0"/>
              <a:t>Engie</a:t>
            </a:r>
            <a:r>
              <a:rPr lang="en-US" sz="1600" dirty="0" smtClean="0"/>
              <a:t>. FID expected in 2019</a:t>
            </a:r>
          </a:p>
          <a:p>
            <a:pPr lvl="1"/>
            <a:endParaRPr lang="en-US" sz="1800" dirty="0" smtClean="0"/>
          </a:p>
          <a:p>
            <a:pPr marL="400050"/>
            <a:r>
              <a:rPr lang="sv-SE" sz="2000" i="1" dirty="0"/>
              <a:t>(</a:t>
            </a:r>
            <a:r>
              <a:rPr lang="sv-SE" sz="2000" i="1" dirty="0" err="1"/>
              <a:t>Other</a:t>
            </a:r>
            <a:r>
              <a:rPr lang="sv-SE" sz="2000" i="1" dirty="0"/>
              <a:t> </a:t>
            </a:r>
            <a:r>
              <a:rPr lang="sv-SE" sz="2000" i="1" dirty="0" smtClean="0"/>
              <a:t>Cortus non-</a:t>
            </a:r>
            <a:r>
              <a:rPr lang="sv-SE" sz="2000" i="1" dirty="0" err="1" smtClean="0"/>
              <a:t>biofuels</a:t>
            </a:r>
            <a:r>
              <a:rPr lang="sv-SE" sz="2000" i="1" dirty="0" smtClean="0"/>
              <a:t> </a:t>
            </a:r>
            <a:r>
              <a:rPr lang="sv-SE" sz="2000" i="1" dirty="0" err="1"/>
              <a:t>projects</a:t>
            </a:r>
            <a:r>
              <a:rPr lang="sv-SE" sz="2000" i="1" dirty="0"/>
              <a:t> </a:t>
            </a:r>
            <a:r>
              <a:rPr lang="sv-SE" sz="2000" i="1" dirty="0" err="1" smtClean="0"/>
              <a:t>are</a:t>
            </a:r>
            <a:r>
              <a:rPr lang="sv-SE" sz="2000" i="1" dirty="0" smtClean="0"/>
              <a:t> </a:t>
            </a:r>
            <a:r>
              <a:rPr lang="sv-SE" sz="2000" i="1" dirty="0" err="1" smtClean="0"/>
              <a:t>natural</a:t>
            </a:r>
            <a:r>
              <a:rPr lang="sv-SE" sz="2000" i="1" dirty="0" smtClean="0"/>
              <a:t> gas </a:t>
            </a:r>
            <a:r>
              <a:rPr lang="sv-SE" sz="2000" i="1" dirty="0" err="1" smtClean="0"/>
              <a:t>replacement</a:t>
            </a:r>
            <a:r>
              <a:rPr lang="sv-SE" sz="2000" i="1" dirty="0" smtClean="0"/>
              <a:t> at Höganäs </a:t>
            </a:r>
            <a:r>
              <a:rPr lang="sv-SE" sz="2000" i="1" dirty="0" err="1" smtClean="0"/>
              <a:t>steel</a:t>
            </a:r>
            <a:r>
              <a:rPr lang="sv-SE" sz="2000" i="1" dirty="0" smtClean="0"/>
              <a:t> plant (</a:t>
            </a:r>
            <a:r>
              <a:rPr lang="sv-SE" sz="2000" i="1" dirty="0" err="1" smtClean="0"/>
              <a:t>Swe</a:t>
            </a:r>
            <a:r>
              <a:rPr lang="sv-SE" sz="2000" i="1" dirty="0" smtClean="0"/>
              <a:t>) and </a:t>
            </a:r>
            <a:r>
              <a:rPr lang="sv-SE" sz="2000" i="1" dirty="0" err="1" smtClean="0"/>
              <a:t>electricity</a:t>
            </a:r>
            <a:r>
              <a:rPr lang="sv-SE" sz="2000" i="1" dirty="0" smtClean="0"/>
              <a:t> </a:t>
            </a:r>
            <a:r>
              <a:rPr lang="sv-SE" sz="2000" i="1" dirty="0" err="1" smtClean="0"/>
              <a:t>production</a:t>
            </a:r>
            <a:r>
              <a:rPr lang="sv-SE" sz="2000" i="1" dirty="0" smtClean="0"/>
              <a:t> in </a:t>
            </a:r>
            <a:r>
              <a:rPr lang="sv-SE" sz="2000" i="1" dirty="0" err="1" smtClean="0"/>
              <a:t>Mariposa</a:t>
            </a:r>
            <a:r>
              <a:rPr lang="sv-SE" sz="2000" i="1" dirty="0" smtClean="0"/>
              <a:t> (CA, USA)</a:t>
            </a:r>
            <a:endParaRPr lang="sv-SE" sz="2000" i="1" dirty="0"/>
          </a:p>
          <a:p>
            <a:pPr lvl="1"/>
            <a:endParaRPr lang="sv-SE" sz="1800" dirty="0"/>
          </a:p>
        </p:txBody>
      </p:sp>
      <p:pic>
        <p:nvPicPr>
          <p:cNvPr id="4" name="Picture 8" descr="http://resources.mynewsdesk.com/image/upload/t_open_graph_image/ufijdvlhnv5wdsizib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24744"/>
            <a:ext cx="1806684" cy="48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objekt 11" descr="En bild som visar inomhus, golv, byggnad&#10;&#10;Beskrivning genererad med hög exakthet">
            <a:extLst>
              <a:ext uri="{FF2B5EF4-FFF2-40B4-BE49-F238E27FC236}">
                <a16:creationId xmlns:a16="http://schemas.microsoft.com/office/drawing/2014/main" xmlns="" id="{82992799-7A27-4DAA-A869-5C7F7BE4BE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402" y="1956848"/>
            <a:ext cx="2454756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5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4210" y="4149080"/>
            <a:ext cx="3839758" cy="792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reduction obligation for </a:t>
            </a:r>
            <a:r>
              <a:rPr lang="en-US" dirty="0" smtClean="0"/>
              <a:t>transportation </a:t>
            </a:r>
            <a:r>
              <a:rPr lang="en-US" dirty="0"/>
              <a:t>fuel distributors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430330"/>
              </p:ext>
            </p:extLst>
          </p:nvPr>
        </p:nvGraphicFramePr>
        <p:xfrm>
          <a:off x="444210" y="2199368"/>
          <a:ext cx="4536504" cy="16468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/>
                <a:gridCol w="1512168"/>
                <a:gridCol w="1512168"/>
              </a:tblGrid>
              <a:tr h="411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 err="1" smtClean="0">
                          <a:effectLst/>
                        </a:rPr>
                        <a:t>Year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 err="1" smtClean="0">
                          <a:effectLst/>
                        </a:rPr>
                        <a:t>Petrol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>
                          <a:effectLst/>
                        </a:rPr>
                        <a:t>Diesel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>
                          <a:effectLst/>
                        </a:rPr>
                        <a:t>2018</a:t>
                      </a:r>
                      <a:endParaRPr lang="sv-SE" sz="1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 smtClean="0">
                          <a:effectLst/>
                        </a:rPr>
                        <a:t>&gt;2,6 %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smtClean="0">
                          <a:effectLst/>
                        </a:rPr>
                        <a:t>&gt;19,3 </a:t>
                      </a:r>
                      <a:r>
                        <a:rPr lang="sv-SE" sz="1900" dirty="0" smtClean="0">
                          <a:effectLst/>
                        </a:rPr>
                        <a:t>%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>
                          <a:effectLst/>
                        </a:rPr>
                        <a:t>2019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 smtClean="0">
                          <a:effectLst/>
                        </a:rPr>
                        <a:t>&gt;2,6 %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 smtClean="0">
                          <a:effectLst/>
                        </a:rPr>
                        <a:t>20 %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117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>
                          <a:effectLst/>
                        </a:rPr>
                        <a:t>2020</a:t>
                      </a:r>
                      <a:endParaRPr lang="sv-SE" sz="1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 smtClean="0">
                          <a:effectLst/>
                        </a:rPr>
                        <a:t>4,2 %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sv-SE" sz="1900" dirty="0" smtClean="0">
                          <a:effectLst/>
                        </a:rPr>
                        <a:t>21 %</a:t>
                      </a:r>
                      <a:endParaRPr lang="sv-SE" sz="1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80861"/>
            <a:ext cx="3888432" cy="3330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6174" y="5735578"/>
            <a:ext cx="891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The greenhouse </a:t>
            </a:r>
            <a:r>
              <a:rPr lang="en-GB" dirty="0">
                <a:solidFill>
                  <a:schemeClr val="bg1"/>
                </a:solidFill>
              </a:rPr>
              <a:t>gas </a:t>
            </a:r>
            <a:r>
              <a:rPr lang="en-GB" dirty="0" smtClean="0">
                <a:solidFill>
                  <a:schemeClr val="bg1"/>
                </a:solidFill>
              </a:rPr>
              <a:t>performance directly influences the economic </a:t>
            </a:r>
            <a:r>
              <a:rPr lang="en-GB" dirty="0">
                <a:solidFill>
                  <a:schemeClr val="bg1"/>
                </a:solidFill>
              </a:rPr>
              <a:t>value </a:t>
            </a:r>
            <a:r>
              <a:rPr lang="en-GB" dirty="0" smtClean="0">
                <a:solidFill>
                  <a:schemeClr val="bg1"/>
                </a:solidFill>
              </a:rPr>
              <a:t>the biofuels </a:t>
            </a:r>
          </a:p>
        </p:txBody>
      </p:sp>
      <p:sp>
        <p:nvSpPr>
          <p:cNvPr id="6" name="textruta 4"/>
          <p:cNvSpPr txBox="1">
            <a:spLocks noChangeArrowheads="1"/>
          </p:cNvSpPr>
          <p:nvPr/>
        </p:nvSpPr>
        <p:spPr bwMode="auto">
          <a:xfrm>
            <a:off x="107504" y="6479758"/>
            <a:ext cx="871296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400"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 dirty="0" smtClean="0">
                <a:solidFill>
                  <a:schemeClr val="bg1"/>
                </a:solidFill>
              </a:rPr>
              <a:t>Ref: </a:t>
            </a:r>
            <a:r>
              <a:rPr lang="en-GB" altLang="en-US" sz="1100" dirty="0" err="1" smtClean="0">
                <a:solidFill>
                  <a:schemeClr val="bg1"/>
                </a:solidFill>
              </a:rPr>
              <a:t>Furusjö</a:t>
            </a:r>
            <a:r>
              <a:rPr lang="en-GB" altLang="en-US" sz="1100" dirty="0" smtClean="0">
                <a:solidFill>
                  <a:schemeClr val="bg1"/>
                </a:solidFill>
              </a:rPr>
              <a:t> E &amp; Lundgren J, </a:t>
            </a:r>
            <a:r>
              <a:rPr lang="sv-SE" altLang="en-US" sz="1100" dirty="0">
                <a:solidFill>
                  <a:schemeClr val="bg1"/>
                </a:solidFill>
              </a:rPr>
              <a:t>Utvärdering av produktionskostnader för biodrivmedel med hänsyn till reduktionsplikten. </a:t>
            </a:r>
            <a:r>
              <a:rPr lang="sv-SE" altLang="en-US" sz="1100" dirty="0" smtClean="0">
                <a:solidFill>
                  <a:schemeClr val="bg1"/>
                </a:solidFill>
              </a:rPr>
              <a:t>f</a:t>
            </a:r>
            <a:r>
              <a:rPr lang="sv-SE" altLang="en-US" sz="1100" baseline="30000" dirty="0" smtClean="0">
                <a:solidFill>
                  <a:schemeClr val="bg1"/>
                </a:solidFill>
              </a:rPr>
              <a:t>3</a:t>
            </a:r>
            <a:r>
              <a:rPr lang="sv-SE" altLang="en-US" sz="1100" dirty="0" smtClean="0">
                <a:solidFill>
                  <a:schemeClr val="bg1"/>
                </a:solidFill>
              </a:rPr>
              <a:t>- </a:t>
            </a:r>
            <a:r>
              <a:rPr lang="sv-SE" altLang="en-US" sz="1100" dirty="0" err="1" smtClean="0">
                <a:solidFill>
                  <a:schemeClr val="bg1"/>
                </a:solidFill>
              </a:rPr>
              <a:t>report</a:t>
            </a:r>
            <a:r>
              <a:rPr lang="sv-SE" altLang="en-US" sz="1100" dirty="0" smtClean="0">
                <a:solidFill>
                  <a:schemeClr val="bg1"/>
                </a:solidFill>
              </a:rPr>
              <a:t> 2017:17</a:t>
            </a:r>
            <a:endParaRPr lang="en-GB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AutoShape 2" descr="Bildresultat för Scandinavian Enviro Systems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101600" y="-1485900"/>
            <a:ext cx="79248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18" y="4293096"/>
            <a:ext cx="3640137" cy="51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6890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Collection </a:t>
            </a:r>
            <a:r>
              <a:rPr lang="sv-SE" dirty="0" err="1" smtClean="0"/>
              <a:t>of</a:t>
            </a:r>
            <a:r>
              <a:rPr lang="sv-SE" dirty="0" smtClean="0"/>
              <a:t> GHG data and </a:t>
            </a:r>
            <a:r>
              <a:rPr lang="sv-SE" dirty="0" err="1" smtClean="0"/>
              <a:t>production</a:t>
            </a:r>
            <a:r>
              <a:rPr lang="sv-SE" dirty="0" smtClean="0"/>
              <a:t> </a:t>
            </a:r>
            <a:r>
              <a:rPr lang="sv-SE" dirty="0" err="1" smtClean="0"/>
              <a:t>costs</a:t>
            </a:r>
            <a:endParaRPr lang="sv-S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7"/>
            <a:ext cx="3451597" cy="4996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743316"/>
            <a:ext cx="3960440" cy="283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61047"/>
            <a:ext cx="3960440" cy="2835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8598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Reduction costs advanced biofuels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1115616" y="1861864"/>
            <a:ext cx="5472608" cy="4519464"/>
            <a:chOff x="4376900" y="1998681"/>
            <a:chExt cx="4227548" cy="3806583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76900" y="1998681"/>
              <a:ext cx="4227548" cy="3806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9" name="Straight Connector 8"/>
            <p:cNvCxnSpPr/>
            <p:nvPr/>
          </p:nvCxnSpPr>
          <p:spPr>
            <a:xfrm flipV="1">
              <a:off x="6732240" y="2085090"/>
              <a:ext cx="0" cy="3360133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ruta 4"/>
          <p:cNvSpPr txBox="1">
            <a:spLocks noChangeArrowheads="1"/>
          </p:cNvSpPr>
          <p:nvPr/>
        </p:nvSpPr>
        <p:spPr bwMode="auto">
          <a:xfrm>
            <a:off x="107504" y="6479758"/>
            <a:ext cx="8712968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2800"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400"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000"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>
                <a:solidFill>
                  <a:srgbClr val="162852"/>
                </a:solidFill>
                <a:latin typeface="Arial" charset="0"/>
                <a:ea typeface="MS PGothic" pitchFamily="34" charset="-128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100" dirty="0" smtClean="0">
                <a:solidFill>
                  <a:schemeClr val="bg1"/>
                </a:solidFill>
              </a:rPr>
              <a:t>Ref: </a:t>
            </a:r>
            <a:r>
              <a:rPr lang="en-GB" altLang="en-US" sz="1100" dirty="0" err="1" smtClean="0">
                <a:solidFill>
                  <a:schemeClr val="bg1"/>
                </a:solidFill>
              </a:rPr>
              <a:t>Furusjö</a:t>
            </a:r>
            <a:r>
              <a:rPr lang="en-GB" altLang="en-US" sz="1100" dirty="0" smtClean="0">
                <a:solidFill>
                  <a:schemeClr val="bg1"/>
                </a:solidFill>
              </a:rPr>
              <a:t> E &amp; Lundgren J, </a:t>
            </a:r>
            <a:r>
              <a:rPr lang="sv-SE" altLang="en-US" sz="1100" dirty="0">
                <a:solidFill>
                  <a:schemeClr val="bg1"/>
                </a:solidFill>
              </a:rPr>
              <a:t>Utvärdering av produktionskostnader för biodrivmedel med hänsyn till reduktionsplikten. </a:t>
            </a:r>
            <a:r>
              <a:rPr lang="sv-SE" altLang="en-US" sz="1100" dirty="0" smtClean="0">
                <a:solidFill>
                  <a:schemeClr val="bg1"/>
                </a:solidFill>
              </a:rPr>
              <a:t>f</a:t>
            </a:r>
            <a:r>
              <a:rPr lang="sv-SE" altLang="en-US" sz="1100" baseline="30000" dirty="0" smtClean="0">
                <a:solidFill>
                  <a:schemeClr val="bg1"/>
                </a:solidFill>
              </a:rPr>
              <a:t>3</a:t>
            </a:r>
            <a:r>
              <a:rPr lang="sv-SE" altLang="en-US" sz="1100" dirty="0" smtClean="0">
                <a:solidFill>
                  <a:schemeClr val="bg1"/>
                </a:solidFill>
              </a:rPr>
              <a:t>- </a:t>
            </a:r>
            <a:r>
              <a:rPr lang="sv-SE" altLang="en-US" sz="1100" dirty="0" err="1" smtClean="0">
                <a:solidFill>
                  <a:schemeClr val="bg1"/>
                </a:solidFill>
              </a:rPr>
              <a:t>report</a:t>
            </a:r>
            <a:r>
              <a:rPr lang="sv-SE" altLang="en-US" sz="1100" dirty="0" smtClean="0">
                <a:solidFill>
                  <a:schemeClr val="bg1"/>
                </a:solidFill>
              </a:rPr>
              <a:t> 2017:17</a:t>
            </a:r>
            <a:endParaRPr lang="en-GB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2413100"/>
            <a:ext cx="11479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 err="1" smtClean="0"/>
              <a:t>Gasification</a:t>
            </a:r>
            <a:r>
              <a:rPr lang="sv-SE" sz="1000" dirty="0" smtClean="0"/>
              <a:t> </a:t>
            </a:r>
          </a:p>
        </p:txBody>
      </p:sp>
      <p:sp>
        <p:nvSpPr>
          <p:cNvPr id="3" name="Right Brace 2"/>
          <p:cNvSpPr/>
          <p:nvPr/>
        </p:nvSpPr>
        <p:spPr>
          <a:xfrm>
            <a:off x="5373197" y="1954558"/>
            <a:ext cx="218356" cy="1339111"/>
          </a:xfrm>
          <a:prstGeom prst="rightBrace">
            <a:avLst>
              <a:gd name="adj1" fmla="val 8333"/>
              <a:gd name="adj2" fmla="val 51689"/>
            </a:avLst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5066318" y="3573016"/>
            <a:ext cx="416057" cy="3733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8" idx="1"/>
          </p:cNvCxnSpPr>
          <p:nvPr/>
        </p:nvCxnSpPr>
        <p:spPr>
          <a:xfrm flipH="1" flipV="1">
            <a:off x="3923928" y="3759697"/>
            <a:ext cx="1580920" cy="1994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3779912" y="3959157"/>
            <a:ext cx="1724937" cy="7659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8" idx="1"/>
          </p:cNvCxnSpPr>
          <p:nvPr/>
        </p:nvCxnSpPr>
        <p:spPr>
          <a:xfrm flipH="1">
            <a:off x="5292081" y="3959157"/>
            <a:ext cx="212767" cy="38299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04848" y="3836046"/>
            <a:ext cx="90308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 smtClean="0"/>
              <a:t>Pyrolysis</a:t>
            </a:r>
            <a:endParaRPr lang="sv-SE" sz="1000" dirty="0"/>
          </a:p>
        </p:txBody>
      </p:sp>
    </p:spTree>
    <p:extLst>
      <p:ext uri="{BB962C8B-B14F-4D97-AF65-F5344CB8AC3E}">
        <p14:creationId xmlns:p14="http://schemas.microsoft.com/office/powerpoint/2010/main" val="242317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Agenda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7787208" cy="4224469"/>
          </a:xfrm>
        </p:spPr>
        <p:txBody>
          <a:bodyPr>
            <a:normAutofit/>
          </a:bodyPr>
          <a:lstStyle/>
          <a:p>
            <a:r>
              <a:rPr lang="en-US" sz="2000" dirty="0" smtClean="0"/>
              <a:t>Historical development</a:t>
            </a:r>
          </a:p>
          <a:p>
            <a:endParaRPr lang="en-US" sz="2000" dirty="0" smtClean="0"/>
          </a:p>
          <a:p>
            <a:r>
              <a:rPr lang="en-US" sz="2000" dirty="0" smtClean="0"/>
              <a:t>Pyrolysis </a:t>
            </a:r>
            <a:r>
              <a:rPr lang="en-US" sz="2000" dirty="0"/>
              <a:t>to biofuels </a:t>
            </a:r>
          </a:p>
          <a:p>
            <a:endParaRPr lang="en-US" sz="2000" dirty="0" smtClean="0"/>
          </a:p>
          <a:p>
            <a:r>
              <a:rPr lang="en-US" sz="2000" dirty="0"/>
              <a:t>G</a:t>
            </a:r>
            <a:r>
              <a:rPr lang="en-US" sz="2000" dirty="0" smtClean="0"/>
              <a:t>asification to biofuels</a:t>
            </a:r>
          </a:p>
          <a:p>
            <a:pPr marL="0" indent="0">
              <a:buNone/>
            </a:pPr>
            <a:endParaRPr lang="en-US" sz="2000" dirty="0" smtClean="0"/>
          </a:p>
          <a:p>
            <a:r>
              <a:rPr lang="en-US" sz="2000" dirty="0" smtClean="0"/>
              <a:t>Advanced biofuels performances under the new reduction quota</a:t>
            </a:r>
          </a:p>
          <a:p>
            <a:endParaRPr lang="en-US" sz="2000" dirty="0" smtClean="0"/>
          </a:p>
          <a:p>
            <a:r>
              <a:rPr lang="en-US" sz="2000" dirty="0" smtClean="0"/>
              <a:t>Summary</a:t>
            </a:r>
          </a:p>
        </p:txBody>
      </p:sp>
    </p:spTree>
    <p:extLst>
      <p:ext uri="{BB962C8B-B14F-4D97-AF65-F5344CB8AC3E}">
        <p14:creationId xmlns:p14="http://schemas.microsoft.com/office/powerpoint/2010/main" val="29273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/>
              <a:t>The objectives of gasification and pyrolysis technologies have </a:t>
            </a:r>
            <a:r>
              <a:rPr lang="en-US" sz="1800" b="1" dirty="0"/>
              <a:t>shifted over </a:t>
            </a:r>
            <a:r>
              <a:rPr lang="en-US" sz="1800" b="1" dirty="0" smtClean="0"/>
              <a:t>time</a:t>
            </a:r>
            <a:r>
              <a:rPr lang="en-US" sz="1800" dirty="0" smtClean="0"/>
              <a:t>. Also</a:t>
            </a:r>
            <a:r>
              <a:rPr lang="en-US" sz="1800" dirty="0"/>
              <a:t>, the intensity of the technological development and commercial efforts have </a:t>
            </a:r>
            <a:r>
              <a:rPr lang="en-US" sz="1800" dirty="0" smtClean="0"/>
              <a:t>varied</a:t>
            </a:r>
          </a:p>
          <a:p>
            <a:endParaRPr lang="en-US" sz="1800" dirty="0"/>
          </a:p>
          <a:p>
            <a:r>
              <a:rPr lang="en-US" sz="1800" dirty="0" smtClean="0"/>
              <a:t>Currently</a:t>
            </a:r>
            <a:r>
              <a:rPr lang="en-US" sz="1800" dirty="0"/>
              <a:t>, </a:t>
            </a:r>
            <a:r>
              <a:rPr lang="en-US" sz="1800" b="1" dirty="0" smtClean="0"/>
              <a:t>pyrolysis to </a:t>
            </a:r>
            <a:r>
              <a:rPr lang="en-US" sz="1800" b="1" dirty="0"/>
              <a:t>drop-in </a:t>
            </a:r>
            <a:r>
              <a:rPr lang="en-US" sz="1800" b="1" dirty="0" smtClean="0"/>
              <a:t>biofuels </a:t>
            </a:r>
            <a:r>
              <a:rPr lang="en-US" sz="1800" b="1" dirty="0"/>
              <a:t>are favored </a:t>
            </a:r>
            <a:r>
              <a:rPr lang="en-US" sz="1800" dirty="0" smtClean="0"/>
              <a:t>with </a:t>
            </a:r>
            <a:r>
              <a:rPr lang="en-US" sz="1800" dirty="0"/>
              <a:t>the new reduction obligation </a:t>
            </a:r>
            <a:r>
              <a:rPr lang="en-US" sz="1800" dirty="0" smtClean="0"/>
              <a:t>scheme – several industrial projects initiated</a:t>
            </a:r>
          </a:p>
          <a:p>
            <a:endParaRPr lang="en-US" sz="1800" dirty="0" smtClean="0"/>
          </a:p>
          <a:p>
            <a:r>
              <a:rPr lang="en-US" sz="1800" b="1" dirty="0" smtClean="0"/>
              <a:t>Gasification </a:t>
            </a:r>
            <a:r>
              <a:rPr lang="en-US" sz="1800" b="1" dirty="0"/>
              <a:t>is ready for </a:t>
            </a:r>
            <a:r>
              <a:rPr lang="en-US" sz="1800" b="1" dirty="0" smtClean="0"/>
              <a:t>scale-up</a:t>
            </a:r>
            <a:r>
              <a:rPr lang="en-US" sz="1800" dirty="0" smtClean="0"/>
              <a:t>. The pilot plants GoBiGas </a:t>
            </a:r>
            <a:r>
              <a:rPr lang="en-US" sz="1800" dirty="0"/>
              <a:t>and LTU Green Fuels plants are technical successes – both currently in conservation </a:t>
            </a:r>
            <a:r>
              <a:rPr lang="en-US" sz="1800" dirty="0" smtClean="0"/>
              <a:t>state</a:t>
            </a:r>
          </a:p>
          <a:p>
            <a:endParaRPr lang="en-US" sz="1800" dirty="0" smtClean="0"/>
          </a:p>
          <a:p>
            <a:r>
              <a:rPr lang="en-US" sz="1800" dirty="0" smtClean="0"/>
              <a:t>Thermochemical transportation fuels results in </a:t>
            </a:r>
            <a:r>
              <a:rPr lang="en-US" sz="1800" b="1" dirty="0" smtClean="0"/>
              <a:t>low GHG reduction costs </a:t>
            </a:r>
            <a:r>
              <a:rPr lang="en-US" sz="1800" dirty="0" smtClean="0"/>
              <a:t>– however </a:t>
            </a:r>
            <a:r>
              <a:rPr lang="en-US" sz="1800" b="1" dirty="0" smtClean="0"/>
              <a:t>significant uncertainties for pyrolysis based fuels </a:t>
            </a:r>
            <a:r>
              <a:rPr lang="en-US" sz="1800" dirty="0" smtClean="0"/>
              <a:t>depending on hydrogen origin</a:t>
            </a:r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3932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852936"/>
            <a:ext cx="8229600" cy="960107"/>
          </a:xfrm>
        </p:spPr>
        <p:txBody>
          <a:bodyPr/>
          <a:lstStyle/>
          <a:p>
            <a:r>
              <a:rPr lang="sv-SE" dirty="0" err="1"/>
              <a:t>Thanks</a:t>
            </a:r>
            <a:r>
              <a:rPr lang="sv-SE" dirty="0"/>
              <a:t>!</a:t>
            </a:r>
          </a:p>
        </p:txBody>
      </p:sp>
      <p:sp>
        <p:nvSpPr>
          <p:cNvPr id="3" name="Underrubrik 2"/>
          <p:cNvSpPr txBox="1">
            <a:spLocks/>
          </p:cNvSpPr>
          <p:nvPr/>
        </p:nvSpPr>
        <p:spPr bwMode="auto">
          <a:xfrm>
            <a:off x="1347014" y="4725144"/>
            <a:ext cx="640080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chemeClr val="bg1"/>
                </a:solidFill>
                <a:latin typeface="Arial"/>
                <a:ea typeface="ＭＳ Ｐゴシック" charset="0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 smtClean="0"/>
              <a:t>Joakim Lundgren, Professor</a:t>
            </a:r>
          </a:p>
          <a:p>
            <a:pPr marL="0" indent="0" algn="ctr">
              <a:buNone/>
            </a:pPr>
            <a:r>
              <a:rPr lang="en-US" sz="1400" dirty="0" smtClean="0"/>
              <a:t>Director of Swedish Centre for Biomass Gasification (SFC)</a:t>
            </a:r>
          </a:p>
          <a:p>
            <a:pPr marL="0" indent="0" algn="ctr">
              <a:buNone/>
            </a:pPr>
            <a:r>
              <a:rPr lang="en-US" sz="1400" dirty="0" smtClean="0"/>
              <a:t>Division of Energy Science</a:t>
            </a:r>
          </a:p>
          <a:p>
            <a:pPr marL="0" indent="0" algn="ctr">
              <a:buNone/>
            </a:pPr>
            <a:r>
              <a:rPr lang="en-US" sz="1400" dirty="0" smtClean="0"/>
              <a:t>Luleå University of Technology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 smtClean="0"/>
              <a:t>joakim@ltu.se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160" y="5589240"/>
            <a:ext cx="782014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28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Swedish biomass gasification and pyrolysis activities since 1970’s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6093226" cy="4176464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1970’s: Oil crises, expected fuel shortage</a:t>
            </a:r>
          </a:p>
          <a:p>
            <a:pPr lvl="1"/>
            <a:r>
              <a:rPr lang="en-US" sz="1600" dirty="0" smtClean="0"/>
              <a:t>Focus on gasification to biomethanol and pyrolysis for fossil oil replacement </a:t>
            </a:r>
          </a:p>
          <a:p>
            <a:r>
              <a:rPr lang="en-US" sz="2000" b="1" dirty="0" smtClean="0"/>
              <a:t>1980’s-90’s: End oil crisis, nuclear phase out, expected high electricity prices </a:t>
            </a:r>
          </a:p>
          <a:p>
            <a:pPr lvl="1"/>
            <a:r>
              <a:rPr lang="en-US" sz="1600" dirty="0" smtClean="0"/>
              <a:t>Focus on gasification shifted to electricity production (</a:t>
            </a:r>
            <a:r>
              <a:rPr lang="en-US" sz="1600" dirty="0" err="1" smtClean="0"/>
              <a:t>Värnamo</a:t>
            </a:r>
            <a:r>
              <a:rPr lang="en-US" sz="1600" dirty="0" smtClean="0"/>
              <a:t> BIGCC plant). Low activities on pyrolysis </a:t>
            </a:r>
          </a:p>
          <a:p>
            <a:r>
              <a:rPr lang="en-US" sz="2000" b="1" dirty="0" smtClean="0"/>
              <a:t>2000’s-2008’s: Climate issues, EU directive*, no nuclear phase out, climbing oil prices</a:t>
            </a:r>
          </a:p>
          <a:p>
            <a:pPr lvl="1"/>
            <a:r>
              <a:rPr lang="en-US" sz="1600" dirty="0" smtClean="0"/>
              <a:t>Decreased interest for gasification based electricity</a:t>
            </a:r>
          </a:p>
          <a:p>
            <a:pPr lvl="1"/>
            <a:r>
              <a:rPr lang="en-US" sz="1600" dirty="0" smtClean="0"/>
              <a:t>Renewed interest for gasification biofuels production </a:t>
            </a:r>
          </a:p>
          <a:p>
            <a:pPr lvl="1"/>
            <a:r>
              <a:rPr lang="en-US" sz="1600" dirty="0" smtClean="0"/>
              <a:t>Fast and large-scale initiatives (ex. </a:t>
            </a:r>
            <a:r>
              <a:rPr lang="en-US" sz="1600" dirty="0" err="1" smtClean="0"/>
              <a:t>Värnamo</a:t>
            </a:r>
            <a:r>
              <a:rPr lang="en-US" sz="1600" dirty="0" smtClean="0"/>
              <a:t>, Chemrec, Göteborg Energi)</a:t>
            </a: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609" y="2102902"/>
            <a:ext cx="2527895" cy="19021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50426" y="4094413"/>
            <a:ext cx="21980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/>
                </a:solidFill>
              </a:rPr>
              <a:t>Värnamo</a:t>
            </a:r>
            <a:r>
              <a:rPr lang="en-US" sz="1000" dirty="0" smtClean="0">
                <a:solidFill>
                  <a:schemeClr val="bg1"/>
                </a:solidFill>
              </a:rPr>
              <a:t> biomass gasification plant</a:t>
            </a:r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6488668"/>
            <a:ext cx="5033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 smtClean="0">
                <a:solidFill>
                  <a:schemeClr val="bg1"/>
                </a:solidFill>
              </a:rPr>
              <a:t>*Directive </a:t>
            </a:r>
            <a:r>
              <a:rPr lang="en-US" baseline="30000" dirty="0">
                <a:solidFill>
                  <a:schemeClr val="bg1"/>
                </a:solidFill>
              </a:rPr>
              <a:t>2003/30/EG </a:t>
            </a:r>
            <a:r>
              <a:rPr lang="en-US" baseline="30000" dirty="0" smtClean="0">
                <a:solidFill>
                  <a:schemeClr val="bg1"/>
                </a:solidFill>
              </a:rPr>
              <a:t>on promotion of renewable transportation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baseline="30000" dirty="0">
                <a:solidFill>
                  <a:schemeClr val="bg1"/>
                </a:solidFill>
              </a:rPr>
              <a:t>fuels</a:t>
            </a:r>
            <a:endParaRPr lang="sv-SE" baseline="30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318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Swedish biomass gasification and pyrolysis activities since 1970’s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075240" cy="468052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2010-2013: High oil prices, NER 300 funding opportunities</a:t>
            </a:r>
          </a:p>
          <a:p>
            <a:pPr lvl="1"/>
            <a:r>
              <a:rPr lang="en-US" sz="1600" dirty="0" smtClean="0"/>
              <a:t>New large industrial projects initiated such as Pyrogrot (</a:t>
            </a:r>
            <a:r>
              <a:rPr lang="en-US" sz="1600" dirty="0" err="1" smtClean="0"/>
              <a:t>BillerudKorsnäs</a:t>
            </a:r>
            <a:r>
              <a:rPr lang="en-US" sz="1600" dirty="0" smtClean="0"/>
              <a:t>), BLG (</a:t>
            </a:r>
            <a:r>
              <a:rPr lang="en-US" sz="1600" dirty="0" err="1" smtClean="0"/>
              <a:t>Domsjö</a:t>
            </a:r>
            <a:r>
              <a:rPr lang="en-US" sz="1600" dirty="0" smtClean="0"/>
              <a:t> </a:t>
            </a:r>
            <a:r>
              <a:rPr lang="en-US" sz="1600" dirty="0" err="1" smtClean="0"/>
              <a:t>Fabriker</a:t>
            </a:r>
            <a:r>
              <a:rPr lang="en-US" sz="1600" dirty="0" smtClean="0"/>
              <a:t>), GoBiGas (Göteborg Energi), Bio2G (E.ON)</a:t>
            </a:r>
          </a:p>
          <a:p>
            <a:pPr lvl="1"/>
            <a:r>
              <a:rPr lang="en-US" sz="1600" dirty="0" smtClean="0"/>
              <a:t>The Swedish Gasification Centre was established</a:t>
            </a:r>
          </a:p>
          <a:p>
            <a:r>
              <a:rPr lang="en-US" sz="2000" b="1" dirty="0" smtClean="0"/>
              <a:t>2014-recently: Low oil price, ILUC debate, high national ambitions, but lack of long term policies</a:t>
            </a:r>
          </a:p>
          <a:p>
            <a:pPr lvl="1"/>
            <a:r>
              <a:rPr lang="en-US" sz="1600" dirty="0" smtClean="0"/>
              <a:t>Large market uncertainties for all biofuels</a:t>
            </a:r>
          </a:p>
          <a:p>
            <a:pPr lvl="1"/>
            <a:r>
              <a:rPr lang="en-US" sz="1600" dirty="0" smtClean="0"/>
              <a:t>None of the planned NER 300 biofuel projects was realized and all of them are more or less currently inactive</a:t>
            </a:r>
          </a:p>
          <a:p>
            <a:r>
              <a:rPr lang="en-US" sz="2000" b="1" dirty="0" smtClean="0"/>
              <a:t>Present: Still low oil price, RED II, introduction of a reduction obligation</a:t>
            </a:r>
          </a:p>
          <a:p>
            <a:pPr lvl="1"/>
            <a:r>
              <a:rPr lang="en-US" sz="1600" dirty="0" smtClean="0"/>
              <a:t>Technology tracks for drop-in fuels stimulated</a:t>
            </a:r>
          </a:p>
          <a:p>
            <a:pPr lvl="1"/>
            <a:r>
              <a:rPr lang="en-US" sz="1600" dirty="0" smtClean="0"/>
              <a:t>Pyrolysis liquid production for further upgrading at refineries </a:t>
            </a:r>
          </a:p>
          <a:p>
            <a:pPr lvl="1"/>
            <a:r>
              <a:rPr lang="en-US" sz="1600" dirty="0" smtClean="0"/>
              <a:t>Gasification based biofuels still struggling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63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2544"/>
            <a:ext cx="6400800" cy="17526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Activities on pyrolysis to biofuels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87566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sv-SE" sz="2800" b="1" kern="1200" dirty="0" err="1" smtClean="0">
                <a:solidFill>
                  <a:schemeClr val="bg1"/>
                </a:solidFill>
                <a:latin typeface="Arial"/>
                <a:cs typeface="Arial"/>
              </a:rPr>
              <a:t>Setra</a:t>
            </a:r>
            <a:r>
              <a:rPr lang="sv-SE" sz="2800" b="1" kern="1200" dirty="0" smtClean="0">
                <a:solidFill>
                  <a:schemeClr val="bg1"/>
                </a:solidFill>
                <a:latin typeface="Arial"/>
                <a:cs typeface="Arial"/>
              </a:rPr>
              <a:t> &amp; Preem</a:t>
            </a:r>
            <a:endParaRPr lang="sv-SE" sz="2800" b="1" kern="12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5266928" cy="4224469"/>
          </a:xfrm>
        </p:spPr>
        <p:txBody>
          <a:bodyPr>
            <a:normAutofit fontScale="92500" lnSpcReduction="20000"/>
          </a:bodyPr>
          <a:lstStyle/>
          <a:p>
            <a:r>
              <a:rPr lang="sv-SE" sz="1900" b="1" dirty="0" smtClean="0"/>
              <a:t>Pyrolysis </a:t>
            </a:r>
            <a:r>
              <a:rPr lang="sv-SE" sz="1900" b="1" dirty="0" err="1" smtClean="0"/>
              <a:t>of</a:t>
            </a:r>
            <a:r>
              <a:rPr lang="sv-SE" sz="1900" b="1" dirty="0" smtClean="0"/>
              <a:t> </a:t>
            </a:r>
            <a:r>
              <a:rPr lang="sv-SE" sz="1900" b="1" dirty="0" err="1" smtClean="0"/>
              <a:t>sawdust</a:t>
            </a:r>
            <a:r>
              <a:rPr lang="sv-SE" sz="1900" b="1" dirty="0" smtClean="0"/>
              <a:t> </a:t>
            </a:r>
            <a:r>
              <a:rPr lang="sv-SE" sz="1900" dirty="0" smtClean="0"/>
              <a:t>at the </a:t>
            </a:r>
            <a:r>
              <a:rPr lang="en-US" sz="1900" dirty="0" err="1" smtClean="0"/>
              <a:t>Kastet</a:t>
            </a:r>
            <a:r>
              <a:rPr lang="en-US" sz="1900" dirty="0" smtClean="0"/>
              <a:t> </a:t>
            </a:r>
            <a:r>
              <a:rPr lang="en-US" sz="1900" dirty="0"/>
              <a:t>Sawmill </a:t>
            </a:r>
            <a:r>
              <a:rPr lang="en-US" sz="1900" dirty="0" smtClean="0"/>
              <a:t>outside </a:t>
            </a:r>
            <a:r>
              <a:rPr lang="en-US" sz="1900" dirty="0" err="1" smtClean="0"/>
              <a:t>Gävle</a:t>
            </a:r>
            <a:r>
              <a:rPr lang="en-US" sz="1900" dirty="0" smtClean="0"/>
              <a:t> to produce</a:t>
            </a:r>
            <a:r>
              <a:rPr lang="en-US" sz="1900" dirty="0"/>
              <a:t> </a:t>
            </a:r>
            <a:r>
              <a:rPr lang="en-US" sz="1900" dirty="0" smtClean="0"/>
              <a:t>25,000 </a:t>
            </a:r>
            <a:r>
              <a:rPr lang="en-US" sz="1900" dirty="0" err="1"/>
              <a:t>tonnes</a:t>
            </a:r>
            <a:r>
              <a:rPr lang="en-US" sz="1900" dirty="0"/>
              <a:t> of pyrolysis liquid per year </a:t>
            </a:r>
            <a:endParaRPr lang="en-US" sz="1900" dirty="0" smtClean="0"/>
          </a:p>
          <a:p>
            <a:endParaRPr lang="en-US" sz="1900" dirty="0"/>
          </a:p>
          <a:p>
            <a:r>
              <a:rPr lang="en-US" sz="1900" dirty="0"/>
              <a:t>A new company, </a:t>
            </a:r>
            <a:r>
              <a:rPr lang="en-US" sz="1900" b="1" dirty="0" err="1" smtClean="0"/>
              <a:t>Pyrocell</a:t>
            </a:r>
            <a:r>
              <a:rPr lang="en-US" sz="1900" b="1" dirty="0" smtClean="0"/>
              <a:t> AB</a:t>
            </a:r>
            <a:r>
              <a:rPr lang="en-US" sz="1900" dirty="0" smtClean="0"/>
              <a:t>, </a:t>
            </a:r>
            <a:r>
              <a:rPr lang="en-US" sz="1900" dirty="0"/>
              <a:t>has been set up together </a:t>
            </a:r>
            <a:r>
              <a:rPr lang="en-US" sz="1900" b="1" dirty="0"/>
              <a:t>with </a:t>
            </a:r>
            <a:r>
              <a:rPr lang="en-US" sz="1900" b="1" dirty="0" smtClean="0"/>
              <a:t>Preem</a:t>
            </a:r>
            <a:r>
              <a:rPr lang="en-US" sz="1900" dirty="0" smtClean="0"/>
              <a:t>, who will refine the liquid </a:t>
            </a:r>
            <a:r>
              <a:rPr lang="en-US" sz="1900" dirty="0"/>
              <a:t>to biofuels at the </a:t>
            </a:r>
            <a:r>
              <a:rPr lang="en-US" sz="1900" dirty="0" err="1"/>
              <a:t>Preem’s</a:t>
            </a:r>
            <a:r>
              <a:rPr lang="en-US" sz="1900" dirty="0"/>
              <a:t> refinery in </a:t>
            </a:r>
            <a:r>
              <a:rPr lang="en-US" sz="1900" dirty="0" err="1"/>
              <a:t>Lysekil</a:t>
            </a:r>
            <a:endParaRPr lang="en-US" sz="1900" dirty="0"/>
          </a:p>
          <a:p>
            <a:endParaRPr lang="en-US" sz="1900" dirty="0" smtClean="0"/>
          </a:p>
          <a:p>
            <a:r>
              <a:rPr lang="en-US" sz="1900" dirty="0" err="1" smtClean="0"/>
              <a:t>Pyrocell</a:t>
            </a:r>
            <a:r>
              <a:rPr lang="en-US" sz="1900" dirty="0" smtClean="0"/>
              <a:t> has announced the selection of </a:t>
            </a:r>
            <a:r>
              <a:rPr lang="en-US" sz="1900" dirty="0"/>
              <a:t>the Dutch companies </a:t>
            </a:r>
            <a:r>
              <a:rPr lang="en-US" sz="1900" b="1" dirty="0" err="1"/>
              <a:t>TechnipFMC</a:t>
            </a:r>
            <a:r>
              <a:rPr lang="en-US" sz="1900" b="1" dirty="0"/>
              <a:t> and BTG </a:t>
            </a:r>
            <a:r>
              <a:rPr lang="en-US" sz="1900" b="1" dirty="0" err="1"/>
              <a:t>BioLiquids</a:t>
            </a:r>
            <a:r>
              <a:rPr lang="en-US" sz="1900" b="1" dirty="0"/>
              <a:t> (BTG-BTL)</a:t>
            </a:r>
            <a:r>
              <a:rPr lang="en-US" sz="1900" dirty="0"/>
              <a:t> to design and </a:t>
            </a:r>
            <a:r>
              <a:rPr lang="en-US" sz="1900" dirty="0" smtClean="0"/>
              <a:t>build the plant.</a:t>
            </a:r>
          </a:p>
          <a:p>
            <a:endParaRPr lang="en-US" sz="1900" dirty="0" smtClean="0"/>
          </a:p>
          <a:p>
            <a:r>
              <a:rPr lang="en-US" sz="1900" dirty="0"/>
              <a:t>Construction is expected </a:t>
            </a:r>
            <a:r>
              <a:rPr lang="en-US" sz="1900" dirty="0" smtClean="0"/>
              <a:t>to </a:t>
            </a:r>
            <a:r>
              <a:rPr lang="en-US" sz="1900" dirty="0"/>
              <a:t>be completed in </a:t>
            </a:r>
            <a:r>
              <a:rPr lang="en-US" sz="1900" dirty="0" smtClean="0"/>
              <a:t>2021</a:t>
            </a:r>
          </a:p>
          <a:p>
            <a:endParaRPr lang="en-US" sz="2000" dirty="0"/>
          </a:p>
          <a:p>
            <a:endParaRPr lang="en-US" sz="2000" dirty="0" smtClean="0"/>
          </a:p>
          <a:p>
            <a:endParaRPr lang="en-US" sz="2000" dirty="0"/>
          </a:p>
          <a:p>
            <a:endParaRPr lang="en-US" sz="2000" dirty="0"/>
          </a:p>
          <a:p>
            <a:pPr marL="0" indent="0">
              <a:buNone/>
            </a:pPr>
            <a:endParaRPr lang="sv-SE" sz="20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05" t="4854" r="26173" b="4479"/>
          <a:stretch/>
        </p:blipFill>
        <p:spPr bwMode="auto">
          <a:xfrm>
            <a:off x="6376200" y="2132856"/>
            <a:ext cx="2667724" cy="3725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0964" y="5963741"/>
            <a:ext cx="782960" cy="782960"/>
          </a:xfrm>
          <a:prstGeom prst="rect">
            <a:avLst/>
          </a:prstGeom>
        </p:spPr>
      </p:pic>
      <p:pic>
        <p:nvPicPr>
          <p:cNvPr id="9" name="Picture 4" descr="Bilden kan innehålla: tex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582" y="5949602"/>
            <a:ext cx="782960" cy="78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29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Preem, Fortum &amp; Valmet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 smtClean="0"/>
              <a:t>Fortum </a:t>
            </a:r>
            <a:r>
              <a:rPr lang="en-US" sz="2000" b="1" dirty="0"/>
              <a:t>and </a:t>
            </a:r>
            <a:r>
              <a:rPr lang="en-US" sz="2000" b="1" dirty="0" smtClean="0"/>
              <a:t>Valmet </a:t>
            </a:r>
            <a:r>
              <a:rPr lang="en-US" sz="2000" dirty="0" smtClean="0"/>
              <a:t>aim to develop </a:t>
            </a:r>
            <a:r>
              <a:rPr lang="en-US" sz="2000" dirty="0"/>
              <a:t>and commercialize a </a:t>
            </a:r>
            <a:r>
              <a:rPr lang="en-US" sz="2000" dirty="0" smtClean="0"/>
              <a:t>pyrolysis technology </a:t>
            </a:r>
            <a:r>
              <a:rPr lang="en-US" sz="2000" dirty="0"/>
              <a:t>for </a:t>
            </a:r>
            <a:r>
              <a:rPr lang="en-US" sz="2000" dirty="0" smtClean="0"/>
              <a:t>upgraded pyrolysis liquid </a:t>
            </a:r>
            <a:r>
              <a:rPr lang="en-US" sz="2000" dirty="0"/>
              <a:t>suitable e.g. as refinery </a:t>
            </a:r>
            <a:r>
              <a:rPr lang="en-US" sz="2000" dirty="0" smtClean="0"/>
              <a:t>co-feed (based </a:t>
            </a:r>
            <a:r>
              <a:rPr lang="en-US" sz="2000" dirty="0"/>
              <a:t>on </a:t>
            </a:r>
            <a:r>
              <a:rPr lang="en-US" sz="2000" dirty="0" smtClean="0"/>
              <a:t>a technology </a:t>
            </a:r>
            <a:r>
              <a:rPr lang="en-US" sz="2000" dirty="0"/>
              <a:t>platform similar to </a:t>
            </a:r>
            <a:r>
              <a:rPr lang="en-US" sz="2000" dirty="0" err="1"/>
              <a:t>Fortum’s</a:t>
            </a:r>
            <a:r>
              <a:rPr lang="en-US" sz="2000" dirty="0"/>
              <a:t> Joensuu bio-oil plant, supplied by </a:t>
            </a:r>
            <a:r>
              <a:rPr lang="en-US" sz="2000" dirty="0" smtClean="0"/>
              <a:t>Valmet)</a:t>
            </a:r>
          </a:p>
          <a:p>
            <a:endParaRPr lang="en-US" sz="2000" dirty="0" smtClean="0"/>
          </a:p>
          <a:p>
            <a:r>
              <a:rPr lang="en-US" sz="2000" b="1" dirty="0" smtClean="0"/>
              <a:t>Preem</a:t>
            </a:r>
            <a:r>
              <a:rPr lang="en-US" sz="2000" dirty="0" smtClean="0"/>
              <a:t> will process the upgraded pyrolysis liquid into transportation fuels at their refineries</a:t>
            </a:r>
          </a:p>
          <a:p>
            <a:endParaRPr lang="en-US" sz="2000" dirty="0" smtClean="0"/>
          </a:p>
          <a:p>
            <a:r>
              <a:rPr lang="en-US" sz="2000" dirty="0" smtClean="0"/>
              <a:t>The project is </a:t>
            </a:r>
            <a:r>
              <a:rPr lang="en-US" sz="2000" dirty="0"/>
              <a:t>co-financed by </a:t>
            </a:r>
            <a:r>
              <a:rPr lang="en-US" sz="2000" dirty="0" smtClean="0"/>
              <a:t>the Swedish Energy Agency and Business Finland</a:t>
            </a:r>
            <a:endParaRPr lang="en-US" sz="2000" dirty="0"/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821829"/>
            <a:ext cx="782960" cy="78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9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Preem &amp; </a:t>
            </a:r>
            <a:r>
              <a:rPr lang="en-US" dirty="0" err="1"/>
              <a:t>Bergene</a:t>
            </a:r>
            <a:r>
              <a:rPr lang="en-US" dirty="0"/>
              <a:t> </a:t>
            </a:r>
            <a:r>
              <a:rPr lang="en-US" dirty="0" smtClean="0"/>
              <a:t>Holm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The Norwegian company </a:t>
            </a:r>
            <a:r>
              <a:rPr lang="en-US" sz="2000" dirty="0" err="1"/>
              <a:t>Bergene</a:t>
            </a:r>
            <a:r>
              <a:rPr lang="en-US" sz="2000" dirty="0"/>
              <a:t> Holm has initiated a pre-study together with </a:t>
            </a:r>
            <a:r>
              <a:rPr lang="en-US" sz="2000" b="1" dirty="0"/>
              <a:t>Preem</a:t>
            </a:r>
            <a:r>
              <a:rPr lang="en-US" sz="2000" dirty="0"/>
              <a:t> in its subsidiary </a:t>
            </a:r>
            <a:r>
              <a:rPr lang="en-US" sz="2000" b="1" dirty="0"/>
              <a:t>Biozin</a:t>
            </a:r>
            <a:r>
              <a:rPr lang="en-US" sz="2000" dirty="0"/>
              <a:t> to </a:t>
            </a:r>
            <a:r>
              <a:rPr lang="en-US" sz="2000" dirty="0" smtClean="0"/>
              <a:t>on using </a:t>
            </a:r>
            <a:r>
              <a:rPr lang="en-US" sz="2000" dirty="0"/>
              <a:t>a hydro-catalyzed pyrolysis process (the IH</a:t>
            </a:r>
            <a:r>
              <a:rPr lang="en-US" sz="2000" baseline="30000" dirty="0"/>
              <a:t>2 </a:t>
            </a:r>
            <a:r>
              <a:rPr lang="en-US" sz="2000" dirty="0"/>
              <a:t>process) for the production of biofuels from saw mill residues</a:t>
            </a:r>
          </a:p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5821829"/>
            <a:ext cx="782960" cy="782960"/>
          </a:xfrm>
          <a:prstGeom prst="rect">
            <a:avLst/>
          </a:prstGeom>
        </p:spPr>
      </p:pic>
      <p:pic>
        <p:nvPicPr>
          <p:cNvPr id="1026" name="Picture 2" descr="Ih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501008"/>
            <a:ext cx="4742408" cy="284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3319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Scandinavian </a:t>
            </a:r>
            <a:r>
              <a:rPr lang="sv-SE" dirty="0" err="1" smtClean="0"/>
              <a:t>Enviro</a:t>
            </a:r>
            <a:r>
              <a:rPr lang="sv-SE" dirty="0" smtClean="0"/>
              <a:t> Systems &amp; RISE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Pyrolysis liquid from old car tires for upgrading to transportation fuels</a:t>
            </a:r>
          </a:p>
          <a:p>
            <a:endParaRPr lang="en-US" sz="2000" dirty="0"/>
          </a:p>
          <a:p>
            <a:r>
              <a:rPr lang="en-US" sz="2000" dirty="0" smtClean="0"/>
              <a:t>Depending </a:t>
            </a:r>
            <a:r>
              <a:rPr lang="en-US" sz="2000" dirty="0"/>
              <a:t>on how much natural rubber the </a:t>
            </a:r>
            <a:r>
              <a:rPr lang="en-US" sz="2000" dirty="0" smtClean="0"/>
              <a:t>tire </a:t>
            </a:r>
            <a:r>
              <a:rPr lang="en-US" sz="2000" dirty="0"/>
              <a:t>contains, </a:t>
            </a:r>
            <a:r>
              <a:rPr lang="en-US" sz="2000" dirty="0" smtClean="0"/>
              <a:t>the liquid can </a:t>
            </a:r>
            <a:r>
              <a:rPr lang="en-US" sz="2000" dirty="0"/>
              <a:t>be more or less renewable. A high percentage of natural rubber provides more bio-based </a:t>
            </a:r>
            <a:r>
              <a:rPr lang="en-US" sz="2000" dirty="0" smtClean="0"/>
              <a:t>oil</a:t>
            </a:r>
            <a:endParaRPr lang="sv-SE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6402233"/>
            <a:ext cx="44791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>
                <a:solidFill>
                  <a:schemeClr val="bg1"/>
                </a:solidFill>
              </a:rPr>
              <a:t>Ref: RISE, </a:t>
            </a:r>
            <a:r>
              <a:rPr lang="sv-SE" sz="1000" dirty="0" smtClean="0">
                <a:solidFill>
                  <a:schemeClr val="bg1"/>
                </a:solidFill>
              </a:rPr>
              <a:t>2019 https</a:t>
            </a:r>
            <a:r>
              <a:rPr lang="sv-SE" sz="1000" dirty="0">
                <a:solidFill>
                  <a:schemeClr val="bg1"/>
                </a:solidFill>
              </a:rPr>
              <a:t>://www.ri.se/en/our-stories/old-tyres-becomes-fuel-cars</a:t>
            </a:r>
          </a:p>
        </p:txBody>
      </p:sp>
      <p:sp>
        <p:nvSpPr>
          <p:cNvPr id="5" name="AutoShape 2" descr="Bildresultat för Scandinavian Enviro Systems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01600" y="-1485900"/>
            <a:ext cx="79248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v-SE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725" y="5675378"/>
            <a:ext cx="2491075" cy="97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77630"/>
      </p:ext>
    </p:extLst>
  </p:cSld>
  <p:clrMapOvr>
    <a:masterClrMapping/>
  </p:clrMapOvr>
</p:sld>
</file>

<file path=ppt/theme/theme1.xml><?xml version="1.0" encoding="utf-8"?>
<a:theme xmlns:a="http://schemas.openxmlformats.org/drawingml/2006/main" name="3_12-4086 LTU powerpointmall">
  <a:themeElements>
    <a:clrScheme name="LTU colou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ACCD"/>
      </a:accent1>
      <a:accent2>
        <a:srgbClr val="4F81BD"/>
      </a:accent2>
      <a:accent3>
        <a:srgbClr val="BA001C"/>
      </a:accent3>
      <a:accent4>
        <a:srgbClr val="061731"/>
      </a:accent4>
      <a:accent5>
        <a:srgbClr val="3576D0"/>
      </a:accent5>
      <a:accent6>
        <a:srgbClr val="99CCFF"/>
      </a:accent6>
      <a:hlink>
        <a:srgbClr val="394764"/>
      </a:hlink>
      <a:folHlink>
        <a:srgbClr val="39476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12-4086 LTU powerpointmall">
  <a:themeElements>
    <a:clrScheme name="LTU colour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96ACCD"/>
      </a:accent1>
      <a:accent2>
        <a:srgbClr val="4F81BD"/>
      </a:accent2>
      <a:accent3>
        <a:srgbClr val="BA001C"/>
      </a:accent3>
      <a:accent4>
        <a:srgbClr val="061731"/>
      </a:accent4>
      <a:accent5>
        <a:srgbClr val="3576D0"/>
      </a:accent5>
      <a:accent6>
        <a:srgbClr val="99CCFF"/>
      </a:accent6>
      <a:hlink>
        <a:srgbClr val="394764"/>
      </a:hlink>
      <a:folHlink>
        <a:srgbClr val="39476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8_Chalmers PPT_Skiss">
  <a:themeElements>
    <a:clrScheme name="Custom 2">
      <a:dk1>
        <a:srgbClr val="000000"/>
      </a:dk1>
      <a:lt1>
        <a:srgbClr val="9C9C9C"/>
      </a:lt1>
      <a:dk2>
        <a:srgbClr val="262626"/>
      </a:dk2>
      <a:lt2>
        <a:srgbClr val="FFFFFF"/>
      </a:lt2>
      <a:accent1>
        <a:srgbClr val="0013BD"/>
      </a:accent1>
      <a:accent2>
        <a:srgbClr val="C0504D"/>
      </a:accent2>
      <a:accent3>
        <a:srgbClr val="BB1F06"/>
      </a:accent3>
      <a:accent4>
        <a:srgbClr val="F9FFF3"/>
      </a:accent4>
      <a:accent5>
        <a:srgbClr val="F9FFF3"/>
      </a:accent5>
      <a:accent6>
        <a:srgbClr val="F9FFF3"/>
      </a:accent6>
      <a:hlink>
        <a:srgbClr val="F9FFF3"/>
      </a:hlink>
      <a:folHlink>
        <a:srgbClr val="9C9C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Chalmers">
  <a:themeElements>
    <a:clrScheme name="Chalmers 3">
      <a:dk1>
        <a:srgbClr val="000000"/>
      </a:dk1>
      <a:lt1>
        <a:srgbClr val="9C9C9C"/>
      </a:lt1>
      <a:dk2>
        <a:srgbClr val="262626"/>
      </a:dk2>
      <a:lt2>
        <a:srgbClr val="FFFFFF"/>
      </a:lt2>
      <a:accent1>
        <a:srgbClr val="0330F6"/>
      </a:accent1>
      <a:accent2>
        <a:srgbClr val="02BA5B"/>
      </a:accent2>
      <a:accent3>
        <a:srgbClr val="F92B07"/>
      </a:accent3>
      <a:accent4>
        <a:srgbClr val="FFD830"/>
      </a:accent4>
      <a:accent5>
        <a:srgbClr val="FF5B04"/>
      </a:accent5>
      <a:accent6>
        <a:srgbClr val="E1FA1F"/>
      </a:accent6>
      <a:hlink>
        <a:srgbClr val="55C3FF"/>
      </a:hlink>
      <a:folHlink>
        <a:srgbClr val="9C9C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 anchorCtr="0">
        <a:noAutofit/>
      </a:bodyPr>
      <a:lstStyle>
        <a:defPPr>
          <a:defRPr sz="2000" b="0" dirty="0" err="1" smtClean="0"/>
        </a:defPPr>
      </a:lstStyle>
    </a:txDef>
  </a:objectDefaults>
  <a:extraClrSchemeLst/>
</a:theme>
</file>

<file path=ppt/theme/theme5.xml><?xml version="1.0" encoding="utf-8"?>
<a:theme xmlns:a="http://schemas.openxmlformats.org/drawingml/2006/main" name="9_Chalmers PPT_Skiss">
  <a:themeElements>
    <a:clrScheme name="Custom 2">
      <a:dk1>
        <a:srgbClr val="000000"/>
      </a:dk1>
      <a:lt1>
        <a:srgbClr val="9C9C9C"/>
      </a:lt1>
      <a:dk2>
        <a:srgbClr val="262626"/>
      </a:dk2>
      <a:lt2>
        <a:srgbClr val="FFFFFF"/>
      </a:lt2>
      <a:accent1>
        <a:srgbClr val="0013BD"/>
      </a:accent1>
      <a:accent2>
        <a:srgbClr val="C0504D"/>
      </a:accent2>
      <a:accent3>
        <a:srgbClr val="BB1F06"/>
      </a:accent3>
      <a:accent4>
        <a:srgbClr val="F9FFF3"/>
      </a:accent4>
      <a:accent5>
        <a:srgbClr val="F9FFF3"/>
      </a:accent5>
      <a:accent6>
        <a:srgbClr val="F9FFF3"/>
      </a:accent6>
      <a:hlink>
        <a:srgbClr val="F9FFF3"/>
      </a:hlink>
      <a:folHlink>
        <a:srgbClr val="9C9C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2_Chalmers">
  <a:themeElements>
    <a:clrScheme name="Chalmers 3">
      <a:dk1>
        <a:srgbClr val="000000"/>
      </a:dk1>
      <a:lt1>
        <a:srgbClr val="9C9C9C"/>
      </a:lt1>
      <a:dk2>
        <a:srgbClr val="262626"/>
      </a:dk2>
      <a:lt2>
        <a:srgbClr val="FFFFFF"/>
      </a:lt2>
      <a:accent1>
        <a:srgbClr val="0330F6"/>
      </a:accent1>
      <a:accent2>
        <a:srgbClr val="02BA5B"/>
      </a:accent2>
      <a:accent3>
        <a:srgbClr val="F92B07"/>
      </a:accent3>
      <a:accent4>
        <a:srgbClr val="FFD830"/>
      </a:accent4>
      <a:accent5>
        <a:srgbClr val="FF5B04"/>
      </a:accent5>
      <a:accent6>
        <a:srgbClr val="E1FA1F"/>
      </a:accent6>
      <a:hlink>
        <a:srgbClr val="55C3FF"/>
      </a:hlink>
      <a:folHlink>
        <a:srgbClr val="9C9C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t" anchorCtr="0">
        <a:noAutofit/>
      </a:bodyPr>
      <a:lstStyle>
        <a:defPPr>
          <a:defRPr sz="2000" b="0" dirty="0" err="1" smtClean="0"/>
        </a:defPPr>
      </a:lstStyle>
    </a:txDef>
  </a:objectDefaults>
  <a:extraClrSchemeLst/>
</a:theme>
</file>

<file path=ppt/theme/theme7.xml><?xml version="1.0" encoding="utf-8"?>
<a:theme xmlns:a="http://schemas.openxmlformats.org/drawingml/2006/main" name="3_Custom Design">
  <a:themeElements>
    <a:clrScheme name="Custom 2">
      <a:dk1>
        <a:srgbClr val="000000"/>
      </a:dk1>
      <a:lt1>
        <a:srgbClr val="9C9C9C"/>
      </a:lt1>
      <a:dk2>
        <a:srgbClr val="262626"/>
      </a:dk2>
      <a:lt2>
        <a:srgbClr val="FFFFFF"/>
      </a:lt2>
      <a:accent1>
        <a:srgbClr val="0013BD"/>
      </a:accent1>
      <a:accent2>
        <a:srgbClr val="C0504D"/>
      </a:accent2>
      <a:accent3>
        <a:srgbClr val="BB1F06"/>
      </a:accent3>
      <a:accent4>
        <a:srgbClr val="F9FFF3"/>
      </a:accent4>
      <a:accent5>
        <a:srgbClr val="F9FFF3"/>
      </a:accent5>
      <a:accent6>
        <a:srgbClr val="F9FFF3"/>
      </a:accent6>
      <a:hlink>
        <a:srgbClr val="F9FFF3"/>
      </a:hlink>
      <a:folHlink>
        <a:srgbClr val="9C9C9C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LTU-16x9-swe</Template>
  <TotalTime>3210</TotalTime>
  <Words>1170</Words>
  <Application>Microsoft Office PowerPoint</Application>
  <PresentationFormat>On-screen Show (4:3)</PresentationFormat>
  <Paragraphs>153</Paragraphs>
  <Slides>21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3_12-4086 LTU powerpointmall</vt:lpstr>
      <vt:lpstr>1_12-4086 LTU powerpointmall</vt:lpstr>
      <vt:lpstr>8_Chalmers PPT_Skiss</vt:lpstr>
      <vt:lpstr>1_Chalmers</vt:lpstr>
      <vt:lpstr>9_Chalmers PPT_Skiss</vt:lpstr>
      <vt:lpstr>2_Chalmers</vt:lpstr>
      <vt:lpstr>3_Custom Design</vt:lpstr>
      <vt:lpstr>Status of Swedish gasification and pyrolysis technologies to biofuels</vt:lpstr>
      <vt:lpstr>Agenda</vt:lpstr>
      <vt:lpstr>Swedish biomass gasification and pyrolysis activities since 1970’s</vt:lpstr>
      <vt:lpstr>Swedish biomass gasification and pyrolysis activities since 1970’s</vt:lpstr>
      <vt:lpstr>PowerPoint Presentation</vt:lpstr>
      <vt:lpstr>Setra &amp; Preem</vt:lpstr>
      <vt:lpstr>Preem, Fortum &amp; Valmet</vt:lpstr>
      <vt:lpstr>Preem &amp; Bergene Holm</vt:lpstr>
      <vt:lpstr>Scandinavian Enviro Systems &amp; RISE</vt:lpstr>
      <vt:lpstr>PowerPoint Presentation</vt:lpstr>
      <vt:lpstr>SFC- A Centre of Excellence</vt:lpstr>
      <vt:lpstr>GoBiGas phase I</vt:lpstr>
      <vt:lpstr>LTU Green Fuels (former Chemrec tech.)</vt:lpstr>
      <vt:lpstr>LTU Green Fuels</vt:lpstr>
      <vt:lpstr>LTU Green Fuels</vt:lpstr>
      <vt:lpstr>Cortus Energy - WoodRoll®</vt:lpstr>
      <vt:lpstr>New reduction obligation for transportation fuel distributors</vt:lpstr>
      <vt:lpstr>Collection of GHG data and production costs</vt:lpstr>
      <vt:lpstr>Reduction costs advanced biofuels</vt:lpstr>
      <vt:lpstr>Summary</vt:lpstr>
      <vt:lpstr>Thanks!</vt:lpstr>
    </vt:vector>
  </TitlesOfParts>
  <Company>Luleå tekniska universitet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Elina Bryngemark</dc:creator>
  <cp:lastModifiedBy>Joakim Lundgren</cp:lastModifiedBy>
  <cp:revision>250</cp:revision>
  <cp:lastPrinted>2012-01-19T08:37:06Z</cp:lastPrinted>
  <dcterms:created xsi:type="dcterms:W3CDTF">2018-02-20T10:55:58Z</dcterms:created>
  <dcterms:modified xsi:type="dcterms:W3CDTF">2019-09-17T05:24:26Z</dcterms:modified>
</cp:coreProperties>
</file>