
<file path=[Content_Types].xml><?xml version="1.0" encoding="utf-8"?>
<Types xmlns="http://schemas.openxmlformats.org/package/2006/content-types">
  <Default Extension="png" ContentType="image/png"/>
  <Default Extension="tmp"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61" r:id="rId2"/>
    <p:sldId id="350" r:id="rId3"/>
    <p:sldId id="371" r:id="rId4"/>
    <p:sldId id="372" r:id="rId5"/>
    <p:sldId id="373" r:id="rId6"/>
    <p:sldId id="365" r:id="rId7"/>
    <p:sldId id="366" r:id="rId8"/>
    <p:sldId id="343" r:id="rId9"/>
    <p:sldId id="368" r:id="rId10"/>
    <p:sldId id="369" r:id="rId11"/>
    <p:sldId id="370" r:id="rId12"/>
    <p:sldId id="346" r:id="rId13"/>
    <p:sldId id="348" r:id="rId14"/>
    <p:sldId id="37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Millan, Jim" initials="MJ" lastIdx="16" clrIdx="0">
    <p:extLst>
      <p:ext uri="{19B8F6BF-5375-455C-9EA6-DF929625EA0E}">
        <p15:presenceInfo xmlns:p15="http://schemas.microsoft.com/office/powerpoint/2012/main" userId="404e9a66-bfc7-4785-8f29-40f9aa0e32d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72" autoAdjust="0"/>
    <p:restoredTop sz="95501" autoAdjust="0"/>
  </p:normalViewPr>
  <p:slideViewPr>
    <p:cSldViewPr>
      <p:cViewPr varScale="1">
        <p:scale>
          <a:sx n="115" d="100"/>
          <a:sy n="115" d="100"/>
        </p:scale>
        <p:origin x="1482" y="108"/>
      </p:cViewPr>
      <p:guideLst>
        <p:guide orient="horz" pos="2160"/>
        <p:guide pos="2880"/>
      </p:guideLst>
    </p:cSldViewPr>
  </p:slideViewPr>
  <p:notesTextViewPr>
    <p:cViewPr>
      <p:scale>
        <a:sx n="1" d="1"/>
        <a:sy n="1" d="1"/>
      </p:scale>
      <p:origin x="0" y="0"/>
    </p:cViewPr>
  </p:notesTextViewPr>
  <p:sorterViewPr>
    <p:cViewPr>
      <p:scale>
        <a:sx n="160" d="100"/>
        <a:sy n="160" d="100"/>
      </p:scale>
      <p:origin x="0" y="-311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9FDB31-D0CA-644A-862B-C4941FE328C5}" type="datetimeFigureOut">
              <a:rPr lang="en-US" smtClean="0"/>
              <a:t>9/23/2019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502703-A4FB-D74E-B57C-829B5D598B4E}" type="slidenum">
              <a:rPr lang="en-US" smtClean="0"/>
              <a:t>‹#›</a:t>
            </a:fld>
            <a:endParaRPr lang="en-US"/>
          </a:p>
        </p:txBody>
      </p:sp>
    </p:spTree>
    <p:extLst>
      <p:ext uri="{BB962C8B-B14F-4D97-AF65-F5344CB8AC3E}">
        <p14:creationId xmlns:p14="http://schemas.microsoft.com/office/powerpoint/2010/main" val="306617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6</a:t>
            </a:fld>
            <a:endParaRPr lang="en-US"/>
          </a:p>
        </p:txBody>
      </p:sp>
    </p:spTree>
    <p:extLst>
      <p:ext uri="{BB962C8B-B14F-4D97-AF65-F5344CB8AC3E}">
        <p14:creationId xmlns:p14="http://schemas.microsoft.com/office/powerpoint/2010/main" val="1136918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7</a:t>
            </a:fld>
            <a:endParaRPr lang="en-US"/>
          </a:p>
        </p:txBody>
      </p:sp>
    </p:spTree>
    <p:extLst>
      <p:ext uri="{BB962C8B-B14F-4D97-AF65-F5344CB8AC3E}">
        <p14:creationId xmlns:p14="http://schemas.microsoft.com/office/powerpoint/2010/main" val="820255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8</a:t>
            </a:fld>
            <a:endParaRPr lang="en-US"/>
          </a:p>
        </p:txBody>
      </p:sp>
    </p:spTree>
    <p:extLst>
      <p:ext uri="{BB962C8B-B14F-4D97-AF65-F5344CB8AC3E}">
        <p14:creationId xmlns:p14="http://schemas.microsoft.com/office/powerpoint/2010/main" val="2111174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9</a:t>
            </a:fld>
            <a:endParaRPr lang="en-US"/>
          </a:p>
        </p:txBody>
      </p:sp>
    </p:spTree>
    <p:extLst>
      <p:ext uri="{BB962C8B-B14F-4D97-AF65-F5344CB8AC3E}">
        <p14:creationId xmlns:p14="http://schemas.microsoft.com/office/powerpoint/2010/main" val="1590751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10</a:t>
            </a:fld>
            <a:endParaRPr lang="en-US"/>
          </a:p>
        </p:txBody>
      </p:sp>
    </p:spTree>
    <p:extLst>
      <p:ext uri="{BB962C8B-B14F-4D97-AF65-F5344CB8AC3E}">
        <p14:creationId xmlns:p14="http://schemas.microsoft.com/office/powerpoint/2010/main" val="3415745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11</a:t>
            </a:fld>
            <a:endParaRPr lang="en-US"/>
          </a:p>
        </p:txBody>
      </p:sp>
    </p:spTree>
    <p:extLst>
      <p:ext uri="{BB962C8B-B14F-4D97-AF65-F5344CB8AC3E}">
        <p14:creationId xmlns:p14="http://schemas.microsoft.com/office/powerpoint/2010/main" val="3012482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12</a:t>
            </a:fld>
            <a:endParaRPr lang="en-US"/>
          </a:p>
        </p:txBody>
      </p:sp>
    </p:spTree>
    <p:extLst>
      <p:ext uri="{BB962C8B-B14F-4D97-AF65-F5344CB8AC3E}">
        <p14:creationId xmlns:p14="http://schemas.microsoft.com/office/powerpoint/2010/main" val="2581454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13</a:t>
            </a:fld>
            <a:endParaRPr lang="en-US"/>
          </a:p>
        </p:txBody>
      </p:sp>
    </p:spTree>
    <p:extLst>
      <p:ext uri="{BB962C8B-B14F-4D97-AF65-F5344CB8AC3E}">
        <p14:creationId xmlns:p14="http://schemas.microsoft.com/office/powerpoint/2010/main" val="464582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14</a:t>
            </a:fld>
            <a:endParaRPr lang="en-US"/>
          </a:p>
        </p:txBody>
      </p:sp>
    </p:spTree>
    <p:extLst>
      <p:ext uri="{BB962C8B-B14F-4D97-AF65-F5344CB8AC3E}">
        <p14:creationId xmlns:p14="http://schemas.microsoft.com/office/powerpoint/2010/main" val="3861065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30425"/>
            <a:ext cx="7815290" cy="1470025"/>
          </a:xfrm>
        </p:spPr>
        <p:txBody>
          <a:bodyPr/>
          <a:lstStyle>
            <a:lvl1pPr>
              <a:defRPr>
                <a:solidFill>
                  <a:schemeClr val="bg1">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642910" y="4071942"/>
            <a:ext cx="6400800" cy="1323972"/>
          </a:xfrm>
        </p:spPr>
        <p:txBody>
          <a:bodyPr/>
          <a:lstStyle>
            <a:lvl1pPr marL="0" indent="0" algn="l">
              <a:buNone/>
              <a:defRPr sz="2000">
                <a:solidFill>
                  <a:schemeClr val="tx2">
                    <a:lumMod val="5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401206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0688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9100" y="514350"/>
            <a:ext cx="2195513" cy="5938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0975" y="514350"/>
            <a:ext cx="6435725" cy="5938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3937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80975" y="514350"/>
            <a:ext cx="8713788" cy="936625"/>
          </a:xfrm>
        </p:spPr>
        <p:txBody>
          <a:bodyPr/>
          <a:lstStyle/>
          <a:p>
            <a:r>
              <a:rPr lang="en-US"/>
              <a:t>Click to edit Master title style</a:t>
            </a:r>
          </a:p>
        </p:txBody>
      </p:sp>
      <p:sp>
        <p:nvSpPr>
          <p:cNvPr id="3" name="Table Placeholder 2"/>
          <p:cNvSpPr>
            <a:spLocks noGrp="1"/>
          </p:cNvSpPr>
          <p:nvPr>
            <p:ph type="tbl" idx="1"/>
          </p:nvPr>
        </p:nvSpPr>
        <p:spPr>
          <a:xfrm>
            <a:off x="250825" y="1557338"/>
            <a:ext cx="8713788" cy="4895850"/>
          </a:xfrm>
        </p:spPr>
        <p:txBody>
          <a:bodyPr/>
          <a:lstStyle/>
          <a:p>
            <a:pPr lvl="0"/>
            <a:endParaRPr lang="en-US" noProof="0"/>
          </a:p>
        </p:txBody>
      </p:sp>
    </p:spTree>
    <p:extLst>
      <p:ext uri="{BB962C8B-B14F-4D97-AF65-F5344CB8AC3E}">
        <p14:creationId xmlns:p14="http://schemas.microsoft.com/office/powerpoint/2010/main" val="239639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4281" y="514351"/>
            <a:ext cx="8680481" cy="616050"/>
          </a:xfrm>
        </p:spPr>
        <p:txBody>
          <a:bodyPr/>
          <a:lstStyle>
            <a:lvl1pPr>
              <a:defRPr sz="3200">
                <a:solidFill>
                  <a:schemeClr val="bg1">
                    <a:lumMod val="50000"/>
                  </a:schemeClr>
                </a:solidFill>
              </a:defRPr>
            </a:lvl1pPr>
          </a:lstStyle>
          <a:p>
            <a:r>
              <a:rPr lang="en-US" dirty="0"/>
              <a:t>Click to edit Master title style</a:t>
            </a:r>
          </a:p>
        </p:txBody>
      </p:sp>
      <p:sp>
        <p:nvSpPr>
          <p:cNvPr id="3" name="Content Placeholder 2"/>
          <p:cNvSpPr>
            <a:spLocks noGrp="1"/>
          </p:cNvSpPr>
          <p:nvPr>
            <p:ph idx="1"/>
          </p:nvPr>
        </p:nvSpPr>
        <p:spPr>
          <a:xfrm>
            <a:off x="214282" y="1142984"/>
            <a:ext cx="8713788" cy="5357850"/>
          </a:xfrm>
        </p:spPr>
        <p:txBody>
          <a:bodyPr/>
          <a:lstStyle>
            <a:lvl1pPr>
              <a:defRPr sz="20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9074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84090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0825" y="1557338"/>
            <a:ext cx="4279900"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3125" y="1557338"/>
            <a:ext cx="4281488"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3111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4224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64239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5265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20551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79008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0975" y="514350"/>
            <a:ext cx="8713788" cy="936625"/>
          </a:xfrm>
          <a:prstGeom prst="rect">
            <a:avLst/>
          </a:prstGeom>
          <a:noFill/>
          <a:ln w="12700">
            <a:noFill/>
            <a:miter lim="800000"/>
            <a:headEnd/>
            <a:tailEnd/>
          </a:ln>
        </p:spPr>
        <p:txBody>
          <a:bodyPr vert="horz" wrap="square" lIns="88900" tIns="44450" rIns="88900" bIns="44450" numCol="1" anchor="b" anchorCtr="0" compatLnSpc="1">
            <a:prstTxWarp prst="textNoShape">
              <a:avLst/>
            </a:prstTxWarp>
          </a:bodyPr>
          <a:lstStyle/>
          <a:p>
            <a:pPr lvl="0"/>
            <a:r>
              <a:rPr lang="en-CA"/>
              <a:t>Click to edit Master title style</a:t>
            </a:r>
          </a:p>
        </p:txBody>
      </p:sp>
      <p:sp>
        <p:nvSpPr>
          <p:cNvPr id="1027" name="Rectangle 3"/>
          <p:cNvSpPr>
            <a:spLocks noGrp="1" noChangeArrowheads="1"/>
          </p:cNvSpPr>
          <p:nvPr>
            <p:ph type="body" idx="1"/>
          </p:nvPr>
        </p:nvSpPr>
        <p:spPr bwMode="auto">
          <a:xfrm>
            <a:off x="250825" y="1557338"/>
            <a:ext cx="8713788" cy="4895850"/>
          </a:xfrm>
          <a:prstGeom prst="rect">
            <a:avLst/>
          </a:prstGeom>
          <a:noFill/>
          <a:ln w="12700">
            <a:noFill/>
            <a:miter lim="800000"/>
            <a:headEnd/>
            <a:tailEnd/>
          </a:ln>
        </p:spPr>
        <p:txBody>
          <a:bodyPr vert="horz" wrap="square" lIns="88900" tIns="44450" rIns="88900" bIns="44450" numCol="1" anchor="t" anchorCtr="0" compatLnSpc="1">
            <a:prstTxWarp prst="textNoShape">
              <a:avLst/>
            </a:prstTxWarp>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82948" name="Text Box 4"/>
          <p:cNvSpPr txBox="1">
            <a:spLocks noChangeArrowheads="1"/>
          </p:cNvSpPr>
          <p:nvPr/>
        </p:nvSpPr>
        <p:spPr bwMode="auto">
          <a:xfrm>
            <a:off x="8604250" y="6669088"/>
            <a:ext cx="461963" cy="144462"/>
          </a:xfrm>
          <a:prstGeom prst="rect">
            <a:avLst/>
          </a:prstGeom>
          <a:noFill/>
          <a:ln w="9525">
            <a:noFill/>
            <a:miter lim="800000"/>
            <a:headEnd/>
            <a:tailEnd/>
          </a:ln>
        </p:spPr>
        <p:txBody>
          <a:bodyPr lIns="18000" tIns="0" rIns="18000" bIns="0" anchor="ctr"/>
          <a:lstStyle/>
          <a:p>
            <a:pPr algn="ctr" eaLnBrk="0" fontAlgn="base" hangingPunct="0">
              <a:spcBef>
                <a:spcPct val="0"/>
              </a:spcBef>
              <a:spcAft>
                <a:spcPct val="0"/>
              </a:spcAft>
              <a:defRPr/>
            </a:pPr>
            <a:fld id="{647A410A-66A4-4DA2-A881-76691332D866}" type="slidenum">
              <a:rPr lang="en-CA" sz="800" b="1">
                <a:solidFill>
                  <a:srgbClr val="000036"/>
                </a:solidFill>
              </a:rPr>
              <a:pPr algn="ctr" eaLnBrk="0" fontAlgn="base" hangingPunct="0">
                <a:spcBef>
                  <a:spcPct val="0"/>
                </a:spcBef>
                <a:spcAft>
                  <a:spcPct val="0"/>
                </a:spcAft>
                <a:defRPr/>
              </a:pPr>
              <a:t>‹#›</a:t>
            </a:fld>
            <a:endParaRPr lang="en-CA" sz="800">
              <a:solidFill>
                <a:srgbClr val="000036"/>
              </a:solidFill>
            </a:endParaRPr>
          </a:p>
        </p:txBody>
      </p:sp>
      <p:pic>
        <p:nvPicPr>
          <p:cNvPr id="1029" name="Picture 5" descr="footer_002_pptver"/>
          <p:cNvPicPr>
            <a:picLocks noChangeAspect="1" noChangeArrowheads="1"/>
          </p:cNvPicPr>
          <p:nvPr userDrawn="1"/>
        </p:nvPicPr>
        <p:blipFill>
          <a:blip r:embed="rId14" cstate="email">
            <a:extLst>
              <a:ext uri="{28A0092B-C50C-407E-A947-70E740481C1C}">
                <a14:useLocalDpi xmlns:a14="http://schemas.microsoft.com/office/drawing/2010/main"/>
              </a:ext>
            </a:extLst>
          </a:blip>
          <a:srcRect/>
          <a:stretch>
            <a:fillRect/>
          </a:stretch>
        </p:blipFill>
        <p:spPr bwMode="auto">
          <a:xfrm>
            <a:off x="0" y="6519863"/>
            <a:ext cx="9144000" cy="85725"/>
          </a:xfrm>
          <a:prstGeom prst="rect">
            <a:avLst/>
          </a:prstGeom>
          <a:noFill/>
          <a:ln w="9525">
            <a:noFill/>
            <a:miter lim="800000"/>
            <a:headEnd/>
            <a:tailEnd/>
          </a:ln>
        </p:spPr>
      </p:pic>
      <p:pic>
        <p:nvPicPr>
          <p:cNvPr id="1030" name="Picture 6"/>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0" y="66675"/>
            <a:ext cx="9144000" cy="450850"/>
          </a:xfrm>
          <a:prstGeom prst="rect">
            <a:avLst/>
          </a:prstGeom>
          <a:noFill/>
          <a:ln w="12700">
            <a:noFill/>
            <a:miter lim="800000"/>
            <a:headEnd/>
            <a:tailEnd/>
          </a:ln>
        </p:spPr>
      </p:pic>
    </p:spTree>
    <p:extLst>
      <p:ext uri="{BB962C8B-B14F-4D97-AF65-F5344CB8AC3E}">
        <p14:creationId xmlns:p14="http://schemas.microsoft.com/office/powerpoint/2010/main" val="1997906120"/>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0" fontAlgn="base" hangingPunct="0">
        <a:spcBef>
          <a:spcPct val="0"/>
        </a:spcBef>
        <a:spcAft>
          <a:spcPct val="0"/>
        </a:spcAft>
        <a:defRPr sz="4000" b="1">
          <a:solidFill>
            <a:srgbClr val="000036"/>
          </a:solidFill>
          <a:latin typeface="+mj-lt"/>
          <a:ea typeface="+mj-ea"/>
          <a:cs typeface="+mj-cs"/>
        </a:defRPr>
      </a:lvl1pPr>
      <a:lvl2pPr algn="l" rtl="0" eaLnBrk="0" fontAlgn="base" hangingPunct="0">
        <a:spcBef>
          <a:spcPct val="0"/>
        </a:spcBef>
        <a:spcAft>
          <a:spcPct val="0"/>
        </a:spcAft>
        <a:defRPr sz="4000" b="1">
          <a:solidFill>
            <a:srgbClr val="000036"/>
          </a:solidFill>
          <a:latin typeface="Trebuchet MS" pitchFamily="34" charset="0"/>
        </a:defRPr>
      </a:lvl2pPr>
      <a:lvl3pPr algn="l" rtl="0" eaLnBrk="0" fontAlgn="base" hangingPunct="0">
        <a:spcBef>
          <a:spcPct val="0"/>
        </a:spcBef>
        <a:spcAft>
          <a:spcPct val="0"/>
        </a:spcAft>
        <a:defRPr sz="4000" b="1">
          <a:solidFill>
            <a:srgbClr val="000036"/>
          </a:solidFill>
          <a:latin typeface="Trebuchet MS" pitchFamily="34" charset="0"/>
        </a:defRPr>
      </a:lvl3pPr>
      <a:lvl4pPr algn="l" rtl="0" eaLnBrk="0" fontAlgn="base" hangingPunct="0">
        <a:spcBef>
          <a:spcPct val="0"/>
        </a:spcBef>
        <a:spcAft>
          <a:spcPct val="0"/>
        </a:spcAft>
        <a:defRPr sz="4000" b="1">
          <a:solidFill>
            <a:srgbClr val="000036"/>
          </a:solidFill>
          <a:latin typeface="Trebuchet MS" pitchFamily="34" charset="0"/>
        </a:defRPr>
      </a:lvl4pPr>
      <a:lvl5pPr algn="l" rtl="0" eaLnBrk="0" fontAlgn="base" hangingPunct="0">
        <a:spcBef>
          <a:spcPct val="0"/>
        </a:spcBef>
        <a:spcAft>
          <a:spcPct val="0"/>
        </a:spcAft>
        <a:defRPr sz="4000" b="1">
          <a:solidFill>
            <a:srgbClr val="000036"/>
          </a:solidFill>
          <a:latin typeface="Trebuchet MS" pitchFamily="34" charset="0"/>
        </a:defRPr>
      </a:lvl5pPr>
      <a:lvl6pPr marL="457200" algn="l" rtl="0" fontAlgn="base">
        <a:spcBef>
          <a:spcPct val="0"/>
        </a:spcBef>
        <a:spcAft>
          <a:spcPct val="0"/>
        </a:spcAft>
        <a:defRPr sz="4000" b="1">
          <a:solidFill>
            <a:srgbClr val="000036"/>
          </a:solidFill>
          <a:latin typeface="Trebuchet MS" pitchFamily="34" charset="0"/>
        </a:defRPr>
      </a:lvl6pPr>
      <a:lvl7pPr marL="914400" algn="l" rtl="0" fontAlgn="base">
        <a:spcBef>
          <a:spcPct val="0"/>
        </a:spcBef>
        <a:spcAft>
          <a:spcPct val="0"/>
        </a:spcAft>
        <a:defRPr sz="4000" b="1">
          <a:solidFill>
            <a:srgbClr val="000036"/>
          </a:solidFill>
          <a:latin typeface="Trebuchet MS" pitchFamily="34" charset="0"/>
        </a:defRPr>
      </a:lvl7pPr>
      <a:lvl8pPr marL="1371600" algn="l" rtl="0" fontAlgn="base">
        <a:spcBef>
          <a:spcPct val="0"/>
        </a:spcBef>
        <a:spcAft>
          <a:spcPct val="0"/>
        </a:spcAft>
        <a:defRPr sz="4000" b="1">
          <a:solidFill>
            <a:srgbClr val="000036"/>
          </a:solidFill>
          <a:latin typeface="Trebuchet MS" pitchFamily="34" charset="0"/>
        </a:defRPr>
      </a:lvl8pPr>
      <a:lvl9pPr marL="1828800" algn="l" rtl="0" fontAlgn="base">
        <a:spcBef>
          <a:spcPct val="0"/>
        </a:spcBef>
        <a:spcAft>
          <a:spcPct val="0"/>
        </a:spcAft>
        <a:defRPr sz="4000" b="1">
          <a:solidFill>
            <a:srgbClr val="000036"/>
          </a:solidFill>
          <a:latin typeface="Trebuchet MS" pitchFamily="34" charset="0"/>
        </a:defRPr>
      </a:lvl9pPr>
    </p:titleStyle>
    <p:bodyStyle>
      <a:lvl1pPr marL="342900" indent="-342900" algn="l" rtl="0" eaLnBrk="0" fontAlgn="base" hangingPunct="0">
        <a:spcBef>
          <a:spcPct val="20000"/>
        </a:spcBef>
        <a:spcAft>
          <a:spcPct val="0"/>
        </a:spcAft>
        <a:buClr>
          <a:srgbClr val="FF9900"/>
        </a:buClr>
        <a:buFont typeface="Wingdings" pitchFamily="2" charset="2"/>
        <a:buChar char="§"/>
        <a:defRPr sz="2800">
          <a:solidFill>
            <a:schemeClr val="bg2"/>
          </a:solidFill>
          <a:latin typeface="+mn-lt"/>
          <a:ea typeface="+mn-ea"/>
          <a:cs typeface="+mn-cs"/>
        </a:defRPr>
      </a:lvl1pPr>
      <a:lvl2pPr marL="742950" indent="-285750" algn="l" rtl="0" eaLnBrk="0" fontAlgn="base" hangingPunct="0">
        <a:spcBef>
          <a:spcPct val="20000"/>
        </a:spcBef>
        <a:spcAft>
          <a:spcPct val="0"/>
        </a:spcAft>
        <a:buClr>
          <a:srgbClr val="FFCC00"/>
        </a:buClr>
        <a:buFont typeface="Wingdings" pitchFamily="2" charset="2"/>
        <a:buChar char="§"/>
        <a:defRPr sz="2400">
          <a:solidFill>
            <a:schemeClr val="bg2"/>
          </a:solidFill>
          <a:latin typeface="+mn-lt"/>
        </a:defRPr>
      </a:lvl2pPr>
      <a:lvl3pPr marL="1143000" indent="-228600" algn="l" rtl="0" eaLnBrk="0" fontAlgn="base" hangingPunct="0">
        <a:spcBef>
          <a:spcPct val="20000"/>
        </a:spcBef>
        <a:spcAft>
          <a:spcPct val="0"/>
        </a:spcAft>
        <a:buClr>
          <a:srgbClr val="FF9900"/>
        </a:buClr>
        <a:buFont typeface="Wingdings" pitchFamily="2" charset="2"/>
        <a:buChar char="§"/>
        <a:defRPr sz="2000">
          <a:solidFill>
            <a:schemeClr val="bg2"/>
          </a:solidFill>
          <a:latin typeface="+mn-lt"/>
        </a:defRPr>
      </a:lvl3pPr>
      <a:lvl4pPr marL="1600200" indent="-228600" algn="l" rtl="0" eaLnBrk="0" fontAlgn="base" hangingPunct="0">
        <a:spcBef>
          <a:spcPct val="20000"/>
        </a:spcBef>
        <a:spcAft>
          <a:spcPct val="0"/>
        </a:spcAft>
        <a:buClr>
          <a:srgbClr val="FFCC00"/>
        </a:buClr>
        <a:buFont typeface="Wingdings" pitchFamily="2" charset="2"/>
        <a:buChar char="§"/>
        <a:defRPr>
          <a:solidFill>
            <a:schemeClr val="bg2"/>
          </a:solidFill>
          <a:latin typeface="+mn-lt"/>
        </a:defRPr>
      </a:lvl4pPr>
      <a:lvl5pPr marL="2057400" indent="-228600" algn="l" rtl="0" eaLnBrk="0" fontAlgn="base" hangingPunct="0">
        <a:spcBef>
          <a:spcPct val="20000"/>
        </a:spcBef>
        <a:spcAft>
          <a:spcPct val="0"/>
        </a:spcAft>
        <a:buClr>
          <a:srgbClr val="FF9900"/>
        </a:buClr>
        <a:buFont typeface="Wingdings" pitchFamily="2" charset="2"/>
        <a:buChar char="§"/>
        <a:defRPr sz="1600">
          <a:solidFill>
            <a:schemeClr val="bg2"/>
          </a:solidFill>
          <a:latin typeface="+mn-lt"/>
        </a:defRPr>
      </a:lvl5pPr>
      <a:lvl6pPr marL="2514600" indent="-228600" algn="l" rtl="0" fontAlgn="base">
        <a:spcBef>
          <a:spcPct val="20000"/>
        </a:spcBef>
        <a:spcAft>
          <a:spcPct val="0"/>
        </a:spcAft>
        <a:buClr>
          <a:srgbClr val="FF9900"/>
        </a:buClr>
        <a:buFont typeface="Wingdings" pitchFamily="2" charset="2"/>
        <a:buChar char="§"/>
        <a:defRPr sz="1600">
          <a:solidFill>
            <a:schemeClr val="bg2"/>
          </a:solidFill>
          <a:latin typeface="+mn-lt"/>
        </a:defRPr>
      </a:lvl6pPr>
      <a:lvl7pPr marL="2971800" indent="-228600" algn="l" rtl="0" fontAlgn="base">
        <a:spcBef>
          <a:spcPct val="20000"/>
        </a:spcBef>
        <a:spcAft>
          <a:spcPct val="0"/>
        </a:spcAft>
        <a:buClr>
          <a:srgbClr val="FF9900"/>
        </a:buClr>
        <a:buFont typeface="Wingdings" pitchFamily="2" charset="2"/>
        <a:buChar char="§"/>
        <a:defRPr sz="1600">
          <a:solidFill>
            <a:schemeClr val="bg2"/>
          </a:solidFill>
          <a:latin typeface="+mn-lt"/>
        </a:defRPr>
      </a:lvl7pPr>
      <a:lvl8pPr marL="3429000" indent="-228600" algn="l" rtl="0" fontAlgn="base">
        <a:spcBef>
          <a:spcPct val="20000"/>
        </a:spcBef>
        <a:spcAft>
          <a:spcPct val="0"/>
        </a:spcAft>
        <a:buClr>
          <a:srgbClr val="FF9900"/>
        </a:buClr>
        <a:buFont typeface="Wingdings" pitchFamily="2" charset="2"/>
        <a:buChar char="§"/>
        <a:defRPr sz="1600">
          <a:solidFill>
            <a:schemeClr val="bg2"/>
          </a:solidFill>
          <a:latin typeface="+mn-lt"/>
        </a:defRPr>
      </a:lvl8pPr>
      <a:lvl9pPr marL="3886200" indent="-228600" algn="l" rtl="0" fontAlgn="base">
        <a:spcBef>
          <a:spcPct val="20000"/>
        </a:spcBef>
        <a:spcAft>
          <a:spcPct val="0"/>
        </a:spcAft>
        <a:buClr>
          <a:srgbClr val="FF9900"/>
        </a:buClr>
        <a:buFont typeface="Wingdings" pitchFamily="2" charset="2"/>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tmp"/></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7.emf"/><Relationship Id="rId5" Type="http://schemas.openxmlformats.org/officeDocument/2006/relationships/oleObject" Target="../embeddings/oleObject2.bin"/><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8.emf"/><Relationship Id="rId5" Type="http://schemas.openxmlformats.org/officeDocument/2006/relationships/oleObject" Target="../embeddings/oleObject3.bin"/><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9.emf"/><Relationship Id="rId5" Type="http://schemas.openxmlformats.org/officeDocument/2006/relationships/oleObject" Target="../embeddings/oleObject4.bin"/><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138" y="2768210"/>
            <a:ext cx="8746049" cy="3600400"/>
          </a:xfrm>
        </p:spPr>
        <p:txBody>
          <a:bodyPr/>
          <a:lstStyle/>
          <a:p>
            <a:pPr algn="ctr"/>
            <a:r>
              <a:rPr lang="en-CA" sz="3500" dirty="0" smtClean="0">
                <a:solidFill>
                  <a:schemeClr val="bg2"/>
                </a:solidFill>
              </a:rPr>
              <a:t>Welcome to the IEA Bioenergy Task 39 Business Meeting</a:t>
            </a:r>
            <a:r>
              <a:rPr lang="en-CA" sz="3000" dirty="0" smtClean="0">
                <a:solidFill>
                  <a:schemeClr val="bg2"/>
                </a:solidFill>
              </a:rPr>
              <a:t/>
            </a:r>
            <a:br>
              <a:rPr lang="en-CA" sz="3000" dirty="0" smtClean="0">
                <a:solidFill>
                  <a:schemeClr val="bg2"/>
                </a:solidFill>
              </a:rPr>
            </a:br>
            <a:r>
              <a:rPr lang="en-CA" sz="3000" dirty="0">
                <a:solidFill>
                  <a:schemeClr val="bg2"/>
                </a:solidFill>
              </a:rPr>
              <a:t/>
            </a:r>
            <a:br>
              <a:rPr lang="en-CA" sz="3000" dirty="0">
                <a:solidFill>
                  <a:schemeClr val="bg2"/>
                </a:solidFill>
              </a:rPr>
            </a:br>
            <a:r>
              <a:rPr lang="en-CA" sz="3000" dirty="0" smtClean="0">
                <a:solidFill>
                  <a:schemeClr val="bg2"/>
                </a:solidFill>
              </a:rPr>
              <a:t>         </a:t>
            </a:r>
            <a:br>
              <a:rPr lang="en-CA" sz="3000" dirty="0" smtClean="0">
                <a:solidFill>
                  <a:schemeClr val="bg2"/>
                </a:solidFill>
              </a:rPr>
            </a:br>
            <a:r>
              <a:rPr lang="en-CA" sz="3000" dirty="0">
                <a:solidFill>
                  <a:schemeClr val="bg2"/>
                </a:solidFill>
              </a:rPr>
              <a:t/>
            </a:r>
            <a:br>
              <a:rPr lang="en-CA" sz="3000" dirty="0">
                <a:solidFill>
                  <a:schemeClr val="bg2"/>
                </a:solidFill>
              </a:rPr>
            </a:br>
            <a:r>
              <a:rPr lang="en-CA" sz="2800" dirty="0" smtClean="0"/>
              <a:t/>
            </a:r>
            <a:br>
              <a:rPr lang="en-CA" sz="2800" dirty="0" smtClean="0"/>
            </a:br>
            <a:r>
              <a:rPr lang="en-CA" sz="2800" dirty="0" smtClean="0"/>
              <a:t/>
            </a:r>
            <a:br>
              <a:rPr lang="en-CA" sz="2800" dirty="0" smtClean="0"/>
            </a:br>
            <a:r>
              <a:rPr lang="en-CA" sz="1800" dirty="0" smtClean="0">
                <a:solidFill>
                  <a:schemeClr val="bg2"/>
                </a:solidFill>
              </a:rPr>
              <a:t/>
            </a:r>
            <a:br>
              <a:rPr lang="en-CA" sz="1800" dirty="0" smtClean="0">
                <a:solidFill>
                  <a:schemeClr val="bg2"/>
                </a:solidFill>
              </a:rPr>
            </a:br>
            <a:r>
              <a:rPr lang="en-CA" sz="1800" dirty="0" smtClean="0">
                <a:solidFill>
                  <a:schemeClr val="bg2"/>
                </a:solidFill>
              </a:rPr>
              <a:t/>
            </a:r>
            <a:br>
              <a:rPr lang="en-CA" sz="1800" dirty="0" smtClean="0">
                <a:solidFill>
                  <a:schemeClr val="bg2"/>
                </a:solidFill>
              </a:rPr>
            </a:br>
            <a:r>
              <a:rPr lang="en-CA" sz="1800" dirty="0">
                <a:solidFill>
                  <a:schemeClr val="bg2"/>
                </a:solidFill>
              </a:rPr>
              <a:t/>
            </a:r>
            <a:br>
              <a:rPr lang="en-CA" sz="1800" dirty="0">
                <a:solidFill>
                  <a:schemeClr val="bg2"/>
                </a:solidFill>
              </a:rPr>
            </a:br>
            <a:r>
              <a:rPr lang="en-CA" sz="1800" dirty="0" smtClean="0">
                <a:solidFill>
                  <a:schemeClr val="bg2"/>
                </a:solidFill>
              </a:rPr>
              <a:t/>
            </a:r>
            <a:br>
              <a:rPr lang="en-CA" sz="1800" dirty="0" smtClean="0">
                <a:solidFill>
                  <a:schemeClr val="bg2"/>
                </a:solidFill>
              </a:rPr>
            </a:br>
            <a:r>
              <a:rPr lang="en-CA" sz="1800" dirty="0" smtClean="0">
                <a:solidFill>
                  <a:schemeClr val="bg2"/>
                </a:solidFill>
              </a:rPr>
              <a:t/>
            </a:r>
            <a:br>
              <a:rPr lang="en-CA" sz="1800" dirty="0" smtClean="0">
                <a:solidFill>
                  <a:schemeClr val="bg2"/>
                </a:solidFill>
              </a:rPr>
            </a:br>
            <a:r>
              <a:rPr lang="en-CA" sz="1800" dirty="0" smtClean="0">
                <a:solidFill>
                  <a:schemeClr val="bg2"/>
                </a:solidFill>
              </a:rPr>
              <a:t>16-17 September </a:t>
            </a:r>
            <a:r>
              <a:rPr lang="en-US" sz="2000" dirty="0" smtClean="0">
                <a:solidFill>
                  <a:schemeClr val="bg2"/>
                </a:solidFill>
              </a:rPr>
              <a:t>2019</a:t>
            </a:r>
            <a:br>
              <a:rPr lang="en-US" sz="2000" dirty="0" smtClean="0">
                <a:solidFill>
                  <a:schemeClr val="bg2"/>
                </a:solidFill>
              </a:rPr>
            </a:br>
            <a:r>
              <a:rPr lang="en-US" sz="1800" dirty="0">
                <a:solidFill>
                  <a:schemeClr val="bg2"/>
                </a:solidFill>
              </a:rPr>
              <a:t>Stockholm, Sweden</a:t>
            </a:r>
          </a:p>
        </p:txBody>
      </p:sp>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640" y="44624"/>
            <a:ext cx="9170640" cy="69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640" y="116632"/>
            <a:ext cx="9170640"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24"/>
          <p:cNvSpPr txBox="1">
            <a:spLocks noChangeArrowheads="1"/>
          </p:cNvSpPr>
          <p:nvPr/>
        </p:nvSpPr>
        <p:spPr bwMode="auto">
          <a:xfrm>
            <a:off x="0" y="174948"/>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pic>
        <p:nvPicPr>
          <p:cNvPr id="3" name="Picture 2" descr="Screen Clipping"/>
          <p:cNvPicPr>
            <a:picLocks noChangeAspect="1"/>
          </p:cNvPicPr>
          <p:nvPr/>
        </p:nvPicPr>
        <p:blipFill rotWithShape="1">
          <a:blip r:embed="rId4">
            <a:extLst>
              <a:ext uri="{28A0092B-C50C-407E-A947-70E740481C1C}">
                <a14:useLocalDpi xmlns:a14="http://schemas.microsoft.com/office/drawing/2010/main" val="0"/>
              </a:ext>
            </a:extLst>
          </a:blip>
          <a:srcRect r="1299"/>
          <a:stretch/>
        </p:blipFill>
        <p:spPr>
          <a:xfrm>
            <a:off x="1979712" y="2420888"/>
            <a:ext cx="5256584" cy="3301293"/>
          </a:xfrm>
          <a:prstGeom prst="rect">
            <a:avLst/>
          </a:prstGeom>
        </p:spPr>
      </p:pic>
    </p:spTree>
    <p:extLst>
      <p:ext uri="{BB962C8B-B14F-4D97-AF65-F5344CB8AC3E}">
        <p14:creationId xmlns:p14="http://schemas.microsoft.com/office/powerpoint/2010/main" val="19119605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58180" y="620688"/>
            <a:ext cx="9001000" cy="5875455"/>
          </a:xfrm>
          <a:prstGeom prst="rect">
            <a:avLst/>
          </a:prstGeom>
          <a:noFill/>
          <a:ln w="9525">
            <a:noFill/>
            <a:miter lim="800000"/>
            <a:headEnd/>
            <a:tailEnd/>
          </a:ln>
        </p:spPr>
        <p:txBody>
          <a:bodyPr wrap="square" lIns="0" tIns="27432" rIns="0" bIns="0" rtlCol="0">
            <a:spAutoFit/>
          </a:bodyPr>
          <a:lstStyle/>
          <a:p>
            <a:r>
              <a:rPr lang="en-US" sz="3200" b="1" dirty="0">
                <a:solidFill>
                  <a:schemeClr val="bg1">
                    <a:lumMod val="50000"/>
                  </a:schemeClr>
                </a:solidFill>
                <a:latin typeface="+mj-lt"/>
                <a:cs typeface="Calibri" panose="020F0502020204030204" pitchFamily="34" charset="0"/>
              </a:rPr>
              <a:t>Programme of work for 2019-2021</a:t>
            </a:r>
          </a:p>
          <a:p>
            <a:endParaRPr lang="en-CA" sz="27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US" sz="2300" b="1" dirty="0">
                <a:solidFill>
                  <a:schemeClr val="bg1">
                    <a:lumMod val="50000"/>
                  </a:schemeClr>
                </a:solidFill>
                <a:cs typeface="Calibri" panose="020F0502020204030204" pitchFamily="34" charset="0"/>
              </a:rPr>
              <a:t>Evaluate oleochemical and lignocellulosic resources, including processing residues and other captive “waste” feedstocks (involving Tasks 42, 43 and new Sustainability Task) and their conversion pathway potentials as technology platforms for drop-in biofuels production (also involving especially Tasks 33 and 34)- </a:t>
            </a:r>
            <a:r>
              <a:rPr lang="en-US" b="1" dirty="0" smtClean="0">
                <a:solidFill>
                  <a:schemeClr val="bg1">
                    <a:lumMod val="50000"/>
                  </a:schemeClr>
                </a:solidFill>
                <a:cs typeface="Calibri" panose="020F0502020204030204" pitchFamily="34" charset="0"/>
              </a:rPr>
              <a:t>Denmark </a:t>
            </a:r>
            <a:r>
              <a:rPr lang="en-US" b="1" dirty="0">
                <a:solidFill>
                  <a:schemeClr val="bg1">
                    <a:lumMod val="50000"/>
                  </a:schemeClr>
                </a:solidFill>
                <a:cs typeface="Calibri" panose="020F0502020204030204" pitchFamily="34" charset="0"/>
              </a:rPr>
              <a:t>possibly works on updating the marine biofuels report</a:t>
            </a:r>
          </a:p>
          <a:p>
            <a:pPr hangingPunct="0"/>
            <a:r>
              <a:rPr lang="en-US" sz="1700" dirty="0" smtClean="0">
                <a:solidFill>
                  <a:srgbClr val="FF0000"/>
                </a:solidFill>
              </a:rPr>
              <a:t>Lead </a:t>
            </a:r>
            <a:r>
              <a:rPr lang="en-US" sz="1700" dirty="0">
                <a:solidFill>
                  <a:srgbClr val="FF0000"/>
                </a:solidFill>
              </a:rPr>
              <a:t>by </a:t>
            </a:r>
            <a:r>
              <a:rPr lang="en-US" sz="1700" u="sng" dirty="0">
                <a:solidFill>
                  <a:srgbClr val="FF0000"/>
                </a:solidFill>
              </a:rPr>
              <a:t>Henning Jorgensen </a:t>
            </a:r>
            <a:r>
              <a:rPr lang="en-US" sz="1700" dirty="0">
                <a:solidFill>
                  <a:srgbClr val="FF0000"/>
                </a:solidFill>
              </a:rPr>
              <a:t>with input </a:t>
            </a:r>
            <a:r>
              <a:rPr lang="en-US" sz="1700" dirty="0" smtClean="0">
                <a:solidFill>
                  <a:srgbClr val="FF0000"/>
                </a:solidFill>
              </a:rPr>
              <a:t>others</a:t>
            </a:r>
          </a:p>
          <a:p>
            <a:pPr hangingPunct="0"/>
            <a:endParaRPr lang="en-US" sz="1700" dirty="0">
              <a:solidFill>
                <a:srgbClr val="FF0000"/>
              </a:solidFill>
            </a:endParaRPr>
          </a:p>
          <a:p>
            <a:pPr marL="457200" indent="-457200" hangingPunct="0">
              <a:buFont typeface="Arial" panose="020B0604020202020204" pitchFamily="34" charset="0"/>
              <a:buChar char="•"/>
            </a:pPr>
            <a:r>
              <a:rPr lang="en-US" sz="2300" b="1" dirty="0">
                <a:solidFill>
                  <a:schemeClr val="bg1">
                    <a:lumMod val="50000"/>
                  </a:schemeClr>
                </a:solidFill>
                <a:cs typeface="Calibri" panose="020F0502020204030204" pitchFamily="34" charset="0"/>
              </a:rPr>
              <a:t>Conduct feedstock-to-biofuel(s) supply chain analysis to identify CAPEX and OPEX cost reduction opportunities (with Task 43/Feedstocks</a:t>
            </a:r>
            <a:r>
              <a:rPr lang="en-US" sz="2300" b="1" dirty="0" smtClean="0">
                <a:solidFill>
                  <a:schemeClr val="bg1">
                    <a:lumMod val="50000"/>
                  </a:schemeClr>
                </a:solidFill>
                <a:cs typeface="Calibri" panose="020F0502020204030204" pitchFamily="34" charset="0"/>
              </a:rPr>
              <a:t>)</a:t>
            </a:r>
          </a:p>
          <a:p>
            <a:pPr hangingPunct="0"/>
            <a:r>
              <a:rPr lang="en-US" sz="2300" b="1" dirty="0" smtClean="0">
                <a:solidFill>
                  <a:schemeClr val="bg1">
                    <a:lumMod val="50000"/>
                  </a:schemeClr>
                </a:solidFill>
                <a:cs typeface="Calibri" panose="020F0502020204030204" pitchFamily="34" charset="0"/>
              </a:rPr>
              <a:t> </a:t>
            </a:r>
            <a:r>
              <a:rPr lang="en-CA" sz="1700" dirty="0">
                <a:solidFill>
                  <a:srgbClr val="FF0000"/>
                </a:solidFill>
              </a:rPr>
              <a:t>Lead </a:t>
            </a:r>
            <a:r>
              <a:rPr lang="en-US" sz="1700" u="sng" dirty="0">
                <a:solidFill>
                  <a:srgbClr val="FF0000"/>
                </a:solidFill>
              </a:rPr>
              <a:t>Stephen Dooley </a:t>
            </a:r>
            <a:r>
              <a:rPr lang="en-US" sz="1700" dirty="0">
                <a:solidFill>
                  <a:srgbClr val="FF0000"/>
                </a:solidFill>
              </a:rPr>
              <a:t>and </a:t>
            </a:r>
            <a:r>
              <a:rPr lang="en-US" sz="1700" u="sng" dirty="0">
                <a:solidFill>
                  <a:srgbClr val="FF0000"/>
                </a:solidFill>
              </a:rPr>
              <a:t>Yuta </a:t>
            </a:r>
            <a:r>
              <a:rPr lang="en-US" sz="1700" u="sng" dirty="0" smtClean="0">
                <a:solidFill>
                  <a:srgbClr val="FF0000"/>
                </a:solidFill>
              </a:rPr>
              <a:t>Shibahara</a:t>
            </a:r>
          </a:p>
          <a:p>
            <a:pPr hangingPunct="0"/>
            <a:endParaRPr lang="en-CA" sz="1700" u="sng" dirty="0">
              <a:solidFill>
                <a:srgbClr val="FF0000"/>
              </a:solidFill>
            </a:endParaRPr>
          </a:p>
          <a:p>
            <a:pPr marL="342900" indent="-342900" hangingPunct="0">
              <a:buFont typeface="Arial" panose="020B0604020202020204" pitchFamily="34" charset="0"/>
              <a:buChar char="•"/>
            </a:pPr>
            <a:r>
              <a:rPr lang="en-CA" sz="2300" b="1" dirty="0">
                <a:solidFill>
                  <a:schemeClr val="bg1">
                    <a:lumMod val="50000"/>
                  </a:schemeClr>
                </a:solidFill>
                <a:cs typeface="Calibri" panose="020F0502020204030204" pitchFamily="34" charset="0"/>
              </a:rPr>
              <a:t>Update of Biofuels Demonstration </a:t>
            </a:r>
            <a:r>
              <a:rPr lang="en-CA" sz="2300" b="1" dirty="0" smtClean="0">
                <a:solidFill>
                  <a:schemeClr val="bg1">
                    <a:lumMod val="50000"/>
                  </a:schemeClr>
                </a:solidFill>
                <a:cs typeface="Calibri" panose="020F0502020204030204" pitchFamily="34" charset="0"/>
              </a:rPr>
              <a:t>website/report</a:t>
            </a:r>
          </a:p>
          <a:p>
            <a:pPr hangingPunct="0"/>
            <a:r>
              <a:rPr lang="en-US" sz="1700" dirty="0" smtClean="0">
                <a:solidFill>
                  <a:srgbClr val="FF0000"/>
                </a:solidFill>
              </a:rPr>
              <a:t>Lead </a:t>
            </a:r>
            <a:r>
              <a:rPr lang="en-US" sz="1700" dirty="0">
                <a:solidFill>
                  <a:srgbClr val="FF0000"/>
                </a:solidFill>
              </a:rPr>
              <a:t>by </a:t>
            </a:r>
            <a:r>
              <a:rPr lang="en-CA" sz="1700" u="sng" dirty="0">
                <a:solidFill>
                  <a:srgbClr val="FF0000"/>
                </a:solidFill>
              </a:rPr>
              <a:t>Dina Bacovsky</a:t>
            </a:r>
            <a:endParaRPr lang="en-US" sz="1700" u="sng" dirty="0">
              <a:solidFill>
                <a:srgbClr val="FF0000"/>
              </a:solidFill>
            </a:endParaRPr>
          </a:p>
        </p:txBody>
      </p:sp>
      <p:sp>
        <p:nvSpPr>
          <p:cNvPr id="5" name="Text Box 24"/>
          <p:cNvSpPr txBox="1">
            <a:spLocks noChangeArrowheads="1"/>
          </p:cNvSpPr>
          <p:nvPr/>
        </p:nvSpPr>
        <p:spPr bwMode="auto">
          <a:xfrm>
            <a:off x="-26640" y="22312"/>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spTree>
    <p:extLst>
      <p:ext uri="{BB962C8B-B14F-4D97-AF65-F5344CB8AC3E}">
        <p14:creationId xmlns:p14="http://schemas.microsoft.com/office/powerpoint/2010/main" val="35502444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58180" y="620688"/>
            <a:ext cx="9001000" cy="5029069"/>
          </a:xfrm>
          <a:prstGeom prst="rect">
            <a:avLst/>
          </a:prstGeom>
          <a:noFill/>
          <a:ln w="9525">
            <a:noFill/>
            <a:miter lim="800000"/>
            <a:headEnd/>
            <a:tailEnd/>
          </a:ln>
        </p:spPr>
        <p:txBody>
          <a:bodyPr wrap="square" lIns="0" tIns="27432" rIns="0" bIns="0" rtlCol="0">
            <a:spAutoFit/>
          </a:bodyPr>
          <a:lstStyle/>
          <a:p>
            <a:r>
              <a:rPr lang="en-US" sz="3200" b="1" dirty="0">
                <a:solidFill>
                  <a:schemeClr val="bg1">
                    <a:lumMod val="50000"/>
                  </a:schemeClr>
                </a:solidFill>
                <a:latin typeface="+mj-lt"/>
                <a:cs typeface="Calibri" panose="020F0502020204030204" pitchFamily="34" charset="0"/>
              </a:rPr>
              <a:t>Programme of work for 2019-2021</a:t>
            </a:r>
          </a:p>
          <a:p>
            <a:endParaRPr lang="en-CA" sz="27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CA" sz="2300" b="1" dirty="0">
                <a:solidFill>
                  <a:schemeClr val="bg1">
                    <a:lumMod val="50000"/>
                  </a:schemeClr>
                </a:solidFill>
                <a:cs typeface="Calibri" panose="020F0502020204030204" pitchFamily="34" charset="0"/>
              </a:rPr>
              <a:t>Decarbonization of aviation and marine sectors, follow up to drop-in biofuels report </a:t>
            </a:r>
            <a:endParaRPr lang="en-CA" sz="2300" b="1" dirty="0" smtClean="0">
              <a:solidFill>
                <a:schemeClr val="bg1">
                  <a:lumMod val="50000"/>
                </a:schemeClr>
              </a:solidFill>
              <a:cs typeface="Calibri" panose="020F0502020204030204" pitchFamily="34" charset="0"/>
            </a:endParaRPr>
          </a:p>
          <a:p>
            <a:pPr hangingPunct="0"/>
            <a:r>
              <a:rPr lang="en-US" sz="1700" dirty="0" smtClean="0">
                <a:solidFill>
                  <a:srgbClr val="FF0000"/>
                </a:solidFill>
              </a:rPr>
              <a:t>Lead </a:t>
            </a:r>
            <a:r>
              <a:rPr lang="en-US" sz="1700" dirty="0">
                <a:solidFill>
                  <a:srgbClr val="FF0000"/>
                </a:solidFill>
              </a:rPr>
              <a:t>by </a:t>
            </a:r>
            <a:r>
              <a:rPr lang="en-CA" sz="1700" u="sng" dirty="0">
                <a:solidFill>
                  <a:srgbClr val="FF0000"/>
                </a:solidFill>
              </a:rPr>
              <a:t>Susan van </a:t>
            </a:r>
            <a:r>
              <a:rPr lang="en-CA" sz="1700" u="sng" dirty="0" smtClean="0">
                <a:solidFill>
                  <a:srgbClr val="FF0000"/>
                </a:solidFill>
              </a:rPr>
              <a:t>Dyk </a:t>
            </a:r>
            <a:r>
              <a:rPr lang="en-CA" sz="1700" dirty="0" smtClean="0">
                <a:solidFill>
                  <a:srgbClr val="FF0000"/>
                </a:solidFill>
              </a:rPr>
              <a:t>with inputs from </a:t>
            </a:r>
            <a:r>
              <a:rPr lang="en-US" sz="1700" dirty="0" smtClean="0">
                <a:solidFill>
                  <a:srgbClr val="FF0000"/>
                </a:solidFill>
              </a:rPr>
              <a:t>Henning </a:t>
            </a:r>
            <a:r>
              <a:rPr lang="en-US" sz="1700" dirty="0">
                <a:solidFill>
                  <a:srgbClr val="FF0000"/>
                </a:solidFill>
              </a:rPr>
              <a:t>Jorgensen and </a:t>
            </a:r>
            <a:r>
              <a:rPr lang="en-US" sz="1700" dirty="0" err="1">
                <a:solidFill>
                  <a:srgbClr val="FF0000"/>
                </a:solidFill>
              </a:rPr>
              <a:t>Sune</a:t>
            </a:r>
            <a:r>
              <a:rPr lang="en-US" sz="1700" dirty="0">
                <a:solidFill>
                  <a:srgbClr val="FF0000"/>
                </a:solidFill>
              </a:rPr>
              <a:t> </a:t>
            </a:r>
            <a:r>
              <a:rPr lang="en-US" sz="1700" dirty="0" err="1">
                <a:solidFill>
                  <a:srgbClr val="FF0000"/>
                </a:solidFill>
              </a:rPr>
              <a:t>Tjalfe</a:t>
            </a:r>
            <a:r>
              <a:rPr lang="en-US" sz="1700" dirty="0">
                <a:solidFill>
                  <a:srgbClr val="FF0000"/>
                </a:solidFill>
              </a:rPr>
              <a:t> Thomsen</a:t>
            </a:r>
            <a:endParaRPr lang="en-US" sz="1700" dirty="0" smtClean="0">
              <a:solidFill>
                <a:srgbClr val="FF0000"/>
              </a:solidFill>
            </a:endParaRPr>
          </a:p>
          <a:p>
            <a:pPr hangingPunct="0"/>
            <a:endParaRPr lang="en-US" sz="1700" dirty="0">
              <a:solidFill>
                <a:srgbClr val="FF0000"/>
              </a:solidFill>
            </a:endParaRPr>
          </a:p>
          <a:p>
            <a:pPr marL="457200" indent="-457200" hangingPunct="0">
              <a:buFont typeface="Arial" panose="020B0604020202020204" pitchFamily="34" charset="0"/>
              <a:buChar char="•"/>
            </a:pPr>
            <a:r>
              <a:rPr lang="en-CA" sz="2300" b="1" dirty="0" smtClean="0">
                <a:solidFill>
                  <a:schemeClr val="bg1">
                    <a:lumMod val="50000"/>
                  </a:schemeClr>
                </a:solidFill>
                <a:cs typeface="Calibri" panose="020F0502020204030204" pitchFamily="34" charset="0"/>
              </a:rPr>
              <a:t>Update </a:t>
            </a:r>
            <a:r>
              <a:rPr lang="en-CA" sz="2300" b="1" dirty="0">
                <a:solidFill>
                  <a:schemeClr val="bg1">
                    <a:lumMod val="50000"/>
                  </a:schemeClr>
                </a:solidFill>
                <a:cs typeface="Calibri" panose="020F0502020204030204" pitchFamily="34" charset="0"/>
              </a:rPr>
              <a:t>on the implementation Agenda’s report (compare-and-contrast of biofuels policies)</a:t>
            </a:r>
            <a:endParaRPr lang="en-US" sz="2300" b="1" dirty="0">
              <a:solidFill>
                <a:schemeClr val="bg1">
                  <a:lumMod val="50000"/>
                </a:schemeClr>
              </a:solidFill>
              <a:cs typeface="Calibri" panose="020F0502020204030204" pitchFamily="34" charset="0"/>
            </a:endParaRPr>
          </a:p>
          <a:p>
            <a:pPr hangingPunct="0"/>
            <a:r>
              <a:rPr lang="en-US" sz="2300" b="1" dirty="0" smtClean="0">
                <a:solidFill>
                  <a:schemeClr val="bg1">
                    <a:lumMod val="50000"/>
                  </a:schemeClr>
                </a:solidFill>
                <a:cs typeface="Calibri" panose="020F0502020204030204" pitchFamily="34" charset="0"/>
              </a:rPr>
              <a:t> </a:t>
            </a:r>
            <a:r>
              <a:rPr lang="en-CA" sz="1700" dirty="0">
                <a:solidFill>
                  <a:srgbClr val="FF0000"/>
                </a:solidFill>
              </a:rPr>
              <a:t>Lead </a:t>
            </a:r>
            <a:r>
              <a:rPr lang="en-US" sz="1700" u="sng" dirty="0" smtClean="0">
                <a:solidFill>
                  <a:srgbClr val="FF0000"/>
                </a:solidFill>
              </a:rPr>
              <a:t>Mahmood Ebadian</a:t>
            </a:r>
          </a:p>
          <a:p>
            <a:pPr hangingPunct="0"/>
            <a:endParaRPr lang="en-US" sz="1700" u="sng" dirty="0">
              <a:solidFill>
                <a:srgbClr val="FF0000"/>
              </a:solidFill>
            </a:endParaRPr>
          </a:p>
          <a:p>
            <a:pPr marL="457200" indent="-457200" hangingPunct="0">
              <a:buFont typeface="Arial" panose="020B0604020202020204" pitchFamily="34" charset="0"/>
              <a:buChar char="•"/>
            </a:pPr>
            <a:r>
              <a:rPr lang="en-US" sz="2300" b="1" dirty="0">
                <a:solidFill>
                  <a:schemeClr val="bg1">
                    <a:lumMod val="50000"/>
                  </a:schemeClr>
                </a:solidFill>
                <a:cs typeface="Calibri" panose="020F0502020204030204" pitchFamily="34" charset="0"/>
              </a:rPr>
              <a:t>Sustainability assessment of biofuels pathways; Identify key metrics beyond GHG reduction; span both feedstocks and conversion technologies</a:t>
            </a:r>
          </a:p>
          <a:p>
            <a:pPr hangingPunct="0"/>
            <a:r>
              <a:rPr lang="en-CA" sz="1400" dirty="0">
                <a:solidFill>
                  <a:srgbClr val="FF0000"/>
                </a:solidFill>
              </a:rPr>
              <a:t>Lead by </a:t>
            </a:r>
            <a:r>
              <a:rPr lang="en-CA" sz="1400" u="sng" dirty="0">
                <a:solidFill>
                  <a:srgbClr val="FF0000"/>
                </a:solidFill>
              </a:rPr>
              <a:t>D. O’Connor </a:t>
            </a:r>
            <a:r>
              <a:rPr lang="en-CA" sz="1400" dirty="0">
                <a:solidFill>
                  <a:srgbClr val="FF0000"/>
                </a:solidFill>
              </a:rPr>
              <a:t>with input from A. O’Connell, M. Staples, A. Bonomi, M. Wang</a:t>
            </a:r>
            <a:endParaRPr lang="en-CA" sz="1400" dirty="0">
              <a:solidFill>
                <a:srgbClr val="FF0000"/>
              </a:solidFill>
              <a:cs typeface="Calibri" panose="020F0502020204030204" pitchFamily="34" charset="0"/>
            </a:endParaRPr>
          </a:p>
          <a:p>
            <a:pPr hangingPunct="0"/>
            <a:endParaRPr lang="en-US" sz="1700" u="sng" dirty="0">
              <a:solidFill>
                <a:srgbClr val="FF0000"/>
              </a:solidFill>
            </a:endParaRPr>
          </a:p>
        </p:txBody>
      </p:sp>
      <p:sp>
        <p:nvSpPr>
          <p:cNvPr id="5" name="Text Box 24"/>
          <p:cNvSpPr txBox="1">
            <a:spLocks noChangeArrowheads="1"/>
          </p:cNvSpPr>
          <p:nvPr/>
        </p:nvSpPr>
        <p:spPr bwMode="auto">
          <a:xfrm>
            <a:off x="-26640" y="22312"/>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spTree>
    <p:extLst>
      <p:ext uri="{BB962C8B-B14F-4D97-AF65-F5344CB8AC3E}">
        <p14:creationId xmlns:p14="http://schemas.microsoft.com/office/powerpoint/2010/main" val="3695551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107504" y="692696"/>
            <a:ext cx="9001000" cy="3721019"/>
          </a:xfrm>
          <a:prstGeom prst="rect">
            <a:avLst/>
          </a:prstGeom>
          <a:noFill/>
          <a:ln w="9525">
            <a:noFill/>
            <a:miter lim="800000"/>
            <a:headEnd/>
            <a:tailEnd/>
          </a:ln>
        </p:spPr>
        <p:txBody>
          <a:bodyPr wrap="square" lIns="0" tIns="27432" rIns="0" bIns="0" rtlCol="0">
            <a:spAutoFit/>
          </a:bodyPr>
          <a:lstStyle/>
          <a:p>
            <a:r>
              <a:rPr lang="en-CA" sz="3200" b="1" dirty="0" smtClean="0">
                <a:solidFill>
                  <a:schemeClr val="bg1">
                    <a:lumMod val="50000"/>
                  </a:schemeClr>
                </a:solidFill>
                <a:latin typeface="+mj-lt"/>
                <a:cs typeface="Calibri" panose="020F0502020204030204" pitchFamily="34" charset="0"/>
              </a:rPr>
              <a:t>Upcoming meetings</a:t>
            </a:r>
          </a:p>
          <a:p>
            <a:endParaRPr lang="en-CA" sz="10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CA" sz="2200" b="1" dirty="0" smtClean="0">
                <a:solidFill>
                  <a:schemeClr val="bg1">
                    <a:lumMod val="50000"/>
                  </a:schemeClr>
                </a:solidFill>
                <a:latin typeface="+mj-lt"/>
                <a:cs typeface="Calibri" panose="020F0502020204030204" pitchFamily="34" charset="0"/>
              </a:rPr>
              <a:t>First </a:t>
            </a:r>
            <a:r>
              <a:rPr lang="en-CA" sz="2200" b="1" dirty="0">
                <a:solidFill>
                  <a:schemeClr val="bg1">
                    <a:lumMod val="50000"/>
                  </a:schemeClr>
                </a:solidFill>
                <a:latin typeface="+mj-lt"/>
                <a:cs typeface="Calibri" panose="020F0502020204030204" pitchFamily="34" charset="0"/>
              </a:rPr>
              <a:t>half of 2020: </a:t>
            </a:r>
            <a:r>
              <a:rPr lang="en-CA" sz="2200" b="1" dirty="0" smtClean="0">
                <a:solidFill>
                  <a:schemeClr val="bg1">
                    <a:lumMod val="50000"/>
                  </a:schemeClr>
                </a:solidFill>
                <a:latin typeface="+mj-lt"/>
                <a:cs typeface="Calibri" panose="020F0502020204030204" pitchFamily="34" charset="0"/>
              </a:rPr>
              <a:t>Brazil</a:t>
            </a:r>
            <a:r>
              <a:rPr lang="en-CA" sz="2200" b="1" dirty="0">
                <a:solidFill>
                  <a:schemeClr val="bg1">
                    <a:lumMod val="50000"/>
                  </a:schemeClr>
                </a:solidFill>
                <a:latin typeface="+mj-lt"/>
                <a:cs typeface="Calibri" panose="020F0502020204030204" pitchFamily="34" charset="0"/>
              </a:rPr>
              <a:t>, Sao Paulo, 2/3 April, 2019, in conjunction with BBEST meeting </a:t>
            </a:r>
            <a:endParaRPr lang="en-CA" sz="2200" b="1" dirty="0" smtClean="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endParaRPr lang="en-CA" sz="22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CA" sz="2200" b="1" dirty="0">
                <a:solidFill>
                  <a:schemeClr val="bg1">
                    <a:lumMod val="50000"/>
                  </a:schemeClr>
                </a:solidFill>
                <a:cs typeface="Calibri" panose="020F0502020204030204" pitchFamily="34" charset="0"/>
              </a:rPr>
              <a:t>Second half of </a:t>
            </a:r>
            <a:r>
              <a:rPr lang="en-CA" sz="2200" b="1" dirty="0" smtClean="0">
                <a:solidFill>
                  <a:schemeClr val="bg1">
                    <a:lumMod val="50000"/>
                  </a:schemeClr>
                </a:solidFill>
                <a:cs typeface="Calibri" panose="020F0502020204030204" pitchFamily="34" charset="0"/>
              </a:rPr>
              <a:t>2020: </a:t>
            </a:r>
            <a:r>
              <a:rPr lang="en-US" sz="2200" b="1" dirty="0" smtClean="0">
                <a:solidFill>
                  <a:schemeClr val="bg1">
                    <a:lumMod val="50000"/>
                  </a:schemeClr>
                </a:solidFill>
                <a:latin typeface="+mj-lt"/>
                <a:cs typeface="Calibri" panose="020F0502020204030204" pitchFamily="34" charset="0"/>
              </a:rPr>
              <a:t>Possibility </a:t>
            </a:r>
            <a:r>
              <a:rPr lang="en-US" sz="2200" b="1" dirty="0">
                <a:solidFill>
                  <a:schemeClr val="bg1">
                    <a:lumMod val="50000"/>
                  </a:schemeClr>
                </a:solidFill>
                <a:latin typeface="+mj-lt"/>
                <a:cs typeface="Calibri" panose="020F0502020204030204" pitchFamily="34" charset="0"/>
              </a:rPr>
              <a:t>of </a:t>
            </a:r>
            <a:r>
              <a:rPr lang="en-US" sz="2200" b="1" dirty="0" smtClean="0">
                <a:solidFill>
                  <a:schemeClr val="bg1">
                    <a:lumMod val="50000"/>
                  </a:schemeClr>
                </a:solidFill>
                <a:latin typeface="+mj-lt"/>
                <a:cs typeface="Calibri" panose="020F0502020204030204" pitchFamily="34" charset="0"/>
              </a:rPr>
              <a:t>Germany or Japan</a:t>
            </a:r>
            <a:r>
              <a:rPr lang="en-CA" sz="2200" b="1" dirty="0" smtClean="0">
                <a:solidFill>
                  <a:schemeClr val="bg1">
                    <a:lumMod val="50000"/>
                  </a:schemeClr>
                </a:solidFill>
                <a:latin typeface="+mj-lt"/>
                <a:cs typeface="Calibri" panose="020F0502020204030204" pitchFamily="34" charset="0"/>
              </a:rPr>
              <a:t>??</a:t>
            </a:r>
            <a:endParaRPr lang="en-CA" sz="22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endParaRPr lang="en-CA" sz="22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CA" sz="2200" b="1" dirty="0">
                <a:solidFill>
                  <a:schemeClr val="bg1">
                    <a:lumMod val="50000"/>
                  </a:schemeClr>
                </a:solidFill>
                <a:latin typeface="+mj-lt"/>
                <a:cs typeface="Calibri" panose="020F0502020204030204" pitchFamily="34" charset="0"/>
              </a:rPr>
              <a:t>First </a:t>
            </a:r>
            <a:r>
              <a:rPr lang="en-CA" sz="2200" b="1" dirty="0">
                <a:solidFill>
                  <a:schemeClr val="bg1">
                    <a:lumMod val="50000"/>
                  </a:schemeClr>
                </a:solidFill>
                <a:cs typeface="Calibri" panose="020F0502020204030204" pitchFamily="34" charset="0"/>
              </a:rPr>
              <a:t>half of 2021: </a:t>
            </a:r>
            <a:r>
              <a:rPr lang="en-US" sz="2200" b="1" dirty="0">
                <a:solidFill>
                  <a:schemeClr val="bg1">
                    <a:lumMod val="50000"/>
                  </a:schemeClr>
                </a:solidFill>
                <a:cs typeface="Calibri" panose="020F0502020204030204" pitchFamily="34" charset="0"/>
              </a:rPr>
              <a:t>Denmark, 21-23 April, </a:t>
            </a:r>
            <a:r>
              <a:rPr lang="en-US" sz="2200" b="1" dirty="0" smtClean="0">
                <a:solidFill>
                  <a:schemeClr val="bg1">
                    <a:lumMod val="50000"/>
                  </a:schemeClr>
                </a:solidFill>
                <a:cs typeface="Calibri" panose="020F0502020204030204" pitchFamily="34" charset="0"/>
              </a:rPr>
              <a:t>2021</a:t>
            </a:r>
          </a:p>
          <a:p>
            <a:pPr marL="457200" indent="-457200" hangingPunct="0">
              <a:buFont typeface="Arial" panose="020B0604020202020204" pitchFamily="34" charset="0"/>
              <a:buChar char="•"/>
            </a:pPr>
            <a:endParaRPr lang="en-US" sz="2200" b="1" dirty="0">
              <a:solidFill>
                <a:schemeClr val="bg1">
                  <a:lumMod val="50000"/>
                </a:schemeClr>
              </a:solidFill>
              <a:cs typeface="Calibri" panose="020F0502020204030204" pitchFamily="34" charset="0"/>
            </a:endParaRPr>
          </a:p>
          <a:p>
            <a:pPr marL="457200" indent="-457200" hangingPunct="0">
              <a:buFont typeface="Arial" panose="020B0604020202020204" pitchFamily="34" charset="0"/>
              <a:buChar char="•"/>
            </a:pPr>
            <a:r>
              <a:rPr lang="en-CA" sz="2200" b="1" dirty="0" smtClean="0">
                <a:solidFill>
                  <a:schemeClr val="bg1">
                    <a:lumMod val="50000"/>
                  </a:schemeClr>
                </a:solidFill>
                <a:cs typeface="Calibri" panose="020F0502020204030204" pitchFamily="34" charset="0"/>
              </a:rPr>
              <a:t>Australia </a:t>
            </a:r>
            <a:r>
              <a:rPr lang="en-CA" sz="2200" b="1" dirty="0">
                <a:solidFill>
                  <a:schemeClr val="bg1">
                    <a:lumMod val="50000"/>
                  </a:schemeClr>
                </a:solidFill>
                <a:cs typeface="Calibri" panose="020F0502020204030204" pitchFamily="34" charset="0"/>
              </a:rPr>
              <a:t>for late 2021, in combination with end of triennium (IEA Bioenergy) meeting</a:t>
            </a:r>
            <a:endParaRPr lang="en-US" sz="2200" b="1" dirty="0">
              <a:solidFill>
                <a:schemeClr val="bg1">
                  <a:lumMod val="50000"/>
                </a:schemeClr>
              </a:solidFill>
              <a:cs typeface="Calibri" panose="020F0502020204030204" pitchFamily="34" charset="0"/>
            </a:endParaRPr>
          </a:p>
        </p:txBody>
      </p:sp>
      <p:sp>
        <p:nvSpPr>
          <p:cNvPr id="5" name="Text Box 24"/>
          <p:cNvSpPr txBox="1">
            <a:spLocks noChangeArrowheads="1"/>
          </p:cNvSpPr>
          <p:nvPr/>
        </p:nvSpPr>
        <p:spPr bwMode="auto">
          <a:xfrm>
            <a:off x="-26640" y="0"/>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spTree>
    <p:extLst>
      <p:ext uri="{BB962C8B-B14F-4D97-AF65-F5344CB8AC3E}">
        <p14:creationId xmlns:p14="http://schemas.microsoft.com/office/powerpoint/2010/main" val="36834464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107504" y="692696"/>
            <a:ext cx="9001000" cy="3751796"/>
          </a:xfrm>
          <a:prstGeom prst="rect">
            <a:avLst/>
          </a:prstGeom>
          <a:noFill/>
          <a:ln w="9525">
            <a:noFill/>
            <a:miter lim="800000"/>
            <a:headEnd/>
            <a:tailEnd/>
          </a:ln>
        </p:spPr>
        <p:txBody>
          <a:bodyPr wrap="square" lIns="0" tIns="27432" rIns="0" bIns="0" rtlCol="0">
            <a:spAutoFit/>
          </a:bodyPr>
          <a:lstStyle/>
          <a:p>
            <a:r>
              <a:rPr lang="en-CA" sz="3200" b="1" dirty="0" smtClean="0">
                <a:solidFill>
                  <a:schemeClr val="bg1">
                    <a:lumMod val="50000"/>
                  </a:schemeClr>
                </a:solidFill>
                <a:latin typeface="+mj-lt"/>
                <a:cs typeface="Calibri" panose="020F0502020204030204" pitchFamily="34" charset="0"/>
              </a:rPr>
              <a:t>Upcoming newsletters for 2019-2020</a:t>
            </a:r>
          </a:p>
          <a:p>
            <a:endParaRPr lang="en-CA" sz="10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endParaRPr lang="en-CA" sz="2500" b="1" dirty="0" smtClean="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CA" sz="2500" b="1" dirty="0" smtClean="0">
                <a:solidFill>
                  <a:schemeClr val="bg1">
                    <a:lumMod val="50000"/>
                  </a:schemeClr>
                </a:solidFill>
                <a:latin typeface="+mj-lt"/>
                <a:cs typeface="Calibri" panose="020F0502020204030204" pitchFamily="34" charset="0"/>
              </a:rPr>
              <a:t>December 2019: </a:t>
            </a:r>
            <a:r>
              <a:rPr lang="en-CA" sz="2500" b="1" dirty="0">
                <a:solidFill>
                  <a:schemeClr val="bg1">
                    <a:lumMod val="50000"/>
                  </a:schemeClr>
                </a:solidFill>
                <a:cs typeface="Calibri" panose="020F0502020204030204" pitchFamily="34" charset="0"/>
              </a:rPr>
              <a:t>Feature story on/by </a:t>
            </a:r>
            <a:r>
              <a:rPr lang="en-CA" sz="2500" b="1" dirty="0" smtClean="0">
                <a:solidFill>
                  <a:schemeClr val="bg1">
                    <a:lumMod val="50000"/>
                  </a:schemeClr>
                </a:solidFill>
                <a:latin typeface="+mj-lt"/>
                <a:cs typeface="Calibri" panose="020F0502020204030204" pitchFamily="34" charset="0"/>
              </a:rPr>
              <a:t>Denmark  </a:t>
            </a:r>
          </a:p>
          <a:p>
            <a:pPr marL="457200" indent="-457200" hangingPunct="0">
              <a:buFont typeface="Arial" panose="020B0604020202020204" pitchFamily="34" charset="0"/>
              <a:buChar char="•"/>
            </a:pPr>
            <a:endParaRPr lang="en-CA" sz="25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CA" sz="2500" b="1" dirty="0" smtClean="0">
                <a:solidFill>
                  <a:schemeClr val="bg1">
                    <a:lumMod val="50000"/>
                  </a:schemeClr>
                </a:solidFill>
                <a:latin typeface="+mj-lt"/>
                <a:cs typeface="Calibri" panose="020F0502020204030204" pitchFamily="34" charset="0"/>
              </a:rPr>
              <a:t>April 2020: </a:t>
            </a:r>
            <a:r>
              <a:rPr lang="en-CA" sz="2500" b="1" dirty="0">
                <a:solidFill>
                  <a:schemeClr val="bg1">
                    <a:lumMod val="50000"/>
                  </a:schemeClr>
                </a:solidFill>
                <a:cs typeface="Calibri" panose="020F0502020204030204" pitchFamily="34" charset="0"/>
              </a:rPr>
              <a:t>Feature story on/by </a:t>
            </a:r>
            <a:r>
              <a:rPr lang="en-CA" sz="2500" b="1" dirty="0" smtClean="0">
                <a:solidFill>
                  <a:schemeClr val="bg1">
                    <a:lumMod val="50000"/>
                  </a:schemeClr>
                </a:solidFill>
                <a:latin typeface="+mj-lt"/>
                <a:cs typeface="Calibri" panose="020F0502020204030204" pitchFamily="34" charset="0"/>
              </a:rPr>
              <a:t>Germany</a:t>
            </a:r>
          </a:p>
          <a:p>
            <a:pPr marL="457200" indent="-457200" hangingPunct="0">
              <a:buFont typeface="Arial" panose="020B0604020202020204" pitchFamily="34" charset="0"/>
              <a:buChar char="•"/>
            </a:pPr>
            <a:endParaRPr lang="en-CA" sz="25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CA" sz="2500" b="1" dirty="0">
                <a:solidFill>
                  <a:schemeClr val="bg1">
                    <a:lumMod val="50000"/>
                  </a:schemeClr>
                </a:solidFill>
                <a:latin typeface="+mj-lt"/>
                <a:cs typeface="Calibri" panose="020F0502020204030204" pitchFamily="34" charset="0"/>
              </a:rPr>
              <a:t>September </a:t>
            </a:r>
            <a:r>
              <a:rPr lang="en-CA" sz="2500" b="1" dirty="0" smtClean="0">
                <a:solidFill>
                  <a:schemeClr val="bg1">
                    <a:lumMod val="50000"/>
                  </a:schemeClr>
                </a:solidFill>
                <a:latin typeface="+mj-lt"/>
                <a:cs typeface="Calibri" panose="020F0502020204030204" pitchFamily="34" charset="0"/>
              </a:rPr>
              <a:t>2020: </a:t>
            </a:r>
            <a:r>
              <a:rPr lang="en-CA" sz="2500" b="1" dirty="0">
                <a:solidFill>
                  <a:schemeClr val="bg1">
                    <a:lumMod val="50000"/>
                  </a:schemeClr>
                </a:solidFill>
                <a:latin typeface="+mj-lt"/>
                <a:cs typeface="Calibri" panose="020F0502020204030204" pitchFamily="34" charset="0"/>
              </a:rPr>
              <a:t>Feature story on/by </a:t>
            </a:r>
            <a:r>
              <a:rPr lang="en-CA" sz="2500" b="1" dirty="0" smtClean="0">
                <a:solidFill>
                  <a:schemeClr val="bg1">
                    <a:lumMod val="50000"/>
                  </a:schemeClr>
                </a:solidFill>
                <a:latin typeface="+mj-lt"/>
                <a:cs typeface="Calibri" panose="020F0502020204030204" pitchFamily="34" charset="0"/>
              </a:rPr>
              <a:t>Norway?</a:t>
            </a:r>
          </a:p>
          <a:p>
            <a:endParaRPr lang="en-CA" sz="2500" b="1" dirty="0">
              <a:solidFill>
                <a:schemeClr val="bg1">
                  <a:lumMod val="50000"/>
                </a:schemeClr>
              </a:solidFill>
              <a:latin typeface="+mj-lt"/>
              <a:cs typeface="Calibri" panose="020F0502020204030204" pitchFamily="34" charset="0"/>
            </a:endParaRPr>
          </a:p>
          <a:p>
            <a:endParaRPr lang="en-US" sz="2500" b="1" dirty="0">
              <a:solidFill>
                <a:schemeClr val="bg1">
                  <a:lumMod val="50000"/>
                </a:schemeClr>
              </a:solidFill>
              <a:latin typeface="+mj-lt"/>
              <a:cs typeface="Calibri" panose="020F0502020204030204" pitchFamily="34" charset="0"/>
            </a:endParaRPr>
          </a:p>
        </p:txBody>
      </p:sp>
      <p:sp>
        <p:nvSpPr>
          <p:cNvPr id="5" name="Text Box 24"/>
          <p:cNvSpPr txBox="1">
            <a:spLocks noChangeArrowheads="1"/>
          </p:cNvSpPr>
          <p:nvPr/>
        </p:nvSpPr>
        <p:spPr bwMode="auto">
          <a:xfrm>
            <a:off x="-9212" y="44625"/>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spTree>
    <p:extLst>
      <p:ext uri="{BB962C8B-B14F-4D97-AF65-F5344CB8AC3E}">
        <p14:creationId xmlns:p14="http://schemas.microsoft.com/office/powerpoint/2010/main" val="8219747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24"/>
          <p:cNvSpPr txBox="1">
            <a:spLocks noChangeArrowheads="1"/>
          </p:cNvSpPr>
          <p:nvPr/>
        </p:nvSpPr>
        <p:spPr bwMode="auto">
          <a:xfrm>
            <a:off x="-9212" y="44625"/>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sp>
        <p:nvSpPr>
          <p:cNvPr id="6" name="Title 1">
            <a:extLst>
              <a:ext uri="{FF2B5EF4-FFF2-40B4-BE49-F238E27FC236}">
                <a16:creationId xmlns:a16="http://schemas.microsoft.com/office/drawing/2014/main" id="{BB28CCE4-3B3A-7F4F-88CE-72785F83DF0A}"/>
              </a:ext>
            </a:extLst>
          </p:cNvPr>
          <p:cNvSpPr>
            <a:spLocks noGrp="1"/>
          </p:cNvSpPr>
          <p:nvPr>
            <p:ph type="title"/>
          </p:nvPr>
        </p:nvSpPr>
        <p:spPr>
          <a:xfrm>
            <a:off x="107504" y="908720"/>
            <a:ext cx="8680481" cy="616050"/>
          </a:xfrm>
        </p:spPr>
        <p:txBody>
          <a:bodyPr/>
          <a:lstStyle/>
          <a:p>
            <a:r>
              <a:rPr lang="en-GB" sz="3000" dirty="0">
                <a:solidFill>
                  <a:schemeClr val="bg2"/>
                </a:solidFill>
              </a:rPr>
              <a:t>GANTT Chart of Task 39 Deliverables </a:t>
            </a:r>
            <a:r>
              <a:rPr lang="en-GB" sz="3000" dirty="0" smtClean="0">
                <a:solidFill>
                  <a:schemeClr val="bg2"/>
                </a:solidFill>
              </a:rPr>
              <a:t>Status</a:t>
            </a:r>
            <a:r>
              <a:rPr lang="en-US" sz="3000" dirty="0" smtClean="0">
                <a:solidFill>
                  <a:schemeClr val="bg2"/>
                </a:solidFill>
              </a:rPr>
              <a:t>, </a:t>
            </a:r>
            <a:r>
              <a:rPr lang="en-US" sz="3000" dirty="0">
                <a:solidFill>
                  <a:schemeClr val="bg2"/>
                </a:solidFill>
              </a:rPr>
              <a:t>2019-2021</a:t>
            </a:r>
          </a:p>
        </p:txBody>
      </p:sp>
      <p:graphicFrame>
        <p:nvGraphicFramePr>
          <p:cNvPr id="8" name="Table 7"/>
          <p:cNvGraphicFramePr>
            <a:graphicFrameLocks noGrp="1"/>
          </p:cNvGraphicFramePr>
          <p:nvPr>
            <p:extLst>
              <p:ext uri="{D42A27DB-BD31-4B8C-83A1-F6EECF244321}">
                <p14:modId xmlns:p14="http://schemas.microsoft.com/office/powerpoint/2010/main" val="2594624199"/>
              </p:ext>
            </p:extLst>
          </p:nvPr>
        </p:nvGraphicFramePr>
        <p:xfrm>
          <a:off x="179512" y="1514038"/>
          <a:ext cx="8608472" cy="4324124"/>
        </p:xfrm>
        <a:graphic>
          <a:graphicData uri="http://schemas.openxmlformats.org/drawingml/2006/table">
            <a:tbl>
              <a:tblPr firstRow="1" firstCol="1" bandRow="1"/>
              <a:tblGrid>
                <a:gridCol w="1051744">
                  <a:extLst>
                    <a:ext uri="{9D8B030D-6E8A-4147-A177-3AD203B41FA5}">
                      <a16:colId xmlns:a16="http://schemas.microsoft.com/office/drawing/2014/main" val="3318519892"/>
                    </a:ext>
                  </a:extLst>
                </a:gridCol>
                <a:gridCol w="5409642">
                  <a:extLst>
                    <a:ext uri="{9D8B030D-6E8A-4147-A177-3AD203B41FA5}">
                      <a16:colId xmlns:a16="http://schemas.microsoft.com/office/drawing/2014/main" val="1498988848"/>
                    </a:ext>
                  </a:extLst>
                </a:gridCol>
                <a:gridCol w="1095342">
                  <a:extLst>
                    <a:ext uri="{9D8B030D-6E8A-4147-A177-3AD203B41FA5}">
                      <a16:colId xmlns:a16="http://schemas.microsoft.com/office/drawing/2014/main" val="4057714010"/>
                    </a:ext>
                  </a:extLst>
                </a:gridCol>
                <a:gridCol w="1051744">
                  <a:extLst>
                    <a:ext uri="{9D8B030D-6E8A-4147-A177-3AD203B41FA5}">
                      <a16:colId xmlns:a16="http://schemas.microsoft.com/office/drawing/2014/main" val="2816942708"/>
                    </a:ext>
                  </a:extLst>
                </a:gridCol>
              </a:tblGrid>
              <a:tr h="339815">
                <a:tc>
                  <a:txBody>
                    <a:bodyPr/>
                    <a:lstStyle/>
                    <a:p>
                      <a:pPr marL="0" marR="0" hangingPunct="0">
                        <a:spcBef>
                          <a:spcPts val="0"/>
                        </a:spcBef>
                        <a:spcAft>
                          <a:spcPts val="0"/>
                        </a:spcAft>
                      </a:pPr>
                      <a:r>
                        <a:rPr lang="en-GB" sz="850" b="1">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Project No.</a:t>
                      </a:r>
                      <a:endParaRPr lang="en-US" sz="850">
                        <a:solidFill>
                          <a:schemeClr val="bg2"/>
                        </a:solidFill>
                        <a:effectLst/>
                        <a:latin typeface="Times New Roman" panose="02020603050405020304" pitchFamily="18" charset="0"/>
                        <a:ea typeface="Times New Roman" panose="02020603050405020304" pitchFamily="18" charset="0"/>
                      </a:endParaRPr>
                    </a:p>
                    <a:p>
                      <a:pPr marL="0" marR="0"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 </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b="1">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Topic (collaboration)</a:t>
                      </a:r>
                      <a:endParaRPr lang="en-US" sz="850">
                        <a:solidFill>
                          <a:schemeClr val="bg2"/>
                        </a:solidFill>
                        <a:effectLst/>
                        <a:latin typeface="Times New Roman" panose="02020603050405020304" pitchFamily="18" charset="0"/>
                        <a:ea typeface="Times New Roman" panose="02020603050405020304" pitchFamily="18" charset="0"/>
                      </a:endParaRPr>
                    </a:p>
                    <a:p>
                      <a:pPr marL="0" marR="0"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 </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b="1">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Deliverable</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b="1">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 Work completed</a:t>
                      </a: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 </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406843"/>
                  </a:ext>
                </a:extLst>
              </a:tr>
              <a:tr h="166237">
                <a:tc rowSpan="2">
                  <a:txBody>
                    <a:bodyPr/>
                    <a:lstStyle/>
                    <a:p>
                      <a:pPr marL="0" marR="0" algn="l" hangingPunct="0">
                        <a:spcBef>
                          <a:spcPts val="0"/>
                        </a:spcBef>
                        <a:spcAft>
                          <a:spcPts val="0"/>
                        </a:spcAft>
                      </a:pPr>
                      <a:r>
                        <a:rPr lang="de-DE" sz="850" dirty="0">
                          <a:solidFill>
                            <a:schemeClr val="bg2"/>
                          </a:solidFill>
                          <a:effectLst/>
                          <a:latin typeface="Times New Roman" panose="02020603050405020304" pitchFamily="18" charset="0"/>
                          <a:ea typeface="MS Mincho"/>
                          <a:cs typeface="Calibri" panose="020F0502020204030204" pitchFamily="34" charset="0"/>
                        </a:rPr>
                        <a:t>T39-T1</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dirty="0" smtClean="0">
                          <a:solidFill>
                            <a:schemeClr val="bg2"/>
                          </a:solidFill>
                          <a:effectLst/>
                          <a:latin typeface="Times New Roman" panose="02020603050405020304" pitchFamily="18" charset="0"/>
                          <a:ea typeface="MS Mincho"/>
                          <a:cs typeface="Calibri" panose="020F0502020204030204" pitchFamily="34" charset="0"/>
                        </a:rPr>
                        <a:t>Techno-economic analysis (TEAs) of advanced biofuels (including feedstock/technology pathways)</a:t>
                      </a:r>
                      <a:endParaRPr lang="en-US" sz="850" dirty="0" smtClean="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Report</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4224248686"/>
                  </a:ext>
                </a:extLst>
              </a:tr>
              <a:tr h="11276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1067511617"/>
                  </a:ext>
                </a:extLst>
              </a:tr>
              <a:tr h="113272">
                <a:tc rowSpan="2">
                  <a:txBody>
                    <a:bodyPr/>
                    <a:lstStyle/>
                    <a:p>
                      <a:pPr marL="0" marR="0" algn="l"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T39-T2</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dirty="0" smtClean="0">
                          <a:solidFill>
                            <a:schemeClr val="bg2"/>
                          </a:solidFill>
                          <a:effectLst/>
                          <a:latin typeface="Times New Roman" panose="02020603050405020304" pitchFamily="18" charset="0"/>
                          <a:ea typeface="MS Mincho"/>
                          <a:cs typeface="Calibri" panose="020F0502020204030204" pitchFamily="34" charset="0"/>
                        </a:rPr>
                        <a:t>Review existing/proposed certifications used for oleochemical- and lignocellulosic-based biofuels supply chains; identify certification scheme improvement opportunities</a:t>
                      </a:r>
                      <a:endParaRPr lang="en-US" sz="850" dirty="0" smtClean="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Report</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113649714"/>
                  </a:ext>
                </a:extLst>
              </a:tr>
              <a:tr h="21372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488647262"/>
                  </a:ext>
                </a:extLst>
              </a:tr>
              <a:tr h="113272">
                <a:tc rowSpan="2">
                  <a:txBody>
                    <a:bodyPr/>
                    <a:lstStyle/>
                    <a:p>
                      <a:pPr marL="0" marR="0" algn="l" hangingPunct="0">
                        <a:spcBef>
                          <a:spcPts val="0"/>
                        </a:spcBef>
                        <a:spcAft>
                          <a:spcPts val="0"/>
                        </a:spcAft>
                      </a:pPr>
                      <a:r>
                        <a:rPr lang="de-DE" sz="850" dirty="0">
                          <a:solidFill>
                            <a:schemeClr val="bg2"/>
                          </a:solidFill>
                          <a:effectLst/>
                          <a:latin typeface="Times New Roman" panose="02020603050405020304" pitchFamily="18" charset="0"/>
                          <a:ea typeface="MS Mincho"/>
                          <a:cs typeface="Calibri" panose="020F0502020204030204" pitchFamily="34" charset="0"/>
                        </a:rPr>
                        <a:t>T39-T3</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dirty="0" smtClean="0">
                          <a:solidFill>
                            <a:schemeClr val="bg2"/>
                          </a:solidFill>
                          <a:effectLst/>
                          <a:latin typeface="Times New Roman" panose="02020603050405020304" pitchFamily="18" charset="0"/>
                          <a:ea typeface="MS Mincho"/>
                          <a:cs typeface="Calibri" panose="020F0502020204030204" pitchFamily="34" charset="0"/>
                        </a:rPr>
                        <a:t>Assess successes and lessons learned for conventional/advanced biofuels deployment</a:t>
                      </a:r>
                      <a:endParaRPr lang="en-US" sz="850" dirty="0" smtClean="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Report</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1871492208"/>
                  </a:ext>
                </a:extLst>
              </a:tr>
              <a:tr h="11327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63306487"/>
                  </a:ext>
                </a:extLst>
              </a:tr>
              <a:tr h="113272">
                <a:tc rowSpan="2">
                  <a:txBody>
                    <a:bodyPr/>
                    <a:lstStyle/>
                    <a:p>
                      <a:pPr marL="0" marR="0" algn="l"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T39-T4</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kern="1200" dirty="0" smtClean="0">
                          <a:solidFill>
                            <a:schemeClr val="bg2"/>
                          </a:solidFill>
                          <a:effectLst/>
                          <a:latin typeface="Times New Roman" panose="02020603050405020304" pitchFamily="18" charset="0"/>
                          <a:ea typeface="MS Mincho"/>
                          <a:cs typeface="Calibri" panose="020F0502020204030204" pitchFamily="34" charset="0"/>
                        </a:rPr>
                        <a:t>Analyze biofuels production and use status in non-IEA countries/emerging economies </a:t>
                      </a:r>
                      <a:endParaRPr lang="en-US" sz="850" kern="1200" dirty="0" smtClean="0">
                        <a:solidFill>
                          <a:schemeClr val="bg2"/>
                        </a:solidFill>
                        <a:effectLst/>
                        <a:latin typeface="Times New Roman" panose="02020603050405020304" pitchFamily="18" charset="0"/>
                        <a:ea typeface="MS Mincho"/>
                        <a:cs typeface="Calibri" panose="020F0502020204030204" pitchFamily="34"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Report</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4259638234"/>
                  </a:ext>
                </a:extLst>
              </a:tr>
              <a:tr h="11327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1266338010"/>
                  </a:ext>
                </a:extLst>
              </a:tr>
              <a:tr h="185115">
                <a:tc rowSpan="2">
                  <a:txBody>
                    <a:bodyPr/>
                    <a:lstStyle/>
                    <a:p>
                      <a:pPr marL="0" marR="0" algn="l" hangingPunct="0">
                        <a:spcBef>
                          <a:spcPts val="0"/>
                        </a:spcBef>
                        <a:spcAft>
                          <a:spcPts val="0"/>
                        </a:spcAft>
                      </a:pPr>
                      <a:r>
                        <a:rPr lang="de-DE" sz="850" dirty="0">
                          <a:solidFill>
                            <a:schemeClr val="bg2"/>
                          </a:solidFill>
                          <a:effectLst/>
                          <a:latin typeface="Times New Roman" panose="02020603050405020304" pitchFamily="18" charset="0"/>
                          <a:ea typeface="MS Mincho"/>
                          <a:cs typeface="Calibri" panose="020F0502020204030204" pitchFamily="34" charset="0"/>
                        </a:rPr>
                        <a:t>T39-T5</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dirty="0" smtClean="0">
                          <a:solidFill>
                            <a:schemeClr val="bg2"/>
                          </a:solidFill>
                          <a:effectLst/>
                          <a:latin typeface="Times New Roman" panose="02020603050405020304" pitchFamily="18" charset="0"/>
                          <a:ea typeface="MS Mincho"/>
                          <a:cs typeface="Calibri" panose="020F0502020204030204" pitchFamily="34" charset="0"/>
                        </a:rPr>
                        <a:t>Extend analysis of issues limiting efficient integration of advanced biofuels into existing infrastructure and engines and bio-crude intermediates co-processing in petroleum refineries (Possible cooperation wiht Task 34)</a:t>
                      </a:r>
                      <a:endParaRPr lang="en-US" sz="850" dirty="0" smtClean="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Report</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664279064"/>
                  </a:ext>
                </a:extLst>
              </a:tr>
              <a:tr h="18977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630032810"/>
                  </a:ext>
                </a:extLst>
              </a:tr>
              <a:tr h="113272">
                <a:tc rowSpan="2">
                  <a:txBody>
                    <a:bodyPr/>
                    <a:lstStyle/>
                    <a:p>
                      <a:pPr marL="0" marR="0" algn="l"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T39-T6 </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dirty="0" smtClean="0">
                          <a:solidFill>
                            <a:schemeClr val="bg2"/>
                          </a:solidFill>
                          <a:effectLst/>
                          <a:latin typeface="Times New Roman" panose="02020603050405020304" pitchFamily="18" charset="0"/>
                          <a:ea typeface="MS Mincho"/>
                          <a:cs typeface="Calibri" panose="020F0502020204030204" pitchFamily="34" charset="0"/>
                        </a:rPr>
                        <a:t>Evaluate oleochemical and lignocellulosic resources, including processing residues and other captive “waste” feedstocks (involving Tasks 42, 43 and new Sustainability Task)</a:t>
                      </a:r>
                      <a:endParaRPr lang="en-US" sz="850" dirty="0" smtClean="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Report</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3181804261"/>
                  </a:ext>
                </a:extLst>
              </a:tr>
              <a:tr h="23050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1515159919"/>
                  </a:ext>
                </a:extLst>
              </a:tr>
              <a:tr h="113272">
                <a:tc rowSpan="2">
                  <a:txBody>
                    <a:bodyPr/>
                    <a:lstStyle/>
                    <a:p>
                      <a:pPr marL="0" marR="0" algn="l"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T39-T7</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dirty="0" smtClean="0">
                          <a:solidFill>
                            <a:schemeClr val="bg2"/>
                          </a:solidFill>
                          <a:effectLst/>
                          <a:latin typeface="Times New Roman" panose="02020603050405020304" pitchFamily="18" charset="0"/>
                          <a:ea typeface="MS Mincho"/>
                          <a:cs typeface="Calibri" panose="020F0502020204030204" pitchFamily="34" charset="0"/>
                        </a:rPr>
                        <a:t>Conduct feedstock-to-biofuel(s) supply chain analysis to identify CAPEX and OPEX cost reduction opportunities (with Task 43/Feedstocks)</a:t>
                      </a:r>
                      <a:endParaRPr lang="en-US" sz="850" dirty="0" smtClean="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Report</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325224454"/>
                  </a:ext>
                </a:extLst>
              </a:tr>
              <a:tr h="23050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3167778545"/>
                  </a:ext>
                </a:extLst>
              </a:tr>
              <a:tr h="113272">
                <a:tc rowSpan="2">
                  <a:txBody>
                    <a:bodyPr/>
                    <a:lstStyle/>
                    <a:p>
                      <a:pPr marL="0" marR="0" algn="l"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T39-T8</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dirty="0" smtClean="0">
                          <a:solidFill>
                            <a:schemeClr val="bg2"/>
                          </a:solidFill>
                          <a:effectLst/>
                          <a:latin typeface="Times New Roman" panose="02020603050405020304" pitchFamily="18" charset="0"/>
                          <a:ea typeface="MS Mincho"/>
                          <a:cs typeface="Calibri" panose="020F0502020204030204" pitchFamily="34" charset="0"/>
                        </a:rPr>
                        <a:t>Assessment of large-scale demonstration plants (with Bioenergy 2020+)</a:t>
                      </a:r>
                      <a:endParaRPr lang="en-US" sz="850" dirty="0" smtClean="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Database updates</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3151799706"/>
                  </a:ext>
                </a:extLst>
              </a:tr>
              <a:tr h="11327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952873573"/>
                  </a:ext>
                </a:extLst>
              </a:tr>
              <a:tr h="113272">
                <a:tc rowSpan="2">
                  <a:txBody>
                    <a:bodyPr/>
                    <a:lstStyle/>
                    <a:p>
                      <a:pPr marL="0" marR="0" algn="l"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T39-T9</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dirty="0" smtClean="0">
                          <a:solidFill>
                            <a:schemeClr val="bg2"/>
                          </a:solidFill>
                          <a:effectLst/>
                          <a:latin typeface="Times New Roman" panose="02020603050405020304" pitchFamily="18" charset="0"/>
                          <a:ea typeface="MS Mincho"/>
                          <a:cs typeface="Calibri" panose="020F0502020204030204" pitchFamily="34" charset="0"/>
                        </a:rPr>
                        <a:t>Decarbonization of aviation and marine sectors, follow-up to drop-in biofuels report</a:t>
                      </a:r>
                      <a:endParaRPr lang="en-US" sz="850" dirty="0" smtClean="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Report</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398674701"/>
                  </a:ext>
                </a:extLst>
              </a:tr>
              <a:tr h="11327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15%</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4111030905"/>
                  </a:ext>
                </a:extLst>
              </a:tr>
              <a:tr h="241751">
                <a:tc rowSpan="2">
                  <a:txBody>
                    <a:bodyPr/>
                    <a:lstStyle/>
                    <a:p>
                      <a:pPr marL="0" marR="0" algn="l"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T39-T10</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dirty="0" smtClean="0">
                          <a:solidFill>
                            <a:schemeClr val="bg2"/>
                          </a:solidFill>
                          <a:effectLst/>
                          <a:latin typeface="Times New Roman" panose="02020603050405020304" pitchFamily="18" charset="0"/>
                          <a:ea typeface="MS Mincho"/>
                          <a:cs typeface="Calibri" panose="020F0502020204030204" pitchFamily="34" charset="0"/>
                        </a:rPr>
                        <a:t>Update on country policies and implementation agendas</a:t>
                      </a:r>
                      <a:endParaRPr lang="en-US" sz="850" dirty="0" smtClean="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Two Reports</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1998280830"/>
                  </a:ext>
                </a:extLst>
              </a:tr>
              <a:tr h="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15%</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955004306"/>
                  </a:ext>
                </a:extLst>
              </a:tr>
              <a:tr h="194987">
                <a:tc rowSpan="2">
                  <a:txBody>
                    <a:bodyPr/>
                    <a:lstStyle/>
                    <a:p>
                      <a:pPr marL="0" marR="0" algn="l"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T39-T11</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de-DE" sz="850" dirty="0" smtClean="0">
                          <a:solidFill>
                            <a:schemeClr val="bg2"/>
                          </a:solidFill>
                          <a:effectLst/>
                          <a:latin typeface="Times New Roman" panose="02020603050405020304" pitchFamily="18" charset="0"/>
                          <a:ea typeface="MS Mincho"/>
                          <a:cs typeface="Calibri" panose="020F0502020204030204" pitchFamily="34" charset="0"/>
                        </a:rPr>
                        <a:t>Sustainability assessment of biofuels pathways; Identify key metrics beyond GHG reduction; span both feedstocks and conversion technologies</a:t>
                      </a:r>
                      <a:endParaRPr lang="en-US" sz="850" dirty="0" smtClean="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Report</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1955436977"/>
                  </a:ext>
                </a:extLst>
              </a:tr>
              <a:tr h="98465">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15%</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3850593504"/>
                  </a:ext>
                </a:extLst>
              </a:tr>
              <a:tr h="113272">
                <a:tc rowSpan="2">
                  <a:txBody>
                    <a:bodyPr/>
                    <a:lstStyle/>
                    <a:p>
                      <a:pPr marL="0" marR="0" algn="l" hangingPunct="0">
                        <a:spcBef>
                          <a:spcPts val="0"/>
                        </a:spcBef>
                        <a:spcAft>
                          <a:spcPts val="0"/>
                        </a:spcAft>
                      </a:pP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T39-T12</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hangingPunct="0">
                        <a:spcBef>
                          <a:spcPts val="0"/>
                        </a:spcBef>
                        <a:spcAft>
                          <a:spcPts val="0"/>
                        </a:spcAft>
                      </a:pPr>
                      <a:r>
                        <a:rPr lang="de-DE" sz="850">
                          <a:solidFill>
                            <a:schemeClr val="bg2"/>
                          </a:solidFill>
                          <a:effectLst/>
                          <a:latin typeface="Times New Roman" panose="02020603050405020304" pitchFamily="18" charset="0"/>
                          <a:ea typeface="MS Mincho"/>
                          <a:cs typeface="Calibri" panose="020F0502020204030204" pitchFamily="34" charset="0"/>
                        </a:rPr>
                        <a:t>Task 39 Newsletter</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 </a:t>
                      </a: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Nine newsletters</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87400194"/>
                  </a:ext>
                </a:extLst>
              </a:tr>
              <a:tr h="11327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40</a:t>
                      </a: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3088573087"/>
                  </a:ext>
                </a:extLst>
              </a:tr>
              <a:tr h="113272">
                <a:tc rowSpan="2">
                  <a:txBody>
                    <a:bodyPr/>
                    <a:lstStyle/>
                    <a:p>
                      <a:pPr marL="0" marR="0" algn="l" hangingPunct="0">
                        <a:spcBef>
                          <a:spcPts val="0"/>
                        </a:spcBef>
                        <a:spcAft>
                          <a:spcPts val="0"/>
                        </a:spcAft>
                      </a:pP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T39-T13</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hangingPunct="0">
                        <a:spcBef>
                          <a:spcPts val="0"/>
                        </a:spcBef>
                        <a:spcAft>
                          <a:spcPts val="0"/>
                        </a:spcAft>
                      </a:pPr>
                      <a:r>
                        <a:rPr lang="de-DE" sz="850">
                          <a:solidFill>
                            <a:schemeClr val="bg2"/>
                          </a:solidFill>
                          <a:effectLst/>
                          <a:latin typeface="Times New Roman" panose="02020603050405020304" pitchFamily="18" charset="0"/>
                          <a:ea typeface="MS Mincho"/>
                          <a:cs typeface="Calibri" panose="020F0502020204030204" pitchFamily="34" charset="0"/>
                        </a:rPr>
                        <a:t>IEA Annual Report (Task progress) </a:t>
                      </a:r>
                      <a:endParaRPr lang="en-US" sz="850">
                        <a:solidFill>
                          <a:schemeClr val="bg2"/>
                        </a:solidFill>
                        <a:effectLst/>
                        <a:latin typeface="Times New Roman" panose="02020603050405020304" pitchFamily="18" charset="0"/>
                        <a:ea typeface="Times New Roman" panose="02020603050405020304" pitchFamily="18" charset="0"/>
                      </a:endParaRPr>
                    </a:p>
                  </a:txBody>
                  <a:tcPr marL="14683" marR="14683" marT="0"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rowSpan="2">
                  <a:txBody>
                    <a:bodyPr/>
                    <a:lstStyle/>
                    <a:p>
                      <a:pPr marL="0" marR="0" algn="ctr" hangingPunct="0">
                        <a:spcBef>
                          <a:spcPts val="0"/>
                        </a:spcBef>
                        <a:spcAft>
                          <a:spcPts val="0"/>
                        </a:spcAft>
                      </a:pPr>
                      <a:r>
                        <a:rPr lang="en-GB" sz="850" dirty="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Six reports</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tc>
                  <a:txBody>
                    <a:bodyPr/>
                    <a:lstStyle/>
                    <a:p>
                      <a:pPr marL="0" marR="0" hangingPunct="0">
                        <a:spcBef>
                          <a:spcPts val="0"/>
                        </a:spcBef>
                        <a:spcAft>
                          <a:spcPts val="0"/>
                        </a:spcAft>
                      </a:pP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Planning</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11588948"/>
                  </a:ext>
                </a:extLst>
              </a:tr>
              <a:tr h="11327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hangingPunct="0">
                        <a:spcBef>
                          <a:spcPts val="0"/>
                        </a:spcBef>
                        <a:spcAft>
                          <a:spcPts val="0"/>
                        </a:spcAft>
                      </a:pPr>
                      <a:r>
                        <a:rPr lang="en-GB" sz="85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Actual </a:t>
                      </a:r>
                      <a:r>
                        <a:rPr lang="en-GB" sz="850" smtClean="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40</a:t>
                      </a:r>
                      <a:r>
                        <a:rPr lang="en-GB" sz="850" dirty="0">
                          <a:solidFill>
                            <a:schemeClr val="bg2"/>
                          </a:solidFill>
                          <a:effectLst/>
                          <a:latin typeface="Times New Roman" panose="02020603050405020304" pitchFamily="18" charset="0"/>
                          <a:ea typeface="Times New Roman" panose="02020603050405020304" pitchFamily="18" charset="0"/>
                          <a:cs typeface="Calibri" panose="020F0502020204030204" pitchFamily="34" charset="0"/>
                        </a:rPr>
                        <a:t>%</a:t>
                      </a:r>
                      <a:endParaRPr lang="en-US" sz="850" dirty="0">
                        <a:solidFill>
                          <a:schemeClr val="bg2"/>
                        </a:solidFill>
                        <a:effectLst/>
                        <a:latin typeface="Times New Roman" panose="02020603050405020304" pitchFamily="18" charset="0"/>
                        <a:ea typeface="Times New Roman" panose="02020603050405020304" pitchFamily="18" charset="0"/>
                      </a:endParaRPr>
                    </a:p>
                  </a:txBody>
                  <a:tcPr marL="14683" marR="14683" marT="0" marB="0" anchor="b">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tcPr>
                </a:tc>
                <a:extLst>
                  <a:ext uri="{0D108BD9-81ED-4DB2-BD59-A6C34878D82A}">
                    <a16:rowId xmlns:a16="http://schemas.microsoft.com/office/drawing/2014/main" val="2240425124"/>
                  </a:ext>
                </a:extLst>
              </a:tr>
            </a:tbl>
          </a:graphicData>
        </a:graphic>
      </p:graphicFrame>
    </p:spTree>
    <p:extLst>
      <p:ext uri="{BB962C8B-B14F-4D97-AF65-F5344CB8AC3E}">
        <p14:creationId xmlns:p14="http://schemas.microsoft.com/office/powerpoint/2010/main" val="26246543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640" y="44624"/>
            <a:ext cx="9170640" cy="69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640" y="116632"/>
            <a:ext cx="9170640"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35496" y="123310"/>
            <a:ext cx="8746049" cy="1169368"/>
          </a:xfrm>
        </p:spPr>
        <p:txBody>
          <a:bodyPr/>
          <a:lstStyle/>
          <a:p>
            <a:r>
              <a:rPr lang="en-US" sz="3000" dirty="0" smtClean="0">
                <a:solidFill>
                  <a:schemeClr val="bg2"/>
                </a:solidFill>
              </a:rPr>
              <a:t>Monday, 16 September 2019</a:t>
            </a:r>
            <a:endParaRPr lang="en-CA" sz="1800" dirty="0">
              <a:solidFill>
                <a:schemeClr val="bg2"/>
              </a:solidFill>
            </a:endParaRPr>
          </a:p>
        </p:txBody>
      </p:sp>
      <p:sp>
        <p:nvSpPr>
          <p:cNvPr id="8" name="Text Box 24"/>
          <p:cNvSpPr txBox="1">
            <a:spLocks noChangeArrowheads="1"/>
          </p:cNvSpPr>
          <p:nvPr/>
        </p:nvSpPr>
        <p:spPr bwMode="auto">
          <a:xfrm>
            <a:off x="0" y="174948"/>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850456477"/>
              </p:ext>
            </p:extLst>
          </p:nvPr>
        </p:nvGraphicFramePr>
        <p:xfrm>
          <a:off x="107504" y="1306025"/>
          <a:ext cx="8928992" cy="5354913"/>
        </p:xfrm>
        <a:graphic>
          <a:graphicData uri="http://schemas.openxmlformats.org/presentationml/2006/ole">
            <mc:AlternateContent xmlns:mc="http://schemas.openxmlformats.org/markup-compatibility/2006">
              <mc:Choice xmlns:v="urn:schemas-microsoft-com:vml" Requires="v">
                <p:oleObj spid="_x0000_s1038" name="Document" r:id="rId5" imgW="6853876" imgH="4110189" progId="Word.Document.12">
                  <p:embed/>
                </p:oleObj>
              </mc:Choice>
              <mc:Fallback>
                <p:oleObj name="Document" r:id="rId5" imgW="6853876" imgH="4110189" progId="Word.Document.12">
                  <p:embed/>
                  <p:pic>
                    <p:nvPicPr>
                      <p:cNvPr id="0" name=""/>
                      <p:cNvPicPr/>
                      <p:nvPr/>
                    </p:nvPicPr>
                    <p:blipFill>
                      <a:blip r:embed="rId6"/>
                      <a:stretch>
                        <a:fillRect/>
                      </a:stretch>
                    </p:blipFill>
                    <p:spPr>
                      <a:xfrm>
                        <a:off x="107504" y="1306025"/>
                        <a:ext cx="8928992" cy="5354913"/>
                      </a:xfrm>
                      <a:prstGeom prst="rect">
                        <a:avLst/>
                      </a:prstGeom>
                    </p:spPr>
                  </p:pic>
                </p:oleObj>
              </mc:Fallback>
            </mc:AlternateContent>
          </a:graphicData>
        </a:graphic>
      </p:graphicFrame>
    </p:spTree>
    <p:extLst>
      <p:ext uri="{BB962C8B-B14F-4D97-AF65-F5344CB8AC3E}">
        <p14:creationId xmlns:p14="http://schemas.microsoft.com/office/powerpoint/2010/main" val="20836254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640" y="44624"/>
            <a:ext cx="9170640" cy="69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640" y="116632"/>
            <a:ext cx="9170640"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35496" y="123310"/>
            <a:ext cx="8746049" cy="1169368"/>
          </a:xfrm>
        </p:spPr>
        <p:txBody>
          <a:bodyPr/>
          <a:lstStyle/>
          <a:p>
            <a:r>
              <a:rPr lang="en-US" sz="3000" dirty="0" smtClean="0">
                <a:solidFill>
                  <a:schemeClr val="bg2"/>
                </a:solidFill>
              </a:rPr>
              <a:t>Monday, 16 September 2019</a:t>
            </a:r>
            <a:endParaRPr lang="en-CA" sz="1800" dirty="0">
              <a:solidFill>
                <a:schemeClr val="bg2"/>
              </a:solidFill>
            </a:endParaRPr>
          </a:p>
        </p:txBody>
      </p:sp>
      <p:sp>
        <p:nvSpPr>
          <p:cNvPr id="9" name="Text Box 24"/>
          <p:cNvSpPr txBox="1">
            <a:spLocks noChangeArrowheads="1"/>
          </p:cNvSpPr>
          <p:nvPr/>
        </p:nvSpPr>
        <p:spPr bwMode="auto">
          <a:xfrm>
            <a:off x="0" y="174948"/>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52456551"/>
              </p:ext>
            </p:extLst>
          </p:nvPr>
        </p:nvGraphicFramePr>
        <p:xfrm>
          <a:off x="179512" y="1265164"/>
          <a:ext cx="8352928" cy="5717604"/>
        </p:xfrm>
        <a:graphic>
          <a:graphicData uri="http://schemas.openxmlformats.org/presentationml/2006/ole">
            <mc:AlternateContent xmlns:mc="http://schemas.openxmlformats.org/markup-compatibility/2006">
              <mc:Choice xmlns:v="urn:schemas-microsoft-com:vml" Requires="v">
                <p:oleObj spid="_x0000_s2062" name="Document" r:id="rId5" imgW="6853876" imgH="4691806" progId="Word.Document.12">
                  <p:embed/>
                </p:oleObj>
              </mc:Choice>
              <mc:Fallback>
                <p:oleObj name="Document" r:id="rId5" imgW="6853876" imgH="4691806" progId="Word.Document.12">
                  <p:embed/>
                  <p:pic>
                    <p:nvPicPr>
                      <p:cNvPr id="0" name=""/>
                      <p:cNvPicPr/>
                      <p:nvPr/>
                    </p:nvPicPr>
                    <p:blipFill>
                      <a:blip r:embed="rId6"/>
                      <a:stretch>
                        <a:fillRect/>
                      </a:stretch>
                    </p:blipFill>
                    <p:spPr>
                      <a:xfrm>
                        <a:off x="179512" y="1265164"/>
                        <a:ext cx="8352928" cy="5717604"/>
                      </a:xfrm>
                      <a:prstGeom prst="rect">
                        <a:avLst/>
                      </a:prstGeom>
                    </p:spPr>
                  </p:pic>
                </p:oleObj>
              </mc:Fallback>
            </mc:AlternateContent>
          </a:graphicData>
        </a:graphic>
      </p:graphicFrame>
    </p:spTree>
    <p:extLst>
      <p:ext uri="{BB962C8B-B14F-4D97-AF65-F5344CB8AC3E}">
        <p14:creationId xmlns:p14="http://schemas.microsoft.com/office/powerpoint/2010/main" val="2068012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640" y="44624"/>
            <a:ext cx="9170640" cy="69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640" y="116632"/>
            <a:ext cx="9170640"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35496" y="123310"/>
            <a:ext cx="8746049" cy="1169368"/>
          </a:xfrm>
        </p:spPr>
        <p:txBody>
          <a:bodyPr/>
          <a:lstStyle/>
          <a:p>
            <a:r>
              <a:rPr lang="en-US" sz="3000" dirty="0" smtClean="0">
                <a:solidFill>
                  <a:schemeClr val="bg2"/>
                </a:solidFill>
              </a:rPr>
              <a:t>Monday, 16 September 2019</a:t>
            </a:r>
            <a:endParaRPr lang="en-CA" sz="1800" dirty="0">
              <a:solidFill>
                <a:schemeClr val="bg2"/>
              </a:solidFill>
            </a:endParaRPr>
          </a:p>
        </p:txBody>
      </p:sp>
      <p:sp>
        <p:nvSpPr>
          <p:cNvPr id="8" name="Text Box 24"/>
          <p:cNvSpPr txBox="1">
            <a:spLocks noChangeArrowheads="1"/>
          </p:cNvSpPr>
          <p:nvPr/>
        </p:nvSpPr>
        <p:spPr bwMode="auto">
          <a:xfrm>
            <a:off x="0" y="174948"/>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25106642"/>
              </p:ext>
            </p:extLst>
          </p:nvPr>
        </p:nvGraphicFramePr>
        <p:xfrm>
          <a:off x="107504" y="1299356"/>
          <a:ext cx="8568952" cy="5599494"/>
        </p:xfrm>
        <a:graphic>
          <a:graphicData uri="http://schemas.openxmlformats.org/presentationml/2006/ole">
            <mc:AlternateContent xmlns:mc="http://schemas.openxmlformats.org/markup-compatibility/2006">
              <mc:Choice xmlns:v="urn:schemas-microsoft-com:vml" Requires="v">
                <p:oleObj spid="_x0000_s3086" name="Document" r:id="rId5" imgW="6853876" imgH="4478018" progId="Word.Document.12">
                  <p:embed/>
                </p:oleObj>
              </mc:Choice>
              <mc:Fallback>
                <p:oleObj name="Document" r:id="rId5" imgW="6853876" imgH="4478018" progId="Word.Document.12">
                  <p:embed/>
                  <p:pic>
                    <p:nvPicPr>
                      <p:cNvPr id="0" name=""/>
                      <p:cNvPicPr/>
                      <p:nvPr/>
                    </p:nvPicPr>
                    <p:blipFill>
                      <a:blip r:embed="rId6"/>
                      <a:stretch>
                        <a:fillRect/>
                      </a:stretch>
                    </p:blipFill>
                    <p:spPr>
                      <a:xfrm>
                        <a:off x="107504" y="1299356"/>
                        <a:ext cx="8568952" cy="5599494"/>
                      </a:xfrm>
                      <a:prstGeom prst="rect">
                        <a:avLst/>
                      </a:prstGeom>
                    </p:spPr>
                  </p:pic>
                </p:oleObj>
              </mc:Fallback>
            </mc:AlternateContent>
          </a:graphicData>
        </a:graphic>
      </p:graphicFrame>
    </p:spTree>
    <p:extLst>
      <p:ext uri="{BB962C8B-B14F-4D97-AF65-F5344CB8AC3E}">
        <p14:creationId xmlns:p14="http://schemas.microsoft.com/office/powerpoint/2010/main" val="941912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640" y="44624"/>
            <a:ext cx="9170640" cy="692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640" y="116632"/>
            <a:ext cx="9170640"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35496" y="123310"/>
            <a:ext cx="8746049" cy="1169368"/>
          </a:xfrm>
        </p:spPr>
        <p:txBody>
          <a:bodyPr/>
          <a:lstStyle/>
          <a:p>
            <a:r>
              <a:rPr lang="en-US" sz="3000" dirty="0" smtClean="0">
                <a:solidFill>
                  <a:schemeClr val="bg2"/>
                </a:solidFill>
              </a:rPr>
              <a:t>Tuesday, 17 September 2019</a:t>
            </a:r>
            <a:endParaRPr lang="en-CA" sz="1800" dirty="0">
              <a:solidFill>
                <a:schemeClr val="bg2"/>
              </a:solidFill>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088702708"/>
              </p:ext>
            </p:extLst>
          </p:nvPr>
        </p:nvGraphicFramePr>
        <p:xfrm>
          <a:off x="35496" y="1292678"/>
          <a:ext cx="9001000" cy="5736722"/>
        </p:xfrm>
        <a:graphic>
          <a:graphicData uri="http://schemas.openxmlformats.org/presentationml/2006/ole">
            <mc:AlternateContent xmlns:mc="http://schemas.openxmlformats.org/markup-compatibility/2006">
              <mc:Choice xmlns:v="urn:schemas-microsoft-com:vml" Requires="v">
                <p:oleObj spid="_x0000_s4110" name="Document" r:id="rId5" imgW="6853876" imgH="4985133" progId="Word.Document.12">
                  <p:embed/>
                </p:oleObj>
              </mc:Choice>
              <mc:Fallback>
                <p:oleObj name="Document" r:id="rId5" imgW="6853876" imgH="4985133" progId="Word.Document.12">
                  <p:embed/>
                  <p:pic>
                    <p:nvPicPr>
                      <p:cNvPr id="0" name=""/>
                      <p:cNvPicPr/>
                      <p:nvPr/>
                    </p:nvPicPr>
                    <p:blipFill>
                      <a:blip r:embed="rId6"/>
                      <a:stretch>
                        <a:fillRect/>
                      </a:stretch>
                    </p:blipFill>
                    <p:spPr>
                      <a:xfrm>
                        <a:off x="35496" y="1292678"/>
                        <a:ext cx="9001000" cy="5736722"/>
                      </a:xfrm>
                      <a:prstGeom prst="rect">
                        <a:avLst/>
                      </a:prstGeom>
                    </p:spPr>
                  </p:pic>
                </p:oleObj>
              </mc:Fallback>
            </mc:AlternateContent>
          </a:graphicData>
        </a:graphic>
      </p:graphicFrame>
      <p:sp>
        <p:nvSpPr>
          <p:cNvPr id="8" name="Text Box 24"/>
          <p:cNvSpPr txBox="1">
            <a:spLocks noChangeArrowheads="1"/>
          </p:cNvSpPr>
          <p:nvPr/>
        </p:nvSpPr>
        <p:spPr bwMode="auto">
          <a:xfrm>
            <a:off x="0" y="174948"/>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spTree>
    <p:extLst>
      <p:ext uri="{BB962C8B-B14F-4D97-AF65-F5344CB8AC3E}">
        <p14:creationId xmlns:p14="http://schemas.microsoft.com/office/powerpoint/2010/main" val="3826662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58180" y="620688"/>
            <a:ext cx="9001000" cy="5660011"/>
          </a:xfrm>
          <a:prstGeom prst="rect">
            <a:avLst/>
          </a:prstGeom>
          <a:noFill/>
          <a:ln w="9525">
            <a:noFill/>
            <a:miter lim="800000"/>
            <a:headEnd/>
            <a:tailEnd/>
          </a:ln>
        </p:spPr>
        <p:txBody>
          <a:bodyPr wrap="square" lIns="0" tIns="27432" rIns="0" bIns="0" rtlCol="0">
            <a:spAutoFit/>
          </a:bodyPr>
          <a:lstStyle/>
          <a:p>
            <a:r>
              <a:rPr lang="en-US" sz="3200" b="1" dirty="0" smtClean="0">
                <a:solidFill>
                  <a:schemeClr val="bg1">
                    <a:lumMod val="50000"/>
                  </a:schemeClr>
                </a:solidFill>
                <a:latin typeface="+mj-lt"/>
                <a:cs typeface="Calibri" panose="020F0502020204030204" pitchFamily="34" charset="0"/>
              </a:rPr>
              <a:t>Updates on Task 39 activities since our last meeting</a:t>
            </a:r>
            <a:endParaRPr lang="en-CA" sz="3200" b="1" dirty="0">
              <a:solidFill>
                <a:schemeClr val="bg1">
                  <a:lumMod val="50000"/>
                </a:schemeClr>
              </a:solidFill>
              <a:latin typeface="+mj-lt"/>
              <a:cs typeface="Calibri" panose="020F0502020204030204" pitchFamily="34" charset="0"/>
            </a:endParaRPr>
          </a:p>
          <a:p>
            <a:endParaRPr lang="en-CA" sz="27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CA" sz="2300" b="1" dirty="0">
                <a:solidFill>
                  <a:schemeClr val="bg1">
                    <a:lumMod val="50000"/>
                  </a:schemeClr>
                </a:solidFill>
                <a:cs typeface="Calibri" panose="020F0502020204030204" pitchFamily="34" charset="0"/>
              </a:rPr>
              <a:t>Published </a:t>
            </a:r>
            <a:r>
              <a:rPr lang="en-CA" sz="2300" b="1" dirty="0" smtClean="0">
                <a:solidFill>
                  <a:schemeClr val="bg1">
                    <a:lumMod val="50000"/>
                  </a:schemeClr>
                </a:solidFill>
                <a:cs typeface="Calibri" panose="020F0502020204030204" pitchFamily="34" charset="0"/>
              </a:rPr>
              <a:t>the newsletter in </a:t>
            </a:r>
            <a:r>
              <a:rPr lang="en-GB" sz="2300" b="1" dirty="0" smtClean="0">
                <a:solidFill>
                  <a:schemeClr val="bg1">
                    <a:lumMod val="50000"/>
                  </a:schemeClr>
                </a:solidFill>
                <a:cs typeface="Calibri" panose="020F0502020204030204" pitchFamily="34" charset="0"/>
              </a:rPr>
              <a:t>August 2019- a </a:t>
            </a:r>
            <a:r>
              <a:rPr lang="en-GB" sz="2300" b="1" dirty="0">
                <a:solidFill>
                  <a:schemeClr val="bg1">
                    <a:lumMod val="50000"/>
                  </a:schemeClr>
                </a:solidFill>
                <a:cs typeface="Calibri" panose="020F0502020204030204" pitchFamily="34" charset="0"/>
              </a:rPr>
              <a:t>feature article focussed on "</a:t>
            </a:r>
            <a:r>
              <a:rPr lang="en-GB" sz="2300" b="1" dirty="0" err="1">
                <a:solidFill>
                  <a:schemeClr val="bg1">
                    <a:lumMod val="50000"/>
                  </a:schemeClr>
                </a:solidFill>
                <a:cs typeface="Calibri" panose="020F0502020204030204" pitchFamily="34" charset="0"/>
              </a:rPr>
              <a:t>Poldering</a:t>
            </a:r>
            <a:r>
              <a:rPr lang="en-GB" sz="2300" b="1" dirty="0">
                <a:solidFill>
                  <a:schemeClr val="bg1">
                    <a:lumMod val="50000"/>
                  </a:schemeClr>
                </a:solidFill>
                <a:cs typeface="Calibri" panose="020F0502020204030204" pitchFamily="34" charset="0"/>
              </a:rPr>
              <a:t> a new Climate Agreement in the </a:t>
            </a:r>
            <a:r>
              <a:rPr lang="en-GB" sz="2300" b="1" dirty="0" smtClean="0">
                <a:solidFill>
                  <a:schemeClr val="bg1">
                    <a:lumMod val="50000"/>
                  </a:schemeClr>
                </a:solidFill>
                <a:cs typeface="Calibri" panose="020F0502020204030204" pitchFamily="34" charset="0"/>
              </a:rPr>
              <a:t>Netherlands“, a </a:t>
            </a:r>
            <a:r>
              <a:rPr lang="en-GB" sz="2300" b="1" dirty="0">
                <a:solidFill>
                  <a:schemeClr val="bg1">
                    <a:lumMod val="50000"/>
                  </a:schemeClr>
                </a:solidFill>
                <a:cs typeface="Calibri" panose="020F0502020204030204" pitchFamily="34" charset="0"/>
              </a:rPr>
              <a:t>summary of Task 39’s first business meeting of the 2019-2021 triennium and the joint JRC-Task 39 workshop on “Biofuels Sustainability - Focus on Lifecycle </a:t>
            </a:r>
            <a:r>
              <a:rPr lang="en-GB" sz="2300" b="1" dirty="0" smtClean="0">
                <a:solidFill>
                  <a:schemeClr val="bg1">
                    <a:lumMod val="50000"/>
                  </a:schemeClr>
                </a:solidFill>
                <a:cs typeface="Calibri" panose="020F0502020204030204" pitchFamily="34" charset="0"/>
              </a:rPr>
              <a:t>Analysis”</a:t>
            </a:r>
            <a:r>
              <a:rPr lang="en-CA" sz="2300" b="1" dirty="0" smtClean="0">
                <a:solidFill>
                  <a:schemeClr val="bg1">
                    <a:lumMod val="50000"/>
                  </a:schemeClr>
                </a:solidFill>
                <a:cs typeface="Calibri" panose="020F0502020204030204" pitchFamily="34" charset="0"/>
              </a:rPr>
              <a:t> </a:t>
            </a:r>
            <a:endParaRPr lang="en-CA" sz="2300" b="1" dirty="0">
              <a:solidFill>
                <a:schemeClr val="bg1">
                  <a:lumMod val="50000"/>
                </a:schemeClr>
              </a:solidFill>
              <a:cs typeface="Calibri" panose="020F0502020204030204" pitchFamily="34" charset="0"/>
            </a:endParaRPr>
          </a:p>
          <a:p>
            <a:pPr marL="457200" indent="-457200" hangingPunct="0">
              <a:buFont typeface="Arial" panose="020B0604020202020204" pitchFamily="34" charset="0"/>
              <a:buChar char="•"/>
            </a:pPr>
            <a:endParaRPr lang="en-CA" sz="2300" b="1" dirty="0">
              <a:solidFill>
                <a:schemeClr val="bg1">
                  <a:lumMod val="50000"/>
                </a:schemeClr>
              </a:solidFill>
              <a:cs typeface="Calibri" panose="020F0502020204030204" pitchFamily="34" charset="0"/>
            </a:endParaRPr>
          </a:p>
          <a:p>
            <a:pPr marL="457200" indent="-457200" hangingPunct="0">
              <a:buFont typeface="Arial" panose="020B0604020202020204" pitchFamily="34" charset="0"/>
              <a:buChar char="•"/>
            </a:pPr>
            <a:r>
              <a:rPr lang="en-US" sz="2300" b="1" dirty="0">
                <a:solidFill>
                  <a:schemeClr val="bg1">
                    <a:lumMod val="50000"/>
                  </a:schemeClr>
                </a:solidFill>
                <a:cs typeface="Calibri" panose="020F0502020204030204" pitchFamily="34" charset="0"/>
              </a:rPr>
              <a:t>Completed the draft </a:t>
            </a:r>
            <a:r>
              <a:rPr lang="en-US" sz="2300" b="1" dirty="0" smtClean="0">
                <a:solidFill>
                  <a:schemeClr val="bg1">
                    <a:lumMod val="50000"/>
                  </a:schemeClr>
                </a:solidFill>
                <a:cs typeface="Calibri" panose="020F0502020204030204" pitchFamily="34" charset="0"/>
              </a:rPr>
              <a:t>report </a:t>
            </a:r>
            <a:r>
              <a:rPr lang="en-US" sz="2300" b="1" dirty="0">
                <a:solidFill>
                  <a:schemeClr val="bg1">
                    <a:lumMod val="50000"/>
                  </a:schemeClr>
                </a:solidFill>
                <a:cs typeface="Calibri" panose="020F0502020204030204" pitchFamily="34" charset="0"/>
              </a:rPr>
              <a:t>on “</a:t>
            </a:r>
            <a:r>
              <a:rPr lang="en-GB" sz="2300" b="1" dirty="0">
                <a:solidFill>
                  <a:schemeClr val="bg1">
                    <a:lumMod val="50000"/>
                  </a:schemeClr>
                </a:solidFill>
                <a:cs typeface="Calibri" panose="020F0502020204030204" pitchFamily="34" charset="0"/>
              </a:rPr>
              <a:t>Comparison of LCA models, Phase 2-Part </a:t>
            </a:r>
            <a:r>
              <a:rPr lang="en-GB" sz="2300" b="1" dirty="0" smtClean="0">
                <a:solidFill>
                  <a:schemeClr val="bg1">
                    <a:lumMod val="50000"/>
                  </a:schemeClr>
                </a:solidFill>
                <a:cs typeface="Calibri" panose="020F0502020204030204" pitchFamily="34" charset="0"/>
              </a:rPr>
              <a:t>2: biochemical </a:t>
            </a:r>
            <a:r>
              <a:rPr lang="en-GB" sz="2300" b="1" dirty="0">
                <a:solidFill>
                  <a:schemeClr val="bg1">
                    <a:lumMod val="50000"/>
                  </a:schemeClr>
                </a:solidFill>
                <a:cs typeface="Calibri" panose="020F0502020204030204" pitchFamily="34" charset="0"/>
              </a:rPr>
              <a:t>second-generation (2G) ethanol production and distribution”  </a:t>
            </a:r>
            <a:endParaRPr lang="en-US" sz="2300" b="1" dirty="0">
              <a:solidFill>
                <a:schemeClr val="bg1">
                  <a:lumMod val="50000"/>
                </a:schemeClr>
              </a:solidFill>
              <a:cs typeface="Calibri" panose="020F0502020204030204" pitchFamily="34" charset="0"/>
            </a:endParaRPr>
          </a:p>
          <a:p>
            <a:pPr marL="457200" lvl="0" indent="-457200" hangingPunct="0">
              <a:buFont typeface="Arial" panose="020B0604020202020204" pitchFamily="34" charset="0"/>
              <a:buChar char="•"/>
            </a:pPr>
            <a:endParaRPr lang="en-CA" sz="2700" b="1" dirty="0">
              <a:solidFill>
                <a:schemeClr val="bg1">
                  <a:lumMod val="50000"/>
                </a:schemeClr>
              </a:solidFill>
              <a:cs typeface="Calibri" panose="020F0502020204030204" pitchFamily="34" charset="0"/>
            </a:endParaRPr>
          </a:p>
          <a:p>
            <a:pPr marL="457200" lvl="0" hangingPunct="0"/>
            <a:r>
              <a:rPr lang="en-CA" dirty="0" smtClean="0">
                <a:latin typeface="+mj-lt"/>
              </a:rPr>
              <a:t>ask </a:t>
            </a:r>
            <a:r>
              <a:rPr lang="en-CA" dirty="0">
                <a:latin typeface="+mj-lt"/>
              </a:rPr>
              <a:t>43/Feedstocks)</a:t>
            </a:r>
            <a:endParaRPr lang="en-US" sz="2200" b="1" i="1" dirty="0">
              <a:solidFill>
                <a:schemeClr val="bg1">
                  <a:lumMod val="50000"/>
                </a:schemeClr>
              </a:solidFill>
              <a:latin typeface="+mj-lt"/>
              <a:cs typeface="Times New Roman" pitchFamily="18" charset="0"/>
            </a:endParaRPr>
          </a:p>
        </p:txBody>
      </p:sp>
      <p:sp>
        <p:nvSpPr>
          <p:cNvPr id="5" name="Text Box 24"/>
          <p:cNvSpPr txBox="1">
            <a:spLocks noChangeArrowheads="1"/>
          </p:cNvSpPr>
          <p:nvPr/>
        </p:nvSpPr>
        <p:spPr bwMode="auto">
          <a:xfrm>
            <a:off x="-26640" y="44625"/>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spTree>
    <p:extLst>
      <p:ext uri="{BB962C8B-B14F-4D97-AF65-F5344CB8AC3E}">
        <p14:creationId xmlns:p14="http://schemas.microsoft.com/office/powerpoint/2010/main" val="1705942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58180" y="620688"/>
            <a:ext cx="9001000" cy="7429726"/>
          </a:xfrm>
          <a:prstGeom prst="rect">
            <a:avLst/>
          </a:prstGeom>
          <a:noFill/>
          <a:ln w="9525">
            <a:noFill/>
            <a:miter lim="800000"/>
            <a:headEnd/>
            <a:tailEnd/>
          </a:ln>
        </p:spPr>
        <p:txBody>
          <a:bodyPr wrap="square" lIns="0" tIns="27432" rIns="0" bIns="0" rtlCol="0">
            <a:spAutoFit/>
          </a:bodyPr>
          <a:lstStyle/>
          <a:p>
            <a:r>
              <a:rPr lang="en-US" sz="3200" b="1" dirty="0" smtClean="0">
                <a:solidFill>
                  <a:schemeClr val="bg1">
                    <a:lumMod val="50000"/>
                  </a:schemeClr>
                </a:solidFill>
                <a:latin typeface="+mj-lt"/>
                <a:cs typeface="Calibri" panose="020F0502020204030204" pitchFamily="34" charset="0"/>
              </a:rPr>
              <a:t>Updates on Task 39 activities since our last meeting</a:t>
            </a:r>
            <a:endParaRPr lang="en-CA" sz="3200" b="1" dirty="0">
              <a:solidFill>
                <a:schemeClr val="bg1">
                  <a:lumMod val="50000"/>
                </a:schemeClr>
              </a:solidFill>
              <a:latin typeface="+mj-lt"/>
              <a:cs typeface="Calibri" panose="020F0502020204030204" pitchFamily="34" charset="0"/>
            </a:endParaRPr>
          </a:p>
          <a:p>
            <a:endParaRPr lang="en-CA"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US" sz="2300" b="1" dirty="0" smtClean="0">
                <a:solidFill>
                  <a:schemeClr val="bg1">
                    <a:lumMod val="50000"/>
                  </a:schemeClr>
                </a:solidFill>
                <a:cs typeface="Calibri" panose="020F0502020204030204" pitchFamily="34" charset="0"/>
              </a:rPr>
              <a:t>Published IEA Bioenergy Summary Series on comparison of international LCA biofuels models  </a:t>
            </a:r>
            <a:endParaRPr lang="en-CA" sz="2300" b="1" dirty="0">
              <a:solidFill>
                <a:schemeClr val="bg1">
                  <a:lumMod val="50000"/>
                </a:schemeClr>
              </a:solidFill>
              <a:cs typeface="Calibri" panose="020F0502020204030204" pitchFamily="34" charset="0"/>
            </a:endParaRPr>
          </a:p>
          <a:p>
            <a:pPr marL="457200" indent="-457200" hangingPunct="0">
              <a:buFont typeface="Arial" panose="020B0604020202020204" pitchFamily="34" charset="0"/>
              <a:buChar char="•"/>
            </a:pPr>
            <a:endParaRPr lang="en-CA" sz="2300" b="1" dirty="0">
              <a:solidFill>
                <a:schemeClr val="bg1">
                  <a:lumMod val="50000"/>
                </a:schemeClr>
              </a:solidFill>
              <a:cs typeface="Calibri" panose="020F0502020204030204" pitchFamily="34" charset="0"/>
            </a:endParaRPr>
          </a:p>
          <a:p>
            <a:pPr marL="457200" indent="-457200" hangingPunct="0">
              <a:buFont typeface="Arial" panose="020B0604020202020204" pitchFamily="34" charset="0"/>
              <a:buChar char="•"/>
            </a:pPr>
            <a:r>
              <a:rPr lang="en-US" sz="2300" b="1" dirty="0">
                <a:solidFill>
                  <a:schemeClr val="bg1">
                    <a:lumMod val="50000"/>
                  </a:schemeClr>
                </a:solidFill>
                <a:cs typeface="Calibri" panose="020F0502020204030204" pitchFamily="34" charset="0"/>
              </a:rPr>
              <a:t>Published IEA Bioenergy Workshop Summary on j</a:t>
            </a:r>
            <a:r>
              <a:rPr lang="en-US" sz="2300" b="1" dirty="0" smtClean="0">
                <a:solidFill>
                  <a:schemeClr val="bg1">
                    <a:lumMod val="50000"/>
                  </a:schemeClr>
                </a:solidFill>
                <a:cs typeface="Calibri" panose="020F0502020204030204" pitchFamily="34" charset="0"/>
              </a:rPr>
              <a:t>oint </a:t>
            </a:r>
            <a:r>
              <a:rPr lang="en-US" sz="2300" b="1" dirty="0">
                <a:solidFill>
                  <a:schemeClr val="bg1">
                    <a:lumMod val="50000"/>
                  </a:schemeClr>
                </a:solidFill>
                <a:cs typeface="Calibri" panose="020F0502020204030204" pitchFamily="34" charset="0"/>
              </a:rPr>
              <a:t>workshop of </a:t>
            </a:r>
            <a:r>
              <a:rPr lang="en-US" sz="2300" b="1" dirty="0" smtClean="0">
                <a:solidFill>
                  <a:schemeClr val="bg1">
                    <a:lumMod val="50000"/>
                  </a:schemeClr>
                </a:solidFill>
                <a:cs typeface="Calibri" panose="020F0502020204030204" pitchFamily="34" charset="0"/>
              </a:rPr>
              <a:t>Task </a:t>
            </a:r>
            <a:r>
              <a:rPr lang="en-US" sz="2300" b="1" dirty="0">
                <a:solidFill>
                  <a:schemeClr val="bg1">
                    <a:lumMod val="50000"/>
                  </a:schemeClr>
                </a:solidFill>
                <a:cs typeface="Calibri" panose="020F0502020204030204" pitchFamily="34" charset="0"/>
              </a:rPr>
              <a:t>39 and the European Commission’s Joint Research Centre </a:t>
            </a:r>
            <a:r>
              <a:rPr lang="en-US" sz="2300" b="1" dirty="0" err="1">
                <a:solidFill>
                  <a:schemeClr val="bg1">
                    <a:lumMod val="50000"/>
                  </a:schemeClr>
                </a:solidFill>
                <a:cs typeface="Calibri" panose="020F0502020204030204" pitchFamily="34" charset="0"/>
              </a:rPr>
              <a:t>Ispra</a:t>
            </a:r>
            <a:r>
              <a:rPr lang="en-US" sz="2300" b="1" dirty="0">
                <a:solidFill>
                  <a:schemeClr val="bg1">
                    <a:lumMod val="50000"/>
                  </a:schemeClr>
                </a:solidFill>
                <a:cs typeface="Calibri" panose="020F0502020204030204" pitchFamily="34" charset="0"/>
              </a:rPr>
              <a:t> (Italy), 16-17 May </a:t>
            </a:r>
            <a:r>
              <a:rPr lang="en-US" sz="2300" b="1" dirty="0" smtClean="0">
                <a:solidFill>
                  <a:schemeClr val="bg1">
                    <a:lumMod val="50000"/>
                  </a:schemeClr>
                </a:solidFill>
                <a:cs typeface="Calibri" panose="020F0502020204030204" pitchFamily="34" charset="0"/>
              </a:rPr>
              <a:t>2019.</a:t>
            </a:r>
          </a:p>
          <a:p>
            <a:pPr marL="457200" indent="-457200" hangingPunct="0">
              <a:buFont typeface="Arial" panose="020B0604020202020204" pitchFamily="34" charset="0"/>
              <a:buChar char="•"/>
            </a:pPr>
            <a:endParaRPr lang="en-US" sz="2300" b="1" dirty="0">
              <a:solidFill>
                <a:schemeClr val="bg1">
                  <a:lumMod val="50000"/>
                </a:schemeClr>
              </a:solidFill>
              <a:cs typeface="Calibri" panose="020F0502020204030204" pitchFamily="34" charset="0"/>
            </a:endParaRPr>
          </a:p>
          <a:p>
            <a:pPr marL="457200" indent="-457200" hangingPunct="0">
              <a:buFont typeface="Arial" panose="020B0604020202020204" pitchFamily="34" charset="0"/>
              <a:buChar char="•"/>
            </a:pPr>
            <a:r>
              <a:rPr lang="en-US" sz="2300" b="1" dirty="0" smtClean="0">
                <a:solidFill>
                  <a:schemeClr val="bg1">
                    <a:lumMod val="50000"/>
                  </a:schemeClr>
                </a:solidFill>
                <a:cs typeface="Calibri" panose="020F0502020204030204" pitchFamily="34" charset="0"/>
              </a:rPr>
              <a:t>IEA </a:t>
            </a:r>
            <a:r>
              <a:rPr lang="en-US" sz="2300" b="1" dirty="0">
                <a:solidFill>
                  <a:schemeClr val="bg1">
                    <a:lumMod val="50000"/>
                  </a:schemeClr>
                </a:solidFill>
                <a:cs typeface="Calibri" panose="020F0502020204030204" pitchFamily="34" charset="0"/>
              </a:rPr>
              <a:t>Bioenergy Newsletter </a:t>
            </a:r>
            <a:r>
              <a:rPr lang="en-US" sz="2300" b="1" dirty="0" smtClean="0">
                <a:solidFill>
                  <a:schemeClr val="bg1">
                    <a:lumMod val="50000"/>
                  </a:schemeClr>
                </a:solidFill>
                <a:cs typeface="Calibri" panose="020F0502020204030204" pitchFamily="34" charset="0"/>
              </a:rPr>
              <a:t>with the </a:t>
            </a:r>
            <a:r>
              <a:rPr lang="en-US" sz="2300" b="1" dirty="0">
                <a:solidFill>
                  <a:schemeClr val="bg1">
                    <a:lumMod val="50000"/>
                  </a:schemeClr>
                </a:solidFill>
                <a:cs typeface="Calibri" panose="020F0502020204030204" pitchFamily="34" charset="0"/>
              </a:rPr>
              <a:t>feature article on </a:t>
            </a:r>
            <a:r>
              <a:rPr lang="en-US" sz="2300" b="1" dirty="0" smtClean="0">
                <a:solidFill>
                  <a:schemeClr val="bg1">
                    <a:lumMod val="50000"/>
                  </a:schemeClr>
                </a:solidFill>
                <a:cs typeface="Calibri" panose="020F0502020204030204" pitchFamily="34" charset="0"/>
              </a:rPr>
              <a:t>“Task </a:t>
            </a:r>
            <a:r>
              <a:rPr lang="en-US" sz="2300" b="1" dirty="0">
                <a:solidFill>
                  <a:schemeClr val="bg1">
                    <a:lumMod val="50000"/>
                  </a:schemeClr>
                </a:solidFill>
                <a:cs typeface="Calibri" panose="020F0502020204030204" pitchFamily="34" charset="0"/>
              </a:rPr>
              <a:t>39 work on </a:t>
            </a:r>
            <a:r>
              <a:rPr lang="en-US" sz="2300" b="1" dirty="0" smtClean="0">
                <a:solidFill>
                  <a:schemeClr val="bg1">
                    <a:lumMod val="50000"/>
                  </a:schemeClr>
                </a:solidFill>
                <a:cs typeface="Calibri" panose="020F0502020204030204" pitchFamily="34" charset="0"/>
              </a:rPr>
              <a:t>the sustainability </a:t>
            </a:r>
            <a:r>
              <a:rPr lang="en-US" sz="2300" b="1" dirty="0">
                <a:solidFill>
                  <a:schemeClr val="bg1">
                    <a:lumMod val="50000"/>
                  </a:schemeClr>
                </a:solidFill>
                <a:cs typeface="Calibri" panose="020F0502020204030204" pitchFamily="34" charset="0"/>
              </a:rPr>
              <a:t>of </a:t>
            </a:r>
            <a:r>
              <a:rPr lang="en-US" sz="2300" b="1" dirty="0" smtClean="0">
                <a:solidFill>
                  <a:schemeClr val="bg1">
                    <a:lumMod val="50000"/>
                  </a:schemeClr>
                </a:solidFill>
                <a:cs typeface="Calibri" panose="020F0502020204030204" pitchFamily="34" charset="0"/>
              </a:rPr>
              <a:t>conventional and advanced biofuels”</a:t>
            </a:r>
          </a:p>
          <a:p>
            <a:pPr marL="457200" indent="-457200" hangingPunct="0">
              <a:buFont typeface="Arial" panose="020B0604020202020204" pitchFamily="34" charset="0"/>
              <a:buChar char="•"/>
            </a:pPr>
            <a:endParaRPr lang="en-US" sz="2300" b="1" dirty="0" smtClean="0">
              <a:solidFill>
                <a:schemeClr val="bg1">
                  <a:lumMod val="50000"/>
                </a:schemeClr>
              </a:solidFill>
              <a:cs typeface="Calibri" panose="020F0502020204030204" pitchFamily="34" charset="0"/>
            </a:endParaRPr>
          </a:p>
          <a:p>
            <a:pPr marL="457200" indent="-457200" hangingPunct="0">
              <a:buFont typeface="Arial" panose="020B0604020202020204" pitchFamily="34" charset="0"/>
              <a:buChar char="•"/>
            </a:pPr>
            <a:r>
              <a:rPr lang="en-US" sz="2300" b="1" dirty="0" smtClean="0">
                <a:solidFill>
                  <a:schemeClr val="bg1">
                    <a:lumMod val="50000"/>
                  </a:schemeClr>
                </a:solidFill>
                <a:cs typeface="Calibri" panose="020F0502020204030204" pitchFamily="34" charset="0"/>
              </a:rPr>
              <a:t>Prepared and submitted Task 39 progress report to IEA Bioenergy TCP</a:t>
            </a:r>
            <a:endParaRPr lang="en-US" sz="2300" b="1" dirty="0">
              <a:solidFill>
                <a:schemeClr val="bg1">
                  <a:lumMod val="50000"/>
                </a:schemeClr>
              </a:solidFill>
              <a:cs typeface="Calibri" panose="020F0502020204030204" pitchFamily="34" charset="0"/>
            </a:endParaRPr>
          </a:p>
          <a:p>
            <a:pPr marL="457200" indent="-457200" hangingPunct="0">
              <a:buFont typeface="Arial" panose="020B0604020202020204" pitchFamily="34" charset="0"/>
              <a:buChar char="•"/>
            </a:pPr>
            <a:endParaRPr lang="en-US" sz="2300" b="1" dirty="0">
              <a:solidFill>
                <a:schemeClr val="bg1">
                  <a:lumMod val="50000"/>
                </a:schemeClr>
              </a:solidFill>
              <a:cs typeface="Calibri" panose="020F0502020204030204" pitchFamily="34" charset="0"/>
            </a:endParaRPr>
          </a:p>
          <a:p>
            <a:pPr marL="457200" indent="-457200" hangingPunct="0">
              <a:buFont typeface="Arial" panose="020B0604020202020204" pitchFamily="34" charset="0"/>
              <a:buChar char="•"/>
            </a:pPr>
            <a:endParaRPr lang="en-US" sz="2300" b="1" dirty="0">
              <a:solidFill>
                <a:schemeClr val="bg1">
                  <a:lumMod val="50000"/>
                </a:schemeClr>
              </a:solidFill>
              <a:cs typeface="Calibri" panose="020F0502020204030204" pitchFamily="34" charset="0"/>
            </a:endParaRPr>
          </a:p>
          <a:p>
            <a:pPr marL="457200" lvl="0" indent="-457200" hangingPunct="0">
              <a:buFont typeface="Arial" panose="020B0604020202020204" pitchFamily="34" charset="0"/>
              <a:buChar char="•"/>
            </a:pPr>
            <a:endParaRPr lang="en-CA" sz="2700" b="1" dirty="0">
              <a:solidFill>
                <a:schemeClr val="bg1">
                  <a:lumMod val="50000"/>
                </a:schemeClr>
              </a:solidFill>
              <a:cs typeface="Calibri" panose="020F0502020204030204" pitchFamily="34" charset="0"/>
            </a:endParaRPr>
          </a:p>
          <a:p>
            <a:pPr marL="457200" lvl="0" hangingPunct="0"/>
            <a:r>
              <a:rPr lang="en-CA" dirty="0" smtClean="0">
                <a:latin typeface="+mj-lt"/>
              </a:rPr>
              <a:t>ask </a:t>
            </a:r>
            <a:r>
              <a:rPr lang="en-CA" dirty="0">
                <a:latin typeface="+mj-lt"/>
              </a:rPr>
              <a:t>43/Feedstocks)</a:t>
            </a:r>
            <a:endParaRPr lang="en-US" sz="2200" b="1" i="1" dirty="0">
              <a:solidFill>
                <a:schemeClr val="bg1">
                  <a:lumMod val="50000"/>
                </a:schemeClr>
              </a:solidFill>
              <a:latin typeface="+mj-lt"/>
              <a:cs typeface="Times New Roman" pitchFamily="18" charset="0"/>
            </a:endParaRPr>
          </a:p>
        </p:txBody>
      </p:sp>
      <p:sp>
        <p:nvSpPr>
          <p:cNvPr id="5" name="Text Box 24"/>
          <p:cNvSpPr txBox="1">
            <a:spLocks noChangeArrowheads="1"/>
          </p:cNvSpPr>
          <p:nvPr/>
        </p:nvSpPr>
        <p:spPr bwMode="auto">
          <a:xfrm>
            <a:off x="-60970" y="44625"/>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spTree>
    <p:extLst>
      <p:ext uri="{BB962C8B-B14F-4D97-AF65-F5344CB8AC3E}">
        <p14:creationId xmlns:p14="http://schemas.microsoft.com/office/powerpoint/2010/main" val="36800116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58180" y="620688"/>
            <a:ext cx="9001000" cy="4244239"/>
          </a:xfrm>
          <a:prstGeom prst="rect">
            <a:avLst/>
          </a:prstGeom>
          <a:noFill/>
          <a:ln w="9525">
            <a:noFill/>
            <a:miter lim="800000"/>
            <a:headEnd/>
            <a:tailEnd/>
          </a:ln>
        </p:spPr>
        <p:txBody>
          <a:bodyPr wrap="square" lIns="0" tIns="27432" rIns="0" bIns="0" rtlCol="0">
            <a:spAutoFit/>
          </a:bodyPr>
          <a:lstStyle/>
          <a:p>
            <a:r>
              <a:rPr lang="en-US" sz="3200" b="1" dirty="0">
                <a:solidFill>
                  <a:schemeClr val="bg1">
                    <a:lumMod val="50000"/>
                  </a:schemeClr>
                </a:solidFill>
                <a:latin typeface="+mj-lt"/>
                <a:cs typeface="Calibri" panose="020F0502020204030204" pitchFamily="34" charset="0"/>
              </a:rPr>
              <a:t>Programme of work for 2019-2021</a:t>
            </a:r>
          </a:p>
          <a:p>
            <a:endParaRPr lang="en-CA" sz="15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US" sz="2300" b="1" dirty="0">
                <a:solidFill>
                  <a:schemeClr val="bg1">
                    <a:lumMod val="50000"/>
                  </a:schemeClr>
                </a:solidFill>
                <a:cs typeface="Calibri" panose="020F0502020204030204" pitchFamily="34" charset="0"/>
              </a:rPr>
              <a:t>Techno-economic analysis (TEAs) of advanced biofuels (including feedstock/technology pathways), particularly for drop-in biofuels</a:t>
            </a:r>
          </a:p>
          <a:p>
            <a:pPr hangingPunct="0"/>
            <a:r>
              <a:rPr lang="en-CA" sz="1700" dirty="0">
                <a:solidFill>
                  <a:srgbClr val="FF0000"/>
                </a:solidFill>
              </a:rPr>
              <a:t>Lead by </a:t>
            </a:r>
            <a:r>
              <a:rPr lang="en-CA" sz="1700" u="sng" dirty="0">
                <a:solidFill>
                  <a:srgbClr val="FF0000"/>
                </a:solidFill>
              </a:rPr>
              <a:t>Duncan Akporiaye</a:t>
            </a:r>
            <a:r>
              <a:rPr lang="en-CA" sz="1700" dirty="0">
                <a:solidFill>
                  <a:srgbClr val="FF0000"/>
                </a:solidFill>
              </a:rPr>
              <a:t>, with input from Franziska Müller-Langer, Tomas Ekbom, Jin-Suk Lee and others</a:t>
            </a:r>
            <a:endParaRPr lang="en-US" sz="1700" dirty="0">
              <a:solidFill>
                <a:srgbClr val="FF0000"/>
              </a:solidFill>
            </a:endParaRPr>
          </a:p>
          <a:p>
            <a:pPr hangingPunct="0"/>
            <a:endParaRPr lang="en-US" sz="1500" b="1" dirty="0" smtClean="0">
              <a:solidFill>
                <a:schemeClr val="bg1">
                  <a:lumMod val="50000"/>
                </a:schemeClr>
              </a:solidFill>
              <a:cs typeface="Calibri" panose="020F0502020204030204" pitchFamily="34" charset="0"/>
            </a:endParaRPr>
          </a:p>
          <a:p>
            <a:pPr marL="457200" indent="-457200" hangingPunct="0">
              <a:buFont typeface="Arial" panose="020B0604020202020204" pitchFamily="34" charset="0"/>
              <a:buChar char="•"/>
            </a:pPr>
            <a:r>
              <a:rPr lang="en-US" sz="2300" b="1" dirty="0" smtClean="0">
                <a:solidFill>
                  <a:schemeClr val="bg1">
                    <a:lumMod val="50000"/>
                  </a:schemeClr>
                </a:solidFill>
                <a:cs typeface="Calibri" panose="020F0502020204030204" pitchFamily="34" charset="0"/>
              </a:rPr>
              <a:t>Review </a:t>
            </a:r>
            <a:r>
              <a:rPr lang="en-US" sz="2300" b="1" dirty="0">
                <a:solidFill>
                  <a:schemeClr val="bg1">
                    <a:lumMod val="50000"/>
                  </a:schemeClr>
                </a:solidFill>
                <a:cs typeface="Calibri" panose="020F0502020204030204" pitchFamily="34" charset="0"/>
              </a:rPr>
              <a:t>existing/proposed certifications used for oleochemical- and lignocellulosic-based biofuels supply chains; identify certification scheme improvement </a:t>
            </a:r>
            <a:r>
              <a:rPr lang="en-US" sz="2300" b="1" dirty="0" smtClean="0">
                <a:solidFill>
                  <a:schemeClr val="bg1">
                    <a:lumMod val="50000"/>
                  </a:schemeClr>
                </a:solidFill>
                <a:cs typeface="Calibri" panose="020F0502020204030204" pitchFamily="34" charset="0"/>
              </a:rPr>
              <a:t>opportunities</a:t>
            </a:r>
          </a:p>
          <a:p>
            <a:pPr hangingPunct="0"/>
            <a:r>
              <a:rPr lang="en-US" sz="1700" dirty="0" smtClean="0">
                <a:solidFill>
                  <a:srgbClr val="FF0000"/>
                </a:solidFill>
              </a:rPr>
              <a:t>Lead by </a:t>
            </a:r>
            <a:r>
              <a:rPr lang="en-US" sz="1700" u="sng" dirty="0" smtClean="0">
                <a:solidFill>
                  <a:srgbClr val="FF0000"/>
                </a:solidFill>
              </a:rPr>
              <a:t>Paul </a:t>
            </a:r>
            <a:r>
              <a:rPr lang="en-US" sz="1700" u="sng" dirty="0">
                <a:solidFill>
                  <a:srgbClr val="FF0000"/>
                </a:solidFill>
              </a:rPr>
              <a:t>Sinnige</a:t>
            </a:r>
            <a:r>
              <a:rPr lang="en-US" sz="1700" dirty="0">
                <a:solidFill>
                  <a:srgbClr val="FF0000"/>
                </a:solidFill>
              </a:rPr>
              <a:t>, with input from Mahmood Ebadian and others </a:t>
            </a:r>
          </a:p>
        </p:txBody>
      </p:sp>
      <p:sp>
        <p:nvSpPr>
          <p:cNvPr id="5" name="Text Box 24"/>
          <p:cNvSpPr txBox="1">
            <a:spLocks noChangeArrowheads="1"/>
          </p:cNvSpPr>
          <p:nvPr/>
        </p:nvSpPr>
        <p:spPr bwMode="auto">
          <a:xfrm>
            <a:off x="-26640" y="44625"/>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spTree>
    <p:extLst>
      <p:ext uri="{BB962C8B-B14F-4D97-AF65-F5344CB8AC3E}">
        <p14:creationId xmlns:p14="http://schemas.microsoft.com/office/powerpoint/2010/main" val="3800608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58180" y="620688"/>
            <a:ext cx="9001000" cy="4721292"/>
          </a:xfrm>
          <a:prstGeom prst="rect">
            <a:avLst/>
          </a:prstGeom>
          <a:noFill/>
          <a:ln w="9525">
            <a:noFill/>
            <a:miter lim="800000"/>
            <a:headEnd/>
            <a:tailEnd/>
          </a:ln>
        </p:spPr>
        <p:txBody>
          <a:bodyPr wrap="square" lIns="0" tIns="27432" rIns="0" bIns="0" rtlCol="0">
            <a:spAutoFit/>
          </a:bodyPr>
          <a:lstStyle/>
          <a:p>
            <a:r>
              <a:rPr lang="en-US" sz="3200" b="1" dirty="0">
                <a:solidFill>
                  <a:schemeClr val="bg1">
                    <a:lumMod val="50000"/>
                  </a:schemeClr>
                </a:solidFill>
                <a:latin typeface="+mj-lt"/>
                <a:cs typeface="Calibri" panose="020F0502020204030204" pitchFamily="34" charset="0"/>
              </a:rPr>
              <a:t>Programme of work for 2019-2021</a:t>
            </a:r>
          </a:p>
          <a:p>
            <a:endParaRPr lang="en-CA" sz="2700" b="1" dirty="0">
              <a:solidFill>
                <a:schemeClr val="bg1">
                  <a:lumMod val="50000"/>
                </a:schemeClr>
              </a:solidFill>
              <a:latin typeface="+mj-lt"/>
              <a:cs typeface="Calibri" panose="020F0502020204030204" pitchFamily="34" charset="0"/>
            </a:endParaRPr>
          </a:p>
          <a:p>
            <a:pPr marL="457200" indent="-457200" hangingPunct="0">
              <a:buFont typeface="Arial" panose="020B0604020202020204" pitchFamily="34" charset="0"/>
              <a:buChar char="•"/>
            </a:pPr>
            <a:r>
              <a:rPr lang="en-US" sz="2300" b="1" dirty="0">
                <a:solidFill>
                  <a:schemeClr val="bg1">
                    <a:lumMod val="50000"/>
                  </a:schemeClr>
                </a:solidFill>
                <a:cs typeface="Calibri" panose="020F0502020204030204" pitchFamily="34" charset="0"/>
              </a:rPr>
              <a:t>Assess successes and lessons learned for </a:t>
            </a:r>
            <a:r>
              <a:rPr lang="en-US" sz="2300" b="1" dirty="0" smtClean="0">
                <a:solidFill>
                  <a:schemeClr val="bg1">
                    <a:lumMod val="50000"/>
                  </a:schemeClr>
                </a:solidFill>
                <a:cs typeface="Calibri" panose="020F0502020204030204" pitchFamily="34" charset="0"/>
              </a:rPr>
              <a:t>conventional/ advanced </a:t>
            </a:r>
            <a:r>
              <a:rPr lang="en-US" sz="2300" b="1" dirty="0">
                <a:solidFill>
                  <a:schemeClr val="bg1">
                    <a:lumMod val="50000"/>
                  </a:schemeClr>
                </a:solidFill>
                <a:cs typeface="Calibri" panose="020F0502020204030204" pitchFamily="34" charset="0"/>
              </a:rPr>
              <a:t>biofuels deployment </a:t>
            </a:r>
            <a:endParaRPr lang="en-US" sz="2300" b="1" dirty="0" smtClean="0">
              <a:solidFill>
                <a:schemeClr val="bg1">
                  <a:lumMod val="50000"/>
                </a:schemeClr>
              </a:solidFill>
              <a:cs typeface="Calibri" panose="020F0502020204030204" pitchFamily="34" charset="0"/>
            </a:endParaRPr>
          </a:p>
          <a:p>
            <a:pPr hangingPunct="0"/>
            <a:r>
              <a:rPr lang="en-US" sz="1700" dirty="0" smtClean="0">
                <a:solidFill>
                  <a:srgbClr val="FF0000"/>
                </a:solidFill>
              </a:rPr>
              <a:t>Lead by </a:t>
            </a:r>
            <a:r>
              <a:rPr lang="en-US" sz="1700" u="sng" dirty="0" smtClean="0">
                <a:solidFill>
                  <a:srgbClr val="FF0000"/>
                </a:solidFill>
              </a:rPr>
              <a:t>Franziska </a:t>
            </a:r>
            <a:r>
              <a:rPr lang="en-US" sz="1700" u="sng" dirty="0">
                <a:solidFill>
                  <a:srgbClr val="FF0000"/>
                </a:solidFill>
              </a:rPr>
              <a:t>Müller-Langer</a:t>
            </a:r>
            <a:r>
              <a:rPr lang="en-US" sz="1700" dirty="0">
                <a:solidFill>
                  <a:srgbClr val="FF0000"/>
                </a:solidFill>
              </a:rPr>
              <a:t> with input from Tomas Ekbom and </a:t>
            </a:r>
            <a:r>
              <a:rPr lang="en-US" sz="1700" dirty="0" smtClean="0">
                <a:solidFill>
                  <a:srgbClr val="FF0000"/>
                </a:solidFill>
              </a:rPr>
              <a:t>others</a:t>
            </a:r>
          </a:p>
          <a:p>
            <a:pPr hangingPunct="0"/>
            <a:endParaRPr lang="en-US" sz="1700" dirty="0">
              <a:solidFill>
                <a:srgbClr val="FF0000"/>
              </a:solidFill>
            </a:endParaRPr>
          </a:p>
          <a:p>
            <a:pPr marL="457200" indent="-457200" hangingPunct="0">
              <a:buFont typeface="Arial" panose="020B0604020202020204" pitchFamily="34" charset="0"/>
              <a:buChar char="•"/>
            </a:pPr>
            <a:r>
              <a:rPr lang="en-US" sz="2300" b="1" dirty="0">
                <a:solidFill>
                  <a:schemeClr val="bg1">
                    <a:lumMod val="50000"/>
                  </a:schemeClr>
                </a:solidFill>
                <a:cs typeface="Calibri" panose="020F0502020204030204" pitchFamily="34" charset="0"/>
              </a:rPr>
              <a:t>Analyze biofuels production and use status in </a:t>
            </a:r>
            <a:r>
              <a:rPr lang="en-CA" sz="2300" b="1" dirty="0">
                <a:solidFill>
                  <a:schemeClr val="bg1">
                    <a:lumMod val="50000"/>
                  </a:schemeClr>
                </a:solidFill>
                <a:cs typeface="Calibri" panose="020F0502020204030204" pitchFamily="34" charset="0"/>
              </a:rPr>
              <a:t>non-IEA countries/emerging economies </a:t>
            </a:r>
          </a:p>
          <a:p>
            <a:pPr hangingPunct="0"/>
            <a:r>
              <a:rPr lang="en-CA" sz="1700" dirty="0" smtClean="0">
                <a:solidFill>
                  <a:srgbClr val="FF0000"/>
                </a:solidFill>
              </a:rPr>
              <a:t>Lead </a:t>
            </a:r>
            <a:r>
              <a:rPr lang="en-CA" sz="1700" dirty="0">
                <a:solidFill>
                  <a:srgbClr val="FF0000"/>
                </a:solidFill>
              </a:rPr>
              <a:t>by </a:t>
            </a:r>
            <a:r>
              <a:rPr lang="en-CA" sz="1700" u="sng" dirty="0">
                <a:solidFill>
                  <a:srgbClr val="FF0000"/>
                </a:solidFill>
              </a:rPr>
              <a:t>Glaucia Mendes Souza </a:t>
            </a:r>
            <a:r>
              <a:rPr lang="en-CA" sz="1700" dirty="0">
                <a:solidFill>
                  <a:srgbClr val="FF0000"/>
                </a:solidFill>
              </a:rPr>
              <a:t>and </a:t>
            </a:r>
            <a:r>
              <a:rPr lang="en-CA" sz="1700" dirty="0" smtClean="0">
                <a:solidFill>
                  <a:srgbClr val="FF0000"/>
                </a:solidFill>
              </a:rPr>
              <a:t>others</a:t>
            </a:r>
          </a:p>
          <a:p>
            <a:pPr hangingPunct="0"/>
            <a:endParaRPr lang="en-CA" sz="1700" dirty="0">
              <a:solidFill>
                <a:srgbClr val="FF0000"/>
              </a:solidFill>
            </a:endParaRPr>
          </a:p>
          <a:p>
            <a:pPr marL="342900" indent="-342900" hangingPunct="0">
              <a:buFont typeface="Arial" panose="020B0604020202020204" pitchFamily="34" charset="0"/>
              <a:buChar char="•"/>
            </a:pPr>
            <a:r>
              <a:rPr lang="en-US" sz="2300" b="1" dirty="0">
                <a:solidFill>
                  <a:schemeClr val="bg1">
                    <a:lumMod val="50000"/>
                  </a:schemeClr>
                </a:solidFill>
                <a:cs typeface="Calibri" panose="020F0502020204030204" pitchFamily="34" charset="0"/>
              </a:rPr>
              <a:t>Extend analysis of issues limiting efficient integration of advanced biofuels into existing infrastructure and engines and bio-crude intermediates co-processing in petroleum </a:t>
            </a:r>
            <a:r>
              <a:rPr lang="en-US" sz="2300" b="1" dirty="0" smtClean="0">
                <a:solidFill>
                  <a:schemeClr val="bg1">
                    <a:lumMod val="50000"/>
                  </a:schemeClr>
                </a:solidFill>
                <a:cs typeface="Calibri" panose="020F0502020204030204" pitchFamily="34" charset="0"/>
              </a:rPr>
              <a:t>refineries</a:t>
            </a:r>
          </a:p>
          <a:p>
            <a:pPr hangingPunct="0"/>
            <a:r>
              <a:rPr lang="en-US" sz="1700" dirty="0">
                <a:solidFill>
                  <a:srgbClr val="FF0000"/>
                </a:solidFill>
              </a:rPr>
              <a:t>Lead by </a:t>
            </a:r>
            <a:r>
              <a:rPr lang="en-US" sz="1700" u="sng" dirty="0">
                <a:solidFill>
                  <a:srgbClr val="FF0000"/>
                </a:solidFill>
              </a:rPr>
              <a:t>Steven Rogers </a:t>
            </a:r>
            <a:r>
              <a:rPr lang="en-US" sz="1700" dirty="0">
                <a:solidFill>
                  <a:srgbClr val="FF0000"/>
                </a:solidFill>
              </a:rPr>
              <a:t>and </a:t>
            </a:r>
            <a:r>
              <a:rPr lang="en-US" sz="1700" u="sng" dirty="0">
                <a:solidFill>
                  <a:srgbClr val="FF0000"/>
                </a:solidFill>
              </a:rPr>
              <a:t>Paul </a:t>
            </a:r>
            <a:r>
              <a:rPr lang="en-US" sz="1700" u="sng" dirty="0" smtClean="0">
                <a:solidFill>
                  <a:srgbClr val="FF0000"/>
                </a:solidFill>
              </a:rPr>
              <a:t>Bennet</a:t>
            </a:r>
            <a:endParaRPr lang="en-US" sz="1700" dirty="0">
              <a:solidFill>
                <a:srgbClr val="FF0000"/>
              </a:solidFill>
            </a:endParaRPr>
          </a:p>
        </p:txBody>
      </p:sp>
      <p:sp>
        <p:nvSpPr>
          <p:cNvPr id="5" name="Text Box 24"/>
          <p:cNvSpPr txBox="1">
            <a:spLocks noChangeArrowheads="1"/>
          </p:cNvSpPr>
          <p:nvPr/>
        </p:nvSpPr>
        <p:spPr bwMode="auto">
          <a:xfrm>
            <a:off x="-26640" y="44625"/>
            <a:ext cx="5652120"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400" b="1" dirty="0">
              <a:solidFill>
                <a:srgbClr val="F2F2F2"/>
              </a:solidFill>
              <a:latin typeface="Trebuchet MS"/>
              <a:ea typeface="Times New Roman"/>
              <a:cs typeface="Times New Roman"/>
            </a:endParaRPr>
          </a:p>
        </p:txBody>
      </p:sp>
    </p:spTree>
    <p:extLst>
      <p:ext uri="{BB962C8B-B14F-4D97-AF65-F5344CB8AC3E}">
        <p14:creationId xmlns:p14="http://schemas.microsoft.com/office/powerpoint/2010/main" val="380714822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ntitled 1">
  <a:themeElements>
    <a:clrScheme name="">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fontScheme name="1_untitled 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CA" sz="2400" b="1" i="0" u="none" strike="noStrike" cap="none" normalizeH="0" baseline="0" smtClean="0">
            <a:ln>
              <a:noFill/>
            </a:ln>
            <a:solidFill>
              <a:schemeClr val="tx1"/>
            </a:solidFill>
            <a:effectLst/>
            <a:latin typeface="Trebuchet MS" pitchFamily="34" charset="0"/>
          </a:defRPr>
        </a:defPPr>
      </a:lstStyle>
    </a:spDef>
    <a:lnDef>
      <a:spPr bwMode="auto">
        <a:solidFill>
          <a:schemeClr val="accent1"/>
        </a:solidFill>
        <a:ln w="9525" cap="flat" cmpd="sng" algn="ctr">
          <a:solidFill>
            <a:schemeClr val="bg2"/>
          </a:solidFill>
          <a:prstDash val="solid"/>
          <a:round/>
          <a:headEnd type="none" w="med" len="med"/>
          <a:tailEnd type="none" w="med" len="med"/>
        </a:ln>
        <a:effectLst/>
      </a:spPr>
      <a:bodyPr/>
      <a:lstStyle/>
    </a:lnDef>
    <a:txDef>
      <a:spPr bwMode="auto">
        <a:solidFill>
          <a:srgbClr val="4F81BD"/>
        </a:solidFill>
        <a:ln w="9525">
          <a:noFill/>
          <a:miter lim="800000"/>
          <a:headEnd/>
          <a:tailEnd/>
        </a:ln>
      </a:spPr>
      <a:bodyPr lIns="0" tIns="27432" rIns="0" bIns="0"/>
      <a:lstStyle>
        <a:defPPr algn="ctr">
          <a:defRPr sz="1000" i="1" dirty="0">
            <a:solidFill>
              <a:srgbClr val="FFFFFF"/>
            </a:solidFill>
            <a:latin typeface="Calibri" pitchFamily="34" charset="0"/>
            <a:cs typeface="Times New Roman" pitchFamily="18" charset="0"/>
          </a:defRPr>
        </a:defPPr>
      </a:lstStyle>
    </a:txDef>
  </a:objectDefaults>
  <a:extraClrSchemeLst>
    <a:extraClrScheme>
      <a:clrScheme name="1_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7892</TotalTime>
  <Words>1062</Words>
  <Application>Microsoft Office PowerPoint</Application>
  <PresentationFormat>On-screen Show (4:3)</PresentationFormat>
  <Paragraphs>174</Paragraphs>
  <Slides>14</Slides>
  <Notes>9</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2" baseType="lpstr">
      <vt:lpstr>Arial</vt:lpstr>
      <vt:lpstr>Calibri</vt:lpstr>
      <vt:lpstr>MS Mincho</vt:lpstr>
      <vt:lpstr>Times New Roman</vt:lpstr>
      <vt:lpstr>Trebuchet MS</vt:lpstr>
      <vt:lpstr>Wingdings</vt:lpstr>
      <vt:lpstr>1_untitled 1</vt:lpstr>
      <vt:lpstr>Document</vt:lpstr>
      <vt:lpstr>Welcome to the IEA Bioenergy Task 39 Business Meeting                    16-17 September 2019 Stockholm, Sweden</vt:lpstr>
      <vt:lpstr>Monday, 16 September 2019</vt:lpstr>
      <vt:lpstr>Monday, 16 September 2019</vt:lpstr>
      <vt:lpstr>Monday, 16 September 2019</vt:lpstr>
      <vt:lpstr>Tuesday, 17 September 2019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GANTT Chart of Task 39 Deliverables Status, 2019-2021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from Sergios Karatzos</dc:creator>
  <cp:lastModifiedBy>Saddler, Jack</cp:lastModifiedBy>
  <cp:revision>261</cp:revision>
  <dcterms:created xsi:type="dcterms:W3CDTF">2012-10-02T19:00:21Z</dcterms:created>
  <dcterms:modified xsi:type="dcterms:W3CDTF">2019-09-23T16:31:19Z</dcterms:modified>
</cp:coreProperties>
</file>