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67" r:id="rId2"/>
    <p:sldId id="330" r:id="rId3"/>
    <p:sldId id="332" r:id="rId4"/>
    <p:sldId id="269" r:id="rId5"/>
    <p:sldId id="379" r:id="rId6"/>
    <p:sldId id="380" r:id="rId7"/>
    <p:sldId id="274" r:id="rId8"/>
    <p:sldId id="337" r:id="rId9"/>
    <p:sldId id="331" r:id="rId10"/>
    <p:sldId id="320" r:id="rId11"/>
    <p:sldId id="342" r:id="rId12"/>
    <p:sldId id="303" r:id="rId13"/>
  </p:sldIdLst>
  <p:sldSz cx="9144000" cy="6858000" type="screen4x3"/>
  <p:notesSz cx="6789738" cy="99298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560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E99AA"/>
    <a:srgbClr val="717F81"/>
    <a:srgbClr val="A3A86B"/>
    <a:srgbClr val="717F6B"/>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930" autoAdjust="0"/>
    <p:restoredTop sz="87101" autoAdjust="0"/>
  </p:normalViewPr>
  <p:slideViewPr>
    <p:cSldViewPr>
      <p:cViewPr varScale="1">
        <p:scale>
          <a:sx n="69" d="100"/>
          <a:sy n="69" d="100"/>
        </p:scale>
        <p:origin x="1536" y="34"/>
      </p:cViewPr>
      <p:guideLst>
        <p:guide orient="horz" pos="2160"/>
        <p:guide pos="2880"/>
        <p:guide pos="5602"/>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sz="1200" b="1" i="0" baseline="0" dirty="0">
                <a:effectLst/>
                <a:latin typeface="+mn-lt"/>
              </a:rPr>
              <a:t>Beviljat stödbelopp per åtgärdskategori (Mkr)</a:t>
            </a:r>
            <a:endParaRPr lang="sv-SE" sz="1200" dirty="0">
              <a:effectLst/>
              <a:latin typeface="+mn-lt"/>
            </a:endParaRPr>
          </a:p>
          <a:p>
            <a:pPr>
              <a:defRPr/>
            </a:pPr>
            <a:r>
              <a:rPr lang="sv-SE" sz="1200" b="0" i="0" baseline="0" dirty="0">
                <a:effectLst/>
                <a:latin typeface="+mn-lt"/>
              </a:rPr>
              <a:t>Totalt: 4,7  miljarder kronor</a:t>
            </a:r>
            <a:endParaRPr lang="sv-SE" sz="1200" dirty="0">
              <a:effectLst/>
              <a:latin typeface="+mn-l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071567724312834"/>
          <c:y val="0.15199074074074073"/>
          <c:w val="0.85872875920120895"/>
          <c:h val="0.55643856472911457"/>
        </c:manualLayout>
      </c:layout>
      <c:barChart>
        <c:barDir val="col"/>
        <c:grouping val="clustered"/>
        <c:varyColors val="0"/>
        <c:ser>
          <c:idx val="0"/>
          <c:order val="0"/>
          <c:spPr>
            <a:solidFill>
              <a:schemeClr val="tx2">
                <a:lumMod val="60000"/>
                <a:lumOff val="40000"/>
              </a:schemeClr>
            </a:solidFill>
            <a:ln>
              <a:solidFill>
                <a:srgbClr val="FFC033"/>
              </a:solidFill>
            </a:ln>
            <a:effectLst/>
          </c:spPr>
          <c:invertIfNegative val="0"/>
          <c:dLbls>
            <c:dLbl>
              <c:idx val="10"/>
              <c:numFmt formatCode="#,##0.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0-58FC-4135-A4DB-2445D446BC6E}"/>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'[1]Data till grafer (Statiskt)'!$Y$2:$Y$12</c:f>
              <c:strCache>
                <c:ptCount val="11"/>
                <c:pt idx="0">
                  <c:v>Energikonvertering</c:v>
                </c:pt>
                <c:pt idx="1">
                  <c:v>Produktion biogas</c:v>
                </c:pt>
                <c:pt idx="2">
                  <c:v>Transport</c:v>
                </c:pt>
                <c:pt idx="3">
                  <c:v>Laddstation</c:v>
                </c:pt>
                <c:pt idx="4">
                  <c:v>Energieffektivisering</c:v>
                </c:pt>
                <c:pt idx="5">
                  <c:v>Avfall</c:v>
                </c:pt>
                <c:pt idx="6">
                  <c:v>Infrastruktur</c:v>
                </c:pt>
                <c:pt idx="7">
                  <c:v>Fordon</c:v>
                </c:pt>
                <c:pt idx="8">
                  <c:v>Informationsinsatser</c:v>
                </c:pt>
                <c:pt idx="9">
                  <c:v>Gasutsläpp</c:v>
                </c:pt>
                <c:pt idx="10">
                  <c:v>Övrigt</c:v>
                </c:pt>
              </c:strCache>
            </c:strRef>
          </c:cat>
          <c:val>
            <c:numRef>
              <c:f>'[1]Data till grafer (Statiskt)'!$AA$2:$AA$12</c:f>
              <c:numCache>
                <c:formatCode>General</c:formatCode>
                <c:ptCount val="11"/>
                <c:pt idx="0">
                  <c:v>1464.3130860000001</c:v>
                </c:pt>
                <c:pt idx="1">
                  <c:v>1041.9209490000001</c:v>
                </c:pt>
                <c:pt idx="2">
                  <c:v>968.87197700000002</c:v>
                </c:pt>
                <c:pt idx="3">
                  <c:v>448.41320999999999</c:v>
                </c:pt>
                <c:pt idx="4">
                  <c:v>250.403729</c:v>
                </c:pt>
                <c:pt idx="5">
                  <c:v>226.27378899999999</c:v>
                </c:pt>
                <c:pt idx="6">
                  <c:v>135.98966999999999</c:v>
                </c:pt>
                <c:pt idx="7">
                  <c:v>116.53344300000001</c:v>
                </c:pt>
                <c:pt idx="8">
                  <c:v>55.679850999999999</c:v>
                </c:pt>
                <c:pt idx="9">
                  <c:v>44.297051000000003</c:v>
                </c:pt>
                <c:pt idx="10">
                  <c:v>0.48958000000000002</c:v>
                </c:pt>
              </c:numCache>
            </c:numRef>
          </c:val>
          <c:extLst>
            <c:ext xmlns:c16="http://schemas.microsoft.com/office/drawing/2014/chart" uri="{C3380CC4-5D6E-409C-BE32-E72D297353CC}">
              <c16:uniqueId val="{00000001-58FC-4135-A4DB-2445D446BC6E}"/>
            </c:ext>
          </c:extLst>
        </c:ser>
        <c:dLbls>
          <c:showLegendKey val="0"/>
          <c:showVal val="0"/>
          <c:showCatName val="0"/>
          <c:showSerName val="0"/>
          <c:showPercent val="0"/>
          <c:showBubbleSize val="0"/>
        </c:dLbls>
        <c:gapWidth val="180"/>
        <c:overlap val="-27"/>
        <c:axId val="413687712"/>
        <c:axId val="413686400"/>
      </c:barChart>
      <c:catAx>
        <c:axId val="413687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3686400"/>
        <c:crossesAt val="0"/>
        <c:auto val="1"/>
        <c:lblAlgn val="ctr"/>
        <c:lblOffset val="100"/>
        <c:noMultiLvlLbl val="0"/>
      </c:catAx>
      <c:valAx>
        <c:axId val="413686400"/>
        <c:scaling>
          <c:orientation val="minMax"/>
          <c:max val="1600"/>
          <c:min val="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36877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2220" cy="496491"/>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5947" y="0"/>
            <a:ext cx="2942220" cy="496491"/>
          </a:xfrm>
          <a:prstGeom prst="rect">
            <a:avLst/>
          </a:prstGeom>
        </p:spPr>
        <p:txBody>
          <a:bodyPr vert="horz" lIns="91440" tIns="45720" rIns="91440" bIns="45720" rtlCol="0"/>
          <a:lstStyle>
            <a:lvl1pPr algn="r">
              <a:defRPr sz="1200"/>
            </a:lvl1pPr>
          </a:lstStyle>
          <a:p>
            <a:fld id="{6383DBC0-0F7A-4446-B3F1-27989A0A6FB2}" type="datetimeFigureOut">
              <a:rPr lang="sv-SE" smtClean="0"/>
              <a:t>2019-09-16</a:t>
            </a:fld>
            <a:endParaRPr lang="sv-SE"/>
          </a:p>
        </p:txBody>
      </p:sp>
      <p:sp>
        <p:nvSpPr>
          <p:cNvPr id="4" name="Platshållare för sidfot 3"/>
          <p:cNvSpPr>
            <a:spLocks noGrp="1"/>
          </p:cNvSpPr>
          <p:nvPr>
            <p:ph type="ftr" sz="quarter" idx="2"/>
          </p:nvPr>
        </p:nvSpPr>
        <p:spPr>
          <a:xfrm>
            <a:off x="0" y="9431599"/>
            <a:ext cx="2942220" cy="496491"/>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5947" y="9431599"/>
            <a:ext cx="2942220" cy="496491"/>
          </a:xfrm>
          <a:prstGeom prst="rect">
            <a:avLst/>
          </a:prstGeom>
        </p:spPr>
        <p:txBody>
          <a:bodyPr vert="horz" lIns="91440" tIns="45720" rIns="91440" bIns="45720" rtlCol="0" anchor="b"/>
          <a:lstStyle>
            <a:lvl1pPr algn="r">
              <a:defRPr sz="1200"/>
            </a:lvl1pPr>
          </a:lstStyle>
          <a:p>
            <a:fld id="{14A54FFB-0A79-4B74-8413-8BB244BC9349}" type="slidenum">
              <a:rPr lang="sv-SE" smtClean="0"/>
              <a:t>‹#›</a:t>
            </a:fld>
            <a:endParaRPr lang="sv-SE"/>
          </a:p>
        </p:txBody>
      </p:sp>
    </p:spTree>
    <p:extLst>
      <p:ext uri="{BB962C8B-B14F-4D97-AF65-F5344CB8AC3E}">
        <p14:creationId xmlns:p14="http://schemas.microsoft.com/office/powerpoint/2010/main" val="38930252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2220" cy="496491"/>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45947" y="0"/>
            <a:ext cx="2942220" cy="496491"/>
          </a:xfrm>
          <a:prstGeom prst="rect">
            <a:avLst/>
          </a:prstGeom>
        </p:spPr>
        <p:txBody>
          <a:bodyPr vert="horz" lIns="91440" tIns="45720" rIns="91440" bIns="45720" rtlCol="0"/>
          <a:lstStyle>
            <a:lvl1pPr algn="r">
              <a:defRPr sz="1200"/>
            </a:lvl1pPr>
          </a:lstStyle>
          <a:p>
            <a:fld id="{95C1DA4F-C733-4485-BCAA-ED66A1937FEB}" type="datetimeFigureOut">
              <a:rPr lang="sv-SE" smtClean="0"/>
              <a:t>2019-09-16</a:t>
            </a:fld>
            <a:endParaRPr lang="sv-SE"/>
          </a:p>
        </p:txBody>
      </p:sp>
      <p:sp>
        <p:nvSpPr>
          <p:cNvPr id="4" name="Platshållare för bildobjekt 3"/>
          <p:cNvSpPr>
            <a:spLocks noGrp="1" noRot="1" noChangeAspect="1"/>
          </p:cNvSpPr>
          <p:nvPr>
            <p:ph type="sldImg" idx="2"/>
          </p:nvPr>
        </p:nvSpPr>
        <p:spPr>
          <a:xfrm>
            <a:off x="912813" y="744538"/>
            <a:ext cx="4964112" cy="372427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8974" y="4716661"/>
            <a:ext cx="5431790" cy="4468416"/>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1599"/>
            <a:ext cx="2942220" cy="496491"/>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45947" y="9431599"/>
            <a:ext cx="2942220" cy="496491"/>
          </a:xfrm>
          <a:prstGeom prst="rect">
            <a:avLst/>
          </a:prstGeom>
        </p:spPr>
        <p:txBody>
          <a:bodyPr vert="horz" lIns="91440" tIns="45720" rIns="91440" bIns="45720" rtlCol="0" anchor="b"/>
          <a:lstStyle>
            <a:lvl1pPr algn="r">
              <a:defRPr sz="1200"/>
            </a:lvl1pPr>
          </a:lstStyle>
          <a:p>
            <a:fld id="{97AE7156-62F3-4CA3-9C03-D68BF7374B4F}" type="slidenum">
              <a:rPr lang="sv-SE" smtClean="0"/>
              <a:t>‹#›</a:t>
            </a:fld>
            <a:endParaRPr lang="sv-SE"/>
          </a:p>
        </p:txBody>
      </p:sp>
    </p:spTree>
    <p:extLst>
      <p:ext uri="{BB962C8B-B14F-4D97-AF65-F5344CB8AC3E}">
        <p14:creationId xmlns:p14="http://schemas.microsoft.com/office/powerpoint/2010/main" val="2767279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rPr>
              <a:t>Repetition - snabbt</a:t>
            </a:r>
          </a:p>
          <a:p>
            <a:pPr marL="0" marR="0" indent="0" algn="l" defTabSz="914400" rtl="0" eaLnBrk="1" fontAlgn="auto" latinLnBrk="0" hangingPunct="1">
              <a:lnSpc>
                <a:spcPct val="100000"/>
              </a:lnSpc>
              <a:spcBef>
                <a:spcPts val="0"/>
              </a:spcBef>
              <a:spcAft>
                <a:spcPts val="0"/>
              </a:spcAft>
              <a:buClrTx/>
              <a:buSzTx/>
              <a:buFontTx/>
              <a:buNone/>
              <a:tabLst/>
              <a:defRPr/>
            </a:pPr>
            <a:endParaRPr lang="sv-SE" dirty="0"/>
          </a:p>
          <a:p>
            <a:endParaRPr lang="sv-SE" dirty="0"/>
          </a:p>
        </p:txBody>
      </p:sp>
      <p:sp>
        <p:nvSpPr>
          <p:cNvPr id="4" name="Platshållare för bildnummer 3"/>
          <p:cNvSpPr>
            <a:spLocks noGrp="1"/>
          </p:cNvSpPr>
          <p:nvPr>
            <p:ph type="sldNum" sz="quarter" idx="10"/>
          </p:nvPr>
        </p:nvSpPr>
        <p:spPr/>
        <p:txBody>
          <a:bodyPr/>
          <a:lstStyle/>
          <a:p>
            <a:fld id="{97AE7156-62F3-4CA3-9C03-D68BF7374B4F}" type="slidenum">
              <a:rPr lang="sv-SE" smtClean="0"/>
              <a:t>2</a:t>
            </a:fld>
            <a:endParaRPr lang="sv-SE"/>
          </a:p>
        </p:txBody>
      </p:sp>
    </p:spTree>
    <p:extLst>
      <p:ext uri="{BB962C8B-B14F-4D97-AF65-F5344CB8AC3E}">
        <p14:creationId xmlns:p14="http://schemas.microsoft.com/office/powerpoint/2010/main" val="4177395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punktlista, diagram">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688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npassad layou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143000"/>
          </a:xfrm>
          <a:prstGeom prst="rect">
            <a:avLst/>
          </a:prstGeom>
        </p:spPr>
        <p:txBody>
          <a:bodyPr vert="horz"/>
          <a:lstStyle/>
          <a:p>
            <a:r>
              <a:rPr lang="sv-SE"/>
              <a:t>Klicka här för att ändra format</a:t>
            </a:r>
          </a:p>
        </p:txBody>
      </p:sp>
      <p:sp>
        <p:nvSpPr>
          <p:cNvPr id="3" name="Rectangle 8"/>
          <p:cNvSpPr/>
          <p:nvPr userDrawn="1"/>
        </p:nvSpPr>
        <p:spPr>
          <a:xfrm>
            <a:off x="0" y="0"/>
            <a:ext cx="9144000" cy="6858000"/>
          </a:xfrm>
          <a:prstGeom prst="rect">
            <a:avLst/>
          </a:prstGeom>
          <a:solidFill>
            <a:srgbClr val="FFC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3907" y="1217052"/>
            <a:ext cx="7116187" cy="4423896"/>
          </a:xfrm>
          <a:prstGeom prst="rect">
            <a:avLst/>
          </a:prstGeom>
        </p:spPr>
      </p:pic>
    </p:spTree>
    <p:extLst>
      <p:ext uri="{BB962C8B-B14F-4D97-AF65-F5344CB8AC3E}">
        <p14:creationId xmlns:p14="http://schemas.microsoft.com/office/powerpoint/2010/main" val="1265647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a:lstStyle/>
          <a:p>
            <a:fld id="{A3F0F9A7-3E51-9349-9D1C-3C8183636903}" type="datetimeFigureOut">
              <a:rPr lang="en-US" smtClean="0"/>
              <a:t>9/16/2019</a:t>
            </a:fld>
            <a:endParaRPr lang="en-US"/>
          </a:p>
        </p:txBody>
      </p:sp>
      <p:sp>
        <p:nvSpPr>
          <p:cNvPr id="3" name="Footer Placeholder 2"/>
          <p:cNvSpPr>
            <a:spLocks noGrp="1"/>
          </p:cNvSpPr>
          <p:nvPr>
            <p:ph type="ftr" sz="quarter" idx="11"/>
          </p:nvPr>
        </p:nvSpPr>
        <p:spPr>
          <a:xfrm>
            <a:off x="3028950" y="6356350"/>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0"/>
            <a:ext cx="2057400" cy="365125"/>
          </a:xfrm>
          <a:prstGeom prst="rect">
            <a:avLst/>
          </a:prstGeom>
        </p:spPr>
        <p:txBody>
          <a:bodyPr/>
          <a:lstStyle/>
          <a:p>
            <a:fld id="{BA766B3C-3373-694B-8E9D-D58F58EB6FEC}" type="slidenum">
              <a:rPr lang="en-US" smtClean="0"/>
              <a:t>‹#›</a:t>
            </a:fld>
            <a:endParaRPr lang="en-US"/>
          </a:p>
        </p:txBody>
      </p:sp>
    </p:spTree>
    <p:extLst>
      <p:ext uri="{BB962C8B-B14F-4D97-AF65-F5344CB8AC3E}">
        <p14:creationId xmlns:p14="http://schemas.microsoft.com/office/powerpoint/2010/main" val="645147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Rubrik, punktlista, diagram">
    <p:spTree>
      <p:nvGrpSpPr>
        <p:cNvPr id="1" name=""/>
        <p:cNvGrpSpPr/>
        <p:nvPr/>
      </p:nvGrpSpPr>
      <p:grpSpPr>
        <a:xfrm>
          <a:off x="0" y="0"/>
          <a:ext cx="0" cy="0"/>
          <a:chOff x="0" y="0"/>
          <a:chExt cx="0" cy="0"/>
        </a:xfrm>
      </p:grpSpPr>
      <p:sp>
        <p:nvSpPr>
          <p:cNvPr id="2" name="Rubrik 1"/>
          <p:cNvSpPr>
            <a:spLocks noGrp="1"/>
          </p:cNvSpPr>
          <p:nvPr>
            <p:ph type="title"/>
          </p:nvPr>
        </p:nvSpPr>
        <p:spPr>
          <a:xfrm>
            <a:off x="824400" y="619200"/>
            <a:ext cx="7344000" cy="1224000"/>
          </a:xfrm>
          <a:prstGeom prst="rect">
            <a:avLst/>
          </a:prstGeom>
        </p:spPr>
        <p:txBody>
          <a:bodyPr anchor="t">
            <a:noAutofit/>
          </a:bodyPr>
          <a:lstStyle>
            <a:lvl1pPr algn="l">
              <a:defRPr sz="3000" b="1">
                <a:latin typeface="Arial" pitchFamily="34" charset="0"/>
                <a:cs typeface="Arial" pitchFamily="34" charset="0"/>
              </a:defRPr>
            </a:lvl1pPr>
          </a:lstStyle>
          <a:p>
            <a:r>
              <a:rPr lang="sv-SE"/>
              <a:t>Klicka här för att ändra format</a:t>
            </a:r>
            <a:endParaRPr lang="sv-SE" dirty="0"/>
          </a:p>
        </p:txBody>
      </p:sp>
      <p:sp>
        <p:nvSpPr>
          <p:cNvPr id="3" name="Platshållare för innehåll 2"/>
          <p:cNvSpPr>
            <a:spLocks noGrp="1"/>
          </p:cNvSpPr>
          <p:nvPr>
            <p:ph idx="1"/>
          </p:nvPr>
        </p:nvSpPr>
        <p:spPr>
          <a:xfrm>
            <a:off x="824400" y="1926000"/>
            <a:ext cx="7344000" cy="3888000"/>
          </a:xfrm>
          <a:prstGeom prst="rect">
            <a:avLst/>
          </a:prstGeom>
        </p:spPr>
        <p:txBody>
          <a:bodyPr>
            <a:noAutofit/>
          </a:bodyPr>
          <a:lstStyle>
            <a:lvl1pPr>
              <a:defRPr sz="2400">
                <a:latin typeface="Arial" pitchFamily="34" charset="0"/>
                <a:cs typeface="Arial" pitchFamily="34" charset="0"/>
              </a:defRPr>
            </a:lvl1pPr>
            <a:lvl2pPr>
              <a:defRPr sz="2400">
                <a:latin typeface="Arial" pitchFamily="34" charset="0"/>
                <a:cs typeface="Arial" pitchFamily="34" charset="0"/>
              </a:defRPr>
            </a:lvl2pPr>
            <a:lvl3pPr marL="756000" indent="-252000">
              <a:buFont typeface="Wingdings" pitchFamily="2" charset="2"/>
              <a:buChar char="§"/>
              <a:defRPr>
                <a:latin typeface="Arial" pitchFamily="34" charset="0"/>
                <a:cs typeface="Arial" pitchFamily="34" charset="0"/>
              </a:defRPr>
            </a:lvl3pPr>
            <a:lvl4pPr>
              <a:defRPr sz="2400">
                <a:latin typeface="Arial" pitchFamily="34" charset="0"/>
                <a:cs typeface="Arial" pitchFamily="34" charset="0"/>
              </a:defRPr>
            </a:lvl4pPr>
            <a:lvl5pPr>
              <a:defRPr sz="2400">
                <a:latin typeface="Arial" pitchFamily="34" charset="0"/>
                <a:cs typeface="Arial" pitchFamily="34" charset="0"/>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p:cNvSpPr>
            <a:spLocks noGrp="1"/>
          </p:cNvSpPr>
          <p:nvPr>
            <p:ph type="dt" sz="half" idx="10"/>
          </p:nvPr>
        </p:nvSpPr>
        <p:spPr>
          <a:xfrm>
            <a:off x="3099600" y="6460340"/>
            <a:ext cx="752320" cy="252000"/>
          </a:xfrm>
          <a:prstGeom prst="rect">
            <a:avLst/>
          </a:prstGeom>
        </p:spPr>
        <p:txBody>
          <a:bodyPr/>
          <a:lstStyle/>
          <a:p>
            <a:fld id="{31F8AAC4-2748-4E53-A84E-4A6AD65B6C1B}" type="datetime1">
              <a:rPr lang="sv-SE" smtClean="0"/>
              <a:t>2019-09-16</a:t>
            </a:fld>
            <a:endParaRPr lang="sv-SE" dirty="0"/>
          </a:p>
        </p:txBody>
      </p:sp>
      <p:sp>
        <p:nvSpPr>
          <p:cNvPr id="5" name="Platshållare för sidfot 4"/>
          <p:cNvSpPr>
            <a:spLocks noGrp="1"/>
          </p:cNvSpPr>
          <p:nvPr>
            <p:ph type="ftr" sz="quarter" idx="11"/>
          </p:nvPr>
        </p:nvSpPr>
        <p:spPr>
          <a:xfrm>
            <a:off x="92990" y="6460340"/>
            <a:ext cx="3038850" cy="252000"/>
          </a:xfrm>
          <a:prstGeom prst="rect">
            <a:avLst/>
          </a:prstGeom>
        </p:spPr>
        <p:txBody>
          <a:bodyPr/>
          <a:lstStyle/>
          <a:p>
            <a:pPr algn="l"/>
            <a:r>
              <a:rPr lang="sv-SE" dirty="0"/>
              <a:t>Naturvårdsverket | Swedish </a:t>
            </a:r>
            <a:r>
              <a:rPr lang="sv-SE" dirty="0" err="1"/>
              <a:t>Environmental</a:t>
            </a:r>
            <a:r>
              <a:rPr lang="sv-SE" dirty="0"/>
              <a:t> </a:t>
            </a:r>
            <a:r>
              <a:rPr lang="sv-SE" dirty="0" err="1"/>
              <a:t>Protection</a:t>
            </a:r>
            <a:r>
              <a:rPr lang="sv-SE" dirty="0"/>
              <a:t> Agency</a:t>
            </a:r>
          </a:p>
        </p:txBody>
      </p:sp>
      <p:sp>
        <p:nvSpPr>
          <p:cNvPr id="6" name="Platshållare för bildnummer 5"/>
          <p:cNvSpPr>
            <a:spLocks noGrp="1"/>
          </p:cNvSpPr>
          <p:nvPr>
            <p:ph type="sldNum" sz="quarter" idx="12"/>
          </p:nvPr>
        </p:nvSpPr>
        <p:spPr>
          <a:xfrm>
            <a:off x="3837600" y="6460340"/>
            <a:ext cx="360000" cy="252000"/>
          </a:xfrm>
          <a:prstGeom prst="rect">
            <a:avLst/>
          </a:prstGeom>
        </p:spPr>
        <p:txBody>
          <a:bodyPr/>
          <a:lstStyle>
            <a:lvl1pPr algn="r">
              <a:defRPr/>
            </a:lvl1pPr>
          </a:lstStyle>
          <a:p>
            <a:fld id="{1844E2AD-2CA4-4022-8F3B-D585D66E2E30}" type="slidenum">
              <a:rPr lang="sv-SE" smtClean="0"/>
              <a:pPr/>
              <a:t>‹#›</a:t>
            </a:fld>
            <a:endParaRPr lang="sv-SE" dirty="0"/>
          </a:p>
        </p:txBody>
      </p:sp>
    </p:spTree>
    <p:extLst>
      <p:ext uri="{BB962C8B-B14F-4D97-AF65-F5344CB8AC3E}">
        <p14:creationId xmlns:p14="http://schemas.microsoft.com/office/powerpoint/2010/main" val="2555398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Stående bild och rubrik">
    <p:spTree>
      <p:nvGrpSpPr>
        <p:cNvPr id="1" name=""/>
        <p:cNvGrpSpPr/>
        <p:nvPr/>
      </p:nvGrpSpPr>
      <p:grpSpPr>
        <a:xfrm>
          <a:off x="0" y="0"/>
          <a:ext cx="0" cy="0"/>
          <a:chOff x="0" y="0"/>
          <a:chExt cx="0" cy="0"/>
        </a:xfrm>
      </p:grpSpPr>
      <p:sp>
        <p:nvSpPr>
          <p:cNvPr id="2" name="Rubrik 1"/>
          <p:cNvSpPr>
            <a:spLocks noGrp="1"/>
          </p:cNvSpPr>
          <p:nvPr>
            <p:ph type="title"/>
          </p:nvPr>
        </p:nvSpPr>
        <p:spPr>
          <a:xfrm>
            <a:off x="4971600" y="619200"/>
            <a:ext cx="3279600" cy="2739600"/>
          </a:xfrm>
          <a:prstGeom prst="rect">
            <a:avLst/>
          </a:prstGeom>
        </p:spPr>
        <p:txBody>
          <a:bodyPr>
            <a:noAutofit/>
          </a:bodyPr>
          <a:lstStyle/>
          <a:p>
            <a:r>
              <a:rPr lang="sv-SE"/>
              <a:t>Klicka här för att ändra format</a:t>
            </a:r>
            <a:endParaRPr lang="sv-SE" dirty="0"/>
          </a:p>
        </p:txBody>
      </p:sp>
      <p:sp>
        <p:nvSpPr>
          <p:cNvPr id="3" name="Platshållare för datum 2"/>
          <p:cNvSpPr>
            <a:spLocks noGrp="1"/>
          </p:cNvSpPr>
          <p:nvPr>
            <p:ph type="dt" sz="half" idx="10"/>
          </p:nvPr>
        </p:nvSpPr>
        <p:spPr>
          <a:xfrm>
            <a:off x="3099600" y="6462000"/>
            <a:ext cx="752320" cy="252000"/>
          </a:xfrm>
          <a:prstGeom prst="rect">
            <a:avLst/>
          </a:prstGeom>
        </p:spPr>
        <p:txBody>
          <a:bodyPr/>
          <a:lstStyle/>
          <a:p>
            <a:fld id="{5B8BE423-1780-43BB-A8FE-3025F34AD1F8}" type="datetime1">
              <a:rPr lang="sv-SE" smtClean="0"/>
              <a:pPr/>
              <a:t>2019-09-16</a:t>
            </a:fld>
            <a:endParaRPr lang="sv-SE" dirty="0"/>
          </a:p>
        </p:txBody>
      </p:sp>
      <p:sp>
        <p:nvSpPr>
          <p:cNvPr id="4" name="Platshållare för sidfot 3"/>
          <p:cNvSpPr>
            <a:spLocks noGrp="1"/>
          </p:cNvSpPr>
          <p:nvPr>
            <p:ph type="ftr" sz="quarter" idx="11"/>
          </p:nvPr>
        </p:nvSpPr>
        <p:spPr>
          <a:xfrm>
            <a:off x="92990" y="6462000"/>
            <a:ext cx="3038850" cy="252000"/>
          </a:xfrm>
          <a:prstGeom prst="rect">
            <a:avLst/>
          </a:prstGeom>
        </p:spPr>
        <p:txBody>
          <a:bodyPr/>
          <a:lstStyle/>
          <a:p>
            <a:pPr algn="l"/>
            <a:r>
              <a:rPr lang="sv-SE"/>
              <a:t>Naturvårdsverket | Swedish Environmental Protection Agency</a:t>
            </a:r>
            <a:endParaRPr lang="sv-SE" dirty="0"/>
          </a:p>
        </p:txBody>
      </p:sp>
      <p:sp>
        <p:nvSpPr>
          <p:cNvPr id="5" name="Platshållare för bildnummer 4"/>
          <p:cNvSpPr>
            <a:spLocks noGrp="1"/>
          </p:cNvSpPr>
          <p:nvPr>
            <p:ph type="sldNum" sz="quarter" idx="12"/>
          </p:nvPr>
        </p:nvSpPr>
        <p:spPr>
          <a:xfrm>
            <a:off x="3837600" y="6462000"/>
            <a:ext cx="360000" cy="252000"/>
          </a:xfrm>
          <a:prstGeom prst="rect">
            <a:avLst/>
          </a:prstGeom>
        </p:spPr>
        <p:txBody>
          <a:bodyPr/>
          <a:lstStyle/>
          <a:p>
            <a:fld id="{1844E2AD-2CA4-4022-8F3B-D585D66E2E30}" type="slidenum">
              <a:rPr lang="sv-SE" smtClean="0"/>
              <a:pPr/>
              <a:t>‹#›</a:t>
            </a:fld>
            <a:endParaRPr lang="sv-SE" dirty="0"/>
          </a:p>
        </p:txBody>
      </p:sp>
      <p:sp>
        <p:nvSpPr>
          <p:cNvPr id="8" name="Platshållare för bild 7"/>
          <p:cNvSpPr>
            <a:spLocks noGrp="1"/>
          </p:cNvSpPr>
          <p:nvPr>
            <p:ph type="pic" sz="quarter" idx="13"/>
          </p:nvPr>
        </p:nvSpPr>
        <p:spPr>
          <a:xfrm>
            <a:off x="612000" y="0"/>
            <a:ext cx="3960000" cy="5940000"/>
          </a:xfrm>
          <a:prstGeom prst="rect">
            <a:avLst/>
          </a:prstGeom>
        </p:spPr>
        <p:txBody>
          <a:bodyPr/>
          <a:lstStyle/>
          <a:p>
            <a:r>
              <a:rPr lang="sv-SE"/>
              <a:t>Klicka på ikonen för att lägga till en bild</a:t>
            </a:r>
          </a:p>
        </p:txBody>
      </p:sp>
    </p:spTree>
    <p:extLst>
      <p:ext uri="{BB962C8B-B14F-4D97-AF65-F5344CB8AC3E}">
        <p14:creationId xmlns:p14="http://schemas.microsoft.com/office/powerpoint/2010/main" val="957453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524328" y="5867571"/>
            <a:ext cx="1327119" cy="784106"/>
          </a:xfrm>
          <a:prstGeom prst="rect">
            <a:avLst/>
          </a:prstGeom>
          <a:ln>
            <a:noFill/>
          </a:ln>
        </p:spPr>
      </p:pic>
      <p:grpSp>
        <p:nvGrpSpPr>
          <p:cNvPr id="5" name="Grupp 4"/>
          <p:cNvGrpSpPr/>
          <p:nvPr userDrawn="1"/>
        </p:nvGrpSpPr>
        <p:grpSpPr>
          <a:xfrm>
            <a:off x="615247" y="5972063"/>
            <a:ext cx="2084545" cy="553281"/>
            <a:chOff x="615247" y="5972063"/>
            <a:chExt cx="2084545" cy="553281"/>
          </a:xfrm>
        </p:grpSpPr>
        <p:pic>
          <p:nvPicPr>
            <p:cNvPr id="3" name="Picture 7" descr="NV_4F_PC"/>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615247" y="5972063"/>
              <a:ext cx="483454" cy="5420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418069" y="5974203"/>
              <a:ext cx="1281723" cy="551141"/>
            </a:xfrm>
            <a:prstGeom prst="rect">
              <a:avLst/>
            </a:prstGeom>
          </p:spPr>
        </p:pic>
      </p:grpSp>
    </p:spTree>
    <p:extLst>
      <p:ext uri="{BB962C8B-B14F-4D97-AF65-F5344CB8AC3E}">
        <p14:creationId xmlns:p14="http://schemas.microsoft.com/office/powerpoint/2010/main" val="2243520295"/>
      </p:ext>
    </p:extLst>
  </p:cSld>
  <p:clrMap bg1="lt1" tx1="dk1" bg2="lt2" tx2="dk2" accent1="accent1" accent2="accent2" accent3="accent3" accent4="accent4" accent5="accent5" accent6="accent6" hlink="hlink" folHlink="folHlink"/>
  <p:sldLayoutIdLst>
    <p:sldLayoutId id="2147483650" r:id="rId1"/>
    <p:sldLayoutId id="2147483663" r:id="rId2"/>
    <p:sldLayoutId id="2147483664" r:id="rId3"/>
    <p:sldLayoutId id="2147483665" r:id="rId4"/>
    <p:sldLayoutId id="2147483666" r:id="rId5"/>
  </p:sldLayoutIdLst>
  <p:hf hdr="0"/>
  <p:txStyles>
    <p:titleStyle>
      <a:lvl1pPr algn="l" defTabSz="914400" rtl="0" eaLnBrk="1" latinLnBrk="0" hangingPunct="1">
        <a:spcBef>
          <a:spcPct val="0"/>
        </a:spcBef>
        <a:buNone/>
        <a:defRPr sz="3000" b="1" kern="1200">
          <a:solidFill>
            <a:srgbClr val="5F5F5F"/>
          </a:solidFill>
          <a:latin typeface="Arial" pitchFamily="34" charset="0"/>
          <a:ea typeface="+mj-ea"/>
          <a:cs typeface="Arial" pitchFamily="34" charset="0"/>
        </a:defRPr>
      </a:lvl1pPr>
    </p:titleStyle>
    <p:bodyStyle>
      <a:lvl1pPr marL="252000" indent="-2520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1pPr>
      <a:lvl2pPr marL="504000" indent="-2520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756000" indent="-252000" algn="l" defTabSz="914400" rtl="0" eaLnBrk="1" latinLnBrk="0" hangingPunct="1">
        <a:spcBef>
          <a:spcPct val="20000"/>
        </a:spcBef>
        <a:buFont typeface="Wingdings" pitchFamily="2" charset="2"/>
        <a:buChar char="§"/>
        <a:defRPr sz="2400" kern="1200">
          <a:solidFill>
            <a:schemeClr val="tx1"/>
          </a:solidFill>
          <a:latin typeface="Arial" pitchFamily="34" charset="0"/>
          <a:ea typeface="+mn-ea"/>
          <a:cs typeface="Arial" pitchFamily="34" charset="0"/>
        </a:defRPr>
      </a:lvl3pPr>
      <a:lvl4pPr marL="1008000" indent="-2520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4pPr>
      <a:lvl5pPr marL="1260000" indent="-2520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C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907" y="1217052"/>
            <a:ext cx="7116187" cy="4423896"/>
          </a:xfrm>
          <a:prstGeom prst="rect">
            <a:avLst/>
          </a:prstGeom>
        </p:spPr>
      </p:pic>
    </p:spTree>
    <p:extLst>
      <p:ext uri="{BB962C8B-B14F-4D97-AF65-F5344CB8AC3E}">
        <p14:creationId xmlns:p14="http://schemas.microsoft.com/office/powerpoint/2010/main" val="177813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88" y="-171400"/>
            <a:ext cx="9258300" cy="5544616"/>
          </a:xfrm>
          <a:prstGeom prst="rect">
            <a:avLst/>
          </a:prstGeom>
        </p:spPr>
      </p:pic>
      <p:sp>
        <p:nvSpPr>
          <p:cNvPr id="4" name="Rectangle 1"/>
          <p:cNvSpPr/>
          <p:nvPr/>
        </p:nvSpPr>
        <p:spPr>
          <a:xfrm>
            <a:off x="2233159" y="548680"/>
            <a:ext cx="4677692" cy="584775"/>
          </a:xfrm>
          <a:prstGeom prst="rect">
            <a:avLst/>
          </a:prstGeom>
        </p:spPr>
        <p:txBody>
          <a:bodyPr wrap="none">
            <a:spAutoFit/>
          </a:bodyPr>
          <a:lstStyle/>
          <a:p>
            <a:pPr algn="ctr"/>
            <a:r>
              <a:rPr lang="sv-SE" sz="3200" b="1" dirty="0">
                <a:solidFill>
                  <a:prstClr val="black"/>
                </a:solidFill>
                <a:latin typeface="Gill Sans MT" charset="0"/>
                <a:ea typeface="Gill Sans MT" charset="0"/>
                <a:cs typeface="Gill Sans MT" charset="0"/>
              </a:rPr>
              <a:t>Klimatklivet – </a:t>
            </a:r>
            <a:r>
              <a:rPr lang="sv-SE" sz="3200" b="1" dirty="0" err="1">
                <a:solidFill>
                  <a:prstClr val="black"/>
                </a:solidFill>
                <a:latin typeface="Gill Sans MT" charset="0"/>
                <a:ea typeface="Gill Sans MT" charset="0"/>
                <a:cs typeface="Gill Sans MT" charset="0"/>
              </a:rPr>
              <a:t>learnings</a:t>
            </a:r>
            <a:endParaRPr lang="en-US" sz="3200" b="1" dirty="0">
              <a:solidFill>
                <a:prstClr val="black"/>
              </a:solidFill>
              <a:latin typeface="Gill Sans MT" charset="0"/>
              <a:ea typeface="Gill Sans MT" charset="0"/>
              <a:cs typeface="Gill Sans MT" charset="0"/>
            </a:endParaRPr>
          </a:p>
        </p:txBody>
      </p:sp>
      <p:sp>
        <p:nvSpPr>
          <p:cNvPr id="5" name="Rectangle 7"/>
          <p:cNvSpPr/>
          <p:nvPr/>
        </p:nvSpPr>
        <p:spPr>
          <a:xfrm>
            <a:off x="1907704" y="1277471"/>
            <a:ext cx="6552728" cy="3375283"/>
          </a:xfrm>
          <a:prstGeom prst="rect">
            <a:avLst/>
          </a:prstGeom>
        </p:spPr>
        <p:txBody>
          <a:bodyPr wrap="square">
            <a:spAutoFit/>
          </a:bodyPr>
          <a:lstStyle/>
          <a:p>
            <a:pPr marL="342900" indent="-342900">
              <a:spcBef>
                <a:spcPts val="1600"/>
              </a:spcBef>
              <a:buClr>
                <a:prstClr val="white"/>
              </a:buClr>
              <a:buSzPct val="140000"/>
              <a:buFontTx/>
              <a:buBlip>
                <a:blip r:embed="rId3"/>
              </a:buBlip>
            </a:pPr>
            <a:r>
              <a:rPr lang="en-US" sz="2000" dirty="0">
                <a:solidFill>
                  <a:prstClr val="black"/>
                </a:solidFill>
                <a:latin typeface="Gill Sans MT" charset="0"/>
                <a:ea typeface="Gill Sans MT" charset="0"/>
                <a:cs typeface="Gill Sans MT" charset="0"/>
              </a:rPr>
              <a:t>Many applications – growing interest to apply for funding of climate investments</a:t>
            </a:r>
          </a:p>
          <a:p>
            <a:pPr marL="342900" indent="-342900">
              <a:spcBef>
                <a:spcPts val="1600"/>
              </a:spcBef>
              <a:buClr>
                <a:prstClr val="white"/>
              </a:buClr>
              <a:buSzPct val="140000"/>
              <a:buFontTx/>
              <a:buBlip>
                <a:blip r:embed="rId3"/>
              </a:buBlip>
            </a:pPr>
            <a:r>
              <a:rPr lang="en-US" sz="2000" dirty="0">
                <a:solidFill>
                  <a:prstClr val="black"/>
                </a:solidFill>
                <a:latin typeface="Gill Sans MT" charset="0"/>
                <a:ea typeface="Gill Sans MT" charset="0"/>
                <a:cs typeface="Gill Sans MT" charset="0"/>
              </a:rPr>
              <a:t>Thin line to find projects with incentive effect</a:t>
            </a:r>
          </a:p>
          <a:p>
            <a:pPr marL="342900" indent="-342900">
              <a:spcBef>
                <a:spcPts val="1600"/>
              </a:spcBef>
              <a:buClr>
                <a:prstClr val="white"/>
              </a:buClr>
              <a:buSzPct val="140000"/>
              <a:buFontTx/>
              <a:buBlip>
                <a:blip r:embed="rId3"/>
              </a:buBlip>
            </a:pPr>
            <a:r>
              <a:rPr lang="en-US" sz="2000" dirty="0">
                <a:solidFill>
                  <a:prstClr val="black"/>
                </a:solidFill>
                <a:latin typeface="Gill Sans MT" charset="0"/>
                <a:ea typeface="Gill Sans MT" charset="0"/>
                <a:cs typeface="Gill Sans MT" charset="0"/>
              </a:rPr>
              <a:t>Several applications are withdrawn even with support</a:t>
            </a:r>
          </a:p>
          <a:p>
            <a:pPr marL="342900" indent="-342900">
              <a:spcBef>
                <a:spcPts val="1600"/>
              </a:spcBef>
              <a:buClr>
                <a:prstClr val="white"/>
              </a:buClr>
              <a:buSzPct val="140000"/>
              <a:buFontTx/>
              <a:buBlip>
                <a:blip r:embed="rId3"/>
              </a:buBlip>
            </a:pPr>
            <a:r>
              <a:rPr lang="en-US" sz="2000" dirty="0">
                <a:solidFill>
                  <a:prstClr val="black"/>
                </a:solidFill>
                <a:latin typeface="Gill Sans MT" charset="0"/>
                <a:ea typeface="Gill Sans MT" charset="0"/>
                <a:cs typeface="Gill Sans MT" charset="0"/>
              </a:rPr>
              <a:t>The broad approach can be flexible and meet new technologies – for example trucks on LBG</a:t>
            </a:r>
          </a:p>
          <a:p>
            <a:pPr marL="342900" indent="-342900">
              <a:spcBef>
                <a:spcPts val="1600"/>
              </a:spcBef>
              <a:buClr>
                <a:prstClr val="white"/>
              </a:buClr>
              <a:buSzPct val="140000"/>
              <a:buFontTx/>
              <a:buBlip>
                <a:blip r:embed="rId3"/>
              </a:buBlip>
            </a:pPr>
            <a:r>
              <a:rPr lang="en-US" sz="2000" dirty="0">
                <a:solidFill>
                  <a:prstClr val="black"/>
                </a:solidFill>
                <a:latin typeface="Gill Sans MT" charset="0"/>
                <a:ea typeface="Gill Sans MT" charset="0"/>
                <a:cs typeface="Gill Sans MT" charset="0"/>
              </a:rPr>
              <a:t>We need a mix of policy instruments. Investment support is needed as a complement to carbon tax. </a:t>
            </a:r>
            <a:endParaRPr lang="sv-SE" sz="2000" dirty="0">
              <a:solidFill>
                <a:prstClr val="black"/>
              </a:solidFill>
              <a:latin typeface="Gill Sans MT" charset="0"/>
              <a:ea typeface="Gill Sans MT" charset="0"/>
              <a:cs typeface="Gill Sans MT" charset="0"/>
            </a:endParaRPr>
          </a:p>
        </p:txBody>
      </p:sp>
    </p:spTree>
    <p:extLst>
      <p:ext uri="{BB962C8B-B14F-4D97-AF65-F5344CB8AC3E}">
        <p14:creationId xmlns:p14="http://schemas.microsoft.com/office/powerpoint/2010/main" val="88611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88" y="-171400"/>
            <a:ext cx="9258300" cy="5544616"/>
          </a:xfrm>
          <a:prstGeom prst="rect">
            <a:avLst/>
          </a:prstGeom>
        </p:spPr>
      </p:pic>
      <p:sp>
        <p:nvSpPr>
          <p:cNvPr id="4" name="Rectangle 1"/>
          <p:cNvSpPr/>
          <p:nvPr/>
        </p:nvSpPr>
        <p:spPr>
          <a:xfrm>
            <a:off x="812005" y="738862"/>
            <a:ext cx="7478714" cy="1077218"/>
          </a:xfrm>
          <a:prstGeom prst="rect">
            <a:avLst/>
          </a:prstGeom>
        </p:spPr>
        <p:txBody>
          <a:bodyPr wrap="none">
            <a:spAutoFit/>
          </a:bodyPr>
          <a:lstStyle/>
          <a:p>
            <a:pPr algn="ctr"/>
            <a:r>
              <a:rPr lang="en-US" sz="3200" b="1" dirty="0">
                <a:solidFill>
                  <a:prstClr val="black"/>
                </a:solidFill>
                <a:latin typeface="Gill Sans MT" charset="0"/>
                <a:ea typeface="Gill Sans MT" charset="0"/>
                <a:cs typeface="Gill Sans MT" charset="0"/>
              </a:rPr>
              <a:t>When can climate investment grants</a:t>
            </a:r>
          </a:p>
          <a:p>
            <a:pPr algn="ctr"/>
            <a:r>
              <a:rPr lang="en-US" sz="3200" b="1" dirty="0">
                <a:solidFill>
                  <a:prstClr val="black"/>
                </a:solidFill>
                <a:latin typeface="Gill Sans MT" charset="0"/>
                <a:ea typeface="Gill Sans MT" charset="0"/>
                <a:cs typeface="Gill Sans MT" charset="0"/>
              </a:rPr>
              <a:t>produce results?</a:t>
            </a:r>
          </a:p>
        </p:txBody>
      </p:sp>
      <p:sp>
        <p:nvSpPr>
          <p:cNvPr id="5" name="Rectangle 7"/>
          <p:cNvSpPr/>
          <p:nvPr/>
        </p:nvSpPr>
        <p:spPr>
          <a:xfrm>
            <a:off x="1907704" y="1916832"/>
            <a:ext cx="6552728" cy="2554545"/>
          </a:xfrm>
          <a:prstGeom prst="rect">
            <a:avLst/>
          </a:prstGeom>
        </p:spPr>
        <p:txBody>
          <a:bodyPr wrap="square">
            <a:spAutoFit/>
          </a:bodyPr>
          <a:lstStyle/>
          <a:p>
            <a:pPr marL="342900" indent="-342900">
              <a:spcBef>
                <a:spcPts val="1600"/>
              </a:spcBef>
              <a:buClr>
                <a:prstClr val="white"/>
              </a:buClr>
              <a:buSzPct val="140000"/>
              <a:buFontTx/>
              <a:buBlip>
                <a:blip r:embed="rId3"/>
              </a:buBlip>
            </a:pPr>
            <a:r>
              <a:rPr lang="en-US" sz="2000" dirty="0">
                <a:solidFill>
                  <a:prstClr val="black"/>
                </a:solidFill>
                <a:latin typeface="Gill Sans MT" charset="0"/>
                <a:ea typeface="Gill Sans MT" charset="0"/>
                <a:cs typeface="Gill Sans MT" charset="0"/>
              </a:rPr>
              <a:t>When investments have a long life-span</a:t>
            </a:r>
          </a:p>
          <a:p>
            <a:pPr marL="342900" indent="-342900">
              <a:spcBef>
                <a:spcPts val="1600"/>
              </a:spcBef>
              <a:buClr>
                <a:prstClr val="white"/>
              </a:buClr>
              <a:buSzPct val="140000"/>
              <a:buFontTx/>
              <a:buBlip>
                <a:blip r:embed="rId3"/>
              </a:buBlip>
            </a:pPr>
            <a:r>
              <a:rPr lang="en-US" sz="2000" dirty="0">
                <a:solidFill>
                  <a:prstClr val="black"/>
                </a:solidFill>
                <a:latin typeface="Gill Sans MT" charset="0"/>
                <a:ea typeface="Gill Sans MT" charset="0"/>
                <a:cs typeface="Gill Sans MT" charset="0"/>
              </a:rPr>
              <a:t>Where other climate-policy instruments are weak</a:t>
            </a:r>
          </a:p>
          <a:p>
            <a:pPr marL="342900" indent="-342900">
              <a:spcBef>
                <a:spcPts val="1600"/>
              </a:spcBef>
              <a:buClr>
                <a:prstClr val="white"/>
              </a:buClr>
              <a:buSzPct val="140000"/>
              <a:buFontTx/>
              <a:buBlip>
                <a:blip r:embed="rId3"/>
              </a:buBlip>
            </a:pPr>
            <a:r>
              <a:rPr lang="en-US" sz="2000" dirty="0">
                <a:solidFill>
                  <a:prstClr val="black"/>
                </a:solidFill>
                <a:latin typeface="Gill Sans MT" charset="0"/>
                <a:ea typeface="Gill Sans MT" charset="0"/>
                <a:cs typeface="Gill Sans MT" charset="0"/>
              </a:rPr>
              <a:t>When the consequences of other policy instruments are problematic</a:t>
            </a:r>
          </a:p>
          <a:p>
            <a:pPr marL="342900" indent="-342900">
              <a:spcBef>
                <a:spcPts val="1600"/>
              </a:spcBef>
              <a:buClr>
                <a:prstClr val="white"/>
              </a:buClr>
              <a:buSzPct val="140000"/>
              <a:buFontTx/>
              <a:buBlip>
                <a:blip r:embed="rId3"/>
              </a:buBlip>
            </a:pPr>
            <a:r>
              <a:rPr lang="en-US" sz="2000" dirty="0">
                <a:solidFill>
                  <a:prstClr val="black"/>
                </a:solidFill>
                <a:latin typeface="Gill Sans MT" charset="0"/>
                <a:ea typeface="Gill Sans MT" charset="0"/>
                <a:cs typeface="Gill Sans MT" charset="0"/>
              </a:rPr>
              <a:t>Within sectors with low taxes/charges on </a:t>
            </a:r>
            <a:r>
              <a:rPr lang="en-US" sz="2000" dirty="0" err="1">
                <a:solidFill>
                  <a:prstClr val="black"/>
                </a:solidFill>
                <a:latin typeface="Gill Sans MT" charset="0"/>
                <a:ea typeface="Gill Sans MT" charset="0"/>
                <a:cs typeface="Gill Sans MT" charset="0"/>
              </a:rPr>
              <a:t>greenhousegas</a:t>
            </a:r>
            <a:r>
              <a:rPr lang="en-US" sz="2000" dirty="0">
                <a:solidFill>
                  <a:prstClr val="black"/>
                </a:solidFill>
                <a:latin typeface="Gill Sans MT" charset="0"/>
                <a:ea typeface="Gill Sans MT" charset="0"/>
                <a:cs typeface="Gill Sans MT" charset="0"/>
              </a:rPr>
              <a:t> emissions</a:t>
            </a:r>
            <a:endParaRPr lang="sv-SE" sz="2000" dirty="0">
              <a:solidFill>
                <a:prstClr val="black"/>
              </a:solidFill>
              <a:latin typeface="Gill Sans MT" charset="0"/>
              <a:ea typeface="Gill Sans MT" charset="0"/>
              <a:cs typeface="Gill Sans MT" charset="0"/>
            </a:endParaRPr>
          </a:p>
        </p:txBody>
      </p:sp>
    </p:spTree>
    <p:extLst>
      <p:ext uri="{BB962C8B-B14F-4D97-AF65-F5344CB8AC3E}">
        <p14:creationId xmlns:p14="http://schemas.microsoft.com/office/powerpoint/2010/main" val="326003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
          <p:cNvSpPr/>
          <p:nvPr/>
        </p:nvSpPr>
        <p:spPr>
          <a:xfrm>
            <a:off x="0" y="0"/>
            <a:ext cx="9144000" cy="5661248"/>
          </a:xfrm>
          <a:prstGeom prst="rect">
            <a:avLst/>
          </a:prstGeom>
          <a:solidFill>
            <a:srgbClr val="FFC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1505"/>
            <a:ext cx="9252520" cy="6172753"/>
          </a:xfrm>
          <a:prstGeom prst="rect">
            <a:avLst/>
          </a:prstGeom>
        </p:spPr>
      </p:pic>
      <p:sp>
        <p:nvSpPr>
          <p:cNvPr id="4" name="Rectangle 1"/>
          <p:cNvSpPr/>
          <p:nvPr/>
        </p:nvSpPr>
        <p:spPr>
          <a:xfrm>
            <a:off x="323528" y="1052736"/>
            <a:ext cx="8316416" cy="2677656"/>
          </a:xfrm>
          <a:prstGeom prst="rect">
            <a:avLst/>
          </a:prstGeom>
        </p:spPr>
        <p:txBody>
          <a:bodyPr wrap="square">
            <a:spAutoFit/>
          </a:bodyPr>
          <a:lstStyle/>
          <a:p>
            <a:pPr algn="ctr"/>
            <a:r>
              <a:rPr lang="sv-SE" sz="2800" b="1" dirty="0" err="1">
                <a:solidFill>
                  <a:srgbClr val="FFC233"/>
                </a:solidFill>
                <a:latin typeface="Gill Sans MT" charset="0"/>
                <a:ea typeface="Gill Sans MT" charset="0"/>
                <a:cs typeface="Gill Sans MT" charset="0"/>
              </a:rPr>
              <a:t>Thank</a:t>
            </a:r>
            <a:r>
              <a:rPr lang="sv-SE" sz="2800" b="1" dirty="0">
                <a:solidFill>
                  <a:srgbClr val="FFC233"/>
                </a:solidFill>
                <a:latin typeface="Gill Sans MT" charset="0"/>
                <a:ea typeface="Gill Sans MT" charset="0"/>
                <a:cs typeface="Gill Sans MT" charset="0"/>
              </a:rPr>
              <a:t> </a:t>
            </a:r>
            <a:r>
              <a:rPr lang="sv-SE" sz="2800" b="1" dirty="0" err="1">
                <a:solidFill>
                  <a:srgbClr val="FFC233"/>
                </a:solidFill>
                <a:latin typeface="Gill Sans MT" charset="0"/>
                <a:ea typeface="Gill Sans MT" charset="0"/>
                <a:cs typeface="Gill Sans MT" charset="0"/>
              </a:rPr>
              <a:t>you</a:t>
            </a:r>
            <a:r>
              <a:rPr lang="sv-SE" sz="2800" b="1" dirty="0">
                <a:solidFill>
                  <a:srgbClr val="FFC233"/>
                </a:solidFill>
                <a:latin typeface="Gill Sans MT" charset="0"/>
                <a:ea typeface="Gill Sans MT" charset="0"/>
                <a:cs typeface="Gill Sans MT" charset="0"/>
              </a:rPr>
              <a:t>!</a:t>
            </a:r>
          </a:p>
          <a:p>
            <a:pPr algn="ctr"/>
            <a:endParaRPr lang="sv-SE" sz="2800" b="1" dirty="0">
              <a:solidFill>
                <a:srgbClr val="FFC233"/>
              </a:solidFill>
              <a:latin typeface="Gill Sans MT" charset="0"/>
              <a:ea typeface="Gill Sans MT" charset="0"/>
              <a:cs typeface="Gill Sans MT" charset="0"/>
            </a:endParaRPr>
          </a:p>
          <a:p>
            <a:pPr algn="ctr"/>
            <a:endParaRPr lang="sv-SE" sz="2800" b="1" dirty="0">
              <a:solidFill>
                <a:srgbClr val="FFC233"/>
              </a:solidFill>
              <a:latin typeface="Gill Sans MT" charset="0"/>
              <a:ea typeface="Gill Sans MT" charset="0"/>
              <a:cs typeface="Gill Sans MT" charset="0"/>
            </a:endParaRPr>
          </a:p>
          <a:p>
            <a:pPr algn="ctr"/>
            <a:endParaRPr lang="sv-SE" sz="2800" b="1" dirty="0">
              <a:solidFill>
                <a:srgbClr val="FFC233"/>
              </a:solidFill>
              <a:latin typeface="Gill Sans MT" charset="0"/>
              <a:ea typeface="Gill Sans MT" charset="0"/>
              <a:cs typeface="Gill Sans MT" charset="0"/>
            </a:endParaRPr>
          </a:p>
          <a:p>
            <a:pPr algn="ctr"/>
            <a:endParaRPr lang="sv-SE" sz="2800" b="1" dirty="0">
              <a:solidFill>
                <a:srgbClr val="FFC233"/>
              </a:solidFill>
              <a:latin typeface="Gill Sans MT" charset="0"/>
              <a:ea typeface="Gill Sans MT" charset="0"/>
              <a:cs typeface="Gill Sans MT" charset="0"/>
            </a:endParaRPr>
          </a:p>
          <a:p>
            <a:pPr algn="ctr"/>
            <a:r>
              <a:rPr lang="sv-SE" sz="2800" b="1" dirty="0" err="1">
                <a:solidFill>
                  <a:srgbClr val="FFC233"/>
                </a:solidFill>
                <a:latin typeface="Gill Sans MT" charset="0"/>
                <a:ea typeface="Gill Sans MT" charset="0"/>
                <a:cs typeface="Gill Sans MT" charset="0"/>
              </a:rPr>
              <a:t>Questions</a:t>
            </a:r>
            <a:r>
              <a:rPr lang="sv-SE" sz="2800" b="1" dirty="0">
                <a:solidFill>
                  <a:srgbClr val="FFC233"/>
                </a:solidFill>
                <a:latin typeface="Gill Sans MT" charset="0"/>
                <a:ea typeface="Gill Sans MT" charset="0"/>
                <a:cs typeface="Gill Sans MT" charset="0"/>
              </a:rPr>
              <a:t>?</a:t>
            </a:r>
            <a:endParaRPr lang="en-US" sz="2800" b="1" dirty="0">
              <a:solidFill>
                <a:srgbClr val="FFC233"/>
              </a:solidFill>
              <a:latin typeface="Gill Sans MT" charset="0"/>
              <a:ea typeface="Gill Sans MT" charset="0"/>
              <a:cs typeface="Gill Sans MT" charset="0"/>
            </a:endParaRPr>
          </a:p>
        </p:txBody>
      </p:sp>
      <p:sp>
        <p:nvSpPr>
          <p:cNvPr id="5" name="Rectangle 3"/>
          <p:cNvSpPr/>
          <p:nvPr/>
        </p:nvSpPr>
        <p:spPr>
          <a:xfrm>
            <a:off x="413792" y="4161854"/>
            <a:ext cx="8316416" cy="830997"/>
          </a:xfrm>
          <a:prstGeom prst="rect">
            <a:avLst/>
          </a:prstGeom>
        </p:spPr>
        <p:txBody>
          <a:bodyPr wrap="square">
            <a:spAutoFit/>
          </a:bodyPr>
          <a:lstStyle/>
          <a:p>
            <a:pPr algn="ctr"/>
            <a:r>
              <a:rPr lang="sv-SE" sz="2400" dirty="0">
                <a:solidFill>
                  <a:prstClr val="white"/>
                </a:solidFill>
                <a:latin typeface="Gill Sans MT" charset="0"/>
                <a:ea typeface="Gill Sans MT" charset="0"/>
                <a:cs typeface="Gill Sans MT" charset="0"/>
              </a:rPr>
              <a:t>Nanna.wikholm@naturvardsverket.se</a:t>
            </a:r>
          </a:p>
          <a:p>
            <a:pPr algn="ctr"/>
            <a:r>
              <a:rPr lang="sv-SE" sz="2400" dirty="0">
                <a:solidFill>
                  <a:prstClr val="white"/>
                </a:solidFill>
                <a:latin typeface="Gill Sans MT" charset="0"/>
                <a:ea typeface="Gill Sans MT" charset="0"/>
                <a:cs typeface="Gill Sans MT" charset="0"/>
              </a:rPr>
              <a:t>naturvardsverket.se/klimatklivet</a:t>
            </a:r>
            <a:endParaRPr lang="en-US" sz="2400" dirty="0">
              <a:solidFill>
                <a:prstClr val="white"/>
              </a:solidFill>
              <a:latin typeface="Gill Sans MT" charset="0"/>
              <a:ea typeface="Gill Sans MT" charset="0"/>
              <a:cs typeface="Gill Sans MT" charset="0"/>
            </a:endParaRPr>
          </a:p>
        </p:txBody>
      </p:sp>
    </p:spTree>
    <p:extLst>
      <p:ext uri="{BB962C8B-B14F-4D97-AF65-F5344CB8AC3E}">
        <p14:creationId xmlns:p14="http://schemas.microsoft.com/office/powerpoint/2010/main" val="1814466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27584" y="404664"/>
            <a:ext cx="7344000" cy="1224000"/>
          </a:xfrm>
        </p:spPr>
        <p:txBody>
          <a:bodyPr/>
          <a:lstStyle/>
          <a:p>
            <a:r>
              <a:rPr lang="en-US" dirty="0">
                <a:latin typeface="Gill Sans MT" panose="020B0502020104020203" pitchFamily="34" charset="0"/>
              </a:rPr>
              <a:t>$800 million climate support </a:t>
            </a:r>
            <a:r>
              <a:rPr lang="en-US" dirty="0" err="1">
                <a:latin typeface="Gill Sans MT" panose="020B0502020104020203" pitchFamily="34" charset="0"/>
              </a:rPr>
              <a:t>programme</a:t>
            </a:r>
            <a:r>
              <a:rPr lang="en-US" dirty="0">
                <a:latin typeface="Gill Sans MT" panose="020B0502020104020203" pitchFamily="34" charset="0"/>
              </a:rPr>
              <a:t>; Klimatklivet</a:t>
            </a:r>
            <a:r>
              <a:rPr lang="sv-SE" dirty="0"/>
              <a:t/>
            </a:r>
            <a:br>
              <a:rPr lang="sv-SE" dirty="0"/>
            </a:br>
            <a:endParaRPr lang="sv-SE" dirty="0"/>
          </a:p>
        </p:txBody>
      </p:sp>
      <p:sp>
        <p:nvSpPr>
          <p:cNvPr id="3" name="Platshållare för innehåll 2"/>
          <p:cNvSpPr>
            <a:spLocks noGrp="1"/>
          </p:cNvSpPr>
          <p:nvPr>
            <p:ph idx="1"/>
          </p:nvPr>
        </p:nvSpPr>
        <p:spPr>
          <a:xfrm>
            <a:off x="827584" y="1412776"/>
            <a:ext cx="7344000" cy="3888000"/>
          </a:xfrm>
        </p:spPr>
        <p:txBody>
          <a:bodyPr/>
          <a:lstStyle/>
          <a:p>
            <a:r>
              <a:rPr lang="en-US" b="1" dirty="0">
                <a:latin typeface="Gill Sans MT" panose="020B0502020104020203" pitchFamily="34" charset="0"/>
              </a:rPr>
              <a:t>The Climate leap – support for local and regional climate investments in fossil free transport</a:t>
            </a:r>
          </a:p>
          <a:p>
            <a:r>
              <a:rPr lang="en-US" dirty="0">
                <a:latin typeface="Gill Sans MT" panose="020B0502020104020203" pitchFamily="34" charset="0"/>
              </a:rPr>
              <a:t>Production of advanced biofuels -  25 million Euro for two projects.</a:t>
            </a:r>
          </a:p>
          <a:p>
            <a:r>
              <a:rPr lang="en-US" dirty="0">
                <a:latin typeface="Gill Sans MT" panose="020B0502020104020203" pitchFamily="34" charset="0"/>
              </a:rPr>
              <a:t>Biogas production – 100 million Euro</a:t>
            </a:r>
            <a:endParaRPr lang="sv-SE" dirty="0">
              <a:latin typeface="Gill Sans MT" panose="020B0502020104020203" pitchFamily="34" charset="0"/>
            </a:endParaRPr>
          </a:p>
          <a:p>
            <a:r>
              <a:rPr lang="sv-SE" dirty="0" err="1">
                <a:latin typeface="Gill Sans MT" panose="020B0502020104020203" pitchFamily="34" charset="0"/>
              </a:rPr>
              <a:t>Filling</a:t>
            </a:r>
            <a:r>
              <a:rPr lang="sv-SE" dirty="0">
                <a:latin typeface="Gill Sans MT" panose="020B0502020104020203" pitchFamily="34" charset="0"/>
              </a:rPr>
              <a:t> stations – 75 million Euro to</a:t>
            </a:r>
          </a:p>
          <a:p>
            <a:pPr lvl="1"/>
            <a:r>
              <a:rPr lang="sv-SE" dirty="0">
                <a:latin typeface="Gill Sans MT" panose="020B0502020104020203" pitchFamily="34" charset="0"/>
              </a:rPr>
              <a:t>90 biogas, </a:t>
            </a:r>
            <a:r>
              <a:rPr lang="sv-SE" dirty="0" err="1">
                <a:latin typeface="Gill Sans MT" panose="020B0502020104020203" pitchFamily="34" charset="0"/>
              </a:rPr>
              <a:t>including</a:t>
            </a:r>
            <a:r>
              <a:rPr lang="sv-SE" dirty="0">
                <a:latin typeface="Gill Sans MT" panose="020B0502020104020203" pitchFamily="34" charset="0"/>
              </a:rPr>
              <a:t> 45 LBG</a:t>
            </a:r>
          </a:p>
          <a:p>
            <a:pPr lvl="1"/>
            <a:r>
              <a:rPr lang="sv-SE" dirty="0">
                <a:latin typeface="Gill Sans MT" panose="020B0502020104020203" pitchFamily="34" charset="0"/>
              </a:rPr>
              <a:t>45 HVO100</a:t>
            </a:r>
          </a:p>
          <a:p>
            <a:pPr lvl="1"/>
            <a:r>
              <a:rPr lang="sv-SE" dirty="0">
                <a:latin typeface="Gill Sans MT" panose="020B0502020104020203" pitchFamily="34" charset="0"/>
              </a:rPr>
              <a:t>10 ED95</a:t>
            </a:r>
          </a:p>
          <a:p>
            <a:r>
              <a:rPr lang="sv-SE" dirty="0">
                <a:latin typeface="Gill Sans MT" panose="020B0502020104020203" pitchFamily="34" charset="0"/>
              </a:rPr>
              <a:t>400 LBG-trucks</a:t>
            </a:r>
          </a:p>
          <a:p>
            <a:pPr marL="0" indent="0">
              <a:buNone/>
            </a:pP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pPr algn="l"/>
            <a:endParaRPr lang="sv-SE" dirty="0"/>
          </a:p>
        </p:txBody>
      </p:sp>
      <p:sp>
        <p:nvSpPr>
          <p:cNvPr id="6" name="Platshållare för bildnummer 5"/>
          <p:cNvSpPr>
            <a:spLocks noGrp="1"/>
          </p:cNvSpPr>
          <p:nvPr>
            <p:ph type="sldNum" sz="quarter" idx="12"/>
          </p:nvPr>
        </p:nvSpPr>
        <p:spPr/>
        <p:txBody>
          <a:bodyPr/>
          <a:lstStyle/>
          <a:p>
            <a:endParaRPr lang="sv-SE" dirty="0"/>
          </a:p>
        </p:txBody>
      </p:sp>
    </p:spTree>
    <p:extLst>
      <p:ext uri="{BB962C8B-B14F-4D97-AF65-F5344CB8AC3E}">
        <p14:creationId xmlns:p14="http://schemas.microsoft.com/office/powerpoint/2010/main" val="1287175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a:xfrm>
            <a:off x="4" y="-27384"/>
            <a:ext cx="9144000" cy="5661248"/>
          </a:xfrm>
          <a:prstGeom prst="rect">
            <a:avLst/>
          </a:prstGeom>
          <a:solidFill>
            <a:srgbClr val="FFC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 name="Rectangle 1"/>
          <p:cNvSpPr/>
          <p:nvPr/>
        </p:nvSpPr>
        <p:spPr>
          <a:xfrm>
            <a:off x="2175773" y="692696"/>
            <a:ext cx="4792467" cy="584775"/>
          </a:xfrm>
          <a:prstGeom prst="rect">
            <a:avLst/>
          </a:prstGeom>
        </p:spPr>
        <p:txBody>
          <a:bodyPr wrap="none">
            <a:spAutoFit/>
          </a:bodyPr>
          <a:lstStyle/>
          <a:p>
            <a:pPr algn="ctr"/>
            <a:r>
              <a:rPr lang="sv-SE" sz="3200" b="1" dirty="0" err="1">
                <a:solidFill>
                  <a:prstClr val="black"/>
                </a:solidFill>
                <a:latin typeface="Gill Sans MT" charset="0"/>
                <a:ea typeface="Gill Sans MT" charset="0"/>
                <a:cs typeface="Gill Sans MT" charset="0"/>
              </a:rPr>
              <a:t>Aim</a:t>
            </a:r>
            <a:r>
              <a:rPr lang="sv-SE" sz="3200" b="1" dirty="0">
                <a:solidFill>
                  <a:prstClr val="black"/>
                </a:solidFill>
                <a:latin typeface="Gill Sans MT" charset="0"/>
                <a:ea typeface="Gill Sans MT" charset="0"/>
                <a:cs typeface="Gill Sans MT" charset="0"/>
              </a:rPr>
              <a:t> </a:t>
            </a:r>
            <a:r>
              <a:rPr lang="sv-SE" sz="3200" b="1" dirty="0" err="1">
                <a:solidFill>
                  <a:prstClr val="black"/>
                </a:solidFill>
                <a:latin typeface="Gill Sans MT" charset="0"/>
                <a:ea typeface="Gill Sans MT" charset="0"/>
                <a:cs typeface="Gill Sans MT" charset="0"/>
              </a:rPr>
              <a:t>of</a:t>
            </a:r>
            <a:r>
              <a:rPr lang="sv-SE" sz="3200" b="1" dirty="0">
                <a:solidFill>
                  <a:prstClr val="black"/>
                </a:solidFill>
                <a:latin typeface="Gill Sans MT" charset="0"/>
                <a:ea typeface="Gill Sans MT" charset="0"/>
                <a:cs typeface="Gill Sans MT" charset="0"/>
              </a:rPr>
              <a:t> the </a:t>
            </a:r>
            <a:r>
              <a:rPr lang="sv-SE" sz="3200" b="1" dirty="0" err="1">
                <a:solidFill>
                  <a:prstClr val="black"/>
                </a:solidFill>
                <a:latin typeface="Gill Sans MT" charset="0"/>
                <a:ea typeface="Gill Sans MT" charset="0"/>
                <a:cs typeface="Gill Sans MT" charset="0"/>
              </a:rPr>
              <a:t>Climate</a:t>
            </a:r>
            <a:r>
              <a:rPr lang="sv-SE" sz="3200" b="1" dirty="0">
                <a:solidFill>
                  <a:prstClr val="black"/>
                </a:solidFill>
                <a:latin typeface="Gill Sans MT" charset="0"/>
                <a:ea typeface="Gill Sans MT" charset="0"/>
                <a:cs typeface="Gill Sans MT" charset="0"/>
              </a:rPr>
              <a:t> </a:t>
            </a:r>
            <a:r>
              <a:rPr lang="sv-SE" sz="3200" b="1" dirty="0" err="1">
                <a:solidFill>
                  <a:prstClr val="black"/>
                </a:solidFill>
                <a:latin typeface="Gill Sans MT" charset="0"/>
                <a:ea typeface="Gill Sans MT" charset="0"/>
                <a:cs typeface="Gill Sans MT" charset="0"/>
              </a:rPr>
              <a:t>leap</a:t>
            </a:r>
            <a:endParaRPr lang="en-US" sz="3200" b="1" dirty="0">
              <a:solidFill>
                <a:prstClr val="black"/>
              </a:solidFill>
              <a:latin typeface="Gill Sans MT" charset="0"/>
              <a:ea typeface="Gill Sans MT" charset="0"/>
              <a:cs typeface="Gill Sans MT" charset="0"/>
            </a:endParaRPr>
          </a:p>
        </p:txBody>
      </p:sp>
      <p:sp>
        <p:nvSpPr>
          <p:cNvPr id="5" name="Rectangle 7"/>
          <p:cNvSpPr/>
          <p:nvPr/>
        </p:nvSpPr>
        <p:spPr>
          <a:xfrm>
            <a:off x="1259632" y="1340768"/>
            <a:ext cx="6840760" cy="4093428"/>
          </a:xfrm>
          <a:prstGeom prst="rect">
            <a:avLst/>
          </a:prstGeom>
        </p:spPr>
        <p:txBody>
          <a:bodyPr wrap="square">
            <a:spAutoFit/>
          </a:bodyPr>
          <a:lstStyle/>
          <a:p>
            <a:r>
              <a:rPr lang="en-US" sz="2000" dirty="0"/>
              <a:t>“The Government has taken several steps to facilitate climate actions by businesses, local authorities, regions and </a:t>
            </a:r>
            <a:r>
              <a:rPr lang="en-US" sz="2000" dirty="0" err="1"/>
              <a:t>organisations</a:t>
            </a:r>
            <a:r>
              <a:rPr lang="en-US" sz="2000" dirty="0"/>
              <a:t>. The Government has created a platform for dialogue and cooperation through the Fossil Free Sweden initiative. The Government has also appointed a national coordinator that will support the Government in reinforcing and expanding the work within the initiative. The Climate Leap investment support scheme has been introduced to enable concrete climate investments. Municipalities, companies, </a:t>
            </a:r>
            <a:r>
              <a:rPr lang="en-US" sz="2000" dirty="0" err="1"/>
              <a:t>organisations</a:t>
            </a:r>
            <a:r>
              <a:rPr lang="en-US" sz="2000" dirty="0"/>
              <a:t>, etc., can apply for investment support for measures that reduce</a:t>
            </a:r>
          </a:p>
          <a:p>
            <a:r>
              <a:rPr lang="en-US" sz="2000" dirty="0"/>
              <a:t>climate impact, such as investments in biogas or charging stations for electric vehicles.”</a:t>
            </a:r>
          </a:p>
        </p:txBody>
      </p:sp>
    </p:spTree>
    <p:extLst>
      <p:ext uri="{BB962C8B-B14F-4D97-AF65-F5344CB8AC3E}">
        <p14:creationId xmlns:p14="http://schemas.microsoft.com/office/powerpoint/2010/main" val="1650681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88" y="-171400"/>
            <a:ext cx="9258300" cy="5544616"/>
          </a:xfrm>
          <a:prstGeom prst="rect">
            <a:avLst/>
          </a:prstGeom>
        </p:spPr>
      </p:pic>
      <p:sp>
        <p:nvSpPr>
          <p:cNvPr id="4" name="Rectangle 1"/>
          <p:cNvSpPr/>
          <p:nvPr/>
        </p:nvSpPr>
        <p:spPr>
          <a:xfrm>
            <a:off x="1501004" y="548680"/>
            <a:ext cx="6142002" cy="584775"/>
          </a:xfrm>
          <a:prstGeom prst="rect">
            <a:avLst/>
          </a:prstGeom>
        </p:spPr>
        <p:txBody>
          <a:bodyPr wrap="none">
            <a:spAutoFit/>
          </a:bodyPr>
          <a:lstStyle/>
          <a:p>
            <a:pPr algn="ctr"/>
            <a:r>
              <a:rPr lang="sv-SE" sz="3200" b="1" dirty="0">
                <a:solidFill>
                  <a:prstClr val="black"/>
                </a:solidFill>
                <a:latin typeface="Gill Sans MT" charset="0"/>
                <a:ea typeface="Gill Sans MT" charset="0"/>
                <a:cs typeface="Gill Sans MT" charset="0"/>
              </a:rPr>
              <a:t>Klimatklivet – the </a:t>
            </a:r>
            <a:r>
              <a:rPr lang="sv-SE" sz="3200" b="1" dirty="0" err="1">
                <a:solidFill>
                  <a:prstClr val="black"/>
                </a:solidFill>
                <a:latin typeface="Gill Sans MT" charset="0"/>
                <a:ea typeface="Gill Sans MT" charset="0"/>
                <a:cs typeface="Gill Sans MT" charset="0"/>
              </a:rPr>
              <a:t>Climate</a:t>
            </a:r>
            <a:r>
              <a:rPr lang="sv-SE" sz="3200" b="1" dirty="0">
                <a:solidFill>
                  <a:prstClr val="black"/>
                </a:solidFill>
                <a:latin typeface="Gill Sans MT" charset="0"/>
                <a:ea typeface="Gill Sans MT" charset="0"/>
                <a:cs typeface="Gill Sans MT" charset="0"/>
              </a:rPr>
              <a:t> </a:t>
            </a:r>
            <a:r>
              <a:rPr lang="sv-SE" sz="3200" b="1" dirty="0" err="1">
                <a:solidFill>
                  <a:prstClr val="black"/>
                </a:solidFill>
                <a:latin typeface="Gill Sans MT" charset="0"/>
                <a:ea typeface="Gill Sans MT" charset="0"/>
                <a:cs typeface="Gill Sans MT" charset="0"/>
              </a:rPr>
              <a:t>leap</a:t>
            </a:r>
            <a:endParaRPr lang="en-US" sz="3200" b="1" dirty="0">
              <a:solidFill>
                <a:prstClr val="black"/>
              </a:solidFill>
              <a:latin typeface="Gill Sans MT" charset="0"/>
              <a:ea typeface="Gill Sans MT" charset="0"/>
              <a:cs typeface="Gill Sans MT" charset="0"/>
            </a:endParaRPr>
          </a:p>
        </p:txBody>
      </p:sp>
      <p:sp>
        <p:nvSpPr>
          <p:cNvPr id="5" name="Rectangle 7"/>
          <p:cNvSpPr/>
          <p:nvPr/>
        </p:nvSpPr>
        <p:spPr>
          <a:xfrm>
            <a:off x="1907704" y="1277471"/>
            <a:ext cx="6552728" cy="3990836"/>
          </a:xfrm>
          <a:prstGeom prst="rect">
            <a:avLst/>
          </a:prstGeom>
        </p:spPr>
        <p:txBody>
          <a:bodyPr wrap="square">
            <a:spAutoFit/>
          </a:bodyPr>
          <a:lstStyle/>
          <a:p>
            <a:pPr marL="342900" indent="-342900">
              <a:spcBef>
                <a:spcPts val="1600"/>
              </a:spcBef>
              <a:buClr>
                <a:prstClr val="white"/>
              </a:buClr>
              <a:buSzPct val="140000"/>
              <a:buFontTx/>
              <a:buBlip>
                <a:blip r:embed="rId3"/>
              </a:buBlip>
            </a:pPr>
            <a:r>
              <a:rPr lang="en-US" sz="2000" dirty="0">
                <a:solidFill>
                  <a:prstClr val="black"/>
                </a:solidFill>
                <a:latin typeface="Gill Sans MT" charset="0"/>
                <a:ea typeface="Gill Sans MT" charset="0"/>
                <a:cs typeface="Gill Sans MT" charset="0"/>
              </a:rPr>
              <a:t>A state </a:t>
            </a:r>
            <a:r>
              <a:rPr lang="en-US" sz="2000" dirty="0" err="1">
                <a:solidFill>
                  <a:prstClr val="black"/>
                </a:solidFill>
                <a:latin typeface="Gill Sans MT" charset="0"/>
                <a:ea typeface="Gill Sans MT" charset="0"/>
                <a:cs typeface="Gill Sans MT" charset="0"/>
              </a:rPr>
              <a:t>programme</a:t>
            </a:r>
            <a:r>
              <a:rPr lang="en-US" sz="2000" dirty="0">
                <a:solidFill>
                  <a:prstClr val="black"/>
                </a:solidFill>
                <a:latin typeface="Gill Sans MT" charset="0"/>
                <a:ea typeface="Gill Sans MT" charset="0"/>
                <a:cs typeface="Gill Sans MT" charset="0"/>
              </a:rPr>
              <a:t> for local climate investments </a:t>
            </a:r>
            <a:r>
              <a:rPr lang="en-US" sz="2000" dirty="0" err="1">
                <a:solidFill>
                  <a:prstClr val="black"/>
                </a:solidFill>
                <a:latin typeface="Gill Sans MT" charset="0"/>
                <a:ea typeface="Gill Sans MT" charset="0"/>
                <a:cs typeface="Gill Sans MT" charset="0"/>
              </a:rPr>
              <a:t>totalling</a:t>
            </a:r>
            <a:r>
              <a:rPr lang="en-US" sz="2000" dirty="0">
                <a:solidFill>
                  <a:prstClr val="black"/>
                </a:solidFill>
                <a:latin typeface="Gill Sans MT" charset="0"/>
                <a:ea typeface="Gill Sans MT" charset="0"/>
                <a:cs typeface="Gill Sans MT" charset="0"/>
              </a:rPr>
              <a:t> SEK 6-10 billion (for the period 2015–2020). </a:t>
            </a:r>
          </a:p>
          <a:p>
            <a:pPr marL="342900" indent="-342900">
              <a:spcBef>
                <a:spcPts val="1600"/>
              </a:spcBef>
              <a:buClr>
                <a:prstClr val="white"/>
              </a:buClr>
              <a:buSzPct val="140000"/>
              <a:buFontTx/>
              <a:buBlip>
                <a:blip r:embed="rId3"/>
              </a:buBlip>
            </a:pPr>
            <a:r>
              <a:rPr lang="en-US" sz="2000" dirty="0">
                <a:solidFill>
                  <a:prstClr val="black"/>
                </a:solidFill>
                <a:latin typeface="Gill Sans MT" charset="0"/>
                <a:ea typeface="Gill Sans MT" charset="0"/>
                <a:cs typeface="Gill Sans MT" charset="0"/>
              </a:rPr>
              <a:t>Enables support for investments that can reduce emissions and influence the transition to a low-carbon economy.</a:t>
            </a:r>
          </a:p>
          <a:p>
            <a:pPr marL="342900" indent="-342900">
              <a:spcBef>
                <a:spcPts val="1600"/>
              </a:spcBef>
              <a:buClr>
                <a:prstClr val="white"/>
              </a:buClr>
              <a:buSzPct val="140000"/>
              <a:buFontTx/>
              <a:buBlip>
                <a:blip r:embed="rId3"/>
              </a:buBlip>
            </a:pPr>
            <a:r>
              <a:rPr lang="en-US" sz="2000" dirty="0">
                <a:solidFill>
                  <a:prstClr val="black"/>
                </a:solidFill>
                <a:latin typeface="Gill Sans MT" charset="0"/>
                <a:ea typeface="Gill Sans MT" charset="0"/>
                <a:cs typeface="Gill Sans MT" charset="0"/>
              </a:rPr>
              <a:t>Joint financing:  Average grant is 47 % of investment costs.</a:t>
            </a:r>
          </a:p>
          <a:p>
            <a:pPr marL="342900" indent="-342900">
              <a:spcBef>
                <a:spcPts val="1600"/>
              </a:spcBef>
              <a:buClr>
                <a:prstClr val="white"/>
              </a:buClr>
              <a:buSzPct val="140000"/>
              <a:buFontTx/>
              <a:buBlip>
                <a:blip r:embed="rId3"/>
              </a:buBlip>
            </a:pPr>
            <a:r>
              <a:rPr lang="en-US" sz="2000" dirty="0">
                <a:solidFill>
                  <a:prstClr val="black"/>
                </a:solidFill>
                <a:latin typeface="Gill Sans MT" charset="0"/>
                <a:ea typeface="Gill Sans MT" charset="0"/>
                <a:cs typeface="Gill Sans MT" charset="0"/>
              </a:rPr>
              <a:t>Both public and private sector </a:t>
            </a:r>
            <a:r>
              <a:rPr lang="en-US" sz="2000" dirty="0" err="1">
                <a:solidFill>
                  <a:prstClr val="black"/>
                </a:solidFill>
                <a:latin typeface="Gill Sans MT" charset="0"/>
                <a:ea typeface="Gill Sans MT" charset="0"/>
                <a:cs typeface="Gill Sans MT" charset="0"/>
              </a:rPr>
              <a:t>organisations</a:t>
            </a:r>
            <a:r>
              <a:rPr lang="en-US" sz="2000" dirty="0">
                <a:solidFill>
                  <a:prstClr val="black"/>
                </a:solidFill>
                <a:latin typeface="Gill Sans MT" charset="0"/>
                <a:ea typeface="Gill Sans MT" charset="0"/>
                <a:cs typeface="Gill Sans MT" charset="0"/>
              </a:rPr>
              <a:t> can apply. </a:t>
            </a:r>
          </a:p>
          <a:p>
            <a:pPr marL="342900" indent="-342900">
              <a:spcBef>
                <a:spcPts val="1600"/>
              </a:spcBef>
              <a:buClr>
                <a:prstClr val="white"/>
              </a:buClr>
              <a:buSzPct val="140000"/>
              <a:buFontTx/>
              <a:buBlip>
                <a:blip r:embed="rId3"/>
              </a:buBlip>
            </a:pPr>
            <a:r>
              <a:rPr lang="en-US" sz="2000" dirty="0">
                <a:solidFill>
                  <a:prstClr val="black"/>
                </a:solidFill>
                <a:latin typeface="Gill Sans MT" charset="0"/>
                <a:ea typeface="Gill Sans MT" charset="0"/>
                <a:cs typeface="Gill Sans MT" charset="0"/>
              </a:rPr>
              <a:t>Competition: The ‘Climate leap’ investment support will target actions that have the greatest effect on climate emissions.</a:t>
            </a:r>
            <a:endParaRPr lang="sv-SE" sz="2000" dirty="0">
              <a:solidFill>
                <a:prstClr val="black"/>
              </a:solidFill>
              <a:latin typeface="Gill Sans MT" charset="0"/>
              <a:ea typeface="Gill Sans MT" charset="0"/>
              <a:cs typeface="Gill Sans MT" charset="0"/>
            </a:endParaRPr>
          </a:p>
        </p:txBody>
      </p:sp>
      <p:sp>
        <p:nvSpPr>
          <p:cNvPr id="17" name="Platshållare för datum 2"/>
          <p:cNvSpPr txBox="1">
            <a:spLocks/>
          </p:cNvSpPr>
          <p:nvPr/>
        </p:nvSpPr>
        <p:spPr>
          <a:xfrm>
            <a:off x="3099600" y="6462000"/>
            <a:ext cx="752320" cy="252000"/>
          </a:xfrm>
          <a:prstGeom prst="rect">
            <a:avLst/>
          </a:prstGeom>
        </p:spPr>
        <p:txBody>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B8BE423-1780-43BB-A8FE-3025F34AD1F8}" type="datetime1">
              <a:rPr lang="sv-SE" sz="800" smtClean="0"/>
              <a:pPr/>
              <a:t>2019-09-16</a:t>
            </a:fld>
            <a:endParaRPr lang="sv-SE" sz="800" dirty="0"/>
          </a:p>
        </p:txBody>
      </p:sp>
      <p:sp>
        <p:nvSpPr>
          <p:cNvPr id="18" name="Platshållare för sidfot 3"/>
          <p:cNvSpPr txBox="1">
            <a:spLocks/>
          </p:cNvSpPr>
          <p:nvPr/>
        </p:nvSpPr>
        <p:spPr>
          <a:xfrm>
            <a:off x="92990" y="6462000"/>
            <a:ext cx="3038850" cy="252000"/>
          </a:xfrm>
          <a:prstGeom prst="rect">
            <a:avLst/>
          </a:prstGeom>
        </p:spPr>
        <p:txBody>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sz="800"/>
              <a:t>Naturvårdsverket | Swedish Environmental Protection Agency</a:t>
            </a:r>
            <a:endParaRPr lang="sv-SE" sz="800" dirty="0"/>
          </a:p>
        </p:txBody>
      </p:sp>
      <p:sp>
        <p:nvSpPr>
          <p:cNvPr id="19" name="Platshållare för bildnummer 4"/>
          <p:cNvSpPr txBox="1">
            <a:spLocks/>
          </p:cNvSpPr>
          <p:nvPr/>
        </p:nvSpPr>
        <p:spPr>
          <a:xfrm>
            <a:off x="3837600" y="6462000"/>
            <a:ext cx="360000" cy="252000"/>
          </a:xfrm>
          <a:prstGeom prst="rect">
            <a:avLst/>
          </a:prstGeom>
        </p:spPr>
        <p:txBody>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44E2AD-2CA4-4022-8F3B-D585D66E2E30}" type="slidenum">
              <a:rPr lang="sv-SE" sz="800" smtClean="0"/>
              <a:pPr/>
              <a:t>4</a:t>
            </a:fld>
            <a:endParaRPr lang="sv-SE" sz="800" dirty="0"/>
          </a:p>
        </p:txBody>
      </p:sp>
    </p:spTree>
    <p:extLst>
      <p:ext uri="{BB962C8B-B14F-4D97-AF65-F5344CB8AC3E}">
        <p14:creationId xmlns:p14="http://schemas.microsoft.com/office/powerpoint/2010/main" val="289650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a:xfrm>
            <a:off x="0" y="0"/>
            <a:ext cx="9144000" cy="5661248"/>
          </a:xfrm>
          <a:prstGeom prst="rect">
            <a:avLst/>
          </a:prstGeom>
          <a:solidFill>
            <a:srgbClr val="FFC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p:cNvSpPr/>
          <p:nvPr/>
        </p:nvSpPr>
        <p:spPr>
          <a:xfrm>
            <a:off x="1375661" y="692696"/>
            <a:ext cx="6392712" cy="584775"/>
          </a:xfrm>
          <a:prstGeom prst="rect">
            <a:avLst/>
          </a:prstGeom>
        </p:spPr>
        <p:txBody>
          <a:bodyPr wrap="none">
            <a:spAutoFit/>
          </a:bodyPr>
          <a:lstStyle/>
          <a:p>
            <a:pPr algn="ctr"/>
            <a:r>
              <a:rPr lang="sv-SE" sz="3200" b="1" dirty="0">
                <a:latin typeface="Gill Sans MT" charset="0"/>
                <a:ea typeface="Gill Sans MT" charset="0"/>
                <a:cs typeface="Gill Sans MT" charset="0"/>
              </a:rPr>
              <a:t>Klimatklivet – </a:t>
            </a:r>
            <a:r>
              <a:rPr lang="sv-SE" sz="3200" b="1" dirty="0" err="1">
                <a:latin typeface="Gill Sans MT" charset="0"/>
                <a:ea typeface="Gill Sans MT" charset="0"/>
                <a:cs typeface="Gill Sans MT" charset="0"/>
              </a:rPr>
              <a:t>results</a:t>
            </a:r>
            <a:r>
              <a:rPr lang="sv-SE" sz="3200" b="1" dirty="0">
                <a:latin typeface="Gill Sans MT" charset="0"/>
                <a:ea typeface="Gill Sans MT" charset="0"/>
                <a:cs typeface="Gill Sans MT" charset="0"/>
              </a:rPr>
              <a:t> 2015- 2018</a:t>
            </a:r>
            <a:endParaRPr lang="en-US" sz="3200" b="1" dirty="0">
              <a:latin typeface="Gill Sans MT" charset="0"/>
              <a:ea typeface="Gill Sans MT" charset="0"/>
              <a:cs typeface="Gill Sans MT" charset="0"/>
            </a:endParaRPr>
          </a:p>
        </p:txBody>
      </p:sp>
      <p:sp>
        <p:nvSpPr>
          <p:cNvPr id="5" name="Rectangle 7"/>
          <p:cNvSpPr/>
          <p:nvPr/>
        </p:nvSpPr>
        <p:spPr>
          <a:xfrm>
            <a:off x="3631816" y="1277471"/>
            <a:ext cx="5544616" cy="4811574"/>
          </a:xfrm>
          <a:prstGeom prst="rect">
            <a:avLst/>
          </a:prstGeom>
        </p:spPr>
        <p:txBody>
          <a:bodyPr wrap="square">
            <a:spAutoFit/>
          </a:bodyPr>
          <a:lstStyle/>
          <a:p>
            <a:pPr marL="342900" indent="-342900">
              <a:spcBef>
                <a:spcPts val="1600"/>
              </a:spcBef>
              <a:buClr>
                <a:schemeClr val="bg1"/>
              </a:buClr>
              <a:buSzPct val="140000"/>
              <a:buBlip>
                <a:blip r:embed="rId2"/>
              </a:buBlip>
            </a:pPr>
            <a:r>
              <a:rPr lang="sv-SE" sz="2000" dirty="0">
                <a:latin typeface="Gill Sans MT" panose="020B0502020104020203" pitchFamily="34" charset="0"/>
              </a:rPr>
              <a:t>6 200 </a:t>
            </a:r>
            <a:r>
              <a:rPr lang="sv-SE" sz="2000" dirty="0" err="1">
                <a:latin typeface="Gill Sans MT" panose="020B0502020104020203" pitchFamily="34" charset="0"/>
              </a:rPr>
              <a:t>applications</a:t>
            </a:r>
            <a:r>
              <a:rPr lang="sv-SE" sz="2000" dirty="0">
                <a:latin typeface="Gill Sans MT" panose="020B0502020104020203" pitchFamily="34" charset="0"/>
              </a:rPr>
              <a:t> 2015-2018</a:t>
            </a:r>
          </a:p>
          <a:p>
            <a:pPr marL="342900" indent="-342900">
              <a:spcBef>
                <a:spcPts val="1600"/>
              </a:spcBef>
              <a:buClr>
                <a:schemeClr val="bg1"/>
              </a:buClr>
              <a:buSzPct val="140000"/>
              <a:buBlip>
                <a:blip r:embed="rId2"/>
              </a:buBlip>
            </a:pPr>
            <a:r>
              <a:rPr lang="sv-SE" sz="2000" dirty="0">
                <a:latin typeface="Gill Sans MT" panose="020B0502020104020203" pitchFamily="34" charset="0"/>
                <a:ea typeface="Gill Sans MT" charset="0"/>
                <a:cs typeface="Gill Sans MT" charset="0"/>
              </a:rPr>
              <a:t>3 200 </a:t>
            </a:r>
            <a:r>
              <a:rPr lang="sv-SE" sz="2000" dirty="0" err="1">
                <a:latin typeface="Gill Sans MT" panose="020B0502020104020203" pitchFamily="34" charset="0"/>
                <a:ea typeface="Gill Sans MT" charset="0"/>
                <a:cs typeface="Gill Sans MT" charset="0"/>
              </a:rPr>
              <a:t>measures</a:t>
            </a:r>
            <a:r>
              <a:rPr lang="sv-SE" sz="2000" dirty="0">
                <a:latin typeface="Gill Sans MT" panose="020B0502020104020203" pitchFamily="34" charset="0"/>
                <a:ea typeface="Gill Sans MT" charset="0"/>
                <a:cs typeface="Gill Sans MT" charset="0"/>
              </a:rPr>
              <a:t> </a:t>
            </a:r>
            <a:r>
              <a:rPr lang="sv-SE" sz="2000" dirty="0" err="1">
                <a:latin typeface="Gill Sans MT" panose="020B0502020104020203" pitchFamily="34" charset="0"/>
                <a:ea typeface="Gill Sans MT" charset="0"/>
                <a:cs typeface="Gill Sans MT" charset="0"/>
              </a:rPr>
              <a:t>granted</a:t>
            </a:r>
            <a:endParaRPr lang="sv-SE" sz="2000" dirty="0">
              <a:latin typeface="Gill Sans MT" panose="020B0502020104020203" pitchFamily="34" charset="0"/>
              <a:ea typeface="Gill Sans MT" charset="0"/>
              <a:cs typeface="Gill Sans MT" charset="0"/>
            </a:endParaRPr>
          </a:p>
          <a:p>
            <a:pPr marL="342900" indent="-342900">
              <a:spcBef>
                <a:spcPts val="1600"/>
              </a:spcBef>
              <a:buClr>
                <a:schemeClr val="bg1"/>
              </a:buClr>
              <a:buSzPct val="140000"/>
              <a:buBlip>
                <a:blip r:embed="rId2"/>
              </a:buBlip>
            </a:pPr>
            <a:r>
              <a:rPr lang="sv-SE" sz="2000" dirty="0">
                <a:latin typeface="Gill Sans MT" panose="020B0502020104020203" pitchFamily="34" charset="0"/>
                <a:ea typeface="Gill Sans MT" charset="0"/>
                <a:cs typeface="Gill Sans MT" charset="0"/>
              </a:rPr>
              <a:t>Total </a:t>
            </a:r>
            <a:r>
              <a:rPr lang="sv-SE" sz="2000" dirty="0" err="1">
                <a:latin typeface="Gill Sans MT" panose="020B0502020104020203" pitchFamily="34" charset="0"/>
                <a:ea typeface="Gill Sans MT" charset="0"/>
                <a:cs typeface="Gill Sans MT" charset="0"/>
              </a:rPr>
              <a:t>amount</a:t>
            </a:r>
            <a:r>
              <a:rPr lang="sv-SE" sz="2000" dirty="0">
                <a:latin typeface="Gill Sans MT" panose="020B0502020104020203" pitchFamily="34" charset="0"/>
                <a:ea typeface="Gill Sans MT" charset="0"/>
                <a:cs typeface="Gill Sans MT" charset="0"/>
              </a:rPr>
              <a:t> in grants 4,7 billion kronor</a:t>
            </a:r>
          </a:p>
          <a:p>
            <a:pPr marL="342900" indent="-342900">
              <a:spcBef>
                <a:spcPts val="1600"/>
              </a:spcBef>
              <a:buClr>
                <a:schemeClr val="bg1"/>
              </a:buClr>
              <a:buSzPct val="140000"/>
              <a:buBlip>
                <a:blip r:embed="rId2"/>
              </a:buBlip>
            </a:pPr>
            <a:r>
              <a:rPr lang="sv-SE" sz="2000" dirty="0">
                <a:latin typeface="Gill Sans MT" panose="020B0502020104020203" pitchFamily="34" charset="0"/>
                <a:ea typeface="Gill Sans MT" charset="0"/>
                <a:cs typeface="Gill Sans MT" charset="0"/>
              </a:rPr>
              <a:t>Private </a:t>
            </a:r>
            <a:r>
              <a:rPr lang="sv-SE" sz="2000" dirty="0" err="1">
                <a:latin typeface="Gill Sans MT" panose="020B0502020104020203" pitchFamily="34" charset="0"/>
                <a:ea typeface="Gill Sans MT" charset="0"/>
                <a:cs typeface="Gill Sans MT" charset="0"/>
              </a:rPr>
              <a:t>sector</a:t>
            </a:r>
            <a:r>
              <a:rPr lang="sv-SE" sz="2000" dirty="0">
                <a:latin typeface="Gill Sans MT" panose="020B0502020104020203" pitchFamily="34" charset="0"/>
                <a:ea typeface="Gill Sans MT" charset="0"/>
                <a:cs typeface="Gill Sans MT" charset="0"/>
              </a:rPr>
              <a:t> is </a:t>
            </a:r>
            <a:r>
              <a:rPr lang="sv-SE" sz="2000" dirty="0" err="1">
                <a:latin typeface="Gill Sans MT" panose="020B0502020104020203" pitchFamily="34" charset="0"/>
                <a:ea typeface="Gill Sans MT" charset="0"/>
                <a:cs typeface="Gill Sans MT" charset="0"/>
              </a:rPr>
              <a:t>main</a:t>
            </a:r>
            <a:r>
              <a:rPr lang="sv-SE" sz="2000" dirty="0">
                <a:latin typeface="Gill Sans MT" panose="020B0502020104020203" pitchFamily="34" charset="0"/>
                <a:ea typeface="Gill Sans MT" charset="0"/>
                <a:cs typeface="Gill Sans MT" charset="0"/>
              </a:rPr>
              <a:t> </a:t>
            </a:r>
            <a:r>
              <a:rPr lang="sv-SE" sz="2000" dirty="0" err="1">
                <a:latin typeface="Gill Sans MT" panose="020B0502020104020203" pitchFamily="34" charset="0"/>
                <a:ea typeface="Gill Sans MT" charset="0"/>
                <a:cs typeface="Gill Sans MT" charset="0"/>
              </a:rPr>
              <a:t>aid</a:t>
            </a:r>
            <a:r>
              <a:rPr lang="sv-SE" sz="2000" dirty="0">
                <a:latin typeface="Gill Sans MT" panose="020B0502020104020203" pitchFamily="34" charset="0"/>
                <a:ea typeface="Gill Sans MT" charset="0"/>
                <a:cs typeface="Gill Sans MT" charset="0"/>
              </a:rPr>
              <a:t> recipient </a:t>
            </a:r>
          </a:p>
          <a:p>
            <a:pPr marL="342900" indent="-342900">
              <a:spcBef>
                <a:spcPts val="1600"/>
              </a:spcBef>
              <a:buClr>
                <a:schemeClr val="bg1"/>
              </a:buClr>
              <a:buSzPct val="140000"/>
              <a:buBlip>
                <a:blip r:embed="rId2"/>
              </a:buBlip>
            </a:pPr>
            <a:r>
              <a:rPr lang="sv-SE" sz="2000" dirty="0">
                <a:latin typeface="Gill Sans MT" panose="020B0502020104020203" pitchFamily="34" charset="0"/>
                <a:ea typeface="Gill Sans MT" charset="0"/>
                <a:cs typeface="Gill Sans MT" charset="0"/>
              </a:rPr>
              <a:t>The </a:t>
            </a:r>
            <a:r>
              <a:rPr lang="sv-SE" sz="2000" dirty="0" err="1">
                <a:latin typeface="Gill Sans MT" panose="020B0502020104020203" pitchFamily="34" charset="0"/>
                <a:ea typeface="Gill Sans MT" charset="0"/>
                <a:cs typeface="Gill Sans MT" charset="0"/>
              </a:rPr>
              <a:t>measures</a:t>
            </a:r>
            <a:r>
              <a:rPr lang="sv-SE" sz="2000" dirty="0">
                <a:latin typeface="Gill Sans MT" panose="020B0502020104020203" pitchFamily="34" charset="0"/>
                <a:ea typeface="Gill Sans MT" charset="0"/>
                <a:cs typeface="Gill Sans MT" charset="0"/>
              </a:rPr>
              <a:t> </a:t>
            </a:r>
            <a:r>
              <a:rPr lang="sv-SE" sz="2000" dirty="0" err="1">
                <a:latin typeface="Gill Sans MT" panose="020B0502020104020203" pitchFamily="34" charset="0"/>
                <a:ea typeface="Gill Sans MT" charset="0"/>
                <a:cs typeface="Gill Sans MT" charset="0"/>
              </a:rPr>
              <a:t>are</a:t>
            </a:r>
            <a:r>
              <a:rPr lang="sv-SE" sz="2000" dirty="0">
                <a:latin typeface="Gill Sans MT" panose="020B0502020104020203" pitchFamily="34" charset="0"/>
                <a:ea typeface="Gill Sans MT" charset="0"/>
                <a:cs typeface="Gill Sans MT" charset="0"/>
              </a:rPr>
              <a:t> </a:t>
            </a:r>
            <a:r>
              <a:rPr lang="sv-SE" sz="2000" dirty="0" err="1">
                <a:latin typeface="Gill Sans MT" panose="020B0502020104020203" pitchFamily="34" charset="0"/>
                <a:ea typeface="Gill Sans MT" charset="0"/>
                <a:cs typeface="Gill Sans MT" charset="0"/>
              </a:rPr>
              <a:t>calcutated</a:t>
            </a:r>
            <a:r>
              <a:rPr lang="sv-SE" sz="2000" dirty="0">
                <a:latin typeface="Gill Sans MT" panose="020B0502020104020203" pitchFamily="34" charset="0"/>
                <a:ea typeface="Gill Sans MT" charset="0"/>
                <a:cs typeface="Gill Sans MT" charset="0"/>
              </a:rPr>
              <a:t> to </a:t>
            </a:r>
            <a:r>
              <a:rPr lang="sv-SE" sz="2000" dirty="0" err="1">
                <a:latin typeface="Gill Sans MT" panose="020B0502020104020203" pitchFamily="34" charset="0"/>
                <a:ea typeface="Gill Sans MT" charset="0"/>
                <a:cs typeface="Gill Sans MT" charset="0"/>
              </a:rPr>
              <a:t>reduce</a:t>
            </a:r>
            <a:r>
              <a:rPr lang="sv-SE" sz="2000" dirty="0">
                <a:latin typeface="Gill Sans MT" panose="020B0502020104020203" pitchFamily="34" charset="0"/>
                <a:ea typeface="Gill Sans MT" charset="0"/>
                <a:cs typeface="Gill Sans MT" charset="0"/>
              </a:rPr>
              <a:t> greenhouse gas emissions, </a:t>
            </a:r>
            <a:r>
              <a:rPr lang="sv-SE" sz="2000" dirty="0" err="1">
                <a:latin typeface="Gill Sans MT" panose="020B0502020104020203" pitchFamily="34" charset="0"/>
                <a:ea typeface="Gill Sans MT" charset="0"/>
                <a:cs typeface="Gill Sans MT" charset="0"/>
              </a:rPr>
              <a:t>based</a:t>
            </a:r>
            <a:r>
              <a:rPr lang="sv-SE" sz="2000" dirty="0">
                <a:latin typeface="Gill Sans MT" panose="020B0502020104020203" pitchFamily="34" charset="0"/>
                <a:ea typeface="Gill Sans MT" charset="0"/>
                <a:cs typeface="Gill Sans MT" charset="0"/>
              </a:rPr>
              <a:t> on </a:t>
            </a:r>
            <a:r>
              <a:rPr lang="sv-SE" sz="2000" dirty="0" err="1">
                <a:latin typeface="Gill Sans MT" panose="020B0502020104020203" pitchFamily="34" charset="0"/>
                <a:ea typeface="Gill Sans MT" charset="0"/>
                <a:cs typeface="Gill Sans MT" charset="0"/>
              </a:rPr>
              <a:t>aplications</a:t>
            </a:r>
            <a:r>
              <a:rPr lang="sv-SE" sz="2000" dirty="0">
                <a:latin typeface="Gill Sans MT" panose="020B0502020104020203" pitchFamily="34" charset="0"/>
                <a:ea typeface="Gill Sans MT" charset="0"/>
                <a:cs typeface="Gill Sans MT" charset="0"/>
              </a:rPr>
              <a:t>:</a:t>
            </a:r>
          </a:p>
          <a:p>
            <a:pPr marL="800100" lvl="1" indent="-342900">
              <a:spcBef>
                <a:spcPts val="1600"/>
              </a:spcBef>
              <a:buClr>
                <a:schemeClr val="bg1"/>
              </a:buClr>
              <a:buSzPct val="140000"/>
              <a:buBlip>
                <a:blip r:embed="rId2"/>
              </a:buBlip>
            </a:pPr>
            <a:r>
              <a:rPr lang="sv-SE" sz="2000" dirty="0">
                <a:latin typeface="Gill Sans MT" panose="020B0502020104020203" pitchFamily="34" charset="0"/>
                <a:ea typeface="Gill Sans MT" charset="0"/>
                <a:cs typeface="Gill Sans MT" charset="0"/>
              </a:rPr>
              <a:t>1 450 000 ton CO2-eqv. per </a:t>
            </a:r>
            <a:r>
              <a:rPr lang="sv-SE" sz="2000" dirty="0" err="1">
                <a:latin typeface="Gill Sans MT" panose="020B0502020104020203" pitchFamily="34" charset="0"/>
                <a:ea typeface="Gill Sans MT" charset="0"/>
                <a:cs typeface="Gill Sans MT" charset="0"/>
              </a:rPr>
              <a:t>year</a:t>
            </a:r>
            <a:endParaRPr lang="sv-SE" sz="2000" dirty="0">
              <a:latin typeface="Gill Sans MT" panose="020B0502020104020203" pitchFamily="34" charset="0"/>
              <a:ea typeface="Gill Sans MT" charset="0"/>
              <a:cs typeface="Gill Sans MT" charset="0"/>
            </a:endParaRPr>
          </a:p>
          <a:p>
            <a:pPr lvl="1">
              <a:spcBef>
                <a:spcPts val="1600"/>
              </a:spcBef>
              <a:buClr>
                <a:schemeClr val="bg1"/>
              </a:buClr>
              <a:buSzPct val="140000"/>
            </a:pPr>
            <a:endParaRPr lang="sv-SE" sz="2000" b="1" dirty="0">
              <a:latin typeface="Gill Sans"/>
              <a:ea typeface="Gill Sans MT" charset="0"/>
              <a:cs typeface="Gill Sans MT" charset="0"/>
            </a:endParaRPr>
          </a:p>
          <a:p>
            <a:pPr marL="342900" indent="-342900">
              <a:spcBef>
                <a:spcPts val="1600"/>
              </a:spcBef>
              <a:buClr>
                <a:schemeClr val="bg1"/>
              </a:buClr>
              <a:buSzPct val="140000"/>
              <a:buBlip>
                <a:blip r:embed="rId2"/>
              </a:buBlip>
            </a:pPr>
            <a:endParaRPr lang="sv-SE" sz="2000" b="1" dirty="0">
              <a:latin typeface="Gill Sans"/>
              <a:ea typeface="Gill Sans MT" charset="0"/>
              <a:cs typeface="Gill Sans MT" charset="0"/>
            </a:endParaRPr>
          </a:p>
          <a:p>
            <a:pPr marL="342900" indent="-342900">
              <a:spcBef>
                <a:spcPts val="1600"/>
              </a:spcBef>
              <a:buClr>
                <a:schemeClr val="bg1"/>
              </a:buClr>
              <a:buSzPct val="140000"/>
              <a:buBlip>
                <a:blip r:embed="rId2"/>
              </a:buBlip>
            </a:pPr>
            <a:endParaRPr lang="sv-SE" sz="2000" b="1" dirty="0">
              <a:latin typeface="Gill Sans"/>
              <a:ea typeface="Gill Sans MT" charset="0"/>
              <a:cs typeface="Gill Sans MT" charset="0"/>
            </a:endParaRPr>
          </a:p>
        </p:txBody>
      </p:sp>
      <p:pic>
        <p:nvPicPr>
          <p:cNvPr id="2" name="Bildobjekt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12" y="1988840"/>
            <a:ext cx="3672408" cy="2446611"/>
          </a:xfrm>
          <a:prstGeom prst="rect">
            <a:avLst/>
          </a:prstGeom>
        </p:spPr>
      </p:pic>
    </p:spTree>
    <p:extLst>
      <p:ext uri="{BB962C8B-B14F-4D97-AF65-F5344CB8AC3E}">
        <p14:creationId xmlns:p14="http://schemas.microsoft.com/office/powerpoint/2010/main" val="3352418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p:cNvSpPr/>
          <p:nvPr/>
        </p:nvSpPr>
        <p:spPr>
          <a:xfrm>
            <a:off x="0" y="0"/>
            <a:ext cx="9144000" cy="5805488"/>
          </a:xfrm>
          <a:prstGeom prst="rect">
            <a:avLst/>
          </a:prstGeom>
          <a:solidFill>
            <a:srgbClr val="FABD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20" name="textruta 19"/>
          <p:cNvSpPr txBox="1"/>
          <p:nvPr/>
        </p:nvSpPr>
        <p:spPr>
          <a:xfrm>
            <a:off x="395537" y="4189323"/>
            <a:ext cx="3888432" cy="584775"/>
          </a:xfrm>
          <a:prstGeom prst="rect">
            <a:avLst/>
          </a:prstGeom>
          <a:noFill/>
        </p:spPr>
        <p:txBody>
          <a:bodyPr wrap="square" rtlCol="0">
            <a:spAutoFit/>
          </a:bodyPr>
          <a:lstStyle/>
          <a:p>
            <a:pPr algn="ctr"/>
            <a:r>
              <a:rPr lang="sv-SE" dirty="0">
                <a:latin typeface="Gill Sans MT" panose="020B0502020104020203" pitchFamily="34" charset="0"/>
              </a:rPr>
              <a:t>39 </a:t>
            </a:r>
            <a:r>
              <a:rPr lang="sv-SE" dirty="0" err="1">
                <a:latin typeface="Gill Sans MT" panose="020B0502020104020203" pitchFamily="34" charset="0"/>
              </a:rPr>
              <a:t>projects</a:t>
            </a:r>
            <a:r>
              <a:rPr lang="sv-SE" dirty="0">
                <a:latin typeface="Gill Sans MT" panose="020B0502020104020203" pitchFamily="34" charset="0"/>
              </a:rPr>
              <a:t> for biogas </a:t>
            </a:r>
            <a:r>
              <a:rPr lang="sv-SE" dirty="0" err="1">
                <a:latin typeface="Gill Sans MT" panose="020B0502020104020203" pitchFamily="34" charset="0"/>
              </a:rPr>
              <a:t>production</a:t>
            </a:r>
            <a:r>
              <a:rPr lang="sv-SE" dirty="0">
                <a:latin typeface="Gill Sans MT" panose="020B0502020104020203" pitchFamily="34" charset="0"/>
              </a:rPr>
              <a:t> </a:t>
            </a:r>
          </a:p>
          <a:p>
            <a:endParaRPr lang="sv-SE" sz="1400" dirty="0"/>
          </a:p>
        </p:txBody>
      </p:sp>
      <p:pic>
        <p:nvPicPr>
          <p:cNvPr id="21" name="Bildobjekt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7" y="2444724"/>
            <a:ext cx="3384376" cy="1516155"/>
          </a:xfrm>
          <a:prstGeom prst="rect">
            <a:avLst/>
          </a:prstGeom>
        </p:spPr>
      </p:pic>
      <p:sp>
        <p:nvSpPr>
          <p:cNvPr id="11" name="Ellips 10"/>
          <p:cNvSpPr/>
          <p:nvPr/>
        </p:nvSpPr>
        <p:spPr>
          <a:xfrm>
            <a:off x="1151621" y="721255"/>
            <a:ext cx="1872208" cy="1723469"/>
          </a:xfrm>
          <a:prstGeom prst="ellipse">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3600" dirty="0"/>
              <a:t>30 %</a:t>
            </a:r>
          </a:p>
          <a:p>
            <a:pPr algn="ctr"/>
            <a:r>
              <a:rPr lang="sv-SE" b="1" dirty="0" err="1"/>
              <a:t>More</a:t>
            </a:r>
            <a:r>
              <a:rPr lang="sv-SE" b="1" dirty="0"/>
              <a:t> biogas</a:t>
            </a:r>
          </a:p>
        </p:txBody>
      </p:sp>
      <p:graphicFrame>
        <p:nvGraphicFramePr>
          <p:cNvPr id="9" name="Diagram 8">
            <a:extLst>
              <a:ext uri="{FF2B5EF4-FFF2-40B4-BE49-F238E27FC236}">
                <a16:creationId xmlns:a16="http://schemas.microsoft.com/office/drawing/2014/main" id="{CB8D76A5-75C8-4F98-BA39-653FBCF44438}"/>
              </a:ext>
            </a:extLst>
          </p:cNvPr>
          <p:cNvGraphicFramePr>
            <a:graphicFrameLocks/>
          </p:cNvGraphicFramePr>
          <p:nvPr>
            <p:extLst>
              <p:ext uri="{D42A27DB-BD31-4B8C-83A1-F6EECF244321}">
                <p14:modId xmlns:p14="http://schemas.microsoft.com/office/powerpoint/2010/main" val="1778044082"/>
              </p:ext>
            </p:extLst>
          </p:nvPr>
        </p:nvGraphicFramePr>
        <p:xfrm>
          <a:off x="4175450" y="332656"/>
          <a:ext cx="4861046" cy="51125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3972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a:xfrm>
            <a:off x="0" y="0"/>
            <a:ext cx="9144000" cy="5661248"/>
          </a:xfrm>
          <a:prstGeom prst="rect">
            <a:avLst/>
          </a:prstGeom>
          <a:solidFill>
            <a:srgbClr val="FFC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
          <p:cNvSpPr/>
          <p:nvPr/>
        </p:nvSpPr>
        <p:spPr>
          <a:xfrm>
            <a:off x="1380869" y="396059"/>
            <a:ext cx="6382260" cy="1077218"/>
          </a:xfrm>
          <a:prstGeom prst="rect">
            <a:avLst/>
          </a:prstGeom>
        </p:spPr>
        <p:txBody>
          <a:bodyPr wrap="none">
            <a:spAutoFit/>
          </a:bodyPr>
          <a:lstStyle/>
          <a:p>
            <a:pPr algn="ctr"/>
            <a:r>
              <a:rPr lang="en-US" sz="3200" b="1" dirty="0">
                <a:latin typeface="Gill Sans MT" charset="0"/>
                <a:ea typeface="Gill Sans MT" charset="0"/>
                <a:cs typeface="Gill Sans MT" charset="0"/>
              </a:rPr>
              <a:t>Ordinance on support for local </a:t>
            </a:r>
          </a:p>
          <a:p>
            <a:pPr algn="ctr"/>
            <a:r>
              <a:rPr lang="en-US" sz="3200" b="1" dirty="0">
                <a:latin typeface="Gill Sans MT" charset="0"/>
                <a:ea typeface="Gill Sans MT" charset="0"/>
                <a:cs typeface="Gill Sans MT" charset="0"/>
              </a:rPr>
              <a:t>climate investments (2015:517) </a:t>
            </a:r>
            <a:r>
              <a:rPr lang="sv-SE" sz="3200" b="1" dirty="0">
                <a:latin typeface="Gill Sans MT" charset="0"/>
                <a:ea typeface="Gill Sans MT" charset="0"/>
                <a:cs typeface="Gill Sans MT" charset="0"/>
              </a:rPr>
              <a:t>:</a:t>
            </a:r>
            <a:endParaRPr lang="en-US" sz="3200" b="1" dirty="0">
              <a:latin typeface="Gill Sans MT" charset="0"/>
              <a:ea typeface="Gill Sans MT" charset="0"/>
              <a:cs typeface="Gill Sans MT" charset="0"/>
            </a:endParaRPr>
          </a:p>
        </p:txBody>
      </p:sp>
      <p:sp>
        <p:nvSpPr>
          <p:cNvPr id="5" name="Rectangle 7"/>
          <p:cNvSpPr/>
          <p:nvPr/>
        </p:nvSpPr>
        <p:spPr>
          <a:xfrm>
            <a:off x="2411760" y="1473277"/>
            <a:ext cx="6624736" cy="4401205"/>
          </a:xfrm>
          <a:prstGeom prst="rect">
            <a:avLst/>
          </a:prstGeom>
        </p:spPr>
        <p:txBody>
          <a:bodyPr wrap="square">
            <a:spAutoFit/>
          </a:bodyPr>
          <a:lstStyle/>
          <a:p>
            <a:pPr>
              <a:spcBef>
                <a:spcPts val="1600"/>
              </a:spcBef>
              <a:buClr>
                <a:schemeClr val="bg1"/>
              </a:buClr>
              <a:buSzPct val="140000"/>
            </a:pPr>
            <a:r>
              <a:rPr lang="en-US" sz="2000" dirty="0">
                <a:latin typeface="Gill Sans MT" charset="0"/>
                <a:ea typeface="Gill Sans MT" charset="0"/>
                <a:cs typeface="Gill Sans MT" charset="0"/>
              </a:rPr>
              <a:t>Aid shall be given in the first place to the measure or measures judged in each round of applications to give </a:t>
            </a:r>
            <a:r>
              <a:rPr lang="en-US" sz="2000" b="1" i="1" dirty="0">
                <a:latin typeface="Gill Sans MT" charset="0"/>
                <a:ea typeface="Gill Sans MT" charset="0"/>
                <a:cs typeface="Gill Sans MT" charset="0"/>
              </a:rPr>
              <a:t>the largest lasting reduction of emissions of greenhouse gases per krona invested. </a:t>
            </a:r>
            <a:r>
              <a:rPr lang="en-US" sz="2000" dirty="0">
                <a:latin typeface="Gill Sans MT" charset="0"/>
                <a:ea typeface="Gill Sans MT" charset="0"/>
                <a:cs typeface="Gill Sans MT" charset="0"/>
              </a:rPr>
              <a:t>If the reduction of emissions of greenhouse gases is equivalent for several applications, consideration shall also be given to </a:t>
            </a:r>
          </a:p>
          <a:p>
            <a:pPr>
              <a:spcBef>
                <a:spcPts val="1600"/>
              </a:spcBef>
              <a:buClr>
                <a:schemeClr val="bg1"/>
              </a:buClr>
              <a:buSzPct val="140000"/>
            </a:pPr>
            <a:r>
              <a:rPr lang="sv-SE" sz="2000" dirty="0">
                <a:latin typeface="Gill Sans MT" charset="0"/>
                <a:ea typeface="Gill Sans MT" charset="0"/>
                <a:cs typeface="Gill Sans MT" charset="0"/>
              </a:rPr>
              <a:t>1. </a:t>
            </a:r>
            <a:r>
              <a:rPr lang="en-US" sz="2000" dirty="0">
                <a:latin typeface="Gill Sans MT" charset="0"/>
                <a:ea typeface="Gill Sans MT" charset="0"/>
                <a:cs typeface="Gill Sans MT" charset="0"/>
              </a:rPr>
              <a:t>the ability of the measures to contribute to reduced emissions of greenhouse gases in agriculture </a:t>
            </a:r>
          </a:p>
          <a:p>
            <a:pPr>
              <a:spcBef>
                <a:spcPts val="1600"/>
              </a:spcBef>
              <a:buClr>
                <a:schemeClr val="bg1"/>
              </a:buClr>
              <a:buSzPct val="140000"/>
            </a:pPr>
            <a:r>
              <a:rPr lang="en-US" sz="2000" dirty="0">
                <a:latin typeface="Gill Sans MT" charset="0"/>
                <a:ea typeface="Gill Sans MT" charset="0"/>
                <a:cs typeface="Gill Sans MT" charset="0"/>
              </a:rPr>
              <a:t>2. the ability of the measures to spread of technology and to market introduction and also</a:t>
            </a:r>
            <a:endParaRPr lang="sv-SE" sz="2000" dirty="0">
              <a:latin typeface="Gill Sans MT" charset="0"/>
              <a:ea typeface="Gill Sans MT" charset="0"/>
              <a:cs typeface="Gill Sans MT" charset="0"/>
            </a:endParaRPr>
          </a:p>
          <a:p>
            <a:pPr>
              <a:spcBef>
                <a:spcPts val="1600"/>
              </a:spcBef>
              <a:buClr>
                <a:schemeClr val="bg1"/>
              </a:buClr>
              <a:buSzPct val="140000"/>
            </a:pPr>
            <a:r>
              <a:rPr lang="sv-SE" sz="2000" dirty="0">
                <a:latin typeface="Gill Sans MT" charset="0"/>
                <a:ea typeface="Gill Sans MT" charset="0"/>
                <a:cs typeface="Gill Sans MT" charset="0"/>
              </a:rPr>
              <a:t>3. </a:t>
            </a:r>
            <a:r>
              <a:rPr lang="en-US" sz="2000" dirty="0">
                <a:latin typeface="Gill Sans MT" charset="0"/>
                <a:ea typeface="Gill Sans MT" charset="0"/>
                <a:cs typeface="Gill Sans MT" charset="0"/>
              </a:rPr>
              <a:t>the effects of the measures on other environmental quality objectives , health and employment.</a:t>
            </a:r>
            <a:r>
              <a:rPr lang="sv-SE" sz="2000" dirty="0">
                <a:latin typeface="Gill Sans MT" charset="0"/>
                <a:ea typeface="Gill Sans MT" charset="0"/>
                <a:cs typeface="Gill Sans MT" charset="0"/>
              </a:rPr>
              <a:t> </a:t>
            </a:r>
          </a:p>
        </p:txBody>
      </p:sp>
      <p:pic>
        <p:nvPicPr>
          <p:cNvPr id="6"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2276872"/>
            <a:ext cx="1596158" cy="1430015"/>
          </a:xfrm>
          <a:prstGeom prst="rect">
            <a:avLst/>
          </a:prstGeom>
        </p:spPr>
      </p:pic>
    </p:spTree>
    <p:extLst>
      <p:ext uri="{BB962C8B-B14F-4D97-AF65-F5344CB8AC3E}">
        <p14:creationId xmlns:p14="http://schemas.microsoft.com/office/powerpoint/2010/main" val="3899073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8"/>
          <p:cNvSpPr/>
          <p:nvPr/>
        </p:nvSpPr>
        <p:spPr>
          <a:xfrm>
            <a:off x="0" y="-27384"/>
            <a:ext cx="9144000" cy="5661248"/>
          </a:xfrm>
          <a:prstGeom prst="rect">
            <a:avLst/>
          </a:prstGeom>
          <a:solidFill>
            <a:srgbClr val="FFC2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Rectangle 1"/>
          <p:cNvSpPr/>
          <p:nvPr/>
        </p:nvSpPr>
        <p:spPr>
          <a:xfrm>
            <a:off x="3339930" y="472317"/>
            <a:ext cx="2464136" cy="584775"/>
          </a:xfrm>
          <a:prstGeom prst="rect">
            <a:avLst/>
          </a:prstGeom>
        </p:spPr>
        <p:txBody>
          <a:bodyPr wrap="none">
            <a:spAutoFit/>
          </a:bodyPr>
          <a:lstStyle/>
          <a:p>
            <a:pPr algn="ctr"/>
            <a:r>
              <a:rPr lang="sv-SE" sz="3200" b="1" dirty="0" err="1">
                <a:solidFill>
                  <a:prstClr val="black"/>
                </a:solidFill>
                <a:latin typeface="Gill Sans MT" charset="0"/>
                <a:ea typeface="Gill Sans MT" charset="0"/>
                <a:cs typeface="Gill Sans MT" charset="0"/>
              </a:rPr>
              <a:t>Restrictions</a:t>
            </a:r>
            <a:endParaRPr lang="en-US" sz="3200" b="1" dirty="0">
              <a:solidFill>
                <a:prstClr val="black"/>
              </a:solidFill>
              <a:latin typeface="Gill Sans MT" charset="0"/>
              <a:ea typeface="Gill Sans MT" charset="0"/>
              <a:cs typeface="Gill Sans MT" charset="0"/>
            </a:endParaRPr>
          </a:p>
        </p:txBody>
      </p:sp>
      <p:sp>
        <p:nvSpPr>
          <p:cNvPr id="5" name="Rectangle 7"/>
          <p:cNvSpPr/>
          <p:nvPr/>
        </p:nvSpPr>
        <p:spPr>
          <a:xfrm>
            <a:off x="1331640" y="1340768"/>
            <a:ext cx="7344816" cy="4196020"/>
          </a:xfrm>
          <a:prstGeom prst="rect">
            <a:avLst/>
          </a:prstGeom>
        </p:spPr>
        <p:txBody>
          <a:bodyPr wrap="square">
            <a:spAutoFit/>
          </a:bodyPr>
          <a:lstStyle/>
          <a:p>
            <a:pPr marL="342900" indent="-342900">
              <a:spcBef>
                <a:spcPts val="1600"/>
              </a:spcBef>
              <a:buClr>
                <a:prstClr val="white"/>
              </a:buClr>
              <a:buSzPct val="140000"/>
              <a:buFontTx/>
              <a:buBlip>
                <a:blip r:embed="rId2"/>
              </a:buBlip>
            </a:pPr>
            <a:r>
              <a:rPr lang="en-US" sz="2000" dirty="0">
                <a:solidFill>
                  <a:prstClr val="black"/>
                </a:solidFill>
                <a:latin typeface="Gill Sans MT" charset="0"/>
                <a:ea typeface="Gill Sans MT" charset="0"/>
                <a:cs typeface="Gill Sans MT" charset="0"/>
              </a:rPr>
              <a:t>Aid may not be given to private individuals.</a:t>
            </a:r>
          </a:p>
          <a:p>
            <a:pPr marL="342900" indent="-342900">
              <a:spcBef>
                <a:spcPts val="1600"/>
              </a:spcBef>
              <a:buClr>
                <a:prstClr val="white"/>
              </a:buClr>
              <a:buSzPct val="140000"/>
              <a:buFontTx/>
              <a:buBlip>
                <a:blip r:embed="rId2"/>
              </a:buBlip>
            </a:pPr>
            <a:r>
              <a:rPr lang="en-US" sz="2000" dirty="0">
                <a:solidFill>
                  <a:prstClr val="black"/>
                </a:solidFill>
                <a:latin typeface="Gill Sans MT" charset="0"/>
                <a:ea typeface="Gill Sans MT" charset="0"/>
                <a:cs typeface="Gill Sans MT" charset="0"/>
              </a:rPr>
              <a:t>Aid may not be given for an activity that requires a permit under Section 17 a of the Emissions Trading Ordinance (2004:1205). </a:t>
            </a:r>
          </a:p>
          <a:p>
            <a:pPr marL="342900" indent="-342900">
              <a:spcBef>
                <a:spcPts val="1600"/>
              </a:spcBef>
              <a:buClr>
                <a:prstClr val="white"/>
              </a:buClr>
              <a:buSzPct val="140000"/>
              <a:buFontTx/>
              <a:buBlip>
                <a:blip r:embed="rId2"/>
              </a:buBlip>
            </a:pPr>
            <a:r>
              <a:rPr lang="en-US" sz="2000" dirty="0">
                <a:solidFill>
                  <a:prstClr val="black"/>
                </a:solidFill>
                <a:latin typeface="Gill Sans MT" charset="0"/>
                <a:ea typeface="Gill Sans MT" charset="0"/>
                <a:cs typeface="Gill Sans MT" charset="0"/>
              </a:rPr>
              <a:t>Aid may not be given to measures that: </a:t>
            </a:r>
          </a:p>
          <a:p>
            <a:pPr marL="800100" lvl="1" indent="-342900">
              <a:spcBef>
                <a:spcPts val="1200"/>
              </a:spcBef>
              <a:buClr>
                <a:prstClr val="white"/>
              </a:buClr>
              <a:buSzPct val="140000"/>
              <a:buFont typeface="Wingdings" panose="05000000000000000000" pitchFamily="2" charset="2"/>
              <a:buChar char="§"/>
            </a:pPr>
            <a:r>
              <a:rPr lang="en-US" sz="2000" dirty="0">
                <a:solidFill>
                  <a:prstClr val="black"/>
                </a:solidFill>
                <a:latin typeface="Gill Sans MT" charset="0"/>
                <a:ea typeface="Gill Sans MT" charset="0"/>
                <a:cs typeface="Gill Sans MT" charset="0"/>
              </a:rPr>
              <a:t>must be implemented to fulfil an obligation under an act of law or other statute or according to a condition in a permit:  </a:t>
            </a:r>
          </a:p>
          <a:p>
            <a:pPr marL="800100" lvl="1" indent="-342900">
              <a:spcBef>
                <a:spcPts val="1200"/>
              </a:spcBef>
              <a:buClr>
                <a:prstClr val="white"/>
              </a:buClr>
              <a:buSzPct val="140000"/>
              <a:buFont typeface="Wingdings" panose="05000000000000000000" pitchFamily="2" charset="2"/>
              <a:buChar char="§"/>
            </a:pPr>
            <a:r>
              <a:rPr lang="en-US" sz="2000" dirty="0">
                <a:solidFill>
                  <a:prstClr val="black"/>
                </a:solidFill>
                <a:latin typeface="Gill Sans MT" charset="0"/>
                <a:ea typeface="Gill Sans MT" charset="0"/>
                <a:cs typeface="Gill Sans MT" charset="0"/>
              </a:rPr>
              <a:t>give entitlement to electricity certificates </a:t>
            </a:r>
          </a:p>
          <a:p>
            <a:pPr marL="800100" lvl="1" indent="-342900">
              <a:spcBef>
                <a:spcPts val="1200"/>
              </a:spcBef>
              <a:buClr>
                <a:prstClr val="white"/>
              </a:buClr>
              <a:buSzPct val="140000"/>
              <a:buFont typeface="Wingdings" panose="05000000000000000000" pitchFamily="2" charset="2"/>
              <a:buChar char="§"/>
            </a:pPr>
            <a:r>
              <a:rPr lang="en-US" sz="2000" dirty="0">
                <a:solidFill>
                  <a:prstClr val="black"/>
                </a:solidFill>
                <a:latin typeface="Gill Sans MT" charset="0"/>
                <a:ea typeface="Gill Sans MT" charset="0"/>
                <a:cs typeface="Gill Sans MT" charset="0"/>
              </a:rPr>
              <a:t>were begun before the decision to give aid was made; or</a:t>
            </a:r>
          </a:p>
          <a:p>
            <a:pPr marL="800100" lvl="1" indent="-342900">
              <a:spcBef>
                <a:spcPts val="1200"/>
              </a:spcBef>
              <a:buClr>
                <a:prstClr val="white"/>
              </a:buClr>
              <a:buSzPct val="140000"/>
              <a:buFont typeface="Wingdings" panose="05000000000000000000" pitchFamily="2" charset="2"/>
              <a:buChar char="§"/>
            </a:pPr>
            <a:r>
              <a:rPr lang="en-US" sz="2000" dirty="0">
                <a:solidFill>
                  <a:prstClr val="black"/>
                </a:solidFill>
                <a:latin typeface="Gill Sans MT" charset="0"/>
                <a:ea typeface="Gill Sans MT" charset="0"/>
                <a:cs typeface="Gill Sans MT" charset="0"/>
              </a:rPr>
              <a:t>are marketing under the definition in Section 3 of the Marketing Act </a:t>
            </a:r>
            <a:endParaRPr lang="sv-SE" sz="2000" dirty="0">
              <a:solidFill>
                <a:prstClr val="black"/>
              </a:solidFill>
              <a:latin typeface="Gill Sans MT" charset="0"/>
              <a:ea typeface="Gill Sans MT" charset="0"/>
              <a:cs typeface="Gill Sans MT" charset="0"/>
            </a:endParaRPr>
          </a:p>
        </p:txBody>
      </p:sp>
    </p:spTree>
    <p:extLst>
      <p:ext uri="{BB962C8B-B14F-4D97-AF65-F5344CB8AC3E}">
        <p14:creationId xmlns:p14="http://schemas.microsoft.com/office/powerpoint/2010/main" val="3997860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88" y="-171400"/>
            <a:ext cx="9258300" cy="5544616"/>
          </a:xfrm>
          <a:prstGeom prst="rect">
            <a:avLst/>
          </a:prstGeom>
        </p:spPr>
      </p:pic>
      <p:sp>
        <p:nvSpPr>
          <p:cNvPr id="4" name="Rectangle 1"/>
          <p:cNvSpPr/>
          <p:nvPr/>
        </p:nvSpPr>
        <p:spPr>
          <a:xfrm>
            <a:off x="2738619" y="260648"/>
            <a:ext cx="3882794" cy="584775"/>
          </a:xfrm>
          <a:prstGeom prst="rect">
            <a:avLst/>
          </a:prstGeom>
        </p:spPr>
        <p:txBody>
          <a:bodyPr wrap="none">
            <a:spAutoFit/>
          </a:bodyPr>
          <a:lstStyle/>
          <a:p>
            <a:pPr algn="ctr"/>
            <a:r>
              <a:rPr lang="sv-SE" sz="3200" b="1" dirty="0">
                <a:latin typeface="Gill Sans MT" charset="0"/>
                <a:ea typeface="Gill Sans MT" charset="0"/>
                <a:cs typeface="Gill Sans MT" charset="0"/>
              </a:rPr>
              <a:t>Learnings - </a:t>
            </a:r>
            <a:r>
              <a:rPr lang="sv-SE" sz="3200" b="1" dirty="0" err="1">
                <a:latin typeface="Gill Sans MT" charset="0"/>
                <a:ea typeface="Gill Sans MT" charset="0"/>
                <a:cs typeface="Gill Sans MT" charset="0"/>
              </a:rPr>
              <a:t>biofuels</a:t>
            </a:r>
            <a:endParaRPr lang="en-US" sz="3200" b="1" dirty="0">
              <a:latin typeface="Gill Sans MT" charset="0"/>
              <a:ea typeface="Gill Sans MT" charset="0"/>
              <a:cs typeface="Gill Sans MT" charset="0"/>
            </a:endParaRPr>
          </a:p>
        </p:txBody>
      </p:sp>
      <p:sp>
        <p:nvSpPr>
          <p:cNvPr id="5" name="Rectangle 7"/>
          <p:cNvSpPr/>
          <p:nvPr/>
        </p:nvSpPr>
        <p:spPr>
          <a:xfrm>
            <a:off x="1907703" y="1412776"/>
            <a:ext cx="6814793" cy="4237057"/>
          </a:xfrm>
          <a:prstGeom prst="rect">
            <a:avLst/>
          </a:prstGeom>
        </p:spPr>
        <p:txBody>
          <a:bodyPr wrap="square">
            <a:spAutoFit/>
          </a:bodyPr>
          <a:lstStyle/>
          <a:p>
            <a:pPr marL="342900" indent="-342900">
              <a:spcBef>
                <a:spcPts val="1600"/>
              </a:spcBef>
              <a:buClr>
                <a:schemeClr val="bg1"/>
              </a:buClr>
              <a:buSzPct val="140000"/>
              <a:buBlip>
                <a:blip r:embed="rId3"/>
              </a:buBlip>
            </a:pPr>
            <a:r>
              <a:rPr lang="sv-SE" sz="2000" dirty="0"/>
              <a:t>EU and </a:t>
            </a:r>
            <a:r>
              <a:rPr lang="sv-SE" sz="2000" dirty="0" err="1"/>
              <a:t>state</a:t>
            </a:r>
            <a:r>
              <a:rPr lang="sv-SE" sz="2000" dirty="0"/>
              <a:t> </a:t>
            </a:r>
            <a:r>
              <a:rPr lang="sv-SE" sz="2000" dirty="0" err="1"/>
              <a:t>aid</a:t>
            </a:r>
            <a:r>
              <a:rPr lang="sv-SE" sz="2000" dirty="0"/>
              <a:t> </a:t>
            </a:r>
            <a:r>
              <a:rPr lang="sv-SE" sz="2000" dirty="0" err="1"/>
              <a:t>rules</a:t>
            </a:r>
            <a:r>
              <a:rPr lang="sv-SE" sz="2000" dirty="0"/>
              <a:t> </a:t>
            </a:r>
          </a:p>
          <a:p>
            <a:pPr marL="342900" indent="-342900">
              <a:spcBef>
                <a:spcPts val="1600"/>
              </a:spcBef>
              <a:buClr>
                <a:schemeClr val="bg1"/>
              </a:buClr>
              <a:buSzPct val="140000"/>
              <a:buBlip>
                <a:blip r:embed="rId3"/>
              </a:buBlip>
            </a:pPr>
            <a:r>
              <a:rPr lang="sv-SE" sz="2000" dirty="0"/>
              <a:t>Market and partners – </a:t>
            </a:r>
            <a:r>
              <a:rPr lang="sv-SE" sz="2000" dirty="0" err="1"/>
              <a:t>use</a:t>
            </a:r>
            <a:r>
              <a:rPr lang="sv-SE" sz="2000" dirty="0"/>
              <a:t> i </a:t>
            </a:r>
            <a:r>
              <a:rPr lang="sv-SE" sz="2000" dirty="0" err="1"/>
              <a:t>vehicle</a:t>
            </a:r>
            <a:r>
              <a:rPr lang="sv-SE" sz="2000" dirty="0"/>
              <a:t> </a:t>
            </a:r>
            <a:r>
              <a:rPr lang="sv-SE" sz="2000" dirty="0" err="1"/>
              <a:t>fleets</a:t>
            </a:r>
            <a:endParaRPr lang="sv-SE" sz="2000" dirty="0"/>
          </a:p>
          <a:p>
            <a:pPr marL="342900" indent="-342900">
              <a:spcBef>
                <a:spcPts val="1600"/>
              </a:spcBef>
              <a:buClr>
                <a:schemeClr val="bg1"/>
              </a:buClr>
              <a:buSzPct val="140000"/>
              <a:buBlip>
                <a:blip r:embed="rId3"/>
              </a:buBlip>
            </a:pPr>
            <a:r>
              <a:rPr lang="sv-SE" sz="2000" dirty="0" err="1"/>
              <a:t>What</a:t>
            </a:r>
            <a:r>
              <a:rPr lang="sv-SE" sz="2000" dirty="0"/>
              <a:t> scenario is the alternative – </a:t>
            </a:r>
            <a:r>
              <a:rPr lang="sv-SE" sz="2000" dirty="0" err="1"/>
              <a:t>what</a:t>
            </a:r>
            <a:r>
              <a:rPr lang="sv-SE" sz="2000" dirty="0"/>
              <a:t> </a:t>
            </a:r>
            <a:r>
              <a:rPr lang="sv-SE" sz="2000" dirty="0" err="1"/>
              <a:t>will</a:t>
            </a:r>
            <a:r>
              <a:rPr lang="sv-SE" sz="2000" dirty="0"/>
              <a:t> </a:t>
            </a:r>
            <a:r>
              <a:rPr lang="sv-SE" sz="2000" dirty="0" err="1"/>
              <a:t>happen</a:t>
            </a:r>
            <a:r>
              <a:rPr lang="sv-SE" sz="2000" dirty="0"/>
              <a:t> to the </a:t>
            </a:r>
            <a:r>
              <a:rPr lang="sv-SE" sz="2000" dirty="0" err="1"/>
              <a:t>sawdust</a:t>
            </a:r>
            <a:r>
              <a:rPr lang="sv-SE" sz="2000" dirty="0"/>
              <a:t>? </a:t>
            </a:r>
            <a:r>
              <a:rPr lang="sv-SE" sz="2000" dirty="0" err="1"/>
              <a:t>What</a:t>
            </a:r>
            <a:r>
              <a:rPr lang="sv-SE" sz="2000" dirty="0"/>
              <a:t> </a:t>
            </a:r>
            <a:r>
              <a:rPr lang="sv-SE" sz="2000" dirty="0" err="1"/>
              <a:t>fuel</a:t>
            </a:r>
            <a:r>
              <a:rPr lang="sv-SE" sz="2000" dirty="0"/>
              <a:t> is </a:t>
            </a:r>
            <a:r>
              <a:rPr lang="sv-SE" sz="2000" dirty="0" err="1"/>
              <a:t>replaced</a:t>
            </a:r>
            <a:r>
              <a:rPr lang="sv-SE" sz="2000" dirty="0"/>
              <a:t>?</a:t>
            </a:r>
          </a:p>
          <a:p>
            <a:pPr marL="342900" indent="-342900">
              <a:spcBef>
                <a:spcPts val="1600"/>
              </a:spcBef>
              <a:buClr>
                <a:schemeClr val="bg1"/>
              </a:buClr>
              <a:buSzPct val="140000"/>
              <a:buBlip>
                <a:blip r:embed="rId3"/>
              </a:buBlip>
            </a:pPr>
            <a:r>
              <a:rPr lang="sv-SE" sz="2000" dirty="0" err="1"/>
              <a:t>Finansing</a:t>
            </a:r>
            <a:endParaRPr lang="sv-SE" sz="2000" dirty="0"/>
          </a:p>
          <a:p>
            <a:pPr>
              <a:spcBef>
                <a:spcPts val="1600"/>
              </a:spcBef>
              <a:buClr>
                <a:schemeClr val="bg1"/>
              </a:buClr>
              <a:buSzPct val="140000"/>
            </a:pPr>
            <a:endParaRPr lang="sv-SE" sz="2000" dirty="0"/>
          </a:p>
          <a:p>
            <a:pPr marL="342900" indent="-342900">
              <a:spcBef>
                <a:spcPts val="1600"/>
              </a:spcBef>
              <a:buClr>
                <a:schemeClr val="bg1"/>
              </a:buClr>
              <a:buSzPct val="140000"/>
              <a:buBlip>
                <a:blip r:embed="rId3"/>
              </a:buBlip>
            </a:pPr>
            <a:r>
              <a:rPr lang="sv-SE" sz="2000" b="1" dirty="0" err="1"/>
              <a:t>Time</a:t>
            </a:r>
            <a:r>
              <a:rPr lang="sv-SE" sz="2000" b="1" dirty="0"/>
              <a:t>, </a:t>
            </a:r>
            <a:r>
              <a:rPr lang="sv-SE" sz="2000" b="1" dirty="0" err="1"/>
              <a:t>patience</a:t>
            </a:r>
            <a:r>
              <a:rPr lang="sv-SE" sz="2000" b="1" dirty="0"/>
              <a:t> and </a:t>
            </a:r>
            <a:r>
              <a:rPr lang="sv-SE" sz="2000" b="1" dirty="0" err="1"/>
              <a:t>flexibility</a:t>
            </a:r>
            <a:endParaRPr lang="sv-SE" sz="2000" b="1" dirty="0"/>
          </a:p>
          <a:p>
            <a:pPr>
              <a:spcBef>
                <a:spcPts val="1600"/>
              </a:spcBef>
              <a:buClr>
                <a:schemeClr val="bg1"/>
              </a:buClr>
              <a:buSzPct val="140000"/>
            </a:pPr>
            <a:endParaRPr lang="sv-SE" sz="2000" b="1" dirty="0"/>
          </a:p>
          <a:p>
            <a:pPr marL="342900" indent="-342900">
              <a:spcBef>
                <a:spcPts val="1600"/>
              </a:spcBef>
              <a:buClr>
                <a:schemeClr val="bg1"/>
              </a:buClr>
              <a:buSzPct val="140000"/>
              <a:buBlip>
                <a:blip r:embed="rId3"/>
              </a:buBlip>
            </a:pPr>
            <a:endParaRPr lang="sv-SE" sz="1600" b="1" dirty="0">
              <a:latin typeface="Gill Sans MT" charset="0"/>
              <a:ea typeface="Gill Sans MT" charset="0"/>
              <a:cs typeface="Gill Sans MT" charset="0"/>
            </a:endParaRPr>
          </a:p>
        </p:txBody>
      </p:sp>
    </p:spTree>
    <p:extLst>
      <p:ext uri="{BB962C8B-B14F-4D97-AF65-F5344CB8AC3E}">
        <p14:creationId xmlns:p14="http://schemas.microsoft.com/office/powerpoint/2010/main" val="1918877793"/>
      </p:ext>
    </p:extLst>
  </p:cSld>
  <p:clrMapOvr>
    <a:masterClrMapping/>
  </p:clrMapOvr>
</p:sld>
</file>

<file path=ppt/theme/theme1.xml><?xml version="1.0" encoding="utf-8"?>
<a:theme xmlns:a="http://schemas.openxmlformats.org/drawingml/2006/main" name="NV-presentation">
  <a:themeElements>
    <a:clrScheme name="NV 1 BLUE">
      <a:dk1>
        <a:sysClr val="windowText" lastClr="000000"/>
      </a:dk1>
      <a:lt1>
        <a:sysClr val="window" lastClr="FFFFFF"/>
      </a:lt1>
      <a:dk2>
        <a:srgbClr val="1F497D"/>
      </a:dk2>
      <a:lt2>
        <a:srgbClr val="EEECE1"/>
      </a:lt2>
      <a:accent1>
        <a:srgbClr val="5A7E92"/>
      </a:accent1>
      <a:accent2>
        <a:srgbClr val="8DB9E5"/>
      </a:accent2>
      <a:accent3>
        <a:srgbClr val="7E99AA"/>
      </a:accent3>
      <a:accent4>
        <a:srgbClr val="FFD451"/>
      </a:accent4>
      <a:accent5>
        <a:srgbClr val="ECAC00"/>
      </a:accent5>
      <a:accent6>
        <a:srgbClr val="C79316"/>
      </a:accent6>
      <a:hlink>
        <a:srgbClr val="0000FF"/>
      </a:hlink>
      <a:folHlink>
        <a:srgbClr val="800080"/>
      </a:folHlink>
    </a:clrScheme>
    <a:fontScheme name="Naturvårdsverk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NV-presentation</Template>
  <TotalTime>2776</TotalTime>
  <Words>696</Words>
  <Application>Microsoft Office PowerPoint</Application>
  <PresentationFormat>On-screen Show (4:3)</PresentationFormat>
  <Paragraphs>77</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Gill Sans</vt:lpstr>
      <vt:lpstr>Gill Sans MT</vt:lpstr>
      <vt:lpstr>Wingdings</vt:lpstr>
      <vt:lpstr>NV-presentation</vt:lpstr>
      <vt:lpstr>PowerPoint Presentation</vt:lpstr>
      <vt:lpstr>$800 million climate support programme; Klimatklivet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Naturvårdsverket PowerPointmall</dc:subject>
  <dc:creator>Tomas Blijdenstein</dc:creator>
  <dc:description>Maj 2012, MS Office 2010_x000d_
LexiConsult 08-566 107 00, MC</dc:description>
  <cp:lastModifiedBy>John Saddler</cp:lastModifiedBy>
  <cp:revision>164</cp:revision>
  <cp:lastPrinted>2017-08-11T08:06:14Z</cp:lastPrinted>
  <dcterms:created xsi:type="dcterms:W3CDTF">2015-10-26T07:00:05Z</dcterms:created>
  <dcterms:modified xsi:type="dcterms:W3CDTF">2019-09-17T06:52:04Z</dcterms:modified>
</cp:coreProperties>
</file>