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19" r:id="rId5"/>
  </p:sldMasterIdLst>
  <p:notesMasterIdLst>
    <p:notesMasterId r:id="rId17"/>
  </p:notesMasterIdLst>
  <p:handoutMasterIdLst>
    <p:handoutMasterId r:id="rId18"/>
  </p:handoutMasterIdLst>
  <p:sldIdLst>
    <p:sldId id="256" r:id="rId6"/>
    <p:sldId id="259" r:id="rId7"/>
    <p:sldId id="260" r:id="rId8"/>
    <p:sldId id="280" r:id="rId9"/>
    <p:sldId id="354" r:id="rId10"/>
    <p:sldId id="355" r:id="rId11"/>
    <p:sldId id="356" r:id="rId12"/>
    <p:sldId id="357" r:id="rId13"/>
    <p:sldId id="261" r:id="rId14"/>
    <p:sldId id="258" r:id="rId15"/>
    <p:sldId id="263"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80" userDrawn="1">
          <p15:clr>
            <a:srgbClr val="A4A3A4"/>
          </p15:clr>
        </p15:guide>
        <p15:guide id="2" pos="385"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33333"/>
    <a:srgbClr val="FFFFFF"/>
    <a:srgbClr val="343434"/>
    <a:srgbClr val="9CC63E"/>
    <a:srgbClr val="FAC931"/>
    <a:srgbClr val="4EB1A2"/>
    <a:srgbClr val="4C4C4C"/>
    <a:srgbClr val="666666"/>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78"/>
    <p:restoredTop sz="94653"/>
  </p:normalViewPr>
  <p:slideViewPr>
    <p:cSldViewPr snapToObjects="1">
      <p:cViewPr varScale="1">
        <p:scale>
          <a:sx n="101" d="100"/>
          <a:sy n="101" d="100"/>
        </p:scale>
        <p:origin x="663" y="51"/>
      </p:cViewPr>
      <p:guideLst>
        <p:guide orient="horz" pos="1480"/>
        <p:guide pos="385"/>
      </p:guideLst>
    </p:cSldViewPr>
  </p:slideViewPr>
  <p:notesTextViewPr>
    <p:cViewPr>
      <p:scale>
        <a:sx n="3" d="2"/>
        <a:sy n="3" d="2"/>
      </p:scale>
      <p:origin x="0" y="0"/>
    </p:cViewPr>
  </p:notesTextViewPr>
  <p:sorterViewPr>
    <p:cViewPr varScale="1">
      <p:scale>
        <a:sx n="1" d="1"/>
        <a:sy n="1" d="1"/>
      </p:scale>
      <p:origin x="0" y="0"/>
    </p:cViewPr>
  </p:sorterViewPr>
  <p:notesViewPr>
    <p:cSldViewPr snapToObjects="1">
      <p:cViewPr varScale="1">
        <p:scale>
          <a:sx n="66" d="100"/>
          <a:sy n="66" d="100"/>
        </p:scale>
        <p:origin x="2376"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CB259F1-0AC1-483A-8E12-D94055358D04}" type="datetimeFigureOut">
              <a:rPr lang="en-NZ" smtClean="0"/>
              <a:t>16/09/2019</a:t>
            </a:fld>
            <a:endParaRPr lang="en-NZ"/>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F9E4814-1096-4DAD-BCB4-645F7EB7D509}" type="slidenum">
              <a:rPr lang="en-NZ" smtClean="0"/>
              <a:t>‹#›</a:t>
            </a:fld>
            <a:endParaRPr lang="en-NZ"/>
          </a:p>
        </p:txBody>
      </p:sp>
    </p:spTree>
    <p:extLst>
      <p:ext uri="{BB962C8B-B14F-4D97-AF65-F5344CB8AC3E}">
        <p14:creationId xmlns:p14="http://schemas.microsoft.com/office/powerpoint/2010/main" val="210755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EDC943-4BE6-446F-834F-42C6374D5FF7}" type="datetimeFigureOut">
              <a:rPr lang="en-NZ" smtClean="0"/>
              <a:t>16/09/2019</a:t>
            </a:fld>
            <a:endParaRPr lang="en-NZ"/>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632C47-FE7C-4E08-94AD-3174F57D9A28}" type="slidenum">
              <a:rPr lang="en-NZ" smtClean="0"/>
              <a:t>‹#›</a:t>
            </a:fld>
            <a:endParaRPr lang="en-NZ"/>
          </a:p>
        </p:txBody>
      </p:sp>
    </p:spTree>
    <p:extLst>
      <p:ext uri="{BB962C8B-B14F-4D97-AF65-F5344CB8AC3E}">
        <p14:creationId xmlns:p14="http://schemas.microsoft.com/office/powerpoint/2010/main" val="687916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16152F7-8626-486E-A0D5-9C11742B6F8F}" type="slidenum">
              <a:rPr lang="en-AU" smtClean="0"/>
              <a:t>1</a:t>
            </a:fld>
            <a:endParaRPr lang="en-AU"/>
          </a:p>
        </p:txBody>
      </p:sp>
      <p:sp>
        <p:nvSpPr>
          <p:cNvPr id="5" name="Header Placeholder 4"/>
          <p:cNvSpPr>
            <a:spLocks noGrp="1"/>
          </p:cNvSpPr>
          <p:nvPr>
            <p:ph type="hdr" sz="quarter" idx="11"/>
          </p:nvPr>
        </p:nvSpPr>
        <p:spPr/>
        <p:txBody>
          <a:bodyPr/>
          <a:lstStyle/>
          <a:p>
            <a:endParaRPr lang="en-AU"/>
          </a:p>
        </p:txBody>
      </p:sp>
    </p:spTree>
    <p:extLst>
      <p:ext uri="{BB962C8B-B14F-4D97-AF65-F5344CB8AC3E}">
        <p14:creationId xmlns:p14="http://schemas.microsoft.com/office/powerpoint/2010/main" val="27379497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2" name="Picture 11" descr="Scion_logo_standard.psd"/>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60128" y="476250"/>
            <a:ext cx="2575835" cy="638450"/>
          </a:xfrm>
          <a:prstGeom prst="rect">
            <a:avLst/>
          </a:prstGeom>
        </p:spPr>
      </p:pic>
      <p:sp>
        <p:nvSpPr>
          <p:cNvPr id="14" name="Text Placeholder 13"/>
          <p:cNvSpPr>
            <a:spLocks noGrp="1"/>
          </p:cNvSpPr>
          <p:nvPr>
            <p:ph type="body" sz="quarter" idx="10" hasCustomPrompt="1"/>
          </p:nvPr>
        </p:nvSpPr>
        <p:spPr>
          <a:xfrm>
            <a:off x="977073" y="1497819"/>
            <a:ext cx="7848872" cy="576089"/>
          </a:xfrm>
        </p:spPr>
        <p:txBody>
          <a:bodyPr>
            <a:noAutofit/>
          </a:bodyPr>
          <a:lstStyle>
            <a:lvl1pPr marL="0" indent="0">
              <a:buNone/>
              <a:defRPr sz="3200" b="1" baseline="0">
                <a:solidFill>
                  <a:srgbClr val="808080"/>
                </a:solidFill>
              </a:defRPr>
            </a:lvl1pPr>
          </a:lstStyle>
          <a:p>
            <a:pPr lvl="0"/>
            <a:r>
              <a:rPr lang="en-US" dirty="0"/>
              <a:t>Presentation title</a:t>
            </a:r>
            <a:endParaRPr lang="en-NZ" dirty="0"/>
          </a:p>
        </p:txBody>
      </p:sp>
      <p:sp>
        <p:nvSpPr>
          <p:cNvPr id="16" name="Text Placeholder 15"/>
          <p:cNvSpPr>
            <a:spLocks noGrp="1"/>
          </p:cNvSpPr>
          <p:nvPr>
            <p:ph type="body" sz="quarter" idx="11" hasCustomPrompt="1"/>
          </p:nvPr>
        </p:nvSpPr>
        <p:spPr>
          <a:xfrm>
            <a:off x="977023" y="2348880"/>
            <a:ext cx="7848922" cy="733534"/>
          </a:xfrm>
        </p:spPr>
        <p:txBody>
          <a:bodyPr>
            <a:spAutoFit/>
          </a:bodyPr>
          <a:lstStyle>
            <a:lvl1pPr marL="0" indent="0">
              <a:spcBef>
                <a:spcPts val="0"/>
              </a:spcBef>
              <a:spcAft>
                <a:spcPts val="0"/>
              </a:spcAft>
              <a:buNone/>
              <a:defRPr sz="1600" baseline="0"/>
            </a:lvl1pPr>
            <a:lvl5pPr marL="1828800" indent="0">
              <a:buNone/>
              <a:defRPr/>
            </a:lvl5pPr>
          </a:lstStyle>
          <a:p>
            <a:pPr lvl="0"/>
            <a:r>
              <a:rPr lang="en-US" sz="1600" dirty="0"/>
              <a:t>Presenter’s name and title</a:t>
            </a:r>
          </a:p>
          <a:p>
            <a:pPr lvl="0"/>
            <a:r>
              <a:rPr lang="en-US" sz="1600" dirty="0"/>
              <a:t>Month and year</a:t>
            </a:r>
            <a:endParaRPr lang="en-US" dirty="0"/>
          </a:p>
        </p:txBody>
      </p:sp>
      <p:sp>
        <p:nvSpPr>
          <p:cNvPr id="6" name="Picture Placeholder 5"/>
          <p:cNvSpPr>
            <a:spLocks noGrp="1"/>
          </p:cNvSpPr>
          <p:nvPr>
            <p:ph type="pic" sz="quarter" idx="12"/>
          </p:nvPr>
        </p:nvSpPr>
        <p:spPr>
          <a:xfrm>
            <a:off x="-21055" y="3887771"/>
            <a:ext cx="9144000" cy="2970000"/>
          </a:xfrm>
        </p:spPr>
        <p:txBody>
          <a:bodyPr/>
          <a:lstStyle/>
          <a:p>
            <a:endParaRPr lang="en-NZ"/>
          </a:p>
        </p:txBody>
      </p:sp>
    </p:spTree>
    <p:extLst>
      <p:ext uri="{BB962C8B-B14F-4D97-AF65-F5344CB8AC3E}">
        <p14:creationId xmlns:p14="http://schemas.microsoft.com/office/powerpoint/2010/main" val="1447845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 background logo">
    <p:spTree>
      <p:nvGrpSpPr>
        <p:cNvPr id="1" name=""/>
        <p:cNvGrpSpPr/>
        <p:nvPr/>
      </p:nvGrpSpPr>
      <p:grpSpPr>
        <a:xfrm>
          <a:off x="0" y="0"/>
          <a:ext cx="0" cy="0"/>
          <a:chOff x="0" y="0"/>
          <a:chExt cx="0" cy="0"/>
        </a:xfrm>
      </p:grpSpPr>
      <p:pic>
        <p:nvPicPr>
          <p:cNvPr id="4" name="Picture 3" descr="Scion_logo_positive_no_strapline.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24327" y="6289267"/>
            <a:ext cx="1157275" cy="190908"/>
          </a:xfrm>
          <a:prstGeom prst="rect">
            <a:avLst/>
          </a:prstGeom>
        </p:spPr>
      </p:pic>
    </p:spTree>
    <p:extLst>
      <p:ext uri="{BB962C8B-B14F-4D97-AF65-F5344CB8AC3E}">
        <p14:creationId xmlns:p14="http://schemas.microsoft.com/office/powerpoint/2010/main" val="2452233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acts etc">
    <p:spTree>
      <p:nvGrpSpPr>
        <p:cNvPr id="1" name=""/>
        <p:cNvGrpSpPr/>
        <p:nvPr/>
      </p:nvGrpSpPr>
      <p:grpSpPr>
        <a:xfrm>
          <a:off x="0" y="0"/>
          <a:ext cx="0" cy="0"/>
          <a:chOff x="0" y="0"/>
          <a:chExt cx="0" cy="0"/>
        </a:xfrm>
      </p:grpSpPr>
      <p:pic>
        <p:nvPicPr>
          <p:cNvPr id="21" name="Picture 20" descr="Scion_logo_positive_no_strapline.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24327" y="6289267"/>
            <a:ext cx="1157275" cy="190908"/>
          </a:xfrm>
          <a:prstGeom prst="rect">
            <a:avLst/>
          </a:prstGeom>
        </p:spPr>
      </p:pic>
      <p:sp>
        <p:nvSpPr>
          <p:cNvPr id="4" name="Text Placeholder 3"/>
          <p:cNvSpPr>
            <a:spLocks noGrp="1"/>
          </p:cNvSpPr>
          <p:nvPr>
            <p:ph type="body" sz="quarter" idx="10"/>
          </p:nvPr>
        </p:nvSpPr>
        <p:spPr>
          <a:xfrm>
            <a:off x="504000" y="1166400"/>
            <a:ext cx="8208000" cy="4104000"/>
          </a:xfrm>
        </p:spPr>
        <p:txBody>
          <a:bodyPr/>
          <a:lstStyle>
            <a:lvl1pPr marL="342900" indent="-342900">
              <a:buClr>
                <a:srgbClr val="4EB1A2"/>
              </a:buClr>
              <a:buFont typeface="Wingdings" panose="05000000000000000000" pitchFamily="2" charset="2"/>
              <a:buChar char="§"/>
              <a:defRPr baseline="0"/>
            </a:lvl1pPr>
            <a:lvl2pPr marL="457200" indent="0">
              <a:buClr>
                <a:srgbClr val="4EB1A2"/>
              </a:buClr>
              <a:buFont typeface="Arial" panose="020B0604020202020204" pitchFamily="34" charset="0"/>
              <a:buNone/>
              <a:defRPr b="0">
                <a:solidFill>
                  <a:srgbClr val="333333"/>
                </a:solidFill>
              </a:defRPr>
            </a:lvl2pPr>
            <a:lvl3pPr>
              <a:defRPr/>
            </a:lvl3pPr>
          </a:lstStyle>
          <a:p>
            <a:pPr lvl="0"/>
            <a:r>
              <a:rPr lang="en-US" dirty="0"/>
              <a:t>Click to edit Master text styles</a:t>
            </a:r>
          </a:p>
          <a:p>
            <a:pPr lvl="1"/>
            <a:r>
              <a:rPr lang="en-US" dirty="0"/>
              <a:t>Second level</a:t>
            </a:r>
          </a:p>
          <a:p>
            <a:pPr lvl="2"/>
            <a:r>
              <a:rPr lang="en-US" dirty="0"/>
              <a:t>Third level</a:t>
            </a:r>
          </a:p>
          <a:p>
            <a:pPr lvl="2"/>
            <a:endParaRPr lang="en-US" dirty="0"/>
          </a:p>
          <a:p>
            <a:pPr lvl="0"/>
            <a:endParaRPr lang="en-US" dirty="0"/>
          </a:p>
        </p:txBody>
      </p:sp>
    </p:spTree>
    <p:extLst>
      <p:ext uri="{BB962C8B-B14F-4D97-AF65-F5344CB8AC3E}">
        <p14:creationId xmlns:p14="http://schemas.microsoft.com/office/powerpoint/2010/main" val="32384397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End slide">
    <p:spTree>
      <p:nvGrpSpPr>
        <p:cNvPr id="1" name=""/>
        <p:cNvGrpSpPr/>
        <p:nvPr/>
      </p:nvGrpSpPr>
      <p:grpSpPr>
        <a:xfrm>
          <a:off x="0" y="0"/>
          <a:ext cx="0" cy="0"/>
          <a:chOff x="0" y="0"/>
          <a:chExt cx="0" cy="0"/>
        </a:xfrm>
      </p:grpSpPr>
      <p:sp>
        <p:nvSpPr>
          <p:cNvPr id="5" name="Rectangle 4"/>
          <p:cNvSpPr/>
          <p:nvPr userDrawn="1"/>
        </p:nvSpPr>
        <p:spPr>
          <a:xfrm>
            <a:off x="-1" y="0"/>
            <a:ext cx="9166225" cy="6875773"/>
          </a:xfrm>
          <a:prstGeom prst="rect">
            <a:avLst/>
          </a:prstGeom>
          <a:solidFill>
            <a:srgbClr val="4C4C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userDrawn="1"/>
        </p:nvSpPr>
        <p:spPr>
          <a:xfrm>
            <a:off x="0" y="2539206"/>
            <a:ext cx="9166224" cy="584776"/>
          </a:xfrm>
          <a:prstGeom prst="rect">
            <a:avLst/>
          </a:prstGeom>
          <a:noFill/>
        </p:spPr>
        <p:txBody>
          <a:bodyPr wrap="square" rtlCol="0">
            <a:spAutoFit/>
          </a:bodyPr>
          <a:lstStyle/>
          <a:p>
            <a:pPr algn="ctr"/>
            <a:r>
              <a:rPr lang="en-US" sz="3200" b="0" dirty="0" err="1">
                <a:solidFill>
                  <a:srgbClr val="FAC931"/>
                </a:solidFill>
                <a:latin typeface="Arial"/>
                <a:cs typeface="Arial"/>
              </a:rPr>
              <a:t>www.scionresearch.com</a:t>
            </a:r>
            <a:endParaRPr lang="en-US" sz="3200" b="0" dirty="0">
              <a:solidFill>
                <a:srgbClr val="FAC931"/>
              </a:solidFill>
              <a:latin typeface="Arial"/>
              <a:cs typeface="Arial"/>
            </a:endParaRPr>
          </a:p>
        </p:txBody>
      </p:sp>
      <p:sp>
        <p:nvSpPr>
          <p:cNvPr id="7" name="TextBox 6"/>
          <p:cNvSpPr txBox="1"/>
          <p:nvPr userDrawn="1"/>
        </p:nvSpPr>
        <p:spPr>
          <a:xfrm>
            <a:off x="-1" y="6197215"/>
            <a:ext cx="9166225" cy="246221"/>
          </a:xfrm>
          <a:prstGeom prst="rect">
            <a:avLst/>
          </a:prstGeom>
          <a:noFill/>
        </p:spPr>
        <p:txBody>
          <a:bodyPr wrap="square" rtlCol="0">
            <a:spAutoFit/>
          </a:bodyPr>
          <a:lstStyle/>
          <a:p>
            <a:pPr algn="ctr"/>
            <a:r>
              <a:rPr lang="en-US" sz="1000" dirty="0">
                <a:solidFill>
                  <a:srgbClr val="999999"/>
                </a:solidFill>
                <a:latin typeface="Arial"/>
                <a:cs typeface="Arial"/>
              </a:rPr>
              <a:t>Scion is the trading name of the New Zealand Forest Research Institute Limited</a:t>
            </a:r>
          </a:p>
        </p:txBody>
      </p:sp>
      <p:sp>
        <p:nvSpPr>
          <p:cNvPr id="8" name="TextBox 7"/>
          <p:cNvSpPr txBox="1"/>
          <p:nvPr userDrawn="1"/>
        </p:nvSpPr>
        <p:spPr>
          <a:xfrm>
            <a:off x="0" y="5262597"/>
            <a:ext cx="9166224" cy="307777"/>
          </a:xfrm>
          <a:prstGeom prst="rect">
            <a:avLst/>
          </a:prstGeom>
          <a:noFill/>
        </p:spPr>
        <p:txBody>
          <a:bodyPr wrap="square" rtlCol="0">
            <a:spAutoFit/>
          </a:bodyPr>
          <a:lstStyle/>
          <a:p>
            <a:pPr algn="ctr"/>
            <a:r>
              <a:rPr lang="en-US" sz="1400" dirty="0">
                <a:solidFill>
                  <a:schemeClr val="bg1"/>
                </a:solidFill>
                <a:latin typeface="Arial"/>
                <a:cs typeface="Arial"/>
              </a:rPr>
              <a:t>Prosperity from trees </a:t>
            </a:r>
            <a:r>
              <a:rPr lang="en-US" sz="1400" i="1" dirty="0">
                <a:solidFill>
                  <a:schemeClr val="bg1"/>
                </a:solidFill>
                <a:latin typeface="Arial"/>
                <a:cs typeface="Arial"/>
              </a:rPr>
              <a:t>Mai </a:t>
            </a:r>
            <a:r>
              <a:rPr lang="en-US" sz="1400" i="1" dirty="0" err="1">
                <a:solidFill>
                  <a:schemeClr val="bg1"/>
                </a:solidFill>
                <a:latin typeface="Arial"/>
                <a:cs typeface="Arial"/>
              </a:rPr>
              <a:t>i</a:t>
            </a:r>
            <a:r>
              <a:rPr lang="en-US" sz="1400" i="1" dirty="0">
                <a:solidFill>
                  <a:schemeClr val="bg1"/>
                </a:solidFill>
                <a:latin typeface="Arial"/>
                <a:cs typeface="Arial"/>
              </a:rPr>
              <a:t> </a:t>
            </a:r>
            <a:r>
              <a:rPr lang="en-US" sz="1400" i="1" dirty="0" err="1">
                <a:solidFill>
                  <a:schemeClr val="bg1"/>
                </a:solidFill>
                <a:latin typeface="Arial"/>
                <a:cs typeface="Arial"/>
              </a:rPr>
              <a:t>te</a:t>
            </a:r>
            <a:r>
              <a:rPr lang="en-US" sz="1400" i="1" dirty="0">
                <a:solidFill>
                  <a:schemeClr val="bg1"/>
                </a:solidFill>
                <a:latin typeface="Arial"/>
                <a:cs typeface="Arial"/>
              </a:rPr>
              <a:t> </a:t>
            </a:r>
            <a:r>
              <a:rPr lang="en-US" sz="1400" i="1" dirty="0" err="1">
                <a:solidFill>
                  <a:schemeClr val="bg1"/>
                </a:solidFill>
                <a:latin typeface="Arial"/>
                <a:cs typeface="Arial"/>
              </a:rPr>
              <a:t>ngahere</a:t>
            </a:r>
            <a:r>
              <a:rPr lang="en-US" sz="1400" i="1" dirty="0">
                <a:solidFill>
                  <a:schemeClr val="bg1"/>
                </a:solidFill>
                <a:latin typeface="Arial"/>
                <a:cs typeface="Arial"/>
              </a:rPr>
              <a:t> </a:t>
            </a:r>
            <a:r>
              <a:rPr lang="en-US" sz="1400" i="1" dirty="0" err="1">
                <a:solidFill>
                  <a:schemeClr val="bg1"/>
                </a:solidFill>
                <a:latin typeface="Arial"/>
                <a:cs typeface="Arial"/>
              </a:rPr>
              <a:t>oranga</a:t>
            </a:r>
            <a:endParaRPr lang="en-US" sz="1400" i="1" dirty="0">
              <a:solidFill>
                <a:schemeClr val="bg1"/>
              </a:solidFill>
              <a:latin typeface="Arial"/>
              <a:cs typeface="Arial"/>
            </a:endParaRPr>
          </a:p>
        </p:txBody>
      </p:sp>
      <p:pic>
        <p:nvPicPr>
          <p:cNvPr id="9" name="Picture 8" descr="Scion_logo_negative.psd"/>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91008" y="4581128"/>
            <a:ext cx="1961983" cy="487377"/>
          </a:xfrm>
          <a:prstGeom prst="rect">
            <a:avLst/>
          </a:prstGeom>
        </p:spPr>
      </p:pic>
    </p:spTree>
    <p:extLst>
      <p:ext uri="{BB962C8B-B14F-4D97-AF65-F5344CB8AC3E}">
        <p14:creationId xmlns:p14="http://schemas.microsoft.com/office/powerpoint/2010/main" val="28183988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93566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a:xfrm>
            <a:off x="504000" y="1166400"/>
            <a:ext cx="8200800" cy="21133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EF268791-D3B4-4460-9CCE-D36367ACFE38}" type="datetime1">
              <a:rPr lang="en-AU" smtClean="0"/>
              <a:t>16/09/2019</a:t>
            </a:fld>
            <a:endParaRPr lang="en-AU"/>
          </a:p>
        </p:txBody>
      </p:sp>
      <p:sp>
        <p:nvSpPr>
          <p:cNvPr id="5" name="Footer Placeholder 4"/>
          <p:cNvSpPr>
            <a:spLocks noGrp="1"/>
          </p:cNvSpPr>
          <p:nvPr>
            <p:ph type="ftr" sz="quarter" idx="11"/>
          </p:nvPr>
        </p:nvSpPr>
        <p:spPr/>
        <p:txBody>
          <a:bodyPr/>
          <a:lstStyle/>
          <a:p>
            <a:r>
              <a:rPr lang="en-AU"/>
              <a:t>IEA Bioenergy Task 39 - Country Progress Report - Australia - May 2019</a:t>
            </a:r>
          </a:p>
        </p:txBody>
      </p:sp>
      <p:sp>
        <p:nvSpPr>
          <p:cNvPr id="6" name="Slide Number Placeholder 5"/>
          <p:cNvSpPr>
            <a:spLocks noGrp="1"/>
          </p:cNvSpPr>
          <p:nvPr>
            <p:ph type="sldNum" sz="quarter" idx="12"/>
          </p:nvPr>
        </p:nvSpPr>
        <p:spPr/>
        <p:txBody>
          <a:bodyPr/>
          <a:lstStyle/>
          <a:p>
            <a:fld id="{8CA6BD26-01CF-4719-8E94-CF976DABE2CF}" type="slidenum">
              <a:rPr lang="en-AU" smtClean="0"/>
              <a:t>‹#›</a:t>
            </a:fld>
            <a:endParaRPr lang="en-AU"/>
          </a:p>
        </p:txBody>
      </p:sp>
    </p:spTree>
    <p:extLst>
      <p:ext uri="{BB962C8B-B14F-4D97-AF65-F5344CB8AC3E}">
        <p14:creationId xmlns:p14="http://schemas.microsoft.com/office/powerpoint/2010/main" val="33676669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2032636"/>
            <a:ext cx="6858000" cy="1477328"/>
          </a:xfrm>
        </p:spPr>
        <p:txBody>
          <a:bodyPr anchor="b"/>
          <a:lstStyle>
            <a:lvl1pPr algn="ctr">
              <a:defRPr sz="4500"/>
            </a:lvl1pPr>
          </a:lstStyle>
          <a:p>
            <a:r>
              <a:rPr lang="en-US"/>
              <a:t>Click to edit Master title style</a:t>
            </a:r>
            <a:endParaRPr lang="en-AU"/>
          </a:p>
        </p:txBody>
      </p:sp>
      <p:sp>
        <p:nvSpPr>
          <p:cNvPr id="3" name="Subtitle 2"/>
          <p:cNvSpPr>
            <a:spLocks noGrp="1"/>
          </p:cNvSpPr>
          <p:nvPr>
            <p:ph type="subTitle" idx="1"/>
          </p:nvPr>
        </p:nvSpPr>
        <p:spPr>
          <a:xfrm>
            <a:off x="1143000" y="3602038"/>
            <a:ext cx="6858000" cy="3853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6679D038-9412-4158-84B6-B6D65930D946}" type="datetime1">
              <a:rPr lang="en-AU" smtClean="0"/>
              <a:t>16/09/2019</a:t>
            </a:fld>
            <a:endParaRPr lang="en-AU"/>
          </a:p>
        </p:txBody>
      </p:sp>
      <p:sp>
        <p:nvSpPr>
          <p:cNvPr id="5" name="Footer Placeholder 4"/>
          <p:cNvSpPr>
            <a:spLocks noGrp="1"/>
          </p:cNvSpPr>
          <p:nvPr>
            <p:ph type="ftr" sz="quarter" idx="11"/>
          </p:nvPr>
        </p:nvSpPr>
        <p:spPr/>
        <p:txBody>
          <a:bodyPr/>
          <a:lstStyle/>
          <a:p>
            <a:r>
              <a:rPr lang="en-AU"/>
              <a:t>IEA Bioenergy Task 39 - Country Progress Report - Australia - May 2019</a:t>
            </a:r>
          </a:p>
        </p:txBody>
      </p:sp>
      <p:sp>
        <p:nvSpPr>
          <p:cNvPr id="6" name="Slide Number Placeholder 5"/>
          <p:cNvSpPr>
            <a:spLocks noGrp="1"/>
          </p:cNvSpPr>
          <p:nvPr>
            <p:ph type="sldNum" sz="quarter" idx="12"/>
          </p:nvPr>
        </p:nvSpPr>
        <p:spPr/>
        <p:txBody>
          <a:bodyPr/>
          <a:lstStyle/>
          <a:p>
            <a:fld id="{8CA6BD26-01CF-4719-8E94-CF976DABE2CF}" type="slidenum">
              <a:rPr lang="en-AU" smtClean="0"/>
              <a:t>‹#›</a:t>
            </a:fld>
            <a:endParaRPr lang="en-AU"/>
          </a:p>
        </p:txBody>
      </p:sp>
    </p:spTree>
    <p:extLst>
      <p:ext uri="{BB962C8B-B14F-4D97-AF65-F5344CB8AC3E}">
        <p14:creationId xmlns:p14="http://schemas.microsoft.com/office/powerpoint/2010/main" val="660665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Dark background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a:t>
            </a:r>
            <a:endParaRPr lang="en-NZ" dirty="0"/>
          </a:p>
        </p:txBody>
      </p:sp>
      <p:sp>
        <p:nvSpPr>
          <p:cNvPr id="3" name="Content Placeholder 2"/>
          <p:cNvSpPr>
            <a:spLocks noGrp="1"/>
          </p:cNvSpPr>
          <p:nvPr>
            <p:ph idx="1"/>
          </p:nvPr>
        </p:nvSpPr>
        <p:spPr>
          <a:xfrm>
            <a:off x="504000" y="1166400"/>
            <a:ext cx="8208000" cy="3960000"/>
          </a:xfrm>
        </p:spPr>
        <p:txBody>
          <a:bodyPr/>
          <a:lstStyle>
            <a:lvl1pPr marL="228600" indent="-228600">
              <a:buFont typeface="Wingdings" panose="05000000000000000000" pitchFamily="2" charset="2"/>
              <a:buChar char="§"/>
              <a:defRPr/>
            </a:lvl1pPr>
          </a:lstStyle>
          <a:p>
            <a:pPr lvl="0"/>
            <a:r>
              <a:rPr lang="en-US" dirty="0"/>
              <a:t>Click to edit</a:t>
            </a:r>
          </a:p>
          <a:p>
            <a:pPr lvl="1"/>
            <a:r>
              <a:rPr lang="en-US" dirty="0"/>
              <a:t>Second level</a:t>
            </a:r>
          </a:p>
          <a:p>
            <a:pPr lvl="2"/>
            <a:r>
              <a:rPr lang="en-US" dirty="0"/>
              <a:t>Third level</a:t>
            </a:r>
          </a:p>
        </p:txBody>
      </p:sp>
      <p:pic>
        <p:nvPicPr>
          <p:cNvPr id="7" name="Picture 6" descr="Scion_logo_negative_no_strapline.psd"/>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18412" y="6288744"/>
            <a:ext cx="1157275" cy="191431"/>
          </a:xfrm>
          <a:prstGeom prst="rect">
            <a:avLst/>
          </a:prstGeom>
        </p:spPr>
      </p:pic>
    </p:spTree>
    <p:extLst>
      <p:ext uri="{BB962C8B-B14F-4D97-AF65-F5344CB8AC3E}">
        <p14:creationId xmlns:p14="http://schemas.microsoft.com/office/powerpoint/2010/main" val="1557210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1">
    <p:spTree>
      <p:nvGrpSpPr>
        <p:cNvPr id="1" name=""/>
        <p:cNvGrpSpPr/>
        <p:nvPr/>
      </p:nvGrpSpPr>
      <p:grpSpPr>
        <a:xfrm>
          <a:off x="0" y="0"/>
          <a:ext cx="0" cy="0"/>
          <a:chOff x="0" y="0"/>
          <a:chExt cx="0" cy="0"/>
        </a:xfrm>
      </p:grpSpPr>
      <p:sp>
        <p:nvSpPr>
          <p:cNvPr id="13" name="Rectangle 12"/>
          <p:cNvSpPr/>
          <p:nvPr userDrawn="1"/>
        </p:nvSpPr>
        <p:spPr>
          <a:xfrm>
            <a:off x="-1" y="0"/>
            <a:ext cx="9166225" cy="6875773"/>
          </a:xfrm>
          <a:prstGeom prst="rect">
            <a:avLst/>
          </a:prstGeom>
          <a:solidFill>
            <a:srgbClr val="4C4C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 name="Picture 14" descr="Scion_logo_negative_no_strapline.psd"/>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18412" y="6288744"/>
            <a:ext cx="1157275" cy="191431"/>
          </a:xfrm>
          <a:prstGeom prst="rect">
            <a:avLst/>
          </a:prstGeom>
        </p:spPr>
      </p:pic>
      <p:sp>
        <p:nvSpPr>
          <p:cNvPr id="3" name="Text Placeholder 2"/>
          <p:cNvSpPr>
            <a:spLocks noGrp="1"/>
          </p:cNvSpPr>
          <p:nvPr>
            <p:ph type="body" sz="quarter" idx="10" hasCustomPrompt="1"/>
          </p:nvPr>
        </p:nvSpPr>
        <p:spPr>
          <a:xfrm>
            <a:off x="713111" y="1908000"/>
            <a:ext cx="7740000" cy="2592000"/>
          </a:xfrm>
        </p:spPr>
        <p:txBody>
          <a:bodyPr>
            <a:normAutofit/>
          </a:bodyPr>
          <a:lstStyle>
            <a:lvl1pPr marL="0" indent="0">
              <a:buNone/>
              <a:defRPr sz="5400" b="0" baseline="0">
                <a:solidFill>
                  <a:srgbClr val="4EB1A2"/>
                </a:solidFill>
              </a:defRPr>
            </a:lvl1pPr>
          </a:lstStyle>
          <a:p>
            <a:pPr lvl="0"/>
            <a:r>
              <a:rPr lang="en-US" dirty="0"/>
              <a:t>Click to edit header one 54 </a:t>
            </a:r>
            <a:r>
              <a:rPr lang="en-US" dirty="0" err="1"/>
              <a:t>pt</a:t>
            </a:r>
            <a:r>
              <a:rPr lang="en-US" dirty="0"/>
              <a:t> Arial bold</a:t>
            </a:r>
          </a:p>
        </p:txBody>
      </p:sp>
    </p:spTree>
    <p:extLst>
      <p:ext uri="{BB962C8B-B14F-4D97-AF65-F5344CB8AC3E}">
        <p14:creationId xmlns:p14="http://schemas.microsoft.com/office/powerpoint/2010/main" val="23936154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2">
    <p:spTree>
      <p:nvGrpSpPr>
        <p:cNvPr id="1" name=""/>
        <p:cNvGrpSpPr/>
        <p:nvPr/>
      </p:nvGrpSpPr>
      <p:grpSpPr>
        <a:xfrm>
          <a:off x="0" y="0"/>
          <a:ext cx="0" cy="0"/>
          <a:chOff x="0" y="0"/>
          <a:chExt cx="0" cy="0"/>
        </a:xfrm>
      </p:grpSpPr>
      <p:pic>
        <p:nvPicPr>
          <p:cNvPr id="15" name="Picture 14" descr="Scion_logo_negative_no_strapline.psd"/>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18412" y="6288744"/>
            <a:ext cx="1157275" cy="191431"/>
          </a:xfrm>
          <a:prstGeom prst="rect">
            <a:avLst/>
          </a:prstGeom>
        </p:spPr>
      </p:pic>
      <p:sp>
        <p:nvSpPr>
          <p:cNvPr id="3" name="Text Placeholder 2"/>
          <p:cNvSpPr>
            <a:spLocks noGrp="1"/>
          </p:cNvSpPr>
          <p:nvPr>
            <p:ph type="body" sz="quarter" idx="10" hasCustomPrompt="1"/>
          </p:nvPr>
        </p:nvSpPr>
        <p:spPr>
          <a:xfrm>
            <a:off x="720000" y="1908000"/>
            <a:ext cx="7740000" cy="2592000"/>
          </a:xfrm>
        </p:spPr>
        <p:txBody>
          <a:bodyPr>
            <a:normAutofit/>
          </a:bodyPr>
          <a:lstStyle>
            <a:lvl1pPr marL="0" indent="0">
              <a:buNone/>
              <a:defRPr sz="5400" b="0" baseline="0">
                <a:solidFill>
                  <a:srgbClr val="FAC931"/>
                </a:solidFill>
              </a:defRPr>
            </a:lvl1pPr>
          </a:lstStyle>
          <a:p>
            <a:pPr lvl="0"/>
            <a:r>
              <a:rPr lang="en-US" dirty="0"/>
              <a:t>Edit header two</a:t>
            </a:r>
          </a:p>
        </p:txBody>
      </p:sp>
    </p:spTree>
    <p:extLst>
      <p:ext uri="{BB962C8B-B14F-4D97-AF65-F5344CB8AC3E}">
        <p14:creationId xmlns:p14="http://schemas.microsoft.com/office/powerpoint/2010/main" val="2904171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header 3">
    <p:spTree>
      <p:nvGrpSpPr>
        <p:cNvPr id="1" name=""/>
        <p:cNvGrpSpPr/>
        <p:nvPr/>
      </p:nvGrpSpPr>
      <p:grpSpPr>
        <a:xfrm>
          <a:off x="0" y="0"/>
          <a:ext cx="0" cy="0"/>
          <a:chOff x="0" y="0"/>
          <a:chExt cx="0" cy="0"/>
        </a:xfrm>
      </p:grpSpPr>
      <p:sp>
        <p:nvSpPr>
          <p:cNvPr id="13" name="Rectangle 12"/>
          <p:cNvSpPr/>
          <p:nvPr userDrawn="1"/>
        </p:nvSpPr>
        <p:spPr>
          <a:xfrm>
            <a:off x="-1" y="0"/>
            <a:ext cx="9166225" cy="6875773"/>
          </a:xfrm>
          <a:prstGeom prst="rect">
            <a:avLst/>
          </a:prstGeom>
          <a:solidFill>
            <a:srgbClr val="4C4C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 name="Picture 14" descr="Scion_logo_negative_no_strapline.psd"/>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18412" y="6288744"/>
            <a:ext cx="1157275" cy="191431"/>
          </a:xfrm>
          <a:prstGeom prst="rect">
            <a:avLst/>
          </a:prstGeom>
        </p:spPr>
      </p:pic>
      <p:sp>
        <p:nvSpPr>
          <p:cNvPr id="3" name="Text Placeholder 2"/>
          <p:cNvSpPr>
            <a:spLocks noGrp="1"/>
          </p:cNvSpPr>
          <p:nvPr>
            <p:ph type="body" sz="quarter" idx="10" hasCustomPrompt="1"/>
          </p:nvPr>
        </p:nvSpPr>
        <p:spPr>
          <a:xfrm>
            <a:off x="720000" y="1908000"/>
            <a:ext cx="7740000" cy="2592000"/>
          </a:xfrm>
        </p:spPr>
        <p:txBody>
          <a:bodyPr>
            <a:normAutofit/>
          </a:bodyPr>
          <a:lstStyle>
            <a:lvl1pPr marL="0" indent="0">
              <a:buNone/>
              <a:defRPr sz="5400" b="0" baseline="0">
                <a:solidFill>
                  <a:srgbClr val="9CC63E"/>
                </a:solidFill>
              </a:defRPr>
            </a:lvl1pPr>
          </a:lstStyle>
          <a:p>
            <a:pPr lvl="0"/>
            <a:r>
              <a:rPr lang="en-US" dirty="0"/>
              <a:t>Edit header three</a:t>
            </a:r>
          </a:p>
        </p:txBody>
      </p:sp>
    </p:spTree>
    <p:extLst>
      <p:ext uri="{BB962C8B-B14F-4D97-AF65-F5344CB8AC3E}">
        <p14:creationId xmlns:p14="http://schemas.microsoft.com/office/powerpoint/2010/main" val="311565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lus content ">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504000" y="298800"/>
            <a:ext cx="8200800" cy="583200"/>
          </a:xfrm>
          <a:prstGeom prst="rect">
            <a:avLst/>
          </a:prstGeom>
        </p:spPr>
        <p:txBody>
          <a:bodyPr/>
          <a:lstStyle>
            <a:lvl1pPr algn="l">
              <a:defRPr sz="3200" b="1" baseline="0">
                <a:latin typeface="Arial" panose="020B0604020202020204" pitchFamily="34" charset="0"/>
                <a:cs typeface="Arial" panose="020B0604020202020204" pitchFamily="34" charset="0"/>
              </a:defRPr>
            </a:lvl1pPr>
          </a:lstStyle>
          <a:p>
            <a:r>
              <a:rPr lang="en-NZ" sz="3200" b="1" dirty="0">
                <a:solidFill>
                  <a:srgbClr val="808080"/>
                </a:solidFill>
                <a:latin typeface="Arial"/>
                <a:cs typeface="Arial"/>
              </a:rPr>
              <a:t>Title plus content</a:t>
            </a:r>
            <a:endParaRPr lang="en-US" sz="3200" b="1" dirty="0">
              <a:solidFill>
                <a:srgbClr val="808080"/>
              </a:solidFill>
              <a:latin typeface="Arial"/>
              <a:cs typeface="Arial"/>
            </a:endParaRPr>
          </a:p>
        </p:txBody>
      </p:sp>
      <p:pic>
        <p:nvPicPr>
          <p:cNvPr id="6" name="Picture 5" descr="Scion_logo_positive_no_strapline.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24327" y="6289267"/>
            <a:ext cx="1157275" cy="190908"/>
          </a:xfrm>
          <a:prstGeom prst="rect">
            <a:avLst/>
          </a:prstGeom>
        </p:spPr>
      </p:pic>
      <p:sp>
        <p:nvSpPr>
          <p:cNvPr id="3" name="Content Placeholder 2"/>
          <p:cNvSpPr>
            <a:spLocks noGrp="1"/>
          </p:cNvSpPr>
          <p:nvPr>
            <p:ph sz="quarter" idx="11"/>
          </p:nvPr>
        </p:nvSpPr>
        <p:spPr>
          <a:xfrm>
            <a:off x="504000" y="1166400"/>
            <a:ext cx="8200800" cy="4104000"/>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595072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ark background logo">
    <p:spTree>
      <p:nvGrpSpPr>
        <p:cNvPr id="1" name=""/>
        <p:cNvGrpSpPr/>
        <p:nvPr/>
      </p:nvGrpSpPr>
      <p:grpSpPr>
        <a:xfrm>
          <a:off x="0" y="0"/>
          <a:ext cx="0" cy="0"/>
          <a:chOff x="0" y="0"/>
          <a:chExt cx="0" cy="0"/>
        </a:xfrm>
      </p:grpSpPr>
      <p:sp>
        <p:nvSpPr>
          <p:cNvPr id="3" name="Rectangle 2"/>
          <p:cNvSpPr/>
          <p:nvPr userDrawn="1"/>
        </p:nvSpPr>
        <p:spPr>
          <a:xfrm>
            <a:off x="-1" y="0"/>
            <a:ext cx="9166225" cy="6875773"/>
          </a:xfrm>
          <a:prstGeom prst="rect">
            <a:avLst/>
          </a:prstGeom>
          <a:solidFill>
            <a:srgbClr val="4C4C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Scion_logo_negative_no_strapline.psd"/>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18412" y="6288744"/>
            <a:ext cx="1157275" cy="191431"/>
          </a:xfrm>
          <a:prstGeom prst="rect">
            <a:avLst/>
          </a:prstGeom>
        </p:spPr>
      </p:pic>
    </p:spTree>
    <p:extLst>
      <p:ext uri="{BB962C8B-B14F-4D97-AF65-F5344CB8AC3E}">
        <p14:creationId xmlns:p14="http://schemas.microsoft.com/office/powerpoint/2010/main" val="803039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ark background no logo">
    <p:spTree>
      <p:nvGrpSpPr>
        <p:cNvPr id="1" name=""/>
        <p:cNvGrpSpPr/>
        <p:nvPr/>
      </p:nvGrpSpPr>
      <p:grpSpPr>
        <a:xfrm>
          <a:off x="0" y="0"/>
          <a:ext cx="0" cy="0"/>
          <a:chOff x="0" y="0"/>
          <a:chExt cx="0" cy="0"/>
        </a:xfrm>
      </p:grpSpPr>
      <p:sp>
        <p:nvSpPr>
          <p:cNvPr id="3" name="Rectangle 2"/>
          <p:cNvSpPr/>
          <p:nvPr userDrawn="1"/>
        </p:nvSpPr>
        <p:spPr>
          <a:xfrm>
            <a:off x="-1" y="0"/>
            <a:ext cx="9166225" cy="6875773"/>
          </a:xfrm>
          <a:prstGeom prst="rect">
            <a:avLst/>
          </a:prstGeom>
          <a:solidFill>
            <a:srgbClr val="4C4C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76219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End slide">
    <p:spTree>
      <p:nvGrpSpPr>
        <p:cNvPr id="1" name=""/>
        <p:cNvGrpSpPr/>
        <p:nvPr/>
      </p:nvGrpSpPr>
      <p:grpSpPr>
        <a:xfrm>
          <a:off x="0" y="0"/>
          <a:ext cx="0" cy="0"/>
          <a:chOff x="0" y="0"/>
          <a:chExt cx="0" cy="0"/>
        </a:xfrm>
      </p:grpSpPr>
      <p:sp>
        <p:nvSpPr>
          <p:cNvPr id="5" name="Rectangle 4"/>
          <p:cNvSpPr/>
          <p:nvPr userDrawn="1"/>
        </p:nvSpPr>
        <p:spPr>
          <a:xfrm>
            <a:off x="-1" y="0"/>
            <a:ext cx="9166225" cy="6875773"/>
          </a:xfrm>
          <a:prstGeom prst="rect">
            <a:avLst/>
          </a:prstGeom>
          <a:solidFill>
            <a:srgbClr val="4C4C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userDrawn="1"/>
        </p:nvSpPr>
        <p:spPr>
          <a:xfrm>
            <a:off x="0" y="2539206"/>
            <a:ext cx="9166224" cy="584776"/>
          </a:xfrm>
          <a:prstGeom prst="rect">
            <a:avLst/>
          </a:prstGeom>
          <a:noFill/>
        </p:spPr>
        <p:txBody>
          <a:bodyPr wrap="square" rtlCol="0">
            <a:spAutoFit/>
          </a:bodyPr>
          <a:lstStyle/>
          <a:p>
            <a:pPr algn="ctr"/>
            <a:r>
              <a:rPr lang="en-US" sz="3200" b="0" dirty="0" err="1">
                <a:solidFill>
                  <a:srgbClr val="FAC931"/>
                </a:solidFill>
                <a:latin typeface="Arial"/>
                <a:cs typeface="Arial"/>
              </a:rPr>
              <a:t>www.scionresearch.com</a:t>
            </a:r>
            <a:endParaRPr lang="en-US" sz="3200" b="0" dirty="0">
              <a:solidFill>
                <a:srgbClr val="FAC931"/>
              </a:solidFill>
              <a:latin typeface="Arial"/>
              <a:cs typeface="Arial"/>
            </a:endParaRPr>
          </a:p>
        </p:txBody>
      </p:sp>
      <p:sp>
        <p:nvSpPr>
          <p:cNvPr id="7" name="TextBox 6"/>
          <p:cNvSpPr txBox="1"/>
          <p:nvPr userDrawn="1"/>
        </p:nvSpPr>
        <p:spPr>
          <a:xfrm>
            <a:off x="-1" y="6197215"/>
            <a:ext cx="9166225" cy="246221"/>
          </a:xfrm>
          <a:prstGeom prst="rect">
            <a:avLst/>
          </a:prstGeom>
          <a:noFill/>
        </p:spPr>
        <p:txBody>
          <a:bodyPr wrap="square" rtlCol="0">
            <a:spAutoFit/>
          </a:bodyPr>
          <a:lstStyle/>
          <a:p>
            <a:pPr algn="ctr"/>
            <a:r>
              <a:rPr lang="en-US" sz="1000" dirty="0">
                <a:solidFill>
                  <a:srgbClr val="999999"/>
                </a:solidFill>
                <a:latin typeface="Arial"/>
                <a:cs typeface="Arial"/>
              </a:rPr>
              <a:t>Scion is the trading name of the New Zealand Forest Research Institute Limited</a:t>
            </a:r>
          </a:p>
        </p:txBody>
      </p:sp>
      <p:sp>
        <p:nvSpPr>
          <p:cNvPr id="8" name="TextBox 7"/>
          <p:cNvSpPr txBox="1"/>
          <p:nvPr userDrawn="1"/>
        </p:nvSpPr>
        <p:spPr>
          <a:xfrm>
            <a:off x="0" y="5262597"/>
            <a:ext cx="9166224" cy="307777"/>
          </a:xfrm>
          <a:prstGeom prst="rect">
            <a:avLst/>
          </a:prstGeom>
          <a:noFill/>
        </p:spPr>
        <p:txBody>
          <a:bodyPr wrap="square" rtlCol="0">
            <a:spAutoFit/>
          </a:bodyPr>
          <a:lstStyle/>
          <a:p>
            <a:pPr algn="ctr"/>
            <a:r>
              <a:rPr lang="en-US" sz="1400" dirty="0">
                <a:solidFill>
                  <a:schemeClr val="bg1"/>
                </a:solidFill>
                <a:latin typeface="Arial"/>
                <a:cs typeface="Arial"/>
              </a:rPr>
              <a:t>Prosperity from trees </a:t>
            </a:r>
            <a:r>
              <a:rPr lang="en-US" sz="1400" i="1" dirty="0">
                <a:solidFill>
                  <a:schemeClr val="bg1"/>
                </a:solidFill>
                <a:latin typeface="Arial"/>
                <a:cs typeface="Arial"/>
              </a:rPr>
              <a:t>Mai </a:t>
            </a:r>
            <a:r>
              <a:rPr lang="en-US" sz="1400" i="1" dirty="0" err="1">
                <a:solidFill>
                  <a:schemeClr val="bg1"/>
                </a:solidFill>
                <a:latin typeface="Arial"/>
                <a:cs typeface="Arial"/>
              </a:rPr>
              <a:t>i</a:t>
            </a:r>
            <a:r>
              <a:rPr lang="en-US" sz="1400" i="1" dirty="0">
                <a:solidFill>
                  <a:schemeClr val="bg1"/>
                </a:solidFill>
                <a:latin typeface="Arial"/>
                <a:cs typeface="Arial"/>
              </a:rPr>
              <a:t> </a:t>
            </a:r>
            <a:r>
              <a:rPr lang="en-US" sz="1400" i="1" dirty="0" err="1">
                <a:solidFill>
                  <a:schemeClr val="bg1"/>
                </a:solidFill>
                <a:latin typeface="Arial"/>
                <a:cs typeface="Arial"/>
              </a:rPr>
              <a:t>te</a:t>
            </a:r>
            <a:r>
              <a:rPr lang="en-US" sz="1400" i="1" dirty="0">
                <a:solidFill>
                  <a:schemeClr val="bg1"/>
                </a:solidFill>
                <a:latin typeface="Arial"/>
                <a:cs typeface="Arial"/>
              </a:rPr>
              <a:t> </a:t>
            </a:r>
            <a:r>
              <a:rPr lang="en-US" sz="1400" i="1" dirty="0" err="1">
                <a:solidFill>
                  <a:schemeClr val="bg1"/>
                </a:solidFill>
                <a:latin typeface="Arial"/>
                <a:cs typeface="Arial"/>
              </a:rPr>
              <a:t>ngahere</a:t>
            </a:r>
            <a:r>
              <a:rPr lang="en-US" sz="1400" i="1" dirty="0">
                <a:solidFill>
                  <a:schemeClr val="bg1"/>
                </a:solidFill>
                <a:latin typeface="Arial"/>
                <a:cs typeface="Arial"/>
              </a:rPr>
              <a:t> </a:t>
            </a:r>
            <a:r>
              <a:rPr lang="en-US" sz="1400" i="1" dirty="0" err="1">
                <a:solidFill>
                  <a:schemeClr val="bg1"/>
                </a:solidFill>
                <a:latin typeface="Arial"/>
                <a:cs typeface="Arial"/>
              </a:rPr>
              <a:t>oranga</a:t>
            </a:r>
            <a:endParaRPr lang="en-US" sz="1400" i="1" dirty="0">
              <a:solidFill>
                <a:schemeClr val="bg1"/>
              </a:solidFill>
              <a:latin typeface="Arial"/>
              <a:cs typeface="Arial"/>
            </a:endParaRPr>
          </a:p>
        </p:txBody>
      </p:sp>
      <p:pic>
        <p:nvPicPr>
          <p:cNvPr id="9" name="Picture 8" descr="Scion_logo_negative.psd"/>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91008" y="4581128"/>
            <a:ext cx="1961983" cy="487377"/>
          </a:xfrm>
          <a:prstGeom prst="rect">
            <a:avLst/>
          </a:prstGeom>
        </p:spPr>
      </p:pic>
    </p:spTree>
    <p:extLst>
      <p:ext uri="{BB962C8B-B14F-4D97-AF65-F5344CB8AC3E}">
        <p14:creationId xmlns:p14="http://schemas.microsoft.com/office/powerpoint/2010/main" val="4174138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plus blank with logo">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plus blank, with logo</a:t>
            </a:r>
            <a:endParaRPr lang="en-NZ" dirty="0"/>
          </a:p>
        </p:txBody>
      </p:sp>
      <p:pic>
        <p:nvPicPr>
          <p:cNvPr id="3" name="Picture 2" descr="Scion_logo_positive_no_strapline.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24327" y="6289267"/>
            <a:ext cx="1157275" cy="190908"/>
          </a:xfrm>
          <a:prstGeom prst="rect">
            <a:avLst/>
          </a:prstGeom>
        </p:spPr>
      </p:pic>
    </p:spTree>
    <p:extLst>
      <p:ext uri="{BB962C8B-B14F-4D97-AF65-F5344CB8AC3E}">
        <p14:creationId xmlns:p14="http://schemas.microsoft.com/office/powerpoint/2010/main" val="2937053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lus blank no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4714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298800"/>
            <a:ext cx="8200800" cy="583200"/>
          </a:xfrm>
        </p:spPr>
        <p:txBody>
          <a:bodyPr/>
          <a:lstStyle>
            <a:lvl1pPr>
              <a:defRPr/>
            </a:lvl1pPr>
          </a:lstStyle>
          <a:p>
            <a:r>
              <a:rPr lang="en-US" dirty="0"/>
              <a:t>Title plus two content boxes</a:t>
            </a:r>
            <a:endParaRPr lang="en-NZ" dirty="0"/>
          </a:p>
        </p:txBody>
      </p:sp>
      <p:sp>
        <p:nvSpPr>
          <p:cNvPr id="3" name="Content Placeholder 2"/>
          <p:cNvSpPr>
            <a:spLocks noGrp="1"/>
          </p:cNvSpPr>
          <p:nvPr>
            <p:ph sz="half" idx="1"/>
          </p:nvPr>
        </p:nvSpPr>
        <p:spPr>
          <a:xfrm>
            <a:off x="504000" y="1166400"/>
            <a:ext cx="3960000" cy="5040000"/>
          </a:xfrm>
        </p:spPr>
        <p:txBody>
          <a:body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4759200" y="1170000"/>
            <a:ext cx="3960000" cy="5040000"/>
          </a:xfrm>
        </p:spPr>
        <p:txBody>
          <a:bodyPr/>
          <a:lstStyle/>
          <a:p>
            <a:pPr lvl="0"/>
            <a:r>
              <a:rPr lang="en-US" dirty="0"/>
              <a:t>Click to edit Master text styles</a:t>
            </a:r>
          </a:p>
          <a:p>
            <a:pPr lvl="1"/>
            <a:r>
              <a:rPr lang="en-US" dirty="0"/>
              <a:t>Second level</a:t>
            </a:r>
          </a:p>
          <a:p>
            <a:pPr lvl="2"/>
            <a:r>
              <a:rPr lang="en-US" dirty="0"/>
              <a:t>Third level</a:t>
            </a:r>
          </a:p>
        </p:txBody>
      </p:sp>
      <p:pic>
        <p:nvPicPr>
          <p:cNvPr id="5" name="Picture 4" descr="Scion_logo_positive_no_strapline.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24327" y="6289267"/>
            <a:ext cx="1157275" cy="190908"/>
          </a:xfrm>
          <a:prstGeom prst="rect">
            <a:avLst/>
          </a:prstGeom>
        </p:spPr>
      </p:pic>
    </p:spTree>
    <p:extLst>
      <p:ext uri="{BB962C8B-B14F-4D97-AF65-F5344CB8AC3E}">
        <p14:creationId xmlns:p14="http://schemas.microsoft.com/office/powerpoint/2010/main" val="4031756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text and picture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4000" y="298800"/>
            <a:ext cx="8200800" cy="583200"/>
          </a:xfrm>
          <a:prstGeom prst="rect">
            <a:avLst/>
          </a:prstGeom>
        </p:spPr>
        <p:txBody>
          <a:bodyPr/>
          <a:lstStyle>
            <a:lvl1pPr algn="l">
              <a:defRPr sz="3200" b="1" baseline="0">
                <a:latin typeface="Arial" panose="020B0604020202020204" pitchFamily="34" charset="0"/>
                <a:cs typeface="Arial" panose="020B0604020202020204" pitchFamily="34" charset="0"/>
              </a:defRPr>
            </a:lvl1pPr>
          </a:lstStyle>
          <a:p>
            <a:r>
              <a:rPr lang="en-NZ" sz="3200" b="1" dirty="0">
                <a:solidFill>
                  <a:srgbClr val="808080"/>
                </a:solidFill>
                <a:latin typeface="Arial"/>
                <a:cs typeface="Arial"/>
              </a:rPr>
              <a:t>Slides with text and one picture  </a:t>
            </a:r>
            <a:endParaRPr lang="en-US" sz="3200" b="1" dirty="0">
              <a:solidFill>
                <a:srgbClr val="808080"/>
              </a:solidFill>
              <a:latin typeface="Arial"/>
              <a:cs typeface="Arial"/>
            </a:endParaRPr>
          </a:p>
        </p:txBody>
      </p:sp>
      <p:pic>
        <p:nvPicPr>
          <p:cNvPr id="8" name="Picture 7" descr="Scion_logo_positive_no_strapline.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24327" y="6289267"/>
            <a:ext cx="1157275" cy="190908"/>
          </a:xfrm>
          <a:prstGeom prst="rect">
            <a:avLst/>
          </a:prstGeom>
        </p:spPr>
      </p:pic>
      <p:sp>
        <p:nvSpPr>
          <p:cNvPr id="5" name="Text Placeholder 4"/>
          <p:cNvSpPr>
            <a:spLocks noGrp="1"/>
          </p:cNvSpPr>
          <p:nvPr>
            <p:ph type="body" sz="quarter" idx="10" hasCustomPrompt="1"/>
          </p:nvPr>
        </p:nvSpPr>
        <p:spPr>
          <a:xfrm>
            <a:off x="504000" y="1166400"/>
            <a:ext cx="3960000" cy="5040000"/>
          </a:xfrm>
        </p:spPr>
        <p:txBody>
          <a:bodyPr/>
          <a:lstStyle>
            <a:lvl1pPr marL="342900" indent="-342900">
              <a:buClr>
                <a:srgbClr val="4EB1A2"/>
              </a:buClr>
              <a:buFont typeface="Wingdings" panose="05000000000000000000" pitchFamily="2" charset="2"/>
              <a:buChar char="§"/>
              <a:defRPr/>
            </a:lvl1pPr>
            <a:lvl2pPr marL="800100" indent="-342900">
              <a:buClr>
                <a:srgbClr val="4EB1A2"/>
              </a:buClr>
              <a:buFont typeface="Arial" panose="020B0604020202020204" pitchFamily="34" charset="0"/>
              <a:buChar char="•"/>
              <a:defRPr>
                <a:solidFill>
                  <a:srgbClr val="333333"/>
                </a:solidFill>
              </a:defRPr>
            </a:lvl2pPr>
          </a:lstStyle>
          <a:p>
            <a:pPr lvl="0"/>
            <a:r>
              <a:rPr lang="en-US" dirty="0"/>
              <a:t>Bullet point text </a:t>
            </a:r>
          </a:p>
          <a:p>
            <a:pPr lvl="1"/>
            <a:r>
              <a:rPr lang="en-US" dirty="0"/>
              <a:t>Second level</a:t>
            </a:r>
          </a:p>
          <a:p>
            <a:pPr lvl="2"/>
            <a:r>
              <a:rPr lang="en-US" dirty="0"/>
              <a:t>Third level</a:t>
            </a:r>
          </a:p>
        </p:txBody>
      </p:sp>
      <p:sp>
        <p:nvSpPr>
          <p:cNvPr id="4" name="Picture Placeholder 3"/>
          <p:cNvSpPr>
            <a:spLocks noGrp="1"/>
          </p:cNvSpPr>
          <p:nvPr>
            <p:ph type="pic" sz="quarter" idx="11"/>
          </p:nvPr>
        </p:nvSpPr>
        <p:spPr>
          <a:xfrm>
            <a:off x="4759200" y="1169999"/>
            <a:ext cx="3960000" cy="5040000"/>
          </a:xfrm>
          <a:effectLst>
            <a:outerShdw blurRad="292100" dist="139700" dir="2700000" algn="tl" rotWithShape="0">
              <a:prstClr val="black">
                <a:alpha val="50000"/>
              </a:prstClr>
            </a:outerShdw>
          </a:effectLst>
        </p:spPr>
        <p:txBody>
          <a:bodyPr/>
          <a:lstStyle/>
          <a:p>
            <a:endParaRPr lang="en-NZ" dirty="0"/>
          </a:p>
        </p:txBody>
      </p:sp>
    </p:spTree>
    <p:extLst>
      <p:ext uri="{BB962C8B-B14F-4D97-AF65-F5344CB8AC3E}">
        <p14:creationId xmlns:p14="http://schemas.microsoft.com/office/powerpoint/2010/main" val="26432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text and multiple pictures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00800" cy="583200"/>
          </a:xfrm>
          <a:prstGeom prst="rect">
            <a:avLst/>
          </a:prstGeom>
        </p:spPr>
        <p:txBody>
          <a:bodyPr/>
          <a:lstStyle>
            <a:lvl1pPr algn="l">
              <a:defRPr sz="3200" b="0" baseline="0">
                <a:latin typeface="Arial" panose="020B0604020202020204" pitchFamily="34" charset="0"/>
                <a:cs typeface="Arial" panose="020B0604020202020204" pitchFamily="34" charset="0"/>
              </a:defRPr>
            </a:lvl1pPr>
          </a:lstStyle>
          <a:p>
            <a:r>
              <a:rPr lang="en-NZ" sz="3200" b="1" dirty="0">
                <a:solidFill>
                  <a:srgbClr val="808080"/>
                </a:solidFill>
                <a:latin typeface="Arial"/>
                <a:cs typeface="Arial"/>
              </a:rPr>
              <a:t>Slides with text and multiple pictures  </a:t>
            </a:r>
            <a:endParaRPr lang="en-US" sz="3200" b="1" dirty="0">
              <a:solidFill>
                <a:srgbClr val="808080"/>
              </a:solidFill>
              <a:latin typeface="Arial"/>
              <a:cs typeface="Arial"/>
            </a:endParaRPr>
          </a:p>
        </p:txBody>
      </p:sp>
      <p:sp>
        <p:nvSpPr>
          <p:cNvPr id="5" name="Text Placeholder 4"/>
          <p:cNvSpPr>
            <a:spLocks noGrp="1"/>
          </p:cNvSpPr>
          <p:nvPr>
            <p:ph type="body" sz="quarter" idx="10" hasCustomPrompt="1"/>
          </p:nvPr>
        </p:nvSpPr>
        <p:spPr>
          <a:xfrm>
            <a:off x="504000" y="1166400"/>
            <a:ext cx="3960000" cy="1843391"/>
          </a:xfrm>
        </p:spPr>
        <p:txBody>
          <a:bodyPr/>
          <a:lstStyle>
            <a:lvl1pPr marL="342900" indent="-342900">
              <a:buClr>
                <a:srgbClr val="4EB1A2"/>
              </a:buClr>
              <a:buFont typeface="Wingdings" panose="05000000000000000000" pitchFamily="2" charset="2"/>
              <a:buChar char="§"/>
              <a:defRPr/>
            </a:lvl1pPr>
            <a:lvl2pPr marL="800100" indent="-342900">
              <a:buClr>
                <a:srgbClr val="4EB1A2"/>
              </a:buClr>
              <a:buFont typeface="Arial" panose="020B0604020202020204" pitchFamily="34" charset="0"/>
              <a:buChar char="•"/>
              <a:defRPr>
                <a:solidFill>
                  <a:srgbClr val="333333"/>
                </a:solidFill>
              </a:defRPr>
            </a:lvl2pPr>
          </a:lstStyle>
          <a:p>
            <a:pPr lvl="0"/>
            <a:r>
              <a:rPr lang="en-US" dirty="0"/>
              <a:t>Bullet point text </a:t>
            </a:r>
          </a:p>
          <a:p>
            <a:pPr lvl="1"/>
            <a:r>
              <a:rPr lang="en-US" dirty="0"/>
              <a:t>Second level</a:t>
            </a:r>
          </a:p>
          <a:p>
            <a:pPr lvl="2"/>
            <a:r>
              <a:rPr lang="en-US" dirty="0"/>
              <a:t>Third level</a:t>
            </a:r>
          </a:p>
        </p:txBody>
      </p:sp>
      <p:sp>
        <p:nvSpPr>
          <p:cNvPr id="4" name="Picture Placeholder 3"/>
          <p:cNvSpPr>
            <a:spLocks noGrp="1"/>
          </p:cNvSpPr>
          <p:nvPr>
            <p:ph type="pic" sz="quarter" idx="11"/>
          </p:nvPr>
        </p:nvSpPr>
        <p:spPr>
          <a:xfrm>
            <a:off x="4759200" y="1170000"/>
            <a:ext cx="3960000" cy="2419455"/>
          </a:xfrm>
          <a:effectLst/>
        </p:spPr>
        <p:txBody>
          <a:bodyPr/>
          <a:lstStyle/>
          <a:p>
            <a:endParaRPr lang="en-NZ" dirty="0"/>
          </a:p>
        </p:txBody>
      </p:sp>
      <p:sp>
        <p:nvSpPr>
          <p:cNvPr id="6" name="Picture Placeholder 3"/>
          <p:cNvSpPr>
            <a:spLocks noGrp="1"/>
          </p:cNvSpPr>
          <p:nvPr>
            <p:ph type="pic" sz="quarter" idx="12"/>
          </p:nvPr>
        </p:nvSpPr>
        <p:spPr>
          <a:xfrm>
            <a:off x="504000" y="3429001"/>
            <a:ext cx="3960000" cy="2160240"/>
          </a:xfrm>
          <a:effectLst/>
        </p:spPr>
        <p:txBody>
          <a:bodyPr/>
          <a:lstStyle/>
          <a:p>
            <a:endParaRPr lang="en-NZ" dirty="0"/>
          </a:p>
        </p:txBody>
      </p:sp>
      <p:sp>
        <p:nvSpPr>
          <p:cNvPr id="7" name="Picture Placeholder 3"/>
          <p:cNvSpPr>
            <a:spLocks noGrp="1"/>
          </p:cNvSpPr>
          <p:nvPr>
            <p:ph type="pic" sz="quarter" idx="13"/>
          </p:nvPr>
        </p:nvSpPr>
        <p:spPr>
          <a:xfrm>
            <a:off x="4759200" y="3889366"/>
            <a:ext cx="3958053" cy="1647801"/>
          </a:xfrm>
          <a:effectLst/>
        </p:spPr>
        <p:txBody>
          <a:bodyPr/>
          <a:lstStyle/>
          <a:p>
            <a:endParaRPr lang="en-NZ" dirty="0"/>
          </a:p>
        </p:txBody>
      </p:sp>
    </p:spTree>
    <p:extLst>
      <p:ext uri="{BB962C8B-B14F-4D97-AF65-F5344CB8AC3E}">
        <p14:creationId xmlns:p14="http://schemas.microsoft.com/office/powerpoint/2010/main" val="3816248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no title or logo">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467544" y="548680"/>
            <a:ext cx="8208000" cy="5940000"/>
          </a:xfrm>
          <a:effectLst>
            <a:outerShdw blurRad="292100" dist="139700" dir="2700000" algn="ctr" rotWithShape="0">
              <a:srgbClr val="000000">
                <a:alpha val="50000"/>
              </a:srgbClr>
            </a:outerShdw>
          </a:effectLst>
        </p:spPr>
        <p:txBody>
          <a:bodyPr/>
          <a:lstStyle>
            <a:lvl1pPr marL="0" indent="0">
              <a:buNone/>
              <a:defRPr/>
            </a:lvl1pPr>
          </a:lstStyle>
          <a:p>
            <a:endParaRPr lang="en-NZ" dirty="0"/>
          </a:p>
        </p:txBody>
      </p:sp>
    </p:spTree>
    <p:extLst>
      <p:ext uri="{BB962C8B-B14F-4D97-AF65-F5344CB8AC3E}">
        <p14:creationId xmlns:p14="http://schemas.microsoft.com/office/powerpoint/2010/main" val="1319433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ite background no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8205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4000" y="298800"/>
            <a:ext cx="8200800" cy="583200"/>
          </a:xfrm>
          <a:prstGeom prst="rect">
            <a:avLst/>
          </a:prstGeom>
        </p:spPr>
        <p:txBody>
          <a:bodyPr vert="horz" lIns="91440" tIns="45720" rIns="91440" bIns="45720" rtlCol="0" anchor="ctr">
            <a:spAutoFit/>
          </a:bodyPr>
          <a:lstStyle/>
          <a:p>
            <a:r>
              <a:rPr lang="en-US" dirty="0"/>
              <a:t>Click to edit Master title style</a:t>
            </a:r>
            <a:endParaRPr lang="en-NZ" dirty="0"/>
          </a:p>
        </p:txBody>
      </p:sp>
      <p:sp>
        <p:nvSpPr>
          <p:cNvPr id="3" name="Text Placeholder 2"/>
          <p:cNvSpPr>
            <a:spLocks noGrp="1"/>
          </p:cNvSpPr>
          <p:nvPr>
            <p:ph type="body" idx="1"/>
          </p:nvPr>
        </p:nvSpPr>
        <p:spPr>
          <a:xfrm>
            <a:off x="504000" y="1166400"/>
            <a:ext cx="8200800" cy="1310615"/>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285353823"/>
      </p:ext>
    </p:extLst>
  </p:cSld>
  <p:clrMap bg1="lt1" tx1="dk1" bg2="lt2" tx2="dk2" accent1="accent1" accent2="accent2" accent3="accent3" accent4="accent4" accent5="accent5" accent6="accent6" hlink="hlink" folHlink="folHlink"/>
  <p:sldLayoutIdLst>
    <p:sldLayoutId id="2147483649" r:id="rId1"/>
    <p:sldLayoutId id="2147483715" r:id="rId2"/>
    <p:sldLayoutId id="2147483747" r:id="rId3"/>
    <p:sldLayoutId id="2147483748" r:id="rId4"/>
    <p:sldLayoutId id="2147483745" r:id="rId5"/>
    <p:sldLayoutId id="2147483716" r:id="rId6"/>
    <p:sldLayoutId id="2147483717" r:id="rId7"/>
    <p:sldLayoutId id="2147483695" r:id="rId8"/>
    <p:sldLayoutId id="2147483687" r:id="rId9"/>
    <p:sldLayoutId id="2147483688" r:id="rId10"/>
    <p:sldLayoutId id="2147483694" r:id="rId11"/>
    <p:sldLayoutId id="2147483655" r:id="rId12"/>
    <p:sldLayoutId id="2147483749" r:id="rId13"/>
    <p:sldLayoutId id="2147483750" r:id="rId14"/>
    <p:sldLayoutId id="2147483751" r:id="rId15"/>
  </p:sldLayoutIdLst>
  <p:txStyles>
    <p:titleStyle>
      <a:lvl1pPr algn="l" defTabSz="457200" rtl="0" eaLnBrk="1" latinLnBrk="0" hangingPunct="1">
        <a:spcBef>
          <a:spcPct val="0"/>
        </a:spcBef>
        <a:buNone/>
        <a:defRPr sz="3200" b="1" kern="1200">
          <a:solidFill>
            <a:schemeClr val="tx1"/>
          </a:solidFill>
          <a:latin typeface="+mj-lt"/>
          <a:ea typeface="+mj-ea"/>
          <a:cs typeface="+mj-cs"/>
        </a:defRPr>
      </a:lvl1pPr>
    </p:titleStyle>
    <p:bodyStyle>
      <a:lvl1pPr marL="342900" indent="-342900" algn="l" defTabSz="457200" rtl="0" eaLnBrk="1" latinLnBrk="0" hangingPunct="1">
        <a:lnSpc>
          <a:spcPts val="2500"/>
        </a:lnSpc>
        <a:spcBef>
          <a:spcPts val="500"/>
        </a:spcBef>
        <a:spcAft>
          <a:spcPts val="500"/>
        </a:spcAft>
        <a:buClr>
          <a:srgbClr val="4EB1A2"/>
        </a:buClr>
        <a:buFont typeface="Wingdings" panose="05000000000000000000" pitchFamily="2" charset="2"/>
        <a:buChar char="§"/>
        <a:defRPr sz="2000" b="0" kern="1200">
          <a:solidFill>
            <a:srgbClr val="333333"/>
          </a:solidFill>
          <a:latin typeface="+mn-lt"/>
          <a:ea typeface="+mn-ea"/>
          <a:cs typeface="+mn-cs"/>
        </a:defRPr>
      </a:lvl1pPr>
      <a:lvl2pPr marL="800100" indent="-342900" algn="l" defTabSz="457200" rtl="0" eaLnBrk="1" latinLnBrk="0" hangingPunct="1">
        <a:lnSpc>
          <a:spcPts val="2500"/>
        </a:lnSpc>
        <a:spcBef>
          <a:spcPts val="500"/>
        </a:spcBef>
        <a:spcAft>
          <a:spcPts val="500"/>
        </a:spcAft>
        <a:buClr>
          <a:srgbClr val="4EB1A2"/>
        </a:buClr>
        <a:buFont typeface="Arial" panose="020B0604020202020204" pitchFamily="34" charset="0"/>
        <a:buChar char="•"/>
        <a:defRPr sz="2000" kern="1200">
          <a:solidFill>
            <a:srgbClr val="333333"/>
          </a:solidFill>
          <a:latin typeface="+mn-lt"/>
          <a:ea typeface="+mn-ea"/>
          <a:cs typeface="+mn-cs"/>
        </a:defRPr>
      </a:lvl2pPr>
      <a:lvl3pPr marL="1257300" indent="-342900" algn="l" defTabSz="457200" rtl="0" eaLnBrk="1" latinLnBrk="0" hangingPunct="1">
        <a:lnSpc>
          <a:spcPts val="2500"/>
        </a:lnSpc>
        <a:spcBef>
          <a:spcPts val="500"/>
        </a:spcBef>
        <a:spcAft>
          <a:spcPts val="500"/>
        </a:spcAft>
        <a:buClr>
          <a:srgbClr val="4EB1A2"/>
        </a:buClr>
        <a:buFont typeface="Arial" panose="020B0604020202020204" pitchFamily="34" charset="0"/>
        <a:buChar char="−"/>
        <a:defRPr sz="2000" kern="1200">
          <a:solidFill>
            <a:srgbClr val="333333"/>
          </a:solidFill>
          <a:latin typeface="+mn-lt"/>
          <a:ea typeface="+mn-ea"/>
          <a:cs typeface="+mn-cs"/>
        </a:defRPr>
      </a:lvl3pPr>
      <a:lvl4pPr marL="1600200" indent="-228600" algn="l" defTabSz="457200" rtl="0" eaLnBrk="1" latinLnBrk="0" hangingPunct="1">
        <a:spcBef>
          <a:spcPct val="20000"/>
        </a:spcBef>
        <a:buClr>
          <a:srgbClr val="4EB1A2"/>
        </a:buClr>
        <a:buFont typeface="Arial"/>
        <a:buChar char="–"/>
        <a:defRPr sz="2000" kern="1200">
          <a:solidFill>
            <a:srgbClr val="333333"/>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333333"/>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4C4C4C"/>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4000" y="298800"/>
            <a:ext cx="8208000" cy="583200"/>
          </a:xfrm>
          <a:prstGeom prst="rect">
            <a:avLst/>
          </a:prstGeom>
        </p:spPr>
        <p:txBody>
          <a:bodyPr vert="horz" lIns="91440" tIns="45720" rIns="91440" bIns="45720" rtlCol="0" anchor="ctr">
            <a:normAutofit/>
          </a:bodyPr>
          <a:lstStyle/>
          <a:p>
            <a:r>
              <a:rPr lang="en-US" dirty="0"/>
              <a:t>Click to edit Master title style</a:t>
            </a:r>
            <a:endParaRPr lang="en-NZ" dirty="0"/>
          </a:p>
        </p:txBody>
      </p:sp>
      <p:sp>
        <p:nvSpPr>
          <p:cNvPr id="3" name="Text Placeholder 2"/>
          <p:cNvSpPr>
            <a:spLocks noGrp="1"/>
          </p:cNvSpPr>
          <p:nvPr>
            <p:ph type="body" idx="1"/>
          </p:nvPr>
        </p:nvSpPr>
        <p:spPr>
          <a:xfrm>
            <a:off x="504000" y="1166400"/>
            <a:ext cx="8208000" cy="39600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247898520"/>
      </p:ext>
    </p:extLst>
  </p:cSld>
  <p:clrMap bg1="lt1" tx1="dk1" bg2="lt2" tx2="dk2" accent1="accent1" accent2="accent2" accent3="accent3" accent4="accent4" accent5="accent5" accent6="accent6" hlink="hlink" folHlink="folHlink"/>
  <p:sldLayoutIdLst>
    <p:sldLayoutId id="2147483721" r:id="rId1"/>
    <p:sldLayoutId id="2147483730" r:id="rId2"/>
    <p:sldLayoutId id="2147483731" r:id="rId3"/>
    <p:sldLayoutId id="2147483732" r:id="rId4"/>
    <p:sldLayoutId id="2147483727" r:id="rId5"/>
    <p:sldLayoutId id="2147483726" r:id="rId6"/>
    <p:sldLayoutId id="2147483729" r:id="rId7"/>
  </p:sldLayoutIdLst>
  <p:txStyles>
    <p:title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0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8731" y="2996952"/>
            <a:ext cx="6858000" cy="1477328"/>
          </a:xfrm>
        </p:spPr>
        <p:txBody>
          <a:bodyPr>
            <a:normAutofit fontScale="90000"/>
          </a:bodyPr>
          <a:lstStyle/>
          <a:p>
            <a:r>
              <a:rPr lang="en-AU" b="1" dirty="0"/>
              <a:t>Issues affecting increased utilisation of Advanced Bio-Fuels in the Marine Sector</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6336" y="188640"/>
            <a:ext cx="1287817" cy="631031"/>
          </a:xfrm>
          <a:prstGeom prst="rect">
            <a:avLst/>
          </a:prstGeom>
        </p:spPr>
      </p:pic>
      <p:sp>
        <p:nvSpPr>
          <p:cNvPr id="6" name="TextBox 5"/>
          <p:cNvSpPr txBox="1"/>
          <p:nvPr/>
        </p:nvSpPr>
        <p:spPr>
          <a:xfrm>
            <a:off x="964406" y="5248365"/>
            <a:ext cx="3743325" cy="300082"/>
          </a:xfrm>
          <a:prstGeom prst="rect">
            <a:avLst/>
          </a:prstGeom>
          <a:noFill/>
        </p:spPr>
        <p:txBody>
          <a:bodyPr wrap="square" rtlCol="0">
            <a:spAutoFit/>
          </a:bodyPr>
          <a:lstStyle/>
          <a:p>
            <a:endParaRPr lang="en-AU" sz="1350" dirty="0"/>
          </a:p>
        </p:txBody>
      </p:sp>
      <p:sp>
        <p:nvSpPr>
          <p:cNvPr id="8" name="Subtitle 7">
            <a:extLst>
              <a:ext uri="{FF2B5EF4-FFF2-40B4-BE49-F238E27FC236}">
                <a16:creationId xmlns:a16="http://schemas.microsoft.com/office/drawing/2014/main" id="{C70331F2-D017-4040-A3F5-CC31DF4831E5}"/>
              </a:ext>
            </a:extLst>
          </p:cNvPr>
          <p:cNvSpPr txBox="1">
            <a:spLocks noGrp="1"/>
          </p:cNvSpPr>
          <p:nvPr>
            <p:ph type="subTitle" idx="1"/>
          </p:nvPr>
        </p:nvSpPr>
        <p:spPr>
          <a:xfrm>
            <a:off x="1187624" y="5301208"/>
            <a:ext cx="6858000" cy="385762"/>
          </a:xfrm>
          <a:prstGeom prst="rect">
            <a:avLst/>
          </a:prstGeom>
          <a:noFill/>
        </p:spPr>
        <p:txBody>
          <a:bodyPr wrap="square" rtlCol="0">
            <a:spAutoFit/>
          </a:bodyPr>
          <a:lstStyle/>
          <a:p>
            <a:r>
              <a:rPr lang="en-US" sz="1600" dirty="0">
                <a:solidFill>
                  <a:srgbClr val="000000"/>
                </a:solidFill>
                <a:latin typeface="Arial"/>
                <a:cs typeface="Arial"/>
              </a:rPr>
              <a:t>Paul Bennett and Steve Rogers    –     </a:t>
            </a:r>
            <a:r>
              <a:rPr lang="en-US" sz="1600" b="1" dirty="0">
                <a:solidFill>
                  <a:srgbClr val="000000"/>
                </a:solidFill>
                <a:latin typeface="Arial"/>
                <a:cs typeface="Arial"/>
              </a:rPr>
              <a:t>The Dream Team!!</a:t>
            </a:r>
          </a:p>
        </p:txBody>
      </p:sp>
    </p:spTree>
    <p:extLst>
      <p:ext uri="{BB962C8B-B14F-4D97-AF65-F5344CB8AC3E}">
        <p14:creationId xmlns:p14="http://schemas.microsoft.com/office/powerpoint/2010/main" val="2516909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0FB98-9CF4-4CF7-9A8A-E9C108907A8C}"/>
              </a:ext>
            </a:extLst>
          </p:cNvPr>
          <p:cNvSpPr>
            <a:spLocks noGrp="1"/>
          </p:cNvSpPr>
          <p:nvPr>
            <p:ph type="title"/>
          </p:nvPr>
        </p:nvSpPr>
        <p:spPr/>
        <p:txBody>
          <a:bodyPr/>
          <a:lstStyle/>
          <a:p>
            <a:r>
              <a:rPr lang="en-AU" dirty="0"/>
              <a:t>Challenges</a:t>
            </a:r>
          </a:p>
        </p:txBody>
      </p:sp>
      <p:sp>
        <p:nvSpPr>
          <p:cNvPr id="4" name="Footer Placeholder 3">
            <a:extLst>
              <a:ext uri="{FF2B5EF4-FFF2-40B4-BE49-F238E27FC236}">
                <a16:creationId xmlns:a16="http://schemas.microsoft.com/office/drawing/2014/main" id="{39115B16-42B2-41AB-8A11-DDE5180C7C32}"/>
              </a:ext>
            </a:extLst>
          </p:cNvPr>
          <p:cNvSpPr>
            <a:spLocks noGrp="1"/>
          </p:cNvSpPr>
          <p:nvPr>
            <p:ph type="ftr" sz="quarter" idx="11"/>
          </p:nvPr>
        </p:nvSpPr>
        <p:spPr/>
        <p:txBody>
          <a:bodyPr/>
          <a:lstStyle/>
          <a:p>
            <a:r>
              <a:rPr lang="en-AU" dirty="0"/>
              <a:t>IEA Bioenergy Task 39 - Stockholm- Sept 2019</a:t>
            </a:r>
          </a:p>
        </p:txBody>
      </p:sp>
      <p:sp>
        <p:nvSpPr>
          <p:cNvPr id="5" name="Slide Number Placeholder 4">
            <a:extLst>
              <a:ext uri="{FF2B5EF4-FFF2-40B4-BE49-F238E27FC236}">
                <a16:creationId xmlns:a16="http://schemas.microsoft.com/office/drawing/2014/main" id="{1D106F7B-F753-458E-97E1-A6FA86C65846}"/>
              </a:ext>
            </a:extLst>
          </p:cNvPr>
          <p:cNvSpPr>
            <a:spLocks noGrp="1"/>
          </p:cNvSpPr>
          <p:nvPr>
            <p:ph type="sldNum" sz="quarter" idx="12"/>
          </p:nvPr>
        </p:nvSpPr>
        <p:spPr/>
        <p:txBody>
          <a:bodyPr/>
          <a:lstStyle/>
          <a:p>
            <a:fld id="{8CA6BD26-01CF-4719-8E94-CF976DABE2CF}" type="slidenum">
              <a:rPr lang="en-AU" smtClean="0"/>
              <a:t>10</a:t>
            </a:fld>
            <a:endParaRPr lang="en-AU" dirty="0"/>
          </a:p>
        </p:txBody>
      </p:sp>
      <p:pic>
        <p:nvPicPr>
          <p:cNvPr id="6" name="Picture 5">
            <a:extLst>
              <a:ext uri="{FF2B5EF4-FFF2-40B4-BE49-F238E27FC236}">
                <a16:creationId xmlns:a16="http://schemas.microsoft.com/office/drawing/2014/main" id="{E47859C9-3949-41F1-9418-B5A0434D812C}"/>
              </a:ext>
            </a:extLst>
          </p:cNvPr>
          <p:cNvPicPr>
            <a:picLocks noChangeAspect="1"/>
          </p:cNvPicPr>
          <p:nvPr/>
        </p:nvPicPr>
        <p:blipFill>
          <a:blip r:embed="rId2"/>
          <a:stretch>
            <a:fillRect/>
          </a:stretch>
        </p:blipFill>
        <p:spPr>
          <a:xfrm>
            <a:off x="1461514" y="2016940"/>
            <a:ext cx="6025136" cy="3561125"/>
          </a:xfrm>
          <a:prstGeom prst="rect">
            <a:avLst/>
          </a:prstGeom>
        </p:spPr>
      </p:pic>
      <p:pic>
        <p:nvPicPr>
          <p:cNvPr id="7" name="Picture 6">
            <a:extLst>
              <a:ext uri="{FF2B5EF4-FFF2-40B4-BE49-F238E27FC236}">
                <a16:creationId xmlns:a16="http://schemas.microsoft.com/office/drawing/2014/main" id="{E5DEAD1C-A9C2-4BB8-9CEA-37F5E98415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1002" y="998935"/>
            <a:ext cx="1287817" cy="631031"/>
          </a:xfrm>
          <a:prstGeom prst="rect">
            <a:avLst/>
          </a:prstGeom>
        </p:spPr>
      </p:pic>
    </p:spTree>
    <p:extLst>
      <p:ext uri="{BB962C8B-B14F-4D97-AF65-F5344CB8AC3E}">
        <p14:creationId xmlns:p14="http://schemas.microsoft.com/office/powerpoint/2010/main" val="1307985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0FB98-9CF4-4CF7-9A8A-E9C108907A8C}"/>
              </a:ext>
            </a:extLst>
          </p:cNvPr>
          <p:cNvSpPr>
            <a:spLocks noGrp="1"/>
          </p:cNvSpPr>
          <p:nvPr>
            <p:ph type="title"/>
          </p:nvPr>
        </p:nvSpPr>
        <p:spPr>
          <a:xfrm>
            <a:off x="1902910" y="3175222"/>
            <a:ext cx="4459544" cy="994172"/>
          </a:xfrm>
        </p:spPr>
        <p:txBody>
          <a:bodyPr>
            <a:normAutofit fontScale="90000"/>
          </a:bodyPr>
          <a:lstStyle/>
          <a:p>
            <a:pPr algn="ctr"/>
            <a:r>
              <a:rPr lang="en-AU" dirty="0"/>
              <a:t>Thoughts?</a:t>
            </a:r>
            <a:br>
              <a:rPr lang="en-AU" dirty="0"/>
            </a:br>
            <a:br>
              <a:rPr lang="en-AU" dirty="0"/>
            </a:br>
            <a:r>
              <a:rPr lang="en-NZ" altLang="en-US" dirty="0">
                <a:solidFill>
                  <a:srgbClr val="FF0000"/>
                </a:solidFill>
                <a:ea typeface="Calibri" panose="020F0502020204030204" pitchFamily="34" charset="0"/>
                <a:cs typeface="Tahoma" panose="020B0604030504040204" pitchFamily="34" charset="0"/>
              </a:rPr>
              <a:t>Anything else to consider?</a:t>
            </a:r>
            <a:br>
              <a:rPr lang="en-NZ" dirty="0">
                <a:solidFill>
                  <a:srgbClr val="FF0000"/>
                </a:solidFill>
              </a:rPr>
            </a:br>
            <a:endParaRPr lang="en-AU" dirty="0"/>
          </a:p>
        </p:txBody>
      </p:sp>
      <p:sp>
        <p:nvSpPr>
          <p:cNvPr id="4" name="Footer Placeholder 3">
            <a:extLst>
              <a:ext uri="{FF2B5EF4-FFF2-40B4-BE49-F238E27FC236}">
                <a16:creationId xmlns:a16="http://schemas.microsoft.com/office/drawing/2014/main" id="{39115B16-42B2-41AB-8A11-DDE5180C7C32}"/>
              </a:ext>
            </a:extLst>
          </p:cNvPr>
          <p:cNvSpPr>
            <a:spLocks noGrp="1"/>
          </p:cNvSpPr>
          <p:nvPr>
            <p:ph type="ftr" sz="quarter" idx="11"/>
          </p:nvPr>
        </p:nvSpPr>
        <p:spPr/>
        <p:txBody>
          <a:bodyPr/>
          <a:lstStyle/>
          <a:p>
            <a:r>
              <a:rPr lang="en-AU" dirty="0"/>
              <a:t>IEA Bioenergy Task 39 - Stockholm- Sept 2019</a:t>
            </a:r>
          </a:p>
        </p:txBody>
      </p:sp>
      <p:sp>
        <p:nvSpPr>
          <p:cNvPr id="5" name="Slide Number Placeholder 4">
            <a:extLst>
              <a:ext uri="{FF2B5EF4-FFF2-40B4-BE49-F238E27FC236}">
                <a16:creationId xmlns:a16="http://schemas.microsoft.com/office/drawing/2014/main" id="{1D106F7B-F753-458E-97E1-A6FA86C65846}"/>
              </a:ext>
            </a:extLst>
          </p:cNvPr>
          <p:cNvSpPr>
            <a:spLocks noGrp="1"/>
          </p:cNvSpPr>
          <p:nvPr>
            <p:ph type="sldNum" sz="quarter" idx="12"/>
          </p:nvPr>
        </p:nvSpPr>
        <p:spPr/>
        <p:txBody>
          <a:bodyPr/>
          <a:lstStyle/>
          <a:p>
            <a:fld id="{8CA6BD26-01CF-4719-8E94-CF976DABE2CF}" type="slidenum">
              <a:rPr lang="en-AU" smtClean="0"/>
              <a:t>11</a:t>
            </a:fld>
            <a:endParaRPr lang="en-AU" dirty="0"/>
          </a:p>
        </p:txBody>
      </p:sp>
      <p:pic>
        <p:nvPicPr>
          <p:cNvPr id="7" name="Picture 6">
            <a:extLst>
              <a:ext uri="{FF2B5EF4-FFF2-40B4-BE49-F238E27FC236}">
                <a16:creationId xmlns:a16="http://schemas.microsoft.com/office/drawing/2014/main" id="{FF4C4615-C80C-4629-A80F-9EAF10D502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1002" y="998935"/>
            <a:ext cx="1287817" cy="631031"/>
          </a:xfrm>
          <a:prstGeom prst="rect">
            <a:avLst/>
          </a:prstGeom>
        </p:spPr>
      </p:pic>
    </p:spTree>
    <p:extLst>
      <p:ext uri="{BB962C8B-B14F-4D97-AF65-F5344CB8AC3E}">
        <p14:creationId xmlns:p14="http://schemas.microsoft.com/office/powerpoint/2010/main" val="1087060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B9235-7398-4BFF-B037-35BEF82DBAAD}"/>
              </a:ext>
            </a:extLst>
          </p:cNvPr>
          <p:cNvSpPr>
            <a:spLocks noGrp="1"/>
          </p:cNvSpPr>
          <p:nvPr>
            <p:ph type="title"/>
          </p:nvPr>
        </p:nvSpPr>
        <p:spPr/>
        <p:txBody>
          <a:bodyPr/>
          <a:lstStyle/>
          <a:p>
            <a:r>
              <a:rPr lang="en-AU" dirty="0"/>
              <a:t>Opportunity</a:t>
            </a:r>
          </a:p>
        </p:txBody>
      </p:sp>
      <p:pic>
        <p:nvPicPr>
          <p:cNvPr id="6" name="Content Placeholder 5">
            <a:extLst>
              <a:ext uri="{FF2B5EF4-FFF2-40B4-BE49-F238E27FC236}">
                <a16:creationId xmlns:a16="http://schemas.microsoft.com/office/drawing/2014/main" id="{D9F7A4A9-E0BE-45F2-B65D-D0EE53314FCC}"/>
              </a:ext>
            </a:extLst>
          </p:cNvPr>
          <p:cNvPicPr>
            <a:picLocks noGrp="1" noChangeAspect="1"/>
          </p:cNvPicPr>
          <p:nvPr>
            <p:ph idx="1"/>
          </p:nvPr>
        </p:nvPicPr>
        <p:blipFill>
          <a:blip r:embed="rId2"/>
          <a:stretch>
            <a:fillRect/>
          </a:stretch>
        </p:blipFill>
        <p:spPr>
          <a:xfrm>
            <a:off x="1151573" y="1124744"/>
            <a:ext cx="6209635" cy="3632782"/>
          </a:xfrm>
          <a:prstGeom prst="rect">
            <a:avLst/>
          </a:prstGeom>
        </p:spPr>
      </p:pic>
      <p:sp>
        <p:nvSpPr>
          <p:cNvPr id="5" name="Slide Number Placeholder 4">
            <a:extLst>
              <a:ext uri="{FF2B5EF4-FFF2-40B4-BE49-F238E27FC236}">
                <a16:creationId xmlns:a16="http://schemas.microsoft.com/office/drawing/2014/main" id="{A280E132-7BE9-40E9-9821-81AA7387A0B5}"/>
              </a:ext>
            </a:extLst>
          </p:cNvPr>
          <p:cNvSpPr>
            <a:spLocks noGrp="1"/>
          </p:cNvSpPr>
          <p:nvPr>
            <p:ph type="sldNum" sz="quarter" idx="12"/>
          </p:nvPr>
        </p:nvSpPr>
        <p:spPr/>
        <p:txBody>
          <a:bodyPr/>
          <a:lstStyle/>
          <a:p>
            <a:fld id="{8CA6BD26-01CF-4719-8E94-CF976DABE2CF}" type="slidenum">
              <a:rPr lang="en-AU" smtClean="0"/>
              <a:t>2</a:t>
            </a:fld>
            <a:endParaRPr lang="en-AU"/>
          </a:p>
        </p:txBody>
      </p:sp>
      <p:sp>
        <p:nvSpPr>
          <p:cNvPr id="7" name="Footer Placeholder 3">
            <a:extLst>
              <a:ext uri="{FF2B5EF4-FFF2-40B4-BE49-F238E27FC236}">
                <a16:creationId xmlns:a16="http://schemas.microsoft.com/office/drawing/2014/main" id="{DD4E0B0D-7A38-4674-87F7-EE529D99B36C}"/>
              </a:ext>
            </a:extLst>
          </p:cNvPr>
          <p:cNvSpPr>
            <a:spLocks noGrp="1"/>
          </p:cNvSpPr>
          <p:nvPr>
            <p:ph type="ftr" sz="quarter" idx="11"/>
          </p:nvPr>
        </p:nvSpPr>
        <p:spPr>
          <a:xfrm>
            <a:off x="2987824" y="6584156"/>
            <a:ext cx="3086100" cy="273844"/>
          </a:xfrm>
        </p:spPr>
        <p:txBody>
          <a:bodyPr/>
          <a:lstStyle/>
          <a:p>
            <a:r>
              <a:rPr lang="en-AU" sz="1000" dirty="0"/>
              <a:t>IEA Bioenergy Task 39 - Stockholm- Sept 2019</a:t>
            </a:r>
          </a:p>
        </p:txBody>
      </p:sp>
      <p:pic>
        <p:nvPicPr>
          <p:cNvPr id="8" name="Picture 7">
            <a:extLst>
              <a:ext uri="{FF2B5EF4-FFF2-40B4-BE49-F238E27FC236}">
                <a16:creationId xmlns:a16="http://schemas.microsoft.com/office/drawing/2014/main" id="{EDCABE9F-B062-4EEE-B643-0795966795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1002" y="188640"/>
            <a:ext cx="1287817" cy="631031"/>
          </a:xfrm>
          <a:prstGeom prst="rect">
            <a:avLst/>
          </a:prstGeom>
        </p:spPr>
      </p:pic>
      <p:sp>
        <p:nvSpPr>
          <p:cNvPr id="3" name="TextBox 2">
            <a:extLst>
              <a:ext uri="{FF2B5EF4-FFF2-40B4-BE49-F238E27FC236}">
                <a16:creationId xmlns:a16="http://schemas.microsoft.com/office/drawing/2014/main" id="{D39DE702-30C9-47D8-87E0-AED8603EF047}"/>
              </a:ext>
            </a:extLst>
          </p:cNvPr>
          <p:cNvSpPr txBox="1"/>
          <p:nvPr/>
        </p:nvSpPr>
        <p:spPr>
          <a:xfrm>
            <a:off x="390414" y="4954523"/>
            <a:ext cx="8280920" cy="1138773"/>
          </a:xfrm>
          <a:prstGeom prst="rect">
            <a:avLst/>
          </a:prstGeom>
          <a:noFill/>
        </p:spPr>
        <p:txBody>
          <a:bodyPr wrap="square" rtlCol="0">
            <a:spAutoFit/>
          </a:bodyPr>
          <a:lstStyle/>
          <a:p>
            <a:r>
              <a:rPr lang="en-AU" b="1" dirty="0"/>
              <a:t>MARPOL Annex VI</a:t>
            </a:r>
          </a:p>
          <a:p>
            <a:r>
              <a:rPr lang="en-AU" dirty="0"/>
              <a:t>* </a:t>
            </a:r>
            <a:r>
              <a:rPr lang="en-AU" sz="1600" dirty="0"/>
              <a:t>C</a:t>
            </a:r>
            <a:r>
              <a:rPr lang="en-AU" sz="1600" b="1" dirty="0"/>
              <a:t>arbon intensity of international shipping to decline </a:t>
            </a:r>
            <a:r>
              <a:rPr lang="en-AU" sz="1600" dirty="0"/>
              <a:t>to reduce CO</a:t>
            </a:r>
            <a:r>
              <a:rPr lang="en-AU" sz="1600" baseline="-25000" dirty="0"/>
              <a:t>2</a:t>
            </a:r>
            <a:r>
              <a:rPr lang="en-AU" sz="1600" dirty="0"/>
              <a:t> emissions by at least 40% by 2030, pursuing efforts towards 70% by 2050, compared to 2008</a:t>
            </a:r>
          </a:p>
          <a:p>
            <a:r>
              <a:rPr lang="en-AU" sz="1600" dirty="0"/>
              <a:t>* GHG emissions by at least 50% by 2050 compared to 2008</a:t>
            </a:r>
          </a:p>
        </p:txBody>
      </p:sp>
    </p:spTree>
    <p:extLst>
      <p:ext uri="{BB962C8B-B14F-4D97-AF65-F5344CB8AC3E}">
        <p14:creationId xmlns:p14="http://schemas.microsoft.com/office/powerpoint/2010/main" val="662459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0FB98-9CF4-4CF7-9A8A-E9C108907A8C}"/>
              </a:ext>
            </a:extLst>
          </p:cNvPr>
          <p:cNvSpPr>
            <a:spLocks noGrp="1"/>
          </p:cNvSpPr>
          <p:nvPr>
            <p:ph type="title"/>
          </p:nvPr>
        </p:nvSpPr>
        <p:spPr/>
        <p:txBody>
          <a:bodyPr/>
          <a:lstStyle/>
          <a:p>
            <a:r>
              <a:rPr lang="en-AU" dirty="0"/>
              <a:t>Challenges</a:t>
            </a:r>
          </a:p>
        </p:txBody>
      </p:sp>
      <p:sp>
        <p:nvSpPr>
          <p:cNvPr id="4" name="Footer Placeholder 3">
            <a:extLst>
              <a:ext uri="{FF2B5EF4-FFF2-40B4-BE49-F238E27FC236}">
                <a16:creationId xmlns:a16="http://schemas.microsoft.com/office/drawing/2014/main" id="{39115B16-42B2-41AB-8A11-DDE5180C7C32}"/>
              </a:ext>
            </a:extLst>
          </p:cNvPr>
          <p:cNvSpPr>
            <a:spLocks noGrp="1"/>
          </p:cNvSpPr>
          <p:nvPr>
            <p:ph type="ftr" sz="quarter" idx="11"/>
          </p:nvPr>
        </p:nvSpPr>
        <p:spPr/>
        <p:txBody>
          <a:bodyPr/>
          <a:lstStyle/>
          <a:p>
            <a:endParaRPr lang="en-AU" dirty="0"/>
          </a:p>
        </p:txBody>
      </p:sp>
      <p:sp>
        <p:nvSpPr>
          <p:cNvPr id="5" name="Slide Number Placeholder 4">
            <a:extLst>
              <a:ext uri="{FF2B5EF4-FFF2-40B4-BE49-F238E27FC236}">
                <a16:creationId xmlns:a16="http://schemas.microsoft.com/office/drawing/2014/main" id="{1D106F7B-F753-458E-97E1-A6FA86C65846}"/>
              </a:ext>
            </a:extLst>
          </p:cNvPr>
          <p:cNvSpPr>
            <a:spLocks noGrp="1"/>
          </p:cNvSpPr>
          <p:nvPr>
            <p:ph type="sldNum" sz="quarter" idx="12"/>
          </p:nvPr>
        </p:nvSpPr>
        <p:spPr/>
        <p:txBody>
          <a:bodyPr/>
          <a:lstStyle/>
          <a:p>
            <a:fld id="{8CA6BD26-01CF-4719-8E94-CF976DABE2CF}" type="slidenum">
              <a:rPr lang="en-AU" smtClean="0"/>
              <a:t>3</a:t>
            </a:fld>
            <a:endParaRPr lang="en-AU" dirty="0"/>
          </a:p>
        </p:txBody>
      </p:sp>
      <p:sp>
        <p:nvSpPr>
          <p:cNvPr id="3" name="TextBox 2">
            <a:extLst>
              <a:ext uri="{FF2B5EF4-FFF2-40B4-BE49-F238E27FC236}">
                <a16:creationId xmlns:a16="http://schemas.microsoft.com/office/drawing/2014/main" id="{687E9685-BD02-46F5-BDC2-9174505588BD}"/>
              </a:ext>
            </a:extLst>
          </p:cNvPr>
          <p:cNvSpPr txBox="1"/>
          <p:nvPr/>
        </p:nvSpPr>
        <p:spPr>
          <a:xfrm>
            <a:off x="694650" y="2125266"/>
            <a:ext cx="7716356" cy="1338828"/>
          </a:xfrm>
          <a:prstGeom prst="rect">
            <a:avLst/>
          </a:prstGeom>
          <a:noFill/>
        </p:spPr>
        <p:txBody>
          <a:bodyPr wrap="square" rtlCol="0">
            <a:spAutoFit/>
          </a:bodyPr>
          <a:lstStyle/>
          <a:p>
            <a:r>
              <a:rPr lang="en-AU" sz="1350" dirty="0"/>
              <a:t>Standards</a:t>
            </a:r>
          </a:p>
          <a:p>
            <a:endParaRPr lang="en-AU" sz="1350" dirty="0"/>
          </a:p>
          <a:p>
            <a:r>
              <a:rPr lang="en-NZ" sz="1350" dirty="0"/>
              <a:t>MARPOL Annex VI </a:t>
            </a:r>
          </a:p>
          <a:p>
            <a:endParaRPr lang="en-NZ" sz="1350" dirty="0"/>
          </a:p>
          <a:p>
            <a:endParaRPr lang="en-NZ" sz="1350" dirty="0"/>
          </a:p>
          <a:p>
            <a:endParaRPr lang="en-AU" sz="1350" dirty="0"/>
          </a:p>
        </p:txBody>
      </p:sp>
      <p:sp>
        <p:nvSpPr>
          <p:cNvPr id="8" name="Rectangle 2">
            <a:extLst>
              <a:ext uri="{FF2B5EF4-FFF2-40B4-BE49-F238E27FC236}">
                <a16:creationId xmlns:a16="http://schemas.microsoft.com/office/drawing/2014/main" id="{2638104C-FE55-462F-A212-67000ADE5C65}"/>
              </a:ext>
            </a:extLst>
          </p:cNvPr>
          <p:cNvSpPr>
            <a:spLocks noChangeArrowheads="1"/>
          </p:cNvSpPr>
          <p:nvPr/>
        </p:nvSpPr>
        <p:spPr bwMode="auto">
          <a:xfrm>
            <a:off x="694650" y="3048634"/>
            <a:ext cx="4144404" cy="210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en-NZ" altLang="en-US" sz="825" b="1" dirty="0">
                <a:solidFill>
                  <a:srgbClr val="0F0F0F"/>
                </a:solidFill>
                <a:latin typeface="Arial" panose="020B0604020202020204" pitchFamily="34" charset="0"/>
                <a:ea typeface="Calibri" panose="020F0502020204030204" pitchFamily="34" charset="0"/>
              </a:rPr>
              <a:t>Regulation 18</a:t>
            </a:r>
            <a:endParaRPr lang="en-AU" altLang="en-US" sz="375" dirty="0">
              <a:latin typeface="Arial" panose="020B0604020202020204" pitchFamily="34" charset="0"/>
            </a:endParaRPr>
          </a:p>
          <a:p>
            <a:pPr defTabSz="685800" eaLnBrk="0" fontAlgn="base" hangingPunct="0">
              <a:spcBef>
                <a:spcPct val="0"/>
              </a:spcBef>
              <a:spcAft>
                <a:spcPct val="0"/>
              </a:spcAft>
            </a:pPr>
            <a:r>
              <a:rPr lang="en-NZ" altLang="en-US" sz="825" b="1" i="1" dirty="0">
                <a:solidFill>
                  <a:srgbClr val="0F0F0F"/>
                </a:solidFill>
                <a:latin typeface="Arial" panose="020B0604020202020204" pitchFamily="34" charset="0"/>
                <a:ea typeface="Calibri" panose="020F0502020204030204" pitchFamily="34" charset="0"/>
              </a:rPr>
              <a:t>Fuel oil availability and quality</a:t>
            </a:r>
            <a:endParaRPr lang="en-AU" altLang="en-US" sz="375" dirty="0">
              <a:latin typeface="Arial" panose="020B0604020202020204" pitchFamily="34" charset="0"/>
            </a:endParaRPr>
          </a:p>
          <a:p>
            <a:pPr defTabSz="685800" eaLnBrk="0" fontAlgn="base" hangingPunct="0">
              <a:spcBef>
                <a:spcPct val="0"/>
              </a:spcBef>
              <a:spcAft>
                <a:spcPct val="0"/>
              </a:spcAft>
            </a:pPr>
            <a:r>
              <a:rPr lang="en-NZ" altLang="en-US" sz="825" dirty="0">
                <a:solidFill>
                  <a:srgbClr val="0F0F0F"/>
                </a:solidFill>
                <a:latin typeface="Arial" panose="020B0604020202020204" pitchFamily="34" charset="0"/>
                <a:ea typeface="Calibri" panose="020F0502020204030204" pitchFamily="34" charset="0"/>
              </a:rPr>
              <a:t> </a:t>
            </a:r>
            <a:endParaRPr lang="en-AU" altLang="en-US" sz="375" dirty="0">
              <a:latin typeface="Arial" panose="020B0604020202020204" pitchFamily="34" charset="0"/>
            </a:endParaRPr>
          </a:p>
          <a:p>
            <a:pPr defTabSz="685800" eaLnBrk="0" fontAlgn="base" hangingPunct="0">
              <a:spcBef>
                <a:spcPct val="0"/>
              </a:spcBef>
              <a:spcAft>
                <a:spcPct val="0"/>
              </a:spcAft>
            </a:pPr>
            <a:r>
              <a:rPr lang="en-NZ" altLang="en-US" sz="825" b="1" dirty="0">
                <a:solidFill>
                  <a:srgbClr val="0F0F0F"/>
                </a:solidFill>
                <a:latin typeface="Arial" panose="020B0604020202020204" pitchFamily="34" charset="0"/>
                <a:ea typeface="Calibri" panose="020F0502020204030204" pitchFamily="34" charset="0"/>
              </a:rPr>
              <a:t>Fuel oil quality</a:t>
            </a:r>
            <a:endParaRPr lang="en-AU" altLang="en-US" sz="375" dirty="0">
              <a:latin typeface="Arial" panose="020B0604020202020204" pitchFamily="34" charset="0"/>
            </a:endParaRPr>
          </a:p>
          <a:p>
            <a:pPr defTabSz="685800" eaLnBrk="0" fontAlgn="base" hangingPunct="0">
              <a:spcBef>
                <a:spcPct val="0"/>
              </a:spcBef>
              <a:spcAft>
                <a:spcPct val="0"/>
              </a:spcAft>
            </a:pPr>
            <a:r>
              <a:rPr lang="en-NZ" altLang="en-US" sz="825" dirty="0">
                <a:solidFill>
                  <a:srgbClr val="0F0F0F"/>
                </a:solidFill>
                <a:latin typeface="Arial" panose="020B0604020202020204" pitchFamily="34" charset="0"/>
                <a:ea typeface="Calibri" panose="020F0502020204030204" pitchFamily="34" charset="0"/>
              </a:rPr>
              <a:t> </a:t>
            </a:r>
            <a:endParaRPr lang="en-AU" altLang="en-US" sz="375" dirty="0">
              <a:latin typeface="Arial" panose="020B0604020202020204" pitchFamily="34" charset="0"/>
            </a:endParaRPr>
          </a:p>
          <a:p>
            <a:pPr defTabSz="685800" eaLnBrk="0" fontAlgn="base" hangingPunct="0">
              <a:spcBef>
                <a:spcPct val="0"/>
              </a:spcBef>
              <a:spcAft>
                <a:spcPct val="0"/>
              </a:spcAft>
            </a:pPr>
            <a:r>
              <a:rPr lang="en-NZ" altLang="en-US" sz="825" dirty="0">
                <a:solidFill>
                  <a:srgbClr val="0F0F0F"/>
                </a:solidFill>
                <a:latin typeface="Arial" panose="020B0604020202020204" pitchFamily="34" charset="0"/>
                <a:ea typeface="Calibri" panose="020F0502020204030204" pitchFamily="34" charset="0"/>
              </a:rPr>
              <a:t>3 Fuel oil for combustion purposes delivered to and used on board ships to which this</a:t>
            </a:r>
            <a:endParaRPr lang="en-AU" altLang="en-US" sz="375" dirty="0">
              <a:latin typeface="Arial" panose="020B0604020202020204" pitchFamily="34" charset="0"/>
            </a:endParaRPr>
          </a:p>
          <a:p>
            <a:pPr defTabSz="685800" eaLnBrk="0" fontAlgn="base" hangingPunct="0">
              <a:spcBef>
                <a:spcPct val="0"/>
              </a:spcBef>
              <a:spcAft>
                <a:spcPct val="0"/>
              </a:spcAft>
            </a:pPr>
            <a:r>
              <a:rPr lang="en-NZ" altLang="en-US" sz="825" dirty="0">
                <a:solidFill>
                  <a:srgbClr val="0F0F0F"/>
                </a:solidFill>
                <a:latin typeface="Arial" panose="020B0604020202020204" pitchFamily="34" charset="0"/>
                <a:ea typeface="Calibri" panose="020F0502020204030204" pitchFamily="34" charset="0"/>
              </a:rPr>
              <a:t>Annex applies shall meet the following requirements:</a:t>
            </a:r>
            <a:endParaRPr lang="en-AU" altLang="en-US" sz="375" dirty="0">
              <a:latin typeface="Arial" panose="020B0604020202020204" pitchFamily="34" charset="0"/>
            </a:endParaRPr>
          </a:p>
          <a:p>
            <a:pPr defTabSz="685800" eaLnBrk="0" fontAlgn="base" hangingPunct="0">
              <a:spcBef>
                <a:spcPct val="0"/>
              </a:spcBef>
              <a:spcAft>
                <a:spcPct val="0"/>
              </a:spcAft>
            </a:pPr>
            <a:r>
              <a:rPr lang="en-NZ" altLang="en-US" sz="825" dirty="0">
                <a:solidFill>
                  <a:srgbClr val="0F0F0F"/>
                </a:solidFill>
                <a:latin typeface="Arial" panose="020B0604020202020204" pitchFamily="34" charset="0"/>
                <a:ea typeface="Calibri" panose="020F0502020204030204" pitchFamily="34" charset="0"/>
              </a:rPr>
              <a:t> </a:t>
            </a:r>
            <a:endParaRPr lang="en-AU" altLang="en-US" sz="375" dirty="0">
              <a:latin typeface="Arial" panose="020B0604020202020204" pitchFamily="34" charset="0"/>
            </a:endParaRPr>
          </a:p>
          <a:p>
            <a:pPr defTabSz="685800" eaLnBrk="0" fontAlgn="base" hangingPunct="0">
              <a:spcBef>
                <a:spcPct val="0"/>
              </a:spcBef>
              <a:spcAft>
                <a:spcPct val="0"/>
              </a:spcAft>
            </a:pPr>
            <a:r>
              <a:rPr lang="en-NZ" altLang="en-US" sz="825" dirty="0">
                <a:solidFill>
                  <a:srgbClr val="242424"/>
                </a:solidFill>
                <a:highlight>
                  <a:srgbClr val="00FFFF"/>
                </a:highlight>
                <a:latin typeface="Arial" panose="020B0604020202020204" pitchFamily="34" charset="0"/>
                <a:ea typeface="Calibri" panose="020F0502020204030204" pitchFamily="34" charset="0"/>
              </a:rPr>
              <a:t>3.1 </a:t>
            </a:r>
            <a:r>
              <a:rPr lang="en-NZ" altLang="en-US" sz="825" dirty="0">
                <a:solidFill>
                  <a:srgbClr val="0F0F0F"/>
                </a:solidFill>
                <a:highlight>
                  <a:srgbClr val="00FFFF"/>
                </a:highlight>
                <a:latin typeface="Arial" panose="020B0604020202020204" pitchFamily="34" charset="0"/>
                <a:ea typeface="Calibri" panose="020F0502020204030204" pitchFamily="34" charset="0"/>
              </a:rPr>
              <a:t>except as provided in paragraph 3.2 of this regulation:</a:t>
            </a:r>
            <a:endParaRPr lang="en-AU" altLang="en-US" sz="375" dirty="0">
              <a:highlight>
                <a:srgbClr val="00FFFF"/>
              </a:highlight>
              <a:latin typeface="Arial" panose="020B0604020202020204" pitchFamily="34" charset="0"/>
            </a:endParaRPr>
          </a:p>
          <a:p>
            <a:pPr defTabSz="685800" eaLnBrk="0" fontAlgn="base" hangingPunct="0">
              <a:spcBef>
                <a:spcPct val="0"/>
              </a:spcBef>
              <a:spcAft>
                <a:spcPct val="0"/>
              </a:spcAft>
            </a:pPr>
            <a:r>
              <a:rPr lang="en-NZ" altLang="en-US" sz="825" dirty="0">
                <a:solidFill>
                  <a:srgbClr val="242424"/>
                </a:solidFill>
                <a:highlight>
                  <a:srgbClr val="FFFF00"/>
                </a:highlight>
                <a:latin typeface="Arial" panose="020B0604020202020204" pitchFamily="34" charset="0"/>
                <a:ea typeface="Calibri" panose="020F0502020204030204" pitchFamily="34" charset="0"/>
              </a:rPr>
              <a:t>.1.1 </a:t>
            </a:r>
            <a:r>
              <a:rPr lang="en-NZ" altLang="en-US" sz="825" dirty="0">
                <a:solidFill>
                  <a:srgbClr val="0F0F0F"/>
                </a:solidFill>
                <a:highlight>
                  <a:srgbClr val="FFFF00"/>
                </a:highlight>
                <a:latin typeface="Arial" panose="020B0604020202020204" pitchFamily="34" charset="0"/>
                <a:ea typeface="Calibri" panose="020F0502020204030204" pitchFamily="34" charset="0"/>
              </a:rPr>
              <a:t>the fuel oil shall be blends of hydrocarbons derived from petroleum</a:t>
            </a:r>
            <a:endParaRPr lang="en-AU" altLang="en-US" sz="375" dirty="0">
              <a:highlight>
                <a:srgbClr val="FFFF00"/>
              </a:highlight>
              <a:latin typeface="Arial" panose="020B0604020202020204" pitchFamily="34" charset="0"/>
            </a:endParaRPr>
          </a:p>
          <a:p>
            <a:pPr defTabSz="685800" eaLnBrk="0" fontAlgn="base" hangingPunct="0">
              <a:spcBef>
                <a:spcPct val="0"/>
              </a:spcBef>
              <a:spcAft>
                <a:spcPct val="0"/>
              </a:spcAft>
            </a:pPr>
            <a:r>
              <a:rPr lang="en-AU" altLang="en-US" sz="825" dirty="0">
                <a:solidFill>
                  <a:srgbClr val="0F0F0F"/>
                </a:solidFill>
                <a:latin typeface="Arial" panose="020B0604020202020204" pitchFamily="34" charset="0"/>
                <a:ea typeface="Calibri" panose="020F0502020204030204" pitchFamily="34" charset="0"/>
              </a:rPr>
              <a:t>………………</a:t>
            </a:r>
            <a:endParaRPr lang="en-AU" altLang="en-US" sz="375" dirty="0">
              <a:latin typeface="Arial" panose="020B0604020202020204" pitchFamily="34" charset="0"/>
            </a:endParaRPr>
          </a:p>
          <a:p>
            <a:pPr defTabSz="685800" eaLnBrk="0" fontAlgn="base" hangingPunct="0">
              <a:spcBef>
                <a:spcPct val="0"/>
              </a:spcBef>
              <a:spcAft>
                <a:spcPct val="0"/>
              </a:spcAft>
            </a:pPr>
            <a:r>
              <a:rPr lang="en-NZ" altLang="en-US" sz="825" dirty="0">
                <a:solidFill>
                  <a:srgbClr val="161616"/>
                </a:solidFill>
                <a:latin typeface="Arial" panose="020B0604020202020204" pitchFamily="34" charset="0"/>
                <a:ea typeface="Calibri" panose="020F0502020204030204" pitchFamily="34" charset="0"/>
              </a:rPr>
              <a:t> </a:t>
            </a:r>
            <a:endParaRPr lang="en-AU" altLang="en-US" sz="375" dirty="0">
              <a:latin typeface="Arial" panose="020B0604020202020204" pitchFamily="34" charset="0"/>
            </a:endParaRPr>
          </a:p>
          <a:p>
            <a:pPr defTabSz="685800" eaLnBrk="0" fontAlgn="base" hangingPunct="0">
              <a:spcBef>
                <a:spcPct val="0"/>
              </a:spcBef>
              <a:spcAft>
                <a:spcPct val="0"/>
              </a:spcAft>
            </a:pPr>
            <a:r>
              <a:rPr lang="en-NZ" altLang="en-US" sz="825" dirty="0">
                <a:solidFill>
                  <a:srgbClr val="262626"/>
                </a:solidFill>
                <a:latin typeface="Arial" panose="020B0604020202020204" pitchFamily="34" charset="0"/>
                <a:ea typeface="Calibri" panose="020F0502020204030204" pitchFamily="34" charset="0"/>
              </a:rPr>
              <a:t>3.2 </a:t>
            </a:r>
            <a:r>
              <a:rPr lang="en-NZ" altLang="en-US" sz="825" dirty="0">
                <a:solidFill>
                  <a:srgbClr val="161616"/>
                </a:solidFill>
                <a:latin typeface="Arial" panose="020B0604020202020204" pitchFamily="34" charset="0"/>
                <a:ea typeface="Calibri" panose="020F0502020204030204" pitchFamily="34" charset="0"/>
              </a:rPr>
              <a:t>fuel oil for </a:t>
            </a:r>
            <a:r>
              <a:rPr lang="en-NZ" altLang="en-US" sz="825" dirty="0">
                <a:solidFill>
                  <a:srgbClr val="262626"/>
                </a:solidFill>
                <a:latin typeface="Arial" panose="020B0604020202020204" pitchFamily="34" charset="0"/>
                <a:ea typeface="Calibri" panose="020F0502020204030204" pitchFamily="34" charset="0"/>
              </a:rPr>
              <a:t>combustion </a:t>
            </a:r>
            <a:r>
              <a:rPr lang="en-NZ" altLang="en-US" sz="825" dirty="0">
                <a:solidFill>
                  <a:srgbClr val="161616"/>
                </a:solidFill>
                <a:latin typeface="Arial" panose="020B0604020202020204" pitchFamily="34" charset="0"/>
                <a:ea typeface="Calibri" panose="020F0502020204030204" pitchFamily="34" charset="0"/>
              </a:rPr>
              <a:t>purposes derived by methods other than petroleum</a:t>
            </a:r>
            <a:endParaRPr lang="en-AU" altLang="en-US" sz="375" dirty="0">
              <a:latin typeface="Arial" panose="020B0604020202020204" pitchFamily="34" charset="0"/>
            </a:endParaRPr>
          </a:p>
          <a:p>
            <a:pPr defTabSz="685800" eaLnBrk="0" fontAlgn="base" hangingPunct="0">
              <a:spcBef>
                <a:spcPct val="0"/>
              </a:spcBef>
              <a:spcAft>
                <a:spcPct val="0"/>
              </a:spcAft>
            </a:pPr>
            <a:r>
              <a:rPr lang="en-NZ" altLang="en-US" sz="825" dirty="0">
                <a:solidFill>
                  <a:srgbClr val="161616"/>
                </a:solidFill>
                <a:latin typeface="Arial" panose="020B0604020202020204" pitchFamily="34" charset="0"/>
                <a:ea typeface="Calibri" panose="020F0502020204030204" pitchFamily="34" charset="0"/>
              </a:rPr>
              <a:t>refining </a:t>
            </a:r>
            <a:r>
              <a:rPr lang="en-NZ" altLang="en-US" sz="825" dirty="0">
                <a:solidFill>
                  <a:srgbClr val="262626"/>
                </a:solidFill>
                <a:latin typeface="Arial" panose="020B0604020202020204" pitchFamily="34" charset="0"/>
                <a:ea typeface="Calibri" panose="020F0502020204030204" pitchFamily="34" charset="0"/>
              </a:rPr>
              <a:t>shall </a:t>
            </a:r>
            <a:r>
              <a:rPr lang="en-NZ" altLang="en-US" sz="825" dirty="0">
                <a:solidFill>
                  <a:srgbClr val="161616"/>
                </a:solidFill>
                <a:latin typeface="Arial" panose="020B0604020202020204" pitchFamily="34" charset="0"/>
                <a:ea typeface="Calibri" panose="020F0502020204030204" pitchFamily="34" charset="0"/>
              </a:rPr>
              <a:t>not:</a:t>
            </a:r>
            <a:endParaRPr lang="en-AU" altLang="en-US" sz="375" dirty="0">
              <a:latin typeface="Arial" panose="020B0604020202020204" pitchFamily="34" charset="0"/>
            </a:endParaRPr>
          </a:p>
          <a:p>
            <a:pPr defTabSz="685800" eaLnBrk="0" fontAlgn="base" hangingPunct="0">
              <a:spcBef>
                <a:spcPct val="0"/>
              </a:spcBef>
              <a:spcAft>
                <a:spcPct val="0"/>
              </a:spcAft>
            </a:pPr>
            <a:r>
              <a:rPr lang="en-NZ" altLang="en-US" sz="825" dirty="0">
                <a:solidFill>
                  <a:srgbClr val="161616"/>
                </a:solidFill>
                <a:latin typeface="Arial" panose="020B0604020202020204" pitchFamily="34" charset="0"/>
                <a:ea typeface="Calibri" panose="020F0502020204030204" pitchFamily="34" charset="0"/>
              </a:rPr>
              <a:t> </a:t>
            </a:r>
            <a:endParaRPr lang="en-AU" altLang="en-US" sz="375" dirty="0">
              <a:latin typeface="Arial" panose="020B0604020202020204" pitchFamily="34" charset="0"/>
            </a:endParaRPr>
          </a:p>
          <a:p>
            <a:pPr defTabSz="685800" eaLnBrk="0" fontAlgn="base" hangingPunct="0">
              <a:spcBef>
                <a:spcPct val="0"/>
              </a:spcBef>
              <a:spcAft>
                <a:spcPct val="0"/>
              </a:spcAft>
            </a:pPr>
            <a:r>
              <a:rPr lang="en-NZ" altLang="en-US" sz="825" dirty="0">
                <a:solidFill>
                  <a:srgbClr val="161616"/>
                </a:solidFill>
                <a:latin typeface="Arial" panose="020B0604020202020204" pitchFamily="34" charset="0"/>
                <a:ea typeface="Calibri" panose="020F0502020204030204" pitchFamily="34" charset="0"/>
              </a:rPr>
              <a:t>………………………</a:t>
            </a:r>
            <a:endParaRPr lang="en-NZ" altLang="en-US" sz="1350" dirty="0">
              <a:latin typeface="Arial" panose="020B0604020202020204" pitchFamily="34" charset="0"/>
            </a:endParaRPr>
          </a:p>
        </p:txBody>
      </p:sp>
      <p:pic>
        <p:nvPicPr>
          <p:cNvPr id="10" name="Picture 9">
            <a:extLst>
              <a:ext uri="{FF2B5EF4-FFF2-40B4-BE49-F238E27FC236}">
                <a16:creationId xmlns:a16="http://schemas.microsoft.com/office/drawing/2014/main" id="{3A72FF3E-DDA5-47CF-B81A-697F4C7EC7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1002" y="998935"/>
            <a:ext cx="1287817" cy="631031"/>
          </a:xfrm>
          <a:prstGeom prst="rect">
            <a:avLst/>
          </a:prstGeom>
        </p:spPr>
      </p:pic>
      <p:sp>
        <p:nvSpPr>
          <p:cNvPr id="6" name="Rectangle 5">
            <a:extLst>
              <a:ext uri="{FF2B5EF4-FFF2-40B4-BE49-F238E27FC236}">
                <a16:creationId xmlns:a16="http://schemas.microsoft.com/office/drawing/2014/main" id="{C0B09838-6F3E-485E-BF9A-D800C46A8097}"/>
              </a:ext>
            </a:extLst>
          </p:cNvPr>
          <p:cNvSpPr/>
          <p:nvPr/>
        </p:nvSpPr>
        <p:spPr>
          <a:xfrm>
            <a:off x="2195736" y="6332151"/>
            <a:ext cx="5776094" cy="307777"/>
          </a:xfrm>
          <a:prstGeom prst="rect">
            <a:avLst/>
          </a:prstGeom>
        </p:spPr>
        <p:txBody>
          <a:bodyPr wrap="square">
            <a:spAutoFit/>
          </a:bodyPr>
          <a:lstStyle/>
          <a:p>
            <a:r>
              <a:rPr lang="en-AU" sz="1400" dirty="0"/>
              <a:t>IEA Bioenergy Task 39 - Stockholm- Sept 2019</a:t>
            </a:r>
          </a:p>
        </p:txBody>
      </p:sp>
    </p:spTree>
    <p:extLst>
      <p:ext uri="{BB962C8B-B14F-4D97-AF65-F5344CB8AC3E}">
        <p14:creationId xmlns:p14="http://schemas.microsoft.com/office/powerpoint/2010/main" val="2969785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05646" y="2388880"/>
            <a:ext cx="7400071" cy="1077218"/>
          </a:xfrm>
          <a:prstGeom prst="rect">
            <a:avLst/>
          </a:prstGeom>
          <a:noFill/>
        </p:spPr>
        <p:txBody>
          <a:bodyPr wrap="square" rtlCol="0">
            <a:spAutoFit/>
          </a:bodyPr>
          <a:lstStyle/>
          <a:p>
            <a:pPr lvl="0" defTabSz="914400" eaLnBrk="0" fontAlgn="base" hangingPunct="0">
              <a:spcBef>
                <a:spcPct val="0"/>
              </a:spcBef>
              <a:spcAft>
                <a:spcPct val="0"/>
              </a:spcAft>
            </a:pPr>
            <a:r>
              <a:rPr lang="en-NZ" altLang="en-US" sz="3200" b="1" dirty="0">
                <a:solidFill>
                  <a:srgbClr val="1F497D"/>
                </a:solidFill>
                <a:latin typeface="Tahoma" panose="020B0604030504040204" pitchFamily="34" charset="0"/>
                <a:ea typeface="Calibri" panose="020F0502020204030204" pitchFamily="34" charset="0"/>
                <a:cs typeface="Tahoma" panose="020B0604030504040204" pitchFamily="34" charset="0"/>
              </a:rPr>
              <a:t>Is ISO 8217-2017 a reasonable basis for marine biofuel oil specs?</a:t>
            </a:r>
            <a:endParaRPr lang="en-NZ" altLang="en-US" sz="3200" b="1" dirty="0">
              <a:latin typeface="Arial" panose="020B0604020202020204" pitchFamily="34" charset="0"/>
            </a:endParaRPr>
          </a:p>
        </p:txBody>
      </p:sp>
      <p:pic>
        <p:nvPicPr>
          <p:cNvPr id="9" name="Picture 8" descr="Scion_logo_standard.ps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0128" y="476250"/>
            <a:ext cx="2575835" cy="638450"/>
          </a:xfrm>
          <a:prstGeom prst="rect">
            <a:avLst/>
          </a:prstGeom>
        </p:spPr>
      </p:pic>
    </p:spTree>
    <p:extLst>
      <p:ext uri="{BB962C8B-B14F-4D97-AF65-F5344CB8AC3E}">
        <p14:creationId xmlns:p14="http://schemas.microsoft.com/office/powerpoint/2010/main" val="3914168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88373" y="1847848"/>
            <a:ext cx="7400071" cy="338554"/>
          </a:xfrm>
          <a:prstGeom prst="rect">
            <a:avLst/>
          </a:prstGeom>
          <a:noFill/>
        </p:spPr>
        <p:txBody>
          <a:bodyPr wrap="square" rtlCol="0">
            <a:spAutoFit/>
          </a:bodyPr>
          <a:lstStyle/>
          <a:p>
            <a:pPr marL="285750" indent="-285750">
              <a:buFont typeface="Arial" panose="020B0604020202020204" pitchFamily="34" charset="0"/>
              <a:buChar char="•"/>
            </a:pPr>
            <a:endParaRPr lang="en-US" sz="1600" dirty="0">
              <a:solidFill>
                <a:srgbClr val="000000"/>
              </a:solidFill>
              <a:latin typeface="Arial"/>
              <a:cs typeface="Arial"/>
            </a:endParaRPr>
          </a:p>
        </p:txBody>
      </p:sp>
      <p:pic>
        <p:nvPicPr>
          <p:cNvPr id="9" name="Picture 8" descr="Scion_logo_standard.ps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0128" y="476250"/>
            <a:ext cx="2575835" cy="638450"/>
          </a:xfrm>
          <a:prstGeom prst="rect">
            <a:avLst/>
          </a:prstGeom>
        </p:spPr>
      </p:pic>
      <p:sp>
        <p:nvSpPr>
          <p:cNvPr id="5" name="TextBox 4">
            <a:extLst>
              <a:ext uri="{FF2B5EF4-FFF2-40B4-BE49-F238E27FC236}">
                <a16:creationId xmlns:a16="http://schemas.microsoft.com/office/drawing/2014/main" id="{6E5EC0DE-ECBC-4FDD-AAE1-F3D461154666}"/>
              </a:ext>
            </a:extLst>
          </p:cNvPr>
          <p:cNvSpPr txBox="1"/>
          <p:nvPr/>
        </p:nvSpPr>
        <p:spPr>
          <a:xfrm>
            <a:off x="561248" y="1536462"/>
            <a:ext cx="7632848" cy="3385542"/>
          </a:xfrm>
          <a:prstGeom prst="rect">
            <a:avLst/>
          </a:prstGeom>
          <a:noFill/>
        </p:spPr>
        <p:txBody>
          <a:bodyPr wrap="square" rtlCol="0">
            <a:spAutoFit/>
          </a:bodyPr>
          <a:lstStyle/>
          <a:p>
            <a:r>
              <a:rPr lang="en-NZ" b="1" dirty="0">
                <a:solidFill>
                  <a:srgbClr val="FF0000"/>
                </a:solidFill>
              </a:rPr>
              <a:t>Total Acid Number  </a:t>
            </a:r>
            <a:r>
              <a:rPr lang="en-NZ" b="1" dirty="0"/>
              <a:t>-  </a:t>
            </a:r>
            <a:r>
              <a:rPr lang="en-NZ" altLang="en-US" sz="1600" i="1" dirty="0">
                <a:solidFill>
                  <a:schemeClr val="tx2">
                    <a:lumMod val="75000"/>
                  </a:schemeClr>
                </a:solidFill>
                <a:ea typeface="Calibri" panose="020F0502020204030204" pitchFamily="34" charset="0"/>
                <a:cs typeface="Tahoma" panose="020B0604030504040204" pitchFamily="34" charset="0"/>
              </a:rPr>
              <a:t>Acidic compounds in biocrudes  are very weak acids and should not be a corrosion threat. </a:t>
            </a:r>
          </a:p>
          <a:p>
            <a:endParaRPr lang="en-NZ" altLang="en-US" sz="1600" dirty="0">
              <a:solidFill>
                <a:schemeClr val="tx2">
                  <a:lumMod val="75000"/>
                </a:schemeClr>
              </a:solidFill>
              <a:ea typeface="Calibri" panose="020F0502020204030204" pitchFamily="34" charset="0"/>
              <a:cs typeface="Tahoma" panose="020B0604030504040204" pitchFamily="34" charset="0"/>
            </a:endParaRPr>
          </a:p>
          <a:p>
            <a:r>
              <a:rPr lang="en-NZ" sz="1600" dirty="0">
                <a:solidFill>
                  <a:schemeClr val="tx2">
                    <a:lumMod val="75000"/>
                  </a:schemeClr>
                </a:solidFill>
              </a:rPr>
              <a:t>ISO method states that there is no recognised correlation between acid number and the corrosive activity – indeed some FO derived from naphthenic crudes do have high AN but do not result in excessive corrosion in an engine</a:t>
            </a:r>
            <a:endParaRPr lang="en-NZ" altLang="en-US" sz="1600" dirty="0">
              <a:solidFill>
                <a:schemeClr val="tx2">
                  <a:lumMod val="75000"/>
                </a:schemeClr>
              </a:solidFill>
              <a:ea typeface="Calibri" panose="020F0502020204030204" pitchFamily="34" charset="0"/>
              <a:cs typeface="Tahoma" panose="020B0604030504040204" pitchFamily="34" charset="0"/>
            </a:endParaRPr>
          </a:p>
          <a:p>
            <a:endParaRPr lang="en-NZ" altLang="en-US" sz="1600" dirty="0">
              <a:solidFill>
                <a:schemeClr val="tx2">
                  <a:lumMod val="75000"/>
                </a:schemeClr>
              </a:solidFill>
              <a:ea typeface="Calibri" panose="020F0502020204030204" pitchFamily="34" charset="0"/>
              <a:cs typeface="Tahoma" panose="020B0604030504040204" pitchFamily="34" charset="0"/>
            </a:endParaRPr>
          </a:p>
          <a:p>
            <a:r>
              <a:rPr lang="en-NZ" altLang="en-US" sz="1600" dirty="0">
                <a:solidFill>
                  <a:schemeClr val="tx2">
                    <a:lumMod val="75000"/>
                  </a:schemeClr>
                </a:solidFill>
                <a:ea typeface="Calibri" panose="020F0502020204030204" pitchFamily="34" charset="0"/>
                <a:cs typeface="Tahoma" panose="020B0604030504040204" pitchFamily="34" charset="0"/>
              </a:rPr>
              <a:t>Present spec in 2.5 mg KOH/g; values up to 45 mg KOH/g have been seen in bio material.</a:t>
            </a:r>
            <a:br>
              <a:rPr lang="en-NZ" altLang="en-US" sz="1600" dirty="0">
                <a:solidFill>
                  <a:schemeClr val="tx2">
                    <a:lumMod val="75000"/>
                  </a:schemeClr>
                </a:solidFill>
                <a:ea typeface="Calibri" panose="020F0502020204030204" pitchFamily="34" charset="0"/>
                <a:cs typeface="Tahoma" panose="020B0604030504040204" pitchFamily="34" charset="0"/>
              </a:rPr>
            </a:br>
            <a:endParaRPr lang="en-NZ" altLang="en-US" sz="1600" dirty="0">
              <a:solidFill>
                <a:schemeClr val="tx2">
                  <a:lumMod val="75000"/>
                </a:schemeClr>
              </a:solidFill>
              <a:ea typeface="Calibri" panose="020F0502020204030204" pitchFamily="34" charset="0"/>
              <a:cs typeface="Tahoma" panose="020B0604030504040204" pitchFamily="34" charset="0"/>
            </a:endParaRPr>
          </a:p>
          <a:p>
            <a:r>
              <a:rPr lang="en-NZ" altLang="en-US" sz="1600" dirty="0">
                <a:solidFill>
                  <a:srgbClr val="FF0000"/>
                </a:solidFill>
                <a:ea typeface="Calibri" panose="020F0502020204030204" pitchFamily="34" charset="0"/>
                <a:cs typeface="Tahoma" panose="020B0604030504040204" pitchFamily="34" charset="0"/>
              </a:rPr>
              <a:t>What we need is a new test method and a new spec limit for biofuels?</a:t>
            </a:r>
            <a:endParaRPr lang="en-NZ" sz="1600" dirty="0">
              <a:solidFill>
                <a:srgbClr val="FF0000"/>
              </a:solidFill>
            </a:endParaRPr>
          </a:p>
          <a:p>
            <a:endParaRPr lang="en-NZ" dirty="0"/>
          </a:p>
          <a:p>
            <a:endParaRPr lang="en-NZ" dirty="0"/>
          </a:p>
        </p:txBody>
      </p:sp>
      <p:sp>
        <p:nvSpPr>
          <p:cNvPr id="7" name="Rectangle 6">
            <a:extLst>
              <a:ext uri="{FF2B5EF4-FFF2-40B4-BE49-F238E27FC236}">
                <a16:creationId xmlns:a16="http://schemas.microsoft.com/office/drawing/2014/main" id="{855ABE9C-E15F-4B9C-9669-EFC12B7DC80B}"/>
              </a:ext>
            </a:extLst>
          </p:cNvPr>
          <p:cNvSpPr/>
          <p:nvPr/>
        </p:nvSpPr>
        <p:spPr>
          <a:xfrm>
            <a:off x="2195736" y="6332151"/>
            <a:ext cx="5776094" cy="307777"/>
          </a:xfrm>
          <a:prstGeom prst="rect">
            <a:avLst/>
          </a:prstGeom>
        </p:spPr>
        <p:txBody>
          <a:bodyPr wrap="square">
            <a:spAutoFit/>
          </a:bodyPr>
          <a:lstStyle/>
          <a:p>
            <a:r>
              <a:rPr lang="en-AU" sz="1400" dirty="0"/>
              <a:t>IEA Bioenergy Task 39 - Stockholm- Sept 2019</a:t>
            </a:r>
          </a:p>
        </p:txBody>
      </p:sp>
    </p:spTree>
    <p:extLst>
      <p:ext uri="{BB962C8B-B14F-4D97-AF65-F5344CB8AC3E}">
        <p14:creationId xmlns:p14="http://schemas.microsoft.com/office/powerpoint/2010/main" val="3371394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88373" y="1847848"/>
            <a:ext cx="7400071" cy="338554"/>
          </a:xfrm>
          <a:prstGeom prst="rect">
            <a:avLst/>
          </a:prstGeom>
          <a:noFill/>
        </p:spPr>
        <p:txBody>
          <a:bodyPr wrap="square" rtlCol="0">
            <a:spAutoFit/>
          </a:bodyPr>
          <a:lstStyle/>
          <a:p>
            <a:pPr marL="285750" indent="-285750">
              <a:buFont typeface="Arial" panose="020B0604020202020204" pitchFamily="34" charset="0"/>
              <a:buChar char="•"/>
            </a:pPr>
            <a:endParaRPr lang="en-US" sz="1600" dirty="0">
              <a:solidFill>
                <a:srgbClr val="000000"/>
              </a:solidFill>
              <a:latin typeface="Arial"/>
              <a:cs typeface="Arial"/>
            </a:endParaRPr>
          </a:p>
        </p:txBody>
      </p:sp>
      <p:pic>
        <p:nvPicPr>
          <p:cNvPr id="9" name="Picture 8" descr="Scion_logo_standard.ps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0128" y="476250"/>
            <a:ext cx="2575835" cy="638450"/>
          </a:xfrm>
          <a:prstGeom prst="rect">
            <a:avLst/>
          </a:prstGeom>
        </p:spPr>
      </p:pic>
      <p:sp>
        <p:nvSpPr>
          <p:cNvPr id="10" name="TextBox 9">
            <a:extLst>
              <a:ext uri="{FF2B5EF4-FFF2-40B4-BE49-F238E27FC236}">
                <a16:creationId xmlns:a16="http://schemas.microsoft.com/office/drawing/2014/main" id="{1F36EBCE-0E61-4B45-82BD-AD8311E63004}"/>
              </a:ext>
            </a:extLst>
          </p:cNvPr>
          <p:cNvSpPr txBox="1"/>
          <p:nvPr/>
        </p:nvSpPr>
        <p:spPr>
          <a:xfrm>
            <a:off x="561248" y="1556792"/>
            <a:ext cx="7632848" cy="4585871"/>
          </a:xfrm>
          <a:prstGeom prst="rect">
            <a:avLst/>
          </a:prstGeom>
          <a:noFill/>
        </p:spPr>
        <p:txBody>
          <a:bodyPr wrap="square" rtlCol="0">
            <a:spAutoFit/>
          </a:bodyPr>
          <a:lstStyle/>
          <a:p>
            <a:r>
              <a:rPr lang="en-NZ" b="1" dirty="0">
                <a:solidFill>
                  <a:srgbClr val="FF0000"/>
                </a:solidFill>
              </a:rPr>
              <a:t>Density</a:t>
            </a:r>
            <a:r>
              <a:rPr lang="en-NZ" b="1" dirty="0"/>
              <a:t>  -  </a:t>
            </a:r>
            <a:r>
              <a:rPr lang="en-NZ" altLang="en-US" sz="1600" i="1" dirty="0">
                <a:solidFill>
                  <a:srgbClr val="000000"/>
                </a:solidFill>
                <a:ea typeface="Calibri" panose="020F0502020204030204" pitchFamily="34" charset="0"/>
                <a:cs typeface="Tahoma" panose="020B0604030504040204" pitchFamily="34" charset="0"/>
              </a:rPr>
              <a:t>Most marine fuel oils have to have a density of less than 991 kg/m3 at 15°C although the heaviest grades are allowed to go to 1010 kg/m3. </a:t>
            </a:r>
          </a:p>
          <a:p>
            <a:endParaRPr lang="en-NZ" altLang="en-US" sz="1600" dirty="0">
              <a:solidFill>
                <a:srgbClr val="000000"/>
              </a:solidFill>
              <a:ea typeface="Calibri" panose="020F0502020204030204" pitchFamily="34" charset="0"/>
              <a:cs typeface="Tahoma" panose="020B0604030504040204" pitchFamily="34" charset="0"/>
            </a:endParaRPr>
          </a:p>
          <a:p>
            <a:r>
              <a:rPr lang="en-NZ" altLang="en-US" sz="1600" dirty="0">
                <a:solidFill>
                  <a:srgbClr val="000000"/>
                </a:solidFill>
                <a:ea typeface="Calibri" panose="020F0502020204030204" pitchFamily="34" charset="0"/>
                <a:cs typeface="Tahoma" panose="020B0604030504040204" pitchFamily="34" charset="0"/>
              </a:rPr>
              <a:t>The main reason for the density spec is to remove any free water from the fuel by settling and draining in a bunker tank and centrifuging. </a:t>
            </a:r>
          </a:p>
          <a:p>
            <a:endParaRPr lang="en-NZ" altLang="en-US" sz="1600" dirty="0">
              <a:solidFill>
                <a:srgbClr val="000000"/>
              </a:solidFill>
              <a:ea typeface="Calibri" panose="020F0502020204030204" pitchFamily="34" charset="0"/>
              <a:cs typeface="Tahoma" panose="020B0604030504040204" pitchFamily="34" charset="0"/>
            </a:endParaRPr>
          </a:p>
          <a:p>
            <a:r>
              <a:rPr lang="en-NZ" altLang="en-US" sz="1600" dirty="0">
                <a:solidFill>
                  <a:srgbClr val="000000"/>
                </a:solidFill>
                <a:ea typeface="Calibri" panose="020F0502020204030204" pitchFamily="34" charset="0"/>
                <a:cs typeface="Tahoma" panose="020B0604030504040204" pitchFamily="34" charset="0"/>
              </a:rPr>
              <a:t>Biocrude vacuum distillate has a density  of ~1070 kg/m3, probably because it contains 10-12% oxygen. </a:t>
            </a:r>
          </a:p>
          <a:p>
            <a:endParaRPr lang="en-NZ" altLang="en-US" sz="1600" dirty="0">
              <a:solidFill>
                <a:srgbClr val="000000"/>
              </a:solidFill>
              <a:ea typeface="Calibri" panose="020F0502020204030204" pitchFamily="34" charset="0"/>
              <a:cs typeface="Tahoma" panose="020B0604030504040204" pitchFamily="34" charset="0"/>
            </a:endParaRPr>
          </a:p>
          <a:p>
            <a:r>
              <a:rPr lang="en-NZ" altLang="en-US" sz="1600" dirty="0">
                <a:solidFill>
                  <a:srgbClr val="000000"/>
                </a:solidFill>
                <a:ea typeface="Calibri" panose="020F0502020204030204" pitchFamily="34" charset="0"/>
                <a:cs typeface="Tahoma" panose="020B0604030504040204" pitchFamily="34" charset="0"/>
              </a:rPr>
              <a:t>The issue is in the separation equipment on the vessels. Given that the oxygenated FO may have different water solubility as well, then potentially the water limit could also be impacted.</a:t>
            </a:r>
          </a:p>
          <a:p>
            <a:endParaRPr lang="en-NZ" altLang="en-US" sz="1600" dirty="0">
              <a:solidFill>
                <a:srgbClr val="000000"/>
              </a:solidFill>
              <a:ea typeface="Calibri" panose="020F0502020204030204" pitchFamily="34" charset="0"/>
              <a:cs typeface="Tahoma" panose="020B0604030504040204" pitchFamily="34" charset="0"/>
            </a:endParaRPr>
          </a:p>
          <a:p>
            <a:r>
              <a:rPr lang="en-NZ" altLang="en-US" sz="1600" dirty="0">
                <a:solidFill>
                  <a:srgbClr val="000000"/>
                </a:solidFill>
                <a:ea typeface="Calibri" panose="020F0502020204030204" pitchFamily="34" charset="0"/>
                <a:cs typeface="Tahoma" panose="020B0604030504040204" pitchFamily="34" charset="0"/>
              </a:rPr>
              <a:t>So while the high density may be misleading, it is still important and will affect the fuel preparation on the vessel.</a:t>
            </a:r>
          </a:p>
          <a:p>
            <a:endParaRPr lang="en-NZ" altLang="en-US" sz="1600" dirty="0">
              <a:solidFill>
                <a:srgbClr val="000000"/>
              </a:solidFill>
              <a:ea typeface="Calibri" panose="020F0502020204030204" pitchFamily="34" charset="0"/>
              <a:cs typeface="Tahoma" panose="020B0604030504040204" pitchFamily="34" charset="0"/>
            </a:endParaRPr>
          </a:p>
          <a:p>
            <a:r>
              <a:rPr lang="en-NZ" altLang="en-US" sz="1600" dirty="0">
                <a:solidFill>
                  <a:srgbClr val="FF0000"/>
                </a:solidFill>
                <a:ea typeface="Calibri" panose="020F0502020204030204" pitchFamily="34" charset="0"/>
                <a:cs typeface="Tahoma" panose="020B0604030504040204" pitchFamily="34" charset="0"/>
              </a:rPr>
              <a:t>Do we need a new spec together with a methodology for water removal?</a:t>
            </a:r>
            <a:endParaRPr lang="en-NZ" sz="1600" dirty="0">
              <a:solidFill>
                <a:srgbClr val="FF0000"/>
              </a:solidFill>
            </a:endParaRPr>
          </a:p>
          <a:p>
            <a:endParaRPr lang="en-NZ" dirty="0"/>
          </a:p>
        </p:txBody>
      </p:sp>
      <p:sp>
        <p:nvSpPr>
          <p:cNvPr id="5" name="Rectangle 4">
            <a:extLst>
              <a:ext uri="{FF2B5EF4-FFF2-40B4-BE49-F238E27FC236}">
                <a16:creationId xmlns:a16="http://schemas.microsoft.com/office/drawing/2014/main" id="{A5784ACE-7D52-4598-9752-F15B4B427E6A}"/>
              </a:ext>
            </a:extLst>
          </p:cNvPr>
          <p:cNvSpPr/>
          <p:nvPr/>
        </p:nvSpPr>
        <p:spPr>
          <a:xfrm>
            <a:off x="2195736" y="6332151"/>
            <a:ext cx="5776094" cy="307777"/>
          </a:xfrm>
          <a:prstGeom prst="rect">
            <a:avLst/>
          </a:prstGeom>
        </p:spPr>
        <p:txBody>
          <a:bodyPr wrap="square">
            <a:spAutoFit/>
          </a:bodyPr>
          <a:lstStyle/>
          <a:p>
            <a:r>
              <a:rPr lang="en-AU" sz="1400" dirty="0"/>
              <a:t>IEA Bioenergy Task 39 - Stockholm- Sept 2019</a:t>
            </a:r>
          </a:p>
        </p:txBody>
      </p:sp>
    </p:spTree>
    <p:extLst>
      <p:ext uri="{BB962C8B-B14F-4D97-AF65-F5344CB8AC3E}">
        <p14:creationId xmlns:p14="http://schemas.microsoft.com/office/powerpoint/2010/main" val="302446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88373" y="1847848"/>
            <a:ext cx="7400071" cy="338554"/>
          </a:xfrm>
          <a:prstGeom prst="rect">
            <a:avLst/>
          </a:prstGeom>
          <a:noFill/>
        </p:spPr>
        <p:txBody>
          <a:bodyPr wrap="square" rtlCol="0">
            <a:spAutoFit/>
          </a:bodyPr>
          <a:lstStyle/>
          <a:p>
            <a:pPr marL="285750" indent="-285750">
              <a:buFont typeface="Arial" panose="020B0604020202020204" pitchFamily="34" charset="0"/>
              <a:buChar char="•"/>
            </a:pPr>
            <a:endParaRPr lang="en-US" sz="1600" dirty="0">
              <a:solidFill>
                <a:srgbClr val="000000"/>
              </a:solidFill>
              <a:latin typeface="Arial"/>
              <a:cs typeface="Arial"/>
            </a:endParaRPr>
          </a:p>
        </p:txBody>
      </p:sp>
      <p:pic>
        <p:nvPicPr>
          <p:cNvPr id="9" name="Picture 8" descr="Scion_logo_standard.ps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0128" y="476250"/>
            <a:ext cx="2575835" cy="638450"/>
          </a:xfrm>
          <a:prstGeom prst="rect">
            <a:avLst/>
          </a:prstGeom>
        </p:spPr>
      </p:pic>
      <p:sp>
        <p:nvSpPr>
          <p:cNvPr id="5" name="TextBox 4">
            <a:extLst>
              <a:ext uri="{FF2B5EF4-FFF2-40B4-BE49-F238E27FC236}">
                <a16:creationId xmlns:a16="http://schemas.microsoft.com/office/drawing/2014/main" id="{6E5EC0DE-ECBC-4FDD-AAE1-F3D461154666}"/>
              </a:ext>
            </a:extLst>
          </p:cNvPr>
          <p:cNvSpPr txBox="1"/>
          <p:nvPr/>
        </p:nvSpPr>
        <p:spPr>
          <a:xfrm>
            <a:off x="539552" y="1435998"/>
            <a:ext cx="7632848" cy="4524315"/>
          </a:xfrm>
          <a:prstGeom prst="rect">
            <a:avLst/>
          </a:prstGeom>
          <a:noFill/>
        </p:spPr>
        <p:txBody>
          <a:bodyPr wrap="square" rtlCol="0">
            <a:spAutoFit/>
          </a:bodyPr>
          <a:lstStyle/>
          <a:p>
            <a:r>
              <a:rPr lang="en-NZ" b="1" dirty="0">
                <a:solidFill>
                  <a:srgbClr val="FF0000"/>
                </a:solidFill>
              </a:rPr>
              <a:t>Calculate Carbon Aromaticity Index  </a:t>
            </a:r>
            <a:r>
              <a:rPr lang="en-NZ" b="1" dirty="0"/>
              <a:t>-  </a:t>
            </a:r>
            <a:r>
              <a:rPr lang="en-NZ" altLang="en-US" i="1" dirty="0">
                <a:solidFill>
                  <a:srgbClr val="000000"/>
                </a:solidFill>
                <a:latin typeface="Tahoma" panose="020B0604030504040204" pitchFamily="34" charset="0"/>
                <a:ea typeface="Calibri" panose="020F0502020204030204" pitchFamily="34" charset="0"/>
                <a:cs typeface="Tahoma" panose="020B0604030504040204" pitchFamily="34" charset="0"/>
              </a:rPr>
              <a:t>An index calculated from a fuel’s density and its viscosity. It correlates with the degree of aromatic carbon for conventional petroleum fuels. </a:t>
            </a:r>
          </a:p>
          <a:p>
            <a:endParaRPr lang="en-NZ" altLang="en-US" dirty="0">
              <a:solidFill>
                <a:srgbClr val="000000"/>
              </a:solidFill>
              <a:latin typeface="Tahoma" panose="020B0604030504040204" pitchFamily="34" charset="0"/>
              <a:ea typeface="Calibri" panose="020F0502020204030204" pitchFamily="34" charset="0"/>
              <a:cs typeface="Tahoma" panose="020B0604030504040204" pitchFamily="34" charset="0"/>
            </a:endParaRPr>
          </a:p>
          <a:p>
            <a:r>
              <a:rPr lang="en-NZ" altLang="en-US" dirty="0">
                <a:solidFill>
                  <a:srgbClr val="000000"/>
                </a:solidFill>
                <a:latin typeface="Tahoma" panose="020B0604030504040204" pitchFamily="34" charset="0"/>
                <a:ea typeface="Calibri" panose="020F0502020204030204" pitchFamily="34" charset="0"/>
                <a:cs typeface="Tahoma" panose="020B0604030504040204" pitchFamily="34" charset="0"/>
              </a:rPr>
              <a:t>The higher the aromatic carbon content, the worse the combustion quality in a  marine diesel engine. </a:t>
            </a:r>
          </a:p>
          <a:p>
            <a:endParaRPr lang="en-NZ" altLang="en-US" dirty="0">
              <a:solidFill>
                <a:srgbClr val="000000"/>
              </a:solidFill>
              <a:latin typeface="Tahoma" panose="020B0604030504040204" pitchFamily="34" charset="0"/>
              <a:ea typeface="Calibri" panose="020F0502020204030204" pitchFamily="34" charset="0"/>
              <a:cs typeface="Tahoma" panose="020B0604030504040204" pitchFamily="34" charset="0"/>
            </a:endParaRPr>
          </a:p>
          <a:p>
            <a:r>
              <a:rPr lang="en-NZ" altLang="en-US" dirty="0">
                <a:solidFill>
                  <a:srgbClr val="000000"/>
                </a:solidFill>
                <a:latin typeface="Tahoma" panose="020B0604030504040204" pitchFamily="34" charset="0"/>
                <a:ea typeface="Calibri" panose="020F0502020204030204" pitchFamily="34" charset="0"/>
                <a:cs typeface="Tahoma" panose="020B0604030504040204" pitchFamily="34" charset="0"/>
              </a:rPr>
              <a:t>Biofuels have a high density (see above) because of their high oxygen content, not because of their high aromatics content. </a:t>
            </a:r>
          </a:p>
          <a:p>
            <a:endParaRPr lang="en-NZ" altLang="en-US" dirty="0">
              <a:solidFill>
                <a:srgbClr val="000000"/>
              </a:solidFill>
              <a:latin typeface="Tahoma" panose="020B0604030504040204" pitchFamily="34" charset="0"/>
              <a:ea typeface="Calibri" panose="020F0502020204030204" pitchFamily="34" charset="0"/>
              <a:cs typeface="Tahoma" panose="020B0604030504040204" pitchFamily="34" charset="0"/>
            </a:endParaRPr>
          </a:p>
          <a:p>
            <a:r>
              <a:rPr lang="en-NZ" altLang="en-US" dirty="0">
                <a:solidFill>
                  <a:srgbClr val="FF0000"/>
                </a:solidFill>
                <a:latin typeface="Tahoma" panose="020B0604030504040204" pitchFamily="34" charset="0"/>
                <a:ea typeface="Calibri" panose="020F0502020204030204" pitchFamily="34" charset="0"/>
                <a:cs typeface="Tahoma" panose="020B0604030504040204" pitchFamily="34" charset="0"/>
              </a:rPr>
              <a:t>This index gives a false indication of biofuels combustion quality. A new index or test is needed to reflect the combustion characteristics of bio fuel for marine diesel use. </a:t>
            </a:r>
          </a:p>
          <a:p>
            <a:endParaRPr lang="en-NZ" altLang="en-US" dirty="0">
              <a:solidFill>
                <a:srgbClr val="1F497D"/>
              </a:solidFill>
              <a:latin typeface="Tahoma" panose="020B0604030504040204" pitchFamily="34" charset="0"/>
              <a:ea typeface="Calibri" panose="020F0502020204030204" pitchFamily="34" charset="0"/>
              <a:cs typeface="Tahoma" panose="020B0604030504040204" pitchFamily="34" charset="0"/>
            </a:endParaRPr>
          </a:p>
          <a:p>
            <a:endParaRPr lang="en-NZ" dirty="0"/>
          </a:p>
          <a:p>
            <a:endParaRPr lang="en-NZ" dirty="0"/>
          </a:p>
        </p:txBody>
      </p:sp>
      <p:sp>
        <p:nvSpPr>
          <p:cNvPr id="7" name="Rectangle 6">
            <a:extLst>
              <a:ext uri="{FF2B5EF4-FFF2-40B4-BE49-F238E27FC236}">
                <a16:creationId xmlns:a16="http://schemas.microsoft.com/office/drawing/2014/main" id="{249F6706-D6A5-4A60-8F9D-C17A79C0571E}"/>
              </a:ext>
            </a:extLst>
          </p:cNvPr>
          <p:cNvSpPr/>
          <p:nvPr/>
        </p:nvSpPr>
        <p:spPr>
          <a:xfrm>
            <a:off x="2195736" y="6332151"/>
            <a:ext cx="5776094" cy="307777"/>
          </a:xfrm>
          <a:prstGeom prst="rect">
            <a:avLst/>
          </a:prstGeom>
        </p:spPr>
        <p:txBody>
          <a:bodyPr wrap="square">
            <a:spAutoFit/>
          </a:bodyPr>
          <a:lstStyle/>
          <a:p>
            <a:r>
              <a:rPr lang="en-AU" sz="1400" dirty="0"/>
              <a:t>IEA Bioenergy Task 39 - Stockholm- Sept 2019</a:t>
            </a:r>
          </a:p>
        </p:txBody>
      </p:sp>
    </p:spTree>
    <p:extLst>
      <p:ext uri="{BB962C8B-B14F-4D97-AF65-F5344CB8AC3E}">
        <p14:creationId xmlns:p14="http://schemas.microsoft.com/office/powerpoint/2010/main" val="3643683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88373" y="1847848"/>
            <a:ext cx="7400071" cy="338554"/>
          </a:xfrm>
          <a:prstGeom prst="rect">
            <a:avLst/>
          </a:prstGeom>
          <a:noFill/>
        </p:spPr>
        <p:txBody>
          <a:bodyPr wrap="square" rtlCol="0">
            <a:spAutoFit/>
          </a:bodyPr>
          <a:lstStyle/>
          <a:p>
            <a:pPr marL="285750" indent="-285750">
              <a:buFont typeface="Arial" panose="020B0604020202020204" pitchFamily="34" charset="0"/>
              <a:buChar char="•"/>
            </a:pPr>
            <a:endParaRPr lang="en-US" sz="1600" dirty="0">
              <a:solidFill>
                <a:srgbClr val="000000"/>
              </a:solidFill>
              <a:latin typeface="Arial"/>
              <a:cs typeface="Arial"/>
            </a:endParaRPr>
          </a:p>
        </p:txBody>
      </p:sp>
      <p:pic>
        <p:nvPicPr>
          <p:cNvPr id="9" name="Picture 8" descr="Scion_logo_standard.ps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0128" y="476250"/>
            <a:ext cx="2575835" cy="638450"/>
          </a:xfrm>
          <a:prstGeom prst="rect">
            <a:avLst/>
          </a:prstGeom>
        </p:spPr>
      </p:pic>
      <p:sp>
        <p:nvSpPr>
          <p:cNvPr id="10" name="TextBox 9">
            <a:extLst>
              <a:ext uri="{FF2B5EF4-FFF2-40B4-BE49-F238E27FC236}">
                <a16:creationId xmlns:a16="http://schemas.microsoft.com/office/drawing/2014/main" id="{1F36EBCE-0E61-4B45-82BD-AD8311E63004}"/>
              </a:ext>
            </a:extLst>
          </p:cNvPr>
          <p:cNvSpPr txBox="1"/>
          <p:nvPr/>
        </p:nvSpPr>
        <p:spPr>
          <a:xfrm>
            <a:off x="561248" y="1556792"/>
            <a:ext cx="7632848" cy="3354765"/>
          </a:xfrm>
          <a:prstGeom prst="rect">
            <a:avLst/>
          </a:prstGeom>
          <a:noFill/>
        </p:spPr>
        <p:txBody>
          <a:bodyPr wrap="square" rtlCol="0">
            <a:spAutoFit/>
          </a:bodyPr>
          <a:lstStyle/>
          <a:p>
            <a:r>
              <a:rPr lang="en-NZ" b="1" dirty="0">
                <a:solidFill>
                  <a:srgbClr val="FF0000"/>
                </a:solidFill>
              </a:rPr>
              <a:t>Other possible considerations</a:t>
            </a:r>
            <a:endParaRPr lang="en-NZ" altLang="en-US" sz="1600" i="1" dirty="0">
              <a:solidFill>
                <a:srgbClr val="000000"/>
              </a:solidFill>
              <a:ea typeface="Calibri" panose="020F0502020204030204" pitchFamily="34" charset="0"/>
              <a:cs typeface="Tahoma" panose="020B0604030504040204" pitchFamily="34" charset="0"/>
            </a:endParaRPr>
          </a:p>
          <a:p>
            <a:endParaRPr lang="en-NZ" altLang="en-US" sz="1600" dirty="0">
              <a:solidFill>
                <a:srgbClr val="000000"/>
              </a:solidFill>
              <a:ea typeface="Calibri" panose="020F0502020204030204" pitchFamily="34" charset="0"/>
              <a:cs typeface="Tahoma" panose="020B0604030504040204" pitchFamily="34" charset="0"/>
            </a:endParaRPr>
          </a:p>
          <a:p>
            <a:r>
              <a:rPr lang="en-NZ" altLang="en-US" sz="1600" dirty="0">
                <a:solidFill>
                  <a:srgbClr val="000000"/>
                </a:solidFill>
                <a:ea typeface="Calibri" panose="020F0502020204030204" pitchFamily="34" charset="0"/>
                <a:cs typeface="Tahoma" panose="020B0604030504040204" pitchFamily="34" charset="0"/>
              </a:rPr>
              <a:t>Need consideration would be oxidation stability (total sediment aged ISO10307-2).</a:t>
            </a:r>
          </a:p>
          <a:p>
            <a:r>
              <a:rPr lang="en-NZ" altLang="en-US" sz="1600" dirty="0">
                <a:solidFill>
                  <a:srgbClr val="000000"/>
                </a:solidFill>
                <a:ea typeface="Calibri" panose="020F0502020204030204" pitchFamily="34" charset="0"/>
                <a:cs typeface="Tahoma" panose="020B0604030504040204" pitchFamily="34" charset="0"/>
              </a:rPr>
              <a:t> </a:t>
            </a:r>
          </a:p>
          <a:p>
            <a:r>
              <a:rPr lang="en-NZ" altLang="en-US" sz="1600" dirty="0">
                <a:solidFill>
                  <a:srgbClr val="000000"/>
                </a:solidFill>
                <a:ea typeface="Calibri" panose="020F0502020204030204" pitchFamily="34" charset="0"/>
                <a:cs typeface="Tahoma" panose="020B0604030504040204" pitchFamily="34" charset="0"/>
              </a:rPr>
              <a:t>Compatibility of mineral FO and oxygenated biocrude blends. It is possible that mixing of biocrude FO with mineral FO in a ships bunker tanks could result in an unstable mix that could result in component precipitation (blocking filters etc)</a:t>
            </a:r>
          </a:p>
          <a:p>
            <a:endParaRPr lang="en-NZ" altLang="en-US" sz="1600" dirty="0">
              <a:solidFill>
                <a:srgbClr val="000000"/>
              </a:solidFill>
              <a:ea typeface="Calibri" panose="020F0502020204030204" pitchFamily="34" charset="0"/>
              <a:cs typeface="Tahoma" panose="020B0604030504040204" pitchFamily="34" charset="0"/>
            </a:endParaRPr>
          </a:p>
          <a:p>
            <a:endParaRPr lang="en-NZ" altLang="en-US" sz="1600" dirty="0">
              <a:solidFill>
                <a:srgbClr val="000000"/>
              </a:solidFill>
              <a:ea typeface="Calibri" panose="020F0502020204030204" pitchFamily="34" charset="0"/>
              <a:cs typeface="Tahoma" panose="020B0604030504040204" pitchFamily="34" charset="0"/>
            </a:endParaRPr>
          </a:p>
          <a:p>
            <a:endParaRPr lang="en-NZ" altLang="en-US" sz="1600" dirty="0">
              <a:solidFill>
                <a:srgbClr val="000000"/>
              </a:solidFill>
              <a:ea typeface="Calibri" panose="020F0502020204030204" pitchFamily="34" charset="0"/>
              <a:cs typeface="Tahoma" panose="020B0604030504040204" pitchFamily="34" charset="0"/>
            </a:endParaRPr>
          </a:p>
          <a:p>
            <a:endParaRPr lang="en-NZ" altLang="en-US" sz="1600" dirty="0">
              <a:solidFill>
                <a:srgbClr val="000000"/>
              </a:solidFill>
              <a:ea typeface="Calibri" panose="020F0502020204030204" pitchFamily="34" charset="0"/>
              <a:cs typeface="Tahoma" panose="020B0604030504040204" pitchFamily="34" charset="0"/>
            </a:endParaRPr>
          </a:p>
          <a:p>
            <a:endParaRPr lang="en-NZ" altLang="en-US" sz="1600" dirty="0">
              <a:solidFill>
                <a:srgbClr val="000000"/>
              </a:solidFill>
              <a:ea typeface="Calibri" panose="020F0502020204030204" pitchFamily="34" charset="0"/>
              <a:cs typeface="Tahoma" panose="020B0604030504040204" pitchFamily="34" charset="0"/>
            </a:endParaRPr>
          </a:p>
          <a:p>
            <a:endParaRPr lang="en-NZ" dirty="0"/>
          </a:p>
        </p:txBody>
      </p:sp>
      <p:sp>
        <p:nvSpPr>
          <p:cNvPr id="5" name="Rectangle 4">
            <a:extLst>
              <a:ext uri="{FF2B5EF4-FFF2-40B4-BE49-F238E27FC236}">
                <a16:creationId xmlns:a16="http://schemas.microsoft.com/office/drawing/2014/main" id="{2FB6E9FD-6FE0-46BB-856C-D54002D39FD2}"/>
              </a:ext>
            </a:extLst>
          </p:cNvPr>
          <p:cNvSpPr/>
          <p:nvPr/>
        </p:nvSpPr>
        <p:spPr>
          <a:xfrm>
            <a:off x="2195736" y="6332151"/>
            <a:ext cx="5776094" cy="307777"/>
          </a:xfrm>
          <a:prstGeom prst="rect">
            <a:avLst/>
          </a:prstGeom>
        </p:spPr>
        <p:txBody>
          <a:bodyPr wrap="square">
            <a:spAutoFit/>
          </a:bodyPr>
          <a:lstStyle/>
          <a:p>
            <a:r>
              <a:rPr lang="en-AU" sz="1400" dirty="0"/>
              <a:t>IEA Bioenergy Task 39 - Stockholm- Sept 2019</a:t>
            </a:r>
          </a:p>
        </p:txBody>
      </p:sp>
    </p:spTree>
    <p:extLst>
      <p:ext uri="{BB962C8B-B14F-4D97-AF65-F5344CB8AC3E}">
        <p14:creationId xmlns:p14="http://schemas.microsoft.com/office/powerpoint/2010/main" val="2278343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0FB98-9CF4-4CF7-9A8A-E9C108907A8C}"/>
              </a:ext>
            </a:extLst>
          </p:cNvPr>
          <p:cNvSpPr>
            <a:spLocks noGrp="1"/>
          </p:cNvSpPr>
          <p:nvPr>
            <p:ph type="title"/>
          </p:nvPr>
        </p:nvSpPr>
        <p:spPr/>
        <p:txBody>
          <a:bodyPr/>
          <a:lstStyle/>
          <a:p>
            <a:r>
              <a:rPr lang="en-AU" dirty="0"/>
              <a:t>Possible collaboration with:</a:t>
            </a:r>
          </a:p>
        </p:txBody>
      </p:sp>
      <p:sp>
        <p:nvSpPr>
          <p:cNvPr id="4" name="Footer Placeholder 3">
            <a:extLst>
              <a:ext uri="{FF2B5EF4-FFF2-40B4-BE49-F238E27FC236}">
                <a16:creationId xmlns:a16="http://schemas.microsoft.com/office/drawing/2014/main" id="{39115B16-42B2-41AB-8A11-DDE5180C7C32}"/>
              </a:ext>
            </a:extLst>
          </p:cNvPr>
          <p:cNvSpPr>
            <a:spLocks noGrp="1"/>
          </p:cNvSpPr>
          <p:nvPr>
            <p:ph type="ftr" sz="quarter" idx="11"/>
          </p:nvPr>
        </p:nvSpPr>
        <p:spPr/>
        <p:txBody>
          <a:bodyPr/>
          <a:lstStyle/>
          <a:p>
            <a:endParaRPr lang="en-AU" dirty="0"/>
          </a:p>
        </p:txBody>
      </p:sp>
      <p:sp>
        <p:nvSpPr>
          <p:cNvPr id="5" name="Slide Number Placeholder 4">
            <a:extLst>
              <a:ext uri="{FF2B5EF4-FFF2-40B4-BE49-F238E27FC236}">
                <a16:creationId xmlns:a16="http://schemas.microsoft.com/office/drawing/2014/main" id="{1D106F7B-F753-458E-97E1-A6FA86C65846}"/>
              </a:ext>
            </a:extLst>
          </p:cNvPr>
          <p:cNvSpPr>
            <a:spLocks noGrp="1"/>
          </p:cNvSpPr>
          <p:nvPr>
            <p:ph type="sldNum" sz="quarter" idx="12"/>
          </p:nvPr>
        </p:nvSpPr>
        <p:spPr/>
        <p:txBody>
          <a:bodyPr/>
          <a:lstStyle/>
          <a:p>
            <a:fld id="{8CA6BD26-01CF-4719-8E94-CF976DABE2CF}" type="slidenum">
              <a:rPr lang="en-AU" smtClean="0"/>
              <a:t>9</a:t>
            </a:fld>
            <a:endParaRPr lang="en-AU" dirty="0"/>
          </a:p>
        </p:txBody>
      </p:sp>
      <p:sp>
        <p:nvSpPr>
          <p:cNvPr id="3" name="TextBox 2">
            <a:extLst>
              <a:ext uri="{FF2B5EF4-FFF2-40B4-BE49-F238E27FC236}">
                <a16:creationId xmlns:a16="http://schemas.microsoft.com/office/drawing/2014/main" id="{687E9685-BD02-46F5-BDC2-9174505588BD}"/>
              </a:ext>
            </a:extLst>
          </p:cNvPr>
          <p:cNvSpPr txBox="1"/>
          <p:nvPr/>
        </p:nvSpPr>
        <p:spPr>
          <a:xfrm>
            <a:off x="694650" y="2125266"/>
            <a:ext cx="7716356" cy="3624069"/>
          </a:xfrm>
          <a:prstGeom prst="rect">
            <a:avLst/>
          </a:prstGeom>
          <a:noFill/>
        </p:spPr>
        <p:txBody>
          <a:bodyPr wrap="square" rtlCol="0">
            <a:spAutoFit/>
          </a:bodyPr>
          <a:lstStyle/>
          <a:p>
            <a:endParaRPr lang="en-AU" sz="1350" dirty="0"/>
          </a:p>
          <a:p>
            <a:r>
              <a:rPr lang="en-AU" dirty="0">
                <a:solidFill>
                  <a:srgbClr val="000000"/>
                </a:solidFill>
              </a:rPr>
              <a:t>Engine Manufacturers</a:t>
            </a:r>
          </a:p>
          <a:p>
            <a:endParaRPr lang="en-AU" sz="1350" dirty="0">
              <a:solidFill>
                <a:srgbClr val="000000"/>
              </a:solidFill>
            </a:endParaRPr>
          </a:p>
          <a:p>
            <a:pPr lvl="1"/>
            <a:r>
              <a:rPr lang="en-AU" sz="1350" dirty="0">
                <a:solidFill>
                  <a:srgbClr val="000000"/>
                </a:solidFill>
              </a:rPr>
              <a:t>* Wartsila</a:t>
            </a:r>
          </a:p>
          <a:p>
            <a:pPr lvl="1"/>
            <a:endParaRPr lang="en-AU" sz="1350" dirty="0">
              <a:solidFill>
                <a:srgbClr val="000000"/>
              </a:solidFill>
            </a:endParaRPr>
          </a:p>
          <a:p>
            <a:pPr lvl="1"/>
            <a:r>
              <a:rPr lang="en-AU" sz="1350" dirty="0">
                <a:solidFill>
                  <a:srgbClr val="000000"/>
                </a:solidFill>
              </a:rPr>
              <a:t>* MAN</a:t>
            </a:r>
          </a:p>
          <a:p>
            <a:pPr lvl="1"/>
            <a:endParaRPr lang="en-AU" sz="1350" dirty="0">
              <a:solidFill>
                <a:srgbClr val="000000"/>
              </a:solidFill>
            </a:endParaRPr>
          </a:p>
          <a:p>
            <a:pPr lvl="1"/>
            <a:r>
              <a:rPr lang="en-AU" sz="1350" dirty="0">
                <a:solidFill>
                  <a:srgbClr val="000000"/>
                </a:solidFill>
              </a:rPr>
              <a:t>* MAG</a:t>
            </a:r>
          </a:p>
          <a:p>
            <a:endParaRPr lang="en-AU" sz="1350" dirty="0">
              <a:solidFill>
                <a:srgbClr val="000000"/>
              </a:solidFill>
            </a:endParaRPr>
          </a:p>
          <a:p>
            <a:r>
              <a:rPr lang="en-AU" dirty="0">
                <a:solidFill>
                  <a:srgbClr val="000000"/>
                </a:solidFill>
              </a:rPr>
              <a:t>Fuel Suppliers/</a:t>
            </a:r>
            <a:r>
              <a:rPr lang="en-AU" dirty="0" err="1">
                <a:solidFill>
                  <a:srgbClr val="000000"/>
                </a:solidFill>
              </a:rPr>
              <a:t>Bunkerers</a:t>
            </a:r>
            <a:endParaRPr lang="en-AU" dirty="0">
              <a:solidFill>
                <a:srgbClr val="000000"/>
              </a:solidFill>
            </a:endParaRPr>
          </a:p>
          <a:p>
            <a:endParaRPr lang="en-AU" sz="1350" dirty="0">
              <a:solidFill>
                <a:srgbClr val="000000"/>
              </a:solidFill>
            </a:endParaRPr>
          </a:p>
          <a:p>
            <a:r>
              <a:rPr lang="en-AU" sz="1350" dirty="0">
                <a:solidFill>
                  <a:srgbClr val="000000"/>
                </a:solidFill>
              </a:rPr>
              <a:t>	* Good Fuels</a:t>
            </a:r>
          </a:p>
          <a:p>
            <a:endParaRPr lang="en-AU" sz="1350" dirty="0">
              <a:solidFill>
                <a:srgbClr val="000000"/>
              </a:solidFill>
            </a:endParaRPr>
          </a:p>
          <a:p>
            <a:r>
              <a:rPr lang="en-AU" dirty="0">
                <a:solidFill>
                  <a:srgbClr val="000000"/>
                </a:solidFill>
              </a:rPr>
              <a:t>Operators</a:t>
            </a:r>
          </a:p>
          <a:p>
            <a:endParaRPr lang="en-AU" sz="1350" dirty="0">
              <a:solidFill>
                <a:srgbClr val="000000"/>
              </a:solidFill>
            </a:endParaRPr>
          </a:p>
          <a:p>
            <a:r>
              <a:rPr lang="en-AU" sz="1350" dirty="0">
                <a:solidFill>
                  <a:srgbClr val="000000"/>
                </a:solidFill>
              </a:rPr>
              <a:t>	* DNV</a:t>
            </a:r>
          </a:p>
        </p:txBody>
      </p:sp>
      <p:pic>
        <p:nvPicPr>
          <p:cNvPr id="7" name="Picture 6">
            <a:extLst>
              <a:ext uri="{FF2B5EF4-FFF2-40B4-BE49-F238E27FC236}">
                <a16:creationId xmlns:a16="http://schemas.microsoft.com/office/drawing/2014/main" id="{0248A2D1-345D-4319-BE71-C2370F1B66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1002" y="998935"/>
            <a:ext cx="1287817" cy="631031"/>
          </a:xfrm>
          <a:prstGeom prst="rect">
            <a:avLst/>
          </a:prstGeom>
        </p:spPr>
      </p:pic>
      <p:sp>
        <p:nvSpPr>
          <p:cNvPr id="6" name="Rectangle 5">
            <a:extLst>
              <a:ext uri="{FF2B5EF4-FFF2-40B4-BE49-F238E27FC236}">
                <a16:creationId xmlns:a16="http://schemas.microsoft.com/office/drawing/2014/main" id="{AC8AE7BF-A6C7-4E7A-999F-D79D571C6038}"/>
              </a:ext>
            </a:extLst>
          </p:cNvPr>
          <p:cNvSpPr/>
          <p:nvPr/>
        </p:nvSpPr>
        <p:spPr>
          <a:xfrm>
            <a:off x="2339752" y="6309320"/>
            <a:ext cx="5301208" cy="307777"/>
          </a:xfrm>
          <a:prstGeom prst="rect">
            <a:avLst/>
          </a:prstGeom>
        </p:spPr>
        <p:txBody>
          <a:bodyPr wrap="square">
            <a:spAutoFit/>
          </a:bodyPr>
          <a:lstStyle/>
          <a:p>
            <a:r>
              <a:rPr lang="en-AU" sz="1400" dirty="0">
                <a:solidFill>
                  <a:srgbClr val="000000"/>
                </a:solidFill>
              </a:rPr>
              <a:t>IEA Bioenergy Task 39 - Stockholm- Sept 2019</a:t>
            </a:r>
          </a:p>
        </p:txBody>
      </p:sp>
    </p:spTree>
    <p:extLst>
      <p:ext uri="{BB962C8B-B14F-4D97-AF65-F5344CB8AC3E}">
        <p14:creationId xmlns:p14="http://schemas.microsoft.com/office/powerpoint/2010/main" val="91944456"/>
      </p:ext>
    </p:extLst>
  </p:cSld>
  <p:clrMapOvr>
    <a:masterClrMapping/>
  </p:clrMapOvr>
</p:sld>
</file>

<file path=ppt/theme/theme1.xml><?xml version="1.0" encoding="utf-8"?>
<a:theme xmlns:a="http://schemas.openxmlformats.org/drawingml/2006/main" name="Scion Master">
  <a:themeElements>
    <a:clrScheme name="Scion Custom Colour 1">
      <a:dk1>
        <a:srgbClr val="808080"/>
      </a:dk1>
      <a:lt1>
        <a:srgbClr val="FFFFFF"/>
      </a:lt1>
      <a:dk2>
        <a:srgbClr val="4C4C4C"/>
      </a:dk2>
      <a:lt2>
        <a:srgbClr val="FFFFFF"/>
      </a:lt2>
      <a:accent1>
        <a:srgbClr val="4EB1A2"/>
      </a:accent1>
      <a:accent2>
        <a:srgbClr val="FAC931"/>
      </a:accent2>
      <a:accent3>
        <a:srgbClr val="9CC63E"/>
      </a:accent3>
      <a:accent4>
        <a:srgbClr val="8064A2"/>
      </a:accent4>
      <a:accent5>
        <a:srgbClr val="4BACC6"/>
      </a:accent5>
      <a:accent6>
        <a:srgbClr val="F79646"/>
      </a:accent6>
      <a:hlink>
        <a:srgbClr val="0000FF"/>
      </a:hlink>
      <a:folHlink>
        <a:srgbClr val="26262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cion dark background">
  <a:themeElements>
    <a:clrScheme name="Custom 6">
      <a:dk1>
        <a:srgbClr val="000000"/>
      </a:dk1>
      <a:lt1>
        <a:srgbClr val="FFFFFF"/>
      </a:lt1>
      <a:dk2>
        <a:srgbClr val="4C4C4C"/>
      </a:dk2>
      <a:lt2>
        <a:srgbClr val="FFFFFF"/>
      </a:lt2>
      <a:accent1>
        <a:srgbClr val="4EB1A2"/>
      </a:accent1>
      <a:accent2>
        <a:srgbClr val="FAC931"/>
      </a:accent2>
      <a:accent3>
        <a:srgbClr val="9CC63E"/>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IntranetDocument" ma:contentTypeID="0x0101009F54ADF25DDF4FB98821C75560EC9A16007E63D17B5F4FEE4CBCE27E40A5384862" ma:contentTypeVersion="9" ma:contentTypeDescription="Intranet Document" ma:contentTypeScope="" ma:versionID="8d3ab9f8cba95dc8c985136c118c09c1">
  <xsd:schema xmlns:xsd="http://www.w3.org/2001/XMLSchema" xmlns:xs="http://www.w3.org/2001/XMLSchema" xmlns:p="http://schemas.microsoft.com/office/2006/metadata/properties" xmlns:ns2="89ecdda9-4d22-4197-a057-adfa45bffc0e" xmlns:ns3="cd0f56d8-600a-44ba-a028-8601f073190e" xmlns:ns4="689e6beb-62f3-4426-abcb-7fb91237b844" targetNamespace="http://schemas.microsoft.com/office/2006/metadata/properties" ma:root="true" ma:fieldsID="aa97df1732250f2c1916e08c83da98a8" ns2:_="" ns3:_="" ns4:_="">
    <xsd:import namespace="89ecdda9-4d22-4197-a057-adfa45bffc0e"/>
    <xsd:import namespace="cd0f56d8-600a-44ba-a028-8601f073190e"/>
    <xsd:import namespace="689e6beb-62f3-4426-abcb-7fb91237b844"/>
    <xsd:element name="properties">
      <xsd:complexType>
        <xsd:sequence>
          <xsd:element name="documentManagement">
            <xsd:complexType>
              <xsd:all>
                <xsd:element ref="ns3:TaxKeywordTaxHTField" minOccurs="0"/>
                <xsd:element ref="ns3:TaxCatchAll" minOccurs="0"/>
                <xsd:element ref="ns3:TaxCatchAllLabel" minOccurs="0"/>
                <xsd:element ref="ns2:ProcessMetadataNote" minOccurs="0"/>
                <xsd:element ref="ns2:OwnerMetadataNote" minOccurs="0"/>
                <xsd:element ref="ns2:DocumTypeMetadataNote" minOccurs="0"/>
                <xsd:element ref="ns4:SortOrder" minOccurs="0"/>
                <xsd:element ref="ns4:Category" minOccurs="0"/>
                <xsd:element ref="ns4:Know_x002d_How_x0020_Process" minOccurs="0"/>
                <xsd:element ref="ns4:Alt_x0020_Categor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ecdda9-4d22-4197-a057-adfa45bffc0e" elementFormDefault="qualified">
    <xsd:import namespace="http://schemas.microsoft.com/office/2006/documentManagement/types"/>
    <xsd:import namespace="http://schemas.microsoft.com/office/infopath/2007/PartnerControls"/>
    <xsd:element name="ProcessMetadataNote" ma:index="15" nillable="true" ma:taxonomy="true" ma:internalName="ProcessMetadataNote" ma:taxonomyFieldName="Process" ma:displayName="Process" ma:default="" ma:fieldId="{901da0d1-4649-4c25-871b-05f0c07221fc}" ma:sspId="fa70242e-6d9c-4218-a412-0bc1a0c9d9a1" ma:termSetId="55795fc7-6218-4c99-91ed-1cf52ebbce43" ma:anchorId="00000000-0000-0000-0000-000000000000" ma:open="false" ma:isKeyword="false">
      <xsd:complexType>
        <xsd:sequence>
          <xsd:element ref="pc:Terms" minOccurs="0" maxOccurs="1"/>
        </xsd:sequence>
      </xsd:complexType>
    </xsd:element>
    <xsd:element name="OwnerMetadataNote" ma:index="16" nillable="true" ma:taxonomy="true" ma:internalName="OwnerMetadataNote" ma:taxonomyFieldName="Owner" ma:displayName="Owner" ma:default="" ma:fieldId="{700da0d1-4649-4c25-871b-05f0c07221fc}" ma:sspId="fa70242e-6d9c-4218-a412-0bc1a0c9d9a1" ma:termSetId="4fa4d5e0-feda-475a-8e47-9923a3b31fb0" ma:anchorId="00000000-0000-0000-0000-000000000000" ma:open="false" ma:isKeyword="false">
      <xsd:complexType>
        <xsd:sequence>
          <xsd:element ref="pc:Terms" minOccurs="0" maxOccurs="1"/>
        </xsd:sequence>
      </xsd:complexType>
    </xsd:element>
    <xsd:element name="DocumTypeMetadataNote" ma:index="17" nillable="true" ma:taxonomy="true" ma:internalName="DocumTypeMetadataNote" ma:taxonomyFieldName="DocumType" ma:displayName="Type" ma:default="" ma:fieldId="{702da0d1-4649-4c25-871b-05f0c07221fc}" ma:sspId="fa70242e-6d9c-4218-a412-0bc1a0c9d9a1" ma:termSetId="14bd500a-3deb-479f-b9ad-32c02da905c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d0f56d8-600a-44ba-a028-8601f073190e" elementFormDefault="qualified">
    <xsd:import namespace="http://schemas.microsoft.com/office/2006/documentManagement/types"/>
    <xsd:import namespace="http://schemas.microsoft.com/office/infopath/2007/PartnerControls"/>
    <xsd:element name="TaxKeywordTaxHTField" ma:index="12" nillable="true" ma:taxonomy="true" ma:internalName="TaxKeywordTaxHTField" ma:taxonomyFieldName="TaxKeyword" ma:displayName="Display" ma:fieldId="{23f27201-bee3-471e-b2e7-b64fd8b7ca38}" ma:taxonomyMulti="true" ma:sspId="fa70242e-6d9c-4218-a412-0bc1a0c9d9a1" ma:termSetId="00000000-0000-0000-0000-000000000000" ma:anchorId="00000000-0000-0000-0000-000000000000" ma:open="true" ma:isKeyword="true">
      <xsd:complexType>
        <xsd:sequence>
          <xsd:element ref="pc:Terms" minOccurs="0" maxOccurs="1"/>
        </xsd:sequence>
      </xsd:complexType>
    </xsd:element>
    <xsd:element name="TaxCatchAll" ma:index="13" nillable="true" ma:displayName="Taxonomy Catch All Column" ma:hidden="true" ma:list="{8da6ff06-0cdd-4ced-b972-c2998ed56cef}" ma:internalName="TaxCatchAll" ma:showField="CatchAllData" ma:web="cd0f56d8-600a-44ba-a028-8601f073190e">
      <xsd:complexType>
        <xsd:complexContent>
          <xsd:extension base="dms:MultiChoiceLookup">
            <xsd:sequence>
              <xsd:element name="Value" type="dms:Lookup" maxOccurs="unbounded" minOccurs="0" nillable="true"/>
            </xsd:sequence>
          </xsd:extension>
        </xsd:complexContent>
      </xsd:complexType>
    </xsd:element>
    <xsd:element name="TaxCatchAllLabel" ma:index="14" nillable="true" ma:displayName="Taxonomy Catch All Column1" ma:hidden="true" ma:list="{8da6ff06-0cdd-4ced-b972-c2998ed56cef}" ma:internalName="TaxCatchAllLabel" ma:readOnly="true" ma:showField="CatchAllDataLabel" ma:web="cd0f56d8-600a-44ba-a028-8601f073190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89e6beb-62f3-4426-abcb-7fb91237b844" elementFormDefault="qualified">
    <xsd:import namespace="http://schemas.microsoft.com/office/2006/documentManagement/types"/>
    <xsd:import namespace="http://schemas.microsoft.com/office/infopath/2007/PartnerControls"/>
    <xsd:element name="SortOrder" ma:index="18" nillable="true" ma:displayName="SortOrder" ma:decimals="0" ma:description="To define the order to sort documents in the web parts" ma:internalName="SortOrder">
      <xsd:simpleType>
        <xsd:restriction base="dms:Number"/>
      </xsd:simpleType>
    </xsd:element>
    <xsd:element name="Category" ma:index="19" nillable="true" ma:displayName="Category" ma:description="Category for sorting" ma:internalName="Category">
      <xsd:simpleType>
        <xsd:restriction base="dms:Text">
          <xsd:maxLength value="255"/>
        </xsd:restriction>
      </xsd:simpleType>
    </xsd:element>
    <xsd:element name="Know_x002d_How_x0020_Process" ma:index="20" nillable="true" ma:displayName="Know-How Process" ma:description="Only for use on Know-How templates" ma:internalName="Know_x002d_How_x0020_Process">
      <xsd:complexType>
        <xsd:complexContent>
          <xsd:extension base="dms:MultiChoice">
            <xsd:sequence>
              <xsd:element name="Value" maxOccurs="unbounded" minOccurs="0" nillable="true">
                <xsd:simpleType>
                  <xsd:restriction base="dms:Choice">
                    <xsd:enumeration value="Plan the Project"/>
                    <xsd:enumeration value="Create the PID or Work Plan"/>
                    <xsd:enumeration value="Set up Project Controls"/>
                    <xsd:enumeration value="Create Communication Plan"/>
                    <xsd:enumeration value="Prepare the Schedule"/>
                    <xsd:enumeration value="Create the H&amp;S Plan"/>
                    <xsd:enumeration value="Create Data Management Plan"/>
                    <xsd:enumeration value="Manage the Work"/>
                    <xsd:enumeration value="Kick off project stage"/>
                    <xsd:enumeration value="Produce project deliverables"/>
                    <xsd:enumeration value="Monitor and report project progress"/>
                    <xsd:enumeration value="Close the Project"/>
                    <xsd:enumeration value="Hand over the project deliverables"/>
                    <xsd:enumeration value="Evaluate project performance"/>
                    <xsd:enumeration value="Decommission the project"/>
                    <xsd:enumeration value="Project assurance"/>
                  </xsd:restriction>
                </xsd:simpleType>
              </xsd:element>
            </xsd:sequence>
          </xsd:extension>
        </xsd:complexContent>
      </xsd:complexType>
    </xsd:element>
    <xsd:element name="Alt_x0020_Category" ma:index="21" nillable="true" ma:displayName="Alt Category" ma:description="Only used for a further category breakdown where required on a page (other than the Forms &amp; Templates page)." ma:internalName="Alt_x0020_Category">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Alt_x0020_Category xmlns="689e6beb-62f3-4426-abcb-7fb91237b844" xsi:nil="true"/>
    <TaxCatchAll xmlns="cd0f56d8-600a-44ba-a028-8601f073190e">
      <Value>24</Value>
      <Value>23</Value>
    </TaxCatchAll>
    <SortOrder xmlns="689e6beb-62f3-4426-abcb-7fb91237b844" xsi:nil="true"/>
    <TaxKeywordTaxHTField xmlns="cd0f56d8-600a-44ba-a028-8601f073190e">
      <Terms xmlns="http://schemas.microsoft.com/office/infopath/2007/PartnerControls"/>
    </TaxKeywordTaxHTField>
    <Category xmlns="689e6beb-62f3-4426-abcb-7fb91237b844">PowerPoint Templates</Category>
    <ProcessMetadataNote xmlns="89ecdda9-4d22-4197-a057-adfa45bffc0e">
      <Terms xmlns="http://schemas.microsoft.com/office/infopath/2007/PartnerControls"/>
    </ProcessMetadataNote>
    <OwnerMetadataNote xmlns="89ecdda9-4d22-4197-a057-adfa45bffc0e">
      <Terms xmlns="http://schemas.microsoft.com/office/infopath/2007/PartnerControls">
        <TermInfo xmlns="http://schemas.microsoft.com/office/infopath/2007/PartnerControls">
          <TermName xmlns="http://schemas.microsoft.com/office/infopath/2007/PartnerControls">MarComms</TermName>
          <TermId xmlns="http://schemas.microsoft.com/office/infopath/2007/PartnerControls">45fd0548-b2d8-40bd-9ad5-8785a69e8184</TermId>
        </TermInfo>
      </Terms>
    </OwnerMetadataNote>
    <DocumTypeMetadataNote xmlns="89ecdda9-4d22-4197-a057-adfa45bffc0e">
      <Terms xmlns="http://schemas.microsoft.com/office/infopath/2007/PartnerControls">
        <TermInfo xmlns="http://schemas.microsoft.com/office/infopath/2007/PartnerControls">
          <TermName xmlns="http://schemas.microsoft.com/office/infopath/2007/PartnerControls">Forms and Templates</TermName>
          <TermId xmlns="http://schemas.microsoft.com/office/infopath/2007/PartnerControls">bdd7cb92-b40d-4647-86a2-0e2345f0a39c</TermId>
        </TermInfo>
      </Terms>
    </DocumTypeMetadataNote>
    <Know_x002d_How_x0020_Process xmlns="689e6beb-62f3-4426-abcb-7fb91237b844"/>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1A70A82-0144-4368-B206-95E13CA9E1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9ecdda9-4d22-4197-a057-adfa45bffc0e"/>
    <ds:schemaRef ds:uri="cd0f56d8-600a-44ba-a028-8601f073190e"/>
    <ds:schemaRef ds:uri="689e6beb-62f3-4426-abcb-7fb91237b8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7947D2B-AE49-42D5-884B-8156738B3C1E}">
  <ds:schemaRefs>
    <ds:schemaRef ds:uri="689e6beb-62f3-4426-abcb-7fb91237b844"/>
    <ds:schemaRef ds:uri="cd0f56d8-600a-44ba-a028-8601f073190e"/>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89ecdda9-4d22-4197-a057-adfa45bffc0e"/>
    <ds:schemaRef ds:uri="http://www.w3.org/XML/1998/namespace"/>
    <ds:schemaRef ds:uri="http://purl.org/dc/dcmitype/"/>
  </ds:schemaRefs>
</ds:datastoreItem>
</file>

<file path=customXml/itemProps3.xml><?xml version="1.0" encoding="utf-8"?>
<ds:datastoreItem xmlns:ds="http://schemas.openxmlformats.org/officeDocument/2006/customXml" ds:itemID="{8725B307-C488-4742-985B-45C5819CBB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16818</TotalTime>
  <Words>394</Words>
  <Application>Microsoft Office PowerPoint</Application>
  <PresentationFormat>On-screen Show (4:3)</PresentationFormat>
  <Paragraphs>96</Paragraphs>
  <Slides>11</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Arial</vt:lpstr>
      <vt:lpstr>Calibri</vt:lpstr>
      <vt:lpstr>Tahoma</vt:lpstr>
      <vt:lpstr>Wingdings</vt:lpstr>
      <vt:lpstr>Scion Master</vt:lpstr>
      <vt:lpstr>Scion dark background</vt:lpstr>
      <vt:lpstr>Issues affecting increased utilisation of Advanced Bio-Fuels in the Marine Sector</vt:lpstr>
      <vt:lpstr>Opportunity</vt:lpstr>
      <vt:lpstr>Challenges</vt:lpstr>
      <vt:lpstr>PowerPoint Presentation</vt:lpstr>
      <vt:lpstr>PowerPoint Presentation</vt:lpstr>
      <vt:lpstr>PowerPoint Presentation</vt:lpstr>
      <vt:lpstr>PowerPoint Presentation</vt:lpstr>
      <vt:lpstr>PowerPoint Presentation</vt:lpstr>
      <vt:lpstr>Possible collaboration with:</vt:lpstr>
      <vt:lpstr>Challenges</vt:lpstr>
      <vt:lpstr>Thoughts?  Anything else to consider? </vt:lpstr>
    </vt:vector>
  </TitlesOfParts>
  <Company>Scion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Template</dc:title>
  <dc:creator>Greg Scott</dc:creator>
  <cp:keywords/>
  <cp:lastModifiedBy>Steve Rogers</cp:lastModifiedBy>
  <cp:revision>275</cp:revision>
  <cp:lastPrinted>2018-07-30T21:40:21Z</cp:lastPrinted>
  <dcterms:created xsi:type="dcterms:W3CDTF">2016-09-21T00:50:43Z</dcterms:created>
  <dcterms:modified xsi:type="dcterms:W3CDTF">2019-09-16T07:57:56Z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0x0101009F54ADF25DDF4FB98821C75560EC9A16007E63D17B5F4FEE4CBCE27E40A5384862</vt:lpwstr>
  </property>
  <property fmtid="{D5CDD505-2E9C-101B-9397-08002B2CF9AE}" pid="3" name="TaxKeyword">
    <vt:lpwstr/>
  </property>
  <property fmtid="{D5CDD505-2E9C-101B-9397-08002B2CF9AE}" pid="4" name="Owner">
    <vt:lpwstr>24;#MarComms|45fd0548-b2d8-40bd-9ad5-8785a69e8184</vt:lpwstr>
  </property>
  <property fmtid="{D5CDD505-2E9C-101B-9397-08002B2CF9AE}" pid="5" name="Process">
    <vt:lpwstr/>
  </property>
  <property fmtid="{D5CDD505-2E9C-101B-9397-08002B2CF9AE}" pid="6" name="DocumType">
    <vt:lpwstr>23;#Forms and Templates|bdd7cb92-b40d-4647-86a2-0e2345f0a39c</vt:lpwstr>
  </property>
</Properties>
</file>